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Lst>
  <p:sldSz cx="18288000" cy="10287000"/>
  <p:notesSz cx="6858000" cy="9144000"/>
  <p:embeddedFontLst>
    <p:embeddedFont>
      <p:font typeface="#9Slide03 SVNAgency FB Bold Bold" panose="020B0604020202020204" charset="0"/>
      <p:regular r:id="rId42"/>
    </p:embeddedFont>
    <p:embeddedFont>
      <p:font typeface="#9Slide05 ViceroyJF" panose="020B0604020202020204" charset="0"/>
      <p:regular r:id="rId43"/>
    </p:embeddedFont>
    <p:embeddedFont>
      <p:font typeface="#9Slide05 VL Fadilla" panose="020B0604020202020204" charset="-93"/>
      <p:regular r:id="rId44"/>
    </p:embeddedFont>
    <p:embeddedFont>
      <p:font typeface="#9Slide07 SVNRevolution" panose="020B0604020202020204" charset="0"/>
      <p:regular r:id="rId45"/>
    </p:embeddedFont>
    <p:embeddedFont>
      <p:font typeface="#9Slide07 SVNZiclets Medium" panose="020B0604020202020204" charset="0"/>
      <p:regular r:id="rId46"/>
    </p:embeddedFont>
    <p:embeddedFont>
      <p:font typeface="Fraunces Bold" panose="020B0604020202020204" charset="-93"/>
      <p:regular r:id="rId47"/>
    </p:embeddedFont>
    <p:embeddedFont>
      <p:font typeface="Roboto Condensed" panose="02000000000000000000" pitchFamily="2" charset="0"/>
      <p:regular r:id="rId48"/>
      <p:bold r:id="rId49"/>
      <p:italic r:id="rId50"/>
      <p:boldItalic r:id="rId51"/>
    </p:embeddedFont>
    <p:embeddedFont>
      <p:font typeface="Roboto Condensed Bold" panose="020B0604020202020204" charset="0"/>
      <p:regular r:id="rId52"/>
    </p:embeddedFont>
    <p:embeddedFont>
      <p:font typeface="Roboto Condensed Bold Italics" panose="020B0604020202020204" charset="0"/>
      <p:regular r:id="rId53"/>
    </p:embeddedFont>
    <p:embeddedFont>
      <p:font typeface="Roboto Condensed Italics" panose="020B0604020202020204" charset="0"/>
      <p:regular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85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1/20/2026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7.svg"/><Relationship Id="rId7"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2.gif"/><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6.sv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2.svg"/><Relationship Id="rId7" Type="http://schemas.openxmlformats.org/officeDocument/2006/relationships/image" Target="../media/image38.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40.svg"/></Relationships>
</file>

<file path=ppt/slides/_rels/slide3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2.svg"/><Relationship Id="rId7" Type="http://schemas.openxmlformats.org/officeDocument/2006/relationships/image" Target="../media/image38.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40.svg"/></Relationships>
</file>

<file path=ppt/slides/_rels/slide3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2.svg"/><Relationship Id="rId7" Type="http://schemas.openxmlformats.org/officeDocument/2006/relationships/image" Target="../media/image38.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40.svg"/></Relationships>
</file>

<file path=ppt/slides/_rels/slide3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2.svg"/><Relationship Id="rId7" Type="http://schemas.openxmlformats.org/officeDocument/2006/relationships/image" Target="../media/image38.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40.svg"/></Relationships>
</file>

<file path=ppt/slides/_rels/slide3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2.svg"/><Relationship Id="rId7" Type="http://schemas.openxmlformats.org/officeDocument/2006/relationships/image" Target="../media/image38.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40.svg"/></Relationships>
</file>

<file path=ppt/slides/_rels/slide3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2.svg"/><Relationship Id="rId7" Type="http://schemas.openxmlformats.org/officeDocument/2006/relationships/image" Target="../media/image38.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40.svg"/></Relationships>
</file>

<file path=ppt/slides/_rels/slide3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2.svg"/><Relationship Id="rId7" Type="http://schemas.openxmlformats.org/officeDocument/2006/relationships/image" Target="../media/image38.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40.svg"/></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2.gif"/><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2.gif"/><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svg"/><Relationship Id="rId7"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2.gif"/><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8.svg"/><Relationship Id="rId7" Type="http://schemas.openxmlformats.org/officeDocument/2006/relationships/image" Target="../media/image15.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2.gif"/><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2" name="Freeform 2"/>
          <p:cNvSpPr/>
          <p:nvPr/>
        </p:nvSpPr>
        <p:spPr>
          <a:xfrm>
            <a:off x="-138882" y="9526170"/>
            <a:ext cx="18565765" cy="1786955"/>
          </a:xfrm>
          <a:custGeom>
            <a:avLst/>
            <a:gdLst/>
            <a:ahLst/>
            <a:cxnLst/>
            <a:rect l="l" t="t" r="r" b="b"/>
            <a:pathLst>
              <a:path w="18565765" h="1786955">
                <a:moveTo>
                  <a:pt x="0" y="0"/>
                </a:moveTo>
                <a:lnTo>
                  <a:pt x="18565764" y="0"/>
                </a:lnTo>
                <a:lnTo>
                  <a:pt x="18565764" y="1786954"/>
                </a:lnTo>
                <a:lnTo>
                  <a:pt x="0" y="17869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193077" y="10506075"/>
            <a:ext cx="18243366" cy="5105397"/>
          </a:xfrm>
          <a:prstGeom prst="rect">
            <a:avLst/>
          </a:prstGeom>
        </p:spPr>
        <p:txBody>
          <a:bodyPr lIns="0" tIns="0" rIns="0" bIns="0" rtlCol="0" anchor="t">
            <a:spAutoFit/>
          </a:bodyPr>
          <a:lstStyle/>
          <a:p>
            <a:pPr algn="ctr">
              <a:lnSpc>
                <a:spcPts val="15000"/>
              </a:lnSpc>
            </a:pPr>
            <a:r>
              <a:rPr lang="en-US" sz="15000">
                <a:solidFill>
                  <a:srgbClr val="312F84"/>
                </a:solidFill>
                <a:latin typeface="#9Slide05 VL Fadilla"/>
                <a:ea typeface="#9Slide05 VL Fadilla"/>
                <a:cs typeface="#9Slide05 VL Fadilla"/>
                <a:sym typeface="#9Slide05 VL Fadilla"/>
              </a:rPr>
              <a:t>Bài 7</a:t>
            </a:r>
          </a:p>
          <a:p>
            <a:pPr algn="ctr">
              <a:lnSpc>
                <a:spcPts val="9001"/>
              </a:lnSpc>
            </a:pPr>
            <a:endParaRPr lang="en-US" sz="15000">
              <a:solidFill>
                <a:srgbClr val="312F84"/>
              </a:solidFill>
              <a:latin typeface="#9Slide05 VL Fadilla"/>
              <a:ea typeface="#9Slide05 VL Fadilla"/>
              <a:cs typeface="#9Slide05 VL Fadilla"/>
              <a:sym typeface="#9Slide05 VL Fadilla"/>
            </a:endParaRPr>
          </a:p>
          <a:p>
            <a:pPr algn="ctr">
              <a:lnSpc>
                <a:spcPts val="14999"/>
              </a:lnSpc>
            </a:pPr>
            <a:r>
              <a:rPr lang="en-US" sz="14999">
                <a:solidFill>
                  <a:srgbClr val="312F84"/>
                </a:solidFill>
                <a:latin typeface="#9Slide05 VL Fadilla"/>
                <a:ea typeface="#9Slide05 VL Fadilla"/>
                <a:cs typeface="#9Slide05 VL Fadilla"/>
                <a:sym typeface="#9Slide05 VL Fadilla"/>
              </a:rPr>
              <a:t>Thơ tám chữ và thơ tự do</a:t>
            </a:r>
          </a:p>
        </p:txBody>
      </p:sp>
      <p:sp>
        <p:nvSpPr>
          <p:cNvPr id="4" name="Freeform 4"/>
          <p:cNvSpPr/>
          <p:nvPr/>
        </p:nvSpPr>
        <p:spPr>
          <a:xfrm>
            <a:off x="-138882" y="5216468"/>
            <a:ext cx="4194449" cy="4456254"/>
          </a:xfrm>
          <a:custGeom>
            <a:avLst/>
            <a:gdLst/>
            <a:ahLst/>
            <a:cxnLst/>
            <a:rect l="l" t="t" r="r" b="b"/>
            <a:pathLst>
              <a:path w="4194449" h="4456254">
                <a:moveTo>
                  <a:pt x="0" y="0"/>
                </a:moveTo>
                <a:lnTo>
                  <a:pt x="4194448" y="0"/>
                </a:lnTo>
                <a:lnTo>
                  <a:pt x="4194448" y="4456254"/>
                </a:lnTo>
                <a:lnTo>
                  <a:pt x="0" y="4456254"/>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0" y="2399568"/>
            <a:ext cx="18248188" cy="4200525"/>
          </a:xfrm>
          <a:prstGeom prst="rect">
            <a:avLst/>
          </a:prstGeom>
        </p:spPr>
        <p:txBody>
          <a:bodyPr lIns="0" tIns="0" rIns="0" bIns="0" rtlCol="0" anchor="t">
            <a:spAutoFit/>
          </a:bodyPr>
          <a:lstStyle/>
          <a:p>
            <a:pPr algn="ctr">
              <a:lnSpc>
                <a:spcPts val="16800"/>
              </a:lnSpc>
            </a:pPr>
            <a:r>
              <a:rPr lang="en-US" sz="12000" b="1">
                <a:solidFill>
                  <a:srgbClr val="312F84"/>
                </a:solidFill>
                <a:latin typeface="#9Slide03 SVNAgency FB Bold Bold"/>
                <a:ea typeface="#9Slide03 SVNAgency FB Bold Bold"/>
                <a:cs typeface="#9Slide03 SVNAgency FB Bold Bold"/>
                <a:sym typeface="#9Slide03 SVNAgency FB Bold Bold"/>
              </a:rPr>
              <a:t>Các biện pháp tu từ chơi chữ</a:t>
            </a:r>
          </a:p>
          <a:p>
            <a:pPr algn="ctr">
              <a:lnSpc>
                <a:spcPts val="16800"/>
              </a:lnSpc>
            </a:pPr>
            <a:r>
              <a:rPr lang="en-US" sz="12000" b="1">
                <a:solidFill>
                  <a:srgbClr val="312F84"/>
                </a:solidFill>
                <a:latin typeface="#9Slide03 SVNAgency FB Bold Bold"/>
                <a:ea typeface="#9Slide03 SVNAgency FB Bold Bold"/>
                <a:cs typeface="#9Slide03 SVNAgency FB Bold Bold"/>
                <a:sym typeface="#9Slide03 SVNAgency FB Bold Bold"/>
              </a:rPr>
              <a:t>điêp thanh, điệp vần</a:t>
            </a:r>
          </a:p>
        </p:txBody>
      </p:sp>
      <p:sp>
        <p:nvSpPr>
          <p:cNvPr id="6" name="Freeform 6"/>
          <p:cNvSpPr/>
          <p:nvPr/>
        </p:nvSpPr>
        <p:spPr>
          <a:xfrm>
            <a:off x="13315686" y="5557922"/>
            <a:ext cx="4734603" cy="4114800"/>
          </a:xfrm>
          <a:custGeom>
            <a:avLst/>
            <a:gdLst/>
            <a:ahLst/>
            <a:cxnLst/>
            <a:rect l="l" t="t" r="r" b="b"/>
            <a:pathLst>
              <a:path w="4734603" h="4114800">
                <a:moveTo>
                  <a:pt x="0" y="0"/>
                </a:moveTo>
                <a:lnTo>
                  <a:pt x="4734603" y="0"/>
                </a:lnTo>
                <a:lnTo>
                  <a:pt x="473460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TextBox 7"/>
          <p:cNvSpPr txBox="1"/>
          <p:nvPr/>
        </p:nvSpPr>
        <p:spPr>
          <a:xfrm>
            <a:off x="39812" y="601663"/>
            <a:ext cx="18208376" cy="958849"/>
          </a:xfrm>
          <a:prstGeom prst="rect">
            <a:avLst/>
          </a:prstGeom>
        </p:spPr>
        <p:txBody>
          <a:bodyPr lIns="0" tIns="0" rIns="0" bIns="0" rtlCol="0" anchor="t">
            <a:spAutoFit/>
          </a:bodyPr>
          <a:lstStyle/>
          <a:p>
            <a:pPr algn="ctr">
              <a:lnSpc>
                <a:spcPts val="6999"/>
              </a:lnSpc>
            </a:pPr>
            <a:r>
              <a:rPr lang="en-US" sz="6999">
                <a:solidFill>
                  <a:srgbClr val="312F84"/>
                </a:solidFill>
                <a:latin typeface="#9Slide05 VL Fadilla"/>
                <a:ea typeface="#9Slide05 VL Fadilla"/>
                <a:cs typeface="#9Slide05 VL Fadilla"/>
                <a:sym typeface="#9Slide05 VL Fadilla"/>
              </a:rPr>
              <a:t>Bài 7: Thơ tám chữ và thơ tự do</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grpSp>
        <p:nvGrpSpPr>
          <p:cNvPr id="3" name="Group 3"/>
          <p:cNvGrpSpPr/>
          <p:nvPr/>
        </p:nvGrpSpPr>
        <p:grpSpPr>
          <a:xfrm>
            <a:off x="7779912" y="1565044"/>
            <a:ext cx="4018156" cy="1042764"/>
            <a:chOff x="0" y="0"/>
            <a:chExt cx="1058280" cy="274637"/>
          </a:xfrm>
        </p:grpSpPr>
        <p:sp>
          <p:nvSpPr>
            <p:cNvPr id="4" name="Freeform 4"/>
            <p:cNvSpPr/>
            <p:nvPr/>
          </p:nvSpPr>
          <p:spPr>
            <a:xfrm>
              <a:off x="0" y="0"/>
              <a:ext cx="1058280" cy="274637"/>
            </a:xfrm>
            <a:custGeom>
              <a:avLst/>
              <a:gdLst/>
              <a:ahLst/>
              <a:cxnLst/>
              <a:rect l="l" t="t" r="r" b="b"/>
              <a:pathLst>
                <a:path w="1058280" h="274637">
                  <a:moveTo>
                    <a:pt x="98263" y="0"/>
                  </a:moveTo>
                  <a:lnTo>
                    <a:pt x="960016" y="0"/>
                  </a:lnTo>
                  <a:cubicBezTo>
                    <a:pt x="1014286" y="0"/>
                    <a:pt x="1058280" y="43994"/>
                    <a:pt x="1058280" y="98263"/>
                  </a:cubicBezTo>
                  <a:lnTo>
                    <a:pt x="1058280" y="176374"/>
                  </a:lnTo>
                  <a:cubicBezTo>
                    <a:pt x="1058280" y="230643"/>
                    <a:pt x="1014286" y="274637"/>
                    <a:pt x="960016" y="274637"/>
                  </a:cubicBezTo>
                  <a:lnTo>
                    <a:pt x="98263" y="274637"/>
                  </a:lnTo>
                  <a:cubicBezTo>
                    <a:pt x="43994" y="274637"/>
                    <a:pt x="0" y="230643"/>
                    <a:pt x="0" y="176374"/>
                  </a:cubicBezTo>
                  <a:lnTo>
                    <a:pt x="0" y="98263"/>
                  </a:lnTo>
                  <a:cubicBezTo>
                    <a:pt x="0" y="43994"/>
                    <a:pt x="43994" y="0"/>
                    <a:pt x="98263" y="0"/>
                  </a:cubicBezTo>
                  <a:close/>
                </a:path>
              </a:pathLst>
            </a:custGeom>
            <a:solidFill>
              <a:srgbClr val="F4F4F4"/>
            </a:solidFill>
          </p:spPr>
          <p:txBody>
            <a:bodyPr/>
            <a:lstStyle/>
            <a:p>
              <a:endParaRPr lang="en-US"/>
            </a:p>
          </p:txBody>
        </p:sp>
        <p:sp>
          <p:nvSpPr>
            <p:cNvPr id="5" name="TextBox 5"/>
            <p:cNvSpPr txBox="1"/>
            <p:nvPr/>
          </p:nvSpPr>
          <p:spPr>
            <a:xfrm>
              <a:off x="0" y="-95250"/>
              <a:ext cx="1058280" cy="369887"/>
            </a:xfrm>
            <a:prstGeom prst="rect">
              <a:avLst/>
            </a:prstGeom>
          </p:spPr>
          <p:txBody>
            <a:bodyPr lIns="50800" tIns="50800" rIns="50800" bIns="50800" rtlCol="0" anchor="ctr"/>
            <a:lstStyle/>
            <a:p>
              <a:pPr algn="ctr">
                <a:lnSpc>
                  <a:spcPts val="6999"/>
                </a:lnSpc>
              </a:pPr>
              <a:r>
                <a:rPr lang="en-US" sz="4999" b="1">
                  <a:solidFill>
                    <a:srgbClr val="312F84"/>
                  </a:solidFill>
                  <a:latin typeface="Roboto Condensed Bold"/>
                  <a:ea typeface="Roboto Condensed Bold"/>
                  <a:cs typeface="Roboto Condensed Bold"/>
                  <a:sym typeface="Roboto Condensed Bold"/>
                </a:rPr>
                <a:t>a. Khái niệm</a:t>
              </a:r>
            </a:p>
          </p:txBody>
        </p:sp>
      </p:grpSp>
      <p:grpSp>
        <p:nvGrpSpPr>
          <p:cNvPr id="6" name="Group 6"/>
          <p:cNvGrpSpPr/>
          <p:nvPr/>
        </p:nvGrpSpPr>
        <p:grpSpPr>
          <a:xfrm>
            <a:off x="1028700" y="3293213"/>
            <a:ext cx="12355433" cy="3086100"/>
            <a:chOff x="0" y="0"/>
            <a:chExt cx="3254106" cy="812800"/>
          </a:xfrm>
        </p:grpSpPr>
        <p:sp>
          <p:nvSpPr>
            <p:cNvPr id="7" name="Freeform 7"/>
            <p:cNvSpPr/>
            <p:nvPr/>
          </p:nvSpPr>
          <p:spPr>
            <a:xfrm>
              <a:off x="0" y="0"/>
              <a:ext cx="3254106" cy="812800"/>
            </a:xfrm>
            <a:custGeom>
              <a:avLst/>
              <a:gdLst/>
              <a:ahLst/>
              <a:cxnLst/>
              <a:rect l="l" t="t" r="r" b="b"/>
              <a:pathLst>
                <a:path w="3254106" h="812800">
                  <a:moveTo>
                    <a:pt x="31957" y="0"/>
                  </a:moveTo>
                  <a:lnTo>
                    <a:pt x="3222149" y="0"/>
                  </a:lnTo>
                  <a:cubicBezTo>
                    <a:pt x="3239798" y="0"/>
                    <a:pt x="3254106" y="14307"/>
                    <a:pt x="3254106" y="31957"/>
                  </a:cubicBezTo>
                  <a:lnTo>
                    <a:pt x="3254106" y="780843"/>
                  </a:lnTo>
                  <a:cubicBezTo>
                    <a:pt x="3254106" y="789319"/>
                    <a:pt x="3250739" y="797447"/>
                    <a:pt x="3244746" y="803440"/>
                  </a:cubicBezTo>
                  <a:cubicBezTo>
                    <a:pt x="3238753" y="809433"/>
                    <a:pt x="3230625" y="812800"/>
                    <a:pt x="3222149" y="812800"/>
                  </a:cubicBezTo>
                  <a:lnTo>
                    <a:pt x="31957" y="812800"/>
                  </a:lnTo>
                  <a:cubicBezTo>
                    <a:pt x="23481" y="812800"/>
                    <a:pt x="15353" y="809433"/>
                    <a:pt x="9360" y="803440"/>
                  </a:cubicBezTo>
                  <a:cubicBezTo>
                    <a:pt x="3367" y="797447"/>
                    <a:pt x="0" y="789319"/>
                    <a:pt x="0" y="780843"/>
                  </a:cubicBezTo>
                  <a:lnTo>
                    <a:pt x="0" y="31957"/>
                  </a:lnTo>
                  <a:cubicBezTo>
                    <a:pt x="0" y="23481"/>
                    <a:pt x="3367" y="15353"/>
                    <a:pt x="9360" y="9360"/>
                  </a:cubicBezTo>
                  <a:cubicBezTo>
                    <a:pt x="15353" y="3367"/>
                    <a:pt x="23481" y="0"/>
                    <a:pt x="31957" y="0"/>
                  </a:cubicBezTo>
                  <a:close/>
                </a:path>
              </a:pathLst>
            </a:custGeom>
            <a:solidFill>
              <a:srgbClr val="FDFCFC"/>
            </a:solidFill>
          </p:spPr>
          <p:txBody>
            <a:bodyPr/>
            <a:lstStyle/>
            <a:p>
              <a:endParaRPr lang="en-US"/>
            </a:p>
          </p:txBody>
        </p:sp>
        <p:sp>
          <p:nvSpPr>
            <p:cNvPr id="8" name="TextBox 8"/>
            <p:cNvSpPr txBox="1"/>
            <p:nvPr/>
          </p:nvSpPr>
          <p:spPr>
            <a:xfrm>
              <a:off x="0" y="-38100"/>
              <a:ext cx="3254106"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4762038" y="6884138"/>
            <a:ext cx="12355433" cy="3086100"/>
            <a:chOff x="0" y="0"/>
            <a:chExt cx="3254106" cy="812800"/>
          </a:xfrm>
        </p:grpSpPr>
        <p:sp>
          <p:nvSpPr>
            <p:cNvPr id="10" name="Freeform 10"/>
            <p:cNvSpPr/>
            <p:nvPr/>
          </p:nvSpPr>
          <p:spPr>
            <a:xfrm>
              <a:off x="0" y="0"/>
              <a:ext cx="3254106" cy="812800"/>
            </a:xfrm>
            <a:custGeom>
              <a:avLst/>
              <a:gdLst/>
              <a:ahLst/>
              <a:cxnLst/>
              <a:rect l="l" t="t" r="r" b="b"/>
              <a:pathLst>
                <a:path w="3254106" h="812800">
                  <a:moveTo>
                    <a:pt x="31957" y="0"/>
                  </a:moveTo>
                  <a:lnTo>
                    <a:pt x="3222149" y="0"/>
                  </a:lnTo>
                  <a:cubicBezTo>
                    <a:pt x="3239798" y="0"/>
                    <a:pt x="3254106" y="14307"/>
                    <a:pt x="3254106" y="31957"/>
                  </a:cubicBezTo>
                  <a:lnTo>
                    <a:pt x="3254106" y="780843"/>
                  </a:lnTo>
                  <a:cubicBezTo>
                    <a:pt x="3254106" y="789319"/>
                    <a:pt x="3250739" y="797447"/>
                    <a:pt x="3244746" y="803440"/>
                  </a:cubicBezTo>
                  <a:cubicBezTo>
                    <a:pt x="3238753" y="809433"/>
                    <a:pt x="3230625" y="812800"/>
                    <a:pt x="3222149" y="812800"/>
                  </a:cubicBezTo>
                  <a:lnTo>
                    <a:pt x="31957" y="812800"/>
                  </a:lnTo>
                  <a:cubicBezTo>
                    <a:pt x="23481" y="812800"/>
                    <a:pt x="15353" y="809433"/>
                    <a:pt x="9360" y="803440"/>
                  </a:cubicBezTo>
                  <a:cubicBezTo>
                    <a:pt x="3367" y="797447"/>
                    <a:pt x="0" y="789319"/>
                    <a:pt x="0" y="780843"/>
                  </a:cubicBezTo>
                  <a:lnTo>
                    <a:pt x="0" y="31957"/>
                  </a:lnTo>
                  <a:cubicBezTo>
                    <a:pt x="0" y="23481"/>
                    <a:pt x="3367" y="15353"/>
                    <a:pt x="9360" y="9360"/>
                  </a:cubicBezTo>
                  <a:cubicBezTo>
                    <a:pt x="15353" y="3367"/>
                    <a:pt x="23481" y="0"/>
                    <a:pt x="31957" y="0"/>
                  </a:cubicBezTo>
                  <a:close/>
                </a:path>
              </a:pathLst>
            </a:custGeom>
            <a:solidFill>
              <a:srgbClr val="FDFCFC"/>
            </a:solidFill>
          </p:spPr>
          <p:txBody>
            <a:bodyPr/>
            <a:lstStyle/>
            <a:p>
              <a:endParaRPr lang="en-US"/>
            </a:p>
          </p:txBody>
        </p:sp>
        <p:sp>
          <p:nvSpPr>
            <p:cNvPr id="11" name="TextBox 11"/>
            <p:cNvSpPr txBox="1"/>
            <p:nvPr/>
          </p:nvSpPr>
          <p:spPr>
            <a:xfrm>
              <a:off x="0" y="-38100"/>
              <a:ext cx="3254106" cy="850900"/>
            </a:xfrm>
            <a:prstGeom prst="rect">
              <a:avLst/>
            </a:prstGeom>
          </p:spPr>
          <p:txBody>
            <a:bodyPr lIns="50800" tIns="50800" rIns="50800" bIns="50800" rtlCol="0" anchor="ctr"/>
            <a:lstStyle/>
            <a:p>
              <a:pPr algn="ctr">
                <a:lnSpc>
                  <a:spcPts val="2659"/>
                </a:lnSpc>
                <a:spcBef>
                  <a:spcPct val="0"/>
                </a:spcBef>
              </a:pPr>
              <a:endParaRPr/>
            </a:p>
          </p:txBody>
        </p:sp>
      </p:grpSp>
      <p:sp>
        <p:nvSpPr>
          <p:cNvPr id="12" name="TextBox 12"/>
          <p:cNvSpPr txBox="1"/>
          <p:nvPr/>
        </p:nvSpPr>
        <p:spPr>
          <a:xfrm>
            <a:off x="1851143" y="3391639"/>
            <a:ext cx="10710547" cy="2803525"/>
          </a:xfrm>
          <a:prstGeom prst="rect">
            <a:avLst/>
          </a:prstGeom>
        </p:spPr>
        <p:txBody>
          <a:bodyPr lIns="0" tIns="0" rIns="0" bIns="0" rtlCol="0" anchor="t">
            <a:spAutoFit/>
          </a:bodyPr>
          <a:lstStyle/>
          <a:p>
            <a:pPr algn="just">
              <a:lnSpc>
                <a:spcPts val="5600"/>
              </a:lnSpc>
            </a:pPr>
            <a:r>
              <a:rPr lang="en-US" sz="4000">
                <a:solidFill>
                  <a:srgbClr val="312F84"/>
                </a:solidFill>
                <a:latin typeface="Roboto Condensed"/>
                <a:ea typeface="Roboto Condensed"/>
                <a:cs typeface="Roboto Condensed"/>
                <a:sym typeface="Roboto Condensed"/>
              </a:rPr>
              <a:t>Chơi chữ là biện pháp tu từ thể hiện ở việc người nói (người viết) khai thác nét đặc sắc về mặt ngữ âm, chữ viết, ngữ nghĩa của các từ để tạo nên sự bất ngờ, làm cho câu nói dí dỏm, hài hước, thú vị.</a:t>
            </a:r>
          </a:p>
        </p:txBody>
      </p:sp>
      <p:sp>
        <p:nvSpPr>
          <p:cNvPr id="14" name="Freeform 14"/>
          <p:cNvSpPr/>
          <p:nvPr/>
        </p:nvSpPr>
        <p:spPr>
          <a:xfrm>
            <a:off x="13384133" y="29026"/>
            <a:ext cx="4734603" cy="4114800"/>
          </a:xfrm>
          <a:custGeom>
            <a:avLst/>
            <a:gdLst/>
            <a:ahLst/>
            <a:cxnLst/>
            <a:rect l="l" t="t" r="r" b="b"/>
            <a:pathLst>
              <a:path w="4734603" h="4114800">
                <a:moveTo>
                  <a:pt x="0" y="0"/>
                </a:moveTo>
                <a:lnTo>
                  <a:pt x="4734602" y="0"/>
                </a:lnTo>
                <a:lnTo>
                  <a:pt x="473460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TextBox 16"/>
          <p:cNvSpPr txBox="1"/>
          <p:nvPr/>
        </p:nvSpPr>
        <p:spPr>
          <a:xfrm>
            <a:off x="1558688" y="488952"/>
            <a:ext cx="11295456" cy="1146172"/>
          </a:xfrm>
          <a:prstGeom prst="rect">
            <a:avLst/>
          </a:prstGeom>
        </p:spPr>
        <p:txBody>
          <a:bodyPr lIns="0" tIns="0" rIns="0" bIns="0" rtlCol="0" anchor="t">
            <a:spAutoFit/>
          </a:bodyPr>
          <a:lstStyle/>
          <a:p>
            <a:pPr algn="l">
              <a:lnSpc>
                <a:spcPts val="7999"/>
              </a:lnSpc>
            </a:pPr>
            <a:r>
              <a:rPr lang="en-US" sz="7999">
                <a:solidFill>
                  <a:srgbClr val="312F84"/>
                </a:solidFill>
                <a:latin typeface="#9Slide05 ViceroyJF"/>
                <a:ea typeface="#9Slide05 ViceroyJF"/>
                <a:cs typeface="#9Slide05 ViceroyJF"/>
                <a:sym typeface="#9Slide05 ViceroyJF"/>
              </a:rPr>
              <a:t>1. Chơi chữ</a:t>
            </a:r>
          </a:p>
        </p:txBody>
      </p:sp>
      <p:sp>
        <p:nvSpPr>
          <p:cNvPr id="17" name="TextBox 17"/>
          <p:cNvSpPr txBox="1"/>
          <p:nvPr/>
        </p:nvSpPr>
        <p:spPr>
          <a:xfrm>
            <a:off x="5239028" y="7208961"/>
            <a:ext cx="11401451" cy="2803525"/>
          </a:xfrm>
          <a:prstGeom prst="rect">
            <a:avLst/>
          </a:prstGeom>
        </p:spPr>
        <p:txBody>
          <a:bodyPr lIns="0" tIns="0" rIns="0" bIns="0" rtlCol="0" anchor="t">
            <a:spAutoFit/>
          </a:bodyPr>
          <a:lstStyle/>
          <a:p>
            <a:pPr algn="just">
              <a:lnSpc>
                <a:spcPts val="5600"/>
              </a:lnSpc>
            </a:pPr>
            <a:r>
              <a:rPr lang="en-US" sz="4000">
                <a:solidFill>
                  <a:srgbClr val="312F84"/>
                </a:solidFill>
                <a:latin typeface="Roboto Condensed"/>
                <a:ea typeface="Roboto Condensed"/>
                <a:cs typeface="Roboto Condensed"/>
                <a:sym typeface="Roboto Condensed"/>
              </a:rPr>
              <a:t>Chơi chữ thường sử dụng ngôn ngữ sinh hoạt hàng ngày và trong văn chương, đặc biệt là trong thơ trào phúng, tục ngữ, cao dao, câu đối, câu đố.</a:t>
            </a:r>
          </a:p>
          <a:p>
            <a:pPr algn="just">
              <a:lnSpc>
                <a:spcPts val="5600"/>
              </a:lnSpc>
            </a:pPr>
            <a:endParaRPr lang="en-US" sz="4000">
              <a:solidFill>
                <a:srgbClr val="312F84"/>
              </a:solidFill>
              <a:latin typeface="Roboto Condensed"/>
              <a:ea typeface="Roboto Condensed"/>
              <a:cs typeface="Roboto Condensed"/>
              <a:sym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3" name="Freeform 3"/>
          <p:cNvSpPr/>
          <p:nvPr/>
        </p:nvSpPr>
        <p:spPr>
          <a:xfrm>
            <a:off x="13694096" y="-265247"/>
            <a:ext cx="4356193" cy="3785927"/>
          </a:xfrm>
          <a:custGeom>
            <a:avLst/>
            <a:gdLst/>
            <a:ahLst/>
            <a:cxnLst/>
            <a:rect l="l" t="t" r="r" b="b"/>
            <a:pathLst>
              <a:path w="4356193" h="3785927">
                <a:moveTo>
                  <a:pt x="0" y="0"/>
                </a:moveTo>
                <a:lnTo>
                  <a:pt x="4356193" y="0"/>
                </a:lnTo>
                <a:lnTo>
                  <a:pt x="4356193" y="3785927"/>
                </a:lnTo>
                <a:lnTo>
                  <a:pt x="0" y="37859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5919438" y="1913770"/>
            <a:ext cx="8012369" cy="1042764"/>
            <a:chOff x="0" y="0"/>
            <a:chExt cx="2110254" cy="274637"/>
          </a:xfrm>
        </p:grpSpPr>
        <p:sp>
          <p:nvSpPr>
            <p:cNvPr id="5" name="Freeform 5"/>
            <p:cNvSpPr/>
            <p:nvPr/>
          </p:nvSpPr>
          <p:spPr>
            <a:xfrm>
              <a:off x="0" y="0"/>
              <a:ext cx="2110254" cy="274637"/>
            </a:xfrm>
            <a:custGeom>
              <a:avLst/>
              <a:gdLst/>
              <a:ahLst/>
              <a:cxnLst/>
              <a:rect l="l" t="t" r="r" b="b"/>
              <a:pathLst>
                <a:path w="2110254" h="274637">
                  <a:moveTo>
                    <a:pt x="49279" y="0"/>
                  </a:moveTo>
                  <a:lnTo>
                    <a:pt x="2060975" y="0"/>
                  </a:lnTo>
                  <a:cubicBezTo>
                    <a:pt x="2074045" y="0"/>
                    <a:pt x="2086579" y="5192"/>
                    <a:pt x="2095820" y="14433"/>
                  </a:cubicBezTo>
                  <a:cubicBezTo>
                    <a:pt x="2105062" y="23675"/>
                    <a:pt x="2110254" y="36209"/>
                    <a:pt x="2110254" y="49279"/>
                  </a:cubicBezTo>
                  <a:lnTo>
                    <a:pt x="2110254" y="225359"/>
                  </a:lnTo>
                  <a:cubicBezTo>
                    <a:pt x="2110254" y="252575"/>
                    <a:pt x="2088191" y="274637"/>
                    <a:pt x="2060975" y="274637"/>
                  </a:cubicBezTo>
                  <a:lnTo>
                    <a:pt x="49279" y="274637"/>
                  </a:lnTo>
                  <a:cubicBezTo>
                    <a:pt x="36209" y="274637"/>
                    <a:pt x="23675" y="269446"/>
                    <a:pt x="14433" y="260204"/>
                  </a:cubicBezTo>
                  <a:cubicBezTo>
                    <a:pt x="5192" y="250963"/>
                    <a:pt x="0" y="238428"/>
                    <a:pt x="0" y="225359"/>
                  </a:cubicBezTo>
                  <a:lnTo>
                    <a:pt x="0" y="49279"/>
                  </a:lnTo>
                  <a:cubicBezTo>
                    <a:pt x="0" y="36209"/>
                    <a:pt x="5192" y="23675"/>
                    <a:pt x="14433" y="14433"/>
                  </a:cubicBezTo>
                  <a:cubicBezTo>
                    <a:pt x="23675" y="5192"/>
                    <a:pt x="36209" y="0"/>
                    <a:pt x="49279" y="0"/>
                  </a:cubicBezTo>
                  <a:close/>
                </a:path>
              </a:pathLst>
            </a:custGeom>
            <a:solidFill>
              <a:srgbClr val="F4F4F4"/>
            </a:solidFill>
          </p:spPr>
          <p:txBody>
            <a:bodyPr/>
            <a:lstStyle/>
            <a:p>
              <a:endParaRPr lang="en-US"/>
            </a:p>
          </p:txBody>
        </p:sp>
        <p:sp>
          <p:nvSpPr>
            <p:cNvPr id="6" name="TextBox 6"/>
            <p:cNvSpPr txBox="1"/>
            <p:nvPr/>
          </p:nvSpPr>
          <p:spPr>
            <a:xfrm>
              <a:off x="0" y="-95250"/>
              <a:ext cx="2110254" cy="369887"/>
            </a:xfrm>
            <a:prstGeom prst="rect">
              <a:avLst/>
            </a:prstGeom>
          </p:spPr>
          <p:txBody>
            <a:bodyPr lIns="50800" tIns="50800" rIns="50800" bIns="50800" rtlCol="0" anchor="ctr"/>
            <a:lstStyle/>
            <a:p>
              <a:pPr algn="ctr">
                <a:lnSpc>
                  <a:spcPts val="6999"/>
                </a:lnSpc>
              </a:pPr>
              <a:r>
                <a:rPr lang="en-US" sz="4999" b="1">
                  <a:solidFill>
                    <a:srgbClr val="312F84"/>
                  </a:solidFill>
                  <a:latin typeface="Roboto Condensed Bold"/>
                  <a:ea typeface="Roboto Condensed Bold"/>
                  <a:cs typeface="Roboto Condensed Bold"/>
                  <a:sym typeface="Roboto Condensed Bold"/>
                </a:rPr>
                <a:t>b. Các lối chơi chữ thường gặp</a:t>
              </a:r>
            </a:p>
          </p:txBody>
        </p:sp>
      </p:grpSp>
      <p:grpSp>
        <p:nvGrpSpPr>
          <p:cNvPr id="7" name="Group 7"/>
          <p:cNvGrpSpPr/>
          <p:nvPr/>
        </p:nvGrpSpPr>
        <p:grpSpPr>
          <a:xfrm>
            <a:off x="1452148" y="3385159"/>
            <a:ext cx="6932399" cy="1078496"/>
            <a:chOff x="0" y="0"/>
            <a:chExt cx="1825817" cy="284048"/>
          </a:xfrm>
        </p:grpSpPr>
        <p:sp>
          <p:nvSpPr>
            <p:cNvPr id="8" name="Freeform 8"/>
            <p:cNvSpPr/>
            <p:nvPr/>
          </p:nvSpPr>
          <p:spPr>
            <a:xfrm>
              <a:off x="0" y="0"/>
              <a:ext cx="1825817" cy="284048"/>
            </a:xfrm>
            <a:custGeom>
              <a:avLst/>
              <a:gdLst/>
              <a:ahLst/>
              <a:cxnLst/>
              <a:rect l="l" t="t" r="r" b="b"/>
              <a:pathLst>
                <a:path w="1825817" h="284048">
                  <a:moveTo>
                    <a:pt x="56955" y="0"/>
                  </a:moveTo>
                  <a:lnTo>
                    <a:pt x="1768861" y="0"/>
                  </a:lnTo>
                  <a:cubicBezTo>
                    <a:pt x="1783967" y="0"/>
                    <a:pt x="1798454" y="6001"/>
                    <a:pt x="1809135" y="16682"/>
                  </a:cubicBezTo>
                  <a:cubicBezTo>
                    <a:pt x="1819816" y="27363"/>
                    <a:pt x="1825817" y="41850"/>
                    <a:pt x="1825817" y="56955"/>
                  </a:cubicBezTo>
                  <a:lnTo>
                    <a:pt x="1825817" y="227093"/>
                  </a:lnTo>
                  <a:cubicBezTo>
                    <a:pt x="1825817" y="242198"/>
                    <a:pt x="1819816" y="256685"/>
                    <a:pt x="1809135" y="267366"/>
                  </a:cubicBezTo>
                  <a:cubicBezTo>
                    <a:pt x="1798454" y="278048"/>
                    <a:pt x="1783967" y="284048"/>
                    <a:pt x="1768861" y="284048"/>
                  </a:cubicBezTo>
                  <a:lnTo>
                    <a:pt x="56955" y="284048"/>
                  </a:lnTo>
                  <a:cubicBezTo>
                    <a:pt x="41850" y="284048"/>
                    <a:pt x="27363" y="278048"/>
                    <a:pt x="16682" y="267366"/>
                  </a:cubicBezTo>
                  <a:cubicBezTo>
                    <a:pt x="6001" y="256685"/>
                    <a:pt x="0" y="242198"/>
                    <a:pt x="0" y="227093"/>
                  </a:cubicBezTo>
                  <a:lnTo>
                    <a:pt x="0" y="56955"/>
                  </a:lnTo>
                  <a:cubicBezTo>
                    <a:pt x="0" y="41850"/>
                    <a:pt x="6001" y="27363"/>
                    <a:pt x="16682" y="16682"/>
                  </a:cubicBezTo>
                  <a:cubicBezTo>
                    <a:pt x="27363" y="6001"/>
                    <a:pt x="41850" y="0"/>
                    <a:pt x="56955" y="0"/>
                  </a:cubicBezTo>
                  <a:close/>
                </a:path>
              </a:pathLst>
            </a:custGeom>
            <a:solidFill>
              <a:srgbClr val="FDFCFC"/>
            </a:solidFill>
          </p:spPr>
          <p:txBody>
            <a:bodyPr/>
            <a:lstStyle/>
            <a:p>
              <a:endParaRPr lang="en-US"/>
            </a:p>
          </p:txBody>
        </p:sp>
        <p:sp>
          <p:nvSpPr>
            <p:cNvPr id="9" name="TextBox 9"/>
            <p:cNvSpPr txBox="1"/>
            <p:nvPr/>
          </p:nvSpPr>
          <p:spPr>
            <a:xfrm>
              <a:off x="0" y="-76200"/>
              <a:ext cx="1825817" cy="360248"/>
            </a:xfrm>
            <a:prstGeom prst="rect">
              <a:avLst/>
            </a:prstGeom>
          </p:spPr>
          <p:txBody>
            <a:bodyPr lIns="50800" tIns="50800" rIns="50800" bIns="50800" rtlCol="0" anchor="ctr"/>
            <a:lstStyle/>
            <a:p>
              <a:pPr algn="ctr">
                <a:lnSpc>
                  <a:spcPts val="5599"/>
                </a:lnSpc>
                <a:spcBef>
                  <a:spcPct val="0"/>
                </a:spcBef>
              </a:pPr>
              <a:r>
                <a:rPr lang="en-US" sz="3999">
                  <a:solidFill>
                    <a:srgbClr val="312F84"/>
                  </a:solidFill>
                  <a:latin typeface="Roboto Condensed"/>
                  <a:ea typeface="Roboto Condensed"/>
                  <a:cs typeface="Roboto Condensed"/>
                  <a:sym typeface="Roboto Condensed"/>
                </a:rPr>
                <a:t>Dùng từ ngữ đồng âm</a:t>
              </a:r>
            </a:p>
          </p:txBody>
        </p:sp>
      </p:grpSp>
      <p:sp>
        <p:nvSpPr>
          <p:cNvPr id="10" name="TextBox 10"/>
          <p:cNvSpPr txBox="1"/>
          <p:nvPr/>
        </p:nvSpPr>
        <p:spPr>
          <a:xfrm>
            <a:off x="1786978" y="638175"/>
            <a:ext cx="11295456" cy="1146172"/>
          </a:xfrm>
          <a:prstGeom prst="rect">
            <a:avLst/>
          </a:prstGeom>
        </p:spPr>
        <p:txBody>
          <a:bodyPr lIns="0" tIns="0" rIns="0" bIns="0" rtlCol="0" anchor="t">
            <a:spAutoFit/>
          </a:bodyPr>
          <a:lstStyle/>
          <a:p>
            <a:pPr algn="l">
              <a:lnSpc>
                <a:spcPts val="7999"/>
              </a:lnSpc>
            </a:pPr>
            <a:r>
              <a:rPr lang="en-US" sz="7999">
                <a:solidFill>
                  <a:srgbClr val="312F84"/>
                </a:solidFill>
                <a:latin typeface="#9Slide05 ViceroyJF"/>
                <a:ea typeface="#9Slide05 ViceroyJF"/>
                <a:cs typeface="#9Slide05 ViceroyJF"/>
                <a:sym typeface="#9Slide05 ViceroyJF"/>
              </a:rPr>
              <a:t>1. Chơi chữ</a:t>
            </a:r>
          </a:p>
        </p:txBody>
      </p:sp>
      <p:grpSp>
        <p:nvGrpSpPr>
          <p:cNvPr id="11" name="Group 11"/>
          <p:cNvGrpSpPr/>
          <p:nvPr/>
        </p:nvGrpSpPr>
        <p:grpSpPr>
          <a:xfrm>
            <a:off x="1452148" y="4892280"/>
            <a:ext cx="6932399" cy="1078496"/>
            <a:chOff x="0" y="0"/>
            <a:chExt cx="1825817" cy="284048"/>
          </a:xfrm>
        </p:grpSpPr>
        <p:sp>
          <p:nvSpPr>
            <p:cNvPr id="12" name="Freeform 12"/>
            <p:cNvSpPr/>
            <p:nvPr/>
          </p:nvSpPr>
          <p:spPr>
            <a:xfrm>
              <a:off x="0" y="0"/>
              <a:ext cx="1825817" cy="284048"/>
            </a:xfrm>
            <a:custGeom>
              <a:avLst/>
              <a:gdLst/>
              <a:ahLst/>
              <a:cxnLst/>
              <a:rect l="l" t="t" r="r" b="b"/>
              <a:pathLst>
                <a:path w="1825817" h="284048">
                  <a:moveTo>
                    <a:pt x="56955" y="0"/>
                  </a:moveTo>
                  <a:lnTo>
                    <a:pt x="1768861" y="0"/>
                  </a:lnTo>
                  <a:cubicBezTo>
                    <a:pt x="1783967" y="0"/>
                    <a:pt x="1798454" y="6001"/>
                    <a:pt x="1809135" y="16682"/>
                  </a:cubicBezTo>
                  <a:cubicBezTo>
                    <a:pt x="1819816" y="27363"/>
                    <a:pt x="1825817" y="41850"/>
                    <a:pt x="1825817" y="56955"/>
                  </a:cubicBezTo>
                  <a:lnTo>
                    <a:pt x="1825817" y="227093"/>
                  </a:lnTo>
                  <a:cubicBezTo>
                    <a:pt x="1825817" y="242198"/>
                    <a:pt x="1819816" y="256685"/>
                    <a:pt x="1809135" y="267366"/>
                  </a:cubicBezTo>
                  <a:cubicBezTo>
                    <a:pt x="1798454" y="278048"/>
                    <a:pt x="1783967" y="284048"/>
                    <a:pt x="1768861" y="284048"/>
                  </a:cubicBezTo>
                  <a:lnTo>
                    <a:pt x="56955" y="284048"/>
                  </a:lnTo>
                  <a:cubicBezTo>
                    <a:pt x="41850" y="284048"/>
                    <a:pt x="27363" y="278048"/>
                    <a:pt x="16682" y="267366"/>
                  </a:cubicBezTo>
                  <a:cubicBezTo>
                    <a:pt x="6001" y="256685"/>
                    <a:pt x="0" y="242198"/>
                    <a:pt x="0" y="227093"/>
                  </a:cubicBezTo>
                  <a:lnTo>
                    <a:pt x="0" y="56955"/>
                  </a:lnTo>
                  <a:cubicBezTo>
                    <a:pt x="0" y="41850"/>
                    <a:pt x="6001" y="27363"/>
                    <a:pt x="16682" y="16682"/>
                  </a:cubicBezTo>
                  <a:cubicBezTo>
                    <a:pt x="27363" y="6001"/>
                    <a:pt x="41850" y="0"/>
                    <a:pt x="56955" y="0"/>
                  </a:cubicBezTo>
                  <a:close/>
                </a:path>
              </a:pathLst>
            </a:custGeom>
            <a:solidFill>
              <a:srgbClr val="FDFCFC"/>
            </a:solidFill>
          </p:spPr>
          <p:txBody>
            <a:bodyPr/>
            <a:lstStyle/>
            <a:p>
              <a:endParaRPr lang="en-US"/>
            </a:p>
          </p:txBody>
        </p:sp>
        <p:sp>
          <p:nvSpPr>
            <p:cNvPr id="13" name="TextBox 13"/>
            <p:cNvSpPr txBox="1"/>
            <p:nvPr/>
          </p:nvSpPr>
          <p:spPr>
            <a:xfrm>
              <a:off x="0" y="-76200"/>
              <a:ext cx="1825817" cy="360248"/>
            </a:xfrm>
            <a:prstGeom prst="rect">
              <a:avLst/>
            </a:prstGeom>
          </p:spPr>
          <p:txBody>
            <a:bodyPr lIns="50800" tIns="50800" rIns="50800" bIns="50800" rtlCol="0" anchor="ctr"/>
            <a:lstStyle/>
            <a:p>
              <a:pPr algn="ctr">
                <a:lnSpc>
                  <a:spcPts val="5599"/>
                </a:lnSpc>
                <a:spcBef>
                  <a:spcPct val="0"/>
                </a:spcBef>
              </a:pPr>
              <a:r>
                <a:rPr lang="en-US" sz="3999">
                  <a:solidFill>
                    <a:srgbClr val="312F84"/>
                  </a:solidFill>
                  <a:latin typeface="Roboto Condensed"/>
                  <a:ea typeface="Roboto Condensed"/>
                  <a:cs typeface="Roboto Condensed"/>
                  <a:sym typeface="Roboto Condensed"/>
                </a:rPr>
                <a:t>Dùng lối nói trại âm, gần âm</a:t>
              </a:r>
            </a:p>
          </p:txBody>
        </p:sp>
      </p:grpSp>
      <p:grpSp>
        <p:nvGrpSpPr>
          <p:cNvPr id="14" name="Group 14"/>
          <p:cNvGrpSpPr/>
          <p:nvPr/>
        </p:nvGrpSpPr>
        <p:grpSpPr>
          <a:xfrm>
            <a:off x="1452148" y="6505726"/>
            <a:ext cx="6932399" cy="1078496"/>
            <a:chOff x="0" y="0"/>
            <a:chExt cx="1825817" cy="284048"/>
          </a:xfrm>
        </p:grpSpPr>
        <p:sp>
          <p:nvSpPr>
            <p:cNvPr id="15" name="Freeform 15"/>
            <p:cNvSpPr/>
            <p:nvPr/>
          </p:nvSpPr>
          <p:spPr>
            <a:xfrm>
              <a:off x="0" y="0"/>
              <a:ext cx="1825817" cy="284048"/>
            </a:xfrm>
            <a:custGeom>
              <a:avLst/>
              <a:gdLst/>
              <a:ahLst/>
              <a:cxnLst/>
              <a:rect l="l" t="t" r="r" b="b"/>
              <a:pathLst>
                <a:path w="1825817" h="284048">
                  <a:moveTo>
                    <a:pt x="56955" y="0"/>
                  </a:moveTo>
                  <a:lnTo>
                    <a:pt x="1768861" y="0"/>
                  </a:lnTo>
                  <a:cubicBezTo>
                    <a:pt x="1783967" y="0"/>
                    <a:pt x="1798454" y="6001"/>
                    <a:pt x="1809135" y="16682"/>
                  </a:cubicBezTo>
                  <a:cubicBezTo>
                    <a:pt x="1819816" y="27363"/>
                    <a:pt x="1825817" y="41850"/>
                    <a:pt x="1825817" y="56955"/>
                  </a:cubicBezTo>
                  <a:lnTo>
                    <a:pt x="1825817" y="227093"/>
                  </a:lnTo>
                  <a:cubicBezTo>
                    <a:pt x="1825817" y="242198"/>
                    <a:pt x="1819816" y="256685"/>
                    <a:pt x="1809135" y="267366"/>
                  </a:cubicBezTo>
                  <a:cubicBezTo>
                    <a:pt x="1798454" y="278048"/>
                    <a:pt x="1783967" y="284048"/>
                    <a:pt x="1768861" y="284048"/>
                  </a:cubicBezTo>
                  <a:lnTo>
                    <a:pt x="56955" y="284048"/>
                  </a:lnTo>
                  <a:cubicBezTo>
                    <a:pt x="41850" y="284048"/>
                    <a:pt x="27363" y="278048"/>
                    <a:pt x="16682" y="267366"/>
                  </a:cubicBezTo>
                  <a:cubicBezTo>
                    <a:pt x="6001" y="256685"/>
                    <a:pt x="0" y="242198"/>
                    <a:pt x="0" y="227093"/>
                  </a:cubicBezTo>
                  <a:lnTo>
                    <a:pt x="0" y="56955"/>
                  </a:lnTo>
                  <a:cubicBezTo>
                    <a:pt x="0" y="41850"/>
                    <a:pt x="6001" y="27363"/>
                    <a:pt x="16682" y="16682"/>
                  </a:cubicBezTo>
                  <a:cubicBezTo>
                    <a:pt x="27363" y="6001"/>
                    <a:pt x="41850" y="0"/>
                    <a:pt x="56955" y="0"/>
                  </a:cubicBezTo>
                  <a:close/>
                </a:path>
              </a:pathLst>
            </a:custGeom>
            <a:solidFill>
              <a:srgbClr val="FDFCFC"/>
            </a:solidFill>
          </p:spPr>
          <p:txBody>
            <a:bodyPr/>
            <a:lstStyle/>
            <a:p>
              <a:endParaRPr lang="en-US"/>
            </a:p>
          </p:txBody>
        </p:sp>
        <p:sp>
          <p:nvSpPr>
            <p:cNvPr id="16" name="TextBox 16"/>
            <p:cNvSpPr txBox="1"/>
            <p:nvPr/>
          </p:nvSpPr>
          <p:spPr>
            <a:xfrm>
              <a:off x="0" y="-76200"/>
              <a:ext cx="1825817" cy="360248"/>
            </a:xfrm>
            <a:prstGeom prst="rect">
              <a:avLst/>
            </a:prstGeom>
          </p:spPr>
          <p:txBody>
            <a:bodyPr lIns="50800" tIns="50800" rIns="50800" bIns="50800" rtlCol="0" anchor="ctr"/>
            <a:lstStyle/>
            <a:p>
              <a:pPr algn="ctr">
                <a:lnSpc>
                  <a:spcPts val="5599"/>
                </a:lnSpc>
                <a:spcBef>
                  <a:spcPct val="0"/>
                </a:spcBef>
              </a:pPr>
              <a:r>
                <a:rPr lang="en-US" sz="3999">
                  <a:solidFill>
                    <a:srgbClr val="312F84"/>
                  </a:solidFill>
                  <a:latin typeface="Roboto Condensed"/>
                  <a:ea typeface="Roboto Condensed"/>
                  <a:cs typeface="Roboto Condensed"/>
                  <a:sym typeface="Roboto Condensed"/>
                </a:rPr>
                <a:t> Dùng cách điệp âm</a:t>
              </a:r>
            </a:p>
          </p:txBody>
        </p:sp>
      </p:grpSp>
      <p:grpSp>
        <p:nvGrpSpPr>
          <p:cNvPr id="17" name="Group 17"/>
          <p:cNvGrpSpPr/>
          <p:nvPr/>
        </p:nvGrpSpPr>
        <p:grpSpPr>
          <a:xfrm>
            <a:off x="9402379" y="3385159"/>
            <a:ext cx="8347743" cy="1078496"/>
            <a:chOff x="0" y="0"/>
            <a:chExt cx="2198582" cy="284048"/>
          </a:xfrm>
        </p:grpSpPr>
        <p:sp>
          <p:nvSpPr>
            <p:cNvPr id="18" name="Freeform 18"/>
            <p:cNvSpPr/>
            <p:nvPr/>
          </p:nvSpPr>
          <p:spPr>
            <a:xfrm>
              <a:off x="0" y="0"/>
              <a:ext cx="2198582" cy="284048"/>
            </a:xfrm>
            <a:custGeom>
              <a:avLst/>
              <a:gdLst/>
              <a:ahLst/>
              <a:cxnLst/>
              <a:rect l="l" t="t" r="r" b="b"/>
              <a:pathLst>
                <a:path w="2198582" h="284048">
                  <a:moveTo>
                    <a:pt x="47299" y="0"/>
                  </a:moveTo>
                  <a:lnTo>
                    <a:pt x="2151284" y="0"/>
                  </a:lnTo>
                  <a:cubicBezTo>
                    <a:pt x="2163828" y="0"/>
                    <a:pt x="2175859" y="4983"/>
                    <a:pt x="2184729" y="13853"/>
                  </a:cubicBezTo>
                  <a:cubicBezTo>
                    <a:pt x="2193599" y="22724"/>
                    <a:pt x="2198582" y="34754"/>
                    <a:pt x="2198582" y="47299"/>
                  </a:cubicBezTo>
                  <a:lnTo>
                    <a:pt x="2198582" y="236750"/>
                  </a:lnTo>
                  <a:cubicBezTo>
                    <a:pt x="2198582" y="262872"/>
                    <a:pt x="2177406" y="284048"/>
                    <a:pt x="2151284" y="284048"/>
                  </a:cubicBezTo>
                  <a:lnTo>
                    <a:pt x="47299" y="284048"/>
                  </a:lnTo>
                  <a:cubicBezTo>
                    <a:pt x="21176" y="284048"/>
                    <a:pt x="0" y="262872"/>
                    <a:pt x="0" y="236750"/>
                  </a:cubicBezTo>
                  <a:lnTo>
                    <a:pt x="0" y="47299"/>
                  </a:lnTo>
                  <a:cubicBezTo>
                    <a:pt x="0" y="34754"/>
                    <a:pt x="4983" y="22724"/>
                    <a:pt x="13853" y="13853"/>
                  </a:cubicBezTo>
                  <a:cubicBezTo>
                    <a:pt x="22724" y="4983"/>
                    <a:pt x="34754" y="0"/>
                    <a:pt x="47299" y="0"/>
                  </a:cubicBezTo>
                  <a:close/>
                </a:path>
              </a:pathLst>
            </a:custGeom>
            <a:solidFill>
              <a:srgbClr val="FDFCFC"/>
            </a:solidFill>
          </p:spPr>
          <p:txBody>
            <a:bodyPr/>
            <a:lstStyle/>
            <a:p>
              <a:endParaRPr lang="en-US"/>
            </a:p>
          </p:txBody>
        </p:sp>
        <p:sp>
          <p:nvSpPr>
            <p:cNvPr id="19" name="TextBox 19"/>
            <p:cNvSpPr txBox="1"/>
            <p:nvPr/>
          </p:nvSpPr>
          <p:spPr>
            <a:xfrm>
              <a:off x="0" y="-76200"/>
              <a:ext cx="2198582" cy="360248"/>
            </a:xfrm>
            <a:prstGeom prst="rect">
              <a:avLst/>
            </a:prstGeom>
          </p:spPr>
          <p:txBody>
            <a:bodyPr lIns="50800" tIns="50800" rIns="50800" bIns="50800" rtlCol="0" anchor="ctr"/>
            <a:lstStyle/>
            <a:p>
              <a:pPr algn="ctr">
                <a:lnSpc>
                  <a:spcPts val="5599"/>
                </a:lnSpc>
                <a:spcBef>
                  <a:spcPct val="0"/>
                </a:spcBef>
              </a:pPr>
              <a:r>
                <a:rPr lang="en-US" sz="3999">
                  <a:solidFill>
                    <a:srgbClr val="312F84"/>
                  </a:solidFill>
                  <a:latin typeface="Roboto Condensed"/>
                  <a:ea typeface="Roboto Condensed"/>
                  <a:cs typeface="Roboto Condensed"/>
                  <a:sym typeface="Roboto Condensed"/>
                </a:rPr>
                <a:t>Dùng lối nói lái</a:t>
              </a:r>
            </a:p>
          </p:txBody>
        </p:sp>
      </p:grpSp>
      <p:grpSp>
        <p:nvGrpSpPr>
          <p:cNvPr id="20" name="Group 20"/>
          <p:cNvGrpSpPr/>
          <p:nvPr/>
        </p:nvGrpSpPr>
        <p:grpSpPr>
          <a:xfrm>
            <a:off x="9402379" y="4892280"/>
            <a:ext cx="8347743" cy="1078496"/>
            <a:chOff x="0" y="0"/>
            <a:chExt cx="2198582" cy="284048"/>
          </a:xfrm>
        </p:grpSpPr>
        <p:sp>
          <p:nvSpPr>
            <p:cNvPr id="21" name="Freeform 21"/>
            <p:cNvSpPr/>
            <p:nvPr/>
          </p:nvSpPr>
          <p:spPr>
            <a:xfrm>
              <a:off x="0" y="0"/>
              <a:ext cx="2198582" cy="284048"/>
            </a:xfrm>
            <a:custGeom>
              <a:avLst/>
              <a:gdLst/>
              <a:ahLst/>
              <a:cxnLst/>
              <a:rect l="l" t="t" r="r" b="b"/>
              <a:pathLst>
                <a:path w="2198582" h="284048">
                  <a:moveTo>
                    <a:pt x="47299" y="0"/>
                  </a:moveTo>
                  <a:lnTo>
                    <a:pt x="2151284" y="0"/>
                  </a:lnTo>
                  <a:cubicBezTo>
                    <a:pt x="2163828" y="0"/>
                    <a:pt x="2175859" y="4983"/>
                    <a:pt x="2184729" y="13853"/>
                  </a:cubicBezTo>
                  <a:cubicBezTo>
                    <a:pt x="2193599" y="22724"/>
                    <a:pt x="2198582" y="34754"/>
                    <a:pt x="2198582" y="47299"/>
                  </a:cubicBezTo>
                  <a:lnTo>
                    <a:pt x="2198582" y="236750"/>
                  </a:lnTo>
                  <a:cubicBezTo>
                    <a:pt x="2198582" y="262872"/>
                    <a:pt x="2177406" y="284048"/>
                    <a:pt x="2151284" y="284048"/>
                  </a:cubicBezTo>
                  <a:lnTo>
                    <a:pt x="47299" y="284048"/>
                  </a:lnTo>
                  <a:cubicBezTo>
                    <a:pt x="21176" y="284048"/>
                    <a:pt x="0" y="262872"/>
                    <a:pt x="0" y="236750"/>
                  </a:cubicBezTo>
                  <a:lnTo>
                    <a:pt x="0" y="47299"/>
                  </a:lnTo>
                  <a:cubicBezTo>
                    <a:pt x="0" y="34754"/>
                    <a:pt x="4983" y="22724"/>
                    <a:pt x="13853" y="13853"/>
                  </a:cubicBezTo>
                  <a:cubicBezTo>
                    <a:pt x="22724" y="4983"/>
                    <a:pt x="34754" y="0"/>
                    <a:pt x="47299" y="0"/>
                  </a:cubicBezTo>
                  <a:close/>
                </a:path>
              </a:pathLst>
            </a:custGeom>
            <a:solidFill>
              <a:srgbClr val="FDFCFC"/>
            </a:solidFill>
          </p:spPr>
          <p:txBody>
            <a:bodyPr/>
            <a:lstStyle/>
            <a:p>
              <a:endParaRPr lang="en-US"/>
            </a:p>
          </p:txBody>
        </p:sp>
        <p:sp>
          <p:nvSpPr>
            <p:cNvPr id="22" name="TextBox 22"/>
            <p:cNvSpPr txBox="1"/>
            <p:nvPr/>
          </p:nvSpPr>
          <p:spPr>
            <a:xfrm>
              <a:off x="0" y="-76200"/>
              <a:ext cx="2198582" cy="360248"/>
            </a:xfrm>
            <a:prstGeom prst="rect">
              <a:avLst/>
            </a:prstGeom>
          </p:spPr>
          <p:txBody>
            <a:bodyPr lIns="50800" tIns="50800" rIns="50800" bIns="50800" rtlCol="0" anchor="ctr"/>
            <a:lstStyle/>
            <a:p>
              <a:pPr algn="ctr">
                <a:lnSpc>
                  <a:spcPts val="5599"/>
                </a:lnSpc>
                <a:spcBef>
                  <a:spcPct val="0"/>
                </a:spcBef>
              </a:pPr>
              <a:r>
                <a:rPr lang="en-US" sz="3999">
                  <a:solidFill>
                    <a:srgbClr val="312F84"/>
                  </a:solidFill>
                  <a:latin typeface="Roboto Condensed"/>
                  <a:ea typeface="Roboto Condensed"/>
                  <a:cs typeface="Roboto Condensed"/>
                  <a:sym typeface="Roboto Condensed"/>
                </a:rPr>
                <a:t>Dùng từ đa nghĩa, đồng nghĩa, trái nghĩa</a:t>
              </a:r>
            </a:p>
          </p:txBody>
        </p:sp>
      </p:grpSp>
      <p:grpSp>
        <p:nvGrpSpPr>
          <p:cNvPr id="23" name="Group 23"/>
          <p:cNvGrpSpPr/>
          <p:nvPr/>
        </p:nvGrpSpPr>
        <p:grpSpPr>
          <a:xfrm>
            <a:off x="9402379" y="6600082"/>
            <a:ext cx="8347743" cy="1550491"/>
            <a:chOff x="0" y="0"/>
            <a:chExt cx="2198582" cy="408360"/>
          </a:xfrm>
        </p:grpSpPr>
        <p:sp>
          <p:nvSpPr>
            <p:cNvPr id="24" name="Freeform 24"/>
            <p:cNvSpPr/>
            <p:nvPr/>
          </p:nvSpPr>
          <p:spPr>
            <a:xfrm>
              <a:off x="0" y="0"/>
              <a:ext cx="2198582" cy="408360"/>
            </a:xfrm>
            <a:custGeom>
              <a:avLst/>
              <a:gdLst/>
              <a:ahLst/>
              <a:cxnLst/>
              <a:rect l="l" t="t" r="r" b="b"/>
              <a:pathLst>
                <a:path w="2198582" h="408360">
                  <a:moveTo>
                    <a:pt x="47299" y="0"/>
                  </a:moveTo>
                  <a:lnTo>
                    <a:pt x="2151284" y="0"/>
                  </a:lnTo>
                  <a:cubicBezTo>
                    <a:pt x="2163828" y="0"/>
                    <a:pt x="2175859" y="4983"/>
                    <a:pt x="2184729" y="13853"/>
                  </a:cubicBezTo>
                  <a:cubicBezTo>
                    <a:pt x="2193599" y="22724"/>
                    <a:pt x="2198582" y="34754"/>
                    <a:pt x="2198582" y="47299"/>
                  </a:cubicBezTo>
                  <a:lnTo>
                    <a:pt x="2198582" y="361061"/>
                  </a:lnTo>
                  <a:cubicBezTo>
                    <a:pt x="2198582" y="387183"/>
                    <a:pt x="2177406" y="408360"/>
                    <a:pt x="2151284" y="408360"/>
                  </a:cubicBezTo>
                  <a:lnTo>
                    <a:pt x="47299" y="408360"/>
                  </a:lnTo>
                  <a:cubicBezTo>
                    <a:pt x="34754" y="408360"/>
                    <a:pt x="22724" y="403377"/>
                    <a:pt x="13853" y="394506"/>
                  </a:cubicBezTo>
                  <a:cubicBezTo>
                    <a:pt x="4983" y="385636"/>
                    <a:pt x="0" y="373606"/>
                    <a:pt x="0" y="361061"/>
                  </a:cubicBezTo>
                  <a:lnTo>
                    <a:pt x="0" y="47299"/>
                  </a:lnTo>
                  <a:cubicBezTo>
                    <a:pt x="0" y="34754"/>
                    <a:pt x="4983" y="22724"/>
                    <a:pt x="13853" y="13853"/>
                  </a:cubicBezTo>
                  <a:cubicBezTo>
                    <a:pt x="22724" y="4983"/>
                    <a:pt x="34754" y="0"/>
                    <a:pt x="47299" y="0"/>
                  </a:cubicBezTo>
                  <a:close/>
                </a:path>
              </a:pathLst>
            </a:custGeom>
            <a:solidFill>
              <a:srgbClr val="FDFCFC"/>
            </a:solidFill>
          </p:spPr>
          <p:txBody>
            <a:bodyPr/>
            <a:lstStyle/>
            <a:p>
              <a:endParaRPr lang="en-US"/>
            </a:p>
          </p:txBody>
        </p:sp>
        <p:sp>
          <p:nvSpPr>
            <p:cNvPr id="25" name="TextBox 25"/>
            <p:cNvSpPr txBox="1"/>
            <p:nvPr/>
          </p:nvSpPr>
          <p:spPr>
            <a:xfrm>
              <a:off x="0" y="-76200"/>
              <a:ext cx="2198582" cy="484560"/>
            </a:xfrm>
            <a:prstGeom prst="rect">
              <a:avLst/>
            </a:prstGeom>
          </p:spPr>
          <p:txBody>
            <a:bodyPr lIns="50800" tIns="50800" rIns="50800" bIns="50800" rtlCol="0" anchor="ctr"/>
            <a:lstStyle/>
            <a:p>
              <a:pPr algn="ctr">
                <a:lnSpc>
                  <a:spcPts val="5599"/>
                </a:lnSpc>
                <a:spcBef>
                  <a:spcPct val="0"/>
                </a:spcBef>
              </a:pPr>
              <a:r>
                <a:rPr lang="en-US" sz="3999">
                  <a:solidFill>
                    <a:srgbClr val="312F84"/>
                  </a:solidFill>
                  <a:latin typeface="Roboto Condensed"/>
                  <a:ea typeface="Roboto Condensed"/>
                  <a:cs typeface="Roboto Condensed"/>
                  <a:sym typeface="Roboto Condensed"/>
                </a:rPr>
                <a:t>Sử dụng các tiếng hay từ chỉ sự vật có mối quan hệ gần gũi với nhau.</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3" name="TextBox 3"/>
          <p:cNvSpPr txBox="1"/>
          <p:nvPr/>
        </p:nvSpPr>
        <p:spPr>
          <a:xfrm>
            <a:off x="1752457" y="2021622"/>
            <a:ext cx="11295456" cy="1146172"/>
          </a:xfrm>
          <a:prstGeom prst="rect">
            <a:avLst/>
          </a:prstGeom>
        </p:spPr>
        <p:txBody>
          <a:bodyPr lIns="0" tIns="0" rIns="0" bIns="0" rtlCol="0" anchor="t">
            <a:spAutoFit/>
          </a:bodyPr>
          <a:lstStyle/>
          <a:p>
            <a:pPr algn="l">
              <a:lnSpc>
                <a:spcPts val="7999"/>
              </a:lnSpc>
            </a:pPr>
            <a:r>
              <a:rPr lang="en-US" sz="7999">
                <a:solidFill>
                  <a:srgbClr val="312F84"/>
                </a:solidFill>
                <a:latin typeface="#9Slide05 ViceroyJF"/>
                <a:ea typeface="#9Slide05 ViceroyJF"/>
                <a:cs typeface="#9Slide05 ViceroyJF"/>
                <a:sym typeface="#9Slide05 ViceroyJF"/>
              </a:rPr>
              <a:t>2. Điệp thanh, điệp vần</a:t>
            </a:r>
          </a:p>
        </p:txBody>
      </p:sp>
      <p:grpSp>
        <p:nvGrpSpPr>
          <p:cNvPr id="4" name="Group 4"/>
          <p:cNvGrpSpPr/>
          <p:nvPr/>
        </p:nvGrpSpPr>
        <p:grpSpPr>
          <a:xfrm>
            <a:off x="2817658" y="3491644"/>
            <a:ext cx="4018156" cy="1042764"/>
            <a:chOff x="0" y="0"/>
            <a:chExt cx="1058280" cy="274637"/>
          </a:xfrm>
        </p:grpSpPr>
        <p:sp>
          <p:nvSpPr>
            <p:cNvPr id="5" name="Freeform 5"/>
            <p:cNvSpPr/>
            <p:nvPr/>
          </p:nvSpPr>
          <p:spPr>
            <a:xfrm>
              <a:off x="0" y="0"/>
              <a:ext cx="1058280" cy="274637"/>
            </a:xfrm>
            <a:custGeom>
              <a:avLst/>
              <a:gdLst/>
              <a:ahLst/>
              <a:cxnLst/>
              <a:rect l="l" t="t" r="r" b="b"/>
              <a:pathLst>
                <a:path w="1058280" h="274637">
                  <a:moveTo>
                    <a:pt x="98263" y="0"/>
                  </a:moveTo>
                  <a:lnTo>
                    <a:pt x="960016" y="0"/>
                  </a:lnTo>
                  <a:cubicBezTo>
                    <a:pt x="1014286" y="0"/>
                    <a:pt x="1058280" y="43994"/>
                    <a:pt x="1058280" y="98263"/>
                  </a:cubicBezTo>
                  <a:lnTo>
                    <a:pt x="1058280" y="176374"/>
                  </a:lnTo>
                  <a:cubicBezTo>
                    <a:pt x="1058280" y="230643"/>
                    <a:pt x="1014286" y="274637"/>
                    <a:pt x="960016" y="274637"/>
                  </a:cubicBezTo>
                  <a:lnTo>
                    <a:pt x="98263" y="274637"/>
                  </a:lnTo>
                  <a:cubicBezTo>
                    <a:pt x="43994" y="274637"/>
                    <a:pt x="0" y="230643"/>
                    <a:pt x="0" y="176374"/>
                  </a:cubicBezTo>
                  <a:lnTo>
                    <a:pt x="0" y="98263"/>
                  </a:lnTo>
                  <a:cubicBezTo>
                    <a:pt x="0" y="43994"/>
                    <a:pt x="43994" y="0"/>
                    <a:pt x="98263" y="0"/>
                  </a:cubicBezTo>
                  <a:close/>
                </a:path>
              </a:pathLst>
            </a:custGeom>
            <a:solidFill>
              <a:srgbClr val="F4F4F4"/>
            </a:solidFill>
          </p:spPr>
          <p:txBody>
            <a:bodyPr/>
            <a:lstStyle/>
            <a:p>
              <a:endParaRPr lang="en-US"/>
            </a:p>
          </p:txBody>
        </p:sp>
        <p:sp>
          <p:nvSpPr>
            <p:cNvPr id="6" name="TextBox 6"/>
            <p:cNvSpPr txBox="1"/>
            <p:nvPr/>
          </p:nvSpPr>
          <p:spPr>
            <a:xfrm>
              <a:off x="0" y="-95250"/>
              <a:ext cx="1058280" cy="369887"/>
            </a:xfrm>
            <a:prstGeom prst="rect">
              <a:avLst/>
            </a:prstGeom>
          </p:spPr>
          <p:txBody>
            <a:bodyPr lIns="50800" tIns="50800" rIns="50800" bIns="50800" rtlCol="0" anchor="ctr"/>
            <a:lstStyle/>
            <a:p>
              <a:pPr algn="ctr">
                <a:lnSpc>
                  <a:spcPts val="6999"/>
                </a:lnSpc>
              </a:pPr>
              <a:r>
                <a:rPr lang="en-US" sz="4999" b="1">
                  <a:solidFill>
                    <a:srgbClr val="312F84"/>
                  </a:solidFill>
                  <a:latin typeface="Roboto Condensed Bold"/>
                  <a:ea typeface="Roboto Condensed Bold"/>
                  <a:cs typeface="Roboto Condensed Bold"/>
                  <a:sym typeface="Roboto Condensed Bold"/>
                </a:rPr>
                <a:t>a. Điệp thanh</a:t>
              </a:r>
            </a:p>
          </p:txBody>
        </p:sp>
      </p:grpSp>
      <p:grpSp>
        <p:nvGrpSpPr>
          <p:cNvPr id="7" name="Group 7"/>
          <p:cNvGrpSpPr/>
          <p:nvPr/>
        </p:nvGrpSpPr>
        <p:grpSpPr>
          <a:xfrm>
            <a:off x="606010" y="5388132"/>
            <a:ext cx="8537990" cy="3813106"/>
            <a:chOff x="0" y="0"/>
            <a:chExt cx="2248689" cy="1004275"/>
          </a:xfrm>
        </p:grpSpPr>
        <p:sp>
          <p:nvSpPr>
            <p:cNvPr id="8" name="Freeform 8"/>
            <p:cNvSpPr/>
            <p:nvPr/>
          </p:nvSpPr>
          <p:spPr>
            <a:xfrm>
              <a:off x="0" y="0"/>
              <a:ext cx="2248689" cy="1004275"/>
            </a:xfrm>
            <a:custGeom>
              <a:avLst/>
              <a:gdLst/>
              <a:ahLst/>
              <a:cxnLst/>
              <a:rect l="l" t="t" r="r" b="b"/>
              <a:pathLst>
                <a:path w="2248689" h="1004275">
                  <a:moveTo>
                    <a:pt x="46245" y="0"/>
                  </a:moveTo>
                  <a:lnTo>
                    <a:pt x="2202444" y="0"/>
                  </a:lnTo>
                  <a:cubicBezTo>
                    <a:pt x="2227984" y="0"/>
                    <a:pt x="2248689" y="20705"/>
                    <a:pt x="2248689" y="46245"/>
                  </a:cubicBezTo>
                  <a:lnTo>
                    <a:pt x="2248689" y="958030"/>
                  </a:lnTo>
                  <a:cubicBezTo>
                    <a:pt x="2248689" y="983570"/>
                    <a:pt x="2227984" y="1004275"/>
                    <a:pt x="2202444" y="1004275"/>
                  </a:cubicBezTo>
                  <a:lnTo>
                    <a:pt x="46245" y="1004275"/>
                  </a:lnTo>
                  <a:cubicBezTo>
                    <a:pt x="20705" y="1004275"/>
                    <a:pt x="0" y="983570"/>
                    <a:pt x="0" y="958030"/>
                  </a:cubicBezTo>
                  <a:lnTo>
                    <a:pt x="0" y="46245"/>
                  </a:lnTo>
                  <a:cubicBezTo>
                    <a:pt x="0" y="20705"/>
                    <a:pt x="20705" y="0"/>
                    <a:pt x="46245" y="0"/>
                  </a:cubicBezTo>
                  <a:close/>
                </a:path>
              </a:pathLst>
            </a:custGeom>
            <a:solidFill>
              <a:srgbClr val="FDFCFC"/>
            </a:solidFill>
          </p:spPr>
          <p:txBody>
            <a:bodyPr/>
            <a:lstStyle/>
            <a:p>
              <a:endParaRPr lang="en-US"/>
            </a:p>
          </p:txBody>
        </p:sp>
        <p:sp>
          <p:nvSpPr>
            <p:cNvPr id="9" name="TextBox 9"/>
            <p:cNvSpPr txBox="1"/>
            <p:nvPr/>
          </p:nvSpPr>
          <p:spPr>
            <a:xfrm>
              <a:off x="0" y="-38100"/>
              <a:ext cx="2248689" cy="1042375"/>
            </a:xfrm>
            <a:prstGeom prst="rect">
              <a:avLst/>
            </a:prstGeom>
          </p:spPr>
          <p:txBody>
            <a:bodyPr lIns="50800" tIns="50800" rIns="50800" bIns="50800" rtlCol="0" anchor="ctr"/>
            <a:lstStyle/>
            <a:p>
              <a:pPr algn="ctr">
                <a:lnSpc>
                  <a:spcPts val="2659"/>
                </a:lnSpc>
                <a:spcBef>
                  <a:spcPct val="0"/>
                </a:spcBef>
              </a:pPr>
              <a:endParaRPr/>
            </a:p>
          </p:txBody>
        </p:sp>
      </p:grpSp>
      <p:sp>
        <p:nvSpPr>
          <p:cNvPr id="10" name="TextBox 10"/>
          <p:cNvSpPr txBox="1"/>
          <p:nvPr/>
        </p:nvSpPr>
        <p:spPr>
          <a:xfrm>
            <a:off x="326421" y="5545565"/>
            <a:ext cx="8265932" cy="3714750"/>
          </a:xfrm>
          <a:prstGeom prst="rect">
            <a:avLst/>
          </a:prstGeom>
        </p:spPr>
        <p:txBody>
          <a:bodyPr lIns="0" tIns="0" rIns="0" bIns="0" rtlCol="0" anchor="t">
            <a:spAutoFit/>
          </a:bodyPr>
          <a:lstStyle/>
          <a:p>
            <a:pPr marL="971550" lvl="1" indent="-485775" algn="just">
              <a:lnSpc>
                <a:spcPts val="5850"/>
              </a:lnSpc>
              <a:buFont typeface="Arial"/>
              <a:buChar char="•"/>
            </a:pPr>
            <a:r>
              <a:rPr lang="en-US" sz="4500">
                <a:solidFill>
                  <a:srgbClr val="312F84"/>
                </a:solidFill>
                <a:latin typeface="Roboto Condensed"/>
                <a:ea typeface="Roboto Condensed"/>
                <a:cs typeface="Roboto Condensed"/>
                <a:sym typeface="Roboto Condensed"/>
              </a:rPr>
              <a:t>Khái niệm: Điệp thanh là biện pháp tu từ thể hiện ở việc người nói (người viết) dùng lặp lại nhiều lần một kiểu thanh điệu ở các âm tiết</a:t>
            </a:r>
          </a:p>
        </p:txBody>
      </p:sp>
      <p:sp>
        <p:nvSpPr>
          <p:cNvPr id="11" name="TextBox 11"/>
          <p:cNvSpPr txBox="1"/>
          <p:nvPr/>
        </p:nvSpPr>
        <p:spPr>
          <a:xfrm>
            <a:off x="2295137" y="584202"/>
            <a:ext cx="13504649" cy="1050922"/>
          </a:xfrm>
          <a:prstGeom prst="rect">
            <a:avLst/>
          </a:prstGeom>
        </p:spPr>
        <p:txBody>
          <a:bodyPr lIns="0" tIns="0" rIns="0" bIns="0" rtlCol="0" anchor="t">
            <a:spAutoFit/>
          </a:bodyPr>
          <a:lstStyle/>
          <a:p>
            <a:pPr algn="ctr">
              <a:lnSpc>
                <a:spcPts val="7999"/>
              </a:lnSpc>
            </a:pPr>
            <a:r>
              <a:rPr lang="en-US" sz="7999" b="1">
                <a:solidFill>
                  <a:srgbClr val="657BB6"/>
                </a:solidFill>
                <a:latin typeface="Fraunces Bold"/>
                <a:ea typeface="Fraunces Bold"/>
                <a:cs typeface="Fraunces Bold"/>
                <a:sym typeface="Fraunces Bold"/>
              </a:rPr>
              <a:t>I. TRI THỨC TIẾNG VIỆT</a:t>
            </a:r>
          </a:p>
        </p:txBody>
      </p:sp>
      <p:grpSp>
        <p:nvGrpSpPr>
          <p:cNvPr id="12" name="Group 12"/>
          <p:cNvGrpSpPr/>
          <p:nvPr/>
        </p:nvGrpSpPr>
        <p:grpSpPr>
          <a:xfrm>
            <a:off x="9593777" y="3491644"/>
            <a:ext cx="8296051" cy="3939871"/>
            <a:chOff x="0" y="0"/>
            <a:chExt cx="2184968" cy="1037661"/>
          </a:xfrm>
        </p:grpSpPr>
        <p:sp>
          <p:nvSpPr>
            <p:cNvPr id="13" name="Freeform 13"/>
            <p:cNvSpPr/>
            <p:nvPr/>
          </p:nvSpPr>
          <p:spPr>
            <a:xfrm>
              <a:off x="0" y="0"/>
              <a:ext cx="2184968" cy="1037661"/>
            </a:xfrm>
            <a:custGeom>
              <a:avLst/>
              <a:gdLst/>
              <a:ahLst/>
              <a:cxnLst/>
              <a:rect l="l" t="t" r="r" b="b"/>
              <a:pathLst>
                <a:path w="2184968" h="1037661">
                  <a:moveTo>
                    <a:pt x="47593" y="0"/>
                  </a:moveTo>
                  <a:lnTo>
                    <a:pt x="2137375" y="0"/>
                  </a:lnTo>
                  <a:cubicBezTo>
                    <a:pt x="2149997" y="0"/>
                    <a:pt x="2162103" y="5014"/>
                    <a:pt x="2171028" y="13940"/>
                  </a:cubicBezTo>
                  <a:cubicBezTo>
                    <a:pt x="2179954" y="22865"/>
                    <a:pt x="2184968" y="34971"/>
                    <a:pt x="2184968" y="47593"/>
                  </a:cubicBezTo>
                  <a:lnTo>
                    <a:pt x="2184968" y="990068"/>
                  </a:lnTo>
                  <a:cubicBezTo>
                    <a:pt x="2184968" y="1016353"/>
                    <a:pt x="2163660" y="1037661"/>
                    <a:pt x="2137375" y="1037661"/>
                  </a:cubicBezTo>
                  <a:lnTo>
                    <a:pt x="47593" y="1037661"/>
                  </a:lnTo>
                  <a:cubicBezTo>
                    <a:pt x="34971" y="1037661"/>
                    <a:pt x="22865" y="1032647"/>
                    <a:pt x="13940" y="1023722"/>
                  </a:cubicBezTo>
                  <a:cubicBezTo>
                    <a:pt x="5014" y="1014796"/>
                    <a:pt x="0" y="1002691"/>
                    <a:pt x="0" y="990068"/>
                  </a:cubicBezTo>
                  <a:lnTo>
                    <a:pt x="0" y="47593"/>
                  </a:lnTo>
                  <a:cubicBezTo>
                    <a:pt x="0" y="34971"/>
                    <a:pt x="5014" y="22865"/>
                    <a:pt x="13940" y="13940"/>
                  </a:cubicBezTo>
                  <a:cubicBezTo>
                    <a:pt x="22865" y="5014"/>
                    <a:pt x="34971" y="0"/>
                    <a:pt x="47593" y="0"/>
                  </a:cubicBezTo>
                  <a:close/>
                </a:path>
              </a:pathLst>
            </a:custGeom>
            <a:solidFill>
              <a:srgbClr val="FDFCFC"/>
            </a:solidFill>
          </p:spPr>
          <p:txBody>
            <a:bodyPr/>
            <a:lstStyle/>
            <a:p>
              <a:endParaRPr lang="en-US"/>
            </a:p>
          </p:txBody>
        </p:sp>
        <p:sp>
          <p:nvSpPr>
            <p:cNvPr id="14" name="TextBox 14"/>
            <p:cNvSpPr txBox="1"/>
            <p:nvPr/>
          </p:nvSpPr>
          <p:spPr>
            <a:xfrm>
              <a:off x="0" y="-38100"/>
              <a:ext cx="2184968" cy="1075761"/>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9284171" y="3716765"/>
            <a:ext cx="7975129" cy="3714750"/>
          </a:xfrm>
          <a:prstGeom prst="rect">
            <a:avLst/>
          </a:prstGeom>
        </p:spPr>
        <p:txBody>
          <a:bodyPr lIns="0" tIns="0" rIns="0" bIns="0" rtlCol="0" anchor="t">
            <a:spAutoFit/>
          </a:bodyPr>
          <a:lstStyle/>
          <a:p>
            <a:pPr marL="971550" lvl="1" indent="-485775" algn="just">
              <a:lnSpc>
                <a:spcPts val="5850"/>
              </a:lnSpc>
              <a:buFont typeface="Arial"/>
              <a:buChar char="•"/>
            </a:pPr>
            <a:r>
              <a:rPr lang="en-US" sz="4500">
                <a:solidFill>
                  <a:srgbClr val="312F84"/>
                </a:solidFill>
                <a:latin typeface="Roboto Condensed"/>
                <a:ea typeface="Roboto Condensed"/>
                <a:cs typeface="Roboto Condensed"/>
                <a:sym typeface="Roboto Condensed"/>
              </a:rPr>
              <a:t>Tác dụng: nhằm tạo âm hướng nhất định cho câu thơ, câu văn nhằm nhấn mạnh một ý nghĩa nào đó.</a:t>
            </a:r>
          </a:p>
          <a:p>
            <a:pPr algn="just">
              <a:lnSpc>
                <a:spcPts val="5850"/>
              </a:lnSpc>
            </a:pPr>
            <a:endParaRPr lang="en-US" sz="4500">
              <a:solidFill>
                <a:srgbClr val="312F84"/>
              </a:solidFill>
              <a:latin typeface="Roboto Condensed"/>
              <a:ea typeface="Roboto Condensed"/>
              <a:cs typeface="Roboto Condensed"/>
              <a:sym typeface="Roboto Condensed"/>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3" name="TextBox 3"/>
          <p:cNvSpPr txBox="1"/>
          <p:nvPr/>
        </p:nvSpPr>
        <p:spPr>
          <a:xfrm>
            <a:off x="1752457" y="2021622"/>
            <a:ext cx="11295456" cy="1146172"/>
          </a:xfrm>
          <a:prstGeom prst="rect">
            <a:avLst/>
          </a:prstGeom>
        </p:spPr>
        <p:txBody>
          <a:bodyPr lIns="0" tIns="0" rIns="0" bIns="0" rtlCol="0" anchor="t">
            <a:spAutoFit/>
          </a:bodyPr>
          <a:lstStyle/>
          <a:p>
            <a:pPr algn="l">
              <a:lnSpc>
                <a:spcPts val="7999"/>
              </a:lnSpc>
            </a:pPr>
            <a:r>
              <a:rPr lang="en-US" sz="7999">
                <a:solidFill>
                  <a:srgbClr val="312F84"/>
                </a:solidFill>
                <a:latin typeface="#9Slide05 ViceroyJF"/>
                <a:ea typeface="#9Slide05 ViceroyJF"/>
                <a:cs typeface="#9Slide05 ViceroyJF"/>
                <a:sym typeface="#9Slide05 ViceroyJF"/>
              </a:rPr>
              <a:t>2. Điệp thanh, điệp vần</a:t>
            </a:r>
          </a:p>
        </p:txBody>
      </p:sp>
      <p:grpSp>
        <p:nvGrpSpPr>
          <p:cNvPr id="4" name="Group 4"/>
          <p:cNvGrpSpPr/>
          <p:nvPr/>
        </p:nvGrpSpPr>
        <p:grpSpPr>
          <a:xfrm>
            <a:off x="2817658" y="3491644"/>
            <a:ext cx="4018156" cy="1042764"/>
            <a:chOff x="0" y="0"/>
            <a:chExt cx="1058280" cy="274637"/>
          </a:xfrm>
        </p:grpSpPr>
        <p:sp>
          <p:nvSpPr>
            <p:cNvPr id="5" name="Freeform 5"/>
            <p:cNvSpPr/>
            <p:nvPr/>
          </p:nvSpPr>
          <p:spPr>
            <a:xfrm>
              <a:off x="0" y="0"/>
              <a:ext cx="1058280" cy="274637"/>
            </a:xfrm>
            <a:custGeom>
              <a:avLst/>
              <a:gdLst/>
              <a:ahLst/>
              <a:cxnLst/>
              <a:rect l="l" t="t" r="r" b="b"/>
              <a:pathLst>
                <a:path w="1058280" h="274637">
                  <a:moveTo>
                    <a:pt x="98263" y="0"/>
                  </a:moveTo>
                  <a:lnTo>
                    <a:pt x="960016" y="0"/>
                  </a:lnTo>
                  <a:cubicBezTo>
                    <a:pt x="1014286" y="0"/>
                    <a:pt x="1058280" y="43994"/>
                    <a:pt x="1058280" y="98263"/>
                  </a:cubicBezTo>
                  <a:lnTo>
                    <a:pt x="1058280" y="176374"/>
                  </a:lnTo>
                  <a:cubicBezTo>
                    <a:pt x="1058280" y="230643"/>
                    <a:pt x="1014286" y="274637"/>
                    <a:pt x="960016" y="274637"/>
                  </a:cubicBezTo>
                  <a:lnTo>
                    <a:pt x="98263" y="274637"/>
                  </a:lnTo>
                  <a:cubicBezTo>
                    <a:pt x="43994" y="274637"/>
                    <a:pt x="0" y="230643"/>
                    <a:pt x="0" y="176374"/>
                  </a:cubicBezTo>
                  <a:lnTo>
                    <a:pt x="0" y="98263"/>
                  </a:lnTo>
                  <a:cubicBezTo>
                    <a:pt x="0" y="43994"/>
                    <a:pt x="43994" y="0"/>
                    <a:pt x="98263" y="0"/>
                  </a:cubicBezTo>
                  <a:close/>
                </a:path>
              </a:pathLst>
            </a:custGeom>
            <a:solidFill>
              <a:srgbClr val="F4F4F4"/>
            </a:solidFill>
          </p:spPr>
          <p:txBody>
            <a:bodyPr/>
            <a:lstStyle/>
            <a:p>
              <a:endParaRPr lang="en-US"/>
            </a:p>
          </p:txBody>
        </p:sp>
        <p:sp>
          <p:nvSpPr>
            <p:cNvPr id="6" name="TextBox 6"/>
            <p:cNvSpPr txBox="1"/>
            <p:nvPr/>
          </p:nvSpPr>
          <p:spPr>
            <a:xfrm>
              <a:off x="0" y="-95250"/>
              <a:ext cx="1058280" cy="369887"/>
            </a:xfrm>
            <a:prstGeom prst="rect">
              <a:avLst/>
            </a:prstGeom>
          </p:spPr>
          <p:txBody>
            <a:bodyPr lIns="50800" tIns="50800" rIns="50800" bIns="50800" rtlCol="0" anchor="ctr"/>
            <a:lstStyle/>
            <a:p>
              <a:pPr algn="ctr">
                <a:lnSpc>
                  <a:spcPts val="6999"/>
                </a:lnSpc>
              </a:pPr>
              <a:r>
                <a:rPr lang="en-US" sz="4999" b="1">
                  <a:solidFill>
                    <a:srgbClr val="312F84"/>
                  </a:solidFill>
                  <a:latin typeface="Roboto Condensed Bold"/>
                  <a:ea typeface="Roboto Condensed Bold"/>
                  <a:cs typeface="Roboto Condensed Bold"/>
                  <a:sym typeface="Roboto Condensed Bold"/>
                </a:rPr>
                <a:t>b. Điệp vần</a:t>
              </a:r>
            </a:p>
          </p:txBody>
        </p:sp>
      </p:grpSp>
      <p:grpSp>
        <p:nvGrpSpPr>
          <p:cNvPr id="7" name="Group 7"/>
          <p:cNvGrpSpPr/>
          <p:nvPr/>
        </p:nvGrpSpPr>
        <p:grpSpPr>
          <a:xfrm>
            <a:off x="606010" y="5388132"/>
            <a:ext cx="8537990" cy="3813106"/>
            <a:chOff x="0" y="0"/>
            <a:chExt cx="2248689" cy="1004275"/>
          </a:xfrm>
        </p:grpSpPr>
        <p:sp>
          <p:nvSpPr>
            <p:cNvPr id="8" name="Freeform 8"/>
            <p:cNvSpPr/>
            <p:nvPr/>
          </p:nvSpPr>
          <p:spPr>
            <a:xfrm>
              <a:off x="0" y="0"/>
              <a:ext cx="2248689" cy="1004275"/>
            </a:xfrm>
            <a:custGeom>
              <a:avLst/>
              <a:gdLst/>
              <a:ahLst/>
              <a:cxnLst/>
              <a:rect l="l" t="t" r="r" b="b"/>
              <a:pathLst>
                <a:path w="2248689" h="1004275">
                  <a:moveTo>
                    <a:pt x="46245" y="0"/>
                  </a:moveTo>
                  <a:lnTo>
                    <a:pt x="2202444" y="0"/>
                  </a:lnTo>
                  <a:cubicBezTo>
                    <a:pt x="2227984" y="0"/>
                    <a:pt x="2248689" y="20705"/>
                    <a:pt x="2248689" y="46245"/>
                  </a:cubicBezTo>
                  <a:lnTo>
                    <a:pt x="2248689" y="958030"/>
                  </a:lnTo>
                  <a:cubicBezTo>
                    <a:pt x="2248689" y="983570"/>
                    <a:pt x="2227984" y="1004275"/>
                    <a:pt x="2202444" y="1004275"/>
                  </a:cubicBezTo>
                  <a:lnTo>
                    <a:pt x="46245" y="1004275"/>
                  </a:lnTo>
                  <a:cubicBezTo>
                    <a:pt x="20705" y="1004275"/>
                    <a:pt x="0" y="983570"/>
                    <a:pt x="0" y="958030"/>
                  </a:cubicBezTo>
                  <a:lnTo>
                    <a:pt x="0" y="46245"/>
                  </a:lnTo>
                  <a:cubicBezTo>
                    <a:pt x="0" y="20705"/>
                    <a:pt x="20705" y="0"/>
                    <a:pt x="46245" y="0"/>
                  </a:cubicBezTo>
                  <a:close/>
                </a:path>
              </a:pathLst>
            </a:custGeom>
            <a:solidFill>
              <a:srgbClr val="FDFCFC"/>
            </a:solidFill>
          </p:spPr>
          <p:txBody>
            <a:bodyPr/>
            <a:lstStyle/>
            <a:p>
              <a:endParaRPr lang="en-US"/>
            </a:p>
          </p:txBody>
        </p:sp>
        <p:sp>
          <p:nvSpPr>
            <p:cNvPr id="9" name="TextBox 9"/>
            <p:cNvSpPr txBox="1"/>
            <p:nvPr/>
          </p:nvSpPr>
          <p:spPr>
            <a:xfrm>
              <a:off x="0" y="-38100"/>
              <a:ext cx="2248689" cy="1042375"/>
            </a:xfrm>
            <a:prstGeom prst="rect">
              <a:avLst/>
            </a:prstGeom>
          </p:spPr>
          <p:txBody>
            <a:bodyPr lIns="50800" tIns="50800" rIns="50800" bIns="50800" rtlCol="0" anchor="ctr"/>
            <a:lstStyle/>
            <a:p>
              <a:pPr algn="ctr">
                <a:lnSpc>
                  <a:spcPts val="2659"/>
                </a:lnSpc>
                <a:spcBef>
                  <a:spcPct val="0"/>
                </a:spcBef>
              </a:pPr>
              <a:endParaRPr/>
            </a:p>
          </p:txBody>
        </p:sp>
      </p:grpSp>
      <p:sp>
        <p:nvSpPr>
          <p:cNvPr id="10" name="TextBox 10"/>
          <p:cNvSpPr txBox="1"/>
          <p:nvPr/>
        </p:nvSpPr>
        <p:spPr>
          <a:xfrm>
            <a:off x="326421" y="5545565"/>
            <a:ext cx="8265932" cy="3714750"/>
          </a:xfrm>
          <a:prstGeom prst="rect">
            <a:avLst/>
          </a:prstGeom>
        </p:spPr>
        <p:txBody>
          <a:bodyPr lIns="0" tIns="0" rIns="0" bIns="0" rtlCol="0" anchor="t">
            <a:spAutoFit/>
          </a:bodyPr>
          <a:lstStyle/>
          <a:p>
            <a:pPr marL="971550" lvl="1" indent="-485775" algn="just">
              <a:lnSpc>
                <a:spcPts val="5850"/>
              </a:lnSpc>
              <a:buFont typeface="Arial"/>
              <a:buChar char="•"/>
            </a:pPr>
            <a:r>
              <a:rPr lang="en-US" sz="4500">
                <a:solidFill>
                  <a:srgbClr val="312F84"/>
                </a:solidFill>
                <a:latin typeface="Roboto Condensed"/>
                <a:ea typeface="Roboto Condensed"/>
                <a:cs typeface="Roboto Condensed"/>
                <a:sym typeface="Roboto Condensed"/>
              </a:rPr>
              <a:t>Khái niệm: Điệp thanh là biện pháp tu từ thể hiện ở việc người nói (người viết) dùng lặp lại một vần ở các âm tiết đứng gần nhau</a:t>
            </a:r>
          </a:p>
        </p:txBody>
      </p:sp>
      <p:sp>
        <p:nvSpPr>
          <p:cNvPr id="11" name="TextBox 11"/>
          <p:cNvSpPr txBox="1"/>
          <p:nvPr/>
        </p:nvSpPr>
        <p:spPr>
          <a:xfrm>
            <a:off x="2295137" y="584202"/>
            <a:ext cx="13504649" cy="1050922"/>
          </a:xfrm>
          <a:prstGeom prst="rect">
            <a:avLst/>
          </a:prstGeom>
        </p:spPr>
        <p:txBody>
          <a:bodyPr lIns="0" tIns="0" rIns="0" bIns="0" rtlCol="0" anchor="t">
            <a:spAutoFit/>
          </a:bodyPr>
          <a:lstStyle/>
          <a:p>
            <a:pPr algn="ctr">
              <a:lnSpc>
                <a:spcPts val="7999"/>
              </a:lnSpc>
            </a:pPr>
            <a:r>
              <a:rPr lang="en-US" sz="7999" b="1">
                <a:solidFill>
                  <a:srgbClr val="657BB6"/>
                </a:solidFill>
                <a:latin typeface="Fraunces Bold"/>
                <a:ea typeface="Fraunces Bold"/>
                <a:cs typeface="Fraunces Bold"/>
                <a:sym typeface="Fraunces Bold"/>
              </a:rPr>
              <a:t>I. TRI THỨC TIẾNG VIỆT</a:t>
            </a:r>
          </a:p>
        </p:txBody>
      </p:sp>
      <p:grpSp>
        <p:nvGrpSpPr>
          <p:cNvPr id="12" name="Group 12"/>
          <p:cNvGrpSpPr/>
          <p:nvPr/>
        </p:nvGrpSpPr>
        <p:grpSpPr>
          <a:xfrm>
            <a:off x="9593777" y="3491644"/>
            <a:ext cx="8296051" cy="3939871"/>
            <a:chOff x="0" y="0"/>
            <a:chExt cx="2184968" cy="1037661"/>
          </a:xfrm>
        </p:grpSpPr>
        <p:sp>
          <p:nvSpPr>
            <p:cNvPr id="13" name="Freeform 13"/>
            <p:cNvSpPr/>
            <p:nvPr/>
          </p:nvSpPr>
          <p:spPr>
            <a:xfrm>
              <a:off x="0" y="0"/>
              <a:ext cx="2184968" cy="1037661"/>
            </a:xfrm>
            <a:custGeom>
              <a:avLst/>
              <a:gdLst/>
              <a:ahLst/>
              <a:cxnLst/>
              <a:rect l="l" t="t" r="r" b="b"/>
              <a:pathLst>
                <a:path w="2184968" h="1037661">
                  <a:moveTo>
                    <a:pt x="47593" y="0"/>
                  </a:moveTo>
                  <a:lnTo>
                    <a:pt x="2137375" y="0"/>
                  </a:lnTo>
                  <a:cubicBezTo>
                    <a:pt x="2149997" y="0"/>
                    <a:pt x="2162103" y="5014"/>
                    <a:pt x="2171028" y="13940"/>
                  </a:cubicBezTo>
                  <a:cubicBezTo>
                    <a:pt x="2179954" y="22865"/>
                    <a:pt x="2184968" y="34971"/>
                    <a:pt x="2184968" y="47593"/>
                  </a:cubicBezTo>
                  <a:lnTo>
                    <a:pt x="2184968" y="990068"/>
                  </a:lnTo>
                  <a:cubicBezTo>
                    <a:pt x="2184968" y="1016353"/>
                    <a:pt x="2163660" y="1037661"/>
                    <a:pt x="2137375" y="1037661"/>
                  </a:cubicBezTo>
                  <a:lnTo>
                    <a:pt x="47593" y="1037661"/>
                  </a:lnTo>
                  <a:cubicBezTo>
                    <a:pt x="34971" y="1037661"/>
                    <a:pt x="22865" y="1032647"/>
                    <a:pt x="13940" y="1023722"/>
                  </a:cubicBezTo>
                  <a:cubicBezTo>
                    <a:pt x="5014" y="1014796"/>
                    <a:pt x="0" y="1002691"/>
                    <a:pt x="0" y="990068"/>
                  </a:cubicBezTo>
                  <a:lnTo>
                    <a:pt x="0" y="47593"/>
                  </a:lnTo>
                  <a:cubicBezTo>
                    <a:pt x="0" y="34971"/>
                    <a:pt x="5014" y="22865"/>
                    <a:pt x="13940" y="13940"/>
                  </a:cubicBezTo>
                  <a:cubicBezTo>
                    <a:pt x="22865" y="5014"/>
                    <a:pt x="34971" y="0"/>
                    <a:pt x="47593" y="0"/>
                  </a:cubicBezTo>
                  <a:close/>
                </a:path>
              </a:pathLst>
            </a:custGeom>
            <a:solidFill>
              <a:srgbClr val="FDFCFC"/>
            </a:solidFill>
          </p:spPr>
          <p:txBody>
            <a:bodyPr/>
            <a:lstStyle/>
            <a:p>
              <a:endParaRPr lang="en-US"/>
            </a:p>
          </p:txBody>
        </p:sp>
        <p:sp>
          <p:nvSpPr>
            <p:cNvPr id="14" name="TextBox 14"/>
            <p:cNvSpPr txBox="1"/>
            <p:nvPr/>
          </p:nvSpPr>
          <p:spPr>
            <a:xfrm>
              <a:off x="0" y="-38100"/>
              <a:ext cx="2184968" cy="1075761"/>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9284171" y="3716765"/>
            <a:ext cx="7975129" cy="2971800"/>
          </a:xfrm>
          <a:prstGeom prst="rect">
            <a:avLst/>
          </a:prstGeom>
        </p:spPr>
        <p:txBody>
          <a:bodyPr lIns="0" tIns="0" rIns="0" bIns="0" rtlCol="0" anchor="t">
            <a:spAutoFit/>
          </a:bodyPr>
          <a:lstStyle/>
          <a:p>
            <a:pPr marL="971550" lvl="1" indent="-485775" algn="just">
              <a:lnSpc>
                <a:spcPts val="5850"/>
              </a:lnSpc>
              <a:buFont typeface="Arial"/>
              <a:buChar char="•"/>
            </a:pPr>
            <a:r>
              <a:rPr lang="en-US" sz="4500">
                <a:solidFill>
                  <a:srgbClr val="312F84"/>
                </a:solidFill>
                <a:latin typeface="Roboto Condensed"/>
                <a:ea typeface="Roboto Condensed"/>
                <a:cs typeface="Roboto Condensed"/>
                <a:sym typeface="Roboto Condensed"/>
              </a:rPr>
              <a:t>Tác dụng: nhằm tạo nên âm hưởng, vần điệu nhất định cho câu thơ, câu văn và nhấn mạnh vào một ý nghĩa nào đó.</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16" presetClass="entr" presetSubtype="21"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grpSp>
        <p:nvGrpSpPr>
          <p:cNvPr id="3" name="Group 3"/>
          <p:cNvGrpSpPr/>
          <p:nvPr/>
        </p:nvGrpSpPr>
        <p:grpSpPr>
          <a:xfrm>
            <a:off x="7134922" y="2039612"/>
            <a:ext cx="4018156" cy="1042764"/>
            <a:chOff x="0" y="0"/>
            <a:chExt cx="1058280" cy="274637"/>
          </a:xfrm>
        </p:grpSpPr>
        <p:sp>
          <p:nvSpPr>
            <p:cNvPr id="4" name="Freeform 4"/>
            <p:cNvSpPr/>
            <p:nvPr/>
          </p:nvSpPr>
          <p:spPr>
            <a:xfrm>
              <a:off x="0" y="0"/>
              <a:ext cx="1058280" cy="274637"/>
            </a:xfrm>
            <a:custGeom>
              <a:avLst/>
              <a:gdLst/>
              <a:ahLst/>
              <a:cxnLst/>
              <a:rect l="l" t="t" r="r" b="b"/>
              <a:pathLst>
                <a:path w="1058280" h="274637">
                  <a:moveTo>
                    <a:pt x="98263" y="0"/>
                  </a:moveTo>
                  <a:lnTo>
                    <a:pt x="960016" y="0"/>
                  </a:lnTo>
                  <a:cubicBezTo>
                    <a:pt x="1014286" y="0"/>
                    <a:pt x="1058280" y="43994"/>
                    <a:pt x="1058280" y="98263"/>
                  </a:cubicBezTo>
                  <a:lnTo>
                    <a:pt x="1058280" y="176374"/>
                  </a:lnTo>
                  <a:cubicBezTo>
                    <a:pt x="1058280" y="230643"/>
                    <a:pt x="1014286" y="274637"/>
                    <a:pt x="960016" y="274637"/>
                  </a:cubicBezTo>
                  <a:lnTo>
                    <a:pt x="98263" y="274637"/>
                  </a:lnTo>
                  <a:cubicBezTo>
                    <a:pt x="43994" y="274637"/>
                    <a:pt x="0" y="230643"/>
                    <a:pt x="0" y="176374"/>
                  </a:cubicBezTo>
                  <a:lnTo>
                    <a:pt x="0" y="98263"/>
                  </a:lnTo>
                  <a:cubicBezTo>
                    <a:pt x="0" y="43994"/>
                    <a:pt x="43994" y="0"/>
                    <a:pt x="98263" y="0"/>
                  </a:cubicBezTo>
                  <a:close/>
                </a:path>
              </a:pathLst>
            </a:custGeom>
            <a:solidFill>
              <a:srgbClr val="F4F4F4"/>
            </a:solidFill>
          </p:spPr>
          <p:txBody>
            <a:bodyPr/>
            <a:lstStyle/>
            <a:p>
              <a:endParaRPr lang="en-US"/>
            </a:p>
          </p:txBody>
        </p:sp>
        <p:sp>
          <p:nvSpPr>
            <p:cNvPr id="5" name="TextBox 5"/>
            <p:cNvSpPr txBox="1"/>
            <p:nvPr/>
          </p:nvSpPr>
          <p:spPr>
            <a:xfrm>
              <a:off x="0" y="-95250"/>
              <a:ext cx="1058280" cy="369887"/>
            </a:xfrm>
            <a:prstGeom prst="rect">
              <a:avLst/>
            </a:prstGeom>
          </p:spPr>
          <p:txBody>
            <a:bodyPr lIns="50800" tIns="50800" rIns="50800" bIns="50800" rtlCol="0" anchor="ctr"/>
            <a:lstStyle/>
            <a:p>
              <a:pPr algn="ctr">
                <a:lnSpc>
                  <a:spcPts val="6999"/>
                </a:lnSpc>
              </a:pPr>
              <a:r>
                <a:rPr lang="en-US" sz="4999" b="1">
                  <a:solidFill>
                    <a:srgbClr val="312F84"/>
                  </a:solidFill>
                  <a:latin typeface="Roboto Condensed Bold"/>
                  <a:ea typeface="Roboto Condensed Bold"/>
                  <a:cs typeface="Roboto Condensed Bold"/>
                  <a:sym typeface="Roboto Condensed Bold"/>
                </a:rPr>
                <a:t>Bài tập nhanh</a:t>
              </a:r>
            </a:p>
          </p:txBody>
        </p:sp>
      </p:grpSp>
      <p:sp>
        <p:nvSpPr>
          <p:cNvPr id="6" name="Freeform 6"/>
          <p:cNvSpPr/>
          <p:nvPr/>
        </p:nvSpPr>
        <p:spPr>
          <a:xfrm>
            <a:off x="1815194" y="3482426"/>
            <a:ext cx="14657613" cy="5771435"/>
          </a:xfrm>
          <a:custGeom>
            <a:avLst/>
            <a:gdLst/>
            <a:ahLst/>
            <a:cxnLst/>
            <a:rect l="l" t="t" r="r" b="b"/>
            <a:pathLst>
              <a:path w="14657613" h="5771435">
                <a:moveTo>
                  <a:pt x="0" y="0"/>
                </a:moveTo>
                <a:lnTo>
                  <a:pt x="14657612" y="0"/>
                </a:lnTo>
                <a:lnTo>
                  <a:pt x="14657612" y="5771435"/>
                </a:lnTo>
                <a:lnTo>
                  <a:pt x="0" y="5771435"/>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4037284" y="4122463"/>
            <a:ext cx="9782645" cy="5454777"/>
          </a:xfrm>
          <a:prstGeom prst="rect">
            <a:avLst/>
          </a:prstGeom>
        </p:spPr>
        <p:txBody>
          <a:bodyPr lIns="0" tIns="0" rIns="0" bIns="0" rtlCol="0" anchor="t">
            <a:spAutoFit/>
          </a:bodyPr>
          <a:lstStyle/>
          <a:p>
            <a:pPr marL="949961" lvl="1" indent="-474980" algn="just">
              <a:lnSpc>
                <a:spcPts val="6204"/>
              </a:lnSpc>
              <a:buFont typeface="Arial"/>
              <a:buChar char="•"/>
            </a:pPr>
            <a:r>
              <a:rPr lang="en-US" sz="4400">
                <a:solidFill>
                  <a:srgbClr val="312F84"/>
                </a:solidFill>
                <a:latin typeface="Roboto Condensed"/>
                <a:ea typeface="Roboto Condensed"/>
                <a:cs typeface="Roboto Condensed"/>
                <a:sym typeface="Roboto Condensed"/>
              </a:rPr>
              <a:t>GV chia lớp ra thành 4 nhóm, mỗi nhóm gồm 6-7 HS tùy theo số lượng HS.</a:t>
            </a:r>
          </a:p>
          <a:p>
            <a:pPr marL="949961" lvl="1" indent="-474980" algn="just">
              <a:lnSpc>
                <a:spcPts val="6204"/>
              </a:lnSpc>
              <a:buFont typeface="Arial"/>
              <a:buChar char="•"/>
            </a:pPr>
            <a:r>
              <a:rPr lang="en-US" sz="4400">
                <a:solidFill>
                  <a:srgbClr val="312F84"/>
                </a:solidFill>
                <a:latin typeface="Roboto Condensed"/>
                <a:ea typeface="Roboto Condensed"/>
                <a:cs typeface="Roboto Condensed"/>
                <a:sym typeface="Roboto Condensed"/>
              </a:rPr>
              <a:t>Thời gian: làm việc nhóm trong vòng 5’</a:t>
            </a:r>
          </a:p>
          <a:p>
            <a:pPr marL="949961" lvl="1" indent="-474980" algn="just">
              <a:lnSpc>
                <a:spcPts val="6204"/>
              </a:lnSpc>
              <a:buFont typeface="Arial"/>
              <a:buChar char="•"/>
            </a:pPr>
            <a:r>
              <a:rPr lang="en-US" sz="4400">
                <a:solidFill>
                  <a:srgbClr val="312F84"/>
                </a:solidFill>
                <a:latin typeface="Roboto Condensed"/>
                <a:ea typeface="Roboto Condensed"/>
                <a:cs typeface="Roboto Condensed"/>
                <a:sym typeface="Roboto Condensed"/>
              </a:rPr>
              <a:t>GV sẽ đưa ra đáp án, các nhóm chấm chéo trong vòng 2P.</a:t>
            </a:r>
          </a:p>
          <a:p>
            <a:pPr marL="949961" lvl="1" indent="-474980" algn="just">
              <a:lnSpc>
                <a:spcPts val="6204"/>
              </a:lnSpc>
              <a:buFont typeface="Arial"/>
              <a:buChar char="•"/>
            </a:pPr>
            <a:r>
              <a:rPr lang="en-US" sz="4400">
                <a:solidFill>
                  <a:srgbClr val="312F84"/>
                </a:solidFill>
                <a:latin typeface="Roboto Condensed"/>
                <a:ea typeface="Roboto Condensed"/>
                <a:cs typeface="Roboto Condensed"/>
                <a:sym typeface="Roboto Condensed"/>
              </a:rPr>
              <a:t>Thực hiện yêu cầu của PHT 2A-2B</a:t>
            </a:r>
          </a:p>
          <a:p>
            <a:pPr algn="just">
              <a:lnSpc>
                <a:spcPts val="6204"/>
              </a:lnSpc>
            </a:pPr>
            <a:endParaRPr lang="en-US" sz="4400">
              <a:solidFill>
                <a:srgbClr val="312F84"/>
              </a:solidFill>
              <a:latin typeface="Roboto Condensed"/>
              <a:ea typeface="Roboto Condensed"/>
              <a:cs typeface="Roboto Condensed"/>
              <a:sym typeface="Roboto Condensed"/>
            </a:endParaRPr>
          </a:p>
        </p:txBody>
      </p:sp>
      <p:sp>
        <p:nvSpPr>
          <p:cNvPr id="8" name="TextBox 8"/>
          <p:cNvSpPr txBox="1"/>
          <p:nvPr/>
        </p:nvSpPr>
        <p:spPr>
          <a:xfrm>
            <a:off x="2295137" y="584202"/>
            <a:ext cx="13504649" cy="1050922"/>
          </a:xfrm>
          <a:prstGeom prst="rect">
            <a:avLst/>
          </a:prstGeom>
        </p:spPr>
        <p:txBody>
          <a:bodyPr lIns="0" tIns="0" rIns="0" bIns="0" rtlCol="0" anchor="t">
            <a:spAutoFit/>
          </a:bodyPr>
          <a:lstStyle/>
          <a:p>
            <a:pPr algn="ctr">
              <a:lnSpc>
                <a:spcPts val="7999"/>
              </a:lnSpc>
            </a:pPr>
            <a:r>
              <a:rPr lang="en-US" sz="7999" b="1">
                <a:solidFill>
                  <a:srgbClr val="657BB6"/>
                </a:solidFill>
                <a:latin typeface="Fraunces Bold"/>
                <a:ea typeface="Fraunces Bold"/>
                <a:cs typeface="Fraunces Bold"/>
                <a:sym typeface="Fraunces Bold"/>
              </a:rPr>
              <a:t>I. TRI THỨC TIẾNG VIỆT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grpSp>
        <p:nvGrpSpPr>
          <p:cNvPr id="4" name="Group 4"/>
          <p:cNvGrpSpPr/>
          <p:nvPr/>
        </p:nvGrpSpPr>
        <p:grpSpPr>
          <a:xfrm>
            <a:off x="6619146" y="-15293"/>
            <a:ext cx="4618921" cy="1043993"/>
            <a:chOff x="0" y="0"/>
            <a:chExt cx="1216506" cy="274961"/>
          </a:xfrm>
        </p:grpSpPr>
        <p:sp>
          <p:nvSpPr>
            <p:cNvPr id="5" name="Freeform 5"/>
            <p:cNvSpPr/>
            <p:nvPr/>
          </p:nvSpPr>
          <p:spPr>
            <a:xfrm>
              <a:off x="0" y="0"/>
              <a:ext cx="1216506" cy="274961"/>
            </a:xfrm>
            <a:custGeom>
              <a:avLst/>
              <a:gdLst/>
              <a:ahLst/>
              <a:cxnLst/>
              <a:rect l="l" t="t" r="r" b="b"/>
              <a:pathLst>
                <a:path w="1216506" h="274961">
                  <a:moveTo>
                    <a:pt x="85483" y="0"/>
                  </a:moveTo>
                  <a:lnTo>
                    <a:pt x="1131023" y="0"/>
                  </a:lnTo>
                  <a:cubicBezTo>
                    <a:pt x="1153695" y="0"/>
                    <a:pt x="1175437" y="9006"/>
                    <a:pt x="1191469" y="25037"/>
                  </a:cubicBezTo>
                  <a:cubicBezTo>
                    <a:pt x="1207500" y="41068"/>
                    <a:pt x="1216506" y="62811"/>
                    <a:pt x="1216506" y="85483"/>
                  </a:cubicBezTo>
                  <a:lnTo>
                    <a:pt x="1216506" y="189478"/>
                  </a:lnTo>
                  <a:cubicBezTo>
                    <a:pt x="1216506" y="212150"/>
                    <a:pt x="1207500" y="233893"/>
                    <a:pt x="1191469" y="249924"/>
                  </a:cubicBezTo>
                  <a:cubicBezTo>
                    <a:pt x="1175437" y="265955"/>
                    <a:pt x="1153695" y="274961"/>
                    <a:pt x="1131023" y="274961"/>
                  </a:cubicBezTo>
                  <a:lnTo>
                    <a:pt x="85483" y="274961"/>
                  </a:lnTo>
                  <a:cubicBezTo>
                    <a:pt x="62811" y="274961"/>
                    <a:pt x="41068" y="265955"/>
                    <a:pt x="25037" y="249924"/>
                  </a:cubicBezTo>
                  <a:cubicBezTo>
                    <a:pt x="9006" y="233893"/>
                    <a:pt x="0" y="212150"/>
                    <a:pt x="0" y="189478"/>
                  </a:cubicBezTo>
                  <a:lnTo>
                    <a:pt x="0" y="85483"/>
                  </a:lnTo>
                  <a:cubicBezTo>
                    <a:pt x="0" y="62811"/>
                    <a:pt x="9006" y="41068"/>
                    <a:pt x="25037" y="25037"/>
                  </a:cubicBezTo>
                  <a:cubicBezTo>
                    <a:pt x="41068" y="9006"/>
                    <a:pt x="62811" y="0"/>
                    <a:pt x="85483" y="0"/>
                  </a:cubicBezTo>
                  <a:close/>
                </a:path>
              </a:pathLst>
            </a:custGeom>
            <a:solidFill>
              <a:srgbClr val="F4F4F4"/>
            </a:solidFill>
          </p:spPr>
          <p:txBody>
            <a:bodyPr/>
            <a:lstStyle/>
            <a:p>
              <a:endParaRPr lang="en-US"/>
            </a:p>
          </p:txBody>
        </p:sp>
        <p:sp>
          <p:nvSpPr>
            <p:cNvPr id="6" name="TextBox 6"/>
            <p:cNvSpPr txBox="1"/>
            <p:nvPr/>
          </p:nvSpPr>
          <p:spPr>
            <a:xfrm>
              <a:off x="0" y="-95250"/>
              <a:ext cx="1216506" cy="370211"/>
            </a:xfrm>
            <a:prstGeom prst="rect">
              <a:avLst/>
            </a:prstGeom>
          </p:spPr>
          <p:txBody>
            <a:bodyPr lIns="50800" tIns="50800" rIns="50800" bIns="50800" rtlCol="0" anchor="ctr"/>
            <a:lstStyle/>
            <a:p>
              <a:pPr algn="ctr">
                <a:lnSpc>
                  <a:spcPts val="6999"/>
                </a:lnSpc>
              </a:pPr>
              <a:r>
                <a:rPr lang="en-US" sz="4999" b="1">
                  <a:solidFill>
                    <a:srgbClr val="312F84"/>
                  </a:solidFill>
                  <a:latin typeface="Roboto Condensed Bold"/>
                  <a:ea typeface="Roboto Condensed Bold"/>
                  <a:cs typeface="Roboto Condensed Bold"/>
                  <a:sym typeface="Roboto Condensed Bold"/>
                </a:rPr>
                <a:t>Bài tập nhanh</a:t>
              </a:r>
            </a:p>
          </p:txBody>
        </p:sp>
      </p:grpSp>
      <p:graphicFrame>
        <p:nvGraphicFramePr>
          <p:cNvPr id="7" name="Table 7"/>
          <p:cNvGraphicFramePr>
            <a:graphicFrameLocks noGrp="1"/>
          </p:cNvGraphicFramePr>
          <p:nvPr/>
        </p:nvGraphicFramePr>
        <p:xfrm>
          <a:off x="719451" y="1129718"/>
          <a:ext cx="16751270" cy="9070329"/>
        </p:xfrm>
        <a:graphic>
          <a:graphicData uri="http://schemas.openxmlformats.org/drawingml/2006/table">
            <a:tbl>
              <a:tblPr/>
              <a:tblGrid>
                <a:gridCol w="10648926">
                  <a:extLst>
                    <a:ext uri="{9D8B030D-6E8A-4147-A177-3AD203B41FA5}">
                      <a16:colId xmlns:a16="http://schemas.microsoft.com/office/drawing/2014/main" val="20000"/>
                    </a:ext>
                  </a:extLst>
                </a:gridCol>
                <a:gridCol w="6102344">
                  <a:extLst>
                    <a:ext uri="{9D8B030D-6E8A-4147-A177-3AD203B41FA5}">
                      <a16:colId xmlns:a16="http://schemas.microsoft.com/office/drawing/2014/main" val="20001"/>
                    </a:ext>
                  </a:extLst>
                </a:gridCol>
              </a:tblGrid>
              <a:tr h="701265">
                <a:tc>
                  <a:txBody>
                    <a:bodyPr/>
                    <a:lstStyle/>
                    <a:p>
                      <a:pPr algn="ctr">
                        <a:lnSpc>
                          <a:spcPts val="4200"/>
                        </a:lnSpc>
                        <a:defRPr/>
                      </a:pPr>
                      <a:r>
                        <a:rPr lang="en-US" sz="3000" b="1">
                          <a:solidFill>
                            <a:srgbClr val="8D5B31"/>
                          </a:solidFill>
                          <a:latin typeface="Roboto Condensed Bold"/>
                          <a:ea typeface="Roboto Condensed Bold"/>
                          <a:cs typeface="Roboto Condensed Bold"/>
                          <a:sym typeface="Roboto Condensed Bold"/>
                        </a:rPr>
                        <a:t>Ngữ liệu</a:t>
                      </a:r>
                      <a:endParaRPr lang="en-US" sz="1100"/>
                    </a:p>
                  </a:txBody>
                  <a:tcPr marL="28575" marR="28575" marT="28575" marB="28575" anchor="ctr">
                    <a:lnL w="19050" cap="flat" cmpd="sng" algn="ctr">
                      <a:solidFill>
                        <a:srgbClr val="D7BEA4"/>
                      </a:solidFill>
                      <a:prstDash val="solid"/>
                      <a:round/>
                      <a:headEnd type="none" w="med" len="med"/>
                      <a:tailEnd type="none" w="med" len="med"/>
                    </a:lnL>
                    <a:lnR w="19050" cap="flat" cmpd="sng" algn="ctr">
                      <a:solidFill>
                        <a:srgbClr val="D7BEA4"/>
                      </a:solidFill>
                      <a:prstDash val="solid"/>
                      <a:round/>
                      <a:headEnd type="none" w="med" len="med"/>
                      <a:tailEnd type="none" w="med" len="med"/>
                    </a:lnR>
                    <a:lnT w="19050" cap="flat" cmpd="sng" algn="ctr">
                      <a:solidFill>
                        <a:srgbClr val="D7BEA4"/>
                      </a:solidFill>
                      <a:prstDash val="solid"/>
                      <a:round/>
                      <a:headEnd type="none" w="med" len="med"/>
                      <a:tailEnd type="none" w="med" len="med"/>
                    </a:lnT>
                    <a:lnB w="19050" cap="flat" cmpd="sng" algn="ctr">
                      <a:solidFill>
                        <a:srgbClr val="D7BEA4"/>
                      </a:solidFill>
                      <a:prstDash val="solid"/>
                      <a:round/>
                      <a:headEnd type="none" w="med" len="med"/>
                      <a:tailEnd type="none" w="med" len="med"/>
                    </a:lnB>
                    <a:solidFill>
                      <a:srgbClr val="FFF4E3"/>
                    </a:solidFill>
                  </a:tcPr>
                </a:tc>
                <a:tc>
                  <a:txBody>
                    <a:bodyPr/>
                    <a:lstStyle/>
                    <a:p>
                      <a:pPr algn="ctr">
                        <a:lnSpc>
                          <a:spcPts val="4200"/>
                        </a:lnSpc>
                        <a:defRPr/>
                      </a:pPr>
                      <a:r>
                        <a:rPr lang="en-US" sz="3000" b="1">
                          <a:solidFill>
                            <a:srgbClr val="8D5B31"/>
                          </a:solidFill>
                          <a:latin typeface="Roboto Condensed Bold"/>
                          <a:ea typeface="Roboto Condensed Bold"/>
                          <a:cs typeface="Roboto Condensed Bold"/>
                          <a:sym typeface="Roboto Condensed Bold"/>
                        </a:rPr>
                        <a:t>Xác định lối chơi chữ</a:t>
                      </a:r>
                      <a:endParaRPr lang="en-US" sz="1100"/>
                    </a:p>
                  </a:txBody>
                  <a:tcPr marL="28575" marR="28575" marT="28575" marB="28575" anchor="ctr">
                    <a:lnL w="19050" cap="flat" cmpd="sng" algn="ctr">
                      <a:solidFill>
                        <a:srgbClr val="D7BEA4"/>
                      </a:solidFill>
                      <a:prstDash val="solid"/>
                      <a:round/>
                      <a:headEnd type="none" w="med" len="med"/>
                      <a:tailEnd type="none" w="med" len="med"/>
                    </a:lnL>
                    <a:lnR w="19050" cap="flat" cmpd="sng" algn="ctr">
                      <a:solidFill>
                        <a:srgbClr val="D7BEA4"/>
                      </a:solidFill>
                      <a:prstDash val="solid"/>
                      <a:round/>
                      <a:headEnd type="none" w="med" len="med"/>
                      <a:tailEnd type="none" w="med" len="med"/>
                    </a:lnR>
                    <a:lnT w="19050" cap="flat" cmpd="sng" algn="ctr">
                      <a:solidFill>
                        <a:srgbClr val="D7BEA4"/>
                      </a:solidFill>
                      <a:prstDash val="solid"/>
                      <a:round/>
                      <a:headEnd type="none" w="med" len="med"/>
                      <a:tailEnd type="none" w="med" len="med"/>
                    </a:lnT>
                    <a:lnB w="19050" cap="flat" cmpd="sng" algn="ctr">
                      <a:solidFill>
                        <a:srgbClr val="D7BEA4"/>
                      </a:solidFill>
                      <a:prstDash val="solid"/>
                      <a:round/>
                      <a:headEnd type="none" w="med" len="med"/>
                      <a:tailEnd type="none" w="med" len="med"/>
                    </a:lnB>
                    <a:solidFill>
                      <a:srgbClr val="FFF4E3"/>
                    </a:solidFill>
                  </a:tcPr>
                </a:tc>
                <a:extLst>
                  <a:ext uri="{0D108BD9-81ED-4DB2-BD59-A6C34878D82A}">
                    <a16:rowId xmlns:a16="http://schemas.microsoft.com/office/drawing/2014/main" val="10000"/>
                  </a:ext>
                </a:extLst>
              </a:tr>
              <a:tr h="1246693">
                <a:tc>
                  <a:txBody>
                    <a:bodyPr/>
                    <a:lstStyle/>
                    <a:p>
                      <a:pPr algn="ctr">
                        <a:lnSpc>
                          <a:spcPts val="4200"/>
                        </a:lnSpc>
                        <a:defRPr/>
                      </a:pPr>
                      <a:r>
                        <a:rPr lang="en-US" sz="3000" i="1">
                          <a:solidFill>
                            <a:srgbClr val="8D5B31"/>
                          </a:solidFill>
                          <a:latin typeface="Roboto Condensed Italics"/>
                          <a:ea typeface="Roboto Condensed Italics"/>
                          <a:cs typeface="Roboto Condensed Italics"/>
                          <a:sym typeface="Roboto Condensed Italics"/>
                        </a:rPr>
                        <a:t>Có tài mà cậy chi tài,</a:t>
                      </a:r>
                      <a:endParaRPr lang="en-US" sz="1100"/>
                    </a:p>
                    <a:p>
                      <a:pPr algn="ctr">
                        <a:lnSpc>
                          <a:spcPts val="4200"/>
                        </a:lnSpc>
                      </a:pPr>
                      <a:r>
                        <a:rPr lang="en-US" sz="3000" i="1">
                          <a:solidFill>
                            <a:srgbClr val="8D5B31"/>
                          </a:solidFill>
                          <a:latin typeface="Roboto Condensed Italics"/>
                          <a:ea typeface="Roboto Condensed Italics"/>
                          <a:cs typeface="Roboto Condensed Italics"/>
                          <a:sym typeface="Roboto Condensed Italics"/>
                        </a:rPr>
                        <a:t>Chữ </a:t>
                      </a:r>
                      <a:r>
                        <a:rPr lang="en-US" sz="3000" b="1" i="1">
                          <a:solidFill>
                            <a:srgbClr val="8D5B31"/>
                          </a:solidFill>
                          <a:latin typeface="Roboto Condensed Bold Italics"/>
                          <a:ea typeface="Roboto Condensed Bold Italics"/>
                          <a:cs typeface="Roboto Condensed Bold Italics"/>
                          <a:sym typeface="Roboto Condensed Bold Italics"/>
                        </a:rPr>
                        <a:t>tài</a:t>
                      </a:r>
                      <a:r>
                        <a:rPr lang="en-US" sz="3000" i="1">
                          <a:solidFill>
                            <a:srgbClr val="8D5B31"/>
                          </a:solidFill>
                          <a:latin typeface="Roboto Condensed Italics"/>
                          <a:ea typeface="Roboto Condensed Italics"/>
                          <a:cs typeface="Roboto Condensed Italics"/>
                          <a:sym typeface="Roboto Condensed Italics"/>
                        </a:rPr>
                        <a:t> liền với chữ </a:t>
                      </a:r>
                      <a:r>
                        <a:rPr lang="en-US" sz="3000" b="1" i="1">
                          <a:solidFill>
                            <a:srgbClr val="8D5B31"/>
                          </a:solidFill>
                          <a:latin typeface="Roboto Condensed Bold Italics"/>
                          <a:ea typeface="Roboto Condensed Bold Italics"/>
                          <a:cs typeface="Roboto Condensed Bold Italics"/>
                          <a:sym typeface="Roboto Condensed Bold Italics"/>
                        </a:rPr>
                        <a:t>tai</a:t>
                      </a:r>
                      <a:r>
                        <a:rPr lang="en-US" sz="3000" i="1">
                          <a:solidFill>
                            <a:srgbClr val="8D5B31"/>
                          </a:solidFill>
                          <a:latin typeface="Roboto Condensed Italics"/>
                          <a:ea typeface="Roboto Condensed Italics"/>
                          <a:cs typeface="Roboto Condensed Italics"/>
                          <a:sym typeface="Roboto Condensed Italics"/>
                        </a:rPr>
                        <a:t> một vần</a:t>
                      </a:r>
                    </a:p>
                  </a:txBody>
                  <a:tcPr marL="28575" marR="28575" marT="28575" marB="28575" anchor="ctr">
                    <a:lnL w="19050" cap="flat" cmpd="sng" algn="ctr">
                      <a:solidFill>
                        <a:srgbClr val="D7BEA4"/>
                      </a:solidFill>
                      <a:prstDash val="solid"/>
                      <a:round/>
                      <a:headEnd type="none" w="med" len="med"/>
                      <a:tailEnd type="none" w="med" len="med"/>
                    </a:lnL>
                    <a:lnR w="19050" cap="flat" cmpd="sng" algn="ctr">
                      <a:solidFill>
                        <a:srgbClr val="D7BEA4"/>
                      </a:solidFill>
                      <a:prstDash val="solid"/>
                      <a:round/>
                      <a:headEnd type="none" w="med" len="med"/>
                      <a:tailEnd type="none" w="med" len="med"/>
                    </a:lnR>
                    <a:lnT w="19050" cap="flat" cmpd="sng" algn="ctr">
                      <a:solidFill>
                        <a:srgbClr val="D7BEA4"/>
                      </a:solidFill>
                      <a:prstDash val="solid"/>
                      <a:round/>
                      <a:headEnd type="none" w="med" len="med"/>
                      <a:tailEnd type="none" w="med" len="med"/>
                    </a:lnT>
                    <a:lnB w="19050" cap="flat" cmpd="sng" algn="ctr">
                      <a:solidFill>
                        <a:srgbClr val="D7BEA4"/>
                      </a:solidFill>
                      <a:prstDash val="solid"/>
                      <a:round/>
                      <a:headEnd type="none" w="med" len="med"/>
                      <a:tailEnd type="none" w="med" len="med"/>
                    </a:lnB>
                    <a:solidFill>
                      <a:srgbClr val="FDFCFC"/>
                    </a:solidFill>
                  </a:tcPr>
                </a:tc>
                <a:tc>
                  <a:txBody>
                    <a:bodyPr/>
                    <a:lstStyle/>
                    <a:p>
                      <a:pPr algn="ctr">
                        <a:lnSpc>
                          <a:spcPts val="4200"/>
                        </a:lnSpc>
                        <a:defRPr/>
                      </a:pPr>
                      <a:endParaRPr lang="en-US" sz="1100"/>
                    </a:p>
                  </a:txBody>
                  <a:tcPr marL="28575" marR="28575" marT="28575" marB="28575" anchor="ctr">
                    <a:lnL w="19050" cap="flat" cmpd="sng" algn="ctr">
                      <a:solidFill>
                        <a:srgbClr val="D7BEA4"/>
                      </a:solidFill>
                      <a:prstDash val="solid"/>
                      <a:round/>
                      <a:headEnd type="none" w="med" len="med"/>
                      <a:tailEnd type="none" w="med" len="med"/>
                    </a:lnL>
                    <a:lnR w="19050" cap="flat" cmpd="sng" algn="ctr">
                      <a:solidFill>
                        <a:srgbClr val="D7BEA4"/>
                      </a:solidFill>
                      <a:prstDash val="solid"/>
                      <a:round/>
                      <a:headEnd type="none" w="med" len="med"/>
                      <a:tailEnd type="none" w="med" len="med"/>
                    </a:lnR>
                    <a:lnT w="19050" cap="flat" cmpd="sng" algn="ctr">
                      <a:solidFill>
                        <a:srgbClr val="D7BEA4"/>
                      </a:solidFill>
                      <a:prstDash val="solid"/>
                      <a:round/>
                      <a:headEnd type="none" w="med" len="med"/>
                      <a:tailEnd type="none" w="med" len="med"/>
                    </a:lnT>
                    <a:lnB w="19050" cap="flat" cmpd="sng" algn="ctr">
                      <a:solidFill>
                        <a:srgbClr val="D7BEA4"/>
                      </a:solidFill>
                      <a:prstDash val="solid"/>
                      <a:round/>
                      <a:headEnd type="none" w="med" len="med"/>
                      <a:tailEnd type="none" w="med" len="med"/>
                    </a:lnB>
                    <a:solidFill>
                      <a:srgbClr val="FDFCFC"/>
                    </a:solidFill>
                  </a:tcPr>
                </a:tc>
                <a:extLst>
                  <a:ext uri="{0D108BD9-81ED-4DB2-BD59-A6C34878D82A}">
                    <a16:rowId xmlns:a16="http://schemas.microsoft.com/office/drawing/2014/main" val="10001"/>
                  </a:ext>
                </a:extLst>
              </a:tr>
              <a:tr h="2337549">
                <a:tc>
                  <a:txBody>
                    <a:bodyPr/>
                    <a:lstStyle/>
                    <a:p>
                      <a:pPr algn="ctr">
                        <a:lnSpc>
                          <a:spcPts val="4200"/>
                        </a:lnSpc>
                        <a:defRPr/>
                      </a:pPr>
                      <a:r>
                        <a:rPr lang="en-US" sz="3000" i="1">
                          <a:solidFill>
                            <a:srgbClr val="8D5B31"/>
                          </a:solidFill>
                          <a:latin typeface="Roboto Condensed Italics"/>
                          <a:ea typeface="Roboto Condensed Italics"/>
                          <a:cs typeface="Roboto Condensed Italics"/>
                          <a:sym typeface="Roboto Condensed Italics"/>
                        </a:rPr>
                        <a:t>Ngọt thơm sau lớp vỏ gai</a:t>
                      </a:r>
                      <a:endParaRPr lang="en-US" sz="1100"/>
                    </a:p>
                    <a:p>
                      <a:pPr algn="ctr">
                        <a:lnSpc>
                          <a:spcPts val="4200"/>
                        </a:lnSpc>
                      </a:pPr>
                      <a:r>
                        <a:rPr lang="en-US" sz="3000" i="1">
                          <a:solidFill>
                            <a:srgbClr val="8D5B31"/>
                          </a:solidFill>
                          <a:latin typeface="Roboto Condensed Italics"/>
                          <a:ea typeface="Roboto Condensed Italics"/>
                          <a:cs typeface="Roboto Condensed Italics"/>
                          <a:sym typeface="Roboto Condensed Italics"/>
                        </a:rPr>
                        <a:t>Quả ngon lớn mãi cho ai đẹp lòng</a:t>
                      </a:r>
                    </a:p>
                    <a:p>
                      <a:pPr algn="ctr">
                        <a:lnSpc>
                          <a:spcPts val="4200"/>
                        </a:lnSpc>
                      </a:pPr>
                      <a:r>
                        <a:rPr lang="en-US" sz="3000" i="1">
                          <a:solidFill>
                            <a:srgbClr val="8D5B31"/>
                          </a:solidFill>
                          <a:latin typeface="Roboto Condensed Italics"/>
                          <a:ea typeface="Roboto Condensed Italics"/>
                          <a:cs typeface="Roboto Condensed Italics"/>
                          <a:sym typeface="Roboto Condensed Italics"/>
                        </a:rPr>
                        <a:t>Mời cô mời bác cùng ăn</a:t>
                      </a:r>
                    </a:p>
                    <a:p>
                      <a:pPr algn="ctr">
                        <a:lnSpc>
                          <a:spcPts val="4200"/>
                        </a:lnSpc>
                      </a:pPr>
                      <a:r>
                        <a:rPr lang="en-US" sz="3000" b="1" i="1">
                          <a:solidFill>
                            <a:srgbClr val="8D5B31"/>
                          </a:solidFill>
                          <a:latin typeface="Roboto Condensed Bold Italics"/>
                          <a:ea typeface="Roboto Condensed Bold Italics"/>
                          <a:cs typeface="Roboto Condensed Bold Italics"/>
                          <a:sym typeface="Roboto Condensed Bold Italics"/>
                        </a:rPr>
                        <a:t>Sầu riêng</a:t>
                      </a:r>
                      <a:r>
                        <a:rPr lang="en-US" sz="3000" i="1">
                          <a:solidFill>
                            <a:srgbClr val="8D5B31"/>
                          </a:solidFill>
                          <a:latin typeface="Roboto Condensed Italics"/>
                          <a:ea typeface="Roboto Condensed Italics"/>
                          <a:cs typeface="Roboto Condensed Italics"/>
                          <a:sym typeface="Roboto Condensed Italics"/>
                        </a:rPr>
                        <a:t> mà hóa </a:t>
                      </a:r>
                      <a:r>
                        <a:rPr lang="en-US" sz="3000" b="1" i="1">
                          <a:solidFill>
                            <a:srgbClr val="8D5B31"/>
                          </a:solidFill>
                          <a:latin typeface="Roboto Condensed Bold Italics"/>
                          <a:ea typeface="Roboto Condensed Bold Italics"/>
                          <a:cs typeface="Roboto Condensed Bold Italics"/>
                          <a:sym typeface="Roboto Condensed Bold Italics"/>
                        </a:rPr>
                        <a:t>vui chung</a:t>
                      </a:r>
                      <a:r>
                        <a:rPr lang="en-US" sz="3000" i="1">
                          <a:solidFill>
                            <a:srgbClr val="8D5B31"/>
                          </a:solidFill>
                          <a:latin typeface="Roboto Condensed Italics"/>
                          <a:ea typeface="Roboto Condensed Italics"/>
                          <a:cs typeface="Roboto Condensed Italics"/>
                          <a:sym typeface="Roboto Condensed Italics"/>
                        </a:rPr>
                        <a:t> trăm nhà</a:t>
                      </a:r>
                    </a:p>
                  </a:txBody>
                  <a:tcPr marL="28575" marR="28575" marT="28575" marB="28575" anchor="ctr">
                    <a:lnL w="19050" cap="flat" cmpd="sng" algn="ctr">
                      <a:solidFill>
                        <a:srgbClr val="D7BEA4"/>
                      </a:solidFill>
                      <a:prstDash val="solid"/>
                      <a:round/>
                      <a:headEnd type="none" w="med" len="med"/>
                      <a:tailEnd type="none" w="med" len="med"/>
                    </a:lnL>
                    <a:lnR w="19050" cap="flat" cmpd="sng" algn="ctr">
                      <a:solidFill>
                        <a:srgbClr val="D7BEA4"/>
                      </a:solidFill>
                      <a:prstDash val="solid"/>
                      <a:round/>
                      <a:headEnd type="none" w="med" len="med"/>
                      <a:tailEnd type="none" w="med" len="med"/>
                    </a:lnR>
                    <a:lnT w="19050" cap="flat" cmpd="sng" algn="ctr">
                      <a:solidFill>
                        <a:srgbClr val="D7BEA4"/>
                      </a:solidFill>
                      <a:prstDash val="solid"/>
                      <a:round/>
                      <a:headEnd type="none" w="med" len="med"/>
                      <a:tailEnd type="none" w="med" len="med"/>
                    </a:lnT>
                    <a:lnB w="19050" cap="flat" cmpd="sng" algn="ctr">
                      <a:solidFill>
                        <a:srgbClr val="D7BEA4"/>
                      </a:solidFill>
                      <a:prstDash val="solid"/>
                      <a:round/>
                      <a:headEnd type="none" w="med" len="med"/>
                      <a:tailEnd type="none" w="med" len="med"/>
                    </a:lnB>
                    <a:solidFill>
                      <a:srgbClr val="FDFCFC"/>
                    </a:solidFill>
                  </a:tcPr>
                </a:tc>
                <a:tc>
                  <a:txBody>
                    <a:bodyPr/>
                    <a:lstStyle/>
                    <a:p>
                      <a:pPr algn="ctr">
                        <a:lnSpc>
                          <a:spcPts val="4200"/>
                        </a:lnSpc>
                        <a:defRPr/>
                      </a:pPr>
                      <a:endParaRPr lang="en-US" sz="1100"/>
                    </a:p>
                  </a:txBody>
                  <a:tcPr marL="28575" marR="28575" marT="28575" marB="28575" anchor="ctr">
                    <a:lnL w="19050" cap="flat" cmpd="sng" algn="ctr">
                      <a:solidFill>
                        <a:srgbClr val="D7BEA4"/>
                      </a:solidFill>
                      <a:prstDash val="solid"/>
                      <a:round/>
                      <a:headEnd type="none" w="med" len="med"/>
                      <a:tailEnd type="none" w="med" len="med"/>
                    </a:lnL>
                    <a:lnR w="19050" cap="flat" cmpd="sng" algn="ctr">
                      <a:solidFill>
                        <a:srgbClr val="D7BEA4"/>
                      </a:solidFill>
                      <a:prstDash val="solid"/>
                      <a:round/>
                      <a:headEnd type="none" w="med" len="med"/>
                      <a:tailEnd type="none" w="med" len="med"/>
                    </a:lnR>
                    <a:lnT w="19050" cap="flat" cmpd="sng" algn="ctr">
                      <a:solidFill>
                        <a:srgbClr val="D7BEA4"/>
                      </a:solidFill>
                      <a:prstDash val="solid"/>
                      <a:round/>
                      <a:headEnd type="none" w="med" len="med"/>
                      <a:tailEnd type="none" w="med" len="med"/>
                    </a:lnT>
                    <a:lnB w="19050" cap="flat" cmpd="sng" algn="ctr">
                      <a:solidFill>
                        <a:srgbClr val="D7BEA4"/>
                      </a:solidFill>
                      <a:prstDash val="solid"/>
                      <a:round/>
                      <a:headEnd type="none" w="med" len="med"/>
                      <a:tailEnd type="none" w="med" len="med"/>
                    </a:lnB>
                    <a:solidFill>
                      <a:srgbClr val="FDFCFC"/>
                    </a:solidFill>
                  </a:tcPr>
                </a:tc>
                <a:extLst>
                  <a:ext uri="{0D108BD9-81ED-4DB2-BD59-A6C34878D82A}">
                    <a16:rowId xmlns:a16="http://schemas.microsoft.com/office/drawing/2014/main" val="10002"/>
                  </a:ext>
                </a:extLst>
              </a:tr>
              <a:tr h="1246693">
                <a:tc>
                  <a:txBody>
                    <a:bodyPr/>
                    <a:lstStyle/>
                    <a:p>
                      <a:pPr algn="just">
                        <a:lnSpc>
                          <a:spcPts val="4200"/>
                        </a:lnSpc>
                        <a:defRPr/>
                      </a:pPr>
                      <a:r>
                        <a:rPr lang="en-US" sz="3000" b="1" i="1">
                          <a:solidFill>
                            <a:srgbClr val="8D5B31"/>
                          </a:solidFill>
                          <a:latin typeface="Roboto Condensed Bold Italics"/>
                          <a:ea typeface="Roboto Condensed Bold Italics"/>
                          <a:cs typeface="Roboto Condensed Bold Italics"/>
                          <a:sym typeface="Roboto Condensed Bold Italics"/>
                        </a:rPr>
                        <a:t>Bán</a:t>
                      </a:r>
                      <a:r>
                        <a:rPr lang="en-US" sz="3000" i="1">
                          <a:solidFill>
                            <a:srgbClr val="8D5B31"/>
                          </a:solidFill>
                          <a:latin typeface="Roboto Condensed Italics"/>
                          <a:ea typeface="Roboto Condensed Italics"/>
                          <a:cs typeface="Roboto Condensed Italics"/>
                          <a:sym typeface="Roboto Condensed Italics"/>
                        </a:rPr>
                        <a:t> rượu, </a:t>
                      </a:r>
                      <a:r>
                        <a:rPr lang="en-US" sz="3000" b="1" i="1">
                          <a:solidFill>
                            <a:srgbClr val="8D5B31"/>
                          </a:solidFill>
                          <a:latin typeface="Roboto Condensed Bold Italics"/>
                          <a:ea typeface="Roboto Condensed Bold Italics"/>
                          <a:cs typeface="Roboto Condensed Bold Italics"/>
                          <a:sym typeface="Roboto Condensed Bold Italics"/>
                        </a:rPr>
                        <a:t>bán</a:t>
                      </a:r>
                      <a:r>
                        <a:rPr lang="en-US" sz="3000" i="1">
                          <a:solidFill>
                            <a:srgbClr val="8D5B31"/>
                          </a:solidFill>
                          <a:latin typeface="Roboto Condensed Italics"/>
                          <a:ea typeface="Roboto Condensed Italics"/>
                          <a:cs typeface="Roboto Condensed Italics"/>
                          <a:sym typeface="Roboto Condensed Italics"/>
                        </a:rPr>
                        <a:t> chè, không </a:t>
                      </a:r>
                      <a:r>
                        <a:rPr lang="en-US" sz="3000" b="1" i="1">
                          <a:solidFill>
                            <a:srgbClr val="8D5B31"/>
                          </a:solidFill>
                          <a:latin typeface="Roboto Condensed Bold Italics"/>
                          <a:ea typeface="Roboto Condensed Bold Italics"/>
                          <a:cs typeface="Roboto Condensed Bold Italics"/>
                          <a:sym typeface="Roboto Condensed Bold Italics"/>
                        </a:rPr>
                        <a:t>bán</a:t>
                      </a:r>
                      <a:r>
                        <a:rPr lang="en-US" sz="3000" i="1">
                          <a:solidFill>
                            <a:srgbClr val="8D5B31"/>
                          </a:solidFill>
                          <a:latin typeface="Roboto Condensed Italics"/>
                          <a:ea typeface="Roboto Condensed Italics"/>
                          <a:cs typeface="Roboto Condensed Italics"/>
                          <a:sym typeface="Roboto Condensed Italics"/>
                        </a:rPr>
                        <a:t> nước</a:t>
                      </a:r>
                      <a:endParaRPr lang="en-US" sz="1100"/>
                    </a:p>
                    <a:p>
                      <a:pPr algn="just">
                        <a:lnSpc>
                          <a:spcPts val="4200"/>
                        </a:lnSpc>
                      </a:pPr>
                      <a:r>
                        <a:rPr lang="en-US" sz="3000" b="1" i="1">
                          <a:solidFill>
                            <a:srgbClr val="8D5B31"/>
                          </a:solidFill>
                          <a:latin typeface="Roboto Condensed Bold Italics"/>
                          <a:ea typeface="Roboto Condensed Bold Italics"/>
                          <a:cs typeface="Roboto Condensed Bold Italics"/>
                          <a:sym typeface="Roboto Condensed Bold Italics"/>
                        </a:rPr>
                        <a:t>Buôn</a:t>
                      </a:r>
                      <a:r>
                        <a:rPr lang="en-US" sz="3000" i="1">
                          <a:solidFill>
                            <a:srgbClr val="8D5B31"/>
                          </a:solidFill>
                          <a:latin typeface="Roboto Condensed Italics"/>
                          <a:ea typeface="Roboto Condensed Italics"/>
                          <a:cs typeface="Roboto Condensed Italics"/>
                          <a:sym typeface="Roboto Condensed Italics"/>
                        </a:rPr>
                        <a:t> trăm, </a:t>
                      </a:r>
                      <a:r>
                        <a:rPr lang="en-US" sz="3000" b="1" i="1">
                          <a:solidFill>
                            <a:srgbClr val="8D5B31"/>
                          </a:solidFill>
                          <a:latin typeface="Roboto Condensed Bold Italics"/>
                          <a:ea typeface="Roboto Condensed Bold Italics"/>
                          <a:cs typeface="Roboto Condensed Bold Italics"/>
                          <a:sym typeface="Roboto Condensed Bold Italics"/>
                        </a:rPr>
                        <a:t>buôn</a:t>
                      </a:r>
                      <a:r>
                        <a:rPr lang="en-US" sz="3000" i="1">
                          <a:solidFill>
                            <a:srgbClr val="8D5B31"/>
                          </a:solidFill>
                          <a:latin typeface="Roboto Condensed Italics"/>
                          <a:ea typeface="Roboto Condensed Italics"/>
                          <a:cs typeface="Roboto Condensed Italics"/>
                          <a:sym typeface="Roboto Condensed Italics"/>
                        </a:rPr>
                        <a:t> chục, chẳng </a:t>
                      </a:r>
                      <a:r>
                        <a:rPr lang="en-US" sz="3000" b="1" i="1">
                          <a:solidFill>
                            <a:srgbClr val="8D5B31"/>
                          </a:solidFill>
                          <a:latin typeface="Roboto Condensed Bold Italics"/>
                          <a:ea typeface="Roboto Condensed Bold Italics"/>
                          <a:cs typeface="Roboto Condensed Bold Italics"/>
                          <a:sym typeface="Roboto Condensed Bold Italics"/>
                        </a:rPr>
                        <a:t>buôn</a:t>
                      </a:r>
                      <a:r>
                        <a:rPr lang="en-US" sz="3000" i="1">
                          <a:solidFill>
                            <a:srgbClr val="8D5B31"/>
                          </a:solidFill>
                          <a:latin typeface="Roboto Condensed Italics"/>
                          <a:ea typeface="Roboto Condensed Italics"/>
                          <a:cs typeface="Roboto Condensed Italics"/>
                          <a:sym typeface="Roboto Condensed Italics"/>
                        </a:rPr>
                        <a:t> quan</a:t>
                      </a:r>
                    </a:p>
                  </a:txBody>
                  <a:tcPr marL="28575" marR="28575" marT="28575" marB="28575" anchor="ctr">
                    <a:lnL w="19050" cap="flat" cmpd="sng" algn="ctr">
                      <a:solidFill>
                        <a:srgbClr val="D7BEA4"/>
                      </a:solidFill>
                      <a:prstDash val="solid"/>
                      <a:round/>
                      <a:headEnd type="none" w="med" len="med"/>
                      <a:tailEnd type="none" w="med" len="med"/>
                    </a:lnL>
                    <a:lnR w="19050" cap="flat" cmpd="sng" algn="ctr">
                      <a:solidFill>
                        <a:srgbClr val="D7BEA4"/>
                      </a:solidFill>
                      <a:prstDash val="solid"/>
                      <a:round/>
                      <a:headEnd type="none" w="med" len="med"/>
                      <a:tailEnd type="none" w="med" len="med"/>
                    </a:lnR>
                    <a:lnT w="19050" cap="flat" cmpd="sng" algn="ctr">
                      <a:solidFill>
                        <a:srgbClr val="D7BEA4"/>
                      </a:solidFill>
                      <a:prstDash val="solid"/>
                      <a:round/>
                      <a:headEnd type="none" w="med" len="med"/>
                      <a:tailEnd type="none" w="med" len="med"/>
                    </a:lnT>
                    <a:lnB w="19050" cap="flat" cmpd="sng" algn="ctr">
                      <a:solidFill>
                        <a:srgbClr val="D7BEA4"/>
                      </a:solidFill>
                      <a:prstDash val="solid"/>
                      <a:round/>
                      <a:headEnd type="none" w="med" len="med"/>
                      <a:tailEnd type="none" w="med" len="med"/>
                    </a:lnB>
                    <a:solidFill>
                      <a:srgbClr val="FDFCFC"/>
                    </a:solidFill>
                  </a:tcPr>
                </a:tc>
                <a:tc>
                  <a:txBody>
                    <a:bodyPr/>
                    <a:lstStyle/>
                    <a:p>
                      <a:pPr algn="just">
                        <a:lnSpc>
                          <a:spcPts val="4200"/>
                        </a:lnSpc>
                        <a:defRPr/>
                      </a:pPr>
                      <a:endParaRPr lang="en-US" sz="1100"/>
                    </a:p>
                  </a:txBody>
                  <a:tcPr marL="28575" marR="28575" marT="28575" marB="28575" anchor="ctr">
                    <a:lnL w="19050" cap="flat" cmpd="sng" algn="ctr">
                      <a:solidFill>
                        <a:srgbClr val="D7BEA4"/>
                      </a:solidFill>
                      <a:prstDash val="solid"/>
                      <a:round/>
                      <a:headEnd type="none" w="med" len="med"/>
                      <a:tailEnd type="none" w="med" len="med"/>
                    </a:lnL>
                    <a:lnR w="19050" cap="flat" cmpd="sng" algn="ctr">
                      <a:solidFill>
                        <a:srgbClr val="D7BEA4"/>
                      </a:solidFill>
                      <a:prstDash val="solid"/>
                      <a:round/>
                      <a:headEnd type="none" w="med" len="med"/>
                      <a:tailEnd type="none" w="med" len="med"/>
                    </a:lnR>
                    <a:lnT w="19050" cap="flat" cmpd="sng" algn="ctr">
                      <a:solidFill>
                        <a:srgbClr val="D7BEA4"/>
                      </a:solidFill>
                      <a:prstDash val="solid"/>
                      <a:round/>
                      <a:headEnd type="none" w="med" len="med"/>
                      <a:tailEnd type="none" w="med" len="med"/>
                    </a:lnT>
                    <a:lnB w="19050" cap="flat" cmpd="sng" algn="ctr">
                      <a:solidFill>
                        <a:srgbClr val="D7BEA4"/>
                      </a:solidFill>
                      <a:prstDash val="solid"/>
                      <a:round/>
                      <a:headEnd type="none" w="med" len="med"/>
                      <a:tailEnd type="none" w="med" len="med"/>
                    </a:lnB>
                    <a:solidFill>
                      <a:srgbClr val="FDFCFC"/>
                    </a:solidFill>
                  </a:tcPr>
                </a:tc>
                <a:extLst>
                  <a:ext uri="{0D108BD9-81ED-4DB2-BD59-A6C34878D82A}">
                    <a16:rowId xmlns:a16="http://schemas.microsoft.com/office/drawing/2014/main" val="10003"/>
                  </a:ext>
                </a:extLst>
              </a:tr>
              <a:tr h="1246693">
                <a:tc>
                  <a:txBody>
                    <a:bodyPr/>
                    <a:lstStyle/>
                    <a:p>
                      <a:pPr algn="just">
                        <a:lnSpc>
                          <a:spcPts val="4200"/>
                        </a:lnSpc>
                        <a:defRPr/>
                      </a:pPr>
                      <a:r>
                        <a:rPr lang="en-US" sz="3000" b="1" i="1">
                          <a:solidFill>
                            <a:srgbClr val="8D5B31"/>
                          </a:solidFill>
                          <a:latin typeface="Roboto Condensed Bold Italics"/>
                          <a:ea typeface="Roboto Condensed Bold Italics"/>
                          <a:cs typeface="Roboto Condensed Bold Italics"/>
                          <a:sym typeface="Roboto Condensed Bold Italics"/>
                        </a:rPr>
                        <a:t>M</a:t>
                      </a:r>
                      <a:r>
                        <a:rPr lang="en-US" sz="3000" i="1">
                          <a:solidFill>
                            <a:srgbClr val="8D5B31"/>
                          </a:solidFill>
                          <a:latin typeface="Roboto Condensed Italics"/>
                          <a:ea typeface="Roboto Condensed Italics"/>
                          <a:cs typeface="Roboto Condensed Italics"/>
                          <a:sym typeface="Roboto Condensed Italics"/>
                        </a:rPr>
                        <a:t>ênh </a:t>
                      </a:r>
                      <a:r>
                        <a:rPr lang="en-US" sz="3000" b="1" i="1">
                          <a:solidFill>
                            <a:srgbClr val="8D5B31"/>
                          </a:solidFill>
                          <a:latin typeface="Roboto Condensed Bold Italics"/>
                          <a:ea typeface="Roboto Condensed Bold Italics"/>
                          <a:cs typeface="Roboto Condensed Bold Italics"/>
                          <a:sym typeface="Roboto Condensed Bold Italics"/>
                        </a:rPr>
                        <a:t>m</a:t>
                      </a:r>
                      <a:r>
                        <a:rPr lang="en-US" sz="3000" i="1">
                          <a:solidFill>
                            <a:srgbClr val="8D5B31"/>
                          </a:solidFill>
                          <a:latin typeface="Roboto Condensed Italics"/>
                          <a:ea typeface="Roboto Condensed Italics"/>
                          <a:cs typeface="Roboto Condensed Italics"/>
                          <a:sym typeface="Roboto Condensed Italics"/>
                        </a:rPr>
                        <a:t>ông </a:t>
                      </a:r>
                      <a:r>
                        <a:rPr lang="en-US" sz="3000" b="1" i="1">
                          <a:solidFill>
                            <a:srgbClr val="8D5B31"/>
                          </a:solidFill>
                          <a:latin typeface="Roboto Condensed Bold Italics"/>
                          <a:ea typeface="Roboto Condensed Bold Italics"/>
                          <a:cs typeface="Roboto Condensed Bold Italics"/>
                          <a:sym typeface="Roboto Condensed Bold Italics"/>
                        </a:rPr>
                        <a:t>m</a:t>
                      </a:r>
                      <a:r>
                        <a:rPr lang="en-US" sz="3000" i="1">
                          <a:solidFill>
                            <a:srgbClr val="8D5B31"/>
                          </a:solidFill>
                          <a:latin typeface="Roboto Condensed Italics"/>
                          <a:ea typeface="Roboto Condensed Italics"/>
                          <a:cs typeface="Roboto Condensed Italics"/>
                          <a:sym typeface="Roboto Condensed Italics"/>
                        </a:rPr>
                        <a:t>uôn </a:t>
                      </a:r>
                      <a:r>
                        <a:rPr lang="en-US" sz="3000" b="1" i="1">
                          <a:solidFill>
                            <a:srgbClr val="8D5B31"/>
                          </a:solidFill>
                          <a:latin typeface="Roboto Condensed Bold Italics"/>
                          <a:ea typeface="Roboto Condensed Bold Italics"/>
                          <a:cs typeface="Roboto Condensed Bold Italics"/>
                          <a:sym typeface="Roboto Condensed Bold Italics"/>
                        </a:rPr>
                        <a:t>m</a:t>
                      </a:r>
                      <a:r>
                        <a:rPr lang="en-US" sz="3000" i="1">
                          <a:solidFill>
                            <a:srgbClr val="8D5B31"/>
                          </a:solidFill>
                          <a:latin typeface="Roboto Condensed Italics"/>
                          <a:ea typeface="Roboto Condensed Italics"/>
                          <a:cs typeface="Roboto Condensed Italics"/>
                          <a:sym typeface="Roboto Condensed Italics"/>
                        </a:rPr>
                        <a:t>ẫu </a:t>
                      </a:r>
                      <a:r>
                        <a:rPr lang="en-US" sz="3000" b="1" i="1">
                          <a:solidFill>
                            <a:srgbClr val="8D5B31"/>
                          </a:solidFill>
                          <a:latin typeface="Roboto Condensed Bold Italics"/>
                          <a:ea typeface="Roboto Condensed Bold Italics"/>
                          <a:cs typeface="Roboto Condensed Bold Italics"/>
                          <a:sym typeface="Roboto Condensed Bold Italics"/>
                        </a:rPr>
                        <a:t>m</a:t>
                      </a:r>
                      <a:r>
                        <a:rPr lang="en-US" sz="3000" i="1">
                          <a:solidFill>
                            <a:srgbClr val="8D5B31"/>
                          </a:solidFill>
                          <a:latin typeface="Roboto Condensed Italics"/>
                          <a:ea typeface="Roboto Condensed Italics"/>
                          <a:cs typeface="Roboto Condensed Italics"/>
                          <a:sym typeface="Roboto Condensed Italics"/>
                        </a:rPr>
                        <a:t>ột </a:t>
                      </a:r>
                      <a:r>
                        <a:rPr lang="en-US" sz="3000" b="1" i="1">
                          <a:solidFill>
                            <a:srgbClr val="8D5B31"/>
                          </a:solidFill>
                          <a:latin typeface="Roboto Condensed Bold Italics"/>
                          <a:ea typeface="Roboto Condensed Bold Italics"/>
                          <a:cs typeface="Roboto Condensed Bold Italics"/>
                          <a:sym typeface="Roboto Condensed Bold Italics"/>
                        </a:rPr>
                        <a:t>m</a:t>
                      </a:r>
                      <a:r>
                        <a:rPr lang="en-US" sz="3000" i="1">
                          <a:solidFill>
                            <a:srgbClr val="8D5B31"/>
                          </a:solidFill>
                          <a:latin typeface="Roboto Condensed Italics"/>
                          <a:ea typeface="Roboto Condensed Italics"/>
                          <a:cs typeface="Roboto Condensed Italics"/>
                          <a:sym typeface="Roboto Condensed Italics"/>
                        </a:rPr>
                        <a:t>àu </a:t>
                      </a:r>
                      <a:r>
                        <a:rPr lang="en-US" sz="3000" b="1" i="1">
                          <a:solidFill>
                            <a:srgbClr val="8D5B31"/>
                          </a:solidFill>
                          <a:latin typeface="Roboto Condensed Bold Italics"/>
                          <a:ea typeface="Roboto Condensed Bold Italics"/>
                          <a:cs typeface="Roboto Condensed Bold Italics"/>
                          <a:sym typeface="Roboto Condensed Bold Italics"/>
                        </a:rPr>
                        <a:t>m</a:t>
                      </a:r>
                      <a:r>
                        <a:rPr lang="en-US" sz="3000" i="1">
                          <a:solidFill>
                            <a:srgbClr val="8D5B31"/>
                          </a:solidFill>
                          <a:latin typeface="Roboto Condensed Italics"/>
                          <a:ea typeface="Roboto Condensed Italics"/>
                          <a:cs typeface="Roboto Condensed Italics"/>
                          <a:sym typeface="Roboto Condensed Italics"/>
                        </a:rPr>
                        <a:t>ưa</a:t>
                      </a:r>
                      <a:endParaRPr lang="en-US" sz="1100"/>
                    </a:p>
                    <a:p>
                      <a:pPr algn="just">
                        <a:lnSpc>
                          <a:spcPts val="4200"/>
                        </a:lnSpc>
                      </a:pPr>
                      <a:r>
                        <a:rPr lang="en-US" sz="3000" b="1" i="1">
                          <a:solidFill>
                            <a:srgbClr val="8D5B31"/>
                          </a:solidFill>
                          <a:latin typeface="Roboto Condensed Bold Italics"/>
                          <a:ea typeface="Roboto Condensed Bold Italics"/>
                          <a:cs typeface="Roboto Condensed Bold Italics"/>
                          <a:sym typeface="Roboto Condensed Bold Italics"/>
                        </a:rPr>
                        <a:t>M</a:t>
                      </a:r>
                      <a:r>
                        <a:rPr lang="en-US" sz="3000" i="1">
                          <a:solidFill>
                            <a:srgbClr val="8D5B31"/>
                          </a:solidFill>
                          <a:latin typeface="Roboto Condensed Italics"/>
                          <a:ea typeface="Roboto Condensed Italics"/>
                          <a:cs typeface="Roboto Condensed Italics"/>
                          <a:sym typeface="Roboto Condensed Italics"/>
                        </a:rPr>
                        <a:t>ỏi </a:t>
                      </a:r>
                      <a:r>
                        <a:rPr lang="en-US" sz="3000" b="1" i="1">
                          <a:solidFill>
                            <a:srgbClr val="8D5B31"/>
                          </a:solidFill>
                          <a:latin typeface="Roboto Condensed Bold Italics"/>
                          <a:ea typeface="Roboto Condensed Bold Italics"/>
                          <a:cs typeface="Roboto Condensed Bold Italics"/>
                          <a:sym typeface="Roboto Condensed Bold Italics"/>
                        </a:rPr>
                        <a:t>m</a:t>
                      </a:r>
                      <a:r>
                        <a:rPr lang="en-US" sz="3000" i="1">
                          <a:solidFill>
                            <a:srgbClr val="8D5B31"/>
                          </a:solidFill>
                          <a:latin typeface="Roboto Condensed Italics"/>
                          <a:ea typeface="Roboto Condensed Italics"/>
                          <a:cs typeface="Roboto Condensed Italics"/>
                          <a:sym typeface="Roboto Condensed Italics"/>
                        </a:rPr>
                        <a:t>ắt </a:t>
                      </a:r>
                      <a:r>
                        <a:rPr lang="en-US" sz="3000" b="1" i="1">
                          <a:solidFill>
                            <a:srgbClr val="8D5B31"/>
                          </a:solidFill>
                          <a:latin typeface="Roboto Condensed Bold Italics"/>
                          <a:ea typeface="Roboto Condensed Bold Italics"/>
                          <a:cs typeface="Roboto Condensed Bold Italics"/>
                          <a:sym typeface="Roboto Condensed Bold Italics"/>
                        </a:rPr>
                        <a:t>m</a:t>
                      </a:r>
                      <a:r>
                        <a:rPr lang="en-US" sz="3000" i="1">
                          <a:solidFill>
                            <a:srgbClr val="8D5B31"/>
                          </a:solidFill>
                          <a:latin typeface="Roboto Condensed Italics"/>
                          <a:ea typeface="Roboto Condensed Italics"/>
                          <a:cs typeface="Roboto Condensed Italics"/>
                          <a:sym typeface="Roboto Condensed Italics"/>
                        </a:rPr>
                        <a:t>iên </a:t>
                      </a:r>
                      <a:r>
                        <a:rPr lang="en-US" sz="3000" b="1" i="1">
                          <a:solidFill>
                            <a:srgbClr val="8D5B31"/>
                          </a:solidFill>
                          <a:latin typeface="Roboto Condensed Bold Italics"/>
                          <a:ea typeface="Roboto Condensed Bold Italics"/>
                          <a:cs typeface="Roboto Condensed Bold Italics"/>
                          <a:sym typeface="Roboto Condensed Bold Italics"/>
                        </a:rPr>
                        <a:t>m</a:t>
                      </a:r>
                      <a:r>
                        <a:rPr lang="en-US" sz="3000" i="1">
                          <a:solidFill>
                            <a:srgbClr val="8D5B31"/>
                          </a:solidFill>
                          <a:latin typeface="Roboto Condensed Italics"/>
                          <a:ea typeface="Roboto Condensed Italics"/>
                          <a:cs typeface="Roboto Condensed Italics"/>
                          <a:sym typeface="Roboto Condensed Italics"/>
                        </a:rPr>
                        <a:t>an </a:t>
                      </a:r>
                      <a:r>
                        <a:rPr lang="en-US" sz="3000" b="1" i="1">
                          <a:solidFill>
                            <a:srgbClr val="8D5B31"/>
                          </a:solidFill>
                          <a:latin typeface="Roboto Condensed Bold Italics"/>
                          <a:ea typeface="Roboto Condensed Bold Italics"/>
                          <a:cs typeface="Roboto Condensed Bold Italics"/>
                          <a:sym typeface="Roboto Condensed Bold Italics"/>
                        </a:rPr>
                        <a:t>m</a:t>
                      </a:r>
                      <a:r>
                        <a:rPr lang="en-US" sz="3000" i="1">
                          <a:solidFill>
                            <a:srgbClr val="8D5B31"/>
                          </a:solidFill>
                          <a:latin typeface="Roboto Condensed Italics"/>
                          <a:ea typeface="Roboto Condensed Italics"/>
                          <a:cs typeface="Roboto Condensed Italics"/>
                          <a:sym typeface="Roboto Condensed Italics"/>
                        </a:rPr>
                        <a:t>ãi </a:t>
                      </a:r>
                      <a:r>
                        <a:rPr lang="en-US" sz="3000" b="1" i="1">
                          <a:solidFill>
                            <a:srgbClr val="8D5B31"/>
                          </a:solidFill>
                          <a:latin typeface="Roboto Condensed Bold Italics"/>
                          <a:ea typeface="Roboto Condensed Bold Italics"/>
                          <a:cs typeface="Roboto Condensed Bold Italics"/>
                          <a:sym typeface="Roboto Condensed Bold Italics"/>
                        </a:rPr>
                        <a:t>m</a:t>
                      </a:r>
                      <a:r>
                        <a:rPr lang="en-US" sz="3000" i="1">
                          <a:solidFill>
                            <a:srgbClr val="8D5B31"/>
                          </a:solidFill>
                          <a:latin typeface="Roboto Condensed Italics"/>
                          <a:ea typeface="Roboto Condensed Italics"/>
                          <a:cs typeface="Roboto Condensed Italics"/>
                          <a:sym typeface="Roboto Condensed Italics"/>
                        </a:rPr>
                        <a:t>ịt </a:t>
                      </a:r>
                      <a:r>
                        <a:rPr lang="en-US" sz="3000" b="1" i="1">
                          <a:solidFill>
                            <a:srgbClr val="8D5B31"/>
                          </a:solidFill>
                          <a:latin typeface="Roboto Condensed Bold Italics"/>
                          <a:ea typeface="Roboto Condensed Bold Italics"/>
                          <a:cs typeface="Roboto Condensed Bold Italics"/>
                          <a:sym typeface="Roboto Condensed Bold Italics"/>
                        </a:rPr>
                        <a:t>m</a:t>
                      </a:r>
                      <a:r>
                        <a:rPr lang="en-US" sz="3000" i="1">
                          <a:solidFill>
                            <a:srgbClr val="8D5B31"/>
                          </a:solidFill>
                          <a:latin typeface="Roboto Condensed Italics"/>
                          <a:ea typeface="Roboto Condensed Italics"/>
                          <a:cs typeface="Roboto Condensed Italics"/>
                          <a:sym typeface="Roboto Condensed Italics"/>
                        </a:rPr>
                        <a:t>ờ</a:t>
                      </a:r>
                    </a:p>
                  </a:txBody>
                  <a:tcPr marL="28575" marR="28575" marT="28575" marB="28575" anchor="ctr">
                    <a:lnL w="19050" cap="flat" cmpd="sng" algn="ctr">
                      <a:solidFill>
                        <a:srgbClr val="D7BEA4"/>
                      </a:solidFill>
                      <a:prstDash val="solid"/>
                      <a:round/>
                      <a:headEnd type="none" w="med" len="med"/>
                      <a:tailEnd type="none" w="med" len="med"/>
                    </a:lnL>
                    <a:lnR w="19050" cap="flat" cmpd="sng" algn="ctr">
                      <a:solidFill>
                        <a:srgbClr val="D7BEA4"/>
                      </a:solidFill>
                      <a:prstDash val="solid"/>
                      <a:round/>
                      <a:headEnd type="none" w="med" len="med"/>
                      <a:tailEnd type="none" w="med" len="med"/>
                    </a:lnR>
                    <a:lnT w="19050" cap="flat" cmpd="sng" algn="ctr">
                      <a:solidFill>
                        <a:srgbClr val="D7BEA4"/>
                      </a:solidFill>
                      <a:prstDash val="solid"/>
                      <a:round/>
                      <a:headEnd type="none" w="med" len="med"/>
                      <a:tailEnd type="none" w="med" len="med"/>
                    </a:lnT>
                    <a:lnB w="19050" cap="flat" cmpd="sng" algn="ctr">
                      <a:solidFill>
                        <a:srgbClr val="D7BEA4"/>
                      </a:solidFill>
                      <a:prstDash val="solid"/>
                      <a:round/>
                      <a:headEnd type="none" w="med" len="med"/>
                      <a:tailEnd type="none" w="med" len="med"/>
                    </a:lnB>
                    <a:solidFill>
                      <a:srgbClr val="FDFCFC"/>
                    </a:solidFill>
                  </a:tcPr>
                </a:tc>
                <a:tc>
                  <a:txBody>
                    <a:bodyPr/>
                    <a:lstStyle/>
                    <a:p>
                      <a:pPr algn="just">
                        <a:lnSpc>
                          <a:spcPts val="4200"/>
                        </a:lnSpc>
                        <a:defRPr/>
                      </a:pPr>
                      <a:endParaRPr lang="en-US" sz="1100"/>
                    </a:p>
                  </a:txBody>
                  <a:tcPr marL="28575" marR="28575" marT="28575" marB="28575" anchor="ctr">
                    <a:lnL w="19050" cap="flat" cmpd="sng" algn="ctr">
                      <a:solidFill>
                        <a:srgbClr val="D7BEA4"/>
                      </a:solidFill>
                      <a:prstDash val="solid"/>
                      <a:round/>
                      <a:headEnd type="none" w="med" len="med"/>
                      <a:tailEnd type="none" w="med" len="med"/>
                    </a:lnL>
                    <a:lnR w="19050" cap="flat" cmpd="sng" algn="ctr">
                      <a:solidFill>
                        <a:srgbClr val="D7BEA4"/>
                      </a:solidFill>
                      <a:prstDash val="solid"/>
                      <a:round/>
                      <a:headEnd type="none" w="med" len="med"/>
                      <a:tailEnd type="none" w="med" len="med"/>
                    </a:lnR>
                    <a:lnT w="19050" cap="flat" cmpd="sng" algn="ctr">
                      <a:solidFill>
                        <a:srgbClr val="D7BEA4"/>
                      </a:solidFill>
                      <a:prstDash val="solid"/>
                      <a:round/>
                      <a:headEnd type="none" w="med" len="med"/>
                      <a:tailEnd type="none" w="med" len="med"/>
                    </a:lnT>
                    <a:lnB w="19050" cap="flat" cmpd="sng" algn="ctr">
                      <a:solidFill>
                        <a:srgbClr val="D7BEA4"/>
                      </a:solidFill>
                      <a:prstDash val="solid"/>
                      <a:round/>
                      <a:headEnd type="none" w="med" len="med"/>
                      <a:tailEnd type="none" w="med" len="med"/>
                    </a:lnB>
                    <a:solidFill>
                      <a:srgbClr val="FDFCFC"/>
                    </a:solidFill>
                  </a:tcPr>
                </a:tc>
                <a:extLst>
                  <a:ext uri="{0D108BD9-81ED-4DB2-BD59-A6C34878D82A}">
                    <a16:rowId xmlns:a16="http://schemas.microsoft.com/office/drawing/2014/main" val="10004"/>
                  </a:ext>
                </a:extLst>
              </a:tr>
              <a:tr h="804757">
                <a:tc>
                  <a:txBody>
                    <a:bodyPr/>
                    <a:lstStyle/>
                    <a:p>
                      <a:pPr algn="just">
                        <a:lnSpc>
                          <a:spcPts val="4200"/>
                        </a:lnSpc>
                        <a:defRPr/>
                      </a:pPr>
                      <a:r>
                        <a:rPr lang="en-US" sz="3000" i="1">
                          <a:solidFill>
                            <a:srgbClr val="8D5B31"/>
                          </a:solidFill>
                          <a:latin typeface="Roboto Condensed Italics"/>
                          <a:ea typeface="Roboto Condensed Italics"/>
                          <a:cs typeface="Roboto Condensed Italics"/>
                          <a:sym typeface="Roboto Condensed Italics"/>
                        </a:rPr>
                        <a:t>Con </a:t>
                      </a:r>
                      <a:r>
                        <a:rPr lang="en-US" sz="3000" b="1" i="1">
                          <a:solidFill>
                            <a:srgbClr val="8D5B31"/>
                          </a:solidFill>
                          <a:latin typeface="Roboto Condensed Bold Italics"/>
                          <a:ea typeface="Roboto Condensed Bold Italics"/>
                          <a:cs typeface="Roboto Condensed Bold Italics"/>
                          <a:sym typeface="Roboto Condensed Bold Italics"/>
                        </a:rPr>
                        <a:t>mèo cái</a:t>
                      </a:r>
                      <a:r>
                        <a:rPr lang="en-US" sz="3000" i="1">
                          <a:solidFill>
                            <a:srgbClr val="8D5B31"/>
                          </a:solidFill>
                          <a:latin typeface="Roboto Condensed Italics"/>
                          <a:ea typeface="Roboto Condensed Italics"/>
                          <a:cs typeface="Roboto Condensed Italics"/>
                          <a:sym typeface="Roboto Condensed Italics"/>
                        </a:rPr>
                        <a:t> nằm trên </a:t>
                      </a:r>
                      <a:r>
                        <a:rPr lang="en-US" sz="3000" b="1" i="1">
                          <a:solidFill>
                            <a:srgbClr val="8D5B31"/>
                          </a:solidFill>
                          <a:latin typeface="Roboto Condensed Bold Italics"/>
                          <a:ea typeface="Roboto Condensed Bold Italics"/>
                          <a:cs typeface="Roboto Condensed Bold Italics"/>
                          <a:sym typeface="Roboto Condensed Bold Italics"/>
                        </a:rPr>
                        <a:t>mái kèo</a:t>
                      </a:r>
                      <a:endParaRPr lang="en-US" sz="1100"/>
                    </a:p>
                  </a:txBody>
                  <a:tcPr marL="28575" marR="28575" marT="28575" marB="28575" anchor="ctr">
                    <a:lnL w="19050" cap="flat" cmpd="sng" algn="ctr">
                      <a:solidFill>
                        <a:srgbClr val="D7BEA4"/>
                      </a:solidFill>
                      <a:prstDash val="solid"/>
                      <a:round/>
                      <a:headEnd type="none" w="med" len="med"/>
                      <a:tailEnd type="none" w="med" len="med"/>
                    </a:lnL>
                    <a:lnR w="19050" cap="flat" cmpd="sng" algn="ctr">
                      <a:solidFill>
                        <a:srgbClr val="D7BEA4"/>
                      </a:solidFill>
                      <a:prstDash val="solid"/>
                      <a:round/>
                      <a:headEnd type="none" w="med" len="med"/>
                      <a:tailEnd type="none" w="med" len="med"/>
                    </a:lnR>
                    <a:lnT w="19050" cap="flat" cmpd="sng" algn="ctr">
                      <a:solidFill>
                        <a:srgbClr val="D7BEA4"/>
                      </a:solidFill>
                      <a:prstDash val="solid"/>
                      <a:round/>
                      <a:headEnd type="none" w="med" len="med"/>
                      <a:tailEnd type="none" w="med" len="med"/>
                    </a:lnT>
                    <a:lnB w="19050" cap="flat" cmpd="sng" algn="ctr">
                      <a:solidFill>
                        <a:srgbClr val="D7BEA4"/>
                      </a:solidFill>
                      <a:prstDash val="solid"/>
                      <a:round/>
                      <a:headEnd type="none" w="med" len="med"/>
                      <a:tailEnd type="none" w="med" len="med"/>
                    </a:lnB>
                    <a:solidFill>
                      <a:srgbClr val="FDFCFC"/>
                    </a:solidFill>
                  </a:tcPr>
                </a:tc>
                <a:tc>
                  <a:txBody>
                    <a:bodyPr/>
                    <a:lstStyle/>
                    <a:p>
                      <a:pPr algn="just">
                        <a:lnSpc>
                          <a:spcPts val="4200"/>
                        </a:lnSpc>
                        <a:defRPr/>
                      </a:pPr>
                      <a:endParaRPr lang="en-US" sz="1100"/>
                    </a:p>
                  </a:txBody>
                  <a:tcPr marL="28575" marR="28575" marT="28575" marB="28575" anchor="ctr">
                    <a:lnL w="19050" cap="flat" cmpd="sng" algn="ctr">
                      <a:solidFill>
                        <a:srgbClr val="D7BEA4"/>
                      </a:solidFill>
                      <a:prstDash val="solid"/>
                      <a:round/>
                      <a:headEnd type="none" w="med" len="med"/>
                      <a:tailEnd type="none" w="med" len="med"/>
                    </a:lnL>
                    <a:lnR w="19050" cap="flat" cmpd="sng" algn="ctr">
                      <a:solidFill>
                        <a:srgbClr val="D7BEA4"/>
                      </a:solidFill>
                      <a:prstDash val="solid"/>
                      <a:round/>
                      <a:headEnd type="none" w="med" len="med"/>
                      <a:tailEnd type="none" w="med" len="med"/>
                    </a:lnR>
                    <a:lnT w="19050" cap="flat" cmpd="sng" algn="ctr">
                      <a:solidFill>
                        <a:srgbClr val="D7BEA4"/>
                      </a:solidFill>
                      <a:prstDash val="solid"/>
                      <a:round/>
                      <a:headEnd type="none" w="med" len="med"/>
                      <a:tailEnd type="none" w="med" len="med"/>
                    </a:lnT>
                    <a:lnB w="19050" cap="flat" cmpd="sng" algn="ctr">
                      <a:solidFill>
                        <a:srgbClr val="D7BEA4"/>
                      </a:solidFill>
                      <a:prstDash val="solid"/>
                      <a:round/>
                      <a:headEnd type="none" w="med" len="med"/>
                      <a:tailEnd type="none" w="med" len="med"/>
                    </a:lnB>
                    <a:solidFill>
                      <a:srgbClr val="FDFCFC"/>
                    </a:solidFill>
                  </a:tcPr>
                </a:tc>
                <a:extLst>
                  <a:ext uri="{0D108BD9-81ED-4DB2-BD59-A6C34878D82A}">
                    <a16:rowId xmlns:a16="http://schemas.microsoft.com/office/drawing/2014/main" val="10005"/>
                  </a:ext>
                </a:extLst>
              </a:tr>
              <a:tr h="778564">
                <a:tc>
                  <a:txBody>
                    <a:bodyPr/>
                    <a:lstStyle/>
                    <a:p>
                      <a:pPr algn="just">
                        <a:lnSpc>
                          <a:spcPts val="4200"/>
                        </a:lnSpc>
                        <a:defRPr/>
                      </a:pPr>
                      <a:r>
                        <a:rPr lang="en-US" sz="3000" i="1">
                          <a:solidFill>
                            <a:srgbClr val="8D5B31"/>
                          </a:solidFill>
                          <a:latin typeface="Roboto Condensed Italics"/>
                          <a:ea typeface="Roboto Condensed Italics"/>
                          <a:cs typeface="Roboto Condensed Italics"/>
                          <a:sym typeface="Roboto Condensed Italics"/>
                        </a:rPr>
                        <a:t>Con ruồi </a:t>
                      </a:r>
                      <a:r>
                        <a:rPr lang="en-US" sz="3000" b="1" i="1">
                          <a:solidFill>
                            <a:srgbClr val="8D5B31"/>
                          </a:solidFill>
                          <a:latin typeface="Roboto Condensed Bold Italics"/>
                          <a:ea typeface="Roboto Condensed Bold Italics"/>
                          <a:cs typeface="Roboto Condensed Bold Italics"/>
                          <a:sym typeface="Roboto Condensed Bold Italics"/>
                        </a:rPr>
                        <a:t>đậu</a:t>
                      </a:r>
                      <a:r>
                        <a:rPr lang="en-US" sz="3000" i="1">
                          <a:solidFill>
                            <a:srgbClr val="8D5B31"/>
                          </a:solidFill>
                          <a:latin typeface="Roboto Condensed Italics"/>
                          <a:ea typeface="Roboto Condensed Italics"/>
                          <a:cs typeface="Roboto Condensed Italics"/>
                          <a:sym typeface="Roboto Condensed Italics"/>
                        </a:rPr>
                        <a:t>, mâm xôi </a:t>
                      </a:r>
                      <a:r>
                        <a:rPr lang="en-US" sz="3000" b="1" i="1">
                          <a:solidFill>
                            <a:srgbClr val="8D5B31"/>
                          </a:solidFill>
                          <a:latin typeface="Roboto Condensed Bold Italics"/>
                          <a:ea typeface="Roboto Condensed Bold Italics"/>
                          <a:cs typeface="Roboto Condensed Bold Italics"/>
                          <a:sym typeface="Roboto Condensed Bold Italics"/>
                        </a:rPr>
                        <a:t>đậu</a:t>
                      </a:r>
                      <a:endParaRPr lang="en-US" sz="1100"/>
                    </a:p>
                  </a:txBody>
                  <a:tcPr marL="28575" marR="28575" marT="28575" marB="28575" anchor="ctr">
                    <a:lnL w="19050" cap="flat" cmpd="sng" algn="ctr">
                      <a:solidFill>
                        <a:srgbClr val="D7BEA4"/>
                      </a:solidFill>
                      <a:prstDash val="solid"/>
                      <a:round/>
                      <a:headEnd type="none" w="med" len="med"/>
                      <a:tailEnd type="none" w="med" len="med"/>
                    </a:lnL>
                    <a:lnR w="19050" cap="flat" cmpd="sng" algn="ctr">
                      <a:solidFill>
                        <a:srgbClr val="D7BEA4"/>
                      </a:solidFill>
                      <a:prstDash val="solid"/>
                      <a:round/>
                      <a:headEnd type="none" w="med" len="med"/>
                      <a:tailEnd type="none" w="med" len="med"/>
                    </a:lnR>
                    <a:lnT w="19050" cap="flat" cmpd="sng" algn="ctr">
                      <a:solidFill>
                        <a:srgbClr val="D7BEA4"/>
                      </a:solidFill>
                      <a:prstDash val="solid"/>
                      <a:round/>
                      <a:headEnd type="none" w="med" len="med"/>
                      <a:tailEnd type="none" w="med" len="med"/>
                    </a:lnT>
                    <a:lnB w="19050" cap="flat" cmpd="sng" algn="ctr">
                      <a:solidFill>
                        <a:srgbClr val="D7BEA4"/>
                      </a:solidFill>
                      <a:prstDash val="solid"/>
                      <a:round/>
                      <a:headEnd type="none" w="med" len="med"/>
                      <a:tailEnd type="none" w="med" len="med"/>
                    </a:lnB>
                    <a:solidFill>
                      <a:srgbClr val="FDFCFC"/>
                    </a:solidFill>
                  </a:tcPr>
                </a:tc>
                <a:tc>
                  <a:txBody>
                    <a:bodyPr/>
                    <a:lstStyle/>
                    <a:p>
                      <a:pPr algn="just">
                        <a:lnSpc>
                          <a:spcPts val="4200"/>
                        </a:lnSpc>
                        <a:defRPr/>
                      </a:pPr>
                      <a:endParaRPr lang="en-US" sz="1100"/>
                    </a:p>
                  </a:txBody>
                  <a:tcPr marL="28575" marR="28575" marT="28575" marB="28575" anchor="ctr">
                    <a:lnL w="19050" cap="flat" cmpd="sng" algn="ctr">
                      <a:solidFill>
                        <a:srgbClr val="D7BEA4"/>
                      </a:solidFill>
                      <a:prstDash val="solid"/>
                      <a:round/>
                      <a:headEnd type="none" w="med" len="med"/>
                      <a:tailEnd type="none" w="med" len="med"/>
                    </a:lnL>
                    <a:lnR w="19050" cap="flat" cmpd="sng" algn="ctr">
                      <a:solidFill>
                        <a:srgbClr val="D7BEA4"/>
                      </a:solidFill>
                      <a:prstDash val="solid"/>
                      <a:round/>
                      <a:headEnd type="none" w="med" len="med"/>
                      <a:tailEnd type="none" w="med" len="med"/>
                    </a:lnR>
                    <a:lnT w="19050" cap="flat" cmpd="sng" algn="ctr">
                      <a:solidFill>
                        <a:srgbClr val="D7BEA4"/>
                      </a:solidFill>
                      <a:prstDash val="solid"/>
                      <a:round/>
                      <a:headEnd type="none" w="med" len="med"/>
                      <a:tailEnd type="none" w="med" len="med"/>
                    </a:lnT>
                    <a:lnB w="19050" cap="flat" cmpd="sng" algn="ctr">
                      <a:solidFill>
                        <a:srgbClr val="D7BEA4"/>
                      </a:solidFill>
                      <a:prstDash val="solid"/>
                      <a:round/>
                      <a:headEnd type="none" w="med" len="med"/>
                      <a:tailEnd type="none" w="med" len="med"/>
                    </a:lnB>
                    <a:solidFill>
                      <a:srgbClr val="FDFCFC"/>
                    </a:solidFill>
                  </a:tcPr>
                </a:tc>
                <a:extLst>
                  <a:ext uri="{0D108BD9-81ED-4DB2-BD59-A6C34878D82A}">
                    <a16:rowId xmlns:a16="http://schemas.microsoft.com/office/drawing/2014/main" val="10006"/>
                  </a:ext>
                </a:extLst>
              </a:tr>
              <a:tr h="708115">
                <a:tc>
                  <a:txBody>
                    <a:bodyPr/>
                    <a:lstStyle/>
                    <a:p>
                      <a:pPr algn="just">
                        <a:lnSpc>
                          <a:spcPts val="4200"/>
                        </a:lnSpc>
                        <a:defRPr/>
                      </a:pPr>
                      <a:r>
                        <a:rPr lang="en-US" sz="3000" i="1">
                          <a:solidFill>
                            <a:srgbClr val="8D5B31"/>
                          </a:solidFill>
                          <a:latin typeface="Roboto Condensed Italics"/>
                          <a:ea typeface="Roboto Condensed Italics"/>
                          <a:cs typeface="Roboto Condensed Italics"/>
                          <a:sym typeface="Roboto Condensed Italics"/>
                        </a:rPr>
                        <a:t>Con gái Bát</a:t>
                      </a:r>
                      <a:r>
                        <a:rPr lang="en-US" sz="3000" b="1" i="1">
                          <a:solidFill>
                            <a:srgbClr val="8D5B31"/>
                          </a:solidFill>
                          <a:latin typeface="Roboto Condensed Bold Italics"/>
                          <a:ea typeface="Roboto Condensed Bold Italics"/>
                          <a:cs typeface="Roboto Condensed Bold Italics"/>
                          <a:sym typeface="Roboto Condensed Bold Italics"/>
                        </a:rPr>
                        <a:t> Tràng</a:t>
                      </a:r>
                      <a:r>
                        <a:rPr lang="en-US" sz="3000" i="1">
                          <a:solidFill>
                            <a:srgbClr val="8D5B31"/>
                          </a:solidFill>
                          <a:latin typeface="Roboto Condensed Italics"/>
                          <a:ea typeface="Roboto Condensed Italics"/>
                          <a:cs typeface="Roboto Condensed Italics"/>
                          <a:sym typeface="Roboto Condensed Italics"/>
                        </a:rPr>
                        <a:t>, bán hàng thịt </a:t>
                      </a:r>
                      <a:r>
                        <a:rPr lang="en-US" sz="3000" b="1" i="1">
                          <a:solidFill>
                            <a:srgbClr val="8D5B31"/>
                          </a:solidFill>
                          <a:latin typeface="Roboto Condensed Bold Italics"/>
                          <a:ea typeface="Roboto Condensed Bold Italics"/>
                          <a:cs typeface="Roboto Condensed Bold Italics"/>
                          <a:sym typeface="Roboto Condensed Bold Italics"/>
                        </a:rPr>
                        <a:t>ếch</a:t>
                      </a:r>
                      <a:r>
                        <a:rPr lang="en-US" sz="3000" i="1">
                          <a:solidFill>
                            <a:srgbClr val="8D5B31"/>
                          </a:solidFill>
                          <a:latin typeface="Roboto Condensed Italics"/>
                          <a:ea typeface="Roboto Condensed Italics"/>
                          <a:cs typeface="Roboto Condensed Italics"/>
                          <a:sym typeface="Roboto Condensed Italics"/>
                        </a:rPr>
                        <a:t>, ngồi chầu </a:t>
                      </a:r>
                      <a:r>
                        <a:rPr lang="en-US" sz="3000" b="1" i="1">
                          <a:solidFill>
                            <a:srgbClr val="8D5B31"/>
                          </a:solidFill>
                          <a:latin typeface="Roboto Condensed Bold Italics"/>
                          <a:ea typeface="Roboto Condensed Bold Italics"/>
                          <a:cs typeface="Roboto Condensed Bold Italics"/>
                          <a:sym typeface="Roboto Condensed Bold Italics"/>
                        </a:rPr>
                        <a:t>chẫu</a:t>
                      </a:r>
                      <a:r>
                        <a:rPr lang="en-US" sz="3000" i="1">
                          <a:solidFill>
                            <a:srgbClr val="8D5B31"/>
                          </a:solidFill>
                          <a:latin typeface="Roboto Condensed Italics"/>
                          <a:ea typeface="Roboto Condensed Italics"/>
                          <a:cs typeface="Roboto Condensed Italics"/>
                          <a:sym typeface="Roboto Condensed Italics"/>
                        </a:rPr>
                        <a:t>, nói ương </a:t>
                      </a:r>
                      <a:r>
                        <a:rPr lang="en-US" sz="3000" b="1" i="1">
                          <a:solidFill>
                            <a:srgbClr val="8D5B31"/>
                          </a:solidFill>
                          <a:latin typeface="Roboto Condensed Bold Italics"/>
                          <a:ea typeface="Roboto Condensed Bold Italics"/>
                          <a:cs typeface="Roboto Condensed Bold Italics"/>
                          <a:sym typeface="Roboto Condensed Bold Italics"/>
                        </a:rPr>
                        <a:t>ương</a:t>
                      </a:r>
                      <a:r>
                        <a:rPr lang="en-US" sz="3000" i="1">
                          <a:solidFill>
                            <a:srgbClr val="8D5B31"/>
                          </a:solidFill>
                          <a:latin typeface="Roboto Condensed Italics"/>
                          <a:ea typeface="Roboto Condensed Italics"/>
                          <a:cs typeface="Roboto Condensed Italics"/>
                          <a:sym typeface="Roboto Condensed Italics"/>
                        </a:rPr>
                        <a:t>.</a:t>
                      </a:r>
                      <a:endParaRPr lang="en-US" sz="1100"/>
                    </a:p>
                  </a:txBody>
                  <a:tcPr marL="28575" marR="28575" marT="28575" marB="28575" anchor="ctr">
                    <a:lnL w="19050" cap="flat" cmpd="sng" algn="ctr">
                      <a:solidFill>
                        <a:srgbClr val="D7BEA4"/>
                      </a:solidFill>
                      <a:prstDash val="solid"/>
                      <a:round/>
                      <a:headEnd type="none" w="med" len="med"/>
                      <a:tailEnd type="none" w="med" len="med"/>
                    </a:lnL>
                    <a:lnR w="19050" cap="flat" cmpd="sng" algn="ctr">
                      <a:solidFill>
                        <a:srgbClr val="D7BEA4"/>
                      </a:solidFill>
                      <a:prstDash val="solid"/>
                      <a:round/>
                      <a:headEnd type="none" w="med" len="med"/>
                      <a:tailEnd type="none" w="med" len="med"/>
                    </a:lnR>
                    <a:lnT w="19050" cap="flat" cmpd="sng" algn="ctr">
                      <a:solidFill>
                        <a:srgbClr val="D7BEA4"/>
                      </a:solidFill>
                      <a:prstDash val="solid"/>
                      <a:round/>
                      <a:headEnd type="none" w="med" len="med"/>
                      <a:tailEnd type="none" w="med" len="med"/>
                    </a:lnT>
                    <a:lnB w="19050" cap="flat" cmpd="sng" algn="ctr">
                      <a:solidFill>
                        <a:srgbClr val="D7BEA4"/>
                      </a:solidFill>
                      <a:prstDash val="solid"/>
                      <a:round/>
                      <a:headEnd type="none" w="med" len="med"/>
                      <a:tailEnd type="none" w="med" len="med"/>
                    </a:lnB>
                    <a:solidFill>
                      <a:srgbClr val="FDFCFC"/>
                    </a:solidFill>
                  </a:tcPr>
                </a:tc>
                <a:tc>
                  <a:txBody>
                    <a:bodyPr/>
                    <a:lstStyle/>
                    <a:p>
                      <a:pPr algn="just">
                        <a:lnSpc>
                          <a:spcPts val="4200"/>
                        </a:lnSpc>
                        <a:defRPr/>
                      </a:pPr>
                      <a:endParaRPr lang="en-US" sz="1100" dirty="0"/>
                    </a:p>
                  </a:txBody>
                  <a:tcPr marL="28575" marR="28575" marT="28575" marB="28575" anchor="ctr">
                    <a:lnL w="19050" cap="flat" cmpd="sng" algn="ctr">
                      <a:solidFill>
                        <a:srgbClr val="D7BEA4"/>
                      </a:solidFill>
                      <a:prstDash val="solid"/>
                      <a:round/>
                      <a:headEnd type="none" w="med" len="med"/>
                      <a:tailEnd type="none" w="med" len="med"/>
                    </a:lnL>
                    <a:lnR w="19050" cap="flat" cmpd="sng" algn="ctr">
                      <a:solidFill>
                        <a:srgbClr val="D7BEA4"/>
                      </a:solidFill>
                      <a:prstDash val="solid"/>
                      <a:round/>
                      <a:headEnd type="none" w="med" len="med"/>
                      <a:tailEnd type="none" w="med" len="med"/>
                    </a:lnR>
                    <a:lnT w="19050" cap="flat" cmpd="sng" algn="ctr">
                      <a:solidFill>
                        <a:srgbClr val="D7BEA4"/>
                      </a:solidFill>
                      <a:prstDash val="solid"/>
                      <a:round/>
                      <a:headEnd type="none" w="med" len="med"/>
                      <a:tailEnd type="none" w="med" len="med"/>
                    </a:lnT>
                    <a:lnB w="19050" cap="flat" cmpd="sng" algn="ctr">
                      <a:solidFill>
                        <a:srgbClr val="D7BEA4"/>
                      </a:solidFill>
                      <a:prstDash val="solid"/>
                      <a:round/>
                      <a:headEnd type="none" w="med" len="med"/>
                      <a:tailEnd type="none" w="med" len="med"/>
                    </a:lnB>
                    <a:solidFill>
                      <a:srgbClr val="FDFCFC"/>
                    </a:solidFill>
                  </a:tcPr>
                </a:tc>
                <a:extLst>
                  <a:ext uri="{0D108BD9-81ED-4DB2-BD59-A6C34878D82A}">
                    <a16:rowId xmlns:a16="http://schemas.microsoft.com/office/drawing/2014/main" val="10007"/>
                  </a:ext>
                </a:extLst>
              </a:tr>
            </a:tbl>
          </a:graphicData>
        </a:graphic>
      </p:graphicFrame>
      <p:grpSp>
        <p:nvGrpSpPr>
          <p:cNvPr id="8" name="Group 8"/>
          <p:cNvGrpSpPr/>
          <p:nvPr/>
        </p:nvGrpSpPr>
        <p:grpSpPr>
          <a:xfrm rot="-1768764">
            <a:off x="11130714" y="4621504"/>
            <a:ext cx="5626623" cy="1043993"/>
            <a:chOff x="0" y="0"/>
            <a:chExt cx="1481909" cy="274961"/>
          </a:xfrm>
        </p:grpSpPr>
        <p:sp>
          <p:nvSpPr>
            <p:cNvPr id="9" name="Freeform 9"/>
            <p:cNvSpPr/>
            <p:nvPr/>
          </p:nvSpPr>
          <p:spPr>
            <a:xfrm>
              <a:off x="0" y="0"/>
              <a:ext cx="1481909" cy="274961"/>
            </a:xfrm>
            <a:custGeom>
              <a:avLst/>
              <a:gdLst/>
              <a:ahLst/>
              <a:cxnLst/>
              <a:rect l="l" t="t" r="r" b="b"/>
              <a:pathLst>
                <a:path w="1481909" h="274961">
                  <a:moveTo>
                    <a:pt x="70173" y="0"/>
                  </a:moveTo>
                  <a:lnTo>
                    <a:pt x="1411736" y="0"/>
                  </a:lnTo>
                  <a:cubicBezTo>
                    <a:pt x="1430347" y="0"/>
                    <a:pt x="1448196" y="7393"/>
                    <a:pt x="1461356" y="20553"/>
                  </a:cubicBezTo>
                  <a:cubicBezTo>
                    <a:pt x="1474516" y="33713"/>
                    <a:pt x="1481909" y="51562"/>
                    <a:pt x="1481909" y="70173"/>
                  </a:cubicBezTo>
                  <a:lnTo>
                    <a:pt x="1481909" y="204788"/>
                  </a:lnTo>
                  <a:cubicBezTo>
                    <a:pt x="1481909" y="223399"/>
                    <a:pt x="1474516" y="241248"/>
                    <a:pt x="1461356" y="254408"/>
                  </a:cubicBezTo>
                  <a:cubicBezTo>
                    <a:pt x="1448196" y="267568"/>
                    <a:pt x="1430347" y="274961"/>
                    <a:pt x="1411736" y="274961"/>
                  </a:cubicBezTo>
                  <a:lnTo>
                    <a:pt x="70173" y="274961"/>
                  </a:lnTo>
                  <a:cubicBezTo>
                    <a:pt x="51562" y="274961"/>
                    <a:pt x="33713" y="267568"/>
                    <a:pt x="20553" y="254408"/>
                  </a:cubicBezTo>
                  <a:cubicBezTo>
                    <a:pt x="7393" y="241248"/>
                    <a:pt x="0" y="223399"/>
                    <a:pt x="0" y="204788"/>
                  </a:cubicBezTo>
                  <a:lnTo>
                    <a:pt x="0" y="70173"/>
                  </a:lnTo>
                  <a:cubicBezTo>
                    <a:pt x="0" y="51562"/>
                    <a:pt x="7393" y="33713"/>
                    <a:pt x="20553" y="20553"/>
                  </a:cubicBezTo>
                  <a:cubicBezTo>
                    <a:pt x="33713" y="7393"/>
                    <a:pt x="51562" y="0"/>
                    <a:pt x="70173" y="0"/>
                  </a:cubicBezTo>
                  <a:close/>
                </a:path>
              </a:pathLst>
            </a:custGeom>
            <a:solidFill>
              <a:srgbClr val="F4F4F4"/>
            </a:solidFill>
          </p:spPr>
          <p:txBody>
            <a:bodyPr/>
            <a:lstStyle/>
            <a:p>
              <a:endParaRPr lang="en-US"/>
            </a:p>
          </p:txBody>
        </p:sp>
        <p:sp>
          <p:nvSpPr>
            <p:cNvPr id="10" name="TextBox 10"/>
            <p:cNvSpPr txBox="1"/>
            <p:nvPr/>
          </p:nvSpPr>
          <p:spPr>
            <a:xfrm>
              <a:off x="0" y="-95250"/>
              <a:ext cx="1481909" cy="370211"/>
            </a:xfrm>
            <a:prstGeom prst="rect">
              <a:avLst/>
            </a:prstGeom>
          </p:spPr>
          <p:txBody>
            <a:bodyPr lIns="50800" tIns="50800" rIns="50800" bIns="50800" rtlCol="0" anchor="ctr"/>
            <a:lstStyle/>
            <a:p>
              <a:pPr algn="ctr">
                <a:lnSpc>
                  <a:spcPts val="6999"/>
                </a:lnSpc>
              </a:pPr>
              <a:r>
                <a:rPr lang="en-US" sz="4999" b="1">
                  <a:solidFill>
                    <a:srgbClr val="312F84"/>
                  </a:solidFill>
                  <a:latin typeface="Roboto Condensed Bold"/>
                  <a:ea typeface="Roboto Condensed Bold"/>
                  <a:cs typeface="Roboto Condensed Bold"/>
                  <a:sym typeface="Roboto Condensed Bold"/>
                </a:rPr>
                <a:t>Phiếu 2A- Nhóm 1-3</a:t>
              </a:r>
            </a:p>
          </p:txBody>
        </p:sp>
      </p:grpSp>
    </p:spTree>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grpSp>
        <p:nvGrpSpPr>
          <p:cNvPr id="4" name="Group 4"/>
          <p:cNvGrpSpPr/>
          <p:nvPr/>
        </p:nvGrpSpPr>
        <p:grpSpPr>
          <a:xfrm>
            <a:off x="6619146" y="-15293"/>
            <a:ext cx="4618921" cy="1043993"/>
            <a:chOff x="0" y="0"/>
            <a:chExt cx="1216506" cy="274961"/>
          </a:xfrm>
        </p:grpSpPr>
        <p:sp>
          <p:nvSpPr>
            <p:cNvPr id="5" name="Freeform 5"/>
            <p:cNvSpPr/>
            <p:nvPr/>
          </p:nvSpPr>
          <p:spPr>
            <a:xfrm>
              <a:off x="0" y="0"/>
              <a:ext cx="1216506" cy="274961"/>
            </a:xfrm>
            <a:custGeom>
              <a:avLst/>
              <a:gdLst/>
              <a:ahLst/>
              <a:cxnLst/>
              <a:rect l="l" t="t" r="r" b="b"/>
              <a:pathLst>
                <a:path w="1216506" h="274961">
                  <a:moveTo>
                    <a:pt x="85483" y="0"/>
                  </a:moveTo>
                  <a:lnTo>
                    <a:pt x="1131023" y="0"/>
                  </a:lnTo>
                  <a:cubicBezTo>
                    <a:pt x="1153695" y="0"/>
                    <a:pt x="1175437" y="9006"/>
                    <a:pt x="1191469" y="25037"/>
                  </a:cubicBezTo>
                  <a:cubicBezTo>
                    <a:pt x="1207500" y="41068"/>
                    <a:pt x="1216506" y="62811"/>
                    <a:pt x="1216506" y="85483"/>
                  </a:cubicBezTo>
                  <a:lnTo>
                    <a:pt x="1216506" y="189478"/>
                  </a:lnTo>
                  <a:cubicBezTo>
                    <a:pt x="1216506" y="212150"/>
                    <a:pt x="1207500" y="233893"/>
                    <a:pt x="1191469" y="249924"/>
                  </a:cubicBezTo>
                  <a:cubicBezTo>
                    <a:pt x="1175437" y="265955"/>
                    <a:pt x="1153695" y="274961"/>
                    <a:pt x="1131023" y="274961"/>
                  </a:cubicBezTo>
                  <a:lnTo>
                    <a:pt x="85483" y="274961"/>
                  </a:lnTo>
                  <a:cubicBezTo>
                    <a:pt x="62811" y="274961"/>
                    <a:pt x="41068" y="265955"/>
                    <a:pt x="25037" y="249924"/>
                  </a:cubicBezTo>
                  <a:cubicBezTo>
                    <a:pt x="9006" y="233893"/>
                    <a:pt x="0" y="212150"/>
                    <a:pt x="0" y="189478"/>
                  </a:cubicBezTo>
                  <a:lnTo>
                    <a:pt x="0" y="85483"/>
                  </a:lnTo>
                  <a:cubicBezTo>
                    <a:pt x="0" y="62811"/>
                    <a:pt x="9006" y="41068"/>
                    <a:pt x="25037" y="25037"/>
                  </a:cubicBezTo>
                  <a:cubicBezTo>
                    <a:pt x="41068" y="9006"/>
                    <a:pt x="62811" y="0"/>
                    <a:pt x="85483" y="0"/>
                  </a:cubicBezTo>
                  <a:close/>
                </a:path>
              </a:pathLst>
            </a:custGeom>
            <a:solidFill>
              <a:srgbClr val="F4F4F4"/>
            </a:solidFill>
          </p:spPr>
          <p:txBody>
            <a:bodyPr/>
            <a:lstStyle/>
            <a:p>
              <a:endParaRPr lang="en-US"/>
            </a:p>
          </p:txBody>
        </p:sp>
        <p:sp>
          <p:nvSpPr>
            <p:cNvPr id="6" name="TextBox 6"/>
            <p:cNvSpPr txBox="1"/>
            <p:nvPr/>
          </p:nvSpPr>
          <p:spPr>
            <a:xfrm>
              <a:off x="0" y="-95250"/>
              <a:ext cx="1216506" cy="370211"/>
            </a:xfrm>
            <a:prstGeom prst="rect">
              <a:avLst/>
            </a:prstGeom>
          </p:spPr>
          <p:txBody>
            <a:bodyPr lIns="50800" tIns="50800" rIns="50800" bIns="50800" rtlCol="0" anchor="ctr"/>
            <a:lstStyle/>
            <a:p>
              <a:pPr algn="ctr">
                <a:lnSpc>
                  <a:spcPts val="6999"/>
                </a:lnSpc>
              </a:pPr>
              <a:r>
                <a:rPr lang="en-US" sz="4999" b="1">
                  <a:solidFill>
                    <a:srgbClr val="312F84"/>
                  </a:solidFill>
                  <a:latin typeface="Roboto Condensed Bold"/>
                  <a:ea typeface="Roboto Condensed Bold"/>
                  <a:cs typeface="Roboto Condensed Bold"/>
                  <a:sym typeface="Roboto Condensed Bold"/>
                </a:rPr>
                <a:t>Bài tập nhanh</a:t>
              </a:r>
            </a:p>
          </p:txBody>
        </p:sp>
      </p:grpSp>
      <p:grpSp>
        <p:nvGrpSpPr>
          <p:cNvPr id="7" name="Group 7"/>
          <p:cNvGrpSpPr/>
          <p:nvPr/>
        </p:nvGrpSpPr>
        <p:grpSpPr>
          <a:xfrm rot="-1768764">
            <a:off x="11130714" y="4621504"/>
            <a:ext cx="5626623" cy="1043993"/>
            <a:chOff x="0" y="0"/>
            <a:chExt cx="1481909" cy="274961"/>
          </a:xfrm>
        </p:grpSpPr>
        <p:sp>
          <p:nvSpPr>
            <p:cNvPr id="8" name="Freeform 8"/>
            <p:cNvSpPr/>
            <p:nvPr/>
          </p:nvSpPr>
          <p:spPr>
            <a:xfrm>
              <a:off x="0" y="0"/>
              <a:ext cx="1481909" cy="274961"/>
            </a:xfrm>
            <a:custGeom>
              <a:avLst/>
              <a:gdLst/>
              <a:ahLst/>
              <a:cxnLst/>
              <a:rect l="l" t="t" r="r" b="b"/>
              <a:pathLst>
                <a:path w="1481909" h="274961">
                  <a:moveTo>
                    <a:pt x="70173" y="0"/>
                  </a:moveTo>
                  <a:lnTo>
                    <a:pt x="1411736" y="0"/>
                  </a:lnTo>
                  <a:cubicBezTo>
                    <a:pt x="1430347" y="0"/>
                    <a:pt x="1448196" y="7393"/>
                    <a:pt x="1461356" y="20553"/>
                  </a:cubicBezTo>
                  <a:cubicBezTo>
                    <a:pt x="1474516" y="33713"/>
                    <a:pt x="1481909" y="51562"/>
                    <a:pt x="1481909" y="70173"/>
                  </a:cubicBezTo>
                  <a:lnTo>
                    <a:pt x="1481909" y="204788"/>
                  </a:lnTo>
                  <a:cubicBezTo>
                    <a:pt x="1481909" y="223399"/>
                    <a:pt x="1474516" y="241248"/>
                    <a:pt x="1461356" y="254408"/>
                  </a:cubicBezTo>
                  <a:cubicBezTo>
                    <a:pt x="1448196" y="267568"/>
                    <a:pt x="1430347" y="274961"/>
                    <a:pt x="1411736" y="274961"/>
                  </a:cubicBezTo>
                  <a:lnTo>
                    <a:pt x="70173" y="274961"/>
                  </a:lnTo>
                  <a:cubicBezTo>
                    <a:pt x="51562" y="274961"/>
                    <a:pt x="33713" y="267568"/>
                    <a:pt x="20553" y="254408"/>
                  </a:cubicBezTo>
                  <a:cubicBezTo>
                    <a:pt x="7393" y="241248"/>
                    <a:pt x="0" y="223399"/>
                    <a:pt x="0" y="204788"/>
                  </a:cubicBezTo>
                  <a:lnTo>
                    <a:pt x="0" y="70173"/>
                  </a:lnTo>
                  <a:cubicBezTo>
                    <a:pt x="0" y="51562"/>
                    <a:pt x="7393" y="33713"/>
                    <a:pt x="20553" y="20553"/>
                  </a:cubicBezTo>
                  <a:cubicBezTo>
                    <a:pt x="33713" y="7393"/>
                    <a:pt x="51562" y="0"/>
                    <a:pt x="70173" y="0"/>
                  </a:cubicBezTo>
                  <a:close/>
                </a:path>
              </a:pathLst>
            </a:custGeom>
            <a:solidFill>
              <a:srgbClr val="F4F4F4"/>
            </a:solidFill>
          </p:spPr>
          <p:txBody>
            <a:bodyPr/>
            <a:lstStyle/>
            <a:p>
              <a:endParaRPr lang="en-US"/>
            </a:p>
          </p:txBody>
        </p:sp>
        <p:sp>
          <p:nvSpPr>
            <p:cNvPr id="9" name="TextBox 9"/>
            <p:cNvSpPr txBox="1"/>
            <p:nvPr/>
          </p:nvSpPr>
          <p:spPr>
            <a:xfrm>
              <a:off x="0" y="-95250"/>
              <a:ext cx="1481909" cy="370211"/>
            </a:xfrm>
            <a:prstGeom prst="rect">
              <a:avLst/>
            </a:prstGeom>
          </p:spPr>
          <p:txBody>
            <a:bodyPr lIns="50800" tIns="50800" rIns="50800" bIns="50800" rtlCol="0" anchor="ctr"/>
            <a:lstStyle/>
            <a:p>
              <a:pPr algn="ctr">
                <a:lnSpc>
                  <a:spcPts val="6999"/>
                </a:lnSpc>
              </a:pPr>
              <a:r>
                <a:rPr lang="en-US" sz="4999" b="1">
                  <a:solidFill>
                    <a:srgbClr val="312F84"/>
                  </a:solidFill>
                  <a:latin typeface="Roboto Condensed Bold"/>
                  <a:ea typeface="Roboto Condensed Bold"/>
                  <a:cs typeface="Roboto Condensed Bold"/>
                  <a:sym typeface="Roboto Condensed Bold"/>
                </a:rPr>
                <a:t>Phiếu 2A- Nhóm 1-3</a:t>
              </a:r>
            </a:p>
          </p:txBody>
        </p:sp>
      </p:grpSp>
      <p:graphicFrame>
        <p:nvGraphicFramePr>
          <p:cNvPr id="10" name="Table 10"/>
          <p:cNvGraphicFramePr>
            <a:graphicFrameLocks noGrp="1"/>
          </p:cNvGraphicFramePr>
          <p:nvPr/>
        </p:nvGraphicFramePr>
        <p:xfrm>
          <a:off x="1028700" y="1438275"/>
          <a:ext cx="16470318" cy="8439149"/>
        </p:xfrm>
        <a:graphic>
          <a:graphicData uri="http://schemas.openxmlformats.org/drawingml/2006/table">
            <a:tbl>
              <a:tblPr/>
              <a:tblGrid>
                <a:gridCol w="9223216">
                  <a:extLst>
                    <a:ext uri="{9D8B030D-6E8A-4147-A177-3AD203B41FA5}">
                      <a16:colId xmlns:a16="http://schemas.microsoft.com/office/drawing/2014/main" val="20000"/>
                    </a:ext>
                  </a:extLst>
                </a:gridCol>
                <a:gridCol w="7247102">
                  <a:extLst>
                    <a:ext uri="{9D8B030D-6E8A-4147-A177-3AD203B41FA5}">
                      <a16:colId xmlns:a16="http://schemas.microsoft.com/office/drawing/2014/main" val="20001"/>
                    </a:ext>
                  </a:extLst>
                </a:gridCol>
              </a:tblGrid>
              <a:tr h="887818">
                <a:tc>
                  <a:txBody>
                    <a:bodyPr/>
                    <a:lstStyle/>
                    <a:p>
                      <a:pPr algn="ctr">
                        <a:lnSpc>
                          <a:spcPts val="5599"/>
                        </a:lnSpc>
                        <a:defRPr/>
                      </a:pPr>
                      <a:r>
                        <a:rPr lang="en-US" sz="3999" b="1">
                          <a:solidFill>
                            <a:srgbClr val="8D5B31"/>
                          </a:solidFill>
                          <a:latin typeface="Roboto Condensed Bold"/>
                          <a:ea typeface="Roboto Condensed Bold"/>
                          <a:cs typeface="Roboto Condensed Bold"/>
                          <a:sym typeface="Roboto Condensed Bold"/>
                        </a:rPr>
                        <a:t>Ngữ liệu</a:t>
                      </a:r>
                      <a:endParaRPr lang="en-US" sz="1100"/>
                    </a:p>
                  </a:txBody>
                  <a:tcPr marL="28575" marR="28575" marT="28575" marB="28575" anchor="ctr">
                    <a:lnL w="19050" cap="flat" cmpd="sng" algn="ctr">
                      <a:solidFill>
                        <a:srgbClr val="D7BEA4"/>
                      </a:solidFill>
                      <a:prstDash val="solid"/>
                      <a:round/>
                      <a:headEnd type="none" w="med" len="med"/>
                      <a:tailEnd type="none" w="med" len="med"/>
                    </a:lnL>
                    <a:lnR w="19050" cap="flat" cmpd="sng" algn="ctr">
                      <a:solidFill>
                        <a:srgbClr val="D7BEA4"/>
                      </a:solidFill>
                      <a:prstDash val="solid"/>
                      <a:round/>
                      <a:headEnd type="none" w="med" len="med"/>
                      <a:tailEnd type="none" w="med" len="med"/>
                    </a:lnR>
                    <a:lnT w="19050" cap="flat" cmpd="sng" algn="ctr">
                      <a:solidFill>
                        <a:srgbClr val="D7BEA4"/>
                      </a:solidFill>
                      <a:prstDash val="solid"/>
                      <a:round/>
                      <a:headEnd type="none" w="med" len="med"/>
                      <a:tailEnd type="none" w="med" len="med"/>
                    </a:lnT>
                    <a:lnB w="19050" cap="flat" cmpd="sng" algn="ctr">
                      <a:solidFill>
                        <a:srgbClr val="D7BEA4"/>
                      </a:solidFill>
                      <a:prstDash val="solid"/>
                      <a:round/>
                      <a:headEnd type="none" w="med" len="med"/>
                      <a:tailEnd type="none" w="med" len="med"/>
                    </a:lnB>
                    <a:solidFill>
                      <a:srgbClr val="FFF4E3"/>
                    </a:solidFill>
                  </a:tcPr>
                </a:tc>
                <a:tc>
                  <a:txBody>
                    <a:bodyPr/>
                    <a:lstStyle/>
                    <a:p>
                      <a:pPr algn="ctr">
                        <a:lnSpc>
                          <a:spcPts val="5599"/>
                        </a:lnSpc>
                        <a:defRPr/>
                      </a:pPr>
                      <a:r>
                        <a:rPr lang="en-US" sz="3999" b="1">
                          <a:solidFill>
                            <a:srgbClr val="8D5B31"/>
                          </a:solidFill>
                          <a:latin typeface="Roboto Condensed Bold"/>
                          <a:ea typeface="Roboto Condensed Bold"/>
                          <a:cs typeface="Roboto Condensed Bold"/>
                          <a:sym typeface="Roboto Condensed Bold"/>
                        </a:rPr>
                        <a:t>Xác định lối chơi chữ</a:t>
                      </a:r>
                      <a:endParaRPr lang="en-US" sz="1100"/>
                    </a:p>
                  </a:txBody>
                  <a:tcPr marL="28575" marR="28575" marT="28575" marB="28575" anchor="ctr">
                    <a:lnL w="19050" cap="flat" cmpd="sng" algn="ctr">
                      <a:solidFill>
                        <a:srgbClr val="D7BEA4"/>
                      </a:solidFill>
                      <a:prstDash val="solid"/>
                      <a:round/>
                      <a:headEnd type="none" w="med" len="med"/>
                      <a:tailEnd type="none" w="med" len="med"/>
                    </a:lnL>
                    <a:lnR w="19050" cap="flat" cmpd="sng" algn="ctr">
                      <a:solidFill>
                        <a:srgbClr val="D7BEA4"/>
                      </a:solidFill>
                      <a:prstDash val="solid"/>
                      <a:round/>
                      <a:headEnd type="none" w="med" len="med"/>
                      <a:tailEnd type="none" w="med" len="med"/>
                    </a:lnR>
                    <a:lnT w="19050" cap="flat" cmpd="sng" algn="ctr">
                      <a:solidFill>
                        <a:srgbClr val="D7BEA4"/>
                      </a:solidFill>
                      <a:prstDash val="solid"/>
                      <a:round/>
                      <a:headEnd type="none" w="med" len="med"/>
                      <a:tailEnd type="none" w="med" len="med"/>
                    </a:lnT>
                    <a:lnB w="19050" cap="flat" cmpd="sng" algn="ctr">
                      <a:solidFill>
                        <a:srgbClr val="D7BEA4"/>
                      </a:solidFill>
                      <a:prstDash val="solid"/>
                      <a:round/>
                      <a:headEnd type="none" w="med" len="med"/>
                      <a:tailEnd type="none" w="med" len="med"/>
                    </a:lnB>
                    <a:solidFill>
                      <a:srgbClr val="FFF4E3"/>
                    </a:solidFill>
                  </a:tcPr>
                </a:tc>
                <a:extLst>
                  <a:ext uri="{0D108BD9-81ED-4DB2-BD59-A6C34878D82A}">
                    <a16:rowId xmlns:a16="http://schemas.microsoft.com/office/drawing/2014/main" val="10000"/>
                  </a:ext>
                </a:extLst>
              </a:tr>
              <a:tr h="1201983">
                <a:tc rowSpan="3">
                  <a:txBody>
                    <a:bodyPr/>
                    <a:lstStyle/>
                    <a:p>
                      <a:pPr algn="l">
                        <a:lnSpc>
                          <a:spcPts val="5599"/>
                        </a:lnSpc>
                        <a:defRPr/>
                      </a:pPr>
                      <a:r>
                        <a:rPr lang="en-US" sz="3999" i="1">
                          <a:solidFill>
                            <a:srgbClr val="8D5B31"/>
                          </a:solidFill>
                          <a:latin typeface="Roboto Condensed Italics"/>
                          <a:ea typeface="Roboto Condensed Italics"/>
                          <a:cs typeface="Roboto Condensed Italics"/>
                          <a:sym typeface="Roboto Condensed Italics"/>
                        </a:rPr>
                        <a:t>a. </a:t>
                      </a:r>
                      <a:endParaRPr lang="en-US" sz="1100"/>
                    </a:p>
                    <a:p>
                      <a:pPr algn="ctr">
                        <a:lnSpc>
                          <a:spcPts val="5599"/>
                        </a:lnSpc>
                      </a:pPr>
                      <a:r>
                        <a:rPr lang="en-US" sz="3999" i="1">
                          <a:solidFill>
                            <a:srgbClr val="8D5B31"/>
                          </a:solidFill>
                          <a:latin typeface="Roboto Condensed Italics"/>
                          <a:ea typeface="Roboto Condensed Italics"/>
                          <a:cs typeface="Roboto Condensed Italics"/>
                          <a:sym typeface="Roboto Condensed Italics"/>
                        </a:rPr>
                        <a:t>Đoạn trường thay lúc phân kì,</a:t>
                      </a:r>
                    </a:p>
                    <a:p>
                      <a:pPr algn="ctr">
                        <a:lnSpc>
                          <a:spcPts val="5599"/>
                        </a:lnSpc>
                      </a:pPr>
                      <a:r>
                        <a:rPr lang="en-US" sz="3999" i="1">
                          <a:solidFill>
                            <a:srgbClr val="8D5B31"/>
                          </a:solidFill>
                          <a:latin typeface="Roboto Condensed Italics"/>
                          <a:ea typeface="Roboto Condensed Italics"/>
                          <a:cs typeface="Roboto Condensed Italics"/>
                          <a:sym typeface="Roboto Condensed Italics"/>
                        </a:rPr>
                        <a:t>Vó câu khấp khểnh, bánh xe gập ghềnh.</a:t>
                      </a:r>
                    </a:p>
                    <a:p>
                      <a:pPr algn="r">
                        <a:lnSpc>
                          <a:spcPts val="5599"/>
                        </a:lnSpc>
                      </a:pPr>
                      <a:r>
                        <a:rPr lang="en-US" sz="3999">
                          <a:solidFill>
                            <a:srgbClr val="8D5B31"/>
                          </a:solidFill>
                          <a:latin typeface="Roboto Condensed"/>
                          <a:ea typeface="Roboto Condensed"/>
                          <a:cs typeface="Roboto Condensed"/>
                          <a:sym typeface="Roboto Condensed"/>
                        </a:rPr>
                        <a:t>(Nguyễn Du)</a:t>
                      </a:r>
                    </a:p>
                    <a:p>
                      <a:pPr algn="ctr">
                        <a:lnSpc>
                          <a:spcPts val="5599"/>
                        </a:lnSpc>
                      </a:pPr>
                      <a:endParaRPr lang="en-US" sz="3999">
                        <a:solidFill>
                          <a:srgbClr val="8D5B31"/>
                        </a:solidFill>
                        <a:latin typeface="Roboto Condensed"/>
                        <a:ea typeface="Roboto Condensed"/>
                        <a:cs typeface="Roboto Condensed"/>
                        <a:sym typeface="Roboto Condensed"/>
                      </a:endParaRPr>
                    </a:p>
                  </a:txBody>
                  <a:tcPr marL="28575" marR="28575" marT="28575" marB="28575" anchor="ctr">
                    <a:lnL w="19050" cap="flat" cmpd="sng" algn="ctr">
                      <a:solidFill>
                        <a:srgbClr val="D7BEA4"/>
                      </a:solidFill>
                      <a:prstDash val="solid"/>
                      <a:round/>
                      <a:headEnd type="none" w="med" len="med"/>
                      <a:tailEnd type="none" w="med" len="med"/>
                    </a:lnL>
                    <a:lnR w="19050" cap="flat" cmpd="sng" algn="ctr">
                      <a:solidFill>
                        <a:srgbClr val="D7BEA4"/>
                      </a:solidFill>
                      <a:prstDash val="solid"/>
                      <a:round/>
                      <a:headEnd type="none" w="med" len="med"/>
                      <a:tailEnd type="none" w="med" len="med"/>
                    </a:lnR>
                    <a:lnT w="19050" cap="flat" cmpd="sng" algn="ctr">
                      <a:solidFill>
                        <a:srgbClr val="D7BEA4"/>
                      </a:solidFill>
                      <a:prstDash val="solid"/>
                      <a:round/>
                      <a:headEnd type="none" w="med" len="med"/>
                      <a:tailEnd type="none" w="med" len="med"/>
                    </a:lnT>
                    <a:lnB w="19050" cap="flat" cmpd="sng" algn="ctr">
                      <a:solidFill>
                        <a:srgbClr val="D7BEA4"/>
                      </a:solidFill>
                      <a:prstDash val="solid"/>
                      <a:round/>
                      <a:headEnd type="none" w="med" len="med"/>
                      <a:tailEnd type="none" w="med" len="med"/>
                    </a:lnB>
                    <a:solidFill>
                      <a:srgbClr val="FDFCFC"/>
                    </a:solidFill>
                  </a:tcPr>
                </a:tc>
                <a:tc rowSpan="3">
                  <a:txBody>
                    <a:bodyPr/>
                    <a:lstStyle/>
                    <a:p>
                      <a:pPr algn="ctr">
                        <a:lnSpc>
                          <a:spcPts val="5599"/>
                        </a:lnSpc>
                        <a:defRPr/>
                      </a:pPr>
                      <a:endParaRPr lang="en-US" sz="1100"/>
                    </a:p>
                  </a:txBody>
                  <a:tcPr marL="28575" marR="28575" marT="28575" marB="28575" anchor="ctr">
                    <a:lnL w="19050" cap="flat" cmpd="sng" algn="ctr">
                      <a:solidFill>
                        <a:srgbClr val="D7BEA4"/>
                      </a:solidFill>
                      <a:prstDash val="solid"/>
                      <a:round/>
                      <a:headEnd type="none" w="med" len="med"/>
                      <a:tailEnd type="none" w="med" len="med"/>
                    </a:lnL>
                    <a:lnR w="19050" cap="flat" cmpd="sng" algn="ctr">
                      <a:solidFill>
                        <a:srgbClr val="D7BEA4"/>
                      </a:solidFill>
                      <a:prstDash val="solid"/>
                      <a:round/>
                      <a:headEnd type="none" w="med" len="med"/>
                      <a:tailEnd type="none" w="med" len="med"/>
                    </a:lnR>
                    <a:lnT w="19050" cap="flat" cmpd="sng" algn="ctr">
                      <a:solidFill>
                        <a:srgbClr val="D7BEA4"/>
                      </a:solidFill>
                      <a:prstDash val="solid"/>
                      <a:round/>
                      <a:headEnd type="none" w="med" len="med"/>
                      <a:tailEnd type="none" w="med" len="med"/>
                    </a:lnT>
                    <a:lnB w="19050" cap="flat" cmpd="sng" algn="ctr">
                      <a:solidFill>
                        <a:srgbClr val="D7BEA4"/>
                      </a:solidFill>
                      <a:prstDash val="solid"/>
                      <a:round/>
                      <a:headEnd type="none" w="med" len="med"/>
                      <a:tailEnd type="none" w="med" len="med"/>
                    </a:lnB>
                    <a:solidFill>
                      <a:srgbClr val="FDFCFC"/>
                    </a:solidFill>
                  </a:tcPr>
                </a:tc>
                <a:extLst>
                  <a:ext uri="{0D108BD9-81ED-4DB2-BD59-A6C34878D82A}">
                    <a16:rowId xmlns:a16="http://schemas.microsoft.com/office/drawing/2014/main" val="10001"/>
                  </a:ext>
                </a:extLst>
              </a:tr>
              <a:tr h="1176046">
                <a:tc vMerge="1">
                  <a:txBody>
                    <a:bodyPr/>
                    <a:lstStyle/>
                    <a:p>
                      <a:pPr algn="l">
                        <a:lnSpc>
                          <a:spcPts val="5599"/>
                        </a:lnSpc>
                        <a:defRPr/>
                      </a:pPr>
                      <a:r>
                        <a:rPr lang="en-US" sz="3999" i="1">
                          <a:solidFill>
                            <a:srgbClr val="8D5B31"/>
                          </a:solidFill>
                          <a:latin typeface="Roboto Condensed Italics"/>
                          <a:ea typeface="Roboto Condensed Italics"/>
                          <a:cs typeface="Roboto Condensed Italics"/>
                          <a:sym typeface="Roboto Condensed Italics"/>
                        </a:rPr>
                        <a:t>a. </a:t>
                      </a:r>
                      <a:endParaRPr lang="en-US" sz="1100"/>
                    </a:p>
                    <a:p>
                      <a:pPr algn="ctr">
                        <a:lnSpc>
                          <a:spcPts val="5599"/>
                        </a:lnSpc>
                      </a:pPr>
                      <a:r>
                        <a:rPr lang="en-US" sz="3999" i="1">
                          <a:solidFill>
                            <a:srgbClr val="8D5B31"/>
                          </a:solidFill>
                          <a:latin typeface="Roboto Condensed Italics"/>
                          <a:ea typeface="Roboto Condensed Italics"/>
                          <a:cs typeface="Roboto Condensed Italics"/>
                          <a:sym typeface="Roboto Condensed Italics"/>
                        </a:rPr>
                        <a:t>Đoạn trường thay lúc phân kì,</a:t>
                      </a:r>
                    </a:p>
                    <a:p>
                      <a:pPr algn="ctr">
                        <a:lnSpc>
                          <a:spcPts val="5599"/>
                        </a:lnSpc>
                      </a:pPr>
                      <a:r>
                        <a:rPr lang="en-US" sz="3999" i="1">
                          <a:solidFill>
                            <a:srgbClr val="8D5B31"/>
                          </a:solidFill>
                          <a:latin typeface="Roboto Condensed Italics"/>
                          <a:ea typeface="Roboto Condensed Italics"/>
                          <a:cs typeface="Roboto Condensed Italics"/>
                          <a:sym typeface="Roboto Condensed Italics"/>
                        </a:rPr>
                        <a:t>Vó câu khấp khểnh, bánh xe gập ghềnh.</a:t>
                      </a:r>
                    </a:p>
                    <a:p>
                      <a:pPr algn="r">
                        <a:lnSpc>
                          <a:spcPts val="5599"/>
                        </a:lnSpc>
                      </a:pPr>
                      <a:r>
                        <a:rPr lang="en-US" sz="3999">
                          <a:solidFill>
                            <a:srgbClr val="8D5B31"/>
                          </a:solidFill>
                          <a:latin typeface="Roboto Condensed"/>
                          <a:ea typeface="Roboto Condensed"/>
                          <a:cs typeface="Roboto Condensed"/>
                          <a:sym typeface="Roboto Condensed"/>
                        </a:rPr>
                        <a:t>(Nguyễn Du)</a:t>
                      </a:r>
                    </a:p>
                    <a:p>
                      <a:pPr algn="ctr">
                        <a:lnSpc>
                          <a:spcPts val="5599"/>
                        </a:lnSpc>
                      </a:pPr>
                      <a:endParaRPr lang="en-US" sz="3999">
                        <a:solidFill>
                          <a:srgbClr val="8D5B31"/>
                        </a:solidFill>
                        <a:latin typeface="Roboto Condensed"/>
                        <a:ea typeface="Roboto Condensed"/>
                        <a:cs typeface="Roboto Condensed"/>
                        <a:sym typeface="Roboto Condensed"/>
                      </a:endParaRPr>
                    </a:p>
                  </a:txBody>
                  <a:tcPr marL="28575" marR="28575" marT="28575" marB="28575" anchor="ctr">
                    <a:lnL w="19050" cap="flat" cmpd="sng" algn="ctr">
                      <a:solidFill>
                        <a:srgbClr val="D7BEA4"/>
                      </a:solidFill>
                      <a:prstDash val="solid"/>
                      <a:round/>
                      <a:headEnd type="none" w="med" len="med"/>
                      <a:tailEnd type="none" w="med" len="med"/>
                    </a:lnL>
                    <a:lnR w="19050" cap="flat" cmpd="sng" algn="ctr">
                      <a:solidFill>
                        <a:srgbClr val="D7BEA4"/>
                      </a:solidFill>
                      <a:prstDash val="solid"/>
                      <a:round/>
                      <a:headEnd type="none" w="med" len="med"/>
                      <a:tailEnd type="none" w="med" len="med"/>
                    </a:lnR>
                    <a:lnT w="19050" cap="flat" cmpd="sng" algn="ctr">
                      <a:solidFill>
                        <a:srgbClr val="D7BEA4"/>
                      </a:solidFill>
                      <a:prstDash val="solid"/>
                      <a:round/>
                      <a:headEnd type="none" w="med" len="med"/>
                      <a:tailEnd type="none" w="med" len="med"/>
                    </a:lnT>
                    <a:lnB w="19050" cap="flat" cmpd="sng" algn="ctr">
                      <a:solidFill>
                        <a:srgbClr val="D7BEA4"/>
                      </a:solidFill>
                      <a:prstDash val="solid"/>
                      <a:round/>
                      <a:headEnd type="none" w="med" len="med"/>
                      <a:tailEnd type="none" w="med" len="med"/>
                    </a:lnB>
                    <a:solidFill>
                      <a:srgbClr val="FDFCFC"/>
                    </a:solidFill>
                  </a:tcPr>
                </a:tc>
                <a:tc vMerge="1">
                  <a:txBody>
                    <a:bodyPr/>
                    <a:lstStyle/>
                    <a:p>
                      <a:pPr algn="ctr">
                        <a:lnSpc>
                          <a:spcPts val="5599"/>
                        </a:lnSpc>
                        <a:defRPr/>
                      </a:pPr>
                      <a:endParaRPr lang="en-US" sz="1100"/>
                    </a:p>
                  </a:txBody>
                  <a:tcPr marL="28575" marR="28575" marT="28575" marB="28575" anchor="ctr">
                    <a:lnL w="19050" cap="flat" cmpd="sng" algn="ctr">
                      <a:solidFill>
                        <a:srgbClr val="D7BEA4"/>
                      </a:solidFill>
                      <a:prstDash val="solid"/>
                      <a:round/>
                      <a:headEnd type="none" w="med" len="med"/>
                      <a:tailEnd type="none" w="med" len="med"/>
                    </a:lnL>
                    <a:lnR w="19050" cap="flat" cmpd="sng" algn="ctr">
                      <a:solidFill>
                        <a:srgbClr val="D7BEA4"/>
                      </a:solidFill>
                      <a:prstDash val="solid"/>
                      <a:round/>
                      <a:headEnd type="none" w="med" len="med"/>
                      <a:tailEnd type="none" w="med" len="med"/>
                    </a:lnR>
                    <a:lnT w="19050" cap="flat" cmpd="sng" algn="ctr">
                      <a:solidFill>
                        <a:srgbClr val="D7BEA4"/>
                      </a:solidFill>
                      <a:prstDash val="solid"/>
                      <a:round/>
                      <a:headEnd type="none" w="med" len="med"/>
                      <a:tailEnd type="none" w="med" len="med"/>
                    </a:lnT>
                    <a:lnB w="19050" cap="flat" cmpd="sng" algn="ctr">
                      <a:solidFill>
                        <a:srgbClr val="D7BEA4"/>
                      </a:solidFill>
                      <a:prstDash val="solid"/>
                      <a:round/>
                      <a:headEnd type="none" w="med" len="med"/>
                      <a:tailEnd type="none" w="med" len="med"/>
                    </a:lnB>
                    <a:solidFill>
                      <a:srgbClr val="FDFCFC"/>
                    </a:solidFill>
                  </a:tcPr>
                </a:tc>
                <a:extLst>
                  <a:ext uri="{0D108BD9-81ED-4DB2-BD59-A6C34878D82A}">
                    <a16:rowId xmlns:a16="http://schemas.microsoft.com/office/drawing/2014/main" val="10002"/>
                  </a:ext>
                </a:extLst>
              </a:tr>
              <a:tr h="1397636">
                <a:tc vMerge="1">
                  <a:txBody>
                    <a:bodyPr/>
                    <a:lstStyle/>
                    <a:p>
                      <a:pPr algn="l">
                        <a:lnSpc>
                          <a:spcPts val="5599"/>
                        </a:lnSpc>
                        <a:defRPr/>
                      </a:pPr>
                      <a:r>
                        <a:rPr lang="en-US" sz="3999" i="1">
                          <a:solidFill>
                            <a:srgbClr val="8D5B31"/>
                          </a:solidFill>
                          <a:latin typeface="Roboto Condensed Italics"/>
                          <a:ea typeface="Roboto Condensed Italics"/>
                          <a:cs typeface="Roboto Condensed Italics"/>
                          <a:sym typeface="Roboto Condensed Italics"/>
                        </a:rPr>
                        <a:t>a. </a:t>
                      </a:r>
                      <a:endParaRPr lang="en-US" sz="1100"/>
                    </a:p>
                    <a:p>
                      <a:pPr algn="ctr">
                        <a:lnSpc>
                          <a:spcPts val="5599"/>
                        </a:lnSpc>
                      </a:pPr>
                      <a:r>
                        <a:rPr lang="en-US" sz="3999" i="1">
                          <a:solidFill>
                            <a:srgbClr val="8D5B31"/>
                          </a:solidFill>
                          <a:latin typeface="Roboto Condensed Italics"/>
                          <a:ea typeface="Roboto Condensed Italics"/>
                          <a:cs typeface="Roboto Condensed Italics"/>
                          <a:sym typeface="Roboto Condensed Italics"/>
                        </a:rPr>
                        <a:t>Đoạn trường thay lúc phân kì,</a:t>
                      </a:r>
                    </a:p>
                    <a:p>
                      <a:pPr algn="ctr">
                        <a:lnSpc>
                          <a:spcPts val="5599"/>
                        </a:lnSpc>
                      </a:pPr>
                      <a:r>
                        <a:rPr lang="en-US" sz="3999" i="1">
                          <a:solidFill>
                            <a:srgbClr val="8D5B31"/>
                          </a:solidFill>
                          <a:latin typeface="Roboto Condensed Italics"/>
                          <a:ea typeface="Roboto Condensed Italics"/>
                          <a:cs typeface="Roboto Condensed Italics"/>
                          <a:sym typeface="Roboto Condensed Italics"/>
                        </a:rPr>
                        <a:t>Vó câu khấp khểnh, bánh xe gập ghềnh.</a:t>
                      </a:r>
                    </a:p>
                    <a:p>
                      <a:pPr algn="r">
                        <a:lnSpc>
                          <a:spcPts val="5599"/>
                        </a:lnSpc>
                      </a:pPr>
                      <a:r>
                        <a:rPr lang="en-US" sz="3999">
                          <a:solidFill>
                            <a:srgbClr val="8D5B31"/>
                          </a:solidFill>
                          <a:latin typeface="Roboto Condensed"/>
                          <a:ea typeface="Roboto Condensed"/>
                          <a:cs typeface="Roboto Condensed"/>
                          <a:sym typeface="Roboto Condensed"/>
                        </a:rPr>
                        <a:t>(Nguyễn Du)</a:t>
                      </a:r>
                    </a:p>
                    <a:p>
                      <a:pPr algn="ctr">
                        <a:lnSpc>
                          <a:spcPts val="5599"/>
                        </a:lnSpc>
                      </a:pPr>
                      <a:endParaRPr lang="en-US" sz="3999">
                        <a:solidFill>
                          <a:srgbClr val="8D5B31"/>
                        </a:solidFill>
                        <a:latin typeface="Roboto Condensed"/>
                        <a:ea typeface="Roboto Condensed"/>
                        <a:cs typeface="Roboto Condensed"/>
                        <a:sym typeface="Roboto Condensed"/>
                      </a:endParaRPr>
                    </a:p>
                  </a:txBody>
                  <a:tcPr marL="28575" marR="28575" marT="28575" marB="28575" anchor="ctr">
                    <a:lnL w="19050" cap="flat" cmpd="sng" algn="ctr">
                      <a:solidFill>
                        <a:srgbClr val="D7BEA4"/>
                      </a:solidFill>
                      <a:prstDash val="solid"/>
                      <a:round/>
                      <a:headEnd type="none" w="med" len="med"/>
                      <a:tailEnd type="none" w="med" len="med"/>
                    </a:lnL>
                    <a:lnR w="19050" cap="flat" cmpd="sng" algn="ctr">
                      <a:solidFill>
                        <a:srgbClr val="D7BEA4"/>
                      </a:solidFill>
                      <a:prstDash val="solid"/>
                      <a:round/>
                      <a:headEnd type="none" w="med" len="med"/>
                      <a:tailEnd type="none" w="med" len="med"/>
                    </a:lnR>
                    <a:lnT w="19050" cap="flat" cmpd="sng" algn="ctr">
                      <a:solidFill>
                        <a:srgbClr val="D7BEA4"/>
                      </a:solidFill>
                      <a:prstDash val="solid"/>
                      <a:round/>
                      <a:headEnd type="none" w="med" len="med"/>
                      <a:tailEnd type="none" w="med" len="med"/>
                    </a:lnT>
                    <a:lnB w="19050" cap="flat" cmpd="sng" algn="ctr">
                      <a:solidFill>
                        <a:srgbClr val="D7BEA4"/>
                      </a:solidFill>
                      <a:prstDash val="solid"/>
                      <a:round/>
                      <a:headEnd type="none" w="med" len="med"/>
                      <a:tailEnd type="none" w="med" len="med"/>
                    </a:lnB>
                    <a:solidFill>
                      <a:srgbClr val="FDFCFC"/>
                    </a:solidFill>
                  </a:tcPr>
                </a:tc>
                <a:tc vMerge="1">
                  <a:txBody>
                    <a:bodyPr/>
                    <a:lstStyle/>
                    <a:p>
                      <a:pPr algn="ctr">
                        <a:lnSpc>
                          <a:spcPts val="5599"/>
                        </a:lnSpc>
                        <a:defRPr/>
                      </a:pPr>
                      <a:endParaRPr lang="en-US" sz="1100"/>
                    </a:p>
                  </a:txBody>
                  <a:tcPr marL="28575" marR="28575" marT="28575" marB="28575" anchor="ctr">
                    <a:lnL w="19050" cap="flat" cmpd="sng" algn="ctr">
                      <a:solidFill>
                        <a:srgbClr val="D7BEA4"/>
                      </a:solidFill>
                      <a:prstDash val="solid"/>
                      <a:round/>
                      <a:headEnd type="none" w="med" len="med"/>
                      <a:tailEnd type="none" w="med" len="med"/>
                    </a:lnL>
                    <a:lnR w="19050" cap="flat" cmpd="sng" algn="ctr">
                      <a:solidFill>
                        <a:srgbClr val="D7BEA4"/>
                      </a:solidFill>
                      <a:prstDash val="solid"/>
                      <a:round/>
                      <a:headEnd type="none" w="med" len="med"/>
                      <a:tailEnd type="none" w="med" len="med"/>
                    </a:lnR>
                    <a:lnT w="19050" cap="flat" cmpd="sng" algn="ctr">
                      <a:solidFill>
                        <a:srgbClr val="D7BEA4"/>
                      </a:solidFill>
                      <a:prstDash val="solid"/>
                      <a:round/>
                      <a:headEnd type="none" w="med" len="med"/>
                      <a:tailEnd type="none" w="med" len="med"/>
                    </a:lnT>
                    <a:lnB w="19050" cap="flat" cmpd="sng" algn="ctr">
                      <a:solidFill>
                        <a:srgbClr val="D7BEA4"/>
                      </a:solidFill>
                      <a:prstDash val="solid"/>
                      <a:round/>
                      <a:headEnd type="none" w="med" len="med"/>
                      <a:tailEnd type="none" w="med" len="med"/>
                    </a:lnB>
                    <a:solidFill>
                      <a:srgbClr val="FDFCFC"/>
                    </a:solidFill>
                  </a:tcPr>
                </a:tc>
                <a:extLst>
                  <a:ext uri="{0D108BD9-81ED-4DB2-BD59-A6C34878D82A}">
                    <a16:rowId xmlns:a16="http://schemas.microsoft.com/office/drawing/2014/main" val="10003"/>
                  </a:ext>
                </a:extLst>
              </a:tr>
              <a:tr h="938565">
                <a:tc rowSpan="4">
                  <a:txBody>
                    <a:bodyPr/>
                    <a:lstStyle/>
                    <a:p>
                      <a:pPr algn="just">
                        <a:lnSpc>
                          <a:spcPts val="5599"/>
                        </a:lnSpc>
                        <a:defRPr/>
                      </a:pPr>
                      <a:r>
                        <a:rPr lang="en-US" sz="3999">
                          <a:solidFill>
                            <a:srgbClr val="8D5B31"/>
                          </a:solidFill>
                          <a:latin typeface="Roboto Condensed"/>
                          <a:ea typeface="Roboto Condensed"/>
                          <a:cs typeface="Roboto Condensed"/>
                          <a:sym typeface="Roboto Condensed"/>
                        </a:rPr>
                        <a:t>b.</a:t>
                      </a:r>
                      <a:endParaRPr lang="en-US" sz="1100"/>
                    </a:p>
                    <a:p>
                      <a:pPr algn="just">
                        <a:lnSpc>
                          <a:spcPts val="5599"/>
                        </a:lnSpc>
                      </a:pPr>
                      <a:r>
                        <a:rPr lang="en-US" sz="3999">
                          <a:solidFill>
                            <a:srgbClr val="8D5B31"/>
                          </a:solidFill>
                          <a:latin typeface="Roboto Condensed"/>
                          <a:ea typeface="Roboto Condensed"/>
                          <a:cs typeface="Roboto Condensed"/>
                          <a:sym typeface="Roboto Condensed"/>
                        </a:rPr>
                        <a:t> </a:t>
                      </a:r>
                      <a:r>
                        <a:rPr lang="en-US" sz="3999" i="1">
                          <a:solidFill>
                            <a:srgbClr val="8D5B31"/>
                          </a:solidFill>
                          <a:latin typeface="Roboto Condensed Italics"/>
                          <a:ea typeface="Roboto Condensed Italics"/>
                          <a:cs typeface="Roboto Condensed Italics"/>
                          <a:sym typeface="Roboto Condensed Italics"/>
                        </a:rPr>
                        <a:t>Tài cao phận thấp chí khí uất,</a:t>
                      </a:r>
                    </a:p>
                    <a:p>
                      <a:pPr algn="just">
                        <a:lnSpc>
                          <a:spcPts val="5599"/>
                        </a:lnSpc>
                      </a:pPr>
                      <a:r>
                        <a:rPr lang="en-US" sz="3999" i="1">
                          <a:solidFill>
                            <a:srgbClr val="8D5B31"/>
                          </a:solidFill>
                          <a:latin typeface="Roboto Condensed Italics"/>
                          <a:ea typeface="Roboto Condensed Italics"/>
                          <a:cs typeface="Roboto Condensed Italics"/>
                          <a:sym typeface="Roboto Condensed Italics"/>
                        </a:rPr>
                        <a:t>Giang hồ mê chơi quên quê hương.</a:t>
                      </a:r>
                    </a:p>
                    <a:p>
                      <a:pPr algn="r">
                        <a:lnSpc>
                          <a:spcPts val="5599"/>
                        </a:lnSpc>
                      </a:pPr>
                      <a:r>
                        <a:rPr lang="en-US" sz="3999">
                          <a:solidFill>
                            <a:srgbClr val="8D5B31"/>
                          </a:solidFill>
                          <a:latin typeface="Roboto Condensed"/>
                          <a:ea typeface="Roboto Condensed"/>
                          <a:cs typeface="Roboto Condensed"/>
                          <a:sym typeface="Roboto Condensed"/>
                        </a:rPr>
                        <a:t>(Tản Đà)</a:t>
                      </a:r>
                    </a:p>
                    <a:p>
                      <a:pPr algn="just">
                        <a:lnSpc>
                          <a:spcPts val="5599"/>
                        </a:lnSpc>
                      </a:pPr>
                      <a:endParaRPr lang="en-US" sz="3999">
                        <a:solidFill>
                          <a:srgbClr val="8D5B31"/>
                        </a:solidFill>
                        <a:latin typeface="Roboto Condensed"/>
                        <a:ea typeface="Roboto Condensed"/>
                        <a:cs typeface="Roboto Condensed"/>
                        <a:sym typeface="Roboto Condensed"/>
                      </a:endParaRPr>
                    </a:p>
                  </a:txBody>
                  <a:tcPr marL="28575" marR="28575" marT="28575" marB="28575" anchor="ctr">
                    <a:lnL w="19050" cap="flat" cmpd="sng" algn="ctr">
                      <a:solidFill>
                        <a:srgbClr val="D7BEA4"/>
                      </a:solidFill>
                      <a:prstDash val="solid"/>
                      <a:round/>
                      <a:headEnd type="none" w="med" len="med"/>
                      <a:tailEnd type="none" w="med" len="med"/>
                    </a:lnL>
                    <a:lnR w="19050" cap="flat" cmpd="sng" algn="ctr">
                      <a:solidFill>
                        <a:srgbClr val="D7BEA4"/>
                      </a:solidFill>
                      <a:prstDash val="solid"/>
                      <a:round/>
                      <a:headEnd type="none" w="med" len="med"/>
                      <a:tailEnd type="none" w="med" len="med"/>
                    </a:lnR>
                    <a:lnT w="19050" cap="flat" cmpd="sng" algn="ctr">
                      <a:solidFill>
                        <a:srgbClr val="D7BEA4"/>
                      </a:solidFill>
                      <a:prstDash val="solid"/>
                      <a:round/>
                      <a:headEnd type="none" w="med" len="med"/>
                      <a:tailEnd type="none" w="med" len="med"/>
                    </a:lnT>
                    <a:lnB w="19050" cap="flat" cmpd="sng" algn="ctr">
                      <a:solidFill>
                        <a:srgbClr val="D7BEA4"/>
                      </a:solidFill>
                      <a:prstDash val="solid"/>
                      <a:round/>
                      <a:headEnd type="none" w="med" len="med"/>
                      <a:tailEnd type="none" w="med" len="med"/>
                    </a:lnB>
                    <a:solidFill>
                      <a:srgbClr val="FDFCFC"/>
                    </a:solidFill>
                  </a:tcPr>
                </a:tc>
                <a:tc rowSpan="4">
                  <a:txBody>
                    <a:bodyPr/>
                    <a:lstStyle/>
                    <a:p>
                      <a:pPr algn="just">
                        <a:lnSpc>
                          <a:spcPts val="5599"/>
                        </a:lnSpc>
                        <a:defRPr/>
                      </a:pPr>
                      <a:endParaRPr lang="en-US" sz="1100"/>
                    </a:p>
                  </a:txBody>
                  <a:tcPr marL="28575" marR="28575" marT="28575" marB="28575" anchor="ctr">
                    <a:lnL w="19050" cap="flat" cmpd="sng" algn="ctr">
                      <a:solidFill>
                        <a:srgbClr val="D7BEA4"/>
                      </a:solidFill>
                      <a:prstDash val="solid"/>
                      <a:round/>
                      <a:headEnd type="none" w="med" len="med"/>
                      <a:tailEnd type="none" w="med" len="med"/>
                    </a:lnL>
                    <a:lnR w="19050" cap="flat" cmpd="sng" algn="ctr">
                      <a:solidFill>
                        <a:srgbClr val="D7BEA4"/>
                      </a:solidFill>
                      <a:prstDash val="solid"/>
                      <a:round/>
                      <a:headEnd type="none" w="med" len="med"/>
                      <a:tailEnd type="none" w="med" len="med"/>
                    </a:lnR>
                    <a:lnT w="19050" cap="flat" cmpd="sng" algn="ctr">
                      <a:solidFill>
                        <a:srgbClr val="D7BEA4"/>
                      </a:solidFill>
                      <a:prstDash val="solid"/>
                      <a:round/>
                      <a:headEnd type="none" w="med" len="med"/>
                      <a:tailEnd type="none" w="med" len="med"/>
                    </a:lnT>
                    <a:lnB w="19050" cap="flat" cmpd="sng" algn="ctr">
                      <a:solidFill>
                        <a:srgbClr val="D7BEA4"/>
                      </a:solidFill>
                      <a:prstDash val="solid"/>
                      <a:round/>
                      <a:headEnd type="none" w="med" len="med"/>
                      <a:tailEnd type="none" w="med" len="med"/>
                    </a:lnB>
                    <a:solidFill>
                      <a:srgbClr val="FDFCFC"/>
                    </a:solidFill>
                  </a:tcPr>
                </a:tc>
                <a:extLst>
                  <a:ext uri="{0D108BD9-81ED-4DB2-BD59-A6C34878D82A}">
                    <a16:rowId xmlns:a16="http://schemas.microsoft.com/office/drawing/2014/main" val="10004"/>
                  </a:ext>
                </a:extLst>
              </a:tr>
              <a:tr h="806116">
                <a:tc vMerge="1">
                  <a:txBody>
                    <a:bodyPr/>
                    <a:lstStyle/>
                    <a:p>
                      <a:pPr algn="just">
                        <a:lnSpc>
                          <a:spcPts val="5599"/>
                        </a:lnSpc>
                        <a:defRPr/>
                      </a:pPr>
                      <a:r>
                        <a:rPr lang="en-US" sz="3999">
                          <a:solidFill>
                            <a:srgbClr val="8D5B31"/>
                          </a:solidFill>
                          <a:latin typeface="Roboto Condensed"/>
                          <a:ea typeface="Roboto Condensed"/>
                          <a:cs typeface="Roboto Condensed"/>
                          <a:sym typeface="Roboto Condensed"/>
                        </a:rPr>
                        <a:t>b.</a:t>
                      </a:r>
                      <a:endParaRPr lang="en-US" sz="1100"/>
                    </a:p>
                    <a:p>
                      <a:pPr algn="just">
                        <a:lnSpc>
                          <a:spcPts val="5599"/>
                        </a:lnSpc>
                      </a:pPr>
                      <a:r>
                        <a:rPr lang="en-US" sz="3999">
                          <a:solidFill>
                            <a:srgbClr val="8D5B31"/>
                          </a:solidFill>
                          <a:latin typeface="Roboto Condensed"/>
                          <a:ea typeface="Roboto Condensed"/>
                          <a:cs typeface="Roboto Condensed"/>
                          <a:sym typeface="Roboto Condensed"/>
                        </a:rPr>
                        <a:t> </a:t>
                      </a:r>
                      <a:r>
                        <a:rPr lang="en-US" sz="3999" i="1">
                          <a:solidFill>
                            <a:srgbClr val="8D5B31"/>
                          </a:solidFill>
                          <a:latin typeface="Roboto Condensed Italics"/>
                          <a:ea typeface="Roboto Condensed Italics"/>
                          <a:cs typeface="Roboto Condensed Italics"/>
                          <a:sym typeface="Roboto Condensed Italics"/>
                        </a:rPr>
                        <a:t>Tài cao phận thấp chí khí uất,</a:t>
                      </a:r>
                    </a:p>
                    <a:p>
                      <a:pPr algn="just">
                        <a:lnSpc>
                          <a:spcPts val="5599"/>
                        </a:lnSpc>
                      </a:pPr>
                      <a:r>
                        <a:rPr lang="en-US" sz="3999" i="1">
                          <a:solidFill>
                            <a:srgbClr val="8D5B31"/>
                          </a:solidFill>
                          <a:latin typeface="Roboto Condensed Italics"/>
                          <a:ea typeface="Roboto Condensed Italics"/>
                          <a:cs typeface="Roboto Condensed Italics"/>
                          <a:sym typeface="Roboto Condensed Italics"/>
                        </a:rPr>
                        <a:t>Giang hồ mê chơi quên quê hương.</a:t>
                      </a:r>
                    </a:p>
                    <a:p>
                      <a:pPr algn="r">
                        <a:lnSpc>
                          <a:spcPts val="5599"/>
                        </a:lnSpc>
                      </a:pPr>
                      <a:r>
                        <a:rPr lang="en-US" sz="3999">
                          <a:solidFill>
                            <a:srgbClr val="8D5B31"/>
                          </a:solidFill>
                          <a:latin typeface="Roboto Condensed"/>
                          <a:ea typeface="Roboto Condensed"/>
                          <a:cs typeface="Roboto Condensed"/>
                          <a:sym typeface="Roboto Condensed"/>
                        </a:rPr>
                        <a:t>(Tản Đà)</a:t>
                      </a:r>
                    </a:p>
                    <a:p>
                      <a:pPr algn="just">
                        <a:lnSpc>
                          <a:spcPts val="5599"/>
                        </a:lnSpc>
                      </a:pPr>
                      <a:endParaRPr lang="en-US" sz="3999">
                        <a:solidFill>
                          <a:srgbClr val="8D5B31"/>
                        </a:solidFill>
                        <a:latin typeface="Roboto Condensed"/>
                        <a:ea typeface="Roboto Condensed"/>
                        <a:cs typeface="Roboto Condensed"/>
                        <a:sym typeface="Roboto Condensed"/>
                      </a:endParaRPr>
                    </a:p>
                  </a:txBody>
                  <a:tcPr marL="28575" marR="28575" marT="28575" marB="28575" anchor="ctr">
                    <a:lnL w="19050" cap="flat" cmpd="sng" algn="ctr">
                      <a:solidFill>
                        <a:srgbClr val="D7BEA4"/>
                      </a:solidFill>
                      <a:prstDash val="solid"/>
                      <a:round/>
                      <a:headEnd type="none" w="med" len="med"/>
                      <a:tailEnd type="none" w="med" len="med"/>
                    </a:lnL>
                    <a:lnR w="19050" cap="flat" cmpd="sng" algn="ctr">
                      <a:solidFill>
                        <a:srgbClr val="D7BEA4"/>
                      </a:solidFill>
                      <a:prstDash val="solid"/>
                      <a:round/>
                      <a:headEnd type="none" w="med" len="med"/>
                      <a:tailEnd type="none" w="med" len="med"/>
                    </a:lnR>
                    <a:lnT w="19050" cap="flat" cmpd="sng" algn="ctr">
                      <a:solidFill>
                        <a:srgbClr val="D7BEA4"/>
                      </a:solidFill>
                      <a:prstDash val="solid"/>
                      <a:round/>
                      <a:headEnd type="none" w="med" len="med"/>
                      <a:tailEnd type="none" w="med" len="med"/>
                    </a:lnT>
                    <a:lnB w="19050" cap="flat" cmpd="sng" algn="ctr">
                      <a:solidFill>
                        <a:srgbClr val="D7BEA4"/>
                      </a:solidFill>
                      <a:prstDash val="solid"/>
                      <a:round/>
                      <a:headEnd type="none" w="med" len="med"/>
                      <a:tailEnd type="none" w="med" len="med"/>
                    </a:lnB>
                    <a:solidFill>
                      <a:srgbClr val="FDFCFC"/>
                    </a:solidFill>
                  </a:tcPr>
                </a:tc>
                <a:tc vMerge="1">
                  <a:txBody>
                    <a:bodyPr/>
                    <a:lstStyle/>
                    <a:p>
                      <a:pPr algn="just">
                        <a:lnSpc>
                          <a:spcPts val="5599"/>
                        </a:lnSpc>
                        <a:defRPr/>
                      </a:pPr>
                      <a:endParaRPr lang="en-US" sz="1100"/>
                    </a:p>
                  </a:txBody>
                  <a:tcPr marL="28575" marR="28575" marT="28575" marB="28575" anchor="ctr">
                    <a:lnL w="19050" cap="flat" cmpd="sng" algn="ctr">
                      <a:solidFill>
                        <a:srgbClr val="D7BEA4"/>
                      </a:solidFill>
                      <a:prstDash val="solid"/>
                      <a:round/>
                      <a:headEnd type="none" w="med" len="med"/>
                      <a:tailEnd type="none" w="med" len="med"/>
                    </a:lnL>
                    <a:lnR w="19050" cap="flat" cmpd="sng" algn="ctr">
                      <a:solidFill>
                        <a:srgbClr val="D7BEA4"/>
                      </a:solidFill>
                      <a:prstDash val="solid"/>
                      <a:round/>
                      <a:headEnd type="none" w="med" len="med"/>
                      <a:tailEnd type="none" w="med" len="med"/>
                    </a:lnR>
                    <a:lnT w="19050" cap="flat" cmpd="sng" algn="ctr">
                      <a:solidFill>
                        <a:srgbClr val="D7BEA4"/>
                      </a:solidFill>
                      <a:prstDash val="solid"/>
                      <a:round/>
                      <a:headEnd type="none" w="med" len="med"/>
                      <a:tailEnd type="none" w="med" len="med"/>
                    </a:lnT>
                    <a:lnB w="19050" cap="flat" cmpd="sng" algn="ctr">
                      <a:solidFill>
                        <a:srgbClr val="D7BEA4"/>
                      </a:solidFill>
                      <a:prstDash val="solid"/>
                      <a:round/>
                      <a:headEnd type="none" w="med" len="med"/>
                      <a:tailEnd type="none" w="med" len="med"/>
                    </a:lnB>
                    <a:solidFill>
                      <a:srgbClr val="FDFCFC"/>
                    </a:solidFill>
                  </a:tcPr>
                </a:tc>
                <a:extLst>
                  <a:ext uri="{0D108BD9-81ED-4DB2-BD59-A6C34878D82A}">
                    <a16:rowId xmlns:a16="http://schemas.microsoft.com/office/drawing/2014/main" val="10005"/>
                  </a:ext>
                </a:extLst>
              </a:tr>
              <a:tr h="779879">
                <a:tc vMerge="1">
                  <a:txBody>
                    <a:bodyPr/>
                    <a:lstStyle/>
                    <a:p>
                      <a:pPr algn="just">
                        <a:lnSpc>
                          <a:spcPts val="5599"/>
                        </a:lnSpc>
                        <a:defRPr/>
                      </a:pPr>
                      <a:r>
                        <a:rPr lang="en-US" sz="3999">
                          <a:solidFill>
                            <a:srgbClr val="8D5B31"/>
                          </a:solidFill>
                          <a:latin typeface="Roboto Condensed"/>
                          <a:ea typeface="Roboto Condensed"/>
                          <a:cs typeface="Roboto Condensed"/>
                          <a:sym typeface="Roboto Condensed"/>
                        </a:rPr>
                        <a:t>b.</a:t>
                      </a:r>
                      <a:endParaRPr lang="en-US" sz="1100"/>
                    </a:p>
                    <a:p>
                      <a:pPr algn="just">
                        <a:lnSpc>
                          <a:spcPts val="5599"/>
                        </a:lnSpc>
                      </a:pPr>
                      <a:r>
                        <a:rPr lang="en-US" sz="3999">
                          <a:solidFill>
                            <a:srgbClr val="8D5B31"/>
                          </a:solidFill>
                          <a:latin typeface="Roboto Condensed"/>
                          <a:ea typeface="Roboto Condensed"/>
                          <a:cs typeface="Roboto Condensed"/>
                          <a:sym typeface="Roboto Condensed"/>
                        </a:rPr>
                        <a:t> </a:t>
                      </a:r>
                      <a:r>
                        <a:rPr lang="en-US" sz="3999" i="1">
                          <a:solidFill>
                            <a:srgbClr val="8D5B31"/>
                          </a:solidFill>
                          <a:latin typeface="Roboto Condensed Italics"/>
                          <a:ea typeface="Roboto Condensed Italics"/>
                          <a:cs typeface="Roboto Condensed Italics"/>
                          <a:sym typeface="Roboto Condensed Italics"/>
                        </a:rPr>
                        <a:t>Tài cao phận thấp chí khí uất,</a:t>
                      </a:r>
                    </a:p>
                    <a:p>
                      <a:pPr algn="just">
                        <a:lnSpc>
                          <a:spcPts val="5599"/>
                        </a:lnSpc>
                      </a:pPr>
                      <a:r>
                        <a:rPr lang="en-US" sz="3999" i="1">
                          <a:solidFill>
                            <a:srgbClr val="8D5B31"/>
                          </a:solidFill>
                          <a:latin typeface="Roboto Condensed Italics"/>
                          <a:ea typeface="Roboto Condensed Italics"/>
                          <a:cs typeface="Roboto Condensed Italics"/>
                          <a:sym typeface="Roboto Condensed Italics"/>
                        </a:rPr>
                        <a:t>Giang hồ mê chơi quên quê hương.</a:t>
                      </a:r>
                    </a:p>
                    <a:p>
                      <a:pPr algn="r">
                        <a:lnSpc>
                          <a:spcPts val="5599"/>
                        </a:lnSpc>
                      </a:pPr>
                      <a:r>
                        <a:rPr lang="en-US" sz="3999">
                          <a:solidFill>
                            <a:srgbClr val="8D5B31"/>
                          </a:solidFill>
                          <a:latin typeface="Roboto Condensed"/>
                          <a:ea typeface="Roboto Condensed"/>
                          <a:cs typeface="Roboto Condensed"/>
                          <a:sym typeface="Roboto Condensed"/>
                        </a:rPr>
                        <a:t>(Tản Đà)</a:t>
                      </a:r>
                    </a:p>
                    <a:p>
                      <a:pPr algn="just">
                        <a:lnSpc>
                          <a:spcPts val="5599"/>
                        </a:lnSpc>
                      </a:pPr>
                      <a:endParaRPr lang="en-US" sz="3999">
                        <a:solidFill>
                          <a:srgbClr val="8D5B31"/>
                        </a:solidFill>
                        <a:latin typeface="Roboto Condensed"/>
                        <a:ea typeface="Roboto Condensed"/>
                        <a:cs typeface="Roboto Condensed"/>
                        <a:sym typeface="Roboto Condensed"/>
                      </a:endParaRPr>
                    </a:p>
                  </a:txBody>
                  <a:tcPr marL="28575" marR="28575" marT="28575" marB="28575" anchor="ctr">
                    <a:lnL w="19050" cap="flat" cmpd="sng" algn="ctr">
                      <a:solidFill>
                        <a:srgbClr val="D7BEA4"/>
                      </a:solidFill>
                      <a:prstDash val="solid"/>
                      <a:round/>
                      <a:headEnd type="none" w="med" len="med"/>
                      <a:tailEnd type="none" w="med" len="med"/>
                    </a:lnL>
                    <a:lnR w="19050" cap="flat" cmpd="sng" algn="ctr">
                      <a:solidFill>
                        <a:srgbClr val="D7BEA4"/>
                      </a:solidFill>
                      <a:prstDash val="solid"/>
                      <a:round/>
                      <a:headEnd type="none" w="med" len="med"/>
                      <a:tailEnd type="none" w="med" len="med"/>
                    </a:lnR>
                    <a:lnT w="19050" cap="flat" cmpd="sng" algn="ctr">
                      <a:solidFill>
                        <a:srgbClr val="D7BEA4"/>
                      </a:solidFill>
                      <a:prstDash val="solid"/>
                      <a:round/>
                      <a:headEnd type="none" w="med" len="med"/>
                      <a:tailEnd type="none" w="med" len="med"/>
                    </a:lnT>
                    <a:lnB w="19050" cap="flat" cmpd="sng" algn="ctr">
                      <a:solidFill>
                        <a:srgbClr val="D7BEA4"/>
                      </a:solidFill>
                      <a:prstDash val="solid"/>
                      <a:round/>
                      <a:headEnd type="none" w="med" len="med"/>
                      <a:tailEnd type="none" w="med" len="med"/>
                    </a:lnB>
                    <a:solidFill>
                      <a:srgbClr val="FDFCFC"/>
                    </a:solidFill>
                  </a:tcPr>
                </a:tc>
                <a:tc vMerge="1">
                  <a:txBody>
                    <a:bodyPr/>
                    <a:lstStyle/>
                    <a:p>
                      <a:pPr algn="just">
                        <a:lnSpc>
                          <a:spcPts val="5599"/>
                        </a:lnSpc>
                        <a:defRPr/>
                      </a:pPr>
                      <a:endParaRPr lang="en-US" sz="1100"/>
                    </a:p>
                  </a:txBody>
                  <a:tcPr marL="28575" marR="28575" marT="28575" marB="28575" anchor="ctr">
                    <a:lnL w="19050" cap="flat" cmpd="sng" algn="ctr">
                      <a:solidFill>
                        <a:srgbClr val="D7BEA4"/>
                      </a:solidFill>
                      <a:prstDash val="solid"/>
                      <a:round/>
                      <a:headEnd type="none" w="med" len="med"/>
                      <a:tailEnd type="none" w="med" len="med"/>
                    </a:lnL>
                    <a:lnR w="19050" cap="flat" cmpd="sng" algn="ctr">
                      <a:solidFill>
                        <a:srgbClr val="D7BEA4"/>
                      </a:solidFill>
                      <a:prstDash val="solid"/>
                      <a:round/>
                      <a:headEnd type="none" w="med" len="med"/>
                      <a:tailEnd type="none" w="med" len="med"/>
                    </a:lnR>
                    <a:lnT w="19050" cap="flat" cmpd="sng" algn="ctr">
                      <a:solidFill>
                        <a:srgbClr val="D7BEA4"/>
                      </a:solidFill>
                      <a:prstDash val="solid"/>
                      <a:round/>
                      <a:headEnd type="none" w="med" len="med"/>
                      <a:tailEnd type="none" w="med" len="med"/>
                    </a:lnT>
                    <a:lnB w="19050" cap="flat" cmpd="sng" algn="ctr">
                      <a:solidFill>
                        <a:srgbClr val="D7BEA4"/>
                      </a:solidFill>
                      <a:prstDash val="solid"/>
                      <a:round/>
                      <a:headEnd type="none" w="med" len="med"/>
                      <a:tailEnd type="none" w="med" len="med"/>
                    </a:lnB>
                    <a:solidFill>
                      <a:srgbClr val="FDFCFC"/>
                    </a:solidFill>
                  </a:tcPr>
                </a:tc>
                <a:extLst>
                  <a:ext uri="{0D108BD9-81ED-4DB2-BD59-A6C34878D82A}">
                    <a16:rowId xmlns:a16="http://schemas.microsoft.com/office/drawing/2014/main" val="10006"/>
                  </a:ext>
                </a:extLst>
              </a:tr>
              <a:tr h="1251106">
                <a:tc vMerge="1">
                  <a:txBody>
                    <a:bodyPr/>
                    <a:lstStyle/>
                    <a:p>
                      <a:pPr algn="just">
                        <a:lnSpc>
                          <a:spcPts val="5599"/>
                        </a:lnSpc>
                        <a:defRPr/>
                      </a:pPr>
                      <a:r>
                        <a:rPr lang="en-US" sz="3999">
                          <a:solidFill>
                            <a:srgbClr val="8D5B31"/>
                          </a:solidFill>
                          <a:latin typeface="Roboto Condensed"/>
                          <a:ea typeface="Roboto Condensed"/>
                          <a:cs typeface="Roboto Condensed"/>
                          <a:sym typeface="Roboto Condensed"/>
                        </a:rPr>
                        <a:t>b.</a:t>
                      </a:r>
                      <a:endParaRPr lang="en-US" sz="1100"/>
                    </a:p>
                    <a:p>
                      <a:pPr algn="just">
                        <a:lnSpc>
                          <a:spcPts val="5599"/>
                        </a:lnSpc>
                      </a:pPr>
                      <a:r>
                        <a:rPr lang="en-US" sz="3999">
                          <a:solidFill>
                            <a:srgbClr val="8D5B31"/>
                          </a:solidFill>
                          <a:latin typeface="Roboto Condensed"/>
                          <a:ea typeface="Roboto Condensed"/>
                          <a:cs typeface="Roboto Condensed"/>
                          <a:sym typeface="Roboto Condensed"/>
                        </a:rPr>
                        <a:t> </a:t>
                      </a:r>
                      <a:r>
                        <a:rPr lang="en-US" sz="3999" i="1">
                          <a:solidFill>
                            <a:srgbClr val="8D5B31"/>
                          </a:solidFill>
                          <a:latin typeface="Roboto Condensed Italics"/>
                          <a:ea typeface="Roboto Condensed Italics"/>
                          <a:cs typeface="Roboto Condensed Italics"/>
                          <a:sym typeface="Roboto Condensed Italics"/>
                        </a:rPr>
                        <a:t>Tài cao phận thấp chí khí uất,</a:t>
                      </a:r>
                    </a:p>
                    <a:p>
                      <a:pPr algn="just">
                        <a:lnSpc>
                          <a:spcPts val="5599"/>
                        </a:lnSpc>
                      </a:pPr>
                      <a:r>
                        <a:rPr lang="en-US" sz="3999" i="1">
                          <a:solidFill>
                            <a:srgbClr val="8D5B31"/>
                          </a:solidFill>
                          <a:latin typeface="Roboto Condensed Italics"/>
                          <a:ea typeface="Roboto Condensed Italics"/>
                          <a:cs typeface="Roboto Condensed Italics"/>
                          <a:sym typeface="Roboto Condensed Italics"/>
                        </a:rPr>
                        <a:t>Giang hồ mê chơi quên quê hương.</a:t>
                      </a:r>
                    </a:p>
                    <a:p>
                      <a:pPr algn="r">
                        <a:lnSpc>
                          <a:spcPts val="5599"/>
                        </a:lnSpc>
                      </a:pPr>
                      <a:r>
                        <a:rPr lang="en-US" sz="3999">
                          <a:solidFill>
                            <a:srgbClr val="8D5B31"/>
                          </a:solidFill>
                          <a:latin typeface="Roboto Condensed"/>
                          <a:ea typeface="Roboto Condensed"/>
                          <a:cs typeface="Roboto Condensed"/>
                          <a:sym typeface="Roboto Condensed"/>
                        </a:rPr>
                        <a:t>(Tản Đà)</a:t>
                      </a:r>
                    </a:p>
                    <a:p>
                      <a:pPr algn="just">
                        <a:lnSpc>
                          <a:spcPts val="5599"/>
                        </a:lnSpc>
                      </a:pPr>
                      <a:endParaRPr lang="en-US" sz="3999">
                        <a:solidFill>
                          <a:srgbClr val="8D5B31"/>
                        </a:solidFill>
                        <a:latin typeface="Roboto Condensed"/>
                        <a:ea typeface="Roboto Condensed"/>
                        <a:cs typeface="Roboto Condensed"/>
                        <a:sym typeface="Roboto Condensed"/>
                      </a:endParaRPr>
                    </a:p>
                  </a:txBody>
                  <a:tcPr marL="28575" marR="28575" marT="28575" marB="28575" anchor="ctr">
                    <a:lnL w="19050" cap="flat" cmpd="sng" algn="ctr">
                      <a:solidFill>
                        <a:srgbClr val="D7BEA4"/>
                      </a:solidFill>
                      <a:prstDash val="solid"/>
                      <a:round/>
                      <a:headEnd type="none" w="med" len="med"/>
                      <a:tailEnd type="none" w="med" len="med"/>
                    </a:lnL>
                    <a:lnR w="19050" cap="flat" cmpd="sng" algn="ctr">
                      <a:solidFill>
                        <a:srgbClr val="D7BEA4"/>
                      </a:solidFill>
                      <a:prstDash val="solid"/>
                      <a:round/>
                      <a:headEnd type="none" w="med" len="med"/>
                      <a:tailEnd type="none" w="med" len="med"/>
                    </a:lnR>
                    <a:lnT w="19050" cap="flat" cmpd="sng" algn="ctr">
                      <a:solidFill>
                        <a:srgbClr val="D7BEA4"/>
                      </a:solidFill>
                      <a:prstDash val="solid"/>
                      <a:round/>
                      <a:headEnd type="none" w="med" len="med"/>
                      <a:tailEnd type="none" w="med" len="med"/>
                    </a:lnT>
                    <a:lnB w="19050" cap="flat" cmpd="sng" algn="ctr">
                      <a:solidFill>
                        <a:srgbClr val="D7BEA4"/>
                      </a:solidFill>
                      <a:prstDash val="solid"/>
                      <a:round/>
                      <a:headEnd type="none" w="med" len="med"/>
                      <a:tailEnd type="none" w="med" len="med"/>
                    </a:lnB>
                    <a:solidFill>
                      <a:srgbClr val="FDFCFC"/>
                    </a:solidFill>
                  </a:tcPr>
                </a:tc>
                <a:tc vMerge="1">
                  <a:txBody>
                    <a:bodyPr/>
                    <a:lstStyle/>
                    <a:p>
                      <a:pPr algn="just">
                        <a:lnSpc>
                          <a:spcPts val="5599"/>
                        </a:lnSpc>
                        <a:defRPr/>
                      </a:pPr>
                      <a:endParaRPr lang="en-US" sz="1100"/>
                    </a:p>
                  </a:txBody>
                  <a:tcPr marL="28575" marR="28575" marT="28575" marB="28575" anchor="ctr">
                    <a:lnL w="19050" cap="flat" cmpd="sng" algn="ctr">
                      <a:solidFill>
                        <a:srgbClr val="D7BEA4"/>
                      </a:solidFill>
                      <a:prstDash val="solid"/>
                      <a:round/>
                      <a:headEnd type="none" w="med" len="med"/>
                      <a:tailEnd type="none" w="med" len="med"/>
                    </a:lnL>
                    <a:lnR w="19050" cap="flat" cmpd="sng" algn="ctr">
                      <a:solidFill>
                        <a:srgbClr val="D7BEA4"/>
                      </a:solidFill>
                      <a:prstDash val="solid"/>
                      <a:round/>
                      <a:headEnd type="none" w="med" len="med"/>
                      <a:tailEnd type="none" w="med" len="med"/>
                    </a:lnR>
                    <a:lnT w="19050" cap="flat" cmpd="sng" algn="ctr">
                      <a:solidFill>
                        <a:srgbClr val="D7BEA4"/>
                      </a:solidFill>
                      <a:prstDash val="solid"/>
                      <a:round/>
                      <a:headEnd type="none" w="med" len="med"/>
                      <a:tailEnd type="none" w="med" len="med"/>
                    </a:lnT>
                    <a:lnB w="19050" cap="flat" cmpd="sng" algn="ctr">
                      <a:solidFill>
                        <a:srgbClr val="D7BEA4"/>
                      </a:solidFill>
                      <a:prstDash val="solid"/>
                      <a:round/>
                      <a:headEnd type="none" w="med" len="med"/>
                      <a:tailEnd type="none" w="med" len="med"/>
                    </a:lnB>
                    <a:solidFill>
                      <a:srgbClr val="FDFCFC"/>
                    </a:solidFill>
                  </a:tcPr>
                </a:tc>
                <a:extLst>
                  <a:ext uri="{0D108BD9-81ED-4DB2-BD59-A6C34878D82A}">
                    <a16:rowId xmlns:a16="http://schemas.microsoft.com/office/drawing/2014/main" val="10007"/>
                  </a:ext>
                </a:extLst>
              </a:tr>
            </a:tbl>
          </a:graphicData>
        </a:graphic>
      </p:graphicFrame>
      <p:grpSp>
        <p:nvGrpSpPr>
          <p:cNvPr id="11" name="Group 11"/>
          <p:cNvGrpSpPr/>
          <p:nvPr/>
        </p:nvGrpSpPr>
        <p:grpSpPr>
          <a:xfrm rot="-1768764">
            <a:off x="11283114" y="4773904"/>
            <a:ext cx="5626623" cy="1043993"/>
            <a:chOff x="0" y="0"/>
            <a:chExt cx="1481909" cy="274961"/>
          </a:xfrm>
        </p:grpSpPr>
        <p:sp>
          <p:nvSpPr>
            <p:cNvPr id="12" name="Freeform 12"/>
            <p:cNvSpPr/>
            <p:nvPr/>
          </p:nvSpPr>
          <p:spPr>
            <a:xfrm>
              <a:off x="0" y="0"/>
              <a:ext cx="1481909" cy="274961"/>
            </a:xfrm>
            <a:custGeom>
              <a:avLst/>
              <a:gdLst/>
              <a:ahLst/>
              <a:cxnLst/>
              <a:rect l="l" t="t" r="r" b="b"/>
              <a:pathLst>
                <a:path w="1481909" h="274961">
                  <a:moveTo>
                    <a:pt x="70173" y="0"/>
                  </a:moveTo>
                  <a:lnTo>
                    <a:pt x="1411736" y="0"/>
                  </a:lnTo>
                  <a:cubicBezTo>
                    <a:pt x="1430347" y="0"/>
                    <a:pt x="1448196" y="7393"/>
                    <a:pt x="1461356" y="20553"/>
                  </a:cubicBezTo>
                  <a:cubicBezTo>
                    <a:pt x="1474516" y="33713"/>
                    <a:pt x="1481909" y="51562"/>
                    <a:pt x="1481909" y="70173"/>
                  </a:cubicBezTo>
                  <a:lnTo>
                    <a:pt x="1481909" y="204788"/>
                  </a:lnTo>
                  <a:cubicBezTo>
                    <a:pt x="1481909" y="223399"/>
                    <a:pt x="1474516" y="241248"/>
                    <a:pt x="1461356" y="254408"/>
                  </a:cubicBezTo>
                  <a:cubicBezTo>
                    <a:pt x="1448196" y="267568"/>
                    <a:pt x="1430347" y="274961"/>
                    <a:pt x="1411736" y="274961"/>
                  </a:cubicBezTo>
                  <a:lnTo>
                    <a:pt x="70173" y="274961"/>
                  </a:lnTo>
                  <a:cubicBezTo>
                    <a:pt x="51562" y="274961"/>
                    <a:pt x="33713" y="267568"/>
                    <a:pt x="20553" y="254408"/>
                  </a:cubicBezTo>
                  <a:cubicBezTo>
                    <a:pt x="7393" y="241248"/>
                    <a:pt x="0" y="223399"/>
                    <a:pt x="0" y="204788"/>
                  </a:cubicBezTo>
                  <a:lnTo>
                    <a:pt x="0" y="70173"/>
                  </a:lnTo>
                  <a:cubicBezTo>
                    <a:pt x="0" y="51562"/>
                    <a:pt x="7393" y="33713"/>
                    <a:pt x="20553" y="20553"/>
                  </a:cubicBezTo>
                  <a:cubicBezTo>
                    <a:pt x="33713" y="7393"/>
                    <a:pt x="51562" y="0"/>
                    <a:pt x="70173" y="0"/>
                  </a:cubicBezTo>
                  <a:close/>
                </a:path>
              </a:pathLst>
            </a:custGeom>
            <a:solidFill>
              <a:srgbClr val="F4F4F4"/>
            </a:solidFill>
          </p:spPr>
          <p:txBody>
            <a:bodyPr/>
            <a:lstStyle/>
            <a:p>
              <a:endParaRPr lang="en-US"/>
            </a:p>
          </p:txBody>
        </p:sp>
        <p:sp>
          <p:nvSpPr>
            <p:cNvPr id="13" name="TextBox 13"/>
            <p:cNvSpPr txBox="1"/>
            <p:nvPr/>
          </p:nvSpPr>
          <p:spPr>
            <a:xfrm>
              <a:off x="0" y="-95250"/>
              <a:ext cx="1481909" cy="370211"/>
            </a:xfrm>
            <a:prstGeom prst="rect">
              <a:avLst/>
            </a:prstGeom>
          </p:spPr>
          <p:txBody>
            <a:bodyPr lIns="50800" tIns="50800" rIns="50800" bIns="50800" rtlCol="0" anchor="ctr"/>
            <a:lstStyle/>
            <a:p>
              <a:pPr algn="ctr">
                <a:lnSpc>
                  <a:spcPts val="6999"/>
                </a:lnSpc>
              </a:pPr>
              <a:r>
                <a:rPr lang="en-US" sz="4999" b="1">
                  <a:solidFill>
                    <a:srgbClr val="312F84"/>
                  </a:solidFill>
                  <a:latin typeface="Roboto Condensed Bold"/>
                  <a:ea typeface="Roboto Condensed Bold"/>
                  <a:cs typeface="Roboto Condensed Bold"/>
                  <a:sym typeface="Roboto Condensed Bold"/>
                </a:rPr>
                <a:t>Phiếu 2B- Nhóm 2-4</a:t>
              </a:r>
            </a:p>
          </p:txBody>
        </p:sp>
      </p:grpSp>
    </p:spTree>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2" name="TextBox 2"/>
          <p:cNvSpPr txBox="1"/>
          <p:nvPr/>
        </p:nvSpPr>
        <p:spPr>
          <a:xfrm>
            <a:off x="-193077" y="10506075"/>
            <a:ext cx="18243366" cy="5105397"/>
          </a:xfrm>
          <a:prstGeom prst="rect">
            <a:avLst/>
          </a:prstGeom>
        </p:spPr>
        <p:txBody>
          <a:bodyPr lIns="0" tIns="0" rIns="0" bIns="0" rtlCol="0" anchor="t">
            <a:spAutoFit/>
          </a:bodyPr>
          <a:lstStyle/>
          <a:p>
            <a:pPr algn="ctr">
              <a:lnSpc>
                <a:spcPts val="15000"/>
              </a:lnSpc>
            </a:pPr>
            <a:r>
              <a:rPr lang="en-US" sz="15000">
                <a:solidFill>
                  <a:srgbClr val="312F84"/>
                </a:solidFill>
                <a:latin typeface="#9Slide05 VL Fadilla"/>
                <a:ea typeface="#9Slide05 VL Fadilla"/>
                <a:cs typeface="#9Slide05 VL Fadilla"/>
                <a:sym typeface="#9Slide05 VL Fadilla"/>
              </a:rPr>
              <a:t>Bài 7</a:t>
            </a:r>
          </a:p>
          <a:p>
            <a:pPr algn="ctr">
              <a:lnSpc>
                <a:spcPts val="9001"/>
              </a:lnSpc>
            </a:pPr>
            <a:endParaRPr lang="en-US" sz="15000">
              <a:solidFill>
                <a:srgbClr val="312F84"/>
              </a:solidFill>
              <a:latin typeface="#9Slide05 VL Fadilla"/>
              <a:ea typeface="#9Slide05 VL Fadilla"/>
              <a:cs typeface="#9Slide05 VL Fadilla"/>
              <a:sym typeface="#9Slide05 VL Fadilla"/>
            </a:endParaRPr>
          </a:p>
          <a:p>
            <a:pPr algn="ctr">
              <a:lnSpc>
                <a:spcPts val="14999"/>
              </a:lnSpc>
            </a:pPr>
            <a:r>
              <a:rPr lang="en-US" sz="14999">
                <a:solidFill>
                  <a:srgbClr val="312F84"/>
                </a:solidFill>
                <a:latin typeface="#9Slide05 VL Fadilla"/>
                <a:ea typeface="#9Slide05 VL Fadilla"/>
                <a:cs typeface="#9Slide05 VL Fadilla"/>
                <a:sym typeface="#9Slide05 VL Fadilla"/>
              </a:rPr>
              <a:t>Thơ tám chữ và thơ tự do</a:t>
            </a:r>
          </a:p>
        </p:txBody>
      </p:sp>
      <p:sp>
        <p:nvSpPr>
          <p:cNvPr id="3" name="Freeform 3"/>
          <p:cNvSpPr/>
          <p:nvPr/>
        </p:nvSpPr>
        <p:spPr>
          <a:xfrm>
            <a:off x="-193077" y="7294686"/>
            <a:ext cx="18481077" cy="3927229"/>
          </a:xfrm>
          <a:custGeom>
            <a:avLst/>
            <a:gdLst/>
            <a:ahLst/>
            <a:cxnLst/>
            <a:rect l="l" t="t" r="r" b="b"/>
            <a:pathLst>
              <a:path w="18481077" h="3927229">
                <a:moveTo>
                  <a:pt x="0" y="0"/>
                </a:moveTo>
                <a:lnTo>
                  <a:pt x="18481077" y="0"/>
                </a:lnTo>
                <a:lnTo>
                  <a:pt x="18481077" y="3927228"/>
                </a:lnTo>
                <a:lnTo>
                  <a:pt x="0" y="39272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aphicFrame>
        <p:nvGraphicFramePr>
          <p:cNvPr id="4" name="Table 4"/>
          <p:cNvGraphicFramePr>
            <a:graphicFrameLocks noGrp="1"/>
          </p:cNvGraphicFramePr>
          <p:nvPr>
            <p:extLst>
              <p:ext uri="{D42A27DB-BD31-4B8C-83A1-F6EECF244321}">
                <p14:modId xmlns:p14="http://schemas.microsoft.com/office/powerpoint/2010/main" val="54372238"/>
              </p:ext>
            </p:extLst>
          </p:nvPr>
        </p:nvGraphicFramePr>
        <p:xfrm>
          <a:off x="0" y="0"/>
          <a:ext cx="18288000" cy="10208715"/>
        </p:xfrm>
        <a:graphic>
          <a:graphicData uri="http://schemas.openxmlformats.org/drawingml/2006/table">
            <a:tbl>
              <a:tblPr/>
              <a:tblGrid>
                <a:gridCol w="7593109">
                  <a:extLst>
                    <a:ext uri="{9D8B030D-6E8A-4147-A177-3AD203B41FA5}">
                      <a16:colId xmlns:a16="http://schemas.microsoft.com/office/drawing/2014/main" val="20000"/>
                    </a:ext>
                  </a:extLst>
                </a:gridCol>
                <a:gridCol w="10694891">
                  <a:extLst>
                    <a:ext uri="{9D8B030D-6E8A-4147-A177-3AD203B41FA5}">
                      <a16:colId xmlns:a16="http://schemas.microsoft.com/office/drawing/2014/main" val="20001"/>
                    </a:ext>
                  </a:extLst>
                </a:gridCol>
              </a:tblGrid>
              <a:tr h="779356">
                <a:tc>
                  <a:txBody>
                    <a:bodyPr/>
                    <a:lstStyle/>
                    <a:p>
                      <a:pPr algn="ctr">
                        <a:lnSpc>
                          <a:spcPts val="4200"/>
                        </a:lnSpc>
                        <a:defRPr/>
                      </a:pPr>
                      <a:r>
                        <a:rPr lang="en-US" sz="3000" b="1">
                          <a:solidFill>
                            <a:srgbClr val="8D5B31"/>
                          </a:solidFill>
                          <a:latin typeface="Roboto Condensed Bold"/>
                          <a:ea typeface="Roboto Condensed Bold"/>
                          <a:cs typeface="Roboto Condensed Bold"/>
                          <a:sym typeface="Roboto Condensed Bold"/>
                        </a:rPr>
                        <a:t>Ngữ liệu</a:t>
                      </a:r>
                      <a:endParaRPr lang="en-US" sz="1100"/>
                    </a:p>
                  </a:txBody>
                  <a:tcPr marL="28575" marR="28575" marT="28575" marB="28575" anchor="ctr">
                    <a:lnL w="19050" cap="flat" cmpd="sng" algn="ctr">
                      <a:solidFill>
                        <a:srgbClr val="D7BEA4"/>
                      </a:solidFill>
                      <a:prstDash val="solid"/>
                      <a:round/>
                      <a:headEnd type="none" w="med" len="med"/>
                      <a:tailEnd type="none" w="med" len="med"/>
                    </a:lnL>
                    <a:lnR w="19050" cap="flat" cmpd="sng" algn="ctr">
                      <a:solidFill>
                        <a:srgbClr val="D7BEA4"/>
                      </a:solidFill>
                      <a:prstDash val="solid"/>
                      <a:round/>
                      <a:headEnd type="none" w="med" len="med"/>
                      <a:tailEnd type="none" w="med" len="med"/>
                    </a:lnR>
                    <a:lnT w="19050" cap="flat" cmpd="sng" algn="ctr">
                      <a:solidFill>
                        <a:srgbClr val="D7BEA4"/>
                      </a:solidFill>
                      <a:prstDash val="solid"/>
                      <a:round/>
                      <a:headEnd type="none" w="med" len="med"/>
                      <a:tailEnd type="none" w="med" len="med"/>
                    </a:lnT>
                    <a:lnB w="19050" cap="flat" cmpd="sng" algn="ctr">
                      <a:solidFill>
                        <a:srgbClr val="D7BEA4"/>
                      </a:solidFill>
                      <a:prstDash val="solid"/>
                      <a:round/>
                      <a:headEnd type="none" w="med" len="med"/>
                      <a:tailEnd type="none" w="med" len="med"/>
                    </a:lnB>
                    <a:solidFill>
                      <a:srgbClr val="FFF4E3"/>
                    </a:solidFill>
                  </a:tcPr>
                </a:tc>
                <a:tc>
                  <a:txBody>
                    <a:bodyPr/>
                    <a:lstStyle/>
                    <a:p>
                      <a:pPr algn="ctr">
                        <a:lnSpc>
                          <a:spcPts val="4200"/>
                        </a:lnSpc>
                        <a:defRPr/>
                      </a:pPr>
                      <a:r>
                        <a:rPr lang="en-US" sz="3000" b="1">
                          <a:solidFill>
                            <a:srgbClr val="8D5B31"/>
                          </a:solidFill>
                          <a:latin typeface="Roboto Condensed Bold"/>
                          <a:ea typeface="Roboto Condensed Bold"/>
                          <a:cs typeface="Roboto Condensed Bold"/>
                          <a:sym typeface="Roboto Condensed Bold"/>
                        </a:rPr>
                        <a:t>Xác định lối chơi chữ</a:t>
                      </a:r>
                      <a:endParaRPr lang="en-US" sz="1100"/>
                    </a:p>
                  </a:txBody>
                  <a:tcPr marL="28575" marR="28575" marT="28575" marB="28575" anchor="ctr">
                    <a:lnL w="19050" cap="flat" cmpd="sng" algn="ctr">
                      <a:solidFill>
                        <a:srgbClr val="D7BEA4"/>
                      </a:solidFill>
                      <a:prstDash val="solid"/>
                      <a:round/>
                      <a:headEnd type="none" w="med" len="med"/>
                      <a:tailEnd type="none" w="med" len="med"/>
                    </a:lnL>
                    <a:lnR w="19050" cap="flat" cmpd="sng" algn="ctr">
                      <a:solidFill>
                        <a:srgbClr val="D7BEA4"/>
                      </a:solidFill>
                      <a:prstDash val="solid"/>
                      <a:round/>
                      <a:headEnd type="none" w="med" len="med"/>
                      <a:tailEnd type="none" w="med" len="med"/>
                    </a:lnR>
                    <a:lnT w="19050" cap="flat" cmpd="sng" algn="ctr">
                      <a:solidFill>
                        <a:srgbClr val="D7BEA4"/>
                      </a:solidFill>
                      <a:prstDash val="solid"/>
                      <a:round/>
                      <a:headEnd type="none" w="med" len="med"/>
                      <a:tailEnd type="none" w="med" len="med"/>
                    </a:lnT>
                    <a:lnB w="19050" cap="flat" cmpd="sng" algn="ctr">
                      <a:solidFill>
                        <a:srgbClr val="D7BEA4"/>
                      </a:solidFill>
                      <a:prstDash val="solid"/>
                      <a:round/>
                      <a:headEnd type="none" w="med" len="med"/>
                      <a:tailEnd type="none" w="med" len="med"/>
                    </a:lnB>
                    <a:solidFill>
                      <a:srgbClr val="FFF4E3"/>
                    </a:solidFill>
                  </a:tcPr>
                </a:tc>
                <a:extLst>
                  <a:ext uri="{0D108BD9-81ED-4DB2-BD59-A6C34878D82A}">
                    <a16:rowId xmlns:a16="http://schemas.microsoft.com/office/drawing/2014/main" val="10000"/>
                  </a:ext>
                </a:extLst>
              </a:tr>
              <a:tr h="1243566">
                <a:tc>
                  <a:txBody>
                    <a:bodyPr/>
                    <a:lstStyle/>
                    <a:p>
                      <a:pPr algn="ctr">
                        <a:lnSpc>
                          <a:spcPts val="4200"/>
                        </a:lnSpc>
                        <a:defRPr/>
                      </a:pPr>
                      <a:r>
                        <a:rPr lang="en-US" sz="3000" i="1">
                          <a:solidFill>
                            <a:srgbClr val="8D5B31"/>
                          </a:solidFill>
                          <a:latin typeface="Roboto Condensed Italics"/>
                          <a:ea typeface="Roboto Condensed Italics"/>
                          <a:cs typeface="Roboto Condensed Italics"/>
                          <a:sym typeface="Roboto Condensed Italics"/>
                        </a:rPr>
                        <a:t>Có tài mà cậy chi tài,</a:t>
                      </a:r>
                      <a:endParaRPr lang="en-US" sz="1100"/>
                    </a:p>
                    <a:p>
                      <a:pPr algn="ctr">
                        <a:lnSpc>
                          <a:spcPts val="4200"/>
                        </a:lnSpc>
                      </a:pPr>
                      <a:r>
                        <a:rPr lang="en-US" sz="3000" i="1">
                          <a:solidFill>
                            <a:srgbClr val="8D5B31"/>
                          </a:solidFill>
                          <a:latin typeface="Roboto Condensed Italics"/>
                          <a:ea typeface="Roboto Condensed Italics"/>
                          <a:cs typeface="Roboto Condensed Italics"/>
                          <a:sym typeface="Roboto Condensed Italics"/>
                        </a:rPr>
                        <a:t>Chữ </a:t>
                      </a:r>
                      <a:r>
                        <a:rPr lang="en-US" sz="3000" b="1" i="1">
                          <a:solidFill>
                            <a:srgbClr val="8D5B31"/>
                          </a:solidFill>
                          <a:latin typeface="Roboto Condensed Bold Italics"/>
                          <a:ea typeface="Roboto Condensed Bold Italics"/>
                          <a:cs typeface="Roboto Condensed Bold Italics"/>
                          <a:sym typeface="Roboto Condensed Bold Italics"/>
                        </a:rPr>
                        <a:t>tài</a:t>
                      </a:r>
                      <a:r>
                        <a:rPr lang="en-US" sz="3000" i="1">
                          <a:solidFill>
                            <a:srgbClr val="8D5B31"/>
                          </a:solidFill>
                          <a:latin typeface="Roboto Condensed Italics"/>
                          <a:ea typeface="Roboto Condensed Italics"/>
                          <a:cs typeface="Roboto Condensed Italics"/>
                          <a:sym typeface="Roboto Condensed Italics"/>
                        </a:rPr>
                        <a:t> liền với chữ </a:t>
                      </a:r>
                      <a:r>
                        <a:rPr lang="en-US" sz="3000" b="1" i="1">
                          <a:solidFill>
                            <a:srgbClr val="8D5B31"/>
                          </a:solidFill>
                          <a:latin typeface="Roboto Condensed Bold Italics"/>
                          <a:ea typeface="Roboto Condensed Bold Italics"/>
                          <a:cs typeface="Roboto Condensed Bold Italics"/>
                          <a:sym typeface="Roboto Condensed Bold Italics"/>
                        </a:rPr>
                        <a:t>tai</a:t>
                      </a:r>
                      <a:r>
                        <a:rPr lang="en-US" sz="3000" i="1">
                          <a:solidFill>
                            <a:srgbClr val="8D5B31"/>
                          </a:solidFill>
                          <a:latin typeface="Roboto Condensed Italics"/>
                          <a:ea typeface="Roboto Condensed Italics"/>
                          <a:cs typeface="Roboto Condensed Italics"/>
                          <a:sym typeface="Roboto Condensed Italics"/>
                        </a:rPr>
                        <a:t> một vần</a:t>
                      </a:r>
                    </a:p>
                  </a:txBody>
                  <a:tcPr marL="28575" marR="28575" marT="28575" marB="28575" anchor="ctr">
                    <a:lnL w="19050" cap="flat" cmpd="sng" algn="ctr">
                      <a:solidFill>
                        <a:srgbClr val="D7BEA4"/>
                      </a:solidFill>
                      <a:prstDash val="solid"/>
                      <a:round/>
                      <a:headEnd type="none" w="med" len="med"/>
                      <a:tailEnd type="none" w="med" len="med"/>
                    </a:lnL>
                    <a:lnR w="19050" cap="flat" cmpd="sng" algn="ctr">
                      <a:solidFill>
                        <a:srgbClr val="D7BEA4"/>
                      </a:solidFill>
                      <a:prstDash val="solid"/>
                      <a:round/>
                      <a:headEnd type="none" w="med" len="med"/>
                      <a:tailEnd type="none" w="med" len="med"/>
                    </a:lnR>
                    <a:lnT w="19050" cap="flat" cmpd="sng" algn="ctr">
                      <a:solidFill>
                        <a:srgbClr val="D7BEA4"/>
                      </a:solidFill>
                      <a:prstDash val="solid"/>
                      <a:round/>
                      <a:headEnd type="none" w="med" len="med"/>
                      <a:tailEnd type="none" w="med" len="med"/>
                    </a:lnT>
                    <a:lnB w="19050" cap="flat" cmpd="sng" algn="ctr">
                      <a:solidFill>
                        <a:srgbClr val="D7BEA4"/>
                      </a:solidFill>
                      <a:prstDash val="solid"/>
                      <a:round/>
                      <a:headEnd type="none" w="med" len="med"/>
                      <a:tailEnd type="none" w="med" len="med"/>
                    </a:lnB>
                    <a:solidFill>
                      <a:srgbClr val="FDFCFC"/>
                    </a:solidFill>
                  </a:tcPr>
                </a:tc>
                <a:tc>
                  <a:txBody>
                    <a:bodyPr/>
                    <a:lstStyle/>
                    <a:p>
                      <a:pPr algn="l">
                        <a:lnSpc>
                          <a:spcPts val="4200"/>
                        </a:lnSpc>
                        <a:defRPr/>
                      </a:pPr>
                      <a:r>
                        <a:rPr lang="en-US" sz="3000">
                          <a:solidFill>
                            <a:srgbClr val="8D5B31"/>
                          </a:solidFill>
                          <a:latin typeface="Roboto Condensed"/>
                          <a:ea typeface="Roboto Condensed"/>
                          <a:cs typeface="Roboto Condensed"/>
                          <a:sym typeface="Roboto Condensed"/>
                        </a:rPr>
                        <a:t>Lối nói trại âm</a:t>
                      </a:r>
                      <a:endParaRPr lang="en-US" sz="1100"/>
                    </a:p>
                  </a:txBody>
                  <a:tcPr marL="28575" marR="28575" marT="28575" marB="28575" anchor="ctr">
                    <a:lnL w="19050" cap="flat" cmpd="sng" algn="ctr">
                      <a:solidFill>
                        <a:srgbClr val="D7BEA4"/>
                      </a:solidFill>
                      <a:prstDash val="solid"/>
                      <a:round/>
                      <a:headEnd type="none" w="med" len="med"/>
                      <a:tailEnd type="none" w="med" len="med"/>
                    </a:lnL>
                    <a:lnR w="19050" cap="flat" cmpd="sng" algn="ctr">
                      <a:solidFill>
                        <a:srgbClr val="D7BEA4"/>
                      </a:solidFill>
                      <a:prstDash val="solid"/>
                      <a:round/>
                      <a:headEnd type="none" w="med" len="med"/>
                      <a:tailEnd type="none" w="med" len="med"/>
                    </a:lnR>
                    <a:lnT w="19050" cap="flat" cmpd="sng" algn="ctr">
                      <a:solidFill>
                        <a:srgbClr val="D7BEA4"/>
                      </a:solidFill>
                      <a:prstDash val="solid"/>
                      <a:round/>
                      <a:headEnd type="none" w="med" len="med"/>
                      <a:tailEnd type="none" w="med" len="med"/>
                    </a:lnT>
                    <a:lnB w="19050" cap="flat" cmpd="sng" algn="ctr">
                      <a:solidFill>
                        <a:srgbClr val="D7BEA4"/>
                      </a:solidFill>
                      <a:prstDash val="solid"/>
                      <a:round/>
                      <a:headEnd type="none" w="med" len="med"/>
                      <a:tailEnd type="none" w="med" len="med"/>
                    </a:lnB>
                    <a:solidFill>
                      <a:srgbClr val="FDFCFC"/>
                    </a:solidFill>
                  </a:tcPr>
                </a:tc>
                <a:extLst>
                  <a:ext uri="{0D108BD9-81ED-4DB2-BD59-A6C34878D82A}">
                    <a16:rowId xmlns:a16="http://schemas.microsoft.com/office/drawing/2014/main" val="10001"/>
                  </a:ext>
                </a:extLst>
              </a:tr>
              <a:tr h="2331686">
                <a:tc>
                  <a:txBody>
                    <a:bodyPr/>
                    <a:lstStyle/>
                    <a:p>
                      <a:pPr algn="ctr">
                        <a:lnSpc>
                          <a:spcPts val="4200"/>
                        </a:lnSpc>
                        <a:defRPr/>
                      </a:pPr>
                      <a:r>
                        <a:rPr lang="en-US" sz="3000" i="1">
                          <a:solidFill>
                            <a:srgbClr val="8D5B31"/>
                          </a:solidFill>
                          <a:latin typeface="Roboto Condensed Italics"/>
                          <a:ea typeface="Roboto Condensed Italics"/>
                          <a:cs typeface="Roboto Condensed Italics"/>
                          <a:sym typeface="Roboto Condensed Italics"/>
                        </a:rPr>
                        <a:t>Ngọt thơm sau lớp vỏ gai</a:t>
                      </a:r>
                      <a:endParaRPr lang="en-US" sz="1100"/>
                    </a:p>
                    <a:p>
                      <a:pPr algn="ctr">
                        <a:lnSpc>
                          <a:spcPts val="4200"/>
                        </a:lnSpc>
                      </a:pPr>
                      <a:r>
                        <a:rPr lang="en-US" sz="3000" i="1">
                          <a:solidFill>
                            <a:srgbClr val="8D5B31"/>
                          </a:solidFill>
                          <a:latin typeface="Roboto Condensed Italics"/>
                          <a:ea typeface="Roboto Condensed Italics"/>
                          <a:cs typeface="Roboto Condensed Italics"/>
                          <a:sym typeface="Roboto Condensed Italics"/>
                        </a:rPr>
                        <a:t>Quả ngon lớn mãi cho ai đẹp lòng</a:t>
                      </a:r>
                    </a:p>
                    <a:p>
                      <a:pPr algn="ctr">
                        <a:lnSpc>
                          <a:spcPts val="4200"/>
                        </a:lnSpc>
                      </a:pPr>
                      <a:r>
                        <a:rPr lang="en-US" sz="3000" i="1">
                          <a:solidFill>
                            <a:srgbClr val="8D5B31"/>
                          </a:solidFill>
                          <a:latin typeface="Roboto Condensed Italics"/>
                          <a:ea typeface="Roboto Condensed Italics"/>
                          <a:cs typeface="Roboto Condensed Italics"/>
                          <a:sym typeface="Roboto Condensed Italics"/>
                        </a:rPr>
                        <a:t>Mời cô mời bác cùng ăn</a:t>
                      </a:r>
                    </a:p>
                    <a:p>
                      <a:pPr algn="ctr">
                        <a:lnSpc>
                          <a:spcPts val="4200"/>
                        </a:lnSpc>
                      </a:pPr>
                      <a:r>
                        <a:rPr lang="en-US" sz="3000" b="1" i="1">
                          <a:solidFill>
                            <a:srgbClr val="8D5B31"/>
                          </a:solidFill>
                          <a:latin typeface="Roboto Condensed Bold Italics"/>
                          <a:ea typeface="Roboto Condensed Bold Italics"/>
                          <a:cs typeface="Roboto Condensed Bold Italics"/>
                          <a:sym typeface="Roboto Condensed Bold Italics"/>
                        </a:rPr>
                        <a:t>Sầu riêng</a:t>
                      </a:r>
                      <a:r>
                        <a:rPr lang="en-US" sz="3000" i="1">
                          <a:solidFill>
                            <a:srgbClr val="8D5B31"/>
                          </a:solidFill>
                          <a:latin typeface="Roboto Condensed Italics"/>
                          <a:ea typeface="Roboto Condensed Italics"/>
                          <a:cs typeface="Roboto Condensed Italics"/>
                          <a:sym typeface="Roboto Condensed Italics"/>
                        </a:rPr>
                        <a:t> mà hóa </a:t>
                      </a:r>
                      <a:r>
                        <a:rPr lang="en-US" sz="3000" b="1" i="1">
                          <a:solidFill>
                            <a:srgbClr val="8D5B31"/>
                          </a:solidFill>
                          <a:latin typeface="Roboto Condensed Bold Italics"/>
                          <a:ea typeface="Roboto Condensed Bold Italics"/>
                          <a:cs typeface="Roboto Condensed Bold Italics"/>
                          <a:sym typeface="Roboto Condensed Bold Italics"/>
                        </a:rPr>
                        <a:t>vui chung</a:t>
                      </a:r>
                      <a:r>
                        <a:rPr lang="en-US" sz="3000" i="1">
                          <a:solidFill>
                            <a:srgbClr val="8D5B31"/>
                          </a:solidFill>
                          <a:latin typeface="Roboto Condensed Italics"/>
                          <a:ea typeface="Roboto Condensed Italics"/>
                          <a:cs typeface="Roboto Condensed Italics"/>
                          <a:sym typeface="Roboto Condensed Italics"/>
                        </a:rPr>
                        <a:t> trăm nhà</a:t>
                      </a:r>
                    </a:p>
                  </a:txBody>
                  <a:tcPr marL="28575" marR="28575" marT="28575" marB="28575" anchor="ctr">
                    <a:lnL w="19050" cap="flat" cmpd="sng" algn="ctr">
                      <a:solidFill>
                        <a:srgbClr val="D7BEA4"/>
                      </a:solidFill>
                      <a:prstDash val="solid"/>
                      <a:round/>
                      <a:headEnd type="none" w="med" len="med"/>
                      <a:tailEnd type="none" w="med" len="med"/>
                    </a:lnL>
                    <a:lnR w="19050" cap="flat" cmpd="sng" algn="ctr">
                      <a:solidFill>
                        <a:srgbClr val="D7BEA4"/>
                      </a:solidFill>
                      <a:prstDash val="solid"/>
                      <a:round/>
                      <a:headEnd type="none" w="med" len="med"/>
                      <a:tailEnd type="none" w="med" len="med"/>
                    </a:lnR>
                    <a:lnT w="19050" cap="flat" cmpd="sng" algn="ctr">
                      <a:solidFill>
                        <a:srgbClr val="D7BEA4"/>
                      </a:solidFill>
                      <a:prstDash val="solid"/>
                      <a:round/>
                      <a:headEnd type="none" w="med" len="med"/>
                      <a:tailEnd type="none" w="med" len="med"/>
                    </a:lnT>
                    <a:lnB w="19050" cap="flat" cmpd="sng" algn="ctr">
                      <a:solidFill>
                        <a:srgbClr val="D7BEA4"/>
                      </a:solidFill>
                      <a:prstDash val="solid"/>
                      <a:round/>
                      <a:headEnd type="none" w="med" len="med"/>
                      <a:tailEnd type="none" w="med" len="med"/>
                    </a:lnB>
                    <a:solidFill>
                      <a:srgbClr val="FDFCFC"/>
                    </a:solidFill>
                  </a:tcPr>
                </a:tc>
                <a:tc>
                  <a:txBody>
                    <a:bodyPr/>
                    <a:lstStyle/>
                    <a:p>
                      <a:pPr algn="l">
                        <a:lnSpc>
                          <a:spcPts val="4200"/>
                        </a:lnSpc>
                        <a:defRPr/>
                      </a:pPr>
                      <a:r>
                        <a:rPr lang="en-US" sz="3000">
                          <a:solidFill>
                            <a:srgbClr val="8D5B31"/>
                          </a:solidFill>
                          <a:latin typeface="Roboto Condensed"/>
                          <a:ea typeface="Roboto Condensed"/>
                          <a:cs typeface="Roboto Condensed"/>
                          <a:sym typeface="Roboto Condensed"/>
                        </a:rPr>
                        <a:t>Lối nói đồng âm (sầu riêng là quả sầu riêng/ nỗi buồn riêng); lối chơi chữ dùng từ trái nghĩa (sầu riêng &gt;&lt; vui chung)</a:t>
                      </a:r>
                      <a:endParaRPr lang="en-US" sz="1100"/>
                    </a:p>
                    <a:p>
                      <a:pPr algn="l">
                        <a:lnSpc>
                          <a:spcPts val="4200"/>
                        </a:lnSpc>
                      </a:pPr>
                      <a:endParaRPr lang="en-US" sz="1100"/>
                    </a:p>
                  </a:txBody>
                  <a:tcPr marL="28575" marR="28575" marT="28575" marB="28575" anchor="ctr">
                    <a:lnL w="19050" cap="flat" cmpd="sng" algn="ctr">
                      <a:solidFill>
                        <a:srgbClr val="D7BEA4"/>
                      </a:solidFill>
                      <a:prstDash val="solid"/>
                      <a:round/>
                      <a:headEnd type="none" w="med" len="med"/>
                      <a:tailEnd type="none" w="med" len="med"/>
                    </a:lnL>
                    <a:lnR w="19050" cap="flat" cmpd="sng" algn="ctr">
                      <a:solidFill>
                        <a:srgbClr val="D7BEA4"/>
                      </a:solidFill>
                      <a:prstDash val="solid"/>
                      <a:round/>
                      <a:headEnd type="none" w="med" len="med"/>
                      <a:tailEnd type="none" w="med" len="med"/>
                    </a:lnR>
                    <a:lnT w="19050" cap="flat" cmpd="sng" algn="ctr">
                      <a:solidFill>
                        <a:srgbClr val="D7BEA4"/>
                      </a:solidFill>
                      <a:prstDash val="solid"/>
                      <a:round/>
                      <a:headEnd type="none" w="med" len="med"/>
                      <a:tailEnd type="none" w="med" len="med"/>
                    </a:lnT>
                    <a:lnB w="19050" cap="flat" cmpd="sng" algn="ctr">
                      <a:solidFill>
                        <a:srgbClr val="D7BEA4"/>
                      </a:solidFill>
                      <a:prstDash val="solid"/>
                      <a:round/>
                      <a:headEnd type="none" w="med" len="med"/>
                      <a:tailEnd type="none" w="med" len="med"/>
                    </a:lnB>
                    <a:solidFill>
                      <a:srgbClr val="FDFCFC"/>
                    </a:solidFill>
                  </a:tcPr>
                </a:tc>
                <a:extLst>
                  <a:ext uri="{0D108BD9-81ED-4DB2-BD59-A6C34878D82A}">
                    <a16:rowId xmlns:a16="http://schemas.microsoft.com/office/drawing/2014/main" val="10002"/>
                  </a:ext>
                </a:extLst>
              </a:tr>
              <a:tr h="1787626">
                <a:tc>
                  <a:txBody>
                    <a:bodyPr/>
                    <a:lstStyle/>
                    <a:p>
                      <a:pPr algn="just">
                        <a:lnSpc>
                          <a:spcPts val="4200"/>
                        </a:lnSpc>
                        <a:defRPr/>
                      </a:pPr>
                      <a:r>
                        <a:rPr lang="en-US" sz="3000" b="1" i="1">
                          <a:solidFill>
                            <a:srgbClr val="8D5B31"/>
                          </a:solidFill>
                          <a:latin typeface="Roboto Condensed Bold Italics"/>
                          <a:ea typeface="Roboto Condensed Bold Italics"/>
                          <a:cs typeface="Roboto Condensed Bold Italics"/>
                          <a:sym typeface="Roboto Condensed Bold Italics"/>
                        </a:rPr>
                        <a:t>Bán</a:t>
                      </a:r>
                      <a:r>
                        <a:rPr lang="en-US" sz="3000" i="1">
                          <a:solidFill>
                            <a:srgbClr val="8D5B31"/>
                          </a:solidFill>
                          <a:latin typeface="Roboto Condensed Italics"/>
                          <a:ea typeface="Roboto Condensed Italics"/>
                          <a:cs typeface="Roboto Condensed Italics"/>
                          <a:sym typeface="Roboto Condensed Italics"/>
                        </a:rPr>
                        <a:t> rượu, </a:t>
                      </a:r>
                      <a:r>
                        <a:rPr lang="en-US" sz="3000" b="1" i="1">
                          <a:solidFill>
                            <a:srgbClr val="8D5B31"/>
                          </a:solidFill>
                          <a:latin typeface="Roboto Condensed Bold Italics"/>
                          <a:ea typeface="Roboto Condensed Bold Italics"/>
                          <a:cs typeface="Roboto Condensed Bold Italics"/>
                          <a:sym typeface="Roboto Condensed Bold Italics"/>
                        </a:rPr>
                        <a:t>bán</a:t>
                      </a:r>
                      <a:r>
                        <a:rPr lang="en-US" sz="3000" i="1">
                          <a:solidFill>
                            <a:srgbClr val="8D5B31"/>
                          </a:solidFill>
                          <a:latin typeface="Roboto Condensed Italics"/>
                          <a:ea typeface="Roboto Condensed Italics"/>
                          <a:cs typeface="Roboto Condensed Italics"/>
                          <a:sym typeface="Roboto Condensed Italics"/>
                        </a:rPr>
                        <a:t> chè, không </a:t>
                      </a:r>
                      <a:r>
                        <a:rPr lang="en-US" sz="3000" b="1" i="1">
                          <a:solidFill>
                            <a:srgbClr val="8D5B31"/>
                          </a:solidFill>
                          <a:latin typeface="Roboto Condensed Bold Italics"/>
                          <a:ea typeface="Roboto Condensed Bold Italics"/>
                          <a:cs typeface="Roboto Condensed Bold Italics"/>
                          <a:sym typeface="Roboto Condensed Bold Italics"/>
                        </a:rPr>
                        <a:t>bán</a:t>
                      </a:r>
                      <a:r>
                        <a:rPr lang="en-US" sz="3000" i="1">
                          <a:solidFill>
                            <a:srgbClr val="8D5B31"/>
                          </a:solidFill>
                          <a:latin typeface="Roboto Condensed Italics"/>
                          <a:ea typeface="Roboto Condensed Italics"/>
                          <a:cs typeface="Roboto Condensed Italics"/>
                          <a:sym typeface="Roboto Condensed Italics"/>
                        </a:rPr>
                        <a:t> nước</a:t>
                      </a:r>
                      <a:endParaRPr lang="en-US" sz="1100"/>
                    </a:p>
                    <a:p>
                      <a:pPr algn="just">
                        <a:lnSpc>
                          <a:spcPts val="4200"/>
                        </a:lnSpc>
                      </a:pPr>
                      <a:r>
                        <a:rPr lang="en-US" sz="3000" b="1" i="1">
                          <a:solidFill>
                            <a:srgbClr val="8D5B31"/>
                          </a:solidFill>
                          <a:latin typeface="Roboto Condensed Bold Italics"/>
                          <a:ea typeface="Roboto Condensed Bold Italics"/>
                          <a:cs typeface="Roboto Condensed Bold Italics"/>
                          <a:sym typeface="Roboto Condensed Bold Italics"/>
                        </a:rPr>
                        <a:t>Buôn</a:t>
                      </a:r>
                      <a:r>
                        <a:rPr lang="en-US" sz="3000" i="1">
                          <a:solidFill>
                            <a:srgbClr val="8D5B31"/>
                          </a:solidFill>
                          <a:latin typeface="Roboto Condensed Italics"/>
                          <a:ea typeface="Roboto Condensed Italics"/>
                          <a:cs typeface="Roboto Condensed Italics"/>
                          <a:sym typeface="Roboto Condensed Italics"/>
                        </a:rPr>
                        <a:t> trăm, </a:t>
                      </a:r>
                      <a:r>
                        <a:rPr lang="en-US" sz="3000" b="1" i="1">
                          <a:solidFill>
                            <a:srgbClr val="8D5B31"/>
                          </a:solidFill>
                          <a:latin typeface="Roboto Condensed Bold Italics"/>
                          <a:ea typeface="Roboto Condensed Bold Italics"/>
                          <a:cs typeface="Roboto Condensed Bold Italics"/>
                          <a:sym typeface="Roboto Condensed Bold Italics"/>
                        </a:rPr>
                        <a:t>buôn</a:t>
                      </a:r>
                      <a:r>
                        <a:rPr lang="en-US" sz="3000" i="1">
                          <a:solidFill>
                            <a:srgbClr val="8D5B31"/>
                          </a:solidFill>
                          <a:latin typeface="Roboto Condensed Italics"/>
                          <a:ea typeface="Roboto Condensed Italics"/>
                          <a:cs typeface="Roboto Condensed Italics"/>
                          <a:sym typeface="Roboto Condensed Italics"/>
                        </a:rPr>
                        <a:t> chục, chẳng </a:t>
                      </a:r>
                      <a:r>
                        <a:rPr lang="en-US" sz="3000" b="1" i="1">
                          <a:solidFill>
                            <a:srgbClr val="8D5B31"/>
                          </a:solidFill>
                          <a:latin typeface="Roboto Condensed Bold Italics"/>
                          <a:ea typeface="Roboto Condensed Bold Italics"/>
                          <a:cs typeface="Roboto Condensed Bold Italics"/>
                          <a:sym typeface="Roboto Condensed Bold Italics"/>
                        </a:rPr>
                        <a:t>buôn</a:t>
                      </a:r>
                      <a:r>
                        <a:rPr lang="en-US" sz="3000" i="1">
                          <a:solidFill>
                            <a:srgbClr val="8D5B31"/>
                          </a:solidFill>
                          <a:latin typeface="Roboto Condensed Italics"/>
                          <a:ea typeface="Roboto Condensed Italics"/>
                          <a:cs typeface="Roboto Condensed Italics"/>
                          <a:sym typeface="Roboto Condensed Italics"/>
                        </a:rPr>
                        <a:t> quan</a:t>
                      </a:r>
                    </a:p>
                  </a:txBody>
                  <a:tcPr marL="28575" marR="28575" marT="28575" marB="28575" anchor="ctr">
                    <a:lnL w="19050" cap="flat" cmpd="sng" algn="ctr">
                      <a:solidFill>
                        <a:srgbClr val="D7BEA4"/>
                      </a:solidFill>
                      <a:prstDash val="solid"/>
                      <a:round/>
                      <a:headEnd type="none" w="med" len="med"/>
                      <a:tailEnd type="none" w="med" len="med"/>
                    </a:lnL>
                    <a:lnR w="19050" cap="flat" cmpd="sng" algn="ctr">
                      <a:solidFill>
                        <a:srgbClr val="D7BEA4"/>
                      </a:solidFill>
                      <a:prstDash val="solid"/>
                      <a:round/>
                      <a:headEnd type="none" w="med" len="med"/>
                      <a:tailEnd type="none" w="med" len="med"/>
                    </a:lnR>
                    <a:lnT w="19050" cap="flat" cmpd="sng" algn="ctr">
                      <a:solidFill>
                        <a:srgbClr val="D7BEA4"/>
                      </a:solidFill>
                      <a:prstDash val="solid"/>
                      <a:round/>
                      <a:headEnd type="none" w="med" len="med"/>
                      <a:tailEnd type="none" w="med" len="med"/>
                    </a:lnT>
                    <a:lnB w="19050" cap="flat" cmpd="sng" algn="ctr">
                      <a:solidFill>
                        <a:srgbClr val="D7BEA4"/>
                      </a:solidFill>
                      <a:prstDash val="solid"/>
                      <a:round/>
                      <a:headEnd type="none" w="med" len="med"/>
                      <a:tailEnd type="none" w="med" len="med"/>
                    </a:lnB>
                    <a:solidFill>
                      <a:srgbClr val="FDFCFC"/>
                    </a:solidFill>
                  </a:tcPr>
                </a:tc>
                <a:tc>
                  <a:txBody>
                    <a:bodyPr/>
                    <a:lstStyle/>
                    <a:p>
                      <a:pPr algn="just">
                        <a:lnSpc>
                          <a:spcPts val="4200"/>
                        </a:lnSpc>
                        <a:defRPr/>
                      </a:pPr>
                      <a:r>
                        <a:rPr lang="en-US" sz="3000">
                          <a:solidFill>
                            <a:srgbClr val="8D5B31"/>
                          </a:solidFill>
                          <a:latin typeface="Roboto Condensed"/>
                          <a:ea typeface="Roboto Condensed"/>
                          <a:cs typeface="Roboto Condensed"/>
                          <a:sym typeface="Roboto Condensed"/>
                        </a:rPr>
                        <a:t> Lối chơi chữ dùng từ đa nghĩa (bán/buôn có nghĩa là trao đổi hàng hóa, nhưng đến ý cuối mỗi câu: Không bán nước/Chẳng buôn quan lại được hiểu theo nghĩa k phản bội đất nước, không mua danh lợi)</a:t>
                      </a:r>
                      <a:endParaRPr lang="en-US" sz="1100"/>
                    </a:p>
                  </a:txBody>
                  <a:tcPr marL="28575" marR="28575" marT="28575" marB="28575" anchor="ctr">
                    <a:lnL w="19050" cap="flat" cmpd="sng" algn="ctr">
                      <a:solidFill>
                        <a:srgbClr val="D7BEA4"/>
                      </a:solidFill>
                      <a:prstDash val="solid"/>
                      <a:round/>
                      <a:headEnd type="none" w="med" len="med"/>
                      <a:tailEnd type="none" w="med" len="med"/>
                    </a:lnL>
                    <a:lnR w="19050" cap="flat" cmpd="sng" algn="ctr">
                      <a:solidFill>
                        <a:srgbClr val="D7BEA4"/>
                      </a:solidFill>
                      <a:prstDash val="solid"/>
                      <a:round/>
                      <a:headEnd type="none" w="med" len="med"/>
                      <a:tailEnd type="none" w="med" len="med"/>
                    </a:lnR>
                    <a:lnT w="19050" cap="flat" cmpd="sng" algn="ctr">
                      <a:solidFill>
                        <a:srgbClr val="D7BEA4"/>
                      </a:solidFill>
                      <a:prstDash val="solid"/>
                      <a:round/>
                      <a:headEnd type="none" w="med" len="med"/>
                      <a:tailEnd type="none" w="med" len="med"/>
                    </a:lnT>
                    <a:lnB w="19050" cap="flat" cmpd="sng" algn="ctr">
                      <a:solidFill>
                        <a:srgbClr val="D7BEA4"/>
                      </a:solidFill>
                      <a:prstDash val="solid"/>
                      <a:round/>
                      <a:headEnd type="none" w="med" len="med"/>
                      <a:tailEnd type="none" w="med" len="med"/>
                    </a:lnB>
                    <a:solidFill>
                      <a:srgbClr val="FDFCFC"/>
                    </a:solidFill>
                  </a:tcPr>
                </a:tc>
                <a:extLst>
                  <a:ext uri="{0D108BD9-81ED-4DB2-BD59-A6C34878D82A}">
                    <a16:rowId xmlns:a16="http://schemas.microsoft.com/office/drawing/2014/main" val="10003"/>
                  </a:ext>
                </a:extLst>
              </a:tr>
              <a:tr h="1243566">
                <a:tc>
                  <a:txBody>
                    <a:bodyPr/>
                    <a:lstStyle/>
                    <a:p>
                      <a:pPr algn="just">
                        <a:lnSpc>
                          <a:spcPts val="4200"/>
                        </a:lnSpc>
                        <a:defRPr/>
                      </a:pPr>
                      <a:r>
                        <a:rPr lang="en-US" sz="3000" b="1" i="1">
                          <a:solidFill>
                            <a:srgbClr val="8D5B31"/>
                          </a:solidFill>
                          <a:latin typeface="Roboto Condensed Bold Italics"/>
                          <a:ea typeface="Roboto Condensed Bold Italics"/>
                          <a:cs typeface="Roboto Condensed Bold Italics"/>
                          <a:sym typeface="Roboto Condensed Bold Italics"/>
                        </a:rPr>
                        <a:t>M</a:t>
                      </a:r>
                      <a:r>
                        <a:rPr lang="en-US" sz="3000" i="1">
                          <a:solidFill>
                            <a:srgbClr val="8D5B31"/>
                          </a:solidFill>
                          <a:latin typeface="Roboto Condensed Italics"/>
                          <a:ea typeface="Roboto Condensed Italics"/>
                          <a:cs typeface="Roboto Condensed Italics"/>
                          <a:sym typeface="Roboto Condensed Italics"/>
                        </a:rPr>
                        <a:t>ênh </a:t>
                      </a:r>
                      <a:r>
                        <a:rPr lang="en-US" sz="3000" b="1" i="1">
                          <a:solidFill>
                            <a:srgbClr val="8D5B31"/>
                          </a:solidFill>
                          <a:latin typeface="Roboto Condensed Bold Italics"/>
                          <a:ea typeface="Roboto Condensed Bold Italics"/>
                          <a:cs typeface="Roboto Condensed Bold Italics"/>
                          <a:sym typeface="Roboto Condensed Bold Italics"/>
                        </a:rPr>
                        <a:t>m</a:t>
                      </a:r>
                      <a:r>
                        <a:rPr lang="en-US" sz="3000" i="1">
                          <a:solidFill>
                            <a:srgbClr val="8D5B31"/>
                          </a:solidFill>
                          <a:latin typeface="Roboto Condensed Italics"/>
                          <a:ea typeface="Roboto Condensed Italics"/>
                          <a:cs typeface="Roboto Condensed Italics"/>
                          <a:sym typeface="Roboto Condensed Italics"/>
                        </a:rPr>
                        <a:t>ông </a:t>
                      </a:r>
                      <a:r>
                        <a:rPr lang="en-US" sz="3000" b="1" i="1">
                          <a:solidFill>
                            <a:srgbClr val="8D5B31"/>
                          </a:solidFill>
                          <a:latin typeface="Roboto Condensed Bold Italics"/>
                          <a:ea typeface="Roboto Condensed Bold Italics"/>
                          <a:cs typeface="Roboto Condensed Bold Italics"/>
                          <a:sym typeface="Roboto Condensed Bold Italics"/>
                        </a:rPr>
                        <a:t>m</a:t>
                      </a:r>
                      <a:r>
                        <a:rPr lang="en-US" sz="3000" i="1">
                          <a:solidFill>
                            <a:srgbClr val="8D5B31"/>
                          </a:solidFill>
                          <a:latin typeface="Roboto Condensed Italics"/>
                          <a:ea typeface="Roboto Condensed Italics"/>
                          <a:cs typeface="Roboto Condensed Italics"/>
                          <a:sym typeface="Roboto Condensed Italics"/>
                        </a:rPr>
                        <a:t>uôn </a:t>
                      </a:r>
                      <a:r>
                        <a:rPr lang="en-US" sz="3000" b="1" i="1">
                          <a:solidFill>
                            <a:srgbClr val="8D5B31"/>
                          </a:solidFill>
                          <a:latin typeface="Roboto Condensed Bold Italics"/>
                          <a:ea typeface="Roboto Condensed Bold Italics"/>
                          <a:cs typeface="Roboto Condensed Bold Italics"/>
                          <a:sym typeface="Roboto Condensed Bold Italics"/>
                        </a:rPr>
                        <a:t>m</a:t>
                      </a:r>
                      <a:r>
                        <a:rPr lang="en-US" sz="3000" i="1">
                          <a:solidFill>
                            <a:srgbClr val="8D5B31"/>
                          </a:solidFill>
                          <a:latin typeface="Roboto Condensed Italics"/>
                          <a:ea typeface="Roboto Condensed Italics"/>
                          <a:cs typeface="Roboto Condensed Italics"/>
                          <a:sym typeface="Roboto Condensed Italics"/>
                        </a:rPr>
                        <a:t>ẫu </a:t>
                      </a:r>
                      <a:r>
                        <a:rPr lang="en-US" sz="3000" b="1" i="1">
                          <a:solidFill>
                            <a:srgbClr val="8D5B31"/>
                          </a:solidFill>
                          <a:latin typeface="Roboto Condensed Bold Italics"/>
                          <a:ea typeface="Roboto Condensed Bold Italics"/>
                          <a:cs typeface="Roboto Condensed Bold Italics"/>
                          <a:sym typeface="Roboto Condensed Bold Italics"/>
                        </a:rPr>
                        <a:t>m</a:t>
                      </a:r>
                      <a:r>
                        <a:rPr lang="en-US" sz="3000" i="1">
                          <a:solidFill>
                            <a:srgbClr val="8D5B31"/>
                          </a:solidFill>
                          <a:latin typeface="Roboto Condensed Italics"/>
                          <a:ea typeface="Roboto Condensed Italics"/>
                          <a:cs typeface="Roboto Condensed Italics"/>
                          <a:sym typeface="Roboto Condensed Italics"/>
                        </a:rPr>
                        <a:t>ột </a:t>
                      </a:r>
                      <a:r>
                        <a:rPr lang="en-US" sz="3000" b="1" i="1">
                          <a:solidFill>
                            <a:srgbClr val="8D5B31"/>
                          </a:solidFill>
                          <a:latin typeface="Roboto Condensed Bold Italics"/>
                          <a:ea typeface="Roboto Condensed Bold Italics"/>
                          <a:cs typeface="Roboto Condensed Bold Italics"/>
                          <a:sym typeface="Roboto Condensed Bold Italics"/>
                        </a:rPr>
                        <a:t>m</a:t>
                      </a:r>
                      <a:r>
                        <a:rPr lang="en-US" sz="3000" i="1">
                          <a:solidFill>
                            <a:srgbClr val="8D5B31"/>
                          </a:solidFill>
                          <a:latin typeface="Roboto Condensed Italics"/>
                          <a:ea typeface="Roboto Condensed Italics"/>
                          <a:cs typeface="Roboto Condensed Italics"/>
                          <a:sym typeface="Roboto Condensed Italics"/>
                        </a:rPr>
                        <a:t>àu </a:t>
                      </a:r>
                      <a:r>
                        <a:rPr lang="en-US" sz="3000" b="1" i="1">
                          <a:solidFill>
                            <a:srgbClr val="8D5B31"/>
                          </a:solidFill>
                          <a:latin typeface="Roboto Condensed Bold Italics"/>
                          <a:ea typeface="Roboto Condensed Bold Italics"/>
                          <a:cs typeface="Roboto Condensed Bold Italics"/>
                          <a:sym typeface="Roboto Condensed Bold Italics"/>
                        </a:rPr>
                        <a:t>m</a:t>
                      </a:r>
                      <a:r>
                        <a:rPr lang="en-US" sz="3000" i="1">
                          <a:solidFill>
                            <a:srgbClr val="8D5B31"/>
                          </a:solidFill>
                          <a:latin typeface="Roboto Condensed Italics"/>
                          <a:ea typeface="Roboto Condensed Italics"/>
                          <a:cs typeface="Roboto Condensed Italics"/>
                          <a:sym typeface="Roboto Condensed Italics"/>
                        </a:rPr>
                        <a:t>ưa</a:t>
                      </a:r>
                      <a:endParaRPr lang="en-US" sz="1100"/>
                    </a:p>
                    <a:p>
                      <a:pPr algn="just">
                        <a:lnSpc>
                          <a:spcPts val="4200"/>
                        </a:lnSpc>
                      </a:pPr>
                      <a:r>
                        <a:rPr lang="en-US" sz="3000" b="1" i="1">
                          <a:solidFill>
                            <a:srgbClr val="8D5B31"/>
                          </a:solidFill>
                          <a:latin typeface="Roboto Condensed Bold Italics"/>
                          <a:ea typeface="Roboto Condensed Bold Italics"/>
                          <a:cs typeface="Roboto Condensed Bold Italics"/>
                          <a:sym typeface="Roboto Condensed Bold Italics"/>
                        </a:rPr>
                        <a:t>M</a:t>
                      </a:r>
                      <a:r>
                        <a:rPr lang="en-US" sz="3000" i="1">
                          <a:solidFill>
                            <a:srgbClr val="8D5B31"/>
                          </a:solidFill>
                          <a:latin typeface="Roboto Condensed Italics"/>
                          <a:ea typeface="Roboto Condensed Italics"/>
                          <a:cs typeface="Roboto Condensed Italics"/>
                          <a:sym typeface="Roboto Condensed Italics"/>
                        </a:rPr>
                        <a:t>ỏi </a:t>
                      </a:r>
                      <a:r>
                        <a:rPr lang="en-US" sz="3000" b="1" i="1">
                          <a:solidFill>
                            <a:srgbClr val="8D5B31"/>
                          </a:solidFill>
                          <a:latin typeface="Roboto Condensed Bold Italics"/>
                          <a:ea typeface="Roboto Condensed Bold Italics"/>
                          <a:cs typeface="Roboto Condensed Bold Italics"/>
                          <a:sym typeface="Roboto Condensed Bold Italics"/>
                        </a:rPr>
                        <a:t>m</a:t>
                      </a:r>
                      <a:r>
                        <a:rPr lang="en-US" sz="3000" i="1">
                          <a:solidFill>
                            <a:srgbClr val="8D5B31"/>
                          </a:solidFill>
                          <a:latin typeface="Roboto Condensed Italics"/>
                          <a:ea typeface="Roboto Condensed Italics"/>
                          <a:cs typeface="Roboto Condensed Italics"/>
                          <a:sym typeface="Roboto Condensed Italics"/>
                        </a:rPr>
                        <a:t>ắt </a:t>
                      </a:r>
                      <a:r>
                        <a:rPr lang="en-US" sz="3000" b="1" i="1">
                          <a:solidFill>
                            <a:srgbClr val="8D5B31"/>
                          </a:solidFill>
                          <a:latin typeface="Roboto Condensed Bold Italics"/>
                          <a:ea typeface="Roboto Condensed Bold Italics"/>
                          <a:cs typeface="Roboto Condensed Bold Italics"/>
                          <a:sym typeface="Roboto Condensed Bold Italics"/>
                        </a:rPr>
                        <a:t>m</a:t>
                      </a:r>
                      <a:r>
                        <a:rPr lang="en-US" sz="3000" i="1">
                          <a:solidFill>
                            <a:srgbClr val="8D5B31"/>
                          </a:solidFill>
                          <a:latin typeface="Roboto Condensed Italics"/>
                          <a:ea typeface="Roboto Condensed Italics"/>
                          <a:cs typeface="Roboto Condensed Italics"/>
                          <a:sym typeface="Roboto Condensed Italics"/>
                        </a:rPr>
                        <a:t>iên </a:t>
                      </a:r>
                      <a:r>
                        <a:rPr lang="en-US" sz="3000" b="1" i="1">
                          <a:solidFill>
                            <a:srgbClr val="8D5B31"/>
                          </a:solidFill>
                          <a:latin typeface="Roboto Condensed Bold Italics"/>
                          <a:ea typeface="Roboto Condensed Bold Italics"/>
                          <a:cs typeface="Roboto Condensed Bold Italics"/>
                          <a:sym typeface="Roboto Condensed Bold Italics"/>
                        </a:rPr>
                        <a:t>m</a:t>
                      </a:r>
                      <a:r>
                        <a:rPr lang="en-US" sz="3000" i="1">
                          <a:solidFill>
                            <a:srgbClr val="8D5B31"/>
                          </a:solidFill>
                          <a:latin typeface="Roboto Condensed Italics"/>
                          <a:ea typeface="Roboto Condensed Italics"/>
                          <a:cs typeface="Roboto Condensed Italics"/>
                          <a:sym typeface="Roboto Condensed Italics"/>
                        </a:rPr>
                        <a:t>an </a:t>
                      </a:r>
                      <a:r>
                        <a:rPr lang="en-US" sz="3000" b="1" i="1">
                          <a:solidFill>
                            <a:srgbClr val="8D5B31"/>
                          </a:solidFill>
                          <a:latin typeface="Roboto Condensed Bold Italics"/>
                          <a:ea typeface="Roboto Condensed Bold Italics"/>
                          <a:cs typeface="Roboto Condensed Bold Italics"/>
                          <a:sym typeface="Roboto Condensed Bold Italics"/>
                        </a:rPr>
                        <a:t>m</a:t>
                      </a:r>
                      <a:r>
                        <a:rPr lang="en-US" sz="3000" i="1">
                          <a:solidFill>
                            <a:srgbClr val="8D5B31"/>
                          </a:solidFill>
                          <a:latin typeface="Roboto Condensed Italics"/>
                          <a:ea typeface="Roboto Condensed Italics"/>
                          <a:cs typeface="Roboto Condensed Italics"/>
                          <a:sym typeface="Roboto Condensed Italics"/>
                        </a:rPr>
                        <a:t>ãi </a:t>
                      </a:r>
                      <a:r>
                        <a:rPr lang="en-US" sz="3000" b="1" i="1">
                          <a:solidFill>
                            <a:srgbClr val="8D5B31"/>
                          </a:solidFill>
                          <a:latin typeface="Roboto Condensed Bold Italics"/>
                          <a:ea typeface="Roboto Condensed Bold Italics"/>
                          <a:cs typeface="Roboto Condensed Bold Italics"/>
                          <a:sym typeface="Roboto Condensed Bold Italics"/>
                        </a:rPr>
                        <a:t>m</a:t>
                      </a:r>
                      <a:r>
                        <a:rPr lang="en-US" sz="3000" i="1">
                          <a:solidFill>
                            <a:srgbClr val="8D5B31"/>
                          </a:solidFill>
                          <a:latin typeface="Roboto Condensed Italics"/>
                          <a:ea typeface="Roboto Condensed Italics"/>
                          <a:cs typeface="Roboto Condensed Italics"/>
                          <a:sym typeface="Roboto Condensed Italics"/>
                        </a:rPr>
                        <a:t>ịt </a:t>
                      </a:r>
                      <a:r>
                        <a:rPr lang="en-US" sz="3000" b="1" i="1">
                          <a:solidFill>
                            <a:srgbClr val="8D5B31"/>
                          </a:solidFill>
                          <a:latin typeface="Roboto Condensed Bold Italics"/>
                          <a:ea typeface="Roboto Condensed Bold Italics"/>
                          <a:cs typeface="Roboto Condensed Bold Italics"/>
                          <a:sym typeface="Roboto Condensed Bold Italics"/>
                        </a:rPr>
                        <a:t>m</a:t>
                      </a:r>
                      <a:r>
                        <a:rPr lang="en-US" sz="3000" i="1">
                          <a:solidFill>
                            <a:srgbClr val="8D5B31"/>
                          </a:solidFill>
                          <a:latin typeface="Roboto Condensed Italics"/>
                          <a:ea typeface="Roboto Condensed Italics"/>
                          <a:cs typeface="Roboto Condensed Italics"/>
                          <a:sym typeface="Roboto Condensed Italics"/>
                        </a:rPr>
                        <a:t>ờ</a:t>
                      </a:r>
                    </a:p>
                  </a:txBody>
                  <a:tcPr marL="28575" marR="28575" marT="28575" marB="28575" anchor="ctr">
                    <a:lnL w="19050" cap="flat" cmpd="sng" algn="ctr">
                      <a:solidFill>
                        <a:srgbClr val="D7BEA4"/>
                      </a:solidFill>
                      <a:prstDash val="solid"/>
                      <a:round/>
                      <a:headEnd type="none" w="med" len="med"/>
                      <a:tailEnd type="none" w="med" len="med"/>
                    </a:lnL>
                    <a:lnR w="19050" cap="flat" cmpd="sng" algn="ctr">
                      <a:solidFill>
                        <a:srgbClr val="D7BEA4"/>
                      </a:solidFill>
                      <a:prstDash val="solid"/>
                      <a:round/>
                      <a:headEnd type="none" w="med" len="med"/>
                      <a:tailEnd type="none" w="med" len="med"/>
                    </a:lnR>
                    <a:lnT w="19050" cap="flat" cmpd="sng" algn="ctr">
                      <a:solidFill>
                        <a:srgbClr val="D7BEA4"/>
                      </a:solidFill>
                      <a:prstDash val="solid"/>
                      <a:round/>
                      <a:headEnd type="none" w="med" len="med"/>
                      <a:tailEnd type="none" w="med" len="med"/>
                    </a:lnT>
                    <a:lnB w="19050" cap="flat" cmpd="sng" algn="ctr">
                      <a:solidFill>
                        <a:srgbClr val="D7BEA4"/>
                      </a:solidFill>
                      <a:prstDash val="solid"/>
                      <a:round/>
                      <a:headEnd type="none" w="med" len="med"/>
                      <a:tailEnd type="none" w="med" len="med"/>
                    </a:lnB>
                    <a:solidFill>
                      <a:srgbClr val="FDFCFC"/>
                    </a:solidFill>
                  </a:tcPr>
                </a:tc>
                <a:tc>
                  <a:txBody>
                    <a:bodyPr/>
                    <a:lstStyle/>
                    <a:p>
                      <a:pPr algn="just">
                        <a:lnSpc>
                          <a:spcPts val="4200"/>
                        </a:lnSpc>
                        <a:defRPr/>
                      </a:pPr>
                      <a:r>
                        <a:rPr lang="en-US" sz="3000">
                          <a:solidFill>
                            <a:srgbClr val="8D5B31"/>
                          </a:solidFill>
                          <a:latin typeface="Roboto Condensed"/>
                          <a:ea typeface="Roboto Condensed"/>
                          <a:cs typeface="Roboto Condensed"/>
                          <a:sym typeface="Roboto Condensed"/>
                        </a:rPr>
                        <a:t>Lối chơi chữ dùng cách điệp âm M</a:t>
                      </a:r>
                      <a:endParaRPr lang="en-US" sz="1100"/>
                    </a:p>
                    <a:p>
                      <a:pPr algn="just">
                        <a:lnSpc>
                          <a:spcPts val="4200"/>
                        </a:lnSpc>
                      </a:pPr>
                      <a:endParaRPr lang="en-US" sz="1100"/>
                    </a:p>
                  </a:txBody>
                  <a:tcPr marL="28575" marR="28575" marT="28575" marB="28575" anchor="ctr">
                    <a:lnL w="19050" cap="flat" cmpd="sng" algn="ctr">
                      <a:solidFill>
                        <a:srgbClr val="D7BEA4"/>
                      </a:solidFill>
                      <a:prstDash val="solid"/>
                      <a:round/>
                      <a:headEnd type="none" w="med" len="med"/>
                      <a:tailEnd type="none" w="med" len="med"/>
                    </a:lnL>
                    <a:lnR w="19050" cap="flat" cmpd="sng" algn="ctr">
                      <a:solidFill>
                        <a:srgbClr val="D7BEA4"/>
                      </a:solidFill>
                      <a:prstDash val="solid"/>
                      <a:round/>
                      <a:headEnd type="none" w="med" len="med"/>
                      <a:tailEnd type="none" w="med" len="med"/>
                    </a:lnR>
                    <a:lnT w="19050" cap="flat" cmpd="sng" algn="ctr">
                      <a:solidFill>
                        <a:srgbClr val="D7BEA4"/>
                      </a:solidFill>
                      <a:prstDash val="solid"/>
                      <a:round/>
                      <a:headEnd type="none" w="med" len="med"/>
                      <a:tailEnd type="none" w="med" len="med"/>
                    </a:lnT>
                    <a:lnB w="19050" cap="flat" cmpd="sng" algn="ctr">
                      <a:solidFill>
                        <a:srgbClr val="D7BEA4"/>
                      </a:solidFill>
                      <a:prstDash val="solid"/>
                      <a:round/>
                      <a:headEnd type="none" w="med" len="med"/>
                      <a:tailEnd type="none" w="med" len="med"/>
                    </a:lnB>
                    <a:solidFill>
                      <a:srgbClr val="FDFCFC"/>
                    </a:solidFill>
                  </a:tcPr>
                </a:tc>
                <a:extLst>
                  <a:ext uri="{0D108BD9-81ED-4DB2-BD59-A6C34878D82A}">
                    <a16:rowId xmlns:a16="http://schemas.microsoft.com/office/drawing/2014/main" val="10004"/>
                  </a:ext>
                </a:extLst>
              </a:tr>
              <a:tr h="802738">
                <a:tc>
                  <a:txBody>
                    <a:bodyPr/>
                    <a:lstStyle/>
                    <a:p>
                      <a:pPr algn="just">
                        <a:lnSpc>
                          <a:spcPts val="4200"/>
                        </a:lnSpc>
                        <a:defRPr/>
                      </a:pPr>
                      <a:r>
                        <a:rPr lang="en-US" sz="3000" i="1" dirty="0">
                          <a:solidFill>
                            <a:srgbClr val="8D5B31"/>
                          </a:solidFill>
                          <a:latin typeface="Roboto Condensed Italics"/>
                          <a:ea typeface="Roboto Condensed Italics"/>
                          <a:cs typeface="Roboto Condensed Italics"/>
                          <a:sym typeface="Roboto Condensed Italics"/>
                        </a:rPr>
                        <a:t>Con </a:t>
                      </a:r>
                      <a:r>
                        <a:rPr lang="en-US" sz="3000" b="1" i="1" dirty="0" err="1">
                          <a:solidFill>
                            <a:srgbClr val="8D5B31"/>
                          </a:solidFill>
                          <a:latin typeface="Roboto Condensed Bold Italics"/>
                          <a:ea typeface="Roboto Condensed Bold Italics"/>
                          <a:cs typeface="Roboto Condensed Bold Italics"/>
                          <a:sym typeface="Roboto Condensed Bold Italics"/>
                        </a:rPr>
                        <a:t>mèo</a:t>
                      </a:r>
                      <a:r>
                        <a:rPr lang="en-US" sz="3000" b="1" i="1" dirty="0">
                          <a:solidFill>
                            <a:srgbClr val="8D5B31"/>
                          </a:solidFill>
                          <a:latin typeface="Roboto Condensed Bold Italics"/>
                          <a:ea typeface="Roboto Condensed Bold Italics"/>
                          <a:cs typeface="Roboto Condensed Bold Italics"/>
                          <a:sym typeface="Roboto Condensed Bold Italics"/>
                        </a:rPr>
                        <a:t> </a:t>
                      </a:r>
                      <a:r>
                        <a:rPr lang="en-US" sz="3000" b="1" i="1" dirty="0" err="1">
                          <a:solidFill>
                            <a:srgbClr val="8D5B31"/>
                          </a:solidFill>
                          <a:latin typeface="Roboto Condensed Bold Italics"/>
                          <a:ea typeface="Roboto Condensed Bold Italics"/>
                          <a:cs typeface="Roboto Condensed Bold Italics"/>
                          <a:sym typeface="Roboto Condensed Bold Italics"/>
                        </a:rPr>
                        <a:t>cái</a:t>
                      </a:r>
                      <a:r>
                        <a:rPr lang="en-US" sz="3000" i="1" dirty="0">
                          <a:solidFill>
                            <a:srgbClr val="8D5B31"/>
                          </a:solidFill>
                          <a:latin typeface="Roboto Condensed Italics"/>
                          <a:ea typeface="Roboto Condensed Italics"/>
                          <a:cs typeface="Roboto Condensed Italics"/>
                          <a:sym typeface="Roboto Condensed Italics"/>
                        </a:rPr>
                        <a:t> </a:t>
                      </a:r>
                      <a:r>
                        <a:rPr lang="en-US" sz="3000" i="1" dirty="0" err="1">
                          <a:solidFill>
                            <a:srgbClr val="8D5B31"/>
                          </a:solidFill>
                          <a:latin typeface="Roboto Condensed Italics"/>
                          <a:ea typeface="Roboto Condensed Italics"/>
                          <a:cs typeface="Roboto Condensed Italics"/>
                          <a:sym typeface="Roboto Condensed Italics"/>
                        </a:rPr>
                        <a:t>nằm</a:t>
                      </a:r>
                      <a:r>
                        <a:rPr lang="en-US" sz="3000" i="1" dirty="0">
                          <a:solidFill>
                            <a:srgbClr val="8D5B31"/>
                          </a:solidFill>
                          <a:latin typeface="Roboto Condensed Italics"/>
                          <a:ea typeface="Roboto Condensed Italics"/>
                          <a:cs typeface="Roboto Condensed Italics"/>
                          <a:sym typeface="Roboto Condensed Italics"/>
                        </a:rPr>
                        <a:t> </a:t>
                      </a:r>
                      <a:r>
                        <a:rPr lang="en-US" sz="3000" i="1" dirty="0" err="1">
                          <a:solidFill>
                            <a:srgbClr val="8D5B31"/>
                          </a:solidFill>
                          <a:latin typeface="Roboto Condensed Italics"/>
                          <a:ea typeface="Roboto Condensed Italics"/>
                          <a:cs typeface="Roboto Condensed Italics"/>
                          <a:sym typeface="Roboto Condensed Italics"/>
                        </a:rPr>
                        <a:t>trên</a:t>
                      </a:r>
                      <a:r>
                        <a:rPr lang="en-US" sz="3000" i="1" dirty="0">
                          <a:solidFill>
                            <a:srgbClr val="8D5B31"/>
                          </a:solidFill>
                          <a:latin typeface="Roboto Condensed Italics"/>
                          <a:ea typeface="Roboto Condensed Italics"/>
                          <a:cs typeface="Roboto Condensed Italics"/>
                          <a:sym typeface="Roboto Condensed Italics"/>
                        </a:rPr>
                        <a:t> </a:t>
                      </a:r>
                      <a:r>
                        <a:rPr lang="en-US" sz="3000" b="1" i="1" dirty="0" err="1">
                          <a:solidFill>
                            <a:srgbClr val="8D5B31"/>
                          </a:solidFill>
                          <a:latin typeface="Roboto Condensed Bold Italics"/>
                          <a:ea typeface="Roboto Condensed Bold Italics"/>
                          <a:cs typeface="Roboto Condensed Bold Italics"/>
                          <a:sym typeface="Roboto Condensed Bold Italics"/>
                        </a:rPr>
                        <a:t>mái</a:t>
                      </a:r>
                      <a:r>
                        <a:rPr lang="en-US" sz="3000" b="1" i="1" dirty="0">
                          <a:solidFill>
                            <a:srgbClr val="8D5B31"/>
                          </a:solidFill>
                          <a:latin typeface="Roboto Condensed Bold Italics"/>
                          <a:ea typeface="Roboto Condensed Bold Italics"/>
                          <a:cs typeface="Roboto Condensed Bold Italics"/>
                          <a:sym typeface="Roboto Condensed Bold Italics"/>
                        </a:rPr>
                        <a:t> </a:t>
                      </a:r>
                      <a:r>
                        <a:rPr lang="en-US" sz="3000" b="1" i="1" dirty="0" err="1">
                          <a:solidFill>
                            <a:srgbClr val="8D5B31"/>
                          </a:solidFill>
                          <a:latin typeface="Roboto Condensed Bold Italics"/>
                          <a:ea typeface="Roboto Condensed Bold Italics"/>
                          <a:cs typeface="Roboto Condensed Bold Italics"/>
                          <a:sym typeface="Roboto Condensed Bold Italics"/>
                        </a:rPr>
                        <a:t>kèo</a:t>
                      </a:r>
                      <a:endParaRPr lang="en-US" sz="1100" dirty="0"/>
                    </a:p>
                  </a:txBody>
                  <a:tcPr marL="28575" marR="28575" marT="28575" marB="28575" anchor="ctr">
                    <a:lnL w="19050" cap="flat" cmpd="sng" algn="ctr">
                      <a:solidFill>
                        <a:srgbClr val="D7BEA4"/>
                      </a:solidFill>
                      <a:prstDash val="solid"/>
                      <a:round/>
                      <a:headEnd type="none" w="med" len="med"/>
                      <a:tailEnd type="none" w="med" len="med"/>
                    </a:lnL>
                    <a:lnR w="19050" cap="flat" cmpd="sng" algn="ctr">
                      <a:solidFill>
                        <a:srgbClr val="D7BEA4"/>
                      </a:solidFill>
                      <a:prstDash val="solid"/>
                      <a:round/>
                      <a:headEnd type="none" w="med" len="med"/>
                      <a:tailEnd type="none" w="med" len="med"/>
                    </a:lnR>
                    <a:lnT w="19050" cap="flat" cmpd="sng" algn="ctr">
                      <a:solidFill>
                        <a:srgbClr val="D7BEA4"/>
                      </a:solidFill>
                      <a:prstDash val="solid"/>
                      <a:round/>
                      <a:headEnd type="none" w="med" len="med"/>
                      <a:tailEnd type="none" w="med" len="med"/>
                    </a:lnT>
                    <a:lnB w="19050" cap="flat" cmpd="sng" algn="ctr">
                      <a:solidFill>
                        <a:srgbClr val="D7BEA4"/>
                      </a:solidFill>
                      <a:prstDash val="solid"/>
                      <a:round/>
                      <a:headEnd type="none" w="med" len="med"/>
                      <a:tailEnd type="none" w="med" len="med"/>
                    </a:lnB>
                    <a:solidFill>
                      <a:srgbClr val="FDFCFC"/>
                    </a:solidFill>
                  </a:tcPr>
                </a:tc>
                <a:tc>
                  <a:txBody>
                    <a:bodyPr/>
                    <a:lstStyle/>
                    <a:p>
                      <a:pPr algn="just">
                        <a:lnSpc>
                          <a:spcPts val="4200"/>
                        </a:lnSpc>
                        <a:defRPr/>
                      </a:pPr>
                      <a:r>
                        <a:rPr lang="en-US" sz="3000" dirty="0" err="1">
                          <a:solidFill>
                            <a:srgbClr val="8D5B31"/>
                          </a:solidFill>
                          <a:latin typeface="Roboto Condensed"/>
                          <a:ea typeface="Roboto Condensed"/>
                          <a:cs typeface="Roboto Condensed"/>
                          <a:sym typeface="Roboto Condensed"/>
                        </a:rPr>
                        <a:t>Lối</a:t>
                      </a:r>
                      <a:r>
                        <a:rPr lang="en-US" sz="3000" dirty="0">
                          <a:solidFill>
                            <a:srgbClr val="8D5B31"/>
                          </a:solidFill>
                          <a:latin typeface="Roboto Condensed"/>
                          <a:ea typeface="Roboto Condensed"/>
                          <a:cs typeface="Roboto Condensed"/>
                          <a:sym typeface="Roboto Condensed"/>
                        </a:rPr>
                        <a:t> </a:t>
                      </a:r>
                      <a:r>
                        <a:rPr lang="en-US" sz="3000" dirty="0" err="1">
                          <a:solidFill>
                            <a:srgbClr val="8D5B31"/>
                          </a:solidFill>
                          <a:latin typeface="Roboto Condensed"/>
                          <a:ea typeface="Roboto Condensed"/>
                          <a:cs typeface="Roboto Condensed"/>
                          <a:sym typeface="Roboto Condensed"/>
                        </a:rPr>
                        <a:t>nói</a:t>
                      </a:r>
                      <a:r>
                        <a:rPr lang="en-US" sz="3000" dirty="0">
                          <a:solidFill>
                            <a:srgbClr val="8D5B31"/>
                          </a:solidFill>
                          <a:latin typeface="Roboto Condensed"/>
                          <a:ea typeface="Roboto Condensed"/>
                          <a:cs typeface="Roboto Condensed"/>
                          <a:sym typeface="Roboto Condensed"/>
                        </a:rPr>
                        <a:t> </a:t>
                      </a:r>
                      <a:r>
                        <a:rPr lang="en-US" sz="3000" dirty="0" err="1">
                          <a:solidFill>
                            <a:srgbClr val="8D5B31"/>
                          </a:solidFill>
                          <a:latin typeface="Roboto Condensed"/>
                          <a:ea typeface="Roboto Condensed"/>
                          <a:cs typeface="Roboto Condensed"/>
                          <a:sym typeface="Roboto Condensed"/>
                        </a:rPr>
                        <a:t>lái</a:t>
                      </a:r>
                      <a:r>
                        <a:rPr lang="en-US" sz="3000" dirty="0">
                          <a:solidFill>
                            <a:srgbClr val="8D5B31"/>
                          </a:solidFill>
                          <a:latin typeface="Roboto Condensed"/>
                          <a:ea typeface="Roboto Condensed"/>
                          <a:cs typeface="Roboto Condensed"/>
                          <a:sym typeface="Roboto Condensed"/>
                        </a:rPr>
                        <a:t> (</a:t>
                      </a:r>
                      <a:r>
                        <a:rPr lang="en-US" sz="3000" dirty="0" err="1">
                          <a:solidFill>
                            <a:srgbClr val="8D5B31"/>
                          </a:solidFill>
                          <a:latin typeface="Roboto Condensed"/>
                          <a:ea typeface="Roboto Condensed"/>
                          <a:cs typeface="Roboto Condensed"/>
                          <a:sym typeface="Roboto Condensed"/>
                        </a:rPr>
                        <a:t>mèo</a:t>
                      </a:r>
                      <a:r>
                        <a:rPr lang="en-US" sz="3000" dirty="0">
                          <a:solidFill>
                            <a:srgbClr val="8D5B31"/>
                          </a:solidFill>
                          <a:latin typeface="Roboto Condensed"/>
                          <a:ea typeface="Roboto Condensed"/>
                          <a:cs typeface="Roboto Condensed"/>
                          <a:sym typeface="Roboto Condensed"/>
                        </a:rPr>
                        <a:t> </a:t>
                      </a:r>
                      <a:r>
                        <a:rPr lang="en-US" sz="3000" dirty="0" err="1">
                          <a:solidFill>
                            <a:srgbClr val="8D5B31"/>
                          </a:solidFill>
                          <a:latin typeface="Roboto Condensed"/>
                          <a:ea typeface="Roboto Condensed"/>
                          <a:cs typeface="Roboto Condensed"/>
                          <a:sym typeface="Roboto Condensed"/>
                        </a:rPr>
                        <a:t>cái-mái</a:t>
                      </a:r>
                      <a:r>
                        <a:rPr lang="en-US" sz="3000" dirty="0">
                          <a:solidFill>
                            <a:srgbClr val="8D5B31"/>
                          </a:solidFill>
                          <a:latin typeface="Roboto Condensed"/>
                          <a:ea typeface="Roboto Condensed"/>
                          <a:cs typeface="Roboto Condensed"/>
                          <a:sym typeface="Roboto Condensed"/>
                        </a:rPr>
                        <a:t> </a:t>
                      </a:r>
                      <a:r>
                        <a:rPr lang="en-US" sz="3000" dirty="0" err="1">
                          <a:solidFill>
                            <a:srgbClr val="8D5B31"/>
                          </a:solidFill>
                          <a:latin typeface="Roboto Condensed"/>
                          <a:ea typeface="Roboto Condensed"/>
                          <a:cs typeface="Roboto Condensed"/>
                          <a:sym typeface="Roboto Condensed"/>
                        </a:rPr>
                        <a:t>kèo</a:t>
                      </a:r>
                      <a:r>
                        <a:rPr lang="en-US" sz="3000" dirty="0">
                          <a:solidFill>
                            <a:srgbClr val="8D5B31"/>
                          </a:solidFill>
                          <a:latin typeface="Roboto Condensed"/>
                          <a:ea typeface="Roboto Condensed"/>
                          <a:cs typeface="Roboto Condensed"/>
                          <a:sym typeface="Roboto Condensed"/>
                        </a:rPr>
                        <a:t>)</a:t>
                      </a:r>
                      <a:endParaRPr lang="en-US" sz="1100" dirty="0"/>
                    </a:p>
                  </a:txBody>
                  <a:tcPr marL="28575" marR="28575" marT="28575" marB="28575" anchor="ctr">
                    <a:lnL w="19050" cap="flat" cmpd="sng" algn="ctr">
                      <a:solidFill>
                        <a:srgbClr val="D7BEA4"/>
                      </a:solidFill>
                      <a:prstDash val="solid"/>
                      <a:round/>
                      <a:headEnd type="none" w="med" len="med"/>
                      <a:tailEnd type="none" w="med" len="med"/>
                    </a:lnL>
                    <a:lnR w="19050" cap="flat" cmpd="sng" algn="ctr">
                      <a:solidFill>
                        <a:srgbClr val="D7BEA4"/>
                      </a:solidFill>
                      <a:prstDash val="solid"/>
                      <a:round/>
                      <a:headEnd type="none" w="med" len="med"/>
                      <a:tailEnd type="none" w="med" len="med"/>
                    </a:lnR>
                    <a:lnT w="19050" cap="flat" cmpd="sng" algn="ctr">
                      <a:solidFill>
                        <a:srgbClr val="D7BEA4"/>
                      </a:solidFill>
                      <a:prstDash val="solid"/>
                      <a:round/>
                      <a:headEnd type="none" w="med" len="med"/>
                      <a:tailEnd type="none" w="med" len="med"/>
                    </a:lnT>
                    <a:lnB w="19050" cap="flat" cmpd="sng" algn="ctr">
                      <a:solidFill>
                        <a:srgbClr val="D7BEA4"/>
                      </a:solidFill>
                      <a:prstDash val="solid"/>
                      <a:round/>
                      <a:headEnd type="none" w="med" len="med"/>
                      <a:tailEnd type="none" w="med" len="med"/>
                    </a:lnB>
                    <a:solidFill>
                      <a:srgbClr val="FDFCFC"/>
                    </a:solidFill>
                  </a:tcPr>
                </a:tc>
                <a:extLst>
                  <a:ext uri="{0D108BD9-81ED-4DB2-BD59-A6C34878D82A}">
                    <a16:rowId xmlns:a16="http://schemas.microsoft.com/office/drawing/2014/main" val="10005"/>
                  </a:ext>
                </a:extLst>
              </a:tr>
              <a:tr h="776611">
                <a:tc>
                  <a:txBody>
                    <a:bodyPr/>
                    <a:lstStyle/>
                    <a:p>
                      <a:pPr algn="just">
                        <a:lnSpc>
                          <a:spcPts val="4200"/>
                        </a:lnSpc>
                        <a:defRPr/>
                      </a:pPr>
                      <a:r>
                        <a:rPr lang="en-US" sz="3000" i="1">
                          <a:solidFill>
                            <a:srgbClr val="8D5B31"/>
                          </a:solidFill>
                          <a:latin typeface="Roboto Condensed Italics"/>
                          <a:ea typeface="Roboto Condensed Italics"/>
                          <a:cs typeface="Roboto Condensed Italics"/>
                          <a:sym typeface="Roboto Condensed Italics"/>
                        </a:rPr>
                        <a:t>Con ruồi </a:t>
                      </a:r>
                      <a:r>
                        <a:rPr lang="en-US" sz="3000" b="1" i="1">
                          <a:solidFill>
                            <a:srgbClr val="8D5B31"/>
                          </a:solidFill>
                          <a:latin typeface="Roboto Condensed Bold Italics"/>
                          <a:ea typeface="Roboto Condensed Bold Italics"/>
                          <a:cs typeface="Roboto Condensed Bold Italics"/>
                          <a:sym typeface="Roboto Condensed Bold Italics"/>
                        </a:rPr>
                        <a:t>đậu</a:t>
                      </a:r>
                      <a:r>
                        <a:rPr lang="en-US" sz="3000" i="1">
                          <a:solidFill>
                            <a:srgbClr val="8D5B31"/>
                          </a:solidFill>
                          <a:latin typeface="Roboto Condensed Italics"/>
                          <a:ea typeface="Roboto Condensed Italics"/>
                          <a:cs typeface="Roboto Condensed Italics"/>
                          <a:sym typeface="Roboto Condensed Italics"/>
                        </a:rPr>
                        <a:t>, mâm xôi </a:t>
                      </a:r>
                      <a:r>
                        <a:rPr lang="en-US" sz="3000" b="1" i="1">
                          <a:solidFill>
                            <a:srgbClr val="8D5B31"/>
                          </a:solidFill>
                          <a:latin typeface="Roboto Condensed Bold Italics"/>
                          <a:ea typeface="Roboto Condensed Bold Italics"/>
                          <a:cs typeface="Roboto Condensed Bold Italics"/>
                          <a:sym typeface="Roboto Condensed Bold Italics"/>
                        </a:rPr>
                        <a:t>đậu</a:t>
                      </a:r>
                      <a:endParaRPr lang="en-US" sz="1100"/>
                    </a:p>
                  </a:txBody>
                  <a:tcPr marL="28575" marR="28575" marT="28575" marB="28575" anchor="ctr">
                    <a:lnL w="19050" cap="flat" cmpd="sng" algn="ctr">
                      <a:solidFill>
                        <a:srgbClr val="D7BEA4"/>
                      </a:solidFill>
                      <a:prstDash val="solid"/>
                      <a:round/>
                      <a:headEnd type="none" w="med" len="med"/>
                      <a:tailEnd type="none" w="med" len="med"/>
                    </a:lnL>
                    <a:lnR w="19050" cap="flat" cmpd="sng" algn="ctr">
                      <a:solidFill>
                        <a:srgbClr val="D7BEA4"/>
                      </a:solidFill>
                      <a:prstDash val="solid"/>
                      <a:round/>
                      <a:headEnd type="none" w="med" len="med"/>
                      <a:tailEnd type="none" w="med" len="med"/>
                    </a:lnR>
                    <a:lnT w="19050" cap="flat" cmpd="sng" algn="ctr">
                      <a:solidFill>
                        <a:srgbClr val="D7BEA4"/>
                      </a:solidFill>
                      <a:prstDash val="solid"/>
                      <a:round/>
                      <a:headEnd type="none" w="med" len="med"/>
                      <a:tailEnd type="none" w="med" len="med"/>
                    </a:lnT>
                    <a:lnB w="19050" cap="flat" cmpd="sng" algn="ctr">
                      <a:solidFill>
                        <a:srgbClr val="D7BEA4"/>
                      </a:solidFill>
                      <a:prstDash val="solid"/>
                      <a:round/>
                      <a:headEnd type="none" w="med" len="med"/>
                      <a:tailEnd type="none" w="med" len="med"/>
                    </a:lnB>
                    <a:solidFill>
                      <a:srgbClr val="FDFCFC"/>
                    </a:solidFill>
                  </a:tcPr>
                </a:tc>
                <a:tc>
                  <a:txBody>
                    <a:bodyPr/>
                    <a:lstStyle/>
                    <a:p>
                      <a:pPr algn="just">
                        <a:lnSpc>
                          <a:spcPts val="4200"/>
                        </a:lnSpc>
                        <a:defRPr/>
                      </a:pPr>
                      <a:r>
                        <a:rPr lang="en-US" sz="3000">
                          <a:solidFill>
                            <a:srgbClr val="8D5B31"/>
                          </a:solidFill>
                          <a:latin typeface="Roboto Condensed"/>
                          <a:ea typeface="Roboto Condensed"/>
                          <a:cs typeface="Roboto Condensed"/>
                          <a:sym typeface="Roboto Condensed"/>
                        </a:rPr>
                        <a:t>Lối chơi chữ dùng từ đồng âm: đậu 1 là ĐT, đậu 2 là danh từ (hạt đỗ)</a:t>
                      </a:r>
                      <a:endParaRPr lang="en-US" sz="1100"/>
                    </a:p>
                  </a:txBody>
                  <a:tcPr marL="28575" marR="28575" marT="28575" marB="28575" anchor="ctr">
                    <a:lnL w="19050" cap="flat" cmpd="sng" algn="ctr">
                      <a:solidFill>
                        <a:srgbClr val="D7BEA4"/>
                      </a:solidFill>
                      <a:prstDash val="solid"/>
                      <a:round/>
                      <a:headEnd type="none" w="med" len="med"/>
                      <a:tailEnd type="none" w="med" len="med"/>
                    </a:lnL>
                    <a:lnR w="19050" cap="flat" cmpd="sng" algn="ctr">
                      <a:solidFill>
                        <a:srgbClr val="D7BEA4"/>
                      </a:solidFill>
                      <a:prstDash val="solid"/>
                      <a:round/>
                      <a:headEnd type="none" w="med" len="med"/>
                      <a:tailEnd type="none" w="med" len="med"/>
                    </a:lnR>
                    <a:lnT w="19050" cap="flat" cmpd="sng" algn="ctr">
                      <a:solidFill>
                        <a:srgbClr val="D7BEA4"/>
                      </a:solidFill>
                      <a:prstDash val="solid"/>
                      <a:round/>
                      <a:headEnd type="none" w="med" len="med"/>
                      <a:tailEnd type="none" w="med" len="med"/>
                    </a:lnT>
                    <a:lnB w="19050" cap="flat" cmpd="sng" algn="ctr">
                      <a:solidFill>
                        <a:srgbClr val="D7BEA4"/>
                      </a:solidFill>
                      <a:prstDash val="solid"/>
                      <a:round/>
                      <a:headEnd type="none" w="med" len="med"/>
                      <a:tailEnd type="none" w="med" len="med"/>
                    </a:lnB>
                    <a:solidFill>
                      <a:srgbClr val="FDFCFC"/>
                    </a:solidFill>
                  </a:tcPr>
                </a:tc>
                <a:extLst>
                  <a:ext uri="{0D108BD9-81ED-4DB2-BD59-A6C34878D82A}">
                    <a16:rowId xmlns:a16="http://schemas.microsoft.com/office/drawing/2014/main" val="10006"/>
                  </a:ext>
                </a:extLst>
              </a:tr>
              <a:tr h="1243566">
                <a:tc>
                  <a:txBody>
                    <a:bodyPr/>
                    <a:lstStyle/>
                    <a:p>
                      <a:pPr algn="just">
                        <a:lnSpc>
                          <a:spcPts val="4200"/>
                        </a:lnSpc>
                        <a:defRPr/>
                      </a:pPr>
                      <a:r>
                        <a:rPr lang="en-US" sz="3000" i="1">
                          <a:solidFill>
                            <a:srgbClr val="8D5B31"/>
                          </a:solidFill>
                          <a:latin typeface="Roboto Condensed Italics"/>
                          <a:ea typeface="Roboto Condensed Italics"/>
                          <a:cs typeface="Roboto Condensed Italics"/>
                          <a:sym typeface="Roboto Condensed Italics"/>
                        </a:rPr>
                        <a:t>Con gái Bát</a:t>
                      </a:r>
                      <a:r>
                        <a:rPr lang="en-US" sz="3000" b="1" i="1">
                          <a:solidFill>
                            <a:srgbClr val="8D5B31"/>
                          </a:solidFill>
                          <a:latin typeface="Roboto Condensed Bold Italics"/>
                          <a:ea typeface="Roboto Condensed Bold Italics"/>
                          <a:cs typeface="Roboto Condensed Bold Italics"/>
                          <a:sym typeface="Roboto Condensed Bold Italics"/>
                        </a:rPr>
                        <a:t> Tràng</a:t>
                      </a:r>
                      <a:r>
                        <a:rPr lang="en-US" sz="3000" i="1">
                          <a:solidFill>
                            <a:srgbClr val="8D5B31"/>
                          </a:solidFill>
                          <a:latin typeface="Roboto Condensed Italics"/>
                          <a:ea typeface="Roboto Condensed Italics"/>
                          <a:cs typeface="Roboto Condensed Italics"/>
                          <a:sym typeface="Roboto Condensed Italics"/>
                        </a:rPr>
                        <a:t>, bán hàng thịt </a:t>
                      </a:r>
                      <a:r>
                        <a:rPr lang="en-US" sz="3000" b="1" i="1">
                          <a:solidFill>
                            <a:srgbClr val="8D5B31"/>
                          </a:solidFill>
                          <a:latin typeface="Roboto Condensed Bold Italics"/>
                          <a:ea typeface="Roboto Condensed Bold Italics"/>
                          <a:cs typeface="Roboto Condensed Bold Italics"/>
                          <a:sym typeface="Roboto Condensed Bold Italics"/>
                        </a:rPr>
                        <a:t>ếch</a:t>
                      </a:r>
                      <a:r>
                        <a:rPr lang="en-US" sz="3000" i="1">
                          <a:solidFill>
                            <a:srgbClr val="8D5B31"/>
                          </a:solidFill>
                          <a:latin typeface="Roboto Condensed Italics"/>
                          <a:ea typeface="Roboto Condensed Italics"/>
                          <a:cs typeface="Roboto Condensed Italics"/>
                          <a:sym typeface="Roboto Condensed Italics"/>
                        </a:rPr>
                        <a:t>, ngồi chầu </a:t>
                      </a:r>
                      <a:r>
                        <a:rPr lang="en-US" sz="3000" b="1" i="1">
                          <a:solidFill>
                            <a:srgbClr val="8D5B31"/>
                          </a:solidFill>
                          <a:latin typeface="Roboto Condensed Bold Italics"/>
                          <a:ea typeface="Roboto Condensed Bold Italics"/>
                          <a:cs typeface="Roboto Condensed Bold Italics"/>
                          <a:sym typeface="Roboto Condensed Bold Italics"/>
                        </a:rPr>
                        <a:t>chẫu</a:t>
                      </a:r>
                      <a:r>
                        <a:rPr lang="en-US" sz="3000" i="1">
                          <a:solidFill>
                            <a:srgbClr val="8D5B31"/>
                          </a:solidFill>
                          <a:latin typeface="Roboto Condensed Italics"/>
                          <a:ea typeface="Roboto Condensed Italics"/>
                          <a:cs typeface="Roboto Condensed Italics"/>
                          <a:sym typeface="Roboto Condensed Italics"/>
                        </a:rPr>
                        <a:t>, nói ương </a:t>
                      </a:r>
                      <a:r>
                        <a:rPr lang="en-US" sz="3000" b="1" i="1">
                          <a:solidFill>
                            <a:srgbClr val="8D5B31"/>
                          </a:solidFill>
                          <a:latin typeface="Roboto Condensed Bold Italics"/>
                          <a:ea typeface="Roboto Condensed Bold Italics"/>
                          <a:cs typeface="Roboto Condensed Bold Italics"/>
                          <a:sym typeface="Roboto Condensed Bold Italics"/>
                        </a:rPr>
                        <a:t>ương</a:t>
                      </a:r>
                      <a:r>
                        <a:rPr lang="en-US" sz="3000" i="1">
                          <a:solidFill>
                            <a:srgbClr val="8D5B31"/>
                          </a:solidFill>
                          <a:latin typeface="Roboto Condensed Italics"/>
                          <a:ea typeface="Roboto Condensed Italics"/>
                          <a:cs typeface="Roboto Condensed Italics"/>
                          <a:sym typeface="Roboto Condensed Italics"/>
                        </a:rPr>
                        <a:t>.</a:t>
                      </a:r>
                      <a:endParaRPr lang="en-US" sz="1100"/>
                    </a:p>
                  </a:txBody>
                  <a:tcPr marL="28575" marR="28575" marT="28575" marB="28575" anchor="ctr">
                    <a:lnL w="19050" cap="flat" cmpd="sng" algn="ctr">
                      <a:solidFill>
                        <a:srgbClr val="D7BEA4"/>
                      </a:solidFill>
                      <a:prstDash val="solid"/>
                      <a:round/>
                      <a:headEnd type="none" w="med" len="med"/>
                      <a:tailEnd type="none" w="med" len="med"/>
                    </a:lnL>
                    <a:lnR w="19050" cap="flat" cmpd="sng" algn="ctr">
                      <a:solidFill>
                        <a:srgbClr val="D7BEA4"/>
                      </a:solidFill>
                      <a:prstDash val="solid"/>
                      <a:round/>
                      <a:headEnd type="none" w="med" len="med"/>
                      <a:tailEnd type="none" w="med" len="med"/>
                    </a:lnR>
                    <a:lnT w="19050" cap="flat" cmpd="sng" algn="ctr">
                      <a:solidFill>
                        <a:srgbClr val="D7BEA4"/>
                      </a:solidFill>
                      <a:prstDash val="solid"/>
                      <a:round/>
                      <a:headEnd type="none" w="med" len="med"/>
                      <a:tailEnd type="none" w="med" len="med"/>
                    </a:lnT>
                    <a:lnB w="19050" cap="flat" cmpd="sng" algn="ctr">
                      <a:solidFill>
                        <a:srgbClr val="D7BEA4"/>
                      </a:solidFill>
                      <a:prstDash val="solid"/>
                      <a:round/>
                      <a:headEnd type="none" w="med" len="med"/>
                      <a:tailEnd type="none" w="med" len="med"/>
                    </a:lnB>
                    <a:solidFill>
                      <a:srgbClr val="FDFCFC"/>
                    </a:solidFill>
                  </a:tcPr>
                </a:tc>
                <a:tc>
                  <a:txBody>
                    <a:bodyPr/>
                    <a:lstStyle/>
                    <a:p>
                      <a:pPr algn="just">
                        <a:lnSpc>
                          <a:spcPts val="4200"/>
                        </a:lnSpc>
                        <a:defRPr/>
                      </a:pPr>
                      <a:r>
                        <a:rPr lang="en-US" sz="3000" dirty="0" err="1">
                          <a:solidFill>
                            <a:srgbClr val="8D5B31"/>
                          </a:solidFill>
                          <a:latin typeface="Roboto Condensed"/>
                          <a:ea typeface="Roboto Condensed"/>
                          <a:cs typeface="Roboto Condensed"/>
                          <a:sym typeface="Roboto Condensed"/>
                        </a:rPr>
                        <a:t>Lối</a:t>
                      </a:r>
                      <a:r>
                        <a:rPr lang="en-US" sz="3000" dirty="0">
                          <a:solidFill>
                            <a:srgbClr val="8D5B31"/>
                          </a:solidFill>
                          <a:latin typeface="Roboto Condensed"/>
                          <a:ea typeface="Roboto Condensed"/>
                          <a:cs typeface="Roboto Condensed"/>
                          <a:sym typeface="Roboto Condensed"/>
                        </a:rPr>
                        <a:t> </a:t>
                      </a:r>
                      <a:r>
                        <a:rPr lang="en-US" sz="3000" dirty="0" err="1">
                          <a:solidFill>
                            <a:srgbClr val="8D5B31"/>
                          </a:solidFill>
                          <a:latin typeface="Roboto Condensed"/>
                          <a:ea typeface="Roboto Condensed"/>
                          <a:cs typeface="Roboto Condensed"/>
                          <a:sym typeface="Roboto Condensed"/>
                        </a:rPr>
                        <a:t>chơi</a:t>
                      </a:r>
                      <a:r>
                        <a:rPr lang="en-US" sz="3000" dirty="0">
                          <a:solidFill>
                            <a:srgbClr val="8D5B31"/>
                          </a:solidFill>
                          <a:latin typeface="Roboto Condensed"/>
                          <a:ea typeface="Roboto Condensed"/>
                          <a:cs typeface="Roboto Condensed"/>
                          <a:sym typeface="Roboto Condensed"/>
                        </a:rPr>
                        <a:t> </a:t>
                      </a:r>
                      <a:r>
                        <a:rPr lang="en-US" sz="3000" dirty="0" err="1">
                          <a:solidFill>
                            <a:srgbClr val="8D5B31"/>
                          </a:solidFill>
                          <a:latin typeface="Roboto Condensed"/>
                          <a:ea typeface="Roboto Condensed"/>
                          <a:cs typeface="Roboto Condensed"/>
                          <a:sym typeface="Roboto Condensed"/>
                        </a:rPr>
                        <a:t>chữ</a:t>
                      </a:r>
                      <a:r>
                        <a:rPr lang="en-US" sz="3000" dirty="0">
                          <a:solidFill>
                            <a:srgbClr val="8D5B31"/>
                          </a:solidFill>
                          <a:latin typeface="Roboto Condensed"/>
                          <a:ea typeface="Roboto Condensed"/>
                          <a:cs typeface="Roboto Condensed"/>
                          <a:sym typeface="Roboto Condensed"/>
                        </a:rPr>
                        <a:t> </a:t>
                      </a:r>
                      <a:r>
                        <a:rPr lang="en-US" sz="3000" dirty="0" err="1">
                          <a:solidFill>
                            <a:srgbClr val="8D5B31"/>
                          </a:solidFill>
                          <a:latin typeface="Roboto Condensed"/>
                          <a:ea typeface="Roboto Condensed"/>
                          <a:cs typeface="Roboto Condensed"/>
                          <a:sym typeface="Roboto Condensed"/>
                        </a:rPr>
                        <a:t>sử</a:t>
                      </a:r>
                      <a:r>
                        <a:rPr lang="en-US" sz="3000" dirty="0">
                          <a:solidFill>
                            <a:srgbClr val="8D5B31"/>
                          </a:solidFill>
                          <a:latin typeface="Roboto Condensed"/>
                          <a:ea typeface="Roboto Condensed"/>
                          <a:cs typeface="Roboto Condensed"/>
                          <a:sym typeface="Roboto Condensed"/>
                        </a:rPr>
                        <a:t> </a:t>
                      </a:r>
                      <a:r>
                        <a:rPr lang="en-US" sz="3000" dirty="0" err="1">
                          <a:solidFill>
                            <a:srgbClr val="8D5B31"/>
                          </a:solidFill>
                          <a:latin typeface="Roboto Condensed"/>
                          <a:ea typeface="Roboto Condensed"/>
                          <a:cs typeface="Roboto Condensed"/>
                          <a:sym typeface="Roboto Condensed"/>
                        </a:rPr>
                        <a:t>dụng</a:t>
                      </a:r>
                      <a:r>
                        <a:rPr lang="en-US" sz="3000" dirty="0">
                          <a:solidFill>
                            <a:srgbClr val="8D5B31"/>
                          </a:solidFill>
                          <a:latin typeface="Roboto Condensed"/>
                          <a:ea typeface="Roboto Condensed"/>
                          <a:cs typeface="Roboto Condensed"/>
                          <a:sym typeface="Roboto Condensed"/>
                        </a:rPr>
                        <a:t> </a:t>
                      </a:r>
                      <a:r>
                        <a:rPr lang="en-US" sz="3000" dirty="0" err="1">
                          <a:solidFill>
                            <a:srgbClr val="8D5B31"/>
                          </a:solidFill>
                          <a:latin typeface="Roboto Condensed"/>
                          <a:ea typeface="Roboto Condensed"/>
                          <a:cs typeface="Roboto Condensed"/>
                          <a:sym typeface="Roboto Condensed"/>
                        </a:rPr>
                        <a:t>tiếng</a:t>
                      </a:r>
                      <a:r>
                        <a:rPr lang="en-US" sz="3000" dirty="0">
                          <a:solidFill>
                            <a:srgbClr val="8D5B31"/>
                          </a:solidFill>
                          <a:latin typeface="Roboto Condensed"/>
                          <a:ea typeface="Roboto Condensed"/>
                          <a:cs typeface="Roboto Condensed"/>
                          <a:sym typeface="Roboto Condensed"/>
                        </a:rPr>
                        <a:t> hay </a:t>
                      </a:r>
                      <a:r>
                        <a:rPr lang="en-US" sz="3000" dirty="0" err="1">
                          <a:solidFill>
                            <a:srgbClr val="8D5B31"/>
                          </a:solidFill>
                          <a:latin typeface="Roboto Condensed"/>
                          <a:ea typeface="Roboto Condensed"/>
                          <a:cs typeface="Roboto Condensed"/>
                          <a:sym typeface="Roboto Condensed"/>
                        </a:rPr>
                        <a:t>từ</a:t>
                      </a:r>
                      <a:r>
                        <a:rPr lang="en-US" sz="3000" dirty="0">
                          <a:solidFill>
                            <a:srgbClr val="8D5B31"/>
                          </a:solidFill>
                          <a:latin typeface="Roboto Condensed"/>
                          <a:ea typeface="Roboto Condensed"/>
                          <a:cs typeface="Roboto Condensed"/>
                          <a:sym typeface="Roboto Condensed"/>
                        </a:rPr>
                        <a:t> </a:t>
                      </a:r>
                      <a:r>
                        <a:rPr lang="en-US" sz="3000" dirty="0" err="1">
                          <a:solidFill>
                            <a:srgbClr val="8D5B31"/>
                          </a:solidFill>
                          <a:latin typeface="Roboto Condensed"/>
                          <a:ea typeface="Roboto Condensed"/>
                          <a:cs typeface="Roboto Condensed"/>
                          <a:sym typeface="Roboto Condensed"/>
                        </a:rPr>
                        <a:t>chỉ</a:t>
                      </a:r>
                      <a:r>
                        <a:rPr lang="en-US" sz="3000" dirty="0">
                          <a:solidFill>
                            <a:srgbClr val="8D5B31"/>
                          </a:solidFill>
                          <a:latin typeface="Roboto Condensed"/>
                          <a:ea typeface="Roboto Condensed"/>
                          <a:cs typeface="Roboto Condensed"/>
                          <a:sym typeface="Roboto Condensed"/>
                        </a:rPr>
                        <a:t> </a:t>
                      </a:r>
                      <a:r>
                        <a:rPr lang="en-US" sz="3000" dirty="0" err="1">
                          <a:solidFill>
                            <a:srgbClr val="8D5B31"/>
                          </a:solidFill>
                          <a:latin typeface="Roboto Condensed"/>
                          <a:ea typeface="Roboto Condensed"/>
                          <a:cs typeface="Roboto Condensed"/>
                          <a:sym typeface="Roboto Condensed"/>
                        </a:rPr>
                        <a:t>sự</a:t>
                      </a:r>
                      <a:r>
                        <a:rPr lang="en-US" sz="3000" dirty="0">
                          <a:solidFill>
                            <a:srgbClr val="8D5B31"/>
                          </a:solidFill>
                          <a:latin typeface="Roboto Condensed"/>
                          <a:ea typeface="Roboto Condensed"/>
                          <a:cs typeface="Roboto Condensed"/>
                          <a:sym typeface="Roboto Condensed"/>
                        </a:rPr>
                        <a:t> </a:t>
                      </a:r>
                      <a:r>
                        <a:rPr lang="en-US" sz="3000" dirty="0" err="1">
                          <a:solidFill>
                            <a:srgbClr val="8D5B31"/>
                          </a:solidFill>
                          <a:latin typeface="Roboto Condensed"/>
                          <a:ea typeface="Roboto Condensed"/>
                          <a:cs typeface="Roboto Condensed"/>
                          <a:sym typeface="Roboto Condensed"/>
                        </a:rPr>
                        <a:t>vật</a:t>
                      </a:r>
                      <a:r>
                        <a:rPr lang="en-US" sz="3000" dirty="0">
                          <a:solidFill>
                            <a:srgbClr val="8D5B31"/>
                          </a:solidFill>
                          <a:latin typeface="Roboto Condensed"/>
                          <a:ea typeface="Roboto Condensed"/>
                          <a:cs typeface="Roboto Condensed"/>
                          <a:sym typeface="Roboto Condensed"/>
                        </a:rPr>
                        <a:t> </a:t>
                      </a:r>
                      <a:r>
                        <a:rPr lang="en-US" sz="3000" dirty="0" err="1">
                          <a:solidFill>
                            <a:srgbClr val="8D5B31"/>
                          </a:solidFill>
                          <a:latin typeface="Roboto Condensed"/>
                          <a:ea typeface="Roboto Condensed"/>
                          <a:cs typeface="Roboto Condensed"/>
                          <a:sym typeface="Roboto Condensed"/>
                        </a:rPr>
                        <a:t>có</a:t>
                      </a:r>
                      <a:r>
                        <a:rPr lang="en-US" sz="3000" dirty="0">
                          <a:solidFill>
                            <a:srgbClr val="8D5B31"/>
                          </a:solidFill>
                          <a:latin typeface="Roboto Condensed"/>
                          <a:ea typeface="Roboto Condensed"/>
                          <a:cs typeface="Roboto Condensed"/>
                          <a:sym typeface="Roboto Condensed"/>
                        </a:rPr>
                        <a:t> </a:t>
                      </a:r>
                      <a:r>
                        <a:rPr lang="en-US" sz="3000" dirty="0" err="1">
                          <a:solidFill>
                            <a:srgbClr val="8D5B31"/>
                          </a:solidFill>
                          <a:latin typeface="Roboto Condensed"/>
                          <a:ea typeface="Roboto Condensed"/>
                          <a:cs typeface="Roboto Condensed"/>
                          <a:sym typeface="Roboto Condensed"/>
                        </a:rPr>
                        <a:t>quan</a:t>
                      </a:r>
                      <a:r>
                        <a:rPr lang="en-US" sz="3000" dirty="0">
                          <a:solidFill>
                            <a:srgbClr val="8D5B31"/>
                          </a:solidFill>
                          <a:latin typeface="Roboto Condensed"/>
                          <a:ea typeface="Roboto Condensed"/>
                          <a:cs typeface="Roboto Condensed"/>
                          <a:sym typeface="Roboto Condensed"/>
                        </a:rPr>
                        <a:t> </a:t>
                      </a:r>
                      <a:r>
                        <a:rPr lang="en-US" sz="3000" dirty="0" err="1">
                          <a:solidFill>
                            <a:srgbClr val="8D5B31"/>
                          </a:solidFill>
                          <a:latin typeface="Roboto Condensed"/>
                          <a:ea typeface="Roboto Condensed"/>
                          <a:cs typeface="Roboto Condensed"/>
                          <a:sym typeface="Roboto Condensed"/>
                        </a:rPr>
                        <a:t>hệ</a:t>
                      </a:r>
                      <a:r>
                        <a:rPr lang="en-US" sz="3000" dirty="0">
                          <a:solidFill>
                            <a:srgbClr val="8D5B31"/>
                          </a:solidFill>
                          <a:latin typeface="Roboto Condensed"/>
                          <a:ea typeface="Roboto Condensed"/>
                          <a:cs typeface="Roboto Condensed"/>
                          <a:sym typeface="Roboto Condensed"/>
                        </a:rPr>
                        <a:t> </a:t>
                      </a:r>
                      <a:r>
                        <a:rPr lang="en-US" sz="3000" dirty="0" err="1">
                          <a:solidFill>
                            <a:srgbClr val="8D5B31"/>
                          </a:solidFill>
                          <a:latin typeface="Roboto Condensed"/>
                          <a:ea typeface="Roboto Condensed"/>
                          <a:cs typeface="Roboto Condensed"/>
                          <a:sym typeface="Roboto Condensed"/>
                        </a:rPr>
                        <a:t>gần</a:t>
                      </a:r>
                      <a:r>
                        <a:rPr lang="en-US" sz="3000" dirty="0">
                          <a:solidFill>
                            <a:srgbClr val="8D5B31"/>
                          </a:solidFill>
                          <a:latin typeface="Roboto Condensed"/>
                          <a:ea typeface="Roboto Condensed"/>
                          <a:cs typeface="Roboto Condensed"/>
                          <a:sym typeface="Roboto Condensed"/>
                        </a:rPr>
                        <a:t> </a:t>
                      </a:r>
                      <a:r>
                        <a:rPr lang="en-US" sz="3000" dirty="0" err="1">
                          <a:solidFill>
                            <a:srgbClr val="8D5B31"/>
                          </a:solidFill>
                          <a:latin typeface="Roboto Condensed"/>
                          <a:ea typeface="Roboto Condensed"/>
                          <a:cs typeface="Roboto Condensed"/>
                          <a:sym typeface="Roboto Condensed"/>
                        </a:rPr>
                        <a:t>gũi</a:t>
                      </a:r>
                      <a:r>
                        <a:rPr lang="en-US" sz="3000" dirty="0">
                          <a:solidFill>
                            <a:srgbClr val="8D5B31"/>
                          </a:solidFill>
                          <a:latin typeface="Roboto Condensed"/>
                          <a:ea typeface="Roboto Condensed"/>
                          <a:cs typeface="Roboto Condensed"/>
                          <a:sym typeface="Roboto Condensed"/>
                        </a:rPr>
                        <a:t> </a:t>
                      </a:r>
                      <a:r>
                        <a:rPr lang="en-US" sz="3000" dirty="0" err="1">
                          <a:solidFill>
                            <a:srgbClr val="8D5B31"/>
                          </a:solidFill>
                          <a:latin typeface="Roboto Condensed"/>
                          <a:ea typeface="Roboto Condensed"/>
                          <a:cs typeface="Roboto Condensed"/>
                          <a:sym typeface="Roboto Condensed"/>
                        </a:rPr>
                        <a:t>với</a:t>
                      </a:r>
                      <a:r>
                        <a:rPr lang="en-US" sz="3000" dirty="0">
                          <a:solidFill>
                            <a:srgbClr val="8D5B31"/>
                          </a:solidFill>
                          <a:latin typeface="Roboto Condensed"/>
                          <a:ea typeface="Roboto Condensed"/>
                          <a:cs typeface="Roboto Condensed"/>
                          <a:sym typeface="Roboto Condensed"/>
                        </a:rPr>
                        <a:t> </a:t>
                      </a:r>
                      <a:r>
                        <a:rPr lang="en-US" sz="3000" dirty="0" err="1">
                          <a:solidFill>
                            <a:srgbClr val="8D5B31"/>
                          </a:solidFill>
                          <a:latin typeface="Roboto Condensed"/>
                          <a:ea typeface="Roboto Condensed"/>
                          <a:cs typeface="Roboto Condensed"/>
                          <a:sym typeface="Roboto Condensed"/>
                        </a:rPr>
                        <a:t>nhau</a:t>
                      </a:r>
                      <a:r>
                        <a:rPr lang="en-US" sz="3000" dirty="0">
                          <a:solidFill>
                            <a:srgbClr val="8D5B31"/>
                          </a:solidFill>
                          <a:latin typeface="Roboto Condensed"/>
                          <a:ea typeface="Roboto Condensed"/>
                          <a:cs typeface="Roboto Condensed"/>
                          <a:sym typeface="Roboto Condensed"/>
                        </a:rPr>
                        <a:t> (</a:t>
                      </a:r>
                      <a:r>
                        <a:rPr lang="en-US" sz="3000" dirty="0" err="1">
                          <a:solidFill>
                            <a:srgbClr val="8D5B31"/>
                          </a:solidFill>
                          <a:latin typeface="Roboto Condensed"/>
                          <a:ea typeface="Roboto Condensed"/>
                          <a:cs typeface="Roboto Condensed"/>
                          <a:sym typeface="Roboto Condensed"/>
                        </a:rPr>
                        <a:t>tràng</a:t>
                      </a:r>
                      <a:r>
                        <a:rPr lang="en-US" sz="3000" dirty="0">
                          <a:solidFill>
                            <a:srgbClr val="8D5B31"/>
                          </a:solidFill>
                          <a:latin typeface="Roboto Condensed"/>
                          <a:ea typeface="Roboto Condensed"/>
                          <a:cs typeface="Roboto Condensed"/>
                          <a:sym typeface="Roboto Condensed"/>
                        </a:rPr>
                        <a:t>, </a:t>
                      </a:r>
                      <a:r>
                        <a:rPr lang="en-US" sz="3000" dirty="0" err="1">
                          <a:solidFill>
                            <a:srgbClr val="8D5B31"/>
                          </a:solidFill>
                          <a:latin typeface="Roboto Condensed"/>
                          <a:ea typeface="Roboto Condensed"/>
                          <a:cs typeface="Roboto Condensed"/>
                          <a:sym typeface="Roboto Condensed"/>
                        </a:rPr>
                        <a:t>ếch</a:t>
                      </a:r>
                      <a:r>
                        <a:rPr lang="en-US" sz="3000" dirty="0">
                          <a:solidFill>
                            <a:srgbClr val="8D5B31"/>
                          </a:solidFill>
                          <a:latin typeface="Roboto Condensed"/>
                          <a:ea typeface="Roboto Condensed"/>
                          <a:cs typeface="Roboto Condensed"/>
                          <a:sym typeface="Roboto Condensed"/>
                        </a:rPr>
                        <a:t>, </a:t>
                      </a:r>
                      <a:r>
                        <a:rPr lang="en-US" sz="3000" dirty="0" err="1">
                          <a:solidFill>
                            <a:srgbClr val="8D5B31"/>
                          </a:solidFill>
                          <a:latin typeface="Roboto Condensed"/>
                          <a:ea typeface="Roboto Condensed"/>
                          <a:cs typeface="Roboto Condensed"/>
                          <a:sym typeface="Roboto Condensed"/>
                        </a:rPr>
                        <a:t>chẫu</a:t>
                      </a:r>
                      <a:r>
                        <a:rPr lang="en-US" sz="3000" dirty="0">
                          <a:solidFill>
                            <a:srgbClr val="8D5B31"/>
                          </a:solidFill>
                          <a:latin typeface="Roboto Condensed"/>
                          <a:ea typeface="Roboto Condensed"/>
                          <a:cs typeface="Roboto Condensed"/>
                          <a:sym typeface="Roboto Condensed"/>
                        </a:rPr>
                        <a:t>, </a:t>
                      </a:r>
                      <a:r>
                        <a:rPr lang="en-US" sz="3000" dirty="0" err="1">
                          <a:solidFill>
                            <a:srgbClr val="8D5B31"/>
                          </a:solidFill>
                          <a:latin typeface="Roboto Condensed"/>
                          <a:ea typeface="Roboto Condensed"/>
                          <a:cs typeface="Roboto Condensed"/>
                          <a:sym typeface="Roboto Condensed"/>
                        </a:rPr>
                        <a:t>ương</a:t>
                      </a:r>
                      <a:r>
                        <a:rPr lang="en-US" sz="3000" dirty="0">
                          <a:solidFill>
                            <a:srgbClr val="8D5B31"/>
                          </a:solidFill>
                          <a:latin typeface="Roboto Condensed"/>
                          <a:ea typeface="Roboto Condensed"/>
                          <a:cs typeface="Roboto Condensed"/>
                          <a:sym typeface="Roboto Condensed"/>
                        </a:rPr>
                        <a:t> </a:t>
                      </a:r>
                      <a:r>
                        <a:rPr lang="en-US" sz="3000" dirty="0" err="1">
                          <a:solidFill>
                            <a:srgbClr val="8D5B31"/>
                          </a:solidFill>
                          <a:latin typeface="Roboto Condensed"/>
                          <a:ea typeface="Roboto Condensed"/>
                          <a:cs typeface="Roboto Condensed"/>
                          <a:sym typeface="Roboto Condensed"/>
                        </a:rPr>
                        <a:t>đều</a:t>
                      </a:r>
                      <a:r>
                        <a:rPr lang="en-US" sz="3000" dirty="0">
                          <a:solidFill>
                            <a:srgbClr val="8D5B31"/>
                          </a:solidFill>
                          <a:latin typeface="Roboto Condensed"/>
                          <a:ea typeface="Roboto Condensed"/>
                          <a:cs typeface="Roboto Condensed"/>
                          <a:sym typeface="Roboto Condensed"/>
                        </a:rPr>
                        <a:t> </a:t>
                      </a:r>
                      <a:r>
                        <a:rPr lang="en-US" sz="3000" dirty="0" err="1">
                          <a:solidFill>
                            <a:srgbClr val="8D5B31"/>
                          </a:solidFill>
                          <a:latin typeface="Roboto Condensed"/>
                          <a:ea typeface="Roboto Condensed"/>
                          <a:cs typeface="Roboto Condensed"/>
                          <a:sym typeface="Roboto Condensed"/>
                        </a:rPr>
                        <a:t>thuộc</a:t>
                      </a:r>
                      <a:r>
                        <a:rPr lang="en-US" sz="3000" dirty="0">
                          <a:solidFill>
                            <a:srgbClr val="8D5B31"/>
                          </a:solidFill>
                          <a:latin typeface="Roboto Condensed"/>
                          <a:ea typeface="Roboto Condensed"/>
                          <a:cs typeface="Roboto Condensed"/>
                          <a:sym typeface="Roboto Condensed"/>
                        </a:rPr>
                        <a:t> </a:t>
                      </a:r>
                      <a:r>
                        <a:rPr lang="en-US" sz="3000" dirty="0" err="1">
                          <a:solidFill>
                            <a:srgbClr val="8D5B31"/>
                          </a:solidFill>
                          <a:latin typeface="Roboto Condensed"/>
                          <a:ea typeface="Roboto Condensed"/>
                          <a:cs typeface="Roboto Condensed"/>
                          <a:sym typeface="Roboto Condensed"/>
                        </a:rPr>
                        <a:t>họ</a:t>
                      </a:r>
                      <a:r>
                        <a:rPr lang="en-US" sz="3000" dirty="0">
                          <a:solidFill>
                            <a:srgbClr val="8D5B31"/>
                          </a:solidFill>
                          <a:latin typeface="Roboto Condensed"/>
                          <a:ea typeface="Roboto Condensed"/>
                          <a:cs typeface="Roboto Condensed"/>
                          <a:sym typeface="Roboto Condensed"/>
                        </a:rPr>
                        <a:t> </a:t>
                      </a:r>
                      <a:r>
                        <a:rPr lang="en-US" sz="3000" dirty="0" err="1">
                          <a:solidFill>
                            <a:srgbClr val="8D5B31"/>
                          </a:solidFill>
                          <a:latin typeface="Roboto Condensed"/>
                          <a:ea typeface="Roboto Condensed"/>
                          <a:cs typeface="Roboto Condensed"/>
                          <a:sym typeface="Roboto Condensed"/>
                        </a:rPr>
                        <a:t>ếch</a:t>
                      </a:r>
                      <a:r>
                        <a:rPr lang="en-US" sz="3000" dirty="0">
                          <a:solidFill>
                            <a:srgbClr val="8D5B31"/>
                          </a:solidFill>
                          <a:latin typeface="Roboto Condensed"/>
                          <a:ea typeface="Roboto Condensed"/>
                          <a:cs typeface="Roboto Condensed"/>
                          <a:sym typeface="Roboto Condensed"/>
                        </a:rPr>
                        <a:t>)</a:t>
                      </a:r>
                      <a:endParaRPr lang="en-US" sz="1100" dirty="0"/>
                    </a:p>
                  </a:txBody>
                  <a:tcPr marL="28575" marR="28575" marT="28575" marB="28575" anchor="ctr">
                    <a:lnL w="19050" cap="flat" cmpd="sng" algn="ctr">
                      <a:solidFill>
                        <a:srgbClr val="D7BEA4"/>
                      </a:solidFill>
                      <a:prstDash val="solid"/>
                      <a:round/>
                      <a:headEnd type="none" w="med" len="med"/>
                      <a:tailEnd type="none" w="med" len="med"/>
                    </a:lnL>
                    <a:lnR w="19050" cap="flat" cmpd="sng" algn="ctr">
                      <a:solidFill>
                        <a:srgbClr val="D7BEA4"/>
                      </a:solidFill>
                      <a:prstDash val="solid"/>
                      <a:round/>
                      <a:headEnd type="none" w="med" len="med"/>
                      <a:tailEnd type="none" w="med" len="med"/>
                    </a:lnR>
                    <a:lnT w="19050" cap="flat" cmpd="sng" algn="ctr">
                      <a:solidFill>
                        <a:srgbClr val="D7BEA4"/>
                      </a:solidFill>
                      <a:prstDash val="solid"/>
                      <a:round/>
                      <a:headEnd type="none" w="med" len="med"/>
                      <a:tailEnd type="none" w="med" len="med"/>
                    </a:lnT>
                    <a:lnB w="19050" cap="flat" cmpd="sng" algn="ctr">
                      <a:solidFill>
                        <a:srgbClr val="D7BEA4"/>
                      </a:solidFill>
                      <a:prstDash val="solid"/>
                      <a:round/>
                      <a:headEnd type="none" w="med" len="med"/>
                      <a:tailEnd type="none" w="med" len="med"/>
                    </a:lnB>
                    <a:solidFill>
                      <a:srgbClr val="FDFCFC"/>
                    </a:solidFill>
                  </a:tcPr>
                </a:tc>
                <a:extLst>
                  <a:ext uri="{0D108BD9-81ED-4DB2-BD59-A6C34878D82A}">
                    <a16:rowId xmlns:a16="http://schemas.microsoft.com/office/drawing/2014/main" val="10007"/>
                  </a:ext>
                </a:extLst>
              </a:tr>
            </a:tbl>
          </a:graphicData>
        </a:graphic>
      </p:graphicFrame>
      <p:grpSp>
        <p:nvGrpSpPr>
          <p:cNvPr id="5" name="Group 5"/>
          <p:cNvGrpSpPr/>
          <p:nvPr/>
        </p:nvGrpSpPr>
        <p:grpSpPr>
          <a:xfrm>
            <a:off x="6342981" y="0"/>
            <a:ext cx="3928509" cy="845641"/>
            <a:chOff x="0" y="0"/>
            <a:chExt cx="1034669" cy="222720"/>
          </a:xfrm>
        </p:grpSpPr>
        <p:sp>
          <p:nvSpPr>
            <p:cNvPr id="6" name="Freeform 6"/>
            <p:cNvSpPr/>
            <p:nvPr/>
          </p:nvSpPr>
          <p:spPr>
            <a:xfrm>
              <a:off x="0" y="0"/>
              <a:ext cx="1034669" cy="222720"/>
            </a:xfrm>
            <a:custGeom>
              <a:avLst/>
              <a:gdLst/>
              <a:ahLst/>
              <a:cxnLst/>
              <a:rect l="l" t="t" r="r" b="b"/>
              <a:pathLst>
                <a:path w="1034669" h="222720">
                  <a:moveTo>
                    <a:pt x="100506" y="0"/>
                  </a:moveTo>
                  <a:lnTo>
                    <a:pt x="934163" y="0"/>
                  </a:lnTo>
                  <a:cubicBezTo>
                    <a:pt x="960819" y="0"/>
                    <a:pt x="986383" y="10589"/>
                    <a:pt x="1005232" y="29437"/>
                  </a:cubicBezTo>
                  <a:cubicBezTo>
                    <a:pt x="1024080" y="48286"/>
                    <a:pt x="1034669" y="73850"/>
                    <a:pt x="1034669" y="100506"/>
                  </a:cubicBezTo>
                  <a:lnTo>
                    <a:pt x="1034669" y="122215"/>
                  </a:lnTo>
                  <a:cubicBezTo>
                    <a:pt x="1034669" y="148870"/>
                    <a:pt x="1024080" y="174434"/>
                    <a:pt x="1005232" y="193283"/>
                  </a:cubicBezTo>
                  <a:cubicBezTo>
                    <a:pt x="986383" y="212131"/>
                    <a:pt x="960819" y="222720"/>
                    <a:pt x="934163" y="222720"/>
                  </a:cubicBezTo>
                  <a:lnTo>
                    <a:pt x="100506" y="222720"/>
                  </a:lnTo>
                  <a:cubicBezTo>
                    <a:pt x="73850" y="222720"/>
                    <a:pt x="48286" y="212131"/>
                    <a:pt x="29437" y="193283"/>
                  </a:cubicBezTo>
                  <a:cubicBezTo>
                    <a:pt x="10589" y="174434"/>
                    <a:pt x="0" y="148870"/>
                    <a:pt x="0" y="122215"/>
                  </a:cubicBezTo>
                  <a:lnTo>
                    <a:pt x="0" y="100506"/>
                  </a:lnTo>
                  <a:cubicBezTo>
                    <a:pt x="0" y="73850"/>
                    <a:pt x="10589" y="48286"/>
                    <a:pt x="29437" y="29437"/>
                  </a:cubicBezTo>
                  <a:cubicBezTo>
                    <a:pt x="48286" y="10589"/>
                    <a:pt x="73850" y="0"/>
                    <a:pt x="100506" y="0"/>
                  </a:cubicBezTo>
                  <a:close/>
                </a:path>
              </a:pathLst>
            </a:custGeom>
            <a:solidFill>
              <a:srgbClr val="F4F4F4"/>
            </a:solidFill>
          </p:spPr>
          <p:txBody>
            <a:bodyPr/>
            <a:lstStyle/>
            <a:p>
              <a:endParaRPr lang="en-US"/>
            </a:p>
          </p:txBody>
        </p:sp>
        <p:sp>
          <p:nvSpPr>
            <p:cNvPr id="7" name="TextBox 7"/>
            <p:cNvSpPr txBox="1"/>
            <p:nvPr/>
          </p:nvSpPr>
          <p:spPr>
            <a:xfrm>
              <a:off x="0" y="-76200"/>
              <a:ext cx="1034669" cy="298920"/>
            </a:xfrm>
            <a:prstGeom prst="rect">
              <a:avLst/>
            </a:prstGeom>
          </p:spPr>
          <p:txBody>
            <a:bodyPr lIns="50800" tIns="50800" rIns="50800" bIns="50800" rtlCol="0" anchor="ctr"/>
            <a:lstStyle/>
            <a:p>
              <a:pPr algn="ctr">
                <a:lnSpc>
                  <a:spcPts val="5599"/>
                </a:lnSpc>
              </a:pPr>
              <a:r>
                <a:rPr lang="en-US" sz="3999" b="1">
                  <a:solidFill>
                    <a:srgbClr val="312F84"/>
                  </a:solidFill>
                  <a:latin typeface="Roboto Condensed Bold"/>
                  <a:ea typeface="Roboto Condensed Bold"/>
                  <a:cs typeface="Roboto Condensed Bold"/>
                  <a:sym typeface="Roboto Condensed Bold"/>
                </a:rPr>
                <a:t>Gợi ý phiếu 2A</a:t>
              </a: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2" name="TextBox 2"/>
          <p:cNvSpPr txBox="1"/>
          <p:nvPr/>
        </p:nvSpPr>
        <p:spPr>
          <a:xfrm>
            <a:off x="-193077" y="10506075"/>
            <a:ext cx="18243366" cy="5105397"/>
          </a:xfrm>
          <a:prstGeom prst="rect">
            <a:avLst/>
          </a:prstGeom>
        </p:spPr>
        <p:txBody>
          <a:bodyPr lIns="0" tIns="0" rIns="0" bIns="0" rtlCol="0" anchor="t">
            <a:spAutoFit/>
          </a:bodyPr>
          <a:lstStyle/>
          <a:p>
            <a:pPr algn="ctr">
              <a:lnSpc>
                <a:spcPts val="15000"/>
              </a:lnSpc>
            </a:pPr>
            <a:r>
              <a:rPr lang="en-US" sz="15000">
                <a:solidFill>
                  <a:srgbClr val="312F84"/>
                </a:solidFill>
                <a:latin typeface="#9Slide05 VL Fadilla"/>
                <a:ea typeface="#9Slide05 VL Fadilla"/>
                <a:cs typeface="#9Slide05 VL Fadilla"/>
                <a:sym typeface="#9Slide05 VL Fadilla"/>
              </a:rPr>
              <a:t>Bài 7</a:t>
            </a:r>
          </a:p>
          <a:p>
            <a:pPr algn="ctr">
              <a:lnSpc>
                <a:spcPts val="9001"/>
              </a:lnSpc>
            </a:pPr>
            <a:endParaRPr lang="en-US" sz="15000">
              <a:solidFill>
                <a:srgbClr val="312F84"/>
              </a:solidFill>
              <a:latin typeface="#9Slide05 VL Fadilla"/>
              <a:ea typeface="#9Slide05 VL Fadilla"/>
              <a:cs typeface="#9Slide05 VL Fadilla"/>
              <a:sym typeface="#9Slide05 VL Fadilla"/>
            </a:endParaRPr>
          </a:p>
          <a:p>
            <a:pPr algn="ctr">
              <a:lnSpc>
                <a:spcPts val="14999"/>
              </a:lnSpc>
            </a:pPr>
            <a:r>
              <a:rPr lang="en-US" sz="14999">
                <a:solidFill>
                  <a:srgbClr val="312F84"/>
                </a:solidFill>
                <a:latin typeface="#9Slide05 VL Fadilla"/>
                <a:ea typeface="#9Slide05 VL Fadilla"/>
                <a:cs typeface="#9Slide05 VL Fadilla"/>
                <a:sym typeface="#9Slide05 VL Fadilla"/>
              </a:rPr>
              <a:t>Thơ tám chữ và thơ tự do</a:t>
            </a:r>
          </a:p>
        </p:txBody>
      </p:sp>
      <p:sp>
        <p:nvSpPr>
          <p:cNvPr id="3" name="Freeform 3"/>
          <p:cNvSpPr/>
          <p:nvPr/>
        </p:nvSpPr>
        <p:spPr>
          <a:xfrm>
            <a:off x="-193077" y="7294686"/>
            <a:ext cx="18481077" cy="3927229"/>
          </a:xfrm>
          <a:custGeom>
            <a:avLst/>
            <a:gdLst/>
            <a:ahLst/>
            <a:cxnLst/>
            <a:rect l="l" t="t" r="r" b="b"/>
            <a:pathLst>
              <a:path w="18481077" h="3927229">
                <a:moveTo>
                  <a:pt x="0" y="0"/>
                </a:moveTo>
                <a:lnTo>
                  <a:pt x="18481077" y="0"/>
                </a:lnTo>
                <a:lnTo>
                  <a:pt x="18481077" y="3927228"/>
                </a:lnTo>
                <a:lnTo>
                  <a:pt x="0" y="39272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rot="-1768764">
            <a:off x="11130714" y="4621504"/>
            <a:ext cx="5626623" cy="1043993"/>
            <a:chOff x="0" y="0"/>
            <a:chExt cx="1481909" cy="274961"/>
          </a:xfrm>
        </p:grpSpPr>
        <p:sp>
          <p:nvSpPr>
            <p:cNvPr id="5" name="Freeform 5"/>
            <p:cNvSpPr/>
            <p:nvPr/>
          </p:nvSpPr>
          <p:spPr>
            <a:xfrm>
              <a:off x="0" y="0"/>
              <a:ext cx="1481909" cy="274961"/>
            </a:xfrm>
            <a:custGeom>
              <a:avLst/>
              <a:gdLst/>
              <a:ahLst/>
              <a:cxnLst/>
              <a:rect l="l" t="t" r="r" b="b"/>
              <a:pathLst>
                <a:path w="1481909" h="274961">
                  <a:moveTo>
                    <a:pt x="70173" y="0"/>
                  </a:moveTo>
                  <a:lnTo>
                    <a:pt x="1411736" y="0"/>
                  </a:lnTo>
                  <a:cubicBezTo>
                    <a:pt x="1430347" y="0"/>
                    <a:pt x="1448196" y="7393"/>
                    <a:pt x="1461356" y="20553"/>
                  </a:cubicBezTo>
                  <a:cubicBezTo>
                    <a:pt x="1474516" y="33713"/>
                    <a:pt x="1481909" y="51562"/>
                    <a:pt x="1481909" y="70173"/>
                  </a:cubicBezTo>
                  <a:lnTo>
                    <a:pt x="1481909" y="204788"/>
                  </a:lnTo>
                  <a:cubicBezTo>
                    <a:pt x="1481909" y="223399"/>
                    <a:pt x="1474516" y="241248"/>
                    <a:pt x="1461356" y="254408"/>
                  </a:cubicBezTo>
                  <a:cubicBezTo>
                    <a:pt x="1448196" y="267568"/>
                    <a:pt x="1430347" y="274961"/>
                    <a:pt x="1411736" y="274961"/>
                  </a:cubicBezTo>
                  <a:lnTo>
                    <a:pt x="70173" y="274961"/>
                  </a:lnTo>
                  <a:cubicBezTo>
                    <a:pt x="51562" y="274961"/>
                    <a:pt x="33713" y="267568"/>
                    <a:pt x="20553" y="254408"/>
                  </a:cubicBezTo>
                  <a:cubicBezTo>
                    <a:pt x="7393" y="241248"/>
                    <a:pt x="0" y="223399"/>
                    <a:pt x="0" y="204788"/>
                  </a:cubicBezTo>
                  <a:lnTo>
                    <a:pt x="0" y="70173"/>
                  </a:lnTo>
                  <a:cubicBezTo>
                    <a:pt x="0" y="51562"/>
                    <a:pt x="7393" y="33713"/>
                    <a:pt x="20553" y="20553"/>
                  </a:cubicBezTo>
                  <a:cubicBezTo>
                    <a:pt x="33713" y="7393"/>
                    <a:pt x="51562" y="0"/>
                    <a:pt x="70173" y="0"/>
                  </a:cubicBezTo>
                  <a:close/>
                </a:path>
              </a:pathLst>
            </a:custGeom>
            <a:solidFill>
              <a:srgbClr val="F4F4F4"/>
            </a:solidFill>
          </p:spPr>
          <p:txBody>
            <a:bodyPr/>
            <a:lstStyle/>
            <a:p>
              <a:endParaRPr lang="en-US"/>
            </a:p>
          </p:txBody>
        </p:sp>
        <p:sp>
          <p:nvSpPr>
            <p:cNvPr id="6" name="TextBox 6"/>
            <p:cNvSpPr txBox="1"/>
            <p:nvPr/>
          </p:nvSpPr>
          <p:spPr>
            <a:xfrm>
              <a:off x="0" y="-95250"/>
              <a:ext cx="1481909" cy="370211"/>
            </a:xfrm>
            <a:prstGeom prst="rect">
              <a:avLst/>
            </a:prstGeom>
          </p:spPr>
          <p:txBody>
            <a:bodyPr lIns="50800" tIns="50800" rIns="50800" bIns="50800" rtlCol="0" anchor="ctr"/>
            <a:lstStyle/>
            <a:p>
              <a:pPr algn="ctr">
                <a:lnSpc>
                  <a:spcPts val="6999"/>
                </a:lnSpc>
              </a:pPr>
              <a:r>
                <a:rPr lang="en-US" sz="4999" b="1">
                  <a:solidFill>
                    <a:srgbClr val="312F84"/>
                  </a:solidFill>
                  <a:latin typeface="Roboto Condensed Bold"/>
                  <a:ea typeface="Roboto Condensed Bold"/>
                  <a:cs typeface="Roboto Condensed Bold"/>
                  <a:sym typeface="Roboto Condensed Bold"/>
                </a:rPr>
                <a:t>Phiếu 2A- Nhóm 1-3</a:t>
              </a:r>
            </a:p>
          </p:txBody>
        </p:sp>
      </p:grpSp>
      <p:graphicFrame>
        <p:nvGraphicFramePr>
          <p:cNvPr id="7" name="Table 7"/>
          <p:cNvGraphicFramePr>
            <a:graphicFrameLocks noGrp="1"/>
          </p:cNvGraphicFramePr>
          <p:nvPr/>
        </p:nvGraphicFramePr>
        <p:xfrm>
          <a:off x="0" y="0"/>
          <a:ext cx="18288000" cy="10258426"/>
        </p:xfrm>
        <a:graphic>
          <a:graphicData uri="http://schemas.openxmlformats.org/drawingml/2006/table">
            <a:tbl>
              <a:tblPr/>
              <a:tblGrid>
                <a:gridCol w="6703126">
                  <a:extLst>
                    <a:ext uri="{9D8B030D-6E8A-4147-A177-3AD203B41FA5}">
                      <a16:colId xmlns:a16="http://schemas.microsoft.com/office/drawing/2014/main" val="20000"/>
                    </a:ext>
                  </a:extLst>
                </a:gridCol>
                <a:gridCol w="11584874">
                  <a:extLst>
                    <a:ext uri="{9D8B030D-6E8A-4147-A177-3AD203B41FA5}">
                      <a16:colId xmlns:a16="http://schemas.microsoft.com/office/drawing/2014/main" val="20001"/>
                    </a:ext>
                  </a:extLst>
                </a:gridCol>
              </a:tblGrid>
              <a:tr h="767439">
                <a:tc>
                  <a:txBody>
                    <a:bodyPr/>
                    <a:lstStyle/>
                    <a:p>
                      <a:pPr algn="ctr">
                        <a:lnSpc>
                          <a:spcPts val="4759"/>
                        </a:lnSpc>
                        <a:defRPr/>
                      </a:pPr>
                      <a:r>
                        <a:rPr lang="en-US" sz="3399" b="1">
                          <a:solidFill>
                            <a:srgbClr val="8D5B31"/>
                          </a:solidFill>
                          <a:latin typeface="Roboto Condensed Bold"/>
                          <a:ea typeface="Roboto Condensed Bold"/>
                          <a:cs typeface="Roboto Condensed Bold"/>
                          <a:sym typeface="Roboto Condensed Bold"/>
                        </a:rPr>
                        <a:t>Ngữ liệu</a:t>
                      </a:r>
                      <a:endParaRPr lang="en-US" sz="1100"/>
                    </a:p>
                  </a:txBody>
                  <a:tcPr marL="28575" marR="28575" marT="28575" marB="28575" anchor="ctr">
                    <a:lnL w="19050" cap="flat" cmpd="sng" algn="ctr">
                      <a:solidFill>
                        <a:srgbClr val="D7BEA4"/>
                      </a:solidFill>
                      <a:prstDash val="solid"/>
                      <a:round/>
                      <a:headEnd type="none" w="med" len="med"/>
                      <a:tailEnd type="none" w="med" len="med"/>
                    </a:lnL>
                    <a:lnR w="19050" cap="flat" cmpd="sng" algn="ctr">
                      <a:solidFill>
                        <a:srgbClr val="D7BEA4"/>
                      </a:solidFill>
                      <a:prstDash val="solid"/>
                      <a:round/>
                      <a:headEnd type="none" w="med" len="med"/>
                      <a:tailEnd type="none" w="med" len="med"/>
                    </a:lnR>
                    <a:lnT w="19050" cap="flat" cmpd="sng" algn="ctr">
                      <a:solidFill>
                        <a:srgbClr val="D7BEA4"/>
                      </a:solidFill>
                      <a:prstDash val="solid"/>
                      <a:round/>
                      <a:headEnd type="none" w="med" len="med"/>
                      <a:tailEnd type="none" w="med" len="med"/>
                    </a:lnT>
                    <a:lnB w="19050" cap="flat" cmpd="sng" algn="ctr">
                      <a:solidFill>
                        <a:srgbClr val="D7BEA4"/>
                      </a:solidFill>
                      <a:prstDash val="solid"/>
                      <a:round/>
                      <a:headEnd type="none" w="med" len="med"/>
                      <a:tailEnd type="none" w="med" len="med"/>
                    </a:lnB>
                    <a:solidFill>
                      <a:srgbClr val="FFF4E3"/>
                    </a:solidFill>
                  </a:tcPr>
                </a:tc>
                <a:tc>
                  <a:txBody>
                    <a:bodyPr/>
                    <a:lstStyle/>
                    <a:p>
                      <a:pPr algn="ctr">
                        <a:lnSpc>
                          <a:spcPts val="4759"/>
                        </a:lnSpc>
                        <a:defRPr/>
                      </a:pPr>
                      <a:r>
                        <a:rPr lang="en-US" sz="3399" b="1">
                          <a:solidFill>
                            <a:srgbClr val="8D5B31"/>
                          </a:solidFill>
                          <a:latin typeface="Roboto Condensed Bold"/>
                          <a:ea typeface="Roboto Condensed Bold"/>
                          <a:cs typeface="Roboto Condensed Bold"/>
                          <a:sym typeface="Roboto Condensed Bold"/>
                        </a:rPr>
                        <a:t>Xác định lối chơi chữ</a:t>
                      </a:r>
                      <a:endParaRPr lang="en-US" sz="1100"/>
                    </a:p>
                  </a:txBody>
                  <a:tcPr marL="28575" marR="28575" marT="28575" marB="28575" anchor="ctr">
                    <a:lnL w="19050" cap="flat" cmpd="sng" algn="ctr">
                      <a:solidFill>
                        <a:srgbClr val="D7BEA4"/>
                      </a:solidFill>
                      <a:prstDash val="solid"/>
                      <a:round/>
                      <a:headEnd type="none" w="med" len="med"/>
                      <a:tailEnd type="none" w="med" len="med"/>
                    </a:lnL>
                    <a:lnR w="19050" cap="flat" cmpd="sng" algn="ctr">
                      <a:solidFill>
                        <a:srgbClr val="D7BEA4"/>
                      </a:solidFill>
                      <a:prstDash val="solid"/>
                      <a:round/>
                      <a:headEnd type="none" w="med" len="med"/>
                      <a:tailEnd type="none" w="med" len="med"/>
                    </a:lnR>
                    <a:lnT w="19050" cap="flat" cmpd="sng" algn="ctr">
                      <a:solidFill>
                        <a:srgbClr val="D7BEA4"/>
                      </a:solidFill>
                      <a:prstDash val="solid"/>
                      <a:round/>
                      <a:headEnd type="none" w="med" len="med"/>
                      <a:tailEnd type="none" w="med" len="med"/>
                    </a:lnT>
                    <a:lnB w="19050" cap="flat" cmpd="sng" algn="ctr">
                      <a:solidFill>
                        <a:srgbClr val="D7BEA4"/>
                      </a:solidFill>
                      <a:prstDash val="solid"/>
                      <a:round/>
                      <a:headEnd type="none" w="med" len="med"/>
                      <a:tailEnd type="none" w="med" len="med"/>
                    </a:lnB>
                    <a:solidFill>
                      <a:srgbClr val="FFF4E3"/>
                    </a:solidFill>
                  </a:tcPr>
                </a:tc>
                <a:extLst>
                  <a:ext uri="{0D108BD9-81ED-4DB2-BD59-A6C34878D82A}">
                    <a16:rowId xmlns:a16="http://schemas.microsoft.com/office/drawing/2014/main" val="10000"/>
                  </a:ext>
                </a:extLst>
              </a:tr>
              <a:tr h="1196830">
                <a:tc rowSpan="3">
                  <a:txBody>
                    <a:bodyPr/>
                    <a:lstStyle/>
                    <a:p>
                      <a:pPr algn="l">
                        <a:lnSpc>
                          <a:spcPts val="4759"/>
                        </a:lnSpc>
                        <a:defRPr/>
                      </a:pPr>
                      <a:r>
                        <a:rPr lang="en-US" sz="3399" i="1">
                          <a:solidFill>
                            <a:srgbClr val="8D5B31"/>
                          </a:solidFill>
                          <a:latin typeface="Roboto Condensed Italics"/>
                          <a:ea typeface="Roboto Condensed Italics"/>
                          <a:cs typeface="Roboto Condensed Italics"/>
                          <a:sym typeface="Roboto Condensed Italics"/>
                        </a:rPr>
                        <a:t>a. </a:t>
                      </a:r>
                      <a:endParaRPr lang="en-US" sz="1100"/>
                    </a:p>
                    <a:p>
                      <a:pPr algn="ctr">
                        <a:lnSpc>
                          <a:spcPts val="4759"/>
                        </a:lnSpc>
                      </a:pPr>
                      <a:r>
                        <a:rPr lang="en-US" sz="3399" i="1">
                          <a:solidFill>
                            <a:srgbClr val="8D5B31"/>
                          </a:solidFill>
                          <a:latin typeface="Roboto Condensed Italics"/>
                          <a:ea typeface="Roboto Condensed Italics"/>
                          <a:cs typeface="Roboto Condensed Italics"/>
                          <a:sym typeface="Roboto Condensed Italics"/>
                        </a:rPr>
                        <a:t>Đoạn trường thay lúc phân kì,</a:t>
                      </a:r>
                    </a:p>
                    <a:p>
                      <a:pPr algn="ctr">
                        <a:lnSpc>
                          <a:spcPts val="4759"/>
                        </a:lnSpc>
                      </a:pPr>
                      <a:r>
                        <a:rPr lang="en-US" sz="3399" i="1">
                          <a:solidFill>
                            <a:srgbClr val="8D5B31"/>
                          </a:solidFill>
                          <a:latin typeface="Roboto Condensed Italics"/>
                          <a:ea typeface="Roboto Condensed Italics"/>
                          <a:cs typeface="Roboto Condensed Italics"/>
                          <a:sym typeface="Roboto Condensed Italics"/>
                        </a:rPr>
                        <a:t>Vó câu khấp khểnh, bánh xe gập ghềnh.</a:t>
                      </a:r>
                    </a:p>
                    <a:p>
                      <a:pPr algn="r">
                        <a:lnSpc>
                          <a:spcPts val="4759"/>
                        </a:lnSpc>
                      </a:pPr>
                      <a:r>
                        <a:rPr lang="en-US" sz="3399">
                          <a:solidFill>
                            <a:srgbClr val="8D5B31"/>
                          </a:solidFill>
                          <a:latin typeface="Roboto Condensed"/>
                          <a:ea typeface="Roboto Condensed"/>
                          <a:cs typeface="Roboto Condensed"/>
                          <a:sym typeface="Roboto Condensed"/>
                        </a:rPr>
                        <a:t>(Nguyễn Du)</a:t>
                      </a:r>
                    </a:p>
                    <a:p>
                      <a:pPr algn="ctr">
                        <a:lnSpc>
                          <a:spcPts val="4759"/>
                        </a:lnSpc>
                      </a:pPr>
                      <a:endParaRPr lang="en-US" sz="3399">
                        <a:solidFill>
                          <a:srgbClr val="8D5B31"/>
                        </a:solidFill>
                        <a:latin typeface="Roboto Condensed"/>
                        <a:ea typeface="Roboto Condensed"/>
                        <a:cs typeface="Roboto Condensed"/>
                        <a:sym typeface="Roboto Condensed"/>
                      </a:endParaRPr>
                    </a:p>
                  </a:txBody>
                  <a:tcPr marL="28575" marR="28575" marT="28575" marB="28575" anchor="ctr">
                    <a:lnL w="19050" cap="flat" cmpd="sng" algn="ctr">
                      <a:solidFill>
                        <a:srgbClr val="D7BEA4"/>
                      </a:solidFill>
                      <a:prstDash val="solid"/>
                      <a:round/>
                      <a:headEnd type="none" w="med" len="med"/>
                      <a:tailEnd type="none" w="med" len="med"/>
                    </a:lnL>
                    <a:lnR w="19050" cap="flat" cmpd="sng" algn="ctr">
                      <a:solidFill>
                        <a:srgbClr val="D7BEA4"/>
                      </a:solidFill>
                      <a:prstDash val="solid"/>
                      <a:round/>
                      <a:headEnd type="none" w="med" len="med"/>
                      <a:tailEnd type="none" w="med" len="med"/>
                    </a:lnR>
                    <a:lnT w="19050" cap="flat" cmpd="sng" algn="ctr">
                      <a:solidFill>
                        <a:srgbClr val="D7BEA4"/>
                      </a:solidFill>
                      <a:prstDash val="solid"/>
                      <a:round/>
                      <a:headEnd type="none" w="med" len="med"/>
                      <a:tailEnd type="none" w="med" len="med"/>
                    </a:lnT>
                    <a:lnB w="19050" cap="flat" cmpd="sng" algn="ctr">
                      <a:solidFill>
                        <a:srgbClr val="D7BEA4"/>
                      </a:solidFill>
                      <a:prstDash val="solid"/>
                      <a:round/>
                      <a:headEnd type="none" w="med" len="med"/>
                      <a:tailEnd type="none" w="med" len="med"/>
                    </a:lnB>
                    <a:solidFill>
                      <a:srgbClr val="FDFCFC"/>
                    </a:solidFill>
                  </a:tcPr>
                </a:tc>
                <a:tc rowSpan="3">
                  <a:txBody>
                    <a:bodyPr/>
                    <a:lstStyle/>
                    <a:p>
                      <a:pPr algn="l">
                        <a:lnSpc>
                          <a:spcPts val="4759"/>
                        </a:lnSpc>
                        <a:defRPr/>
                      </a:pPr>
                      <a:r>
                        <a:rPr lang="en-US" sz="3399">
                          <a:solidFill>
                            <a:srgbClr val="8D5B31"/>
                          </a:solidFill>
                          <a:latin typeface="Roboto Condensed"/>
                          <a:ea typeface="Roboto Condensed"/>
                          <a:cs typeface="Roboto Condensed"/>
                          <a:sym typeface="Roboto Condensed"/>
                        </a:rPr>
                        <a:t>Trong hai câu thơ Truyện Kiều, tác giả dùng hai từ láy: khấp khểnh, gập ghềnh.</a:t>
                      </a:r>
                      <a:endParaRPr lang="en-US" sz="1100"/>
                    </a:p>
                    <a:p>
                      <a:pPr algn="l">
                        <a:lnSpc>
                          <a:spcPts val="4759"/>
                        </a:lnSpc>
                      </a:pPr>
                      <a:r>
                        <a:rPr lang="en-US" sz="3399">
                          <a:solidFill>
                            <a:srgbClr val="8D5B31"/>
                          </a:solidFill>
                          <a:latin typeface="Roboto Condensed"/>
                          <a:ea typeface="Roboto Condensed"/>
                          <a:cs typeface="Roboto Condensed"/>
                          <a:sym typeface="Roboto Condensed"/>
                        </a:rPr>
                        <a:t>- Ở mỗi từ láy, có điệp âm đầu (kh – kh, g – gh) và chuyển đổi vần: âp – ênh.</a:t>
                      </a:r>
                    </a:p>
                    <a:p>
                      <a:pPr algn="l">
                        <a:lnSpc>
                          <a:spcPts val="4759"/>
                        </a:lnSpc>
                      </a:pPr>
                      <a:r>
                        <a:rPr lang="en-US" sz="3399">
                          <a:solidFill>
                            <a:srgbClr val="8D5B31"/>
                          </a:solidFill>
                          <a:latin typeface="Roboto Condensed"/>
                          <a:ea typeface="Roboto Condensed"/>
                          <a:cs typeface="Roboto Condensed"/>
                          <a:sym typeface="Roboto Condensed"/>
                        </a:rPr>
                        <a:t>- Hai từ láy điệp vần âp – ênh.</a:t>
                      </a:r>
                    </a:p>
                    <a:p>
                      <a:pPr algn="l">
                        <a:lnSpc>
                          <a:spcPts val="4759"/>
                        </a:lnSpc>
                      </a:pPr>
                      <a:r>
                        <a:rPr lang="en-US" sz="3399">
                          <a:solidFill>
                            <a:srgbClr val="8D5B31"/>
                          </a:solidFill>
                          <a:latin typeface="Roboto Condensed"/>
                          <a:ea typeface="Roboto Condensed"/>
                          <a:cs typeface="Roboto Condensed"/>
                          <a:sym typeface="Roboto Condensed"/>
                        </a:rPr>
                        <a:t>- Tác dụng: tạo ra hình ảnh con đường mấp mô, vó ngựa và bánh xe luôn luôn ở trạng thái chuyển động khó khăn, xóc nảy, trục trặc. Đồng thời cũng gián tiếp bộc lộ tâm trạng đau khổ, bất an của nàng Kiều lúc phải li biệt với gia đình để bán mình cho Mã Giám Sinh.</a:t>
                      </a:r>
                    </a:p>
                  </a:txBody>
                  <a:tcPr marL="28575" marR="28575" marT="28575" marB="28575" anchor="ctr">
                    <a:lnL w="19050" cap="flat" cmpd="sng" algn="ctr">
                      <a:solidFill>
                        <a:srgbClr val="D7BEA4"/>
                      </a:solidFill>
                      <a:prstDash val="solid"/>
                      <a:round/>
                      <a:headEnd type="none" w="med" len="med"/>
                      <a:tailEnd type="none" w="med" len="med"/>
                    </a:lnL>
                    <a:lnR w="19050" cap="flat" cmpd="sng" algn="ctr">
                      <a:solidFill>
                        <a:srgbClr val="D7BEA4"/>
                      </a:solidFill>
                      <a:prstDash val="solid"/>
                      <a:round/>
                      <a:headEnd type="none" w="med" len="med"/>
                      <a:tailEnd type="none" w="med" len="med"/>
                    </a:lnR>
                    <a:lnT w="19050" cap="flat" cmpd="sng" algn="ctr">
                      <a:solidFill>
                        <a:srgbClr val="D7BEA4"/>
                      </a:solidFill>
                      <a:prstDash val="solid"/>
                      <a:round/>
                      <a:headEnd type="none" w="med" len="med"/>
                      <a:tailEnd type="none" w="med" len="med"/>
                    </a:lnT>
                    <a:lnB w="19050" cap="flat" cmpd="sng" algn="ctr">
                      <a:solidFill>
                        <a:srgbClr val="D7BEA4"/>
                      </a:solidFill>
                      <a:prstDash val="solid"/>
                      <a:round/>
                      <a:headEnd type="none" w="med" len="med"/>
                      <a:tailEnd type="none" w="med" len="med"/>
                    </a:lnB>
                    <a:solidFill>
                      <a:srgbClr val="FDFCFC"/>
                    </a:solidFill>
                  </a:tcPr>
                </a:tc>
                <a:extLst>
                  <a:ext uri="{0D108BD9-81ED-4DB2-BD59-A6C34878D82A}">
                    <a16:rowId xmlns:a16="http://schemas.microsoft.com/office/drawing/2014/main" val="10001"/>
                  </a:ext>
                </a:extLst>
              </a:tr>
              <a:tr h="1171005">
                <a:tc vMerge="1">
                  <a:txBody>
                    <a:bodyPr/>
                    <a:lstStyle/>
                    <a:p>
                      <a:pPr algn="l">
                        <a:lnSpc>
                          <a:spcPts val="4759"/>
                        </a:lnSpc>
                        <a:defRPr/>
                      </a:pPr>
                      <a:r>
                        <a:rPr lang="en-US" sz="3399" i="1">
                          <a:solidFill>
                            <a:srgbClr val="8D5B31"/>
                          </a:solidFill>
                          <a:latin typeface="Roboto Condensed Italics"/>
                          <a:ea typeface="Roboto Condensed Italics"/>
                          <a:cs typeface="Roboto Condensed Italics"/>
                          <a:sym typeface="Roboto Condensed Italics"/>
                        </a:rPr>
                        <a:t>a. </a:t>
                      </a:r>
                      <a:endParaRPr lang="en-US" sz="1100"/>
                    </a:p>
                    <a:p>
                      <a:pPr algn="ctr">
                        <a:lnSpc>
                          <a:spcPts val="4759"/>
                        </a:lnSpc>
                      </a:pPr>
                      <a:r>
                        <a:rPr lang="en-US" sz="3399" i="1">
                          <a:solidFill>
                            <a:srgbClr val="8D5B31"/>
                          </a:solidFill>
                          <a:latin typeface="Roboto Condensed Italics"/>
                          <a:ea typeface="Roboto Condensed Italics"/>
                          <a:cs typeface="Roboto Condensed Italics"/>
                          <a:sym typeface="Roboto Condensed Italics"/>
                        </a:rPr>
                        <a:t>Đoạn trường thay lúc phân kì,</a:t>
                      </a:r>
                    </a:p>
                    <a:p>
                      <a:pPr algn="ctr">
                        <a:lnSpc>
                          <a:spcPts val="4759"/>
                        </a:lnSpc>
                      </a:pPr>
                      <a:r>
                        <a:rPr lang="en-US" sz="3399" i="1">
                          <a:solidFill>
                            <a:srgbClr val="8D5B31"/>
                          </a:solidFill>
                          <a:latin typeface="Roboto Condensed Italics"/>
                          <a:ea typeface="Roboto Condensed Italics"/>
                          <a:cs typeface="Roboto Condensed Italics"/>
                          <a:sym typeface="Roboto Condensed Italics"/>
                        </a:rPr>
                        <a:t>Vó câu khấp khểnh, bánh xe gập ghềnh.</a:t>
                      </a:r>
                    </a:p>
                    <a:p>
                      <a:pPr algn="r">
                        <a:lnSpc>
                          <a:spcPts val="4759"/>
                        </a:lnSpc>
                      </a:pPr>
                      <a:r>
                        <a:rPr lang="en-US" sz="3399">
                          <a:solidFill>
                            <a:srgbClr val="8D5B31"/>
                          </a:solidFill>
                          <a:latin typeface="Roboto Condensed"/>
                          <a:ea typeface="Roboto Condensed"/>
                          <a:cs typeface="Roboto Condensed"/>
                          <a:sym typeface="Roboto Condensed"/>
                        </a:rPr>
                        <a:t>(Nguyễn Du)</a:t>
                      </a:r>
                    </a:p>
                    <a:p>
                      <a:pPr algn="ctr">
                        <a:lnSpc>
                          <a:spcPts val="4759"/>
                        </a:lnSpc>
                      </a:pPr>
                      <a:endParaRPr lang="en-US" sz="3399">
                        <a:solidFill>
                          <a:srgbClr val="8D5B31"/>
                        </a:solidFill>
                        <a:latin typeface="Roboto Condensed"/>
                        <a:ea typeface="Roboto Condensed"/>
                        <a:cs typeface="Roboto Condensed"/>
                        <a:sym typeface="Roboto Condensed"/>
                      </a:endParaRPr>
                    </a:p>
                  </a:txBody>
                  <a:tcPr marL="28575" marR="28575" marT="28575" marB="28575" anchor="ctr">
                    <a:lnL w="19050" cap="flat" cmpd="sng" algn="ctr">
                      <a:solidFill>
                        <a:srgbClr val="D7BEA4"/>
                      </a:solidFill>
                      <a:prstDash val="solid"/>
                      <a:round/>
                      <a:headEnd type="none" w="med" len="med"/>
                      <a:tailEnd type="none" w="med" len="med"/>
                    </a:lnL>
                    <a:lnR w="19050" cap="flat" cmpd="sng" algn="ctr">
                      <a:solidFill>
                        <a:srgbClr val="D7BEA4"/>
                      </a:solidFill>
                      <a:prstDash val="solid"/>
                      <a:round/>
                      <a:headEnd type="none" w="med" len="med"/>
                      <a:tailEnd type="none" w="med" len="med"/>
                    </a:lnR>
                    <a:lnT w="19050" cap="flat" cmpd="sng" algn="ctr">
                      <a:solidFill>
                        <a:srgbClr val="D7BEA4"/>
                      </a:solidFill>
                      <a:prstDash val="solid"/>
                      <a:round/>
                      <a:headEnd type="none" w="med" len="med"/>
                      <a:tailEnd type="none" w="med" len="med"/>
                    </a:lnT>
                    <a:lnB w="19050" cap="flat" cmpd="sng" algn="ctr">
                      <a:solidFill>
                        <a:srgbClr val="D7BEA4"/>
                      </a:solidFill>
                      <a:prstDash val="solid"/>
                      <a:round/>
                      <a:headEnd type="none" w="med" len="med"/>
                      <a:tailEnd type="none" w="med" len="med"/>
                    </a:lnB>
                    <a:solidFill>
                      <a:srgbClr val="FDFCFC"/>
                    </a:solidFill>
                  </a:tcPr>
                </a:tc>
                <a:tc vMerge="1">
                  <a:txBody>
                    <a:bodyPr/>
                    <a:lstStyle/>
                    <a:p>
                      <a:pPr algn="l">
                        <a:lnSpc>
                          <a:spcPts val="4759"/>
                        </a:lnSpc>
                        <a:defRPr/>
                      </a:pPr>
                      <a:r>
                        <a:rPr lang="en-US" sz="3399">
                          <a:solidFill>
                            <a:srgbClr val="8D5B31"/>
                          </a:solidFill>
                          <a:latin typeface="Roboto Condensed"/>
                          <a:ea typeface="Roboto Condensed"/>
                          <a:cs typeface="Roboto Condensed"/>
                          <a:sym typeface="Roboto Condensed"/>
                        </a:rPr>
                        <a:t>Trong hai câu thơ Truyện Kiều, tác giả dùng hai từ láy: khấp khểnh, gập ghềnh.</a:t>
                      </a:r>
                      <a:endParaRPr lang="en-US" sz="1100"/>
                    </a:p>
                    <a:p>
                      <a:pPr algn="l">
                        <a:lnSpc>
                          <a:spcPts val="4759"/>
                        </a:lnSpc>
                      </a:pPr>
                      <a:r>
                        <a:rPr lang="en-US" sz="3399">
                          <a:solidFill>
                            <a:srgbClr val="8D5B31"/>
                          </a:solidFill>
                          <a:latin typeface="Roboto Condensed"/>
                          <a:ea typeface="Roboto Condensed"/>
                          <a:cs typeface="Roboto Condensed"/>
                          <a:sym typeface="Roboto Condensed"/>
                        </a:rPr>
                        <a:t>- Ở mỗi từ láy, có điệp âm đầu (kh – kh, g – gh) và chuyển đổi vần: âp – ênh.</a:t>
                      </a:r>
                    </a:p>
                    <a:p>
                      <a:pPr algn="l">
                        <a:lnSpc>
                          <a:spcPts val="4759"/>
                        </a:lnSpc>
                      </a:pPr>
                      <a:r>
                        <a:rPr lang="en-US" sz="3399">
                          <a:solidFill>
                            <a:srgbClr val="8D5B31"/>
                          </a:solidFill>
                          <a:latin typeface="Roboto Condensed"/>
                          <a:ea typeface="Roboto Condensed"/>
                          <a:cs typeface="Roboto Condensed"/>
                          <a:sym typeface="Roboto Condensed"/>
                        </a:rPr>
                        <a:t>- Hai từ láy điệp vần âp – ênh.</a:t>
                      </a:r>
                    </a:p>
                    <a:p>
                      <a:pPr algn="l">
                        <a:lnSpc>
                          <a:spcPts val="4759"/>
                        </a:lnSpc>
                      </a:pPr>
                      <a:r>
                        <a:rPr lang="en-US" sz="3399">
                          <a:solidFill>
                            <a:srgbClr val="8D5B31"/>
                          </a:solidFill>
                          <a:latin typeface="Roboto Condensed"/>
                          <a:ea typeface="Roboto Condensed"/>
                          <a:cs typeface="Roboto Condensed"/>
                          <a:sym typeface="Roboto Condensed"/>
                        </a:rPr>
                        <a:t>- Tác dụng: tạo ra hình ảnh con đường mấp mô, vó ngựa và bánh xe luôn luôn ở trạng thái chuyển động khó khăn, xóc nảy, trục trặc. Đồng thời cũng gián tiếp bộc lộ tâm trạng đau khổ, bất an của nàng Kiều lúc phải li biệt với gia đình để bán mình cho Mã Giám Sinh.</a:t>
                      </a:r>
                    </a:p>
                  </a:txBody>
                  <a:tcPr marL="28575" marR="28575" marT="28575" marB="28575" anchor="ctr">
                    <a:lnL w="19050" cap="flat" cmpd="sng" algn="ctr">
                      <a:solidFill>
                        <a:srgbClr val="D7BEA4"/>
                      </a:solidFill>
                      <a:prstDash val="solid"/>
                      <a:round/>
                      <a:headEnd type="none" w="med" len="med"/>
                      <a:tailEnd type="none" w="med" len="med"/>
                    </a:lnL>
                    <a:lnR w="19050" cap="flat" cmpd="sng" algn="ctr">
                      <a:solidFill>
                        <a:srgbClr val="D7BEA4"/>
                      </a:solidFill>
                      <a:prstDash val="solid"/>
                      <a:round/>
                      <a:headEnd type="none" w="med" len="med"/>
                      <a:tailEnd type="none" w="med" len="med"/>
                    </a:lnR>
                    <a:lnT w="19050" cap="flat" cmpd="sng" algn="ctr">
                      <a:solidFill>
                        <a:srgbClr val="D7BEA4"/>
                      </a:solidFill>
                      <a:prstDash val="solid"/>
                      <a:round/>
                      <a:headEnd type="none" w="med" len="med"/>
                      <a:tailEnd type="none" w="med" len="med"/>
                    </a:lnT>
                    <a:lnB w="19050" cap="flat" cmpd="sng" algn="ctr">
                      <a:solidFill>
                        <a:srgbClr val="D7BEA4"/>
                      </a:solidFill>
                      <a:prstDash val="solid"/>
                      <a:round/>
                      <a:headEnd type="none" w="med" len="med"/>
                      <a:tailEnd type="none" w="med" len="med"/>
                    </a:lnB>
                    <a:solidFill>
                      <a:srgbClr val="FDFCFC"/>
                    </a:solidFill>
                  </a:tcPr>
                </a:tc>
                <a:extLst>
                  <a:ext uri="{0D108BD9-81ED-4DB2-BD59-A6C34878D82A}">
                    <a16:rowId xmlns:a16="http://schemas.microsoft.com/office/drawing/2014/main" val="10002"/>
                  </a:ext>
                </a:extLst>
              </a:tr>
              <a:tr h="3295671">
                <a:tc vMerge="1">
                  <a:txBody>
                    <a:bodyPr/>
                    <a:lstStyle/>
                    <a:p>
                      <a:pPr algn="l">
                        <a:lnSpc>
                          <a:spcPts val="4759"/>
                        </a:lnSpc>
                        <a:defRPr/>
                      </a:pPr>
                      <a:r>
                        <a:rPr lang="en-US" sz="3399" i="1">
                          <a:solidFill>
                            <a:srgbClr val="8D5B31"/>
                          </a:solidFill>
                          <a:latin typeface="Roboto Condensed Italics"/>
                          <a:ea typeface="Roboto Condensed Italics"/>
                          <a:cs typeface="Roboto Condensed Italics"/>
                          <a:sym typeface="Roboto Condensed Italics"/>
                        </a:rPr>
                        <a:t>a. </a:t>
                      </a:r>
                      <a:endParaRPr lang="en-US" sz="1100"/>
                    </a:p>
                    <a:p>
                      <a:pPr algn="ctr">
                        <a:lnSpc>
                          <a:spcPts val="4759"/>
                        </a:lnSpc>
                      </a:pPr>
                      <a:r>
                        <a:rPr lang="en-US" sz="3399" i="1">
                          <a:solidFill>
                            <a:srgbClr val="8D5B31"/>
                          </a:solidFill>
                          <a:latin typeface="Roboto Condensed Italics"/>
                          <a:ea typeface="Roboto Condensed Italics"/>
                          <a:cs typeface="Roboto Condensed Italics"/>
                          <a:sym typeface="Roboto Condensed Italics"/>
                        </a:rPr>
                        <a:t>Đoạn trường thay lúc phân kì,</a:t>
                      </a:r>
                    </a:p>
                    <a:p>
                      <a:pPr algn="ctr">
                        <a:lnSpc>
                          <a:spcPts val="4759"/>
                        </a:lnSpc>
                      </a:pPr>
                      <a:r>
                        <a:rPr lang="en-US" sz="3399" i="1">
                          <a:solidFill>
                            <a:srgbClr val="8D5B31"/>
                          </a:solidFill>
                          <a:latin typeface="Roboto Condensed Italics"/>
                          <a:ea typeface="Roboto Condensed Italics"/>
                          <a:cs typeface="Roboto Condensed Italics"/>
                          <a:sym typeface="Roboto Condensed Italics"/>
                        </a:rPr>
                        <a:t>Vó câu khấp khểnh, bánh xe gập ghềnh.</a:t>
                      </a:r>
                    </a:p>
                    <a:p>
                      <a:pPr algn="r">
                        <a:lnSpc>
                          <a:spcPts val="4759"/>
                        </a:lnSpc>
                      </a:pPr>
                      <a:r>
                        <a:rPr lang="en-US" sz="3399">
                          <a:solidFill>
                            <a:srgbClr val="8D5B31"/>
                          </a:solidFill>
                          <a:latin typeface="Roboto Condensed"/>
                          <a:ea typeface="Roboto Condensed"/>
                          <a:cs typeface="Roboto Condensed"/>
                          <a:sym typeface="Roboto Condensed"/>
                        </a:rPr>
                        <a:t>(Nguyễn Du)</a:t>
                      </a:r>
                    </a:p>
                    <a:p>
                      <a:pPr algn="ctr">
                        <a:lnSpc>
                          <a:spcPts val="4759"/>
                        </a:lnSpc>
                      </a:pPr>
                      <a:endParaRPr lang="en-US" sz="3399">
                        <a:solidFill>
                          <a:srgbClr val="8D5B31"/>
                        </a:solidFill>
                        <a:latin typeface="Roboto Condensed"/>
                        <a:ea typeface="Roboto Condensed"/>
                        <a:cs typeface="Roboto Condensed"/>
                        <a:sym typeface="Roboto Condensed"/>
                      </a:endParaRPr>
                    </a:p>
                  </a:txBody>
                  <a:tcPr marL="28575" marR="28575" marT="28575" marB="28575" anchor="ctr">
                    <a:lnL w="19050" cap="flat" cmpd="sng" algn="ctr">
                      <a:solidFill>
                        <a:srgbClr val="D7BEA4"/>
                      </a:solidFill>
                      <a:prstDash val="solid"/>
                      <a:round/>
                      <a:headEnd type="none" w="med" len="med"/>
                      <a:tailEnd type="none" w="med" len="med"/>
                    </a:lnL>
                    <a:lnR w="19050" cap="flat" cmpd="sng" algn="ctr">
                      <a:solidFill>
                        <a:srgbClr val="D7BEA4"/>
                      </a:solidFill>
                      <a:prstDash val="solid"/>
                      <a:round/>
                      <a:headEnd type="none" w="med" len="med"/>
                      <a:tailEnd type="none" w="med" len="med"/>
                    </a:lnR>
                    <a:lnT w="19050" cap="flat" cmpd="sng" algn="ctr">
                      <a:solidFill>
                        <a:srgbClr val="D7BEA4"/>
                      </a:solidFill>
                      <a:prstDash val="solid"/>
                      <a:round/>
                      <a:headEnd type="none" w="med" len="med"/>
                      <a:tailEnd type="none" w="med" len="med"/>
                    </a:lnT>
                    <a:lnB w="19050" cap="flat" cmpd="sng" algn="ctr">
                      <a:solidFill>
                        <a:srgbClr val="D7BEA4"/>
                      </a:solidFill>
                      <a:prstDash val="solid"/>
                      <a:round/>
                      <a:headEnd type="none" w="med" len="med"/>
                      <a:tailEnd type="none" w="med" len="med"/>
                    </a:lnB>
                    <a:solidFill>
                      <a:srgbClr val="FDFCFC"/>
                    </a:solidFill>
                  </a:tcPr>
                </a:tc>
                <a:tc vMerge="1">
                  <a:txBody>
                    <a:bodyPr/>
                    <a:lstStyle/>
                    <a:p>
                      <a:pPr algn="l">
                        <a:lnSpc>
                          <a:spcPts val="4759"/>
                        </a:lnSpc>
                        <a:defRPr/>
                      </a:pPr>
                      <a:r>
                        <a:rPr lang="en-US" sz="3399">
                          <a:solidFill>
                            <a:srgbClr val="8D5B31"/>
                          </a:solidFill>
                          <a:latin typeface="Roboto Condensed"/>
                          <a:ea typeface="Roboto Condensed"/>
                          <a:cs typeface="Roboto Condensed"/>
                          <a:sym typeface="Roboto Condensed"/>
                        </a:rPr>
                        <a:t>Trong hai câu thơ Truyện Kiều, tác giả dùng hai từ láy: khấp khểnh, gập ghềnh.</a:t>
                      </a:r>
                      <a:endParaRPr lang="en-US" sz="1100"/>
                    </a:p>
                    <a:p>
                      <a:pPr algn="l">
                        <a:lnSpc>
                          <a:spcPts val="4759"/>
                        </a:lnSpc>
                      </a:pPr>
                      <a:r>
                        <a:rPr lang="en-US" sz="3399">
                          <a:solidFill>
                            <a:srgbClr val="8D5B31"/>
                          </a:solidFill>
                          <a:latin typeface="Roboto Condensed"/>
                          <a:ea typeface="Roboto Condensed"/>
                          <a:cs typeface="Roboto Condensed"/>
                          <a:sym typeface="Roboto Condensed"/>
                        </a:rPr>
                        <a:t>- Ở mỗi từ láy, có điệp âm đầu (kh – kh, g – gh) và chuyển đổi vần: âp – ênh.</a:t>
                      </a:r>
                    </a:p>
                    <a:p>
                      <a:pPr algn="l">
                        <a:lnSpc>
                          <a:spcPts val="4759"/>
                        </a:lnSpc>
                      </a:pPr>
                      <a:r>
                        <a:rPr lang="en-US" sz="3399">
                          <a:solidFill>
                            <a:srgbClr val="8D5B31"/>
                          </a:solidFill>
                          <a:latin typeface="Roboto Condensed"/>
                          <a:ea typeface="Roboto Condensed"/>
                          <a:cs typeface="Roboto Condensed"/>
                          <a:sym typeface="Roboto Condensed"/>
                        </a:rPr>
                        <a:t>- Hai từ láy điệp vần âp – ênh.</a:t>
                      </a:r>
                    </a:p>
                    <a:p>
                      <a:pPr algn="l">
                        <a:lnSpc>
                          <a:spcPts val="4759"/>
                        </a:lnSpc>
                      </a:pPr>
                      <a:r>
                        <a:rPr lang="en-US" sz="3399">
                          <a:solidFill>
                            <a:srgbClr val="8D5B31"/>
                          </a:solidFill>
                          <a:latin typeface="Roboto Condensed"/>
                          <a:ea typeface="Roboto Condensed"/>
                          <a:cs typeface="Roboto Condensed"/>
                          <a:sym typeface="Roboto Condensed"/>
                        </a:rPr>
                        <a:t>- Tác dụng: tạo ra hình ảnh con đường mấp mô, vó ngựa và bánh xe luôn luôn ở trạng thái chuyển động khó khăn, xóc nảy, trục trặc. Đồng thời cũng gián tiếp bộc lộ tâm trạng đau khổ, bất an của nàng Kiều lúc phải li biệt với gia đình để bán mình cho Mã Giám Sinh.</a:t>
                      </a:r>
                    </a:p>
                  </a:txBody>
                  <a:tcPr marL="28575" marR="28575" marT="28575" marB="28575" anchor="ctr">
                    <a:lnL w="19050" cap="flat" cmpd="sng" algn="ctr">
                      <a:solidFill>
                        <a:srgbClr val="D7BEA4"/>
                      </a:solidFill>
                      <a:prstDash val="solid"/>
                      <a:round/>
                      <a:headEnd type="none" w="med" len="med"/>
                      <a:tailEnd type="none" w="med" len="med"/>
                    </a:lnL>
                    <a:lnR w="19050" cap="flat" cmpd="sng" algn="ctr">
                      <a:solidFill>
                        <a:srgbClr val="D7BEA4"/>
                      </a:solidFill>
                      <a:prstDash val="solid"/>
                      <a:round/>
                      <a:headEnd type="none" w="med" len="med"/>
                      <a:tailEnd type="none" w="med" len="med"/>
                    </a:lnR>
                    <a:lnT w="19050" cap="flat" cmpd="sng" algn="ctr">
                      <a:solidFill>
                        <a:srgbClr val="D7BEA4"/>
                      </a:solidFill>
                      <a:prstDash val="solid"/>
                      <a:round/>
                      <a:headEnd type="none" w="med" len="med"/>
                      <a:tailEnd type="none" w="med" len="med"/>
                    </a:lnT>
                    <a:lnB w="19050" cap="flat" cmpd="sng" algn="ctr">
                      <a:solidFill>
                        <a:srgbClr val="D7BEA4"/>
                      </a:solidFill>
                      <a:prstDash val="solid"/>
                      <a:round/>
                      <a:headEnd type="none" w="med" len="med"/>
                      <a:tailEnd type="none" w="med" len="med"/>
                    </a:lnB>
                    <a:solidFill>
                      <a:srgbClr val="FDFCFC"/>
                    </a:solidFill>
                  </a:tcPr>
                </a:tc>
                <a:extLst>
                  <a:ext uri="{0D108BD9-81ED-4DB2-BD59-A6C34878D82A}">
                    <a16:rowId xmlns:a16="http://schemas.microsoft.com/office/drawing/2014/main" val="10003"/>
                  </a:ext>
                </a:extLst>
              </a:tr>
              <a:tr h="934541">
                <a:tc rowSpan="4">
                  <a:txBody>
                    <a:bodyPr/>
                    <a:lstStyle/>
                    <a:p>
                      <a:pPr algn="just">
                        <a:lnSpc>
                          <a:spcPts val="4759"/>
                        </a:lnSpc>
                        <a:defRPr/>
                      </a:pPr>
                      <a:r>
                        <a:rPr lang="en-US" sz="3399">
                          <a:solidFill>
                            <a:srgbClr val="8D5B31"/>
                          </a:solidFill>
                          <a:latin typeface="Roboto Condensed"/>
                          <a:ea typeface="Roboto Condensed"/>
                          <a:cs typeface="Roboto Condensed"/>
                          <a:sym typeface="Roboto Condensed"/>
                        </a:rPr>
                        <a:t>b.</a:t>
                      </a:r>
                      <a:endParaRPr lang="en-US" sz="1100"/>
                    </a:p>
                    <a:p>
                      <a:pPr algn="just">
                        <a:lnSpc>
                          <a:spcPts val="4759"/>
                        </a:lnSpc>
                      </a:pPr>
                      <a:r>
                        <a:rPr lang="en-US" sz="3399">
                          <a:solidFill>
                            <a:srgbClr val="8D5B31"/>
                          </a:solidFill>
                          <a:latin typeface="Roboto Condensed"/>
                          <a:ea typeface="Roboto Condensed"/>
                          <a:cs typeface="Roboto Condensed"/>
                          <a:sym typeface="Roboto Condensed"/>
                        </a:rPr>
                        <a:t> </a:t>
                      </a:r>
                      <a:r>
                        <a:rPr lang="en-US" sz="3399" i="1">
                          <a:solidFill>
                            <a:srgbClr val="8D5B31"/>
                          </a:solidFill>
                          <a:latin typeface="Roboto Condensed Italics"/>
                          <a:ea typeface="Roboto Condensed Italics"/>
                          <a:cs typeface="Roboto Condensed Italics"/>
                          <a:sym typeface="Roboto Condensed Italics"/>
                        </a:rPr>
                        <a:t>Tài cao phận thấp chí khí uất,</a:t>
                      </a:r>
                    </a:p>
                    <a:p>
                      <a:pPr algn="just">
                        <a:lnSpc>
                          <a:spcPts val="4759"/>
                        </a:lnSpc>
                      </a:pPr>
                      <a:r>
                        <a:rPr lang="en-US" sz="3399" i="1">
                          <a:solidFill>
                            <a:srgbClr val="8D5B31"/>
                          </a:solidFill>
                          <a:latin typeface="Roboto Condensed Italics"/>
                          <a:ea typeface="Roboto Condensed Italics"/>
                          <a:cs typeface="Roboto Condensed Italics"/>
                          <a:sym typeface="Roboto Condensed Italics"/>
                        </a:rPr>
                        <a:t>Giang hồ mê chơi quên quê hương.</a:t>
                      </a:r>
                    </a:p>
                    <a:p>
                      <a:pPr algn="r">
                        <a:lnSpc>
                          <a:spcPts val="4759"/>
                        </a:lnSpc>
                      </a:pPr>
                      <a:r>
                        <a:rPr lang="en-US" sz="3399">
                          <a:solidFill>
                            <a:srgbClr val="8D5B31"/>
                          </a:solidFill>
                          <a:latin typeface="Roboto Condensed"/>
                          <a:ea typeface="Roboto Condensed"/>
                          <a:cs typeface="Roboto Condensed"/>
                          <a:sym typeface="Roboto Condensed"/>
                        </a:rPr>
                        <a:t>(Tản Đà)</a:t>
                      </a:r>
                    </a:p>
                    <a:p>
                      <a:pPr algn="just">
                        <a:lnSpc>
                          <a:spcPts val="4759"/>
                        </a:lnSpc>
                      </a:pPr>
                      <a:endParaRPr lang="en-US" sz="3399">
                        <a:solidFill>
                          <a:srgbClr val="8D5B31"/>
                        </a:solidFill>
                        <a:latin typeface="Roboto Condensed"/>
                        <a:ea typeface="Roboto Condensed"/>
                        <a:cs typeface="Roboto Condensed"/>
                        <a:sym typeface="Roboto Condensed"/>
                      </a:endParaRPr>
                    </a:p>
                  </a:txBody>
                  <a:tcPr marL="28575" marR="28575" marT="28575" marB="28575" anchor="ctr">
                    <a:lnL w="19050" cap="flat" cmpd="sng" algn="ctr">
                      <a:solidFill>
                        <a:srgbClr val="D7BEA4"/>
                      </a:solidFill>
                      <a:prstDash val="solid"/>
                      <a:round/>
                      <a:headEnd type="none" w="med" len="med"/>
                      <a:tailEnd type="none" w="med" len="med"/>
                    </a:lnL>
                    <a:lnR w="19050" cap="flat" cmpd="sng" algn="ctr">
                      <a:solidFill>
                        <a:srgbClr val="D7BEA4"/>
                      </a:solidFill>
                      <a:prstDash val="solid"/>
                      <a:round/>
                      <a:headEnd type="none" w="med" len="med"/>
                      <a:tailEnd type="none" w="med" len="med"/>
                    </a:lnR>
                    <a:lnT w="19050" cap="flat" cmpd="sng" algn="ctr">
                      <a:solidFill>
                        <a:srgbClr val="D7BEA4"/>
                      </a:solidFill>
                      <a:prstDash val="solid"/>
                      <a:round/>
                      <a:headEnd type="none" w="med" len="med"/>
                      <a:tailEnd type="none" w="med" len="med"/>
                    </a:lnT>
                    <a:lnB w="19050" cap="flat" cmpd="sng" algn="ctr">
                      <a:solidFill>
                        <a:srgbClr val="D7BEA4"/>
                      </a:solidFill>
                      <a:prstDash val="solid"/>
                      <a:round/>
                      <a:headEnd type="none" w="med" len="med"/>
                      <a:tailEnd type="none" w="med" len="med"/>
                    </a:lnB>
                    <a:solidFill>
                      <a:srgbClr val="FDFCFC"/>
                    </a:solidFill>
                  </a:tcPr>
                </a:tc>
                <a:tc rowSpan="4">
                  <a:txBody>
                    <a:bodyPr/>
                    <a:lstStyle/>
                    <a:p>
                      <a:pPr algn="just">
                        <a:lnSpc>
                          <a:spcPts val="4759"/>
                        </a:lnSpc>
                        <a:defRPr/>
                      </a:pPr>
                      <a:r>
                        <a:rPr lang="en-US" sz="3399">
                          <a:solidFill>
                            <a:srgbClr val="8D5B31"/>
                          </a:solidFill>
                          <a:latin typeface="Roboto Condensed"/>
                          <a:ea typeface="Roboto Condensed"/>
                          <a:cs typeface="Roboto Condensed"/>
                          <a:sym typeface="Roboto Condensed"/>
                        </a:rPr>
                        <a:t>- Điệp thanh trắc: Thấp chí khí uất (sắc).</a:t>
                      </a:r>
                      <a:endParaRPr lang="en-US" sz="1100"/>
                    </a:p>
                    <a:p>
                      <a:pPr algn="just">
                        <a:lnSpc>
                          <a:spcPts val="4759"/>
                        </a:lnSpc>
                      </a:pPr>
                      <a:r>
                        <a:rPr lang="en-US" sz="3399">
                          <a:solidFill>
                            <a:srgbClr val="8D5B31"/>
                          </a:solidFill>
                          <a:latin typeface="Roboto Condensed"/>
                          <a:ea typeface="Roboto Condensed"/>
                          <a:cs typeface="Roboto Condensed"/>
                          <a:sym typeface="Roboto Condensed"/>
                        </a:rPr>
                        <a:t>Tác dụng: Gợi cảm giác về sự uất ức của một người tài cao. </a:t>
                      </a:r>
                    </a:p>
                    <a:p>
                      <a:pPr algn="just">
                        <a:lnSpc>
                          <a:spcPts val="4759"/>
                        </a:lnSpc>
                      </a:pPr>
                      <a:r>
                        <a:rPr lang="en-US" sz="3399">
                          <a:solidFill>
                            <a:srgbClr val="8D5B31"/>
                          </a:solidFill>
                          <a:latin typeface="Roboto Condensed"/>
                          <a:ea typeface="Roboto Condensed"/>
                          <a:cs typeface="Roboto Condensed"/>
                          <a:sym typeface="Roboto Condensed"/>
                        </a:rPr>
                        <a:t>Câu: </a:t>
                      </a:r>
                      <a:r>
                        <a:rPr lang="en-US" sz="3399" i="1">
                          <a:solidFill>
                            <a:srgbClr val="8D5B31"/>
                          </a:solidFill>
                          <a:latin typeface="Roboto Condensed Italics"/>
                          <a:ea typeface="Roboto Condensed Italics"/>
                          <a:cs typeface="Roboto Condensed Italics"/>
                          <a:sym typeface="Roboto Condensed Italics"/>
                        </a:rPr>
                        <a:t>giang hồ mê chơi quên quê hương.</a:t>
                      </a:r>
                    </a:p>
                    <a:p>
                      <a:pPr algn="just">
                        <a:lnSpc>
                          <a:spcPts val="4759"/>
                        </a:lnSpc>
                      </a:pPr>
                      <a:r>
                        <a:rPr lang="en-US" sz="3399">
                          <a:solidFill>
                            <a:srgbClr val="8D5B31"/>
                          </a:solidFill>
                          <a:latin typeface="Roboto Condensed"/>
                          <a:ea typeface="Roboto Condensed"/>
                          <a:cs typeface="Roboto Condensed"/>
                          <a:sym typeface="Roboto Condensed"/>
                        </a:rPr>
                        <a:t>- Điệp thanh bằng: giang hồ mê chơi quên quê hương.</a:t>
                      </a:r>
                    </a:p>
                    <a:p>
                      <a:pPr algn="just">
                        <a:lnSpc>
                          <a:spcPts val="4759"/>
                        </a:lnSpc>
                      </a:pPr>
                      <a:r>
                        <a:rPr lang="en-US" sz="3399">
                          <a:solidFill>
                            <a:srgbClr val="8D5B31"/>
                          </a:solidFill>
                          <a:latin typeface="Roboto Condensed"/>
                          <a:ea typeface="Roboto Condensed"/>
                          <a:cs typeface="Roboto Condensed"/>
                          <a:sym typeface="Roboto Condensed"/>
                        </a:rPr>
                        <a:t>- Tác dụng: Gợi cảm giác thanh bình của làng quê trong tâm trí của người giang hồ.</a:t>
                      </a:r>
                    </a:p>
                  </a:txBody>
                  <a:tcPr marL="28575" marR="28575" marT="28575" marB="28575" anchor="ctr">
                    <a:lnL w="19050" cap="flat" cmpd="sng" algn="ctr">
                      <a:solidFill>
                        <a:srgbClr val="D7BEA4"/>
                      </a:solidFill>
                      <a:prstDash val="solid"/>
                      <a:round/>
                      <a:headEnd type="none" w="med" len="med"/>
                      <a:tailEnd type="none" w="med" len="med"/>
                    </a:lnL>
                    <a:lnR w="19050" cap="flat" cmpd="sng" algn="ctr">
                      <a:solidFill>
                        <a:srgbClr val="D7BEA4"/>
                      </a:solidFill>
                      <a:prstDash val="solid"/>
                      <a:round/>
                      <a:headEnd type="none" w="med" len="med"/>
                      <a:tailEnd type="none" w="med" len="med"/>
                    </a:lnR>
                    <a:lnT w="19050" cap="flat" cmpd="sng" algn="ctr">
                      <a:solidFill>
                        <a:srgbClr val="D7BEA4"/>
                      </a:solidFill>
                      <a:prstDash val="solid"/>
                      <a:round/>
                      <a:headEnd type="none" w="med" len="med"/>
                      <a:tailEnd type="none" w="med" len="med"/>
                    </a:lnT>
                    <a:lnB w="19050" cap="flat" cmpd="sng" algn="ctr">
                      <a:solidFill>
                        <a:srgbClr val="D7BEA4"/>
                      </a:solidFill>
                      <a:prstDash val="solid"/>
                      <a:round/>
                      <a:headEnd type="none" w="med" len="med"/>
                      <a:tailEnd type="none" w="med" len="med"/>
                    </a:lnB>
                    <a:solidFill>
                      <a:srgbClr val="FDFCFC"/>
                    </a:solidFill>
                  </a:tcPr>
                </a:tc>
                <a:extLst>
                  <a:ext uri="{0D108BD9-81ED-4DB2-BD59-A6C34878D82A}">
                    <a16:rowId xmlns:a16="http://schemas.microsoft.com/office/drawing/2014/main" val="10004"/>
                  </a:ext>
                </a:extLst>
              </a:tr>
              <a:tr h="802660">
                <a:tc vMerge="1">
                  <a:txBody>
                    <a:bodyPr/>
                    <a:lstStyle/>
                    <a:p>
                      <a:pPr algn="just">
                        <a:lnSpc>
                          <a:spcPts val="4759"/>
                        </a:lnSpc>
                        <a:defRPr/>
                      </a:pPr>
                      <a:r>
                        <a:rPr lang="en-US" sz="3399">
                          <a:solidFill>
                            <a:srgbClr val="8D5B31"/>
                          </a:solidFill>
                          <a:latin typeface="Roboto Condensed"/>
                          <a:ea typeface="Roboto Condensed"/>
                          <a:cs typeface="Roboto Condensed"/>
                          <a:sym typeface="Roboto Condensed"/>
                        </a:rPr>
                        <a:t>b.</a:t>
                      </a:r>
                      <a:endParaRPr lang="en-US" sz="1100"/>
                    </a:p>
                    <a:p>
                      <a:pPr algn="just">
                        <a:lnSpc>
                          <a:spcPts val="4759"/>
                        </a:lnSpc>
                      </a:pPr>
                      <a:r>
                        <a:rPr lang="en-US" sz="3399">
                          <a:solidFill>
                            <a:srgbClr val="8D5B31"/>
                          </a:solidFill>
                          <a:latin typeface="Roboto Condensed"/>
                          <a:ea typeface="Roboto Condensed"/>
                          <a:cs typeface="Roboto Condensed"/>
                          <a:sym typeface="Roboto Condensed"/>
                        </a:rPr>
                        <a:t> </a:t>
                      </a:r>
                      <a:r>
                        <a:rPr lang="en-US" sz="3399" i="1">
                          <a:solidFill>
                            <a:srgbClr val="8D5B31"/>
                          </a:solidFill>
                          <a:latin typeface="Roboto Condensed Italics"/>
                          <a:ea typeface="Roboto Condensed Italics"/>
                          <a:cs typeface="Roboto Condensed Italics"/>
                          <a:sym typeface="Roboto Condensed Italics"/>
                        </a:rPr>
                        <a:t>Tài cao phận thấp chí khí uất,</a:t>
                      </a:r>
                    </a:p>
                    <a:p>
                      <a:pPr algn="just">
                        <a:lnSpc>
                          <a:spcPts val="4759"/>
                        </a:lnSpc>
                      </a:pPr>
                      <a:r>
                        <a:rPr lang="en-US" sz="3399" i="1">
                          <a:solidFill>
                            <a:srgbClr val="8D5B31"/>
                          </a:solidFill>
                          <a:latin typeface="Roboto Condensed Italics"/>
                          <a:ea typeface="Roboto Condensed Italics"/>
                          <a:cs typeface="Roboto Condensed Italics"/>
                          <a:sym typeface="Roboto Condensed Italics"/>
                        </a:rPr>
                        <a:t>Giang hồ mê chơi quên quê hương.</a:t>
                      </a:r>
                    </a:p>
                    <a:p>
                      <a:pPr algn="r">
                        <a:lnSpc>
                          <a:spcPts val="4759"/>
                        </a:lnSpc>
                      </a:pPr>
                      <a:r>
                        <a:rPr lang="en-US" sz="3399">
                          <a:solidFill>
                            <a:srgbClr val="8D5B31"/>
                          </a:solidFill>
                          <a:latin typeface="Roboto Condensed"/>
                          <a:ea typeface="Roboto Condensed"/>
                          <a:cs typeface="Roboto Condensed"/>
                          <a:sym typeface="Roboto Condensed"/>
                        </a:rPr>
                        <a:t>(Tản Đà)</a:t>
                      </a:r>
                    </a:p>
                    <a:p>
                      <a:pPr algn="just">
                        <a:lnSpc>
                          <a:spcPts val="4759"/>
                        </a:lnSpc>
                      </a:pPr>
                      <a:endParaRPr lang="en-US" sz="3399">
                        <a:solidFill>
                          <a:srgbClr val="8D5B31"/>
                        </a:solidFill>
                        <a:latin typeface="Roboto Condensed"/>
                        <a:ea typeface="Roboto Condensed"/>
                        <a:cs typeface="Roboto Condensed"/>
                        <a:sym typeface="Roboto Condensed"/>
                      </a:endParaRPr>
                    </a:p>
                  </a:txBody>
                  <a:tcPr marL="28575" marR="28575" marT="28575" marB="28575" anchor="ctr">
                    <a:lnL w="19050" cap="flat" cmpd="sng" algn="ctr">
                      <a:solidFill>
                        <a:srgbClr val="D7BEA4"/>
                      </a:solidFill>
                      <a:prstDash val="solid"/>
                      <a:round/>
                      <a:headEnd type="none" w="med" len="med"/>
                      <a:tailEnd type="none" w="med" len="med"/>
                    </a:lnL>
                    <a:lnR w="19050" cap="flat" cmpd="sng" algn="ctr">
                      <a:solidFill>
                        <a:srgbClr val="D7BEA4"/>
                      </a:solidFill>
                      <a:prstDash val="solid"/>
                      <a:round/>
                      <a:headEnd type="none" w="med" len="med"/>
                      <a:tailEnd type="none" w="med" len="med"/>
                    </a:lnR>
                    <a:lnT w="19050" cap="flat" cmpd="sng" algn="ctr">
                      <a:solidFill>
                        <a:srgbClr val="D7BEA4"/>
                      </a:solidFill>
                      <a:prstDash val="solid"/>
                      <a:round/>
                      <a:headEnd type="none" w="med" len="med"/>
                      <a:tailEnd type="none" w="med" len="med"/>
                    </a:lnT>
                    <a:lnB w="19050" cap="flat" cmpd="sng" algn="ctr">
                      <a:solidFill>
                        <a:srgbClr val="D7BEA4"/>
                      </a:solidFill>
                      <a:prstDash val="solid"/>
                      <a:round/>
                      <a:headEnd type="none" w="med" len="med"/>
                      <a:tailEnd type="none" w="med" len="med"/>
                    </a:lnB>
                    <a:solidFill>
                      <a:srgbClr val="FDFCFC"/>
                    </a:solidFill>
                  </a:tcPr>
                </a:tc>
                <a:tc vMerge="1">
                  <a:txBody>
                    <a:bodyPr/>
                    <a:lstStyle/>
                    <a:p>
                      <a:pPr algn="just">
                        <a:lnSpc>
                          <a:spcPts val="4759"/>
                        </a:lnSpc>
                        <a:defRPr/>
                      </a:pPr>
                      <a:r>
                        <a:rPr lang="en-US" sz="3399">
                          <a:solidFill>
                            <a:srgbClr val="8D5B31"/>
                          </a:solidFill>
                          <a:latin typeface="Roboto Condensed"/>
                          <a:ea typeface="Roboto Condensed"/>
                          <a:cs typeface="Roboto Condensed"/>
                          <a:sym typeface="Roboto Condensed"/>
                        </a:rPr>
                        <a:t>- Điệp thanh trắc: Thấp chí khí uất (sắc).</a:t>
                      </a:r>
                      <a:endParaRPr lang="en-US" sz="1100"/>
                    </a:p>
                    <a:p>
                      <a:pPr algn="just">
                        <a:lnSpc>
                          <a:spcPts val="4759"/>
                        </a:lnSpc>
                      </a:pPr>
                      <a:r>
                        <a:rPr lang="en-US" sz="3399">
                          <a:solidFill>
                            <a:srgbClr val="8D5B31"/>
                          </a:solidFill>
                          <a:latin typeface="Roboto Condensed"/>
                          <a:ea typeface="Roboto Condensed"/>
                          <a:cs typeface="Roboto Condensed"/>
                          <a:sym typeface="Roboto Condensed"/>
                        </a:rPr>
                        <a:t>Tác dụng: Gợi cảm giác về sự uất ức của một người tài cao. </a:t>
                      </a:r>
                    </a:p>
                    <a:p>
                      <a:pPr algn="just">
                        <a:lnSpc>
                          <a:spcPts val="4759"/>
                        </a:lnSpc>
                      </a:pPr>
                      <a:r>
                        <a:rPr lang="en-US" sz="3399">
                          <a:solidFill>
                            <a:srgbClr val="8D5B31"/>
                          </a:solidFill>
                          <a:latin typeface="Roboto Condensed"/>
                          <a:ea typeface="Roboto Condensed"/>
                          <a:cs typeface="Roboto Condensed"/>
                          <a:sym typeface="Roboto Condensed"/>
                        </a:rPr>
                        <a:t>Câu: </a:t>
                      </a:r>
                      <a:r>
                        <a:rPr lang="en-US" sz="3399" i="1">
                          <a:solidFill>
                            <a:srgbClr val="8D5B31"/>
                          </a:solidFill>
                          <a:latin typeface="Roboto Condensed Italics"/>
                          <a:ea typeface="Roboto Condensed Italics"/>
                          <a:cs typeface="Roboto Condensed Italics"/>
                          <a:sym typeface="Roboto Condensed Italics"/>
                        </a:rPr>
                        <a:t>giang hồ mê chơi quên quê hương.</a:t>
                      </a:r>
                    </a:p>
                    <a:p>
                      <a:pPr algn="just">
                        <a:lnSpc>
                          <a:spcPts val="4759"/>
                        </a:lnSpc>
                      </a:pPr>
                      <a:r>
                        <a:rPr lang="en-US" sz="3399">
                          <a:solidFill>
                            <a:srgbClr val="8D5B31"/>
                          </a:solidFill>
                          <a:latin typeface="Roboto Condensed"/>
                          <a:ea typeface="Roboto Condensed"/>
                          <a:cs typeface="Roboto Condensed"/>
                          <a:sym typeface="Roboto Condensed"/>
                        </a:rPr>
                        <a:t>- Điệp thanh bằng: giang hồ mê chơi quên quê hương.</a:t>
                      </a:r>
                    </a:p>
                    <a:p>
                      <a:pPr algn="just">
                        <a:lnSpc>
                          <a:spcPts val="4759"/>
                        </a:lnSpc>
                      </a:pPr>
                      <a:r>
                        <a:rPr lang="en-US" sz="3399">
                          <a:solidFill>
                            <a:srgbClr val="8D5B31"/>
                          </a:solidFill>
                          <a:latin typeface="Roboto Condensed"/>
                          <a:ea typeface="Roboto Condensed"/>
                          <a:cs typeface="Roboto Condensed"/>
                          <a:sym typeface="Roboto Condensed"/>
                        </a:rPr>
                        <a:t>- Tác dụng: Gợi cảm giác thanh bình của làng quê trong tâm trí của người giang hồ.</a:t>
                      </a:r>
                    </a:p>
                  </a:txBody>
                  <a:tcPr marL="28575" marR="28575" marT="28575" marB="28575" anchor="ctr">
                    <a:lnL w="19050" cap="flat" cmpd="sng" algn="ctr">
                      <a:solidFill>
                        <a:srgbClr val="D7BEA4"/>
                      </a:solidFill>
                      <a:prstDash val="solid"/>
                      <a:round/>
                      <a:headEnd type="none" w="med" len="med"/>
                      <a:tailEnd type="none" w="med" len="med"/>
                    </a:lnL>
                    <a:lnR w="19050" cap="flat" cmpd="sng" algn="ctr">
                      <a:solidFill>
                        <a:srgbClr val="D7BEA4"/>
                      </a:solidFill>
                      <a:prstDash val="solid"/>
                      <a:round/>
                      <a:headEnd type="none" w="med" len="med"/>
                      <a:tailEnd type="none" w="med" len="med"/>
                    </a:lnR>
                    <a:lnT w="19050" cap="flat" cmpd="sng" algn="ctr">
                      <a:solidFill>
                        <a:srgbClr val="D7BEA4"/>
                      </a:solidFill>
                      <a:prstDash val="solid"/>
                      <a:round/>
                      <a:headEnd type="none" w="med" len="med"/>
                      <a:tailEnd type="none" w="med" len="med"/>
                    </a:lnT>
                    <a:lnB w="19050" cap="flat" cmpd="sng" algn="ctr">
                      <a:solidFill>
                        <a:srgbClr val="D7BEA4"/>
                      </a:solidFill>
                      <a:prstDash val="solid"/>
                      <a:round/>
                      <a:headEnd type="none" w="med" len="med"/>
                      <a:tailEnd type="none" w="med" len="med"/>
                    </a:lnB>
                    <a:solidFill>
                      <a:srgbClr val="FDFCFC"/>
                    </a:solidFill>
                  </a:tcPr>
                </a:tc>
                <a:extLst>
                  <a:ext uri="{0D108BD9-81ED-4DB2-BD59-A6C34878D82A}">
                    <a16:rowId xmlns:a16="http://schemas.microsoft.com/office/drawing/2014/main" val="10005"/>
                  </a:ext>
                </a:extLst>
              </a:tr>
              <a:tr h="776536">
                <a:tc vMerge="1">
                  <a:txBody>
                    <a:bodyPr/>
                    <a:lstStyle/>
                    <a:p>
                      <a:pPr algn="just">
                        <a:lnSpc>
                          <a:spcPts val="4759"/>
                        </a:lnSpc>
                        <a:defRPr/>
                      </a:pPr>
                      <a:r>
                        <a:rPr lang="en-US" sz="3399">
                          <a:solidFill>
                            <a:srgbClr val="8D5B31"/>
                          </a:solidFill>
                          <a:latin typeface="Roboto Condensed"/>
                          <a:ea typeface="Roboto Condensed"/>
                          <a:cs typeface="Roboto Condensed"/>
                          <a:sym typeface="Roboto Condensed"/>
                        </a:rPr>
                        <a:t>b.</a:t>
                      </a:r>
                      <a:endParaRPr lang="en-US" sz="1100"/>
                    </a:p>
                    <a:p>
                      <a:pPr algn="just">
                        <a:lnSpc>
                          <a:spcPts val="4759"/>
                        </a:lnSpc>
                      </a:pPr>
                      <a:r>
                        <a:rPr lang="en-US" sz="3399">
                          <a:solidFill>
                            <a:srgbClr val="8D5B31"/>
                          </a:solidFill>
                          <a:latin typeface="Roboto Condensed"/>
                          <a:ea typeface="Roboto Condensed"/>
                          <a:cs typeface="Roboto Condensed"/>
                          <a:sym typeface="Roboto Condensed"/>
                        </a:rPr>
                        <a:t> </a:t>
                      </a:r>
                      <a:r>
                        <a:rPr lang="en-US" sz="3399" i="1">
                          <a:solidFill>
                            <a:srgbClr val="8D5B31"/>
                          </a:solidFill>
                          <a:latin typeface="Roboto Condensed Italics"/>
                          <a:ea typeface="Roboto Condensed Italics"/>
                          <a:cs typeface="Roboto Condensed Italics"/>
                          <a:sym typeface="Roboto Condensed Italics"/>
                        </a:rPr>
                        <a:t>Tài cao phận thấp chí khí uất,</a:t>
                      </a:r>
                    </a:p>
                    <a:p>
                      <a:pPr algn="just">
                        <a:lnSpc>
                          <a:spcPts val="4759"/>
                        </a:lnSpc>
                      </a:pPr>
                      <a:r>
                        <a:rPr lang="en-US" sz="3399" i="1">
                          <a:solidFill>
                            <a:srgbClr val="8D5B31"/>
                          </a:solidFill>
                          <a:latin typeface="Roboto Condensed Italics"/>
                          <a:ea typeface="Roboto Condensed Italics"/>
                          <a:cs typeface="Roboto Condensed Italics"/>
                          <a:sym typeface="Roboto Condensed Italics"/>
                        </a:rPr>
                        <a:t>Giang hồ mê chơi quên quê hương.</a:t>
                      </a:r>
                    </a:p>
                    <a:p>
                      <a:pPr algn="r">
                        <a:lnSpc>
                          <a:spcPts val="4759"/>
                        </a:lnSpc>
                      </a:pPr>
                      <a:r>
                        <a:rPr lang="en-US" sz="3399">
                          <a:solidFill>
                            <a:srgbClr val="8D5B31"/>
                          </a:solidFill>
                          <a:latin typeface="Roboto Condensed"/>
                          <a:ea typeface="Roboto Condensed"/>
                          <a:cs typeface="Roboto Condensed"/>
                          <a:sym typeface="Roboto Condensed"/>
                        </a:rPr>
                        <a:t>(Tản Đà)</a:t>
                      </a:r>
                    </a:p>
                    <a:p>
                      <a:pPr algn="just">
                        <a:lnSpc>
                          <a:spcPts val="4759"/>
                        </a:lnSpc>
                      </a:pPr>
                      <a:endParaRPr lang="en-US" sz="3399">
                        <a:solidFill>
                          <a:srgbClr val="8D5B31"/>
                        </a:solidFill>
                        <a:latin typeface="Roboto Condensed"/>
                        <a:ea typeface="Roboto Condensed"/>
                        <a:cs typeface="Roboto Condensed"/>
                        <a:sym typeface="Roboto Condensed"/>
                      </a:endParaRPr>
                    </a:p>
                  </a:txBody>
                  <a:tcPr marL="28575" marR="28575" marT="28575" marB="28575" anchor="ctr">
                    <a:lnL w="19050" cap="flat" cmpd="sng" algn="ctr">
                      <a:solidFill>
                        <a:srgbClr val="D7BEA4"/>
                      </a:solidFill>
                      <a:prstDash val="solid"/>
                      <a:round/>
                      <a:headEnd type="none" w="med" len="med"/>
                      <a:tailEnd type="none" w="med" len="med"/>
                    </a:lnL>
                    <a:lnR w="19050" cap="flat" cmpd="sng" algn="ctr">
                      <a:solidFill>
                        <a:srgbClr val="D7BEA4"/>
                      </a:solidFill>
                      <a:prstDash val="solid"/>
                      <a:round/>
                      <a:headEnd type="none" w="med" len="med"/>
                      <a:tailEnd type="none" w="med" len="med"/>
                    </a:lnR>
                    <a:lnT w="19050" cap="flat" cmpd="sng" algn="ctr">
                      <a:solidFill>
                        <a:srgbClr val="D7BEA4"/>
                      </a:solidFill>
                      <a:prstDash val="solid"/>
                      <a:round/>
                      <a:headEnd type="none" w="med" len="med"/>
                      <a:tailEnd type="none" w="med" len="med"/>
                    </a:lnT>
                    <a:lnB w="19050" cap="flat" cmpd="sng" algn="ctr">
                      <a:solidFill>
                        <a:srgbClr val="D7BEA4"/>
                      </a:solidFill>
                      <a:prstDash val="solid"/>
                      <a:round/>
                      <a:headEnd type="none" w="med" len="med"/>
                      <a:tailEnd type="none" w="med" len="med"/>
                    </a:lnB>
                    <a:solidFill>
                      <a:srgbClr val="FDFCFC"/>
                    </a:solidFill>
                  </a:tcPr>
                </a:tc>
                <a:tc vMerge="1">
                  <a:txBody>
                    <a:bodyPr/>
                    <a:lstStyle/>
                    <a:p>
                      <a:pPr algn="just">
                        <a:lnSpc>
                          <a:spcPts val="4759"/>
                        </a:lnSpc>
                        <a:defRPr/>
                      </a:pPr>
                      <a:r>
                        <a:rPr lang="en-US" sz="3399">
                          <a:solidFill>
                            <a:srgbClr val="8D5B31"/>
                          </a:solidFill>
                          <a:latin typeface="Roboto Condensed"/>
                          <a:ea typeface="Roboto Condensed"/>
                          <a:cs typeface="Roboto Condensed"/>
                          <a:sym typeface="Roboto Condensed"/>
                        </a:rPr>
                        <a:t>- Điệp thanh trắc: Thấp chí khí uất (sắc).</a:t>
                      </a:r>
                      <a:endParaRPr lang="en-US" sz="1100"/>
                    </a:p>
                    <a:p>
                      <a:pPr algn="just">
                        <a:lnSpc>
                          <a:spcPts val="4759"/>
                        </a:lnSpc>
                      </a:pPr>
                      <a:r>
                        <a:rPr lang="en-US" sz="3399">
                          <a:solidFill>
                            <a:srgbClr val="8D5B31"/>
                          </a:solidFill>
                          <a:latin typeface="Roboto Condensed"/>
                          <a:ea typeface="Roboto Condensed"/>
                          <a:cs typeface="Roboto Condensed"/>
                          <a:sym typeface="Roboto Condensed"/>
                        </a:rPr>
                        <a:t>Tác dụng: Gợi cảm giác về sự uất ức của một người tài cao. </a:t>
                      </a:r>
                    </a:p>
                    <a:p>
                      <a:pPr algn="just">
                        <a:lnSpc>
                          <a:spcPts val="4759"/>
                        </a:lnSpc>
                      </a:pPr>
                      <a:r>
                        <a:rPr lang="en-US" sz="3399">
                          <a:solidFill>
                            <a:srgbClr val="8D5B31"/>
                          </a:solidFill>
                          <a:latin typeface="Roboto Condensed"/>
                          <a:ea typeface="Roboto Condensed"/>
                          <a:cs typeface="Roboto Condensed"/>
                          <a:sym typeface="Roboto Condensed"/>
                        </a:rPr>
                        <a:t>Câu: </a:t>
                      </a:r>
                      <a:r>
                        <a:rPr lang="en-US" sz="3399" i="1">
                          <a:solidFill>
                            <a:srgbClr val="8D5B31"/>
                          </a:solidFill>
                          <a:latin typeface="Roboto Condensed Italics"/>
                          <a:ea typeface="Roboto Condensed Italics"/>
                          <a:cs typeface="Roboto Condensed Italics"/>
                          <a:sym typeface="Roboto Condensed Italics"/>
                        </a:rPr>
                        <a:t>giang hồ mê chơi quên quê hương.</a:t>
                      </a:r>
                    </a:p>
                    <a:p>
                      <a:pPr algn="just">
                        <a:lnSpc>
                          <a:spcPts val="4759"/>
                        </a:lnSpc>
                      </a:pPr>
                      <a:r>
                        <a:rPr lang="en-US" sz="3399">
                          <a:solidFill>
                            <a:srgbClr val="8D5B31"/>
                          </a:solidFill>
                          <a:latin typeface="Roboto Condensed"/>
                          <a:ea typeface="Roboto Condensed"/>
                          <a:cs typeface="Roboto Condensed"/>
                          <a:sym typeface="Roboto Condensed"/>
                        </a:rPr>
                        <a:t>- Điệp thanh bằng: giang hồ mê chơi quên quê hương.</a:t>
                      </a:r>
                    </a:p>
                    <a:p>
                      <a:pPr algn="just">
                        <a:lnSpc>
                          <a:spcPts val="4759"/>
                        </a:lnSpc>
                      </a:pPr>
                      <a:r>
                        <a:rPr lang="en-US" sz="3399">
                          <a:solidFill>
                            <a:srgbClr val="8D5B31"/>
                          </a:solidFill>
                          <a:latin typeface="Roboto Condensed"/>
                          <a:ea typeface="Roboto Condensed"/>
                          <a:cs typeface="Roboto Condensed"/>
                          <a:sym typeface="Roboto Condensed"/>
                        </a:rPr>
                        <a:t>- Tác dụng: Gợi cảm giác thanh bình của làng quê trong tâm trí của người giang hồ.</a:t>
                      </a:r>
                    </a:p>
                  </a:txBody>
                  <a:tcPr marL="28575" marR="28575" marT="28575" marB="28575" anchor="ctr">
                    <a:lnL w="19050" cap="flat" cmpd="sng" algn="ctr">
                      <a:solidFill>
                        <a:srgbClr val="D7BEA4"/>
                      </a:solidFill>
                      <a:prstDash val="solid"/>
                      <a:round/>
                      <a:headEnd type="none" w="med" len="med"/>
                      <a:tailEnd type="none" w="med" len="med"/>
                    </a:lnL>
                    <a:lnR w="19050" cap="flat" cmpd="sng" algn="ctr">
                      <a:solidFill>
                        <a:srgbClr val="D7BEA4"/>
                      </a:solidFill>
                      <a:prstDash val="solid"/>
                      <a:round/>
                      <a:headEnd type="none" w="med" len="med"/>
                      <a:tailEnd type="none" w="med" len="med"/>
                    </a:lnR>
                    <a:lnT w="19050" cap="flat" cmpd="sng" algn="ctr">
                      <a:solidFill>
                        <a:srgbClr val="D7BEA4"/>
                      </a:solidFill>
                      <a:prstDash val="solid"/>
                      <a:round/>
                      <a:headEnd type="none" w="med" len="med"/>
                      <a:tailEnd type="none" w="med" len="med"/>
                    </a:lnT>
                    <a:lnB w="19050" cap="flat" cmpd="sng" algn="ctr">
                      <a:solidFill>
                        <a:srgbClr val="D7BEA4"/>
                      </a:solidFill>
                      <a:prstDash val="solid"/>
                      <a:round/>
                      <a:headEnd type="none" w="med" len="med"/>
                      <a:tailEnd type="none" w="med" len="med"/>
                    </a:lnB>
                    <a:solidFill>
                      <a:srgbClr val="FDFCFC"/>
                    </a:solidFill>
                  </a:tcPr>
                </a:tc>
                <a:extLst>
                  <a:ext uri="{0D108BD9-81ED-4DB2-BD59-A6C34878D82A}">
                    <a16:rowId xmlns:a16="http://schemas.microsoft.com/office/drawing/2014/main" val="10006"/>
                  </a:ext>
                </a:extLst>
              </a:tr>
              <a:tr h="1313744">
                <a:tc vMerge="1">
                  <a:txBody>
                    <a:bodyPr/>
                    <a:lstStyle/>
                    <a:p>
                      <a:pPr algn="just">
                        <a:lnSpc>
                          <a:spcPts val="4759"/>
                        </a:lnSpc>
                        <a:defRPr/>
                      </a:pPr>
                      <a:r>
                        <a:rPr lang="en-US" sz="3399">
                          <a:solidFill>
                            <a:srgbClr val="8D5B31"/>
                          </a:solidFill>
                          <a:latin typeface="Roboto Condensed"/>
                          <a:ea typeface="Roboto Condensed"/>
                          <a:cs typeface="Roboto Condensed"/>
                          <a:sym typeface="Roboto Condensed"/>
                        </a:rPr>
                        <a:t>b.</a:t>
                      </a:r>
                      <a:endParaRPr lang="en-US" sz="1100"/>
                    </a:p>
                    <a:p>
                      <a:pPr algn="just">
                        <a:lnSpc>
                          <a:spcPts val="4759"/>
                        </a:lnSpc>
                      </a:pPr>
                      <a:r>
                        <a:rPr lang="en-US" sz="3399">
                          <a:solidFill>
                            <a:srgbClr val="8D5B31"/>
                          </a:solidFill>
                          <a:latin typeface="Roboto Condensed"/>
                          <a:ea typeface="Roboto Condensed"/>
                          <a:cs typeface="Roboto Condensed"/>
                          <a:sym typeface="Roboto Condensed"/>
                        </a:rPr>
                        <a:t> </a:t>
                      </a:r>
                      <a:r>
                        <a:rPr lang="en-US" sz="3399" i="1">
                          <a:solidFill>
                            <a:srgbClr val="8D5B31"/>
                          </a:solidFill>
                          <a:latin typeface="Roboto Condensed Italics"/>
                          <a:ea typeface="Roboto Condensed Italics"/>
                          <a:cs typeface="Roboto Condensed Italics"/>
                          <a:sym typeface="Roboto Condensed Italics"/>
                        </a:rPr>
                        <a:t>Tài cao phận thấp chí khí uất,</a:t>
                      </a:r>
                    </a:p>
                    <a:p>
                      <a:pPr algn="just">
                        <a:lnSpc>
                          <a:spcPts val="4759"/>
                        </a:lnSpc>
                      </a:pPr>
                      <a:r>
                        <a:rPr lang="en-US" sz="3399" i="1">
                          <a:solidFill>
                            <a:srgbClr val="8D5B31"/>
                          </a:solidFill>
                          <a:latin typeface="Roboto Condensed Italics"/>
                          <a:ea typeface="Roboto Condensed Italics"/>
                          <a:cs typeface="Roboto Condensed Italics"/>
                          <a:sym typeface="Roboto Condensed Italics"/>
                        </a:rPr>
                        <a:t>Giang hồ mê chơi quên quê hương.</a:t>
                      </a:r>
                    </a:p>
                    <a:p>
                      <a:pPr algn="r">
                        <a:lnSpc>
                          <a:spcPts val="4759"/>
                        </a:lnSpc>
                      </a:pPr>
                      <a:r>
                        <a:rPr lang="en-US" sz="3399">
                          <a:solidFill>
                            <a:srgbClr val="8D5B31"/>
                          </a:solidFill>
                          <a:latin typeface="Roboto Condensed"/>
                          <a:ea typeface="Roboto Condensed"/>
                          <a:cs typeface="Roboto Condensed"/>
                          <a:sym typeface="Roboto Condensed"/>
                        </a:rPr>
                        <a:t>(Tản Đà)</a:t>
                      </a:r>
                    </a:p>
                    <a:p>
                      <a:pPr algn="just">
                        <a:lnSpc>
                          <a:spcPts val="4759"/>
                        </a:lnSpc>
                      </a:pPr>
                      <a:endParaRPr lang="en-US" sz="3399">
                        <a:solidFill>
                          <a:srgbClr val="8D5B31"/>
                        </a:solidFill>
                        <a:latin typeface="Roboto Condensed"/>
                        <a:ea typeface="Roboto Condensed"/>
                        <a:cs typeface="Roboto Condensed"/>
                        <a:sym typeface="Roboto Condensed"/>
                      </a:endParaRPr>
                    </a:p>
                  </a:txBody>
                  <a:tcPr marL="28575" marR="28575" marT="28575" marB="28575" anchor="ctr">
                    <a:lnL w="19050" cap="flat" cmpd="sng" algn="ctr">
                      <a:solidFill>
                        <a:srgbClr val="D7BEA4"/>
                      </a:solidFill>
                      <a:prstDash val="solid"/>
                      <a:round/>
                      <a:headEnd type="none" w="med" len="med"/>
                      <a:tailEnd type="none" w="med" len="med"/>
                    </a:lnL>
                    <a:lnR w="19050" cap="flat" cmpd="sng" algn="ctr">
                      <a:solidFill>
                        <a:srgbClr val="D7BEA4"/>
                      </a:solidFill>
                      <a:prstDash val="solid"/>
                      <a:round/>
                      <a:headEnd type="none" w="med" len="med"/>
                      <a:tailEnd type="none" w="med" len="med"/>
                    </a:lnR>
                    <a:lnT w="19050" cap="flat" cmpd="sng" algn="ctr">
                      <a:solidFill>
                        <a:srgbClr val="D7BEA4"/>
                      </a:solidFill>
                      <a:prstDash val="solid"/>
                      <a:round/>
                      <a:headEnd type="none" w="med" len="med"/>
                      <a:tailEnd type="none" w="med" len="med"/>
                    </a:lnT>
                    <a:lnB w="19050" cap="flat" cmpd="sng" algn="ctr">
                      <a:solidFill>
                        <a:srgbClr val="D7BEA4"/>
                      </a:solidFill>
                      <a:prstDash val="solid"/>
                      <a:round/>
                      <a:headEnd type="none" w="med" len="med"/>
                      <a:tailEnd type="none" w="med" len="med"/>
                    </a:lnB>
                    <a:solidFill>
                      <a:srgbClr val="FDFCFC"/>
                    </a:solidFill>
                  </a:tcPr>
                </a:tc>
                <a:tc vMerge="1">
                  <a:txBody>
                    <a:bodyPr/>
                    <a:lstStyle/>
                    <a:p>
                      <a:pPr algn="just">
                        <a:lnSpc>
                          <a:spcPts val="4759"/>
                        </a:lnSpc>
                        <a:defRPr/>
                      </a:pPr>
                      <a:r>
                        <a:rPr lang="en-US" sz="3399">
                          <a:solidFill>
                            <a:srgbClr val="8D5B31"/>
                          </a:solidFill>
                          <a:latin typeface="Roboto Condensed"/>
                          <a:ea typeface="Roboto Condensed"/>
                          <a:cs typeface="Roboto Condensed"/>
                          <a:sym typeface="Roboto Condensed"/>
                        </a:rPr>
                        <a:t>- Điệp thanh trắc: Thấp chí khí uất (sắc).</a:t>
                      </a:r>
                      <a:endParaRPr lang="en-US" sz="1100"/>
                    </a:p>
                    <a:p>
                      <a:pPr algn="just">
                        <a:lnSpc>
                          <a:spcPts val="4759"/>
                        </a:lnSpc>
                      </a:pPr>
                      <a:r>
                        <a:rPr lang="en-US" sz="3399">
                          <a:solidFill>
                            <a:srgbClr val="8D5B31"/>
                          </a:solidFill>
                          <a:latin typeface="Roboto Condensed"/>
                          <a:ea typeface="Roboto Condensed"/>
                          <a:cs typeface="Roboto Condensed"/>
                          <a:sym typeface="Roboto Condensed"/>
                        </a:rPr>
                        <a:t>Tác dụng: Gợi cảm giác về sự uất ức của một người tài cao. </a:t>
                      </a:r>
                    </a:p>
                    <a:p>
                      <a:pPr algn="just">
                        <a:lnSpc>
                          <a:spcPts val="4759"/>
                        </a:lnSpc>
                      </a:pPr>
                      <a:r>
                        <a:rPr lang="en-US" sz="3399">
                          <a:solidFill>
                            <a:srgbClr val="8D5B31"/>
                          </a:solidFill>
                          <a:latin typeface="Roboto Condensed"/>
                          <a:ea typeface="Roboto Condensed"/>
                          <a:cs typeface="Roboto Condensed"/>
                          <a:sym typeface="Roboto Condensed"/>
                        </a:rPr>
                        <a:t>Câu: </a:t>
                      </a:r>
                      <a:r>
                        <a:rPr lang="en-US" sz="3399" i="1">
                          <a:solidFill>
                            <a:srgbClr val="8D5B31"/>
                          </a:solidFill>
                          <a:latin typeface="Roboto Condensed Italics"/>
                          <a:ea typeface="Roboto Condensed Italics"/>
                          <a:cs typeface="Roboto Condensed Italics"/>
                          <a:sym typeface="Roboto Condensed Italics"/>
                        </a:rPr>
                        <a:t>giang hồ mê chơi quên quê hương.</a:t>
                      </a:r>
                    </a:p>
                    <a:p>
                      <a:pPr algn="just">
                        <a:lnSpc>
                          <a:spcPts val="4759"/>
                        </a:lnSpc>
                      </a:pPr>
                      <a:r>
                        <a:rPr lang="en-US" sz="3399">
                          <a:solidFill>
                            <a:srgbClr val="8D5B31"/>
                          </a:solidFill>
                          <a:latin typeface="Roboto Condensed"/>
                          <a:ea typeface="Roboto Condensed"/>
                          <a:cs typeface="Roboto Condensed"/>
                          <a:sym typeface="Roboto Condensed"/>
                        </a:rPr>
                        <a:t>- Điệp thanh bằng: giang hồ mê chơi quên quê hương.</a:t>
                      </a:r>
                    </a:p>
                    <a:p>
                      <a:pPr algn="just">
                        <a:lnSpc>
                          <a:spcPts val="4759"/>
                        </a:lnSpc>
                      </a:pPr>
                      <a:r>
                        <a:rPr lang="en-US" sz="3399">
                          <a:solidFill>
                            <a:srgbClr val="8D5B31"/>
                          </a:solidFill>
                          <a:latin typeface="Roboto Condensed"/>
                          <a:ea typeface="Roboto Condensed"/>
                          <a:cs typeface="Roboto Condensed"/>
                          <a:sym typeface="Roboto Condensed"/>
                        </a:rPr>
                        <a:t>- Tác dụng: Gợi cảm giác thanh bình của làng quê trong tâm trí của người giang hồ.</a:t>
                      </a:r>
                    </a:p>
                  </a:txBody>
                  <a:tcPr marL="28575" marR="28575" marT="28575" marB="28575" anchor="ctr">
                    <a:lnL w="19050" cap="flat" cmpd="sng" algn="ctr">
                      <a:solidFill>
                        <a:srgbClr val="D7BEA4"/>
                      </a:solidFill>
                      <a:prstDash val="solid"/>
                      <a:round/>
                      <a:headEnd type="none" w="med" len="med"/>
                      <a:tailEnd type="none" w="med" len="med"/>
                    </a:lnL>
                    <a:lnR w="19050" cap="flat" cmpd="sng" algn="ctr">
                      <a:solidFill>
                        <a:srgbClr val="D7BEA4"/>
                      </a:solidFill>
                      <a:prstDash val="solid"/>
                      <a:round/>
                      <a:headEnd type="none" w="med" len="med"/>
                      <a:tailEnd type="none" w="med" len="med"/>
                    </a:lnR>
                    <a:lnT w="19050" cap="flat" cmpd="sng" algn="ctr">
                      <a:solidFill>
                        <a:srgbClr val="D7BEA4"/>
                      </a:solidFill>
                      <a:prstDash val="solid"/>
                      <a:round/>
                      <a:headEnd type="none" w="med" len="med"/>
                      <a:tailEnd type="none" w="med" len="med"/>
                    </a:lnT>
                    <a:lnB w="19050" cap="flat" cmpd="sng" algn="ctr">
                      <a:solidFill>
                        <a:srgbClr val="D7BEA4"/>
                      </a:solidFill>
                      <a:prstDash val="solid"/>
                      <a:round/>
                      <a:headEnd type="none" w="med" len="med"/>
                      <a:tailEnd type="none" w="med" len="med"/>
                    </a:lnB>
                    <a:solidFill>
                      <a:srgbClr val="FDFCFC"/>
                    </a:solidFill>
                  </a:tcPr>
                </a:tc>
                <a:extLst>
                  <a:ext uri="{0D108BD9-81ED-4DB2-BD59-A6C34878D82A}">
                    <a16:rowId xmlns:a16="http://schemas.microsoft.com/office/drawing/2014/main" val="10007"/>
                  </a:ext>
                </a:extLst>
              </a:tr>
            </a:tbl>
          </a:graphicData>
        </a:graphic>
      </p:graphicFrame>
      <p:grpSp>
        <p:nvGrpSpPr>
          <p:cNvPr id="8" name="Group 8"/>
          <p:cNvGrpSpPr/>
          <p:nvPr/>
        </p:nvGrpSpPr>
        <p:grpSpPr>
          <a:xfrm>
            <a:off x="6342981" y="0"/>
            <a:ext cx="3548783" cy="845641"/>
            <a:chOff x="0" y="0"/>
            <a:chExt cx="934659" cy="222720"/>
          </a:xfrm>
        </p:grpSpPr>
        <p:sp>
          <p:nvSpPr>
            <p:cNvPr id="9" name="Freeform 9"/>
            <p:cNvSpPr/>
            <p:nvPr/>
          </p:nvSpPr>
          <p:spPr>
            <a:xfrm>
              <a:off x="0" y="0"/>
              <a:ext cx="934659" cy="222720"/>
            </a:xfrm>
            <a:custGeom>
              <a:avLst/>
              <a:gdLst/>
              <a:ahLst/>
              <a:cxnLst/>
              <a:rect l="l" t="t" r="r" b="b"/>
              <a:pathLst>
                <a:path w="934659" h="222720">
                  <a:moveTo>
                    <a:pt x="111260" y="0"/>
                  </a:moveTo>
                  <a:lnTo>
                    <a:pt x="823399" y="0"/>
                  </a:lnTo>
                  <a:cubicBezTo>
                    <a:pt x="884846" y="0"/>
                    <a:pt x="934659" y="49813"/>
                    <a:pt x="934659" y="111260"/>
                  </a:cubicBezTo>
                  <a:lnTo>
                    <a:pt x="934659" y="111460"/>
                  </a:lnTo>
                  <a:cubicBezTo>
                    <a:pt x="934659" y="172908"/>
                    <a:pt x="884846" y="222720"/>
                    <a:pt x="823399" y="222720"/>
                  </a:cubicBezTo>
                  <a:lnTo>
                    <a:pt x="111260" y="222720"/>
                  </a:lnTo>
                  <a:cubicBezTo>
                    <a:pt x="49813" y="222720"/>
                    <a:pt x="0" y="172908"/>
                    <a:pt x="0" y="111460"/>
                  </a:cubicBezTo>
                  <a:lnTo>
                    <a:pt x="0" y="111260"/>
                  </a:lnTo>
                  <a:cubicBezTo>
                    <a:pt x="0" y="49813"/>
                    <a:pt x="49813" y="0"/>
                    <a:pt x="111260" y="0"/>
                  </a:cubicBezTo>
                  <a:close/>
                </a:path>
              </a:pathLst>
            </a:custGeom>
            <a:solidFill>
              <a:srgbClr val="F4F4F4"/>
            </a:solidFill>
          </p:spPr>
          <p:txBody>
            <a:bodyPr/>
            <a:lstStyle/>
            <a:p>
              <a:endParaRPr lang="en-US"/>
            </a:p>
          </p:txBody>
        </p:sp>
        <p:sp>
          <p:nvSpPr>
            <p:cNvPr id="10" name="TextBox 10"/>
            <p:cNvSpPr txBox="1"/>
            <p:nvPr/>
          </p:nvSpPr>
          <p:spPr>
            <a:xfrm>
              <a:off x="0" y="-76200"/>
              <a:ext cx="934659" cy="298920"/>
            </a:xfrm>
            <a:prstGeom prst="rect">
              <a:avLst/>
            </a:prstGeom>
          </p:spPr>
          <p:txBody>
            <a:bodyPr lIns="50800" tIns="50800" rIns="50800" bIns="50800" rtlCol="0" anchor="ctr"/>
            <a:lstStyle/>
            <a:p>
              <a:pPr algn="ctr">
                <a:lnSpc>
                  <a:spcPts val="5599"/>
                </a:lnSpc>
              </a:pPr>
              <a:r>
                <a:rPr lang="en-US" sz="3999" b="1">
                  <a:solidFill>
                    <a:srgbClr val="312F84"/>
                  </a:solidFill>
                  <a:latin typeface="Roboto Condensed Bold"/>
                  <a:ea typeface="Roboto Condensed Bold"/>
                  <a:cs typeface="Roboto Condensed Bold"/>
                  <a:sym typeface="Roboto Condensed Bold"/>
                </a:rPr>
                <a:t>Gợi ý phiếu 2B</a:t>
              </a: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4" name="Freeform 4"/>
          <p:cNvSpPr/>
          <p:nvPr/>
        </p:nvSpPr>
        <p:spPr>
          <a:xfrm>
            <a:off x="14135527" y="3465826"/>
            <a:ext cx="3549015" cy="4114800"/>
          </a:xfrm>
          <a:custGeom>
            <a:avLst/>
            <a:gdLst/>
            <a:ahLst/>
            <a:cxnLst/>
            <a:rect l="l" t="t" r="r" b="b"/>
            <a:pathLst>
              <a:path w="3549015" h="4114800">
                <a:moveTo>
                  <a:pt x="0" y="0"/>
                </a:moveTo>
                <a:lnTo>
                  <a:pt x="3549015" y="0"/>
                </a:lnTo>
                <a:lnTo>
                  <a:pt x="354901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11963503" y="3179886"/>
            <a:ext cx="2576893" cy="4114800"/>
          </a:xfrm>
          <a:custGeom>
            <a:avLst/>
            <a:gdLst/>
            <a:ahLst/>
            <a:cxnLst/>
            <a:rect l="l" t="t" r="r" b="b"/>
            <a:pathLst>
              <a:path w="2576893" h="4114800">
                <a:moveTo>
                  <a:pt x="0" y="0"/>
                </a:moveTo>
                <a:lnTo>
                  <a:pt x="2576893" y="0"/>
                </a:lnTo>
                <a:lnTo>
                  <a:pt x="257689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flipH="1">
            <a:off x="1756011" y="5516476"/>
            <a:ext cx="7393971" cy="4128301"/>
          </a:xfrm>
          <a:custGeom>
            <a:avLst/>
            <a:gdLst/>
            <a:ahLst/>
            <a:cxnLst/>
            <a:rect l="l" t="t" r="r" b="b"/>
            <a:pathLst>
              <a:path w="7393971" h="4128301">
                <a:moveTo>
                  <a:pt x="7393972" y="0"/>
                </a:moveTo>
                <a:lnTo>
                  <a:pt x="0" y="0"/>
                </a:lnTo>
                <a:lnTo>
                  <a:pt x="0" y="4128301"/>
                </a:lnTo>
                <a:lnTo>
                  <a:pt x="7393972" y="4128301"/>
                </a:lnTo>
                <a:lnTo>
                  <a:pt x="7393972" y="0"/>
                </a:lnTo>
                <a:close/>
              </a:path>
            </a:pathLst>
          </a:custGeom>
          <a:blipFill>
            <a:blip r:embed="rId6"/>
            <a:stretch>
              <a:fillRect/>
            </a:stretch>
          </a:blipFill>
        </p:spPr>
        <p:txBody>
          <a:bodyPr/>
          <a:lstStyle/>
          <a:p>
            <a:endParaRPr lang="en-US"/>
          </a:p>
        </p:txBody>
      </p:sp>
      <p:sp>
        <p:nvSpPr>
          <p:cNvPr id="7" name="TextBox 7"/>
          <p:cNvSpPr txBox="1"/>
          <p:nvPr/>
        </p:nvSpPr>
        <p:spPr>
          <a:xfrm>
            <a:off x="1472806" y="584202"/>
            <a:ext cx="14911600" cy="1050922"/>
          </a:xfrm>
          <a:prstGeom prst="rect">
            <a:avLst/>
          </a:prstGeom>
        </p:spPr>
        <p:txBody>
          <a:bodyPr lIns="0" tIns="0" rIns="0" bIns="0" rtlCol="0" anchor="t">
            <a:spAutoFit/>
          </a:bodyPr>
          <a:lstStyle/>
          <a:p>
            <a:pPr algn="ctr">
              <a:lnSpc>
                <a:spcPts val="7999"/>
              </a:lnSpc>
            </a:pPr>
            <a:r>
              <a:rPr lang="en-US" sz="7999" b="1">
                <a:solidFill>
                  <a:srgbClr val="657BB6"/>
                </a:solidFill>
                <a:latin typeface="Fraunces Bold"/>
                <a:ea typeface="Fraunces Bold"/>
                <a:cs typeface="Fraunces Bold"/>
                <a:sym typeface="Fraunces Bold"/>
              </a:rPr>
              <a:t>II. THỰC HÀNH TIẾNG VIỆT</a:t>
            </a:r>
          </a:p>
        </p:txBody>
      </p:sp>
      <p:grpSp>
        <p:nvGrpSpPr>
          <p:cNvPr id="8" name="Group 8"/>
          <p:cNvGrpSpPr/>
          <p:nvPr/>
        </p:nvGrpSpPr>
        <p:grpSpPr>
          <a:xfrm>
            <a:off x="5452997" y="2196567"/>
            <a:ext cx="5916788" cy="2116793"/>
            <a:chOff x="0" y="0"/>
            <a:chExt cx="1558331" cy="557509"/>
          </a:xfrm>
        </p:grpSpPr>
        <p:sp>
          <p:nvSpPr>
            <p:cNvPr id="9" name="Freeform 9"/>
            <p:cNvSpPr/>
            <p:nvPr/>
          </p:nvSpPr>
          <p:spPr>
            <a:xfrm>
              <a:off x="0" y="0"/>
              <a:ext cx="1558331" cy="557509"/>
            </a:xfrm>
            <a:custGeom>
              <a:avLst/>
              <a:gdLst/>
              <a:ahLst/>
              <a:cxnLst/>
              <a:rect l="l" t="t" r="r" b="b"/>
              <a:pathLst>
                <a:path w="1558331" h="557509">
                  <a:moveTo>
                    <a:pt x="66732" y="0"/>
                  </a:moveTo>
                  <a:lnTo>
                    <a:pt x="1491599" y="0"/>
                  </a:lnTo>
                  <a:cubicBezTo>
                    <a:pt x="1528454" y="0"/>
                    <a:pt x="1558331" y="29877"/>
                    <a:pt x="1558331" y="66732"/>
                  </a:cubicBezTo>
                  <a:lnTo>
                    <a:pt x="1558331" y="490778"/>
                  </a:lnTo>
                  <a:cubicBezTo>
                    <a:pt x="1558331" y="527633"/>
                    <a:pt x="1528454" y="557509"/>
                    <a:pt x="1491599" y="557509"/>
                  </a:cubicBezTo>
                  <a:lnTo>
                    <a:pt x="66732" y="557509"/>
                  </a:lnTo>
                  <a:cubicBezTo>
                    <a:pt x="49033" y="557509"/>
                    <a:pt x="32060" y="550479"/>
                    <a:pt x="19545" y="537964"/>
                  </a:cubicBezTo>
                  <a:cubicBezTo>
                    <a:pt x="7031" y="525449"/>
                    <a:pt x="0" y="508476"/>
                    <a:pt x="0" y="490778"/>
                  </a:cubicBezTo>
                  <a:lnTo>
                    <a:pt x="0" y="66732"/>
                  </a:lnTo>
                  <a:cubicBezTo>
                    <a:pt x="0" y="49033"/>
                    <a:pt x="7031" y="32060"/>
                    <a:pt x="19545" y="19545"/>
                  </a:cubicBezTo>
                  <a:cubicBezTo>
                    <a:pt x="32060" y="7031"/>
                    <a:pt x="49033" y="0"/>
                    <a:pt x="66732" y="0"/>
                  </a:cubicBezTo>
                  <a:close/>
                </a:path>
              </a:pathLst>
            </a:custGeom>
            <a:solidFill>
              <a:srgbClr val="F4F4F4"/>
            </a:solidFill>
          </p:spPr>
          <p:txBody>
            <a:bodyPr/>
            <a:lstStyle/>
            <a:p>
              <a:endParaRPr lang="en-US"/>
            </a:p>
          </p:txBody>
        </p:sp>
        <p:sp>
          <p:nvSpPr>
            <p:cNvPr id="10" name="TextBox 10"/>
            <p:cNvSpPr txBox="1"/>
            <p:nvPr/>
          </p:nvSpPr>
          <p:spPr>
            <a:xfrm>
              <a:off x="0" y="-142875"/>
              <a:ext cx="1558331" cy="700384"/>
            </a:xfrm>
            <a:prstGeom prst="rect">
              <a:avLst/>
            </a:prstGeom>
          </p:spPr>
          <p:txBody>
            <a:bodyPr lIns="50800" tIns="50800" rIns="50800" bIns="50800" rtlCol="0" anchor="ctr"/>
            <a:lstStyle/>
            <a:p>
              <a:pPr algn="ctr">
                <a:lnSpc>
                  <a:spcPts val="6999"/>
                </a:lnSpc>
              </a:pPr>
              <a:r>
                <a:rPr lang="en-US" sz="4999">
                  <a:solidFill>
                    <a:srgbClr val="312F84"/>
                  </a:solidFill>
                  <a:latin typeface="#9Slide07 SVNRevolution"/>
                  <a:ea typeface="#9Slide07 SVNRevolution"/>
                  <a:cs typeface="#9Slide07 SVNRevolution"/>
                  <a:sym typeface="#9Slide07 SVNRevolution"/>
                </a:rPr>
                <a:t>Trạm xe Bus tốc hành</a:t>
              </a:r>
            </a:p>
          </p:txBody>
        </p:sp>
      </p:gr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8F1E3"/>
        </a:solidFill>
        <a:effectLst/>
      </p:bgPr>
    </p:bg>
    <p:spTree>
      <p:nvGrpSpPr>
        <p:cNvPr id="1" name=""/>
        <p:cNvGrpSpPr/>
        <p:nvPr/>
      </p:nvGrpSpPr>
      <p:grpSpPr>
        <a:xfrm>
          <a:off x="0" y="0"/>
          <a:ext cx="0" cy="0"/>
          <a:chOff x="0" y="0"/>
          <a:chExt cx="0" cy="0"/>
        </a:xfrm>
      </p:grpSpPr>
      <p:sp>
        <p:nvSpPr>
          <p:cNvPr id="2" name="Freeform 2"/>
          <p:cNvSpPr/>
          <p:nvPr/>
        </p:nvSpPr>
        <p:spPr>
          <a:xfrm rot="-5400000">
            <a:off x="3877147" y="-4143847"/>
            <a:ext cx="10381307" cy="18592800"/>
          </a:xfrm>
          <a:custGeom>
            <a:avLst/>
            <a:gdLst/>
            <a:ahLst/>
            <a:cxnLst/>
            <a:rect l="l" t="t" r="r" b="b"/>
            <a:pathLst>
              <a:path w="10381307" h="18592800">
                <a:moveTo>
                  <a:pt x="0" y="0"/>
                </a:moveTo>
                <a:lnTo>
                  <a:pt x="10381306" y="0"/>
                </a:lnTo>
                <a:lnTo>
                  <a:pt x="10381306" y="18592800"/>
                </a:lnTo>
                <a:lnTo>
                  <a:pt x="0" y="18592800"/>
                </a:lnTo>
                <a:lnTo>
                  <a:pt x="0" y="0"/>
                </a:lnTo>
                <a:close/>
              </a:path>
            </a:pathLst>
          </a:custGeom>
          <a:blipFill>
            <a:blip r:embed="rId2">
              <a:extLst>
                <a:ext uri="{96DAC541-7B7A-43D3-8B79-37D633B846F1}">
                  <asvg:svgBlip xmlns:asvg="http://schemas.microsoft.com/office/drawing/2016/SVG/main" r:embed="rId3"/>
                </a:ext>
              </a:extLst>
            </a:blip>
            <a:stretch>
              <a:fillRect l="-18756"/>
            </a:stretch>
          </a:blipFill>
        </p:spPr>
        <p:txBody>
          <a:bodyPr/>
          <a:lstStyle/>
          <a:p>
            <a:endParaRPr lang="en-US"/>
          </a:p>
        </p:txBody>
      </p:sp>
      <p:sp>
        <p:nvSpPr>
          <p:cNvPr id="3" name="Freeform 3"/>
          <p:cNvSpPr/>
          <p:nvPr/>
        </p:nvSpPr>
        <p:spPr>
          <a:xfrm>
            <a:off x="-9238880" y="-12132151"/>
            <a:ext cx="22052902" cy="13651821"/>
          </a:xfrm>
          <a:custGeom>
            <a:avLst/>
            <a:gdLst/>
            <a:ahLst/>
            <a:cxnLst/>
            <a:rect l="l" t="t" r="r" b="b"/>
            <a:pathLst>
              <a:path w="22052902" h="13651821">
                <a:moveTo>
                  <a:pt x="0" y="0"/>
                </a:moveTo>
                <a:lnTo>
                  <a:pt x="22052902" y="0"/>
                </a:lnTo>
                <a:lnTo>
                  <a:pt x="22052902" y="13651821"/>
                </a:lnTo>
                <a:lnTo>
                  <a:pt x="0" y="13651821"/>
                </a:lnTo>
                <a:lnTo>
                  <a:pt x="0" y="0"/>
                </a:lnTo>
                <a:close/>
              </a:path>
            </a:pathLst>
          </a:custGeom>
          <a:blipFill>
            <a:blip r:embed="rId4">
              <a:alphaModFix amt="59000"/>
            </a:blip>
            <a:stretch>
              <a:fillRect t="-14211" b="-14211"/>
            </a:stretch>
          </a:blipFill>
        </p:spPr>
        <p:txBody>
          <a:bodyPr/>
          <a:lstStyle/>
          <a:p>
            <a:endParaRPr lang="en-US"/>
          </a:p>
        </p:txBody>
      </p:sp>
      <p:sp>
        <p:nvSpPr>
          <p:cNvPr id="4" name="Freeform 4"/>
          <p:cNvSpPr/>
          <p:nvPr/>
        </p:nvSpPr>
        <p:spPr>
          <a:xfrm>
            <a:off x="439125" y="2109581"/>
            <a:ext cx="852326" cy="745785"/>
          </a:xfrm>
          <a:custGeom>
            <a:avLst/>
            <a:gdLst/>
            <a:ahLst/>
            <a:cxnLst/>
            <a:rect l="l" t="t" r="r" b="b"/>
            <a:pathLst>
              <a:path w="852326" h="745785">
                <a:moveTo>
                  <a:pt x="0" y="0"/>
                </a:moveTo>
                <a:lnTo>
                  <a:pt x="852326" y="0"/>
                </a:lnTo>
                <a:lnTo>
                  <a:pt x="852326" y="745786"/>
                </a:lnTo>
                <a:lnTo>
                  <a:pt x="0" y="7457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p:cNvSpPr txBox="1"/>
          <p:nvPr/>
        </p:nvSpPr>
        <p:spPr>
          <a:xfrm>
            <a:off x="1186621" y="447931"/>
            <a:ext cx="15144982" cy="847725"/>
          </a:xfrm>
          <a:prstGeom prst="rect">
            <a:avLst/>
          </a:prstGeom>
        </p:spPr>
        <p:txBody>
          <a:bodyPr lIns="0" tIns="0" rIns="0" bIns="0" rtlCol="0" anchor="t">
            <a:spAutoFit/>
          </a:bodyPr>
          <a:lstStyle/>
          <a:p>
            <a:pPr algn="ctr">
              <a:lnSpc>
                <a:spcPts val="6720"/>
              </a:lnSpc>
            </a:pPr>
            <a:r>
              <a:rPr lang="en-US" sz="5600" b="1" spc="280">
                <a:solidFill>
                  <a:srgbClr val="312F84"/>
                </a:solidFill>
                <a:latin typeface="Fraunces Bold"/>
                <a:ea typeface="Fraunces Bold"/>
                <a:cs typeface="Fraunces Bold"/>
                <a:sym typeface="Fraunces Bold"/>
              </a:rPr>
              <a:t>MỤC TIÊU BÀI HỌC </a:t>
            </a:r>
          </a:p>
        </p:txBody>
      </p:sp>
      <p:sp>
        <p:nvSpPr>
          <p:cNvPr id="6" name="TextBox 6"/>
          <p:cNvSpPr txBox="1"/>
          <p:nvPr/>
        </p:nvSpPr>
        <p:spPr>
          <a:xfrm>
            <a:off x="1787571" y="1742700"/>
            <a:ext cx="15617147" cy="1393824"/>
          </a:xfrm>
          <a:prstGeom prst="rect">
            <a:avLst/>
          </a:prstGeom>
        </p:spPr>
        <p:txBody>
          <a:bodyPr lIns="0" tIns="0" rIns="0" bIns="0" rtlCol="0" anchor="t">
            <a:spAutoFit/>
          </a:bodyPr>
          <a:lstStyle/>
          <a:p>
            <a:pPr algn="just">
              <a:lnSpc>
                <a:spcPts val="5600"/>
              </a:lnSpc>
              <a:spcBef>
                <a:spcPct val="0"/>
              </a:spcBef>
            </a:pPr>
            <a:r>
              <a:rPr lang="en-US" sz="4000" b="1">
                <a:solidFill>
                  <a:srgbClr val="312F84"/>
                </a:solidFill>
                <a:latin typeface="Roboto Condensed Bold"/>
                <a:ea typeface="Roboto Condensed Bold"/>
                <a:cs typeface="Roboto Condensed Bold"/>
                <a:sym typeface="Roboto Condensed Bold"/>
              </a:rPr>
              <a:t>Nhận biết và nêu được tác dụng của các biện pháp tu từ chơi chữ, điệp thanh, điệp vần trong văn bản.</a:t>
            </a:r>
          </a:p>
        </p:txBody>
      </p:sp>
      <p:sp>
        <p:nvSpPr>
          <p:cNvPr id="7" name="TextBox 7"/>
          <p:cNvSpPr txBox="1"/>
          <p:nvPr/>
        </p:nvSpPr>
        <p:spPr>
          <a:xfrm>
            <a:off x="1787571" y="4260393"/>
            <a:ext cx="15680531" cy="1393824"/>
          </a:xfrm>
          <a:prstGeom prst="rect">
            <a:avLst/>
          </a:prstGeom>
        </p:spPr>
        <p:txBody>
          <a:bodyPr lIns="0" tIns="0" rIns="0" bIns="0" rtlCol="0" anchor="t">
            <a:spAutoFit/>
          </a:bodyPr>
          <a:lstStyle/>
          <a:p>
            <a:pPr algn="l">
              <a:lnSpc>
                <a:spcPts val="5600"/>
              </a:lnSpc>
              <a:spcBef>
                <a:spcPct val="0"/>
              </a:spcBef>
            </a:pPr>
            <a:r>
              <a:rPr lang="en-US" sz="4000" b="1">
                <a:solidFill>
                  <a:srgbClr val="312F84"/>
                </a:solidFill>
                <a:latin typeface="Roboto Condensed Bold"/>
                <a:ea typeface="Roboto Condensed Bold"/>
                <a:cs typeface="Roboto Condensed Bold"/>
                <a:sym typeface="Roboto Condensed Bold"/>
              </a:rPr>
              <a:t>Biết được tác dụng của các biện pháp tu từ chơi chữ, điệp thanh, điệp vần trong văn bản.</a:t>
            </a:r>
          </a:p>
        </p:txBody>
      </p:sp>
      <p:sp>
        <p:nvSpPr>
          <p:cNvPr id="8" name="TextBox 8"/>
          <p:cNvSpPr txBox="1"/>
          <p:nvPr/>
        </p:nvSpPr>
        <p:spPr>
          <a:xfrm>
            <a:off x="1787571" y="6544123"/>
            <a:ext cx="15733051" cy="1393824"/>
          </a:xfrm>
          <a:prstGeom prst="rect">
            <a:avLst/>
          </a:prstGeom>
        </p:spPr>
        <p:txBody>
          <a:bodyPr lIns="0" tIns="0" rIns="0" bIns="0" rtlCol="0" anchor="t">
            <a:spAutoFit/>
          </a:bodyPr>
          <a:lstStyle/>
          <a:p>
            <a:pPr algn="l">
              <a:lnSpc>
                <a:spcPts val="5600"/>
              </a:lnSpc>
              <a:spcBef>
                <a:spcPct val="0"/>
              </a:spcBef>
            </a:pPr>
            <a:r>
              <a:rPr lang="en-US" sz="4000" b="1">
                <a:solidFill>
                  <a:srgbClr val="312F84"/>
                </a:solidFill>
                <a:latin typeface="Roboto Condensed Bold"/>
                <a:ea typeface="Roboto Condensed Bold"/>
                <a:cs typeface="Roboto Condensed Bold"/>
                <a:sym typeface="Roboto Condensed Bold"/>
              </a:rPr>
              <a:t>Biết vận dụng được tri thức tiếng việt để tạo lập đoạn văn ngắn có sử dụng các biện pháp tu từ chơi chữ; điệp thanh, điệp vần.</a:t>
            </a:r>
          </a:p>
        </p:txBody>
      </p:sp>
      <p:sp>
        <p:nvSpPr>
          <p:cNvPr id="9" name="Freeform 9"/>
          <p:cNvSpPr/>
          <p:nvPr/>
        </p:nvSpPr>
        <p:spPr>
          <a:xfrm>
            <a:off x="439125" y="4406768"/>
            <a:ext cx="852326" cy="745785"/>
          </a:xfrm>
          <a:custGeom>
            <a:avLst/>
            <a:gdLst/>
            <a:ahLst/>
            <a:cxnLst/>
            <a:rect l="l" t="t" r="r" b="b"/>
            <a:pathLst>
              <a:path w="852326" h="745785">
                <a:moveTo>
                  <a:pt x="0" y="0"/>
                </a:moveTo>
                <a:lnTo>
                  <a:pt x="852326" y="0"/>
                </a:lnTo>
                <a:lnTo>
                  <a:pt x="852326" y="745785"/>
                </a:lnTo>
                <a:lnTo>
                  <a:pt x="0" y="7457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a:off x="439125" y="6911005"/>
            <a:ext cx="852326" cy="745785"/>
          </a:xfrm>
          <a:custGeom>
            <a:avLst/>
            <a:gdLst/>
            <a:ahLst/>
            <a:cxnLst/>
            <a:rect l="l" t="t" r="r" b="b"/>
            <a:pathLst>
              <a:path w="852326" h="745785">
                <a:moveTo>
                  <a:pt x="0" y="0"/>
                </a:moveTo>
                <a:lnTo>
                  <a:pt x="852326" y="0"/>
                </a:lnTo>
                <a:lnTo>
                  <a:pt x="852326" y="745785"/>
                </a:lnTo>
                <a:lnTo>
                  <a:pt x="0" y="7457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a:off x="-138882" y="9526170"/>
            <a:ext cx="18565765" cy="1786955"/>
          </a:xfrm>
          <a:custGeom>
            <a:avLst/>
            <a:gdLst/>
            <a:ahLst/>
            <a:cxnLst/>
            <a:rect l="l" t="t" r="r" b="b"/>
            <a:pathLst>
              <a:path w="18565765" h="1786955">
                <a:moveTo>
                  <a:pt x="0" y="0"/>
                </a:moveTo>
                <a:lnTo>
                  <a:pt x="18565764" y="0"/>
                </a:lnTo>
                <a:lnTo>
                  <a:pt x="18565764" y="1786954"/>
                </a:lnTo>
                <a:lnTo>
                  <a:pt x="0" y="178695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2" name="Freeform 2"/>
          <p:cNvSpPr/>
          <p:nvPr/>
        </p:nvSpPr>
        <p:spPr>
          <a:xfrm>
            <a:off x="0" y="8785160"/>
            <a:ext cx="18565765" cy="1786955"/>
          </a:xfrm>
          <a:custGeom>
            <a:avLst/>
            <a:gdLst/>
            <a:ahLst/>
            <a:cxnLst/>
            <a:rect l="l" t="t" r="r" b="b"/>
            <a:pathLst>
              <a:path w="18565765" h="1786955">
                <a:moveTo>
                  <a:pt x="0" y="0"/>
                </a:moveTo>
                <a:lnTo>
                  <a:pt x="18565765" y="0"/>
                </a:lnTo>
                <a:lnTo>
                  <a:pt x="18565765" y="1786955"/>
                </a:lnTo>
                <a:lnTo>
                  <a:pt x="0" y="17869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193077" y="10506075"/>
            <a:ext cx="18243366" cy="5105397"/>
          </a:xfrm>
          <a:prstGeom prst="rect">
            <a:avLst/>
          </a:prstGeom>
        </p:spPr>
        <p:txBody>
          <a:bodyPr lIns="0" tIns="0" rIns="0" bIns="0" rtlCol="0" anchor="t">
            <a:spAutoFit/>
          </a:bodyPr>
          <a:lstStyle/>
          <a:p>
            <a:pPr algn="ctr">
              <a:lnSpc>
                <a:spcPts val="15000"/>
              </a:lnSpc>
            </a:pPr>
            <a:r>
              <a:rPr lang="en-US" sz="15000">
                <a:solidFill>
                  <a:srgbClr val="312F84"/>
                </a:solidFill>
                <a:latin typeface="#9Slide05 VL Fadilla"/>
                <a:ea typeface="#9Slide05 VL Fadilla"/>
                <a:cs typeface="#9Slide05 VL Fadilla"/>
                <a:sym typeface="#9Slide05 VL Fadilla"/>
              </a:rPr>
              <a:t>Bài 7</a:t>
            </a:r>
          </a:p>
          <a:p>
            <a:pPr algn="ctr">
              <a:lnSpc>
                <a:spcPts val="9001"/>
              </a:lnSpc>
            </a:pPr>
            <a:endParaRPr lang="en-US" sz="15000">
              <a:solidFill>
                <a:srgbClr val="312F84"/>
              </a:solidFill>
              <a:latin typeface="#9Slide05 VL Fadilla"/>
              <a:ea typeface="#9Slide05 VL Fadilla"/>
              <a:cs typeface="#9Slide05 VL Fadilla"/>
              <a:sym typeface="#9Slide05 VL Fadilla"/>
            </a:endParaRPr>
          </a:p>
          <a:p>
            <a:pPr algn="ctr">
              <a:lnSpc>
                <a:spcPts val="14999"/>
              </a:lnSpc>
            </a:pPr>
            <a:r>
              <a:rPr lang="en-US" sz="14999">
                <a:solidFill>
                  <a:srgbClr val="312F84"/>
                </a:solidFill>
                <a:latin typeface="#9Slide05 VL Fadilla"/>
                <a:ea typeface="#9Slide05 VL Fadilla"/>
                <a:cs typeface="#9Slide05 VL Fadilla"/>
                <a:sym typeface="#9Slide05 VL Fadilla"/>
              </a:rPr>
              <a:t>Thơ tám chữ và thơ tự do</a:t>
            </a:r>
          </a:p>
        </p:txBody>
      </p:sp>
      <p:sp>
        <p:nvSpPr>
          <p:cNvPr id="4" name="Freeform 4"/>
          <p:cNvSpPr/>
          <p:nvPr/>
        </p:nvSpPr>
        <p:spPr>
          <a:xfrm>
            <a:off x="310325" y="3082376"/>
            <a:ext cx="17667350" cy="6956519"/>
          </a:xfrm>
          <a:custGeom>
            <a:avLst/>
            <a:gdLst/>
            <a:ahLst/>
            <a:cxnLst/>
            <a:rect l="l" t="t" r="r" b="b"/>
            <a:pathLst>
              <a:path w="17667350" h="6956519">
                <a:moveTo>
                  <a:pt x="0" y="0"/>
                </a:moveTo>
                <a:lnTo>
                  <a:pt x="17667350" y="0"/>
                </a:lnTo>
                <a:lnTo>
                  <a:pt x="17667350" y="6956519"/>
                </a:lnTo>
                <a:lnTo>
                  <a:pt x="0" y="6956519"/>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3070023" y="3346450"/>
            <a:ext cx="11717166" cy="7225665"/>
          </a:xfrm>
          <a:prstGeom prst="rect">
            <a:avLst/>
          </a:prstGeom>
        </p:spPr>
        <p:txBody>
          <a:bodyPr lIns="0" tIns="0" rIns="0" bIns="0" rtlCol="0" anchor="t">
            <a:spAutoFit/>
          </a:bodyPr>
          <a:lstStyle/>
          <a:p>
            <a:pPr marL="863599" lvl="1" indent="-431800" algn="just">
              <a:lnSpc>
                <a:spcPts val="4079"/>
              </a:lnSpc>
              <a:buFont typeface="Arial"/>
              <a:buChar char="•"/>
            </a:pPr>
            <a:r>
              <a:rPr lang="en-US" sz="3999">
                <a:solidFill>
                  <a:srgbClr val="312F84"/>
                </a:solidFill>
                <a:latin typeface="Roboto Condensed"/>
                <a:ea typeface="Roboto Condensed"/>
                <a:cs typeface="Roboto Condensed"/>
                <a:sym typeface="Roboto Condensed"/>
              </a:rPr>
              <a:t>Các nhóm thực hiện nhiệm vụ di chuyển theo trạm. Có 4 bài với 4 trạm. </a:t>
            </a:r>
          </a:p>
          <a:p>
            <a:pPr marL="863599" lvl="1" indent="-431800" algn="just">
              <a:lnSpc>
                <a:spcPts val="4079"/>
              </a:lnSpc>
              <a:buFont typeface="Arial"/>
              <a:buChar char="•"/>
            </a:pPr>
            <a:r>
              <a:rPr lang="en-US" sz="3999">
                <a:solidFill>
                  <a:srgbClr val="312F84"/>
                </a:solidFill>
                <a:latin typeface="Roboto Condensed"/>
                <a:ea typeface="Roboto Condensed"/>
                <a:cs typeface="Roboto Condensed"/>
                <a:sym typeface="Roboto Condensed"/>
              </a:rPr>
              <a:t>Luật chơi: Mỗi trạm sẽ nhận 1 nhiệm vụ, mỗi nhóm sẽ tương ứng với 1 trạm. </a:t>
            </a:r>
          </a:p>
          <a:p>
            <a:pPr marL="863599" lvl="1" indent="-431800" algn="just">
              <a:lnSpc>
                <a:spcPts val="4079"/>
              </a:lnSpc>
              <a:buFont typeface="Arial"/>
              <a:buChar char="•"/>
            </a:pPr>
            <a:r>
              <a:rPr lang="en-US" sz="3999">
                <a:solidFill>
                  <a:srgbClr val="312F84"/>
                </a:solidFill>
                <a:latin typeface="Roboto Condensed"/>
                <a:ea typeface="Roboto Condensed"/>
                <a:cs typeface="Roboto Condensed"/>
                <a:sym typeface="Roboto Condensed"/>
              </a:rPr>
              <a:t>Trong 3 phút đầu các trạm làm bài tập của trạm mình, 9 phút tiếp theo các nhóm di chuyển tới 3 trạm còn lại, như vậy thời gian cho mỗi trạm là 3’, Các nhóm sẽ để PBT của nhóm mình tại vị trí bàn của trạm mình để các nhóm khác di chuyển sẽ có đề để làm bài.</a:t>
            </a:r>
          </a:p>
          <a:p>
            <a:pPr marL="863599" lvl="1" indent="-431800" algn="just">
              <a:lnSpc>
                <a:spcPts val="4079"/>
              </a:lnSpc>
              <a:buFont typeface="Arial"/>
              <a:buChar char="•"/>
            </a:pPr>
            <a:r>
              <a:rPr lang="en-US" sz="3999">
                <a:solidFill>
                  <a:srgbClr val="312F84"/>
                </a:solidFill>
                <a:latin typeface="Roboto Condensed"/>
                <a:ea typeface="Roboto Condensed"/>
                <a:cs typeface="Roboto Condensed"/>
                <a:sym typeface="Roboto Condensed"/>
              </a:rPr>
              <a:t>Tổng thời gian cho các trạm di chuyển là 12p, GV sẽ mở thời gian và điều phối các trạm di chuyển theo hình kim đồng hồ. Sau các trạm thì các nhóm sẽ hoàn thành đủ 4 bài</a:t>
            </a:r>
          </a:p>
          <a:p>
            <a:pPr algn="just">
              <a:lnSpc>
                <a:spcPts val="4079"/>
              </a:lnSpc>
            </a:pPr>
            <a:endParaRPr lang="en-US" sz="3999">
              <a:solidFill>
                <a:srgbClr val="312F84"/>
              </a:solidFill>
              <a:latin typeface="Roboto Condensed"/>
              <a:ea typeface="Roboto Condensed"/>
              <a:cs typeface="Roboto Condensed"/>
              <a:sym typeface="Roboto Condensed"/>
            </a:endParaRPr>
          </a:p>
        </p:txBody>
      </p:sp>
      <p:grpSp>
        <p:nvGrpSpPr>
          <p:cNvPr id="7" name="Group 7"/>
          <p:cNvGrpSpPr/>
          <p:nvPr/>
        </p:nvGrpSpPr>
        <p:grpSpPr>
          <a:xfrm>
            <a:off x="10323941" y="488102"/>
            <a:ext cx="5916788" cy="2116793"/>
            <a:chOff x="0" y="0"/>
            <a:chExt cx="1558331" cy="557509"/>
          </a:xfrm>
        </p:grpSpPr>
        <p:sp>
          <p:nvSpPr>
            <p:cNvPr id="8" name="Freeform 8"/>
            <p:cNvSpPr/>
            <p:nvPr/>
          </p:nvSpPr>
          <p:spPr>
            <a:xfrm>
              <a:off x="0" y="0"/>
              <a:ext cx="1558331" cy="557509"/>
            </a:xfrm>
            <a:custGeom>
              <a:avLst/>
              <a:gdLst/>
              <a:ahLst/>
              <a:cxnLst/>
              <a:rect l="l" t="t" r="r" b="b"/>
              <a:pathLst>
                <a:path w="1558331" h="557509">
                  <a:moveTo>
                    <a:pt x="66732" y="0"/>
                  </a:moveTo>
                  <a:lnTo>
                    <a:pt x="1491599" y="0"/>
                  </a:lnTo>
                  <a:cubicBezTo>
                    <a:pt x="1528454" y="0"/>
                    <a:pt x="1558331" y="29877"/>
                    <a:pt x="1558331" y="66732"/>
                  </a:cubicBezTo>
                  <a:lnTo>
                    <a:pt x="1558331" y="490778"/>
                  </a:lnTo>
                  <a:cubicBezTo>
                    <a:pt x="1558331" y="527633"/>
                    <a:pt x="1528454" y="557509"/>
                    <a:pt x="1491599" y="557509"/>
                  </a:cubicBezTo>
                  <a:lnTo>
                    <a:pt x="66732" y="557509"/>
                  </a:lnTo>
                  <a:cubicBezTo>
                    <a:pt x="49033" y="557509"/>
                    <a:pt x="32060" y="550479"/>
                    <a:pt x="19545" y="537964"/>
                  </a:cubicBezTo>
                  <a:cubicBezTo>
                    <a:pt x="7031" y="525449"/>
                    <a:pt x="0" y="508476"/>
                    <a:pt x="0" y="490778"/>
                  </a:cubicBezTo>
                  <a:lnTo>
                    <a:pt x="0" y="66732"/>
                  </a:lnTo>
                  <a:cubicBezTo>
                    <a:pt x="0" y="49033"/>
                    <a:pt x="7031" y="32060"/>
                    <a:pt x="19545" y="19545"/>
                  </a:cubicBezTo>
                  <a:cubicBezTo>
                    <a:pt x="32060" y="7031"/>
                    <a:pt x="49033" y="0"/>
                    <a:pt x="66732" y="0"/>
                  </a:cubicBezTo>
                  <a:close/>
                </a:path>
              </a:pathLst>
            </a:custGeom>
            <a:solidFill>
              <a:srgbClr val="F4F4F4"/>
            </a:solidFill>
          </p:spPr>
          <p:txBody>
            <a:bodyPr/>
            <a:lstStyle/>
            <a:p>
              <a:endParaRPr lang="en-US"/>
            </a:p>
          </p:txBody>
        </p:sp>
        <p:sp>
          <p:nvSpPr>
            <p:cNvPr id="9" name="TextBox 9"/>
            <p:cNvSpPr txBox="1"/>
            <p:nvPr/>
          </p:nvSpPr>
          <p:spPr>
            <a:xfrm>
              <a:off x="0" y="-142875"/>
              <a:ext cx="1558331" cy="700384"/>
            </a:xfrm>
            <a:prstGeom prst="rect">
              <a:avLst/>
            </a:prstGeom>
          </p:spPr>
          <p:txBody>
            <a:bodyPr lIns="50800" tIns="50800" rIns="50800" bIns="50800" rtlCol="0" anchor="ctr"/>
            <a:lstStyle/>
            <a:p>
              <a:pPr algn="ctr">
                <a:lnSpc>
                  <a:spcPts val="6999"/>
                </a:lnSpc>
              </a:pPr>
              <a:r>
                <a:rPr lang="en-US" sz="4999">
                  <a:solidFill>
                    <a:srgbClr val="312F84"/>
                  </a:solidFill>
                  <a:latin typeface="#9Slide07 SVNRevolution"/>
                  <a:ea typeface="#9Slide07 SVNRevolution"/>
                  <a:cs typeface="#9Slide07 SVNRevolution"/>
                  <a:sym typeface="#9Slide07 SVNRevolution"/>
                </a:rPr>
                <a:t>Trạm xe Bus tốc hành</a:t>
              </a:r>
            </a:p>
          </p:txBody>
        </p:sp>
      </p:grpSp>
      <p:sp>
        <p:nvSpPr>
          <p:cNvPr id="10" name="TextBox 10"/>
          <p:cNvSpPr txBox="1"/>
          <p:nvPr/>
        </p:nvSpPr>
        <p:spPr>
          <a:xfrm>
            <a:off x="557356" y="544324"/>
            <a:ext cx="8586644" cy="2461956"/>
          </a:xfrm>
          <a:prstGeom prst="rect">
            <a:avLst/>
          </a:prstGeom>
        </p:spPr>
        <p:txBody>
          <a:bodyPr lIns="0" tIns="0" rIns="0" bIns="0" rtlCol="0" anchor="t">
            <a:spAutoFit/>
          </a:bodyPr>
          <a:lstStyle/>
          <a:p>
            <a:pPr algn="ctr"/>
            <a:r>
              <a:rPr lang="en-US" sz="7999" b="1">
                <a:solidFill>
                  <a:srgbClr val="657BB6"/>
                </a:solidFill>
                <a:latin typeface="Fraunces Bold"/>
                <a:ea typeface="Fraunces Bold"/>
                <a:cs typeface="Fraunces Bold"/>
                <a:sym typeface="Fraunces Bold"/>
              </a:rPr>
              <a:t>II. THỰC HÀNH TIẾNG VIỆT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5" name="TextBox 5"/>
          <p:cNvSpPr txBox="1"/>
          <p:nvPr/>
        </p:nvSpPr>
        <p:spPr>
          <a:xfrm>
            <a:off x="990600" y="1915819"/>
            <a:ext cx="16719578" cy="7981950"/>
          </a:xfrm>
          <a:prstGeom prst="rect">
            <a:avLst/>
          </a:prstGeom>
        </p:spPr>
        <p:txBody>
          <a:bodyPr lIns="0" tIns="0" rIns="0" bIns="0" rtlCol="0" anchor="t">
            <a:spAutoFit/>
          </a:bodyPr>
          <a:lstStyle/>
          <a:p>
            <a:pPr algn="just">
              <a:lnSpc>
                <a:spcPts val="6299"/>
              </a:lnSpc>
            </a:pPr>
            <a:endParaRPr/>
          </a:p>
          <a:p>
            <a:pPr algn="just">
              <a:lnSpc>
                <a:spcPts val="6299"/>
              </a:lnSpc>
            </a:pPr>
            <a:r>
              <a:rPr lang="en-US" sz="4500">
                <a:solidFill>
                  <a:srgbClr val="312F84"/>
                </a:solidFill>
                <a:latin typeface="Roboto Condensed"/>
                <a:ea typeface="Roboto Condensed"/>
                <a:cs typeface="Roboto Condensed"/>
                <a:sym typeface="Roboto Condensed"/>
              </a:rPr>
              <a:t>Năm 1946, khi được nhà thơ Hằng Phương biếu một gói cam, Chủ tịch Hồ Chí Minh đã làm một bài thơ để cảm ơn bà như sau:</a:t>
            </a:r>
          </a:p>
          <a:p>
            <a:pPr algn="ctr">
              <a:lnSpc>
                <a:spcPts val="6299"/>
              </a:lnSpc>
            </a:pPr>
            <a:r>
              <a:rPr lang="en-US" sz="4500" i="1">
                <a:solidFill>
                  <a:srgbClr val="312F84"/>
                </a:solidFill>
                <a:latin typeface="Roboto Condensed Italics"/>
                <a:ea typeface="Roboto Condensed Italics"/>
                <a:cs typeface="Roboto Condensed Italics"/>
                <a:sym typeface="Roboto Condensed Italics"/>
              </a:rPr>
              <a:t>Cảm ơn bà biếu gói cam</a:t>
            </a:r>
          </a:p>
          <a:p>
            <a:pPr algn="ctr">
              <a:lnSpc>
                <a:spcPts val="6299"/>
              </a:lnSpc>
            </a:pPr>
            <a:r>
              <a:rPr lang="en-US" sz="4500" i="1">
                <a:solidFill>
                  <a:srgbClr val="312F84"/>
                </a:solidFill>
                <a:latin typeface="Roboto Condensed Italics"/>
                <a:ea typeface="Roboto Condensed Italics"/>
                <a:cs typeface="Roboto Condensed Italics"/>
                <a:sym typeface="Roboto Condensed Italics"/>
              </a:rPr>
              <a:t>Nhận thì không đúng, từ làm sao đây?</a:t>
            </a:r>
          </a:p>
          <a:p>
            <a:pPr algn="ctr">
              <a:lnSpc>
                <a:spcPts val="6299"/>
              </a:lnSpc>
            </a:pPr>
            <a:r>
              <a:rPr lang="en-US" sz="4500" i="1">
                <a:solidFill>
                  <a:srgbClr val="312F84"/>
                </a:solidFill>
                <a:latin typeface="Roboto Condensed Italics"/>
                <a:ea typeface="Roboto Condensed Italics"/>
                <a:cs typeface="Roboto Condensed Italics"/>
                <a:sym typeface="Roboto Condensed Italics"/>
              </a:rPr>
              <a:t>Ăn quả nhớ kẻ trồng cây,</a:t>
            </a:r>
          </a:p>
          <a:p>
            <a:pPr algn="ctr">
              <a:lnSpc>
                <a:spcPts val="6299"/>
              </a:lnSpc>
            </a:pPr>
            <a:r>
              <a:rPr lang="en-US" sz="4500" i="1">
                <a:solidFill>
                  <a:srgbClr val="312F84"/>
                </a:solidFill>
                <a:latin typeface="Roboto Condensed Italics"/>
                <a:ea typeface="Roboto Condensed Italics"/>
                <a:cs typeface="Roboto Condensed Italics"/>
                <a:sym typeface="Roboto Condensed Italics"/>
              </a:rPr>
              <a:t>Phải chăng khổ tận đến ngày cam lai?</a:t>
            </a:r>
          </a:p>
          <a:p>
            <a:pPr algn="just">
              <a:lnSpc>
                <a:spcPts val="6299"/>
              </a:lnSpc>
            </a:pPr>
            <a:r>
              <a:rPr lang="en-US" sz="4500">
                <a:solidFill>
                  <a:srgbClr val="312F84"/>
                </a:solidFill>
                <a:latin typeface="Roboto Condensed"/>
                <a:ea typeface="Roboto Condensed"/>
                <a:cs typeface="Roboto Condensed"/>
                <a:sym typeface="Roboto Condensed"/>
              </a:rPr>
              <a:t>Hãy chỉ ra lối chơi chữ được sử dụng trong bài thơ trên và phân tích tác dụng của lối chơi chữ đó.</a:t>
            </a:r>
          </a:p>
          <a:p>
            <a:pPr algn="just">
              <a:lnSpc>
                <a:spcPts val="6299"/>
              </a:lnSpc>
            </a:pPr>
            <a:endParaRPr lang="en-US" sz="4500">
              <a:solidFill>
                <a:srgbClr val="312F84"/>
              </a:solidFill>
              <a:latin typeface="Roboto Condensed"/>
              <a:ea typeface="Roboto Condensed"/>
              <a:cs typeface="Roboto Condensed"/>
              <a:sym typeface="Roboto Condensed"/>
            </a:endParaRPr>
          </a:p>
        </p:txBody>
      </p:sp>
      <p:grpSp>
        <p:nvGrpSpPr>
          <p:cNvPr id="6" name="Group 6"/>
          <p:cNvGrpSpPr/>
          <p:nvPr/>
        </p:nvGrpSpPr>
        <p:grpSpPr>
          <a:xfrm>
            <a:off x="5764030" y="1484183"/>
            <a:ext cx="7741567" cy="1053773"/>
            <a:chOff x="0" y="0"/>
            <a:chExt cx="1064339" cy="144877"/>
          </a:xfrm>
        </p:grpSpPr>
        <p:sp>
          <p:nvSpPr>
            <p:cNvPr id="7" name="Freeform 7"/>
            <p:cNvSpPr/>
            <p:nvPr/>
          </p:nvSpPr>
          <p:spPr>
            <a:xfrm>
              <a:off x="0" y="0"/>
              <a:ext cx="1064339" cy="144877"/>
            </a:xfrm>
            <a:custGeom>
              <a:avLst/>
              <a:gdLst/>
              <a:ahLst/>
              <a:cxnLst/>
              <a:rect l="l" t="t" r="r" b="b"/>
              <a:pathLst>
                <a:path w="1064339" h="144877">
                  <a:moveTo>
                    <a:pt x="861139" y="0"/>
                  </a:moveTo>
                  <a:lnTo>
                    <a:pt x="203200" y="0"/>
                  </a:lnTo>
                  <a:lnTo>
                    <a:pt x="0" y="72438"/>
                  </a:lnTo>
                  <a:lnTo>
                    <a:pt x="203200" y="144877"/>
                  </a:lnTo>
                  <a:lnTo>
                    <a:pt x="861139" y="144877"/>
                  </a:lnTo>
                  <a:lnTo>
                    <a:pt x="1064339" y="72438"/>
                  </a:lnTo>
                  <a:lnTo>
                    <a:pt x="861139" y="0"/>
                  </a:lnTo>
                  <a:close/>
                </a:path>
              </a:pathLst>
            </a:custGeom>
            <a:solidFill>
              <a:srgbClr val="F4F4F4"/>
            </a:solidFill>
          </p:spPr>
          <p:txBody>
            <a:bodyPr/>
            <a:lstStyle/>
            <a:p>
              <a:endParaRPr lang="en-US"/>
            </a:p>
          </p:txBody>
        </p:sp>
        <p:sp>
          <p:nvSpPr>
            <p:cNvPr id="8" name="TextBox 8"/>
            <p:cNvSpPr txBox="1"/>
            <p:nvPr/>
          </p:nvSpPr>
          <p:spPr>
            <a:xfrm>
              <a:off x="152400" y="-76200"/>
              <a:ext cx="759539" cy="221077"/>
            </a:xfrm>
            <a:prstGeom prst="rect">
              <a:avLst/>
            </a:prstGeom>
          </p:spPr>
          <p:txBody>
            <a:bodyPr lIns="50800" tIns="50800" rIns="50800" bIns="50800" rtlCol="0" anchor="ctr"/>
            <a:lstStyle/>
            <a:p>
              <a:pPr algn="ctr">
                <a:lnSpc>
                  <a:spcPts val="5599"/>
                </a:lnSpc>
                <a:spcBef>
                  <a:spcPct val="0"/>
                </a:spcBef>
              </a:pPr>
              <a:r>
                <a:rPr lang="en-US" sz="3999" b="1">
                  <a:solidFill>
                    <a:srgbClr val="312F84"/>
                  </a:solidFill>
                  <a:latin typeface="Roboto Condensed Bold"/>
                  <a:ea typeface="Roboto Condensed Bold"/>
                  <a:cs typeface="Roboto Condensed Bold"/>
                  <a:sym typeface="Roboto Condensed Bold"/>
                </a:rPr>
                <a:t>TRẠM 1: BÀI 2 SGK/TR.42</a:t>
              </a:r>
            </a:p>
          </p:txBody>
        </p:sp>
      </p:grpSp>
      <p:sp>
        <p:nvSpPr>
          <p:cNvPr id="10" name="Freeform 10"/>
          <p:cNvSpPr/>
          <p:nvPr/>
        </p:nvSpPr>
        <p:spPr>
          <a:xfrm>
            <a:off x="28575" y="5095875"/>
            <a:ext cx="1179455" cy="4471866"/>
          </a:xfrm>
          <a:custGeom>
            <a:avLst/>
            <a:gdLst/>
            <a:ahLst/>
            <a:cxnLst/>
            <a:rect l="l" t="t" r="r" b="b"/>
            <a:pathLst>
              <a:path w="1179455" h="4471866">
                <a:moveTo>
                  <a:pt x="0" y="0"/>
                </a:moveTo>
                <a:lnTo>
                  <a:pt x="1179455" y="0"/>
                </a:lnTo>
                <a:lnTo>
                  <a:pt x="1179455" y="4471866"/>
                </a:lnTo>
                <a:lnTo>
                  <a:pt x="0" y="44718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TextBox 11"/>
          <p:cNvSpPr txBox="1"/>
          <p:nvPr/>
        </p:nvSpPr>
        <p:spPr>
          <a:xfrm>
            <a:off x="2179013" y="433261"/>
            <a:ext cx="14911600" cy="1050922"/>
          </a:xfrm>
          <a:prstGeom prst="rect">
            <a:avLst/>
          </a:prstGeom>
        </p:spPr>
        <p:txBody>
          <a:bodyPr lIns="0" tIns="0" rIns="0" bIns="0" rtlCol="0" anchor="t">
            <a:spAutoFit/>
          </a:bodyPr>
          <a:lstStyle/>
          <a:p>
            <a:pPr algn="ctr">
              <a:lnSpc>
                <a:spcPts val="7999"/>
              </a:lnSpc>
            </a:pPr>
            <a:r>
              <a:rPr lang="en-US" sz="7999" b="1">
                <a:solidFill>
                  <a:srgbClr val="657BB6"/>
                </a:solidFill>
                <a:latin typeface="Fraunces Bold"/>
                <a:ea typeface="Fraunces Bold"/>
                <a:cs typeface="Fraunces Bold"/>
                <a:sym typeface="Fraunces Bold"/>
              </a:rPr>
              <a:t>II. THỰC HÀNH TIẾNG VIỆT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5" name="TextBox 5"/>
          <p:cNvSpPr txBox="1"/>
          <p:nvPr/>
        </p:nvSpPr>
        <p:spPr>
          <a:xfrm>
            <a:off x="8328572" y="2663395"/>
            <a:ext cx="8605181" cy="7981950"/>
          </a:xfrm>
          <a:prstGeom prst="rect">
            <a:avLst/>
          </a:prstGeom>
        </p:spPr>
        <p:txBody>
          <a:bodyPr lIns="0" tIns="0" rIns="0" bIns="0" rtlCol="0" anchor="t">
            <a:spAutoFit/>
          </a:bodyPr>
          <a:lstStyle/>
          <a:p>
            <a:pPr algn="just">
              <a:lnSpc>
                <a:spcPts val="6299"/>
              </a:lnSpc>
            </a:pPr>
            <a:r>
              <a:rPr lang="en-US" sz="4500" i="1" dirty="0" err="1">
                <a:solidFill>
                  <a:srgbClr val="312F84"/>
                </a:solidFill>
                <a:latin typeface="Roboto Condensed Italics"/>
                <a:ea typeface="Roboto Condensed Italics"/>
                <a:cs typeface="Roboto Condensed Italics"/>
                <a:sym typeface="Roboto Condensed Italics"/>
              </a:rPr>
              <a:t>Chẳng</a:t>
            </a:r>
            <a:r>
              <a:rPr lang="en-US" sz="4500" i="1" dirty="0">
                <a:solidFill>
                  <a:srgbClr val="312F84"/>
                </a:solidFill>
                <a:latin typeface="Roboto Condensed Italics"/>
                <a:ea typeface="Roboto Condensed Italics"/>
                <a:cs typeface="Roboto Condensed Italics"/>
                <a:sym typeface="Roboto Condensed Italics"/>
              </a:rPr>
              <a:t> </a:t>
            </a:r>
            <a:r>
              <a:rPr lang="en-US" sz="4500" i="1" dirty="0" err="1">
                <a:solidFill>
                  <a:srgbClr val="312F84"/>
                </a:solidFill>
                <a:latin typeface="Roboto Condensed Italics"/>
                <a:ea typeface="Roboto Condensed Italics"/>
                <a:cs typeface="Roboto Condensed Italics"/>
                <a:sym typeface="Roboto Condensed Italics"/>
              </a:rPr>
              <a:t>phải</a:t>
            </a:r>
            <a:r>
              <a:rPr lang="en-US" sz="4500" i="1" dirty="0">
                <a:solidFill>
                  <a:srgbClr val="312F84"/>
                </a:solidFill>
                <a:latin typeface="Roboto Condensed Italics"/>
                <a:ea typeface="Roboto Condensed Italics"/>
                <a:cs typeface="Roboto Condensed Italics"/>
                <a:sym typeface="Roboto Condensed Italics"/>
              </a:rPr>
              <a:t> </a:t>
            </a:r>
            <a:r>
              <a:rPr lang="en-US" sz="4500" i="1" dirty="0" err="1">
                <a:solidFill>
                  <a:srgbClr val="312F84"/>
                </a:solidFill>
                <a:latin typeface="Roboto Condensed Italics"/>
                <a:ea typeface="Roboto Condensed Italics"/>
                <a:cs typeface="Roboto Condensed Italics"/>
                <a:sym typeface="Roboto Condensed Italics"/>
              </a:rPr>
              <a:t>liu</a:t>
            </a:r>
            <a:r>
              <a:rPr lang="en-US" sz="4500" i="1" dirty="0">
                <a:solidFill>
                  <a:srgbClr val="312F84"/>
                </a:solidFill>
                <a:latin typeface="Roboto Condensed Italics"/>
                <a:ea typeface="Roboto Condensed Italics"/>
                <a:cs typeface="Roboto Condensed Italics"/>
                <a:sym typeface="Roboto Condensed Italics"/>
              </a:rPr>
              <a:t> </a:t>
            </a:r>
            <a:r>
              <a:rPr lang="en-US" sz="4500" i="1" dirty="0" err="1">
                <a:solidFill>
                  <a:srgbClr val="312F84"/>
                </a:solidFill>
                <a:latin typeface="Roboto Condensed Italics"/>
                <a:ea typeface="Roboto Condensed Italics"/>
                <a:cs typeface="Roboto Condensed Italics"/>
                <a:sym typeface="Roboto Condensed Italics"/>
              </a:rPr>
              <a:t>điu</a:t>
            </a:r>
            <a:r>
              <a:rPr lang="en-US" sz="4500" i="1" dirty="0">
                <a:solidFill>
                  <a:srgbClr val="312F84"/>
                </a:solidFill>
                <a:latin typeface="Roboto Condensed Italics"/>
                <a:ea typeface="Roboto Condensed Italics"/>
                <a:cs typeface="Roboto Condensed Italics"/>
                <a:sym typeface="Roboto Condensed Italics"/>
              </a:rPr>
              <a:t> </a:t>
            </a:r>
            <a:r>
              <a:rPr lang="en-US" sz="4500" i="1" dirty="0" err="1">
                <a:solidFill>
                  <a:srgbClr val="312F84"/>
                </a:solidFill>
                <a:latin typeface="Roboto Condensed Italics"/>
                <a:ea typeface="Roboto Condensed Italics"/>
                <a:cs typeface="Roboto Condensed Italics"/>
                <a:sym typeface="Roboto Condensed Italics"/>
              </a:rPr>
              <a:t>vẫn</a:t>
            </a:r>
            <a:r>
              <a:rPr lang="en-US" sz="4500" i="1" dirty="0">
                <a:solidFill>
                  <a:srgbClr val="312F84"/>
                </a:solidFill>
                <a:latin typeface="Roboto Condensed Italics"/>
                <a:ea typeface="Roboto Condensed Italics"/>
                <a:cs typeface="Roboto Condensed Italics"/>
                <a:sym typeface="Roboto Condensed Italics"/>
              </a:rPr>
              <a:t> </a:t>
            </a:r>
            <a:r>
              <a:rPr lang="en-US" sz="4500" i="1" dirty="0" err="1">
                <a:solidFill>
                  <a:srgbClr val="312F84"/>
                </a:solidFill>
                <a:latin typeface="Roboto Condensed Italics"/>
                <a:ea typeface="Roboto Condensed Italics"/>
                <a:cs typeface="Roboto Condensed Italics"/>
                <a:sym typeface="Roboto Condensed Italics"/>
              </a:rPr>
              <a:t>giống</a:t>
            </a:r>
            <a:r>
              <a:rPr lang="en-US" sz="4500" i="1" dirty="0">
                <a:solidFill>
                  <a:srgbClr val="312F84"/>
                </a:solidFill>
                <a:latin typeface="Roboto Condensed Italics"/>
                <a:ea typeface="Roboto Condensed Italics"/>
                <a:cs typeface="Roboto Condensed Italics"/>
                <a:sym typeface="Roboto Condensed Italics"/>
              </a:rPr>
              <a:t> </a:t>
            </a:r>
            <a:r>
              <a:rPr lang="en-US" sz="4500" i="1" dirty="0" err="1">
                <a:solidFill>
                  <a:srgbClr val="312F84"/>
                </a:solidFill>
                <a:latin typeface="Roboto Condensed Italics"/>
                <a:ea typeface="Roboto Condensed Italics"/>
                <a:cs typeface="Roboto Condensed Italics"/>
                <a:sym typeface="Roboto Condensed Italics"/>
              </a:rPr>
              <a:t>nhà</a:t>
            </a:r>
            <a:r>
              <a:rPr lang="en-US" sz="4500" i="1" dirty="0">
                <a:solidFill>
                  <a:srgbClr val="312F84"/>
                </a:solidFill>
                <a:latin typeface="Roboto Condensed Italics"/>
                <a:ea typeface="Roboto Condensed Italics"/>
                <a:cs typeface="Roboto Condensed Italics"/>
                <a:sym typeface="Roboto Condensed Italics"/>
              </a:rPr>
              <a:t>,</a:t>
            </a:r>
          </a:p>
          <a:p>
            <a:pPr algn="just">
              <a:lnSpc>
                <a:spcPts val="6299"/>
              </a:lnSpc>
            </a:pPr>
            <a:r>
              <a:rPr lang="en-US" sz="4500" i="1" dirty="0" err="1">
                <a:solidFill>
                  <a:srgbClr val="312F84"/>
                </a:solidFill>
                <a:latin typeface="Roboto Condensed Italics"/>
                <a:ea typeface="Roboto Condensed Italics"/>
                <a:cs typeface="Roboto Condensed Italics"/>
                <a:sym typeface="Roboto Condensed Italics"/>
              </a:rPr>
              <a:t>Rắn</a:t>
            </a:r>
            <a:r>
              <a:rPr lang="en-US" sz="4500" i="1" dirty="0">
                <a:solidFill>
                  <a:srgbClr val="312F84"/>
                </a:solidFill>
                <a:latin typeface="Roboto Condensed Italics"/>
                <a:ea typeface="Roboto Condensed Italics"/>
                <a:cs typeface="Roboto Condensed Italics"/>
                <a:sym typeface="Roboto Condensed Italics"/>
              </a:rPr>
              <a:t> </a:t>
            </a:r>
            <a:r>
              <a:rPr lang="en-US" sz="4500" i="1" dirty="0" err="1">
                <a:solidFill>
                  <a:srgbClr val="312F84"/>
                </a:solidFill>
                <a:latin typeface="Roboto Condensed Italics"/>
                <a:ea typeface="Roboto Condensed Italics"/>
                <a:cs typeface="Roboto Condensed Italics"/>
                <a:sym typeface="Roboto Condensed Italics"/>
              </a:rPr>
              <a:t>đầu</a:t>
            </a:r>
            <a:r>
              <a:rPr lang="en-US" sz="4500" i="1" dirty="0">
                <a:solidFill>
                  <a:srgbClr val="312F84"/>
                </a:solidFill>
                <a:latin typeface="Roboto Condensed Italics"/>
                <a:ea typeface="Roboto Condensed Italics"/>
                <a:cs typeface="Roboto Condensed Italics"/>
                <a:sym typeface="Roboto Condensed Italics"/>
              </a:rPr>
              <a:t> </a:t>
            </a:r>
            <a:r>
              <a:rPr lang="en-US" sz="4500" i="1" dirty="0" err="1">
                <a:solidFill>
                  <a:srgbClr val="312F84"/>
                </a:solidFill>
                <a:latin typeface="Roboto Condensed Italics"/>
                <a:ea typeface="Roboto Condensed Italics"/>
                <a:cs typeface="Roboto Condensed Italics"/>
                <a:sym typeface="Roboto Condensed Italics"/>
              </a:rPr>
              <a:t>biếng</a:t>
            </a:r>
            <a:r>
              <a:rPr lang="en-US" sz="4500" i="1" dirty="0">
                <a:solidFill>
                  <a:srgbClr val="312F84"/>
                </a:solidFill>
                <a:latin typeface="Roboto Condensed Italics"/>
                <a:ea typeface="Roboto Condensed Italics"/>
                <a:cs typeface="Roboto Condensed Italics"/>
                <a:sym typeface="Roboto Condensed Italics"/>
              </a:rPr>
              <a:t> </a:t>
            </a:r>
            <a:r>
              <a:rPr lang="en-US" sz="4500" i="1" dirty="0" err="1">
                <a:solidFill>
                  <a:srgbClr val="312F84"/>
                </a:solidFill>
                <a:latin typeface="Roboto Condensed Italics"/>
                <a:ea typeface="Roboto Condensed Italics"/>
                <a:cs typeface="Roboto Condensed Italics"/>
                <a:sym typeface="Roboto Condensed Italics"/>
              </a:rPr>
              <a:t>học</a:t>
            </a:r>
            <a:r>
              <a:rPr lang="en-US" sz="4500" i="1" dirty="0">
                <a:solidFill>
                  <a:srgbClr val="312F84"/>
                </a:solidFill>
                <a:latin typeface="Roboto Condensed Italics"/>
                <a:ea typeface="Roboto Condensed Italics"/>
                <a:cs typeface="Roboto Condensed Italics"/>
                <a:sym typeface="Roboto Condensed Italics"/>
              </a:rPr>
              <a:t> </a:t>
            </a:r>
            <a:r>
              <a:rPr lang="en-US" sz="4500" i="1" dirty="0" err="1">
                <a:solidFill>
                  <a:srgbClr val="312F84"/>
                </a:solidFill>
                <a:latin typeface="Roboto Condensed Italics"/>
                <a:ea typeface="Roboto Condensed Italics"/>
                <a:cs typeface="Roboto Condensed Italics"/>
                <a:sym typeface="Roboto Condensed Italics"/>
              </a:rPr>
              <a:t>chẳng</a:t>
            </a:r>
            <a:r>
              <a:rPr lang="en-US" sz="4500" i="1" dirty="0">
                <a:solidFill>
                  <a:srgbClr val="312F84"/>
                </a:solidFill>
                <a:latin typeface="Roboto Condensed Italics"/>
                <a:ea typeface="Roboto Condensed Italics"/>
                <a:cs typeface="Roboto Condensed Italics"/>
                <a:sym typeface="Roboto Condensed Italics"/>
              </a:rPr>
              <a:t> ai </a:t>
            </a:r>
            <a:r>
              <a:rPr lang="en-US" sz="4500" i="1" dirty="0" err="1">
                <a:solidFill>
                  <a:srgbClr val="312F84"/>
                </a:solidFill>
                <a:latin typeface="Roboto Condensed Italics"/>
                <a:ea typeface="Roboto Condensed Italics"/>
                <a:cs typeface="Roboto Condensed Italics"/>
                <a:sym typeface="Roboto Condensed Italics"/>
              </a:rPr>
              <a:t>tha</a:t>
            </a:r>
            <a:r>
              <a:rPr lang="en-US" sz="4500" i="1" dirty="0">
                <a:solidFill>
                  <a:srgbClr val="312F84"/>
                </a:solidFill>
                <a:latin typeface="Roboto Condensed Italics"/>
                <a:ea typeface="Roboto Condensed Italics"/>
                <a:cs typeface="Roboto Condensed Italics"/>
                <a:sym typeface="Roboto Condensed Italics"/>
              </a:rPr>
              <a:t>.</a:t>
            </a:r>
          </a:p>
          <a:p>
            <a:pPr algn="just">
              <a:lnSpc>
                <a:spcPts val="6299"/>
              </a:lnSpc>
            </a:pPr>
            <a:r>
              <a:rPr lang="en-US" sz="4500" i="1" dirty="0" err="1">
                <a:solidFill>
                  <a:srgbClr val="312F84"/>
                </a:solidFill>
                <a:latin typeface="Roboto Condensed Italics"/>
                <a:ea typeface="Roboto Condensed Italics"/>
                <a:cs typeface="Roboto Condensed Italics"/>
                <a:sym typeface="Roboto Condensed Italics"/>
              </a:rPr>
              <a:t>Thẹn</a:t>
            </a:r>
            <a:r>
              <a:rPr lang="en-US" sz="4500" i="1" dirty="0">
                <a:solidFill>
                  <a:srgbClr val="312F84"/>
                </a:solidFill>
                <a:latin typeface="Roboto Condensed Italics"/>
                <a:ea typeface="Roboto Condensed Italics"/>
                <a:cs typeface="Roboto Condensed Italics"/>
                <a:sym typeface="Roboto Condensed Italics"/>
              </a:rPr>
              <a:t> </a:t>
            </a:r>
            <a:r>
              <a:rPr lang="en-US" sz="4500" i="1" dirty="0" err="1">
                <a:solidFill>
                  <a:srgbClr val="312F84"/>
                </a:solidFill>
                <a:latin typeface="Roboto Condensed Italics"/>
                <a:ea typeface="Roboto Condensed Italics"/>
                <a:cs typeface="Roboto Condensed Italics"/>
                <a:sym typeface="Roboto Condensed Italics"/>
              </a:rPr>
              <a:t>đèn</a:t>
            </a:r>
            <a:r>
              <a:rPr lang="en-US" sz="4500" i="1" dirty="0">
                <a:solidFill>
                  <a:srgbClr val="312F84"/>
                </a:solidFill>
                <a:latin typeface="Roboto Condensed Italics"/>
                <a:ea typeface="Roboto Condensed Italics"/>
                <a:cs typeface="Roboto Condensed Italics"/>
                <a:sym typeface="Roboto Condensed Italics"/>
              </a:rPr>
              <a:t> </a:t>
            </a:r>
            <a:r>
              <a:rPr lang="en-US" sz="4500" i="1" dirty="0" err="1">
                <a:solidFill>
                  <a:srgbClr val="312F84"/>
                </a:solidFill>
                <a:latin typeface="Roboto Condensed Italics"/>
                <a:ea typeface="Roboto Condensed Italics"/>
                <a:cs typeface="Roboto Condensed Italics"/>
                <a:sym typeface="Roboto Condensed Italics"/>
              </a:rPr>
              <a:t>hổ</a:t>
            </a:r>
            <a:r>
              <a:rPr lang="en-US" sz="4500" i="1" dirty="0">
                <a:solidFill>
                  <a:srgbClr val="312F84"/>
                </a:solidFill>
                <a:latin typeface="Roboto Condensed Italics"/>
                <a:ea typeface="Roboto Condensed Italics"/>
                <a:cs typeface="Roboto Condensed Italics"/>
                <a:sym typeface="Roboto Condensed Italics"/>
              </a:rPr>
              <a:t> </a:t>
            </a:r>
            <a:r>
              <a:rPr lang="en-US" sz="4500" i="1" dirty="0" err="1">
                <a:solidFill>
                  <a:srgbClr val="312F84"/>
                </a:solidFill>
                <a:latin typeface="Roboto Condensed Italics"/>
                <a:ea typeface="Roboto Condensed Italics"/>
                <a:cs typeface="Roboto Condensed Italics"/>
                <a:sym typeface="Roboto Condensed Italics"/>
              </a:rPr>
              <a:t>lửa</a:t>
            </a:r>
            <a:r>
              <a:rPr lang="en-US" sz="4500" i="1" dirty="0">
                <a:solidFill>
                  <a:srgbClr val="312F84"/>
                </a:solidFill>
                <a:latin typeface="Roboto Condensed Italics"/>
                <a:ea typeface="Roboto Condensed Italics"/>
                <a:cs typeface="Roboto Condensed Italics"/>
                <a:sym typeface="Roboto Condensed Italics"/>
              </a:rPr>
              <a:t>, </a:t>
            </a:r>
            <a:r>
              <a:rPr lang="en-US" sz="4500" i="1" dirty="0" err="1">
                <a:solidFill>
                  <a:srgbClr val="312F84"/>
                </a:solidFill>
                <a:latin typeface="Roboto Condensed Italics"/>
                <a:ea typeface="Roboto Condensed Italics"/>
                <a:cs typeface="Roboto Condensed Italics"/>
                <a:sym typeface="Roboto Condensed Italics"/>
              </a:rPr>
              <a:t>đau</a:t>
            </a:r>
            <a:r>
              <a:rPr lang="en-US" sz="4500" i="1" dirty="0">
                <a:solidFill>
                  <a:srgbClr val="312F84"/>
                </a:solidFill>
                <a:latin typeface="Roboto Condensed Italics"/>
                <a:ea typeface="Roboto Condensed Italics"/>
                <a:cs typeface="Roboto Condensed Italics"/>
                <a:sym typeface="Roboto Condensed Italics"/>
              </a:rPr>
              <a:t> </a:t>
            </a:r>
            <a:r>
              <a:rPr lang="en-US" sz="4500" i="1" dirty="0" err="1">
                <a:solidFill>
                  <a:srgbClr val="312F84"/>
                </a:solidFill>
                <a:latin typeface="Roboto Condensed Italics"/>
                <a:ea typeface="Roboto Condensed Italics"/>
                <a:cs typeface="Roboto Condensed Italics"/>
                <a:sym typeface="Roboto Condensed Italics"/>
              </a:rPr>
              <a:t>lòng</a:t>
            </a:r>
            <a:r>
              <a:rPr lang="en-US" sz="4500" i="1" dirty="0">
                <a:solidFill>
                  <a:srgbClr val="312F84"/>
                </a:solidFill>
                <a:latin typeface="Roboto Condensed Italics"/>
                <a:ea typeface="Roboto Condensed Italics"/>
                <a:cs typeface="Roboto Condensed Italics"/>
                <a:sym typeface="Roboto Condensed Italics"/>
              </a:rPr>
              <a:t> </a:t>
            </a:r>
            <a:r>
              <a:rPr lang="en-US" sz="4500" i="1" dirty="0" err="1">
                <a:solidFill>
                  <a:srgbClr val="312F84"/>
                </a:solidFill>
                <a:latin typeface="Roboto Condensed Italics"/>
                <a:ea typeface="Roboto Condensed Italics"/>
                <a:cs typeface="Roboto Condensed Italics"/>
                <a:sym typeface="Roboto Condensed Italics"/>
              </a:rPr>
              <a:t>mẹ</a:t>
            </a:r>
            <a:r>
              <a:rPr lang="en-US" sz="4500" i="1" dirty="0">
                <a:solidFill>
                  <a:srgbClr val="312F84"/>
                </a:solidFill>
                <a:latin typeface="Roboto Condensed Italics"/>
                <a:ea typeface="Roboto Condensed Italics"/>
                <a:cs typeface="Roboto Condensed Italics"/>
                <a:sym typeface="Roboto Condensed Italics"/>
              </a:rPr>
              <a:t>,</a:t>
            </a:r>
          </a:p>
          <a:p>
            <a:pPr algn="just">
              <a:lnSpc>
                <a:spcPts val="6299"/>
              </a:lnSpc>
            </a:pPr>
            <a:r>
              <a:rPr lang="en-US" sz="4500" i="1" dirty="0">
                <a:solidFill>
                  <a:srgbClr val="312F84"/>
                </a:solidFill>
                <a:latin typeface="Roboto Condensed Italics"/>
                <a:ea typeface="Roboto Condensed Italics"/>
                <a:cs typeface="Roboto Condensed Italics"/>
                <a:sym typeface="Roboto Condensed Italics"/>
              </a:rPr>
              <a:t>Nay </a:t>
            </a:r>
            <a:r>
              <a:rPr lang="en-US" sz="4500" i="1" dirty="0" err="1">
                <a:solidFill>
                  <a:srgbClr val="312F84"/>
                </a:solidFill>
                <a:latin typeface="Roboto Condensed Italics"/>
                <a:ea typeface="Roboto Condensed Italics"/>
                <a:cs typeface="Roboto Condensed Italics"/>
                <a:sym typeface="Roboto Condensed Italics"/>
              </a:rPr>
              <a:t>thét</a:t>
            </a:r>
            <a:r>
              <a:rPr lang="en-US" sz="4500" i="1" dirty="0">
                <a:solidFill>
                  <a:srgbClr val="312F84"/>
                </a:solidFill>
                <a:latin typeface="Roboto Condensed Italics"/>
                <a:ea typeface="Roboto Condensed Italics"/>
                <a:cs typeface="Roboto Condensed Italics"/>
                <a:sym typeface="Roboto Condensed Italics"/>
              </a:rPr>
              <a:t> </a:t>
            </a:r>
            <a:r>
              <a:rPr lang="en-US" sz="4500" i="1" dirty="0" err="1">
                <a:solidFill>
                  <a:srgbClr val="312F84"/>
                </a:solidFill>
                <a:latin typeface="Roboto Condensed Italics"/>
                <a:ea typeface="Roboto Condensed Italics"/>
                <a:cs typeface="Roboto Condensed Italics"/>
                <a:sym typeface="Roboto Condensed Italics"/>
              </a:rPr>
              <a:t>mai</a:t>
            </a:r>
            <a:r>
              <a:rPr lang="en-US" sz="4500" i="1" dirty="0">
                <a:solidFill>
                  <a:srgbClr val="312F84"/>
                </a:solidFill>
                <a:latin typeface="Roboto Condensed Italics"/>
                <a:ea typeface="Roboto Condensed Italics"/>
                <a:cs typeface="Roboto Condensed Italics"/>
                <a:sym typeface="Roboto Condensed Italics"/>
              </a:rPr>
              <a:t> </a:t>
            </a:r>
            <a:r>
              <a:rPr lang="en-US" sz="4500" i="1" dirty="0" err="1">
                <a:solidFill>
                  <a:srgbClr val="312F84"/>
                </a:solidFill>
                <a:latin typeface="Roboto Condensed Italics"/>
                <a:ea typeface="Roboto Condensed Italics"/>
                <a:cs typeface="Roboto Condensed Italics"/>
                <a:sym typeface="Roboto Condensed Italics"/>
              </a:rPr>
              <a:t>gầm</a:t>
            </a:r>
            <a:r>
              <a:rPr lang="en-US" sz="4500" i="1" dirty="0">
                <a:solidFill>
                  <a:srgbClr val="312F84"/>
                </a:solidFill>
                <a:latin typeface="Roboto Condensed Italics"/>
                <a:ea typeface="Roboto Condensed Italics"/>
                <a:cs typeface="Roboto Condensed Italics"/>
                <a:sym typeface="Roboto Condensed Italics"/>
              </a:rPr>
              <a:t> </a:t>
            </a:r>
            <a:r>
              <a:rPr lang="en-US" sz="4500" i="1" dirty="0" err="1">
                <a:solidFill>
                  <a:srgbClr val="312F84"/>
                </a:solidFill>
                <a:latin typeface="Roboto Condensed Italics"/>
                <a:ea typeface="Roboto Condensed Italics"/>
                <a:cs typeface="Roboto Condensed Italics"/>
                <a:sym typeface="Roboto Condensed Italics"/>
              </a:rPr>
              <a:t>rát</a:t>
            </a:r>
            <a:r>
              <a:rPr lang="en-US" sz="4500" i="1" dirty="0">
                <a:solidFill>
                  <a:srgbClr val="312F84"/>
                </a:solidFill>
                <a:latin typeface="Roboto Condensed Italics"/>
                <a:ea typeface="Roboto Condensed Italics"/>
                <a:cs typeface="Roboto Condensed Italics"/>
                <a:sym typeface="Roboto Condensed Italics"/>
              </a:rPr>
              <a:t> </a:t>
            </a:r>
            <a:r>
              <a:rPr lang="en-US" sz="4500" i="1" dirty="0" err="1">
                <a:solidFill>
                  <a:srgbClr val="312F84"/>
                </a:solidFill>
                <a:latin typeface="Roboto Condensed Italics"/>
                <a:ea typeface="Roboto Condensed Italics"/>
                <a:cs typeface="Roboto Condensed Italics"/>
                <a:sym typeface="Roboto Condensed Italics"/>
              </a:rPr>
              <a:t>cổ</a:t>
            </a:r>
            <a:r>
              <a:rPr lang="en-US" sz="4500" i="1" dirty="0">
                <a:solidFill>
                  <a:srgbClr val="312F84"/>
                </a:solidFill>
                <a:latin typeface="Roboto Condensed Italics"/>
                <a:ea typeface="Roboto Condensed Italics"/>
                <a:cs typeface="Roboto Condensed Italics"/>
                <a:sym typeface="Roboto Condensed Italics"/>
              </a:rPr>
              <a:t> cha.</a:t>
            </a:r>
          </a:p>
          <a:p>
            <a:pPr algn="just">
              <a:lnSpc>
                <a:spcPts val="6299"/>
              </a:lnSpc>
            </a:pPr>
            <a:r>
              <a:rPr lang="en-US" sz="4500" i="1" dirty="0">
                <a:solidFill>
                  <a:srgbClr val="312F84"/>
                </a:solidFill>
                <a:latin typeface="Roboto Condensed Italics"/>
                <a:ea typeface="Roboto Condensed Italics"/>
                <a:cs typeface="Roboto Condensed Italics"/>
                <a:sym typeface="Roboto Condensed Italics"/>
              </a:rPr>
              <a:t>Ráo </a:t>
            </a:r>
            <a:r>
              <a:rPr lang="en-US" sz="4500" i="1" dirty="0" err="1">
                <a:solidFill>
                  <a:srgbClr val="312F84"/>
                </a:solidFill>
                <a:latin typeface="Roboto Condensed Italics"/>
                <a:ea typeface="Roboto Condensed Italics"/>
                <a:cs typeface="Roboto Condensed Italics"/>
                <a:sym typeface="Roboto Condensed Italics"/>
              </a:rPr>
              <a:t>mép</a:t>
            </a:r>
            <a:r>
              <a:rPr lang="en-US" sz="4500" i="1" dirty="0">
                <a:solidFill>
                  <a:srgbClr val="312F84"/>
                </a:solidFill>
                <a:latin typeface="Roboto Condensed Italics"/>
                <a:ea typeface="Roboto Condensed Italics"/>
                <a:cs typeface="Roboto Condensed Italics"/>
                <a:sym typeface="Roboto Condensed Italics"/>
              </a:rPr>
              <a:t> </a:t>
            </a:r>
            <a:r>
              <a:rPr lang="en-US" sz="4500" i="1" dirty="0" err="1">
                <a:solidFill>
                  <a:srgbClr val="312F84"/>
                </a:solidFill>
                <a:latin typeface="Roboto Condensed Italics"/>
                <a:ea typeface="Roboto Condensed Italics"/>
                <a:cs typeface="Roboto Condensed Italics"/>
                <a:sym typeface="Roboto Condensed Italics"/>
              </a:rPr>
              <a:t>chỉ</a:t>
            </a:r>
            <a:r>
              <a:rPr lang="en-US" sz="4500" i="1" dirty="0">
                <a:solidFill>
                  <a:srgbClr val="312F84"/>
                </a:solidFill>
                <a:latin typeface="Roboto Condensed Italics"/>
                <a:ea typeface="Roboto Condensed Italics"/>
                <a:cs typeface="Roboto Condensed Italics"/>
                <a:sym typeface="Roboto Condensed Italics"/>
              </a:rPr>
              <a:t> </a:t>
            </a:r>
            <a:r>
              <a:rPr lang="en-US" sz="4500" i="1" dirty="0" err="1">
                <a:solidFill>
                  <a:srgbClr val="312F84"/>
                </a:solidFill>
                <a:latin typeface="Roboto Condensed Italics"/>
                <a:ea typeface="Roboto Condensed Italics"/>
                <a:cs typeface="Roboto Condensed Italics"/>
                <a:sym typeface="Roboto Condensed Italics"/>
              </a:rPr>
              <a:t>quen</a:t>
            </a:r>
            <a:r>
              <a:rPr lang="en-US" sz="4500" i="1" dirty="0">
                <a:solidFill>
                  <a:srgbClr val="312F84"/>
                </a:solidFill>
                <a:latin typeface="Roboto Condensed Italics"/>
                <a:ea typeface="Roboto Condensed Italics"/>
                <a:cs typeface="Roboto Condensed Italics"/>
                <a:sym typeface="Roboto Condensed Italics"/>
              </a:rPr>
              <a:t> </a:t>
            </a:r>
            <a:r>
              <a:rPr lang="en-US" sz="4500" i="1" dirty="0" err="1">
                <a:solidFill>
                  <a:srgbClr val="312F84"/>
                </a:solidFill>
                <a:latin typeface="Roboto Condensed Italics"/>
                <a:ea typeface="Roboto Condensed Italics"/>
                <a:cs typeface="Roboto Condensed Italics"/>
                <a:sym typeface="Roboto Condensed Italics"/>
              </a:rPr>
              <a:t>tuồng</a:t>
            </a:r>
            <a:r>
              <a:rPr lang="en-US" sz="4500" i="1" dirty="0">
                <a:solidFill>
                  <a:srgbClr val="312F84"/>
                </a:solidFill>
                <a:latin typeface="Roboto Condensed Italics"/>
                <a:ea typeface="Roboto Condensed Italics"/>
                <a:cs typeface="Roboto Condensed Italics"/>
                <a:sym typeface="Roboto Condensed Italics"/>
              </a:rPr>
              <a:t> </a:t>
            </a:r>
            <a:r>
              <a:rPr lang="en-US" sz="4500" i="1" dirty="0" err="1">
                <a:solidFill>
                  <a:srgbClr val="312F84"/>
                </a:solidFill>
                <a:latin typeface="Roboto Condensed Italics"/>
                <a:ea typeface="Roboto Condensed Italics"/>
                <a:cs typeface="Roboto Condensed Italics"/>
                <a:sym typeface="Roboto Condensed Italics"/>
              </a:rPr>
              <a:t>nói</a:t>
            </a:r>
            <a:r>
              <a:rPr lang="en-US" sz="4500" i="1" dirty="0">
                <a:solidFill>
                  <a:srgbClr val="312F84"/>
                </a:solidFill>
                <a:latin typeface="Roboto Condensed Italics"/>
                <a:ea typeface="Roboto Condensed Italics"/>
                <a:cs typeface="Roboto Condensed Italics"/>
                <a:sym typeface="Roboto Condensed Italics"/>
              </a:rPr>
              <a:t> </a:t>
            </a:r>
            <a:r>
              <a:rPr lang="en-US" sz="4500" i="1" dirty="0" err="1">
                <a:solidFill>
                  <a:srgbClr val="312F84"/>
                </a:solidFill>
                <a:latin typeface="Roboto Condensed Italics"/>
                <a:ea typeface="Roboto Condensed Italics"/>
                <a:cs typeface="Roboto Condensed Italics"/>
                <a:sym typeface="Roboto Condensed Italics"/>
              </a:rPr>
              <a:t>dối</a:t>
            </a:r>
            <a:r>
              <a:rPr lang="en-US" sz="4500" i="1" dirty="0">
                <a:solidFill>
                  <a:srgbClr val="312F84"/>
                </a:solidFill>
                <a:latin typeface="Roboto Condensed Italics"/>
                <a:ea typeface="Roboto Condensed Italics"/>
                <a:cs typeface="Roboto Condensed Italics"/>
                <a:sym typeface="Roboto Condensed Italics"/>
              </a:rPr>
              <a:t>,</a:t>
            </a:r>
          </a:p>
          <a:p>
            <a:pPr algn="just">
              <a:lnSpc>
                <a:spcPts val="6299"/>
              </a:lnSpc>
            </a:pPr>
            <a:r>
              <a:rPr lang="en-US" sz="4500" i="1" dirty="0" err="1">
                <a:solidFill>
                  <a:srgbClr val="312F84"/>
                </a:solidFill>
                <a:latin typeface="Roboto Condensed Italics"/>
                <a:ea typeface="Roboto Condensed Italics"/>
                <a:cs typeface="Roboto Condensed Italics"/>
                <a:sym typeface="Roboto Condensed Italics"/>
              </a:rPr>
              <a:t>Lằn</a:t>
            </a:r>
            <a:r>
              <a:rPr lang="en-US" sz="4500" i="1" dirty="0">
                <a:solidFill>
                  <a:srgbClr val="312F84"/>
                </a:solidFill>
                <a:latin typeface="Roboto Condensed Italics"/>
                <a:ea typeface="Roboto Condensed Italics"/>
                <a:cs typeface="Roboto Condensed Italics"/>
                <a:sym typeface="Roboto Condensed Italics"/>
              </a:rPr>
              <a:t> </a:t>
            </a:r>
            <a:r>
              <a:rPr lang="en-US" sz="4500" i="1" dirty="0" err="1">
                <a:solidFill>
                  <a:srgbClr val="312F84"/>
                </a:solidFill>
                <a:latin typeface="Roboto Condensed Italics"/>
                <a:ea typeface="Roboto Condensed Italics"/>
                <a:cs typeface="Roboto Condensed Italics"/>
                <a:sym typeface="Roboto Condensed Italics"/>
              </a:rPr>
              <a:t>lưng</a:t>
            </a:r>
            <a:r>
              <a:rPr lang="en-US" sz="4500" i="1" dirty="0">
                <a:solidFill>
                  <a:srgbClr val="312F84"/>
                </a:solidFill>
                <a:latin typeface="Roboto Condensed Italics"/>
                <a:ea typeface="Roboto Condensed Italics"/>
                <a:cs typeface="Roboto Condensed Italics"/>
                <a:sym typeface="Roboto Condensed Italics"/>
              </a:rPr>
              <a:t> cam </a:t>
            </a:r>
            <a:r>
              <a:rPr lang="en-US" sz="4500" i="1" dirty="0" err="1">
                <a:solidFill>
                  <a:srgbClr val="312F84"/>
                </a:solidFill>
                <a:latin typeface="Roboto Condensed Italics"/>
                <a:ea typeface="Roboto Condensed Italics"/>
                <a:cs typeface="Roboto Condensed Italics"/>
                <a:sym typeface="Roboto Condensed Italics"/>
              </a:rPr>
              <a:t>chịu</a:t>
            </a:r>
            <a:r>
              <a:rPr lang="en-US" sz="4500" i="1" dirty="0">
                <a:solidFill>
                  <a:srgbClr val="312F84"/>
                </a:solidFill>
                <a:latin typeface="Roboto Condensed Italics"/>
                <a:ea typeface="Roboto Condensed Italics"/>
                <a:cs typeface="Roboto Condensed Italics"/>
                <a:sym typeface="Roboto Condensed Italics"/>
              </a:rPr>
              <a:t> </a:t>
            </a:r>
            <a:r>
              <a:rPr lang="en-US" sz="4500" i="1" dirty="0" err="1">
                <a:solidFill>
                  <a:srgbClr val="312F84"/>
                </a:solidFill>
                <a:latin typeface="Roboto Condensed Italics"/>
                <a:ea typeface="Roboto Condensed Italics"/>
                <a:cs typeface="Roboto Condensed Italics"/>
                <a:sym typeface="Roboto Condensed Italics"/>
              </a:rPr>
              <a:t>vết</a:t>
            </a:r>
            <a:r>
              <a:rPr lang="en-US" sz="4500" i="1" dirty="0">
                <a:solidFill>
                  <a:srgbClr val="312F84"/>
                </a:solidFill>
                <a:latin typeface="Roboto Condensed Italics"/>
                <a:ea typeface="Roboto Condensed Italics"/>
                <a:cs typeface="Roboto Condensed Italics"/>
                <a:sym typeface="Roboto Condensed Italics"/>
              </a:rPr>
              <a:t> </a:t>
            </a:r>
            <a:r>
              <a:rPr lang="en-US" sz="4500" i="1" dirty="0" err="1">
                <a:solidFill>
                  <a:srgbClr val="312F84"/>
                </a:solidFill>
                <a:latin typeface="Roboto Condensed Italics"/>
                <a:ea typeface="Roboto Condensed Italics"/>
                <a:cs typeface="Roboto Condensed Italics"/>
                <a:sym typeface="Roboto Condensed Italics"/>
              </a:rPr>
              <a:t>roi</a:t>
            </a:r>
            <a:r>
              <a:rPr lang="en-US" sz="4500" i="1" dirty="0">
                <a:solidFill>
                  <a:srgbClr val="312F84"/>
                </a:solidFill>
                <a:latin typeface="Roboto Condensed Italics"/>
                <a:ea typeface="Roboto Condensed Italics"/>
                <a:cs typeface="Roboto Condensed Italics"/>
                <a:sym typeface="Roboto Condensed Italics"/>
              </a:rPr>
              <a:t> </a:t>
            </a:r>
            <a:r>
              <a:rPr lang="en-US" sz="4500" i="1" dirty="0" err="1">
                <a:solidFill>
                  <a:srgbClr val="312F84"/>
                </a:solidFill>
                <a:latin typeface="Roboto Condensed Italics"/>
                <a:ea typeface="Roboto Condensed Italics"/>
                <a:cs typeface="Roboto Condensed Italics"/>
                <a:sym typeface="Roboto Condensed Italics"/>
              </a:rPr>
              <a:t>tra</a:t>
            </a:r>
            <a:endParaRPr lang="en-US" sz="4500" i="1" dirty="0">
              <a:solidFill>
                <a:srgbClr val="312F84"/>
              </a:solidFill>
              <a:latin typeface="Roboto Condensed Italics"/>
              <a:ea typeface="Roboto Condensed Italics"/>
              <a:cs typeface="Roboto Condensed Italics"/>
              <a:sym typeface="Roboto Condensed Italics"/>
            </a:endParaRPr>
          </a:p>
          <a:p>
            <a:pPr algn="just">
              <a:lnSpc>
                <a:spcPts val="6299"/>
              </a:lnSpc>
            </a:pPr>
            <a:r>
              <a:rPr lang="en-US" sz="4500" i="1" dirty="0" err="1">
                <a:solidFill>
                  <a:srgbClr val="312F84"/>
                </a:solidFill>
                <a:latin typeface="Roboto Condensed Italics"/>
                <a:ea typeface="Roboto Condensed Italics"/>
                <a:cs typeface="Roboto Condensed Italics"/>
                <a:sym typeface="Roboto Condensed Italics"/>
              </a:rPr>
              <a:t>Từ</a:t>
            </a:r>
            <a:r>
              <a:rPr lang="en-US" sz="4500" i="1" dirty="0">
                <a:solidFill>
                  <a:srgbClr val="312F84"/>
                </a:solidFill>
                <a:latin typeface="Roboto Condensed Italics"/>
                <a:ea typeface="Roboto Condensed Italics"/>
                <a:cs typeface="Roboto Condensed Italics"/>
                <a:sym typeface="Roboto Condensed Italics"/>
              </a:rPr>
              <a:t> nay </a:t>
            </a:r>
            <a:r>
              <a:rPr lang="en-US" sz="4500" i="1" dirty="0" err="1">
                <a:solidFill>
                  <a:srgbClr val="312F84"/>
                </a:solidFill>
                <a:latin typeface="Roboto Condensed Italics"/>
                <a:ea typeface="Roboto Condensed Italics"/>
                <a:cs typeface="Roboto Condensed Italics"/>
                <a:sym typeface="Roboto Condensed Italics"/>
              </a:rPr>
              <a:t>Trâu</a:t>
            </a:r>
            <a:r>
              <a:rPr lang="en-US" sz="4500" i="1" dirty="0">
                <a:solidFill>
                  <a:srgbClr val="312F84"/>
                </a:solidFill>
                <a:latin typeface="Roboto Condensed Italics"/>
                <a:ea typeface="Roboto Condensed Italics"/>
                <a:cs typeface="Roboto Condensed Italics"/>
                <a:sym typeface="Roboto Condensed Italics"/>
              </a:rPr>
              <a:t>, </a:t>
            </a:r>
            <a:r>
              <a:rPr lang="en-US" sz="4500" i="1" dirty="0" err="1">
                <a:solidFill>
                  <a:srgbClr val="312F84"/>
                </a:solidFill>
                <a:latin typeface="Roboto Condensed Italics"/>
                <a:ea typeface="Roboto Condensed Italics"/>
                <a:cs typeface="Roboto Condensed Italics"/>
                <a:sym typeface="Roboto Condensed Italics"/>
              </a:rPr>
              <a:t>Lỗ</a:t>
            </a:r>
            <a:r>
              <a:rPr lang="en-US" sz="4500" i="1" dirty="0">
                <a:solidFill>
                  <a:srgbClr val="312F84"/>
                </a:solidFill>
                <a:latin typeface="Roboto Condensed Italics"/>
                <a:ea typeface="Roboto Condensed Italics"/>
                <a:cs typeface="Roboto Condensed Italics"/>
                <a:sym typeface="Roboto Condensed Italics"/>
              </a:rPr>
              <a:t> </a:t>
            </a:r>
            <a:r>
              <a:rPr lang="en-US" sz="4500" i="1" dirty="0" err="1">
                <a:solidFill>
                  <a:srgbClr val="312F84"/>
                </a:solidFill>
                <a:latin typeface="Roboto Condensed Italics"/>
                <a:ea typeface="Roboto Condensed Italics"/>
                <a:cs typeface="Roboto Condensed Italics"/>
                <a:sym typeface="Roboto Condensed Italics"/>
              </a:rPr>
              <a:t>xin</a:t>
            </a:r>
            <a:r>
              <a:rPr lang="en-US" sz="4500" i="1" dirty="0">
                <a:solidFill>
                  <a:srgbClr val="312F84"/>
                </a:solidFill>
                <a:latin typeface="Roboto Condensed Italics"/>
                <a:ea typeface="Roboto Condensed Italics"/>
                <a:cs typeface="Roboto Condensed Italics"/>
                <a:sym typeface="Roboto Condensed Italics"/>
              </a:rPr>
              <a:t> </a:t>
            </a:r>
            <a:r>
              <a:rPr lang="en-US" sz="4500" i="1" dirty="0" err="1">
                <a:solidFill>
                  <a:srgbClr val="312F84"/>
                </a:solidFill>
                <a:latin typeface="Roboto Condensed Italics"/>
                <a:ea typeface="Roboto Condensed Italics"/>
                <a:cs typeface="Roboto Condensed Italics"/>
                <a:sym typeface="Roboto Condensed Italics"/>
              </a:rPr>
              <a:t>chăm</a:t>
            </a:r>
            <a:r>
              <a:rPr lang="en-US" sz="4500" i="1" dirty="0">
                <a:solidFill>
                  <a:srgbClr val="312F84"/>
                </a:solidFill>
                <a:latin typeface="Roboto Condensed Italics"/>
                <a:ea typeface="Roboto Condensed Italics"/>
                <a:cs typeface="Roboto Condensed Italics"/>
                <a:sym typeface="Roboto Condensed Italics"/>
              </a:rPr>
              <a:t> </a:t>
            </a:r>
            <a:r>
              <a:rPr lang="en-US" sz="4500" i="1" dirty="0" err="1">
                <a:solidFill>
                  <a:srgbClr val="312F84"/>
                </a:solidFill>
                <a:latin typeface="Roboto Condensed Italics"/>
                <a:ea typeface="Roboto Condensed Italics"/>
                <a:cs typeface="Roboto Condensed Italics"/>
                <a:sym typeface="Roboto Condensed Italics"/>
              </a:rPr>
              <a:t>học</a:t>
            </a:r>
            <a:r>
              <a:rPr lang="en-US" sz="4500" i="1" dirty="0">
                <a:solidFill>
                  <a:srgbClr val="312F84"/>
                </a:solidFill>
                <a:latin typeface="Roboto Condensed Italics"/>
                <a:ea typeface="Roboto Condensed Italics"/>
                <a:cs typeface="Roboto Condensed Italics"/>
                <a:sym typeface="Roboto Condensed Italics"/>
              </a:rPr>
              <a:t>,</a:t>
            </a:r>
          </a:p>
          <a:p>
            <a:pPr algn="just">
              <a:lnSpc>
                <a:spcPts val="6299"/>
              </a:lnSpc>
            </a:pPr>
            <a:r>
              <a:rPr lang="en-US" sz="4500" i="1" dirty="0" err="1">
                <a:solidFill>
                  <a:srgbClr val="312F84"/>
                </a:solidFill>
                <a:latin typeface="Roboto Condensed Italics"/>
                <a:ea typeface="Roboto Condensed Italics"/>
                <a:cs typeface="Roboto Condensed Italics"/>
                <a:sym typeface="Roboto Condensed Italics"/>
              </a:rPr>
              <a:t>Kẻo</a:t>
            </a:r>
            <a:r>
              <a:rPr lang="en-US" sz="4500" i="1" dirty="0">
                <a:solidFill>
                  <a:srgbClr val="312F84"/>
                </a:solidFill>
                <a:latin typeface="Roboto Condensed Italics"/>
                <a:ea typeface="Roboto Condensed Italics"/>
                <a:cs typeface="Roboto Condensed Italics"/>
                <a:sym typeface="Roboto Condensed Italics"/>
              </a:rPr>
              <a:t> </a:t>
            </a:r>
            <a:r>
              <a:rPr lang="en-US" sz="4500" i="1" dirty="0" err="1">
                <a:solidFill>
                  <a:srgbClr val="312F84"/>
                </a:solidFill>
                <a:latin typeface="Roboto Condensed Italics"/>
                <a:ea typeface="Roboto Condensed Italics"/>
                <a:cs typeface="Roboto Condensed Italics"/>
                <a:sym typeface="Roboto Condensed Italics"/>
              </a:rPr>
              <a:t>hổ</a:t>
            </a:r>
            <a:r>
              <a:rPr lang="en-US" sz="4500" i="1" dirty="0">
                <a:solidFill>
                  <a:srgbClr val="312F84"/>
                </a:solidFill>
                <a:latin typeface="Roboto Condensed Italics"/>
                <a:ea typeface="Roboto Condensed Italics"/>
                <a:cs typeface="Roboto Condensed Italics"/>
                <a:sym typeface="Roboto Condensed Italics"/>
              </a:rPr>
              <a:t> </a:t>
            </a:r>
            <a:r>
              <a:rPr lang="en-US" sz="4500" i="1" dirty="0" err="1">
                <a:solidFill>
                  <a:srgbClr val="312F84"/>
                </a:solidFill>
                <a:latin typeface="Roboto Condensed Italics"/>
                <a:ea typeface="Roboto Condensed Italics"/>
                <a:cs typeface="Roboto Condensed Italics"/>
                <a:sym typeface="Roboto Condensed Italics"/>
              </a:rPr>
              <a:t>mang</a:t>
            </a:r>
            <a:r>
              <a:rPr lang="en-US" sz="4500" i="1" dirty="0">
                <a:solidFill>
                  <a:srgbClr val="312F84"/>
                </a:solidFill>
                <a:latin typeface="Roboto Condensed Italics"/>
                <a:ea typeface="Roboto Condensed Italics"/>
                <a:cs typeface="Roboto Condensed Italics"/>
                <a:sym typeface="Roboto Condensed Italics"/>
              </a:rPr>
              <a:t> </a:t>
            </a:r>
            <a:r>
              <a:rPr lang="en-US" sz="4500" i="1" dirty="0" err="1">
                <a:solidFill>
                  <a:srgbClr val="312F84"/>
                </a:solidFill>
                <a:latin typeface="Roboto Condensed Italics"/>
                <a:ea typeface="Roboto Condensed Italics"/>
                <a:cs typeface="Roboto Condensed Italics"/>
                <a:sym typeface="Roboto Condensed Italics"/>
              </a:rPr>
              <a:t>danh</a:t>
            </a:r>
            <a:r>
              <a:rPr lang="en-US" sz="4500" i="1" dirty="0">
                <a:solidFill>
                  <a:srgbClr val="312F84"/>
                </a:solidFill>
                <a:latin typeface="Roboto Condensed Italics"/>
                <a:ea typeface="Roboto Condensed Italics"/>
                <a:cs typeface="Roboto Condensed Italics"/>
                <a:sym typeface="Roboto Condensed Italics"/>
              </a:rPr>
              <a:t> </a:t>
            </a:r>
            <a:r>
              <a:rPr lang="en-US" sz="4500" i="1" dirty="0" err="1">
                <a:solidFill>
                  <a:srgbClr val="312F84"/>
                </a:solidFill>
                <a:latin typeface="Roboto Condensed Italics"/>
                <a:ea typeface="Roboto Condensed Italics"/>
                <a:cs typeface="Roboto Condensed Italics"/>
                <a:sym typeface="Roboto Condensed Italics"/>
              </a:rPr>
              <a:t>tiếng</a:t>
            </a:r>
            <a:r>
              <a:rPr lang="en-US" sz="4500" i="1" dirty="0">
                <a:solidFill>
                  <a:srgbClr val="312F84"/>
                </a:solidFill>
                <a:latin typeface="Roboto Condensed Italics"/>
                <a:ea typeface="Roboto Condensed Italics"/>
                <a:cs typeface="Roboto Condensed Italics"/>
                <a:sym typeface="Roboto Condensed Italics"/>
              </a:rPr>
              <a:t> </a:t>
            </a:r>
            <a:r>
              <a:rPr lang="en-US" sz="4500" i="1" dirty="0" err="1">
                <a:solidFill>
                  <a:srgbClr val="312F84"/>
                </a:solidFill>
                <a:latin typeface="Roboto Condensed Italics"/>
                <a:ea typeface="Roboto Condensed Italics"/>
                <a:cs typeface="Roboto Condensed Italics"/>
                <a:sym typeface="Roboto Condensed Italics"/>
              </a:rPr>
              <a:t>thế</a:t>
            </a:r>
            <a:r>
              <a:rPr lang="en-US" sz="4500" i="1" dirty="0">
                <a:solidFill>
                  <a:srgbClr val="312F84"/>
                </a:solidFill>
                <a:latin typeface="Roboto Condensed Italics"/>
                <a:ea typeface="Roboto Condensed Italics"/>
                <a:cs typeface="Roboto Condensed Italics"/>
                <a:sym typeface="Roboto Condensed Italics"/>
              </a:rPr>
              <a:t> </a:t>
            </a:r>
            <a:r>
              <a:rPr lang="en-US" sz="4500" i="1" dirty="0" err="1">
                <a:solidFill>
                  <a:srgbClr val="312F84"/>
                </a:solidFill>
                <a:latin typeface="Roboto Condensed Italics"/>
                <a:ea typeface="Roboto Condensed Italics"/>
                <a:cs typeface="Roboto Condensed Italics"/>
                <a:sym typeface="Roboto Condensed Italics"/>
              </a:rPr>
              <a:t>gia</a:t>
            </a:r>
            <a:r>
              <a:rPr lang="en-US" sz="4500" i="1" dirty="0">
                <a:solidFill>
                  <a:srgbClr val="312F84"/>
                </a:solidFill>
                <a:latin typeface="Roboto Condensed Italics"/>
                <a:ea typeface="Roboto Condensed Italics"/>
                <a:cs typeface="Roboto Condensed Italics"/>
                <a:sym typeface="Roboto Condensed Italics"/>
              </a:rPr>
              <a:t>.</a:t>
            </a:r>
          </a:p>
          <a:p>
            <a:pPr algn="ctr">
              <a:lnSpc>
                <a:spcPts val="6299"/>
              </a:lnSpc>
            </a:pPr>
            <a:r>
              <a:rPr lang="en-US" sz="4500" dirty="0">
                <a:solidFill>
                  <a:srgbClr val="312F84"/>
                </a:solidFill>
                <a:latin typeface="Roboto Condensed"/>
                <a:ea typeface="Roboto Condensed"/>
                <a:cs typeface="Roboto Condensed"/>
                <a:sym typeface="Roboto Condensed"/>
              </a:rPr>
              <a:t>(Lê Quý </a:t>
            </a:r>
            <a:r>
              <a:rPr lang="en-US" sz="4500" dirty="0" err="1">
                <a:solidFill>
                  <a:srgbClr val="312F84"/>
                </a:solidFill>
                <a:latin typeface="Roboto Condensed"/>
                <a:ea typeface="Roboto Condensed"/>
                <a:cs typeface="Roboto Condensed"/>
                <a:sym typeface="Roboto Condensed"/>
              </a:rPr>
              <a:t>Đôn</a:t>
            </a:r>
            <a:r>
              <a:rPr lang="en-US" sz="4500" dirty="0">
                <a:solidFill>
                  <a:srgbClr val="312F84"/>
                </a:solidFill>
                <a:latin typeface="Roboto Condensed"/>
                <a:ea typeface="Roboto Condensed"/>
                <a:cs typeface="Roboto Condensed"/>
                <a:sym typeface="Roboto Condensed"/>
              </a:rPr>
              <a:t>)</a:t>
            </a:r>
          </a:p>
          <a:p>
            <a:pPr algn="just">
              <a:lnSpc>
                <a:spcPts val="6299"/>
              </a:lnSpc>
            </a:pPr>
            <a:endParaRPr lang="en-US" sz="4500" dirty="0">
              <a:solidFill>
                <a:srgbClr val="312F84"/>
              </a:solidFill>
              <a:latin typeface="Roboto Condensed"/>
              <a:ea typeface="Roboto Condensed"/>
              <a:cs typeface="Roboto Condensed"/>
              <a:sym typeface="Roboto Condensed"/>
            </a:endParaRPr>
          </a:p>
        </p:txBody>
      </p:sp>
      <p:grpSp>
        <p:nvGrpSpPr>
          <p:cNvPr id="6" name="Group 6"/>
          <p:cNvGrpSpPr/>
          <p:nvPr/>
        </p:nvGrpSpPr>
        <p:grpSpPr>
          <a:xfrm>
            <a:off x="1624165" y="1560335"/>
            <a:ext cx="8840011" cy="979236"/>
            <a:chOff x="0" y="0"/>
            <a:chExt cx="896854" cy="99347"/>
          </a:xfrm>
        </p:grpSpPr>
        <p:sp>
          <p:nvSpPr>
            <p:cNvPr id="7" name="Freeform 7"/>
            <p:cNvSpPr/>
            <p:nvPr/>
          </p:nvSpPr>
          <p:spPr>
            <a:xfrm>
              <a:off x="0" y="0"/>
              <a:ext cx="896854" cy="99347"/>
            </a:xfrm>
            <a:custGeom>
              <a:avLst/>
              <a:gdLst/>
              <a:ahLst/>
              <a:cxnLst/>
              <a:rect l="l" t="t" r="r" b="b"/>
              <a:pathLst>
                <a:path w="896854" h="99347">
                  <a:moveTo>
                    <a:pt x="693654" y="0"/>
                  </a:moveTo>
                  <a:lnTo>
                    <a:pt x="203200" y="0"/>
                  </a:lnTo>
                  <a:lnTo>
                    <a:pt x="0" y="49674"/>
                  </a:lnTo>
                  <a:lnTo>
                    <a:pt x="203200" y="99347"/>
                  </a:lnTo>
                  <a:lnTo>
                    <a:pt x="693654" y="99347"/>
                  </a:lnTo>
                  <a:lnTo>
                    <a:pt x="896854" y="49674"/>
                  </a:lnTo>
                  <a:lnTo>
                    <a:pt x="693654" y="0"/>
                  </a:lnTo>
                  <a:close/>
                </a:path>
              </a:pathLst>
            </a:custGeom>
            <a:solidFill>
              <a:srgbClr val="F4F4F4"/>
            </a:solidFill>
          </p:spPr>
          <p:txBody>
            <a:bodyPr/>
            <a:lstStyle/>
            <a:p>
              <a:endParaRPr lang="en-US"/>
            </a:p>
          </p:txBody>
        </p:sp>
        <p:sp>
          <p:nvSpPr>
            <p:cNvPr id="8" name="TextBox 8"/>
            <p:cNvSpPr txBox="1"/>
            <p:nvPr/>
          </p:nvSpPr>
          <p:spPr>
            <a:xfrm>
              <a:off x="152400" y="-76200"/>
              <a:ext cx="592054" cy="175547"/>
            </a:xfrm>
            <a:prstGeom prst="rect">
              <a:avLst/>
            </a:prstGeom>
          </p:spPr>
          <p:txBody>
            <a:bodyPr lIns="50800" tIns="50800" rIns="50800" bIns="50800" rtlCol="0" anchor="ctr"/>
            <a:lstStyle/>
            <a:p>
              <a:pPr algn="ctr">
                <a:lnSpc>
                  <a:spcPts val="5599"/>
                </a:lnSpc>
                <a:spcBef>
                  <a:spcPct val="0"/>
                </a:spcBef>
              </a:pPr>
              <a:r>
                <a:rPr lang="en-US" sz="3999" b="1">
                  <a:solidFill>
                    <a:srgbClr val="312F84"/>
                  </a:solidFill>
                  <a:latin typeface="Roboto Condensed Bold"/>
                  <a:ea typeface="Roboto Condensed Bold"/>
                  <a:cs typeface="Roboto Condensed Bold"/>
                  <a:sym typeface="Roboto Condensed Bold"/>
                </a:rPr>
                <a:t>TRẠM 2: BÀI 3 SGK/TR.42</a:t>
              </a:r>
            </a:p>
          </p:txBody>
        </p:sp>
      </p:grpSp>
      <p:sp>
        <p:nvSpPr>
          <p:cNvPr id="9" name="Freeform 9"/>
          <p:cNvSpPr/>
          <p:nvPr/>
        </p:nvSpPr>
        <p:spPr>
          <a:xfrm flipH="1">
            <a:off x="0" y="0"/>
            <a:ext cx="1946142" cy="3107612"/>
          </a:xfrm>
          <a:custGeom>
            <a:avLst/>
            <a:gdLst/>
            <a:ahLst/>
            <a:cxnLst/>
            <a:rect l="l" t="t" r="r" b="b"/>
            <a:pathLst>
              <a:path w="1946142" h="3107612">
                <a:moveTo>
                  <a:pt x="1946142" y="0"/>
                </a:moveTo>
                <a:lnTo>
                  <a:pt x="0" y="0"/>
                </a:lnTo>
                <a:lnTo>
                  <a:pt x="0" y="3107612"/>
                </a:lnTo>
                <a:lnTo>
                  <a:pt x="1946142" y="3107612"/>
                </a:lnTo>
                <a:lnTo>
                  <a:pt x="1946142"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0" name="Group 10"/>
          <p:cNvGrpSpPr/>
          <p:nvPr/>
        </p:nvGrpSpPr>
        <p:grpSpPr>
          <a:xfrm>
            <a:off x="403092" y="3303727"/>
            <a:ext cx="6318688" cy="5954573"/>
            <a:chOff x="0" y="0"/>
            <a:chExt cx="1664181" cy="1568283"/>
          </a:xfrm>
        </p:grpSpPr>
        <p:sp>
          <p:nvSpPr>
            <p:cNvPr id="11" name="Freeform 11"/>
            <p:cNvSpPr/>
            <p:nvPr/>
          </p:nvSpPr>
          <p:spPr>
            <a:xfrm>
              <a:off x="0" y="0"/>
              <a:ext cx="1664181" cy="1568283"/>
            </a:xfrm>
            <a:custGeom>
              <a:avLst/>
              <a:gdLst/>
              <a:ahLst/>
              <a:cxnLst/>
              <a:rect l="l" t="t" r="r" b="b"/>
              <a:pathLst>
                <a:path w="1664181" h="1568283">
                  <a:moveTo>
                    <a:pt x="62487" y="0"/>
                  </a:moveTo>
                  <a:lnTo>
                    <a:pt x="1601694" y="0"/>
                  </a:lnTo>
                  <a:cubicBezTo>
                    <a:pt x="1636205" y="0"/>
                    <a:pt x="1664181" y="27977"/>
                    <a:pt x="1664181" y="62487"/>
                  </a:cubicBezTo>
                  <a:lnTo>
                    <a:pt x="1664181" y="1505795"/>
                  </a:lnTo>
                  <a:cubicBezTo>
                    <a:pt x="1664181" y="1522368"/>
                    <a:pt x="1657598" y="1538262"/>
                    <a:pt x="1645879" y="1549981"/>
                  </a:cubicBezTo>
                  <a:cubicBezTo>
                    <a:pt x="1634161" y="1561699"/>
                    <a:pt x="1618267" y="1568283"/>
                    <a:pt x="1601694" y="1568283"/>
                  </a:cubicBezTo>
                  <a:lnTo>
                    <a:pt x="62487" y="1568283"/>
                  </a:lnTo>
                  <a:cubicBezTo>
                    <a:pt x="45915" y="1568283"/>
                    <a:pt x="30021" y="1561699"/>
                    <a:pt x="18302" y="1549981"/>
                  </a:cubicBezTo>
                  <a:cubicBezTo>
                    <a:pt x="6583" y="1538262"/>
                    <a:pt x="0" y="1522368"/>
                    <a:pt x="0" y="1505795"/>
                  </a:cubicBezTo>
                  <a:lnTo>
                    <a:pt x="0" y="62487"/>
                  </a:lnTo>
                  <a:cubicBezTo>
                    <a:pt x="0" y="45915"/>
                    <a:pt x="6583" y="30021"/>
                    <a:pt x="18302" y="18302"/>
                  </a:cubicBezTo>
                  <a:cubicBezTo>
                    <a:pt x="30021" y="6583"/>
                    <a:pt x="45915" y="0"/>
                    <a:pt x="62487" y="0"/>
                  </a:cubicBezTo>
                  <a:close/>
                </a:path>
              </a:pathLst>
            </a:custGeom>
            <a:solidFill>
              <a:srgbClr val="F7F7F7"/>
            </a:solidFill>
          </p:spPr>
          <p:txBody>
            <a:bodyPr/>
            <a:lstStyle/>
            <a:p>
              <a:endParaRPr lang="en-US"/>
            </a:p>
          </p:txBody>
        </p:sp>
        <p:sp>
          <p:nvSpPr>
            <p:cNvPr id="12" name="TextBox 12"/>
            <p:cNvSpPr txBox="1"/>
            <p:nvPr/>
          </p:nvSpPr>
          <p:spPr>
            <a:xfrm>
              <a:off x="0" y="-38100"/>
              <a:ext cx="1664181" cy="1606383"/>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634164" y="3379927"/>
            <a:ext cx="5787504" cy="5581650"/>
          </a:xfrm>
          <a:prstGeom prst="rect">
            <a:avLst/>
          </a:prstGeom>
        </p:spPr>
        <p:txBody>
          <a:bodyPr lIns="0" tIns="0" rIns="0" bIns="0" rtlCol="0" anchor="t">
            <a:spAutoFit/>
          </a:bodyPr>
          <a:lstStyle/>
          <a:p>
            <a:pPr algn="just">
              <a:lnSpc>
                <a:spcPts val="6299"/>
              </a:lnSpc>
            </a:pPr>
            <a:r>
              <a:rPr lang="en-US" sz="4500">
                <a:solidFill>
                  <a:srgbClr val="312F84"/>
                </a:solidFill>
                <a:latin typeface="Roboto Condensed"/>
                <a:ea typeface="Roboto Condensed"/>
                <a:cs typeface="Roboto Condensed"/>
                <a:sym typeface="Roboto Condensed"/>
              </a:rPr>
              <a:t>Phân tích cách chơi chữ được sử dụng trong bài thơ dưới đây: chỉ ra các từ ngữ được tác giả sử dụng để chơi chữ và sự tài tình trong việc sử dụng những từ ngữ đó.</a:t>
            </a:r>
          </a:p>
        </p:txBody>
      </p:sp>
      <p:sp>
        <p:nvSpPr>
          <p:cNvPr id="14" name="TextBox 14"/>
          <p:cNvSpPr txBox="1"/>
          <p:nvPr/>
        </p:nvSpPr>
        <p:spPr>
          <a:xfrm>
            <a:off x="1472806" y="536577"/>
            <a:ext cx="14911600" cy="800100"/>
          </a:xfrm>
          <a:prstGeom prst="rect">
            <a:avLst/>
          </a:prstGeom>
        </p:spPr>
        <p:txBody>
          <a:bodyPr lIns="0" tIns="0" rIns="0" bIns="0" rtlCol="0" anchor="t">
            <a:spAutoFit/>
          </a:bodyPr>
          <a:lstStyle/>
          <a:p>
            <a:pPr algn="ctr">
              <a:lnSpc>
                <a:spcPts val="6000"/>
              </a:lnSpc>
            </a:pPr>
            <a:r>
              <a:rPr lang="en-US" sz="6000" b="1">
                <a:solidFill>
                  <a:srgbClr val="657BB6"/>
                </a:solidFill>
                <a:latin typeface="Fraunces Bold"/>
                <a:ea typeface="Fraunces Bold"/>
                <a:cs typeface="Fraunces Bold"/>
                <a:sym typeface="Fraunces Bold"/>
              </a:rPr>
              <a:t>II. THỰC HÀNH TIẾNG VIỆT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2" name="Freeform 2"/>
          <p:cNvSpPr/>
          <p:nvPr/>
        </p:nvSpPr>
        <p:spPr>
          <a:xfrm>
            <a:off x="-138882" y="9526170"/>
            <a:ext cx="18565765" cy="1786955"/>
          </a:xfrm>
          <a:custGeom>
            <a:avLst/>
            <a:gdLst/>
            <a:ahLst/>
            <a:cxnLst/>
            <a:rect l="l" t="t" r="r" b="b"/>
            <a:pathLst>
              <a:path w="18565765" h="1786955">
                <a:moveTo>
                  <a:pt x="0" y="0"/>
                </a:moveTo>
                <a:lnTo>
                  <a:pt x="18565764" y="0"/>
                </a:lnTo>
                <a:lnTo>
                  <a:pt x="18565764" y="1786954"/>
                </a:lnTo>
                <a:lnTo>
                  <a:pt x="0" y="17869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193077" y="10334625"/>
            <a:ext cx="18243366" cy="1781175"/>
          </a:xfrm>
          <a:prstGeom prst="rect">
            <a:avLst/>
          </a:prstGeom>
        </p:spPr>
        <p:txBody>
          <a:bodyPr lIns="0" tIns="0" rIns="0" bIns="0" rtlCol="0" anchor="t">
            <a:spAutoFit/>
          </a:bodyPr>
          <a:lstStyle/>
          <a:p>
            <a:pPr algn="ctr">
              <a:lnSpc>
                <a:spcPts val="4500"/>
              </a:lnSpc>
            </a:pPr>
            <a:r>
              <a:rPr lang="en-US" sz="4500">
                <a:solidFill>
                  <a:srgbClr val="312F84"/>
                </a:solidFill>
                <a:latin typeface="#9Slide05 VL Fadilla"/>
                <a:ea typeface="#9Slide05 VL Fadilla"/>
                <a:cs typeface="#9Slide05 VL Fadilla"/>
                <a:sym typeface="#9Slide05 VL Fadilla"/>
              </a:rPr>
              <a:t>Bài 7</a:t>
            </a:r>
          </a:p>
          <a:p>
            <a:pPr algn="ctr">
              <a:lnSpc>
                <a:spcPts val="4500"/>
              </a:lnSpc>
            </a:pPr>
            <a:endParaRPr lang="en-US" sz="4500">
              <a:solidFill>
                <a:srgbClr val="312F84"/>
              </a:solidFill>
              <a:latin typeface="#9Slide05 VL Fadilla"/>
              <a:ea typeface="#9Slide05 VL Fadilla"/>
              <a:cs typeface="#9Slide05 VL Fadilla"/>
              <a:sym typeface="#9Slide05 VL Fadilla"/>
            </a:endParaRPr>
          </a:p>
          <a:p>
            <a:pPr algn="ctr">
              <a:lnSpc>
                <a:spcPts val="4500"/>
              </a:lnSpc>
            </a:pPr>
            <a:r>
              <a:rPr lang="en-US" sz="4500">
                <a:solidFill>
                  <a:srgbClr val="312F84"/>
                </a:solidFill>
                <a:latin typeface="#9Slide05 VL Fadilla"/>
                <a:ea typeface="#9Slide05 VL Fadilla"/>
                <a:cs typeface="#9Slide05 VL Fadilla"/>
                <a:sym typeface="#9Slide05 VL Fadilla"/>
              </a:rPr>
              <a:t>Thơ tám chữ và thơ tự do</a:t>
            </a:r>
          </a:p>
        </p:txBody>
      </p:sp>
      <p:sp>
        <p:nvSpPr>
          <p:cNvPr id="4" name="Freeform 4"/>
          <p:cNvSpPr/>
          <p:nvPr/>
        </p:nvSpPr>
        <p:spPr>
          <a:xfrm>
            <a:off x="14852499" y="8345942"/>
            <a:ext cx="3435501" cy="1941058"/>
          </a:xfrm>
          <a:custGeom>
            <a:avLst/>
            <a:gdLst/>
            <a:ahLst/>
            <a:cxnLst/>
            <a:rect l="l" t="t" r="r" b="b"/>
            <a:pathLst>
              <a:path w="3435501" h="1941058">
                <a:moveTo>
                  <a:pt x="0" y="0"/>
                </a:moveTo>
                <a:lnTo>
                  <a:pt x="3435501" y="0"/>
                </a:lnTo>
                <a:lnTo>
                  <a:pt x="3435501" y="1941058"/>
                </a:lnTo>
                <a:lnTo>
                  <a:pt x="0" y="1941058"/>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8212719" y="3384119"/>
            <a:ext cx="9294231" cy="5581650"/>
          </a:xfrm>
          <a:prstGeom prst="rect">
            <a:avLst/>
          </a:prstGeom>
        </p:spPr>
        <p:txBody>
          <a:bodyPr lIns="0" tIns="0" rIns="0" bIns="0" rtlCol="0" anchor="t">
            <a:spAutoFit/>
          </a:bodyPr>
          <a:lstStyle/>
          <a:p>
            <a:pPr algn="just">
              <a:lnSpc>
                <a:spcPts val="6299"/>
              </a:lnSpc>
            </a:pPr>
            <a:r>
              <a:rPr lang="en-US" sz="4500" i="1">
                <a:solidFill>
                  <a:srgbClr val="312F84"/>
                </a:solidFill>
                <a:latin typeface="Roboto Condensed Italics"/>
                <a:ea typeface="Roboto Condensed Italics"/>
                <a:cs typeface="Roboto Condensed Italics"/>
                <a:sym typeface="Roboto Condensed Italics"/>
              </a:rPr>
              <a:t>c. Bác đi... Di chúc giục lòng ta</a:t>
            </a:r>
          </a:p>
          <a:p>
            <a:pPr algn="just">
              <a:lnSpc>
                <a:spcPts val="6299"/>
              </a:lnSpc>
            </a:pPr>
            <a:r>
              <a:rPr lang="en-US" sz="4500" i="1">
                <a:solidFill>
                  <a:srgbClr val="312F84"/>
                </a:solidFill>
                <a:latin typeface="Roboto Condensed Italics"/>
                <a:ea typeface="Roboto Condensed Italics"/>
                <a:cs typeface="Roboto Condensed Italics"/>
                <a:sym typeface="Roboto Condensed Italics"/>
              </a:rPr>
              <a:t>Cho cả muôn đời một khúc ca</a:t>
            </a:r>
          </a:p>
          <a:p>
            <a:pPr algn="ctr">
              <a:lnSpc>
                <a:spcPts val="6299"/>
              </a:lnSpc>
            </a:pPr>
            <a:r>
              <a:rPr lang="en-US" sz="4500">
                <a:solidFill>
                  <a:srgbClr val="312F84"/>
                </a:solidFill>
                <a:latin typeface="Roboto Condensed"/>
                <a:ea typeface="Roboto Condensed"/>
                <a:cs typeface="Roboto Condensed"/>
                <a:sym typeface="Roboto Condensed"/>
              </a:rPr>
              <a:t>(Tố Hữu)</a:t>
            </a:r>
          </a:p>
          <a:p>
            <a:pPr algn="just">
              <a:lnSpc>
                <a:spcPts val="6299"/>
              </a:lnSpc>
            </a:pPr>
            <a:r>
              <a:rPr lang="en-US" sz="4500">
                <a:solidFill>
                  <a:srgbClr val="312F84"/>
                </a:solidFill>
                <a:latin typeface="Roboto Condensed"/>
                <a:ea typeface="Roboto Condensed"/>
                <a:cs typeface="Roboto Condensed"/>
                <a:sym typeface="Roboto Condensed"/>
              </a:rPr>
              <a:t>d) </a:t>
            </a:r>
            <a:r>
              <a:rPr lang="en-US" sz="4500" i="1">
                <a:solidFill>
                  <a:srgbClr val="312F84"/>
                </a:solidFill>
                <a:latin typeface="Roboto Condensed Italics"/>
                <a:ea typeface="Roboto Condensed Italics"/>
                <a:cs typeface="Roboto Condensed Italics"/>
                <a:sym typeface="Roboto Condensed Italics"/>
              </a:rPr>
              <a:t>Em ơi, Ba Lan mùa tuyết tan</a:t>
            </a:r>
          </a:p>
          <a:p>
            <a:pPr algn="just">
              <a:lnSpc>
                <a:spcPts val="6299"/>
              </a:lnSpc>
            </a:pPr>
            <a:r>
              <a:rPr lang="en-US" sz="4500" i="1">
                <a:solidFill>
                  <a:srgbClr val="312F84"/>
                </a:solidFill>
                <a:latin typeface="Roboto Condensed Italics"/>
                <a:ea typeface="Roboto Condensed Italics"/>
                <a:cs typeface="Roboto Condensed Italics"/>
                <a:sym typeface="Roboto Condensed Italics"/>
              </a:rPr>
              <a:t>Đường bạch dương sương trắng nắng tràn</a:t>
            </a:r>
          </a:p>
          <a:p>
            <a:pPr algn="ctr">
              <a:lnSpc>
                <a:spcPts val="6299"/>
              </a:lnSpc>
            </a:pPr>
            <a:r>
              <a:rPr lang="en-US" sz="4500">
                <a:solidFill>
                  <a:srgbClr val="312F84"/>
                </a:solidFill>
                <a:latin typeface="Roboto Condensed"/>
                <a:ea typeface="Roboto Condensed"/>
                <a:cs typeface="Roboto Condensed"/>
                <a:sym typeface="Roboto Condensed"/>
              </a:rPr>
              <a:t>(Tố Hữu)</a:t>
            </a:r>
          </a:p>
          <a:p>
            <a:pPr algn="just">
              <a:lnSpc>
                <a:spcPts val="6299"/>
              </a:lnSpc>
            </a:pPr>
            <a:endParaRPr lang="en-US" sz="4500">
              <a:solidFill>
                <a:srgbClr val="312F84"/>
              </a:solidFill>
              <a:latin typeface="Roboto Condensed"/>
              <a:ea typeface="Roboto Condensed"/>
              <a:cs typeface="Roboto Condensed"/>
              <a:sym typeface="Roboto Condensed"/>
            </a:endParaRPr>
          </a:p>
        </p:txBody>
      </p:sp>
      <p:grpSp>
        <p:nvGrpSpPr>
          <p:cNvPr id="6" name="Group 6"/>
          <p:cNvGrpSpPr/>
          <p:nvPr/>
        </p:nvGrpSpPr>
        <p:grpSpPr>
          <a:xfrm>
            <a:off x="4508600" y="1795794"/>
            <a:ext cx="8840011" cy="1186359"/>
            <a:chOff x="0" y="0"/>
            <a:chExt cx="896854" cy="120361"/>
          </a:xfrm>
        </p:grpSpPr>
        <p:sp>
          <p:nvSpPr>
            <p:cNvPr id="7" name="Freeform 7"/>
            <p:cNvSpPr/>
            <p:nvPr/>
          </p:nvSpPr>
          <p:spPr>
            <a:xfrm>
              <a:off x="0" y="0"/>
              <a:ext cx="896854" cy="120361"/>
            </a:xfrm>
            <a:custGeom>
              <a:avLst/>
              <a:gdLst/>
              <a:ahLst/>
              <a:cxnLst/>
              <a:rect l="l" t="t" r="r" b="b"/>
              <a:pathLst>
                <a:path w="896854" h="120361">
                  <a:moveTo>
                    <a:pt x="693654" y="0"/>
                  </a:moveTo>
                  <a:lnTo>
                    <a:pt x="203200" y="0"/>
                  </a:lnTo>
                  <a:lnTo>
                    <a:pt x="0" y="60180"/>
                  </a:lnTo>
                  <a:lnTo>
                    <a:pt x="203200" y="120361"/>
                  </a:lnTo>
                  <a:lnTo>
                    <a:pt x="693654" y="120361"/>
                  </a:lnTo>
                  <a:lnTo>
                    <a:pt x="896854" y="60180"/>
                  </a:lnTo>
                  <a:lnTo>
                    <a:pt x="693654" y="0"/>
                  </a:lnTo>
                  <a:close/>
                </a:path>
              </a:pathLst>
            </a:custGeom>
            <a:solidFill>
              <a:srgbClr val="F4F4F4"/>
            </a:solidFill>
          </p:spPr>
          <p:txBody>
            <a:bodyPr/>
            <a:lstStyle/>
            <a:p>
              <a:endParaRPr lang="en-US"/>
            </a:p>
          </p:txBody>
        </p:sp>
        <p:sp>
          <p:nvSpPr>
            <p:cNvPr id="8" name="TextBox 8"/>
            <p:cNvSpPr txBox="1"/>
            <p:nvPr/>
          </p:nvSpPr>
          <p:spPr>
            <a:xfrm>
              <a:off x="152400" y="-76200"/>
              <a:ext cx="592054" cy="196561"/>
            </a:xfrm>
            <a:prstGeom prst="rect">
              <a:avLst/>
            </a:prstGeom>
          </p:spPr>
          <p:txBody>
            <a:bodyPr lIns="50800" tIns="50800" rIns="50800" bIns="50800" rtlCol="0" anchor="ctr"/>
            <a:lstStyle/>
            <a:p>
              <a:pPr algn="ctr">
                <a:lnSpc>
                  <a:spcPts val="5599"/>
                </a:lnSpc>
                <a:spcBef>
                  <a:spcPct val="0"/>
                </a:spcBef>
              </a:pPr>
              <a:r>
                <a:rPr lang="en-US" sz="3999" b="1">
                  <a:solidFill>
                    <a:srgbClr val="312F84"/>
                  </a:solidFill>
                  <a:latin typeface="Roboto Condensed Bold"/>
                  <a:ea typeface="Roboto Condensed Bold"/>
                  <a:cs typeface="Roboto Condensed Bold"/>
                  <a:sym typeface="Roboto Condensed Bold"/>
                </a:rPr>
                <a:t>TRẠM 3: BÀI 4 SGK/TR.43</a:t>
              </a:r>
            </a:p>
          </p:txBody>
        </p:sp>
      </p:grpSp>
      <p:grpSp>
        <p:nvGrpSpPr>
          <p:cNvPr id="9" name="Group 9"/>
          <p:cNvGrpSpPr/>
          <p:nvPr/>
        </p:nvGrpSpPr>
        <p:grpSpPr>
          <a:xfrm>
            <a:off x="1529956" y="4093591"/>
            <a:ext cx="6146086" cy="4257957"/>
            <a:chOff x="0" y="0"/>
            <a:chExt cx="1618722" cy="1121437"/>
          </a:xfrm>
        </p:grpSpPr>
        <p:sp>
          <p:nvSpPr>
            <p:cNvPr id="10" name="Freeform 10"/>
            <p:cNvSpPr/>
            <p:nvPr/>
          </p:nvSpPr>
          <p:spPr>
            <a:xfrm>
              <a:off x="0" y="0"/>
              <a:ext cx="1618722" cy="1121437"/>
            </a:xfrm>
            <a:custGeom>
              <a:avLst/>
              <a:gdLst/>
              <a:ahLst/>
              <a:cxnLst/>
              <a:rect l="l" t="t" r="r" b="b"/>
              <a:pathLst>
                <a:path w="1618722" h="1121437">
                  <a:moveTo>
                    <a:pt x="64242" y="0"/>
                  </a:moveTo>
                  <a:lnTo>
                    <a:pt x="1554480" y="0"/>
                  </a:lnTo>
                  <a:cubicBezTo>
                    <a:pt x="1589960" y="0"/>
                    <a:pt x="1618722" y="28762"/>
                    <a:pt x="1618722" y="64242"/>
                  </a:cubicBezTo>
                  <a:lnTo>
                    <a:pt x="1618722" y="1057195"/>
                  </a:lnTo>
                  <a:cubicBezTo>
                    <a:pt x="1618722" y="1092675"/>
                    <a:pt x="1589960" y="1121437"/>
                    <a:pt x="1554480" y="1121437"/>
                  </a:cubicBezTo>
                  <a:lnTo>
                    <a:pt x="64242" y="1121437"/>
                  </a:lnTo>
                  <a:cubicBezTo>
                    <a:pt x="28762" y="1121437"/>
                    <a:pt x="0" y="1092675"/>
                    <a:pt x="0" y="1057195"/>
                  </a:cubicBezTo>
                  <a:lnTo>
                    <a:pt x="0" y="64242"/>
                  </a:lnTo>
                  <a:cubicBezTo>
                    <a:pt x="0" y="28762"/>
                    <a:pt x="28762" y="0"/>
                    <a:pt x="64242" y="0"/>
                  </a:cubicBezTo>
                  <a:close/>
                </a:path>
              </a:pathLst>
            </a:custGeom>
            <a:solidFill>
              <a:srgbClr val="F4F4F4"/>
            </a:solidFill>
          </p:spPr>
          <p:txBody>
            <a:bodyPr/>
            <a:lstStyle/>
            <a:p>
              <a:endParaRPr lang="en-US"/>
            </a:p>
          </p:txBody>
        </p:sp>
        <p:sp>
          <p:nvSpPr>
            <p:cNvPr id="11" name="TextBox 11"/>
            <p:cNvSpPr txBox="1"/>
            <p:nvPr/>
          </p:nvSpPr>
          <p:spPr>
            <a:xfrm>
              <a:off x="0" y="-38100"/>
              <a:ext cx="1618722" cy="1159537"/>
            </a:xfrm>
            <a:prstGeom prst="rect">
              <a:avLst/>
            </a:prstGeom>
          </p:spPr>
          <p:txBody>
            <a:bodyPr lIns="50800" tIns="50800" rIns="50800" bIns="50800" rtlCol="0" anchor="ctr"/>
            <a:lstStyle/>
            <a:p>
              <a:pPr algn="ctr">
                <a:lnSpc>
                  <a:spcPts val="2659"/>
                </a:lnSpc>
                <a:spcBef>
                  <a:spcPct val="0"/>
                </a:spcBef>
              </a:pPr>
              <a:endParaRPr/>
            </a:p>
          </p:txBody>
        </p:sp>
      </p:grpSp>
      <p:sp>
        <p:nvSpPr>
          <p:cNvPr id="12" name="TextBox 12"/>
          <p:cNvSpPr txBox="1"/>
          <p:nvPr/>
        </p:nvSpPr>
        <p:spPr>
          <a:xfrm>
            <a:off x="1892709" y="4184219"/>
            <a:ext cx="5420579" cy="3981450"/>
          </a:xfrm>
          <a:prstGeom prst="rect">
            <a:avLst/>
          </a:prstGeom>
        </p:spPr>
        <p:txBody>
          <a:bodyPr lIns="0" tIns="0" rIns="0" bIns="0" rtlCol="0" anchor="t">
            <a:spAutoFit/>
          </a:bodyPr>
          <a:lstStyle/>
          <a:p>
            <a:pPr algn="just">
              <a:lnSpc>
                <a:spcPts val="6299"/>
              </a:lnSpc>
            </a:pPr>
            <a:r>
              <a:rPr lang="en-US" sz="4500">
                <a:solidFill>
                  <a:srgbClr val="312F84"/>
                </a:solidFill>
                <a:latin typeface="Roboto Condensed"/>
                <a:ea typeface="Roboto Condensed"/>
                <a:cs typeface="Roboto Condensed"/>
                <a:sym typeface="Roboto Condensed"/>
              </a:rPr>
              <a:t>Tìm các biện pháp tu từ điệp thanh, điệp vần trong những câu dưới đây. Chỉ ra tác dụng của chúng.</a:t>
            </a:r>
          </a:p>
        </p:txBody>
      </p:sp>
      <p:sp>
        <p:nvSpPr>
          <p:cNvPr id="13" name="TextBox 13"/>
          <p:cNvSpPr txBox="1"/>
          <p:nvPr/>
        </p:nvSpPr>
        <p:spPr>
          <a:xfrm>
            <a:off x="1472806" y="498477"/>
            <a:ext cx="14911600" cy="800100"/>
          </a:xfrm>
          <a:prstGeom prst="rect">
            <a:avLst/>
          </a:prstGeom>
        </p:spPr>
        <p:txBody>
          <a:bodyPr lIns="0" tIns="0" rIns="0" bIns="0" rtlCol="0" anchor="t">
            <a:spAutoFit/>
          </a:bodyPr>
          <a:lstStyle/>
          <a:p>
            <a:pPr algn="ctr">
              <a:lnSpc>
                <a:spcPts val="6000"/>
              </a:lnSpc>
            </a:pPr>
            <a:r>
              <a:rPr lang="en-US" sz="6000" b="1">
                <a:solidFill>
                  <a:srgbClr val="657BB6"/>
                </a:solidFill>
                <a:latin typeface="Fraunces Bold"/>
                <a:ea typeface="Fraunces Bold"/>
                <a:cs typeface="Fraunces Bold"/>
                <a:sym typeface="Fraunces Bold"/>
              </a:rPr>
              <a:t>II. THỰC HÀNH TIẾNG VIỆT</a:t>
            </a:r>
          </a:p>
        </p:txBody>
      </p:sp>
      <p:sp>
        <p:nvSpPr>
          <p:cNvPr id="14" name="Freeform 14"/>
          <p:cNvSpPr/>
          <p:nvPr/>
        </p:nvSpPr>
        <p:spPr>
          <a:xfrm>
            <a:off x="28575" y="5095875"/>
            <a:ext cx="1179455" cy="4471866"/>
          </a:xfrm>
          <a:custGeom>
            <a:avLst/>
            <a:gdLst/>
            <a:ahLst/>
            <a:cxnLst/>
            <a:rect l="l" t="t" r="r" b="b"/>
            <a:pathLst>
              <a:path w="1179455" h="4471866">
                <a:moveTo>
                  <a:pt x="0" y="0"/>
                </a:moveTo>
                <a:lnTo>
                  <a:pt x="1179455" y="0"/>
                </a:lnTo>
                <a:lnTo>
                  <a:pt x="1179455" y="4471866"/>
                </a:lnTo>
                <a:lnTo>
                  <a:pt x="0" y="44718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arn(inVertical)">
                                      <p:cBhvr>
                                        <p:cTn id="10" dur="500"/>
                                        <p:tgtEl>
                                          <p:spTgt spid="5">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barn(inVertical)">
                                      <p:cBhvr>
                                        <p:cTn id="13" dur="500"/>
                                        <p:tgtEl>
                                          <p:spTgt spid="5">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barn(inVertical)">
                                      <p:cBhvr>
                                        <p:cTn id="16" dur="500"/>
                                        <p:tgtEl>
                                          <p:spTgt spid="5">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barn(inVertical)">
                                      <p:cBhvr>
                                        <p:cTn id="19" dur="500"/>
                                        <p:tgtEl>
                                          <p:spTgt spid="5">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barn(inVertical)">
                                      <p:cBhvr>
                                        <p:cTn id="2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2" name="Freeform 2"/>
          <p:cNvSpPr/>
          <p:nvPr/>
        </p:nvSpPr>
        <p:spPr>
          <a:xfrm>
            <a:off x="-138882" y="9526170"/>
            <a:ext cx="18565765" cy="1786955"/>
          </a:xfrm>
          <a:custGeom>
            <a:avLst/>
            <a:gdLst/>
            <a:ahLst/>
            <a:cxnLst/>
            <a:rect l="l" t="t" r="r" b="b"/>
            <a:pathLst>
              <a:path w="18565765" h="1786955">
                <a:moveTo>
                  <a:pt x="0" y="0"/>
                </a:moveTo>
                <a:lnTo>
                  <a:pt x="18565764" y="0"/>
                </a:lnTo>
                <a:lnTo>
                  <a:pt x="18565764" y="1786954"/>
                </a:lnTo>
                <a:lnTo>
                  <a:pt x="0" y="17869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193077" y="10334625"/>
            <a:ext cx="18243366" cy="1781175"/>
          </a:xfrm>
          <a:prstGeom prst="rect">
            <a:avLst/>
          </a:prstGeom>
        </p:spPr>
        <p:txBody>
          <a:bodyPr lIns="0" tIns="0" rIns="0" bIns="0" rtlCol="0" anchor="t">
            <a:spAutoFit/>
          </a:bodyPr>
          <a:lstStyle/>
          <a:p>
            <a:pPr algn="ctr">
              <a:lnSpc>
                <a:spcPts val="4500"/>
              </a:lnSpc>
            </a:pPr>
            <a:r>
              <a:rPr lang="en-US" sz="4500">
                <a:solidFill>
                  <a:srgbClr val="312F84"/>
                </a:solidFill>
                <a:latin typeface="#9Slide05 VL Fadilla"/>
                <a:ea typeface="#9Slide05 VL Fadilla"/>
                <a:cs typeface="#9Slide05 VL Fadilla"/>
                <a:sym typeface="#9Slide05 VL Fadilla"/>
              </a:rPr>
              <a:t>Bài 7</a:t>
            </a:r>
          </a:p>
          <a:p>
            <a:pPr algn="ctr">
              <a:lnSpc>
                <a:spcPts val="4500"/>
              </a:lnSpc>
            </a:pPr>
            <a:endParaRPr lang="en-US" sz="4500">
              <a:solidFill>
                <a:srgbClr val="312F84"/>
              </a:solidFill>
              <a:latin typeface="#9Slide05 VL Fadilla"/>
              <a:ea typeface="#9Slide05 VL Fadilla"/>
              <a:cs typeface="#9Slide05 VL Fadilla"/>
              <a:sym typeface="#9Slide05 VL Fadilla"/>
            </a:endParaRPr>
          </a:p>
          <a:p>
            <a:pPr algn="ctr">
              <a:lnSpc>
                <a:spcPts val="4500"/>
              </a:lnSpc>
            </a:pPr>
            <a:r>
              <a:rPr lang="en-US" sz="4500">
                <a:solidFill>
                  <a:srgbClr val="312F84"/>
                </a:solidFill>
                <a:latin typeface="#9Slide05 VL Fadilla"/>
                <a:ea typeface="#9Slide05 VL Fadilla"/>
                <a:cs typeface="#9Slide05 VL Fadilla"/>
                <a:sym typeface="#9Slide05 VL Fadilla"/>
              </a:rPr>
              <a:t>Thơ tám chữ và thơ tự do</a:t>
            </a:r>
          </a:p>
        </p:txBody>
      </p:sp>
      <p:sp>
        <p:nvSpPr>
          <p:cNvPr id="4" name="Freeform 4"/>
          <p:cNvSpPr/>
          <p:nvPr/>
        </p:nvSpPr>
        <p:spPr>
          <a:xfrm>
            <a:off x="14852499" y="8345942"/>
            <a:ext cx="3435501" cy="1941058"/>
          </a:xfrm>
          <a:custGeom>
            <a:avLst/>
            <a:gdLst/>
            <a:ahLst/>
            <a:cxnLst/>
            <a:rect l="l" t="t" r="r" b="b"/>
            <a:pathLst>
              <a:path w="3435501" h="1941058">
                <a:moveTo>
                  <a:pt x="0" y="0"/>
                </a:moveTo>
                <a:lnTo>
                  <a:pt x="3435501" y="0"/>
                </a:lnTo>
                <a:lnTo>
                  <a:pt x="3435501" y="1941058"/>
                </a:lnTo>
                <a:lnTo>
                  <a:pt x="0" y="1941058"/>
                </a:lnTo>
                <a:lnTo>
                  <a:pt x="0" y="0"/>
                </a:lnTo>
                <a:close/>
              </a:path>
            </a:pathLst>
          </a:custGeom>
          <a:blipFill>
            <a:blip r:embed="rId4"/>
            <a:stretch>
              <a:fillRect/>
            </a:stretch>
          </a:blipFill>
        </p:spPr>
        <p:txBody>
          <a:bodyPr/>
          <a:lstStyle/>
          <a:p>
            <a:endParaRPr lang="en-US"/>
          </a:p>
        </p:txBody>
      </p:sp>
      <p:grpSp>
        <p:nvGrpSpPr>
          <p:cNvPr id="5" name="Group 5"/>
          <p:cNvGrpSpPr/>
          <p:nvPr/>
        </p:nvGrpSpPr>
        <p:grpSpPr>
          <a:xfrm>
            <a:off x="4723994" y="2236865"/>
            <a:ext cx="8840011" cy="1270601"/>
            <a:chOff x="0" y="0"/>
            <a:chExt cx="896854" cy="128907"/>
          </a:xfrm>
        </p:grpSpPr>
        <p:sp>
          <p:nvSpPr>
            <p:cNvPr id="6" name="Freeform 6"/>
            <p:cNvSpPr/>
            <p:nvPr/>
          </p:nvSpPr>
          <p:spPr>
            <a:xfrm>
              <a:off x="0" y="0"/>
              <a:ext cx="896854" cy="128907"/>
            </a:xfrm>
            <a:custGeom>
              <a:avLst/>
              <a:gdLst/>
              <a:ahLst/>
              <a:cxnLst/>
              <a:rect l="l" t="t" r="r" b="b"/>
              <a:pathLst>
                <a:path w="896854" h="128907">
                  <a:moveTo>
                    <a:pt x="693654" y="0"/>
                  </a:moveTo>
                  <a:lnTo>
                    <a:pt x="203200" y="0"/>
                  </a:lnTo>
                  <a:lnTo>
                    <a:pt x="0" y="64454"/>
                  </a:lnTo>
                  <a:lnTo>
                    <a:pt x="203200" y="128907"/>
                  </a:lnTo>
                  <a:lnTo>
                    <a:pt x="693654" y="128907"/>
                  </a:lnTo>
                  <a:lnTo>
                    <a:pt x="896854" y="64454"/>
                  </a:lnTo>
                  <a:lnTo>
                    <a:pt x="693654" y="0"/>
                  </a:lnTo>
                  <a:close/>
                </a:path>
              </a:pathLst>
            </a:custGeom>
            <a:solidFill>
              <a:srgbClr val="F4F4F4"/>
            </a:solidFill>
          </p:spPr>
          <p:txBody>
            <a:bodyPr/>
            <a:lstStyle/>
            <a:p>
              <a:endParaRPr lang="en-US"/>
            </a:p>
          </p:txBody>
        </p:sp>
        <p:sp>
          <p:nvSpPr>
            <p:cNvPr id="7" name="TextBox 7"/>
            <p:cNvSpPr txBox="1"/>
            <p:nvPr/>
          </p:nvSpPr>
          <p:spPr>
            <a:xfrm>
              <a:off x="152400" y="-76200"/>
              <a:ext cx="592054" cy="205107"/>
            </a:xfrm>
            <a:prstGeom prst="rect">
              <a:avLst/>
            </a:prstGeom>
          </p:spPr>
          <p:txBody>
            <a:bodyPr lIns="50800" tIns="50800" rIns="50800" bIns="50800" rtlCol="0" anchor="ctr"/>
            <a:lstStyle/>
            <a:p>
              <a:pPr algn="ctr">
                <a:lnSpc>
                  <a:spcPts val="5599"/>
                </a:lnSpc>
                <a:spcBef>
                  <a:spcPct val="0"/>
                </a:spcBef>
              </a:pPr>
              <a:r>
                <a:rPr lang="en-US" sz="3999" b="1">
                  <a:solidFill>
                    <a:srgbClr val="312F84"/>
                  </a:solidFill>
                  <a:latin typeface="Roboto Condensed Bold"/>
                  <a:ea typeface="Roboto Condensed Bold"/>
                  <a:cs typeface="Roboto Condensed Bold"/>
                  <a:sym typeface="Roboto Condensed Bold"/>
                </a:rPr>
                <a:t>TRẠM 4: BT TĂNG CƯỜNG</a:t>
              </a:r>
            </a:p>
          </p:txBody>
        </p:sp>
      </p:grpSp>
      <p:grpSp>
        <p:nvGrpSpPr>
          <p:cNvPr id="8" name="Group 8"/>
          <p:cNvGrpSpPr/>
          <p:nvPr/>
        </p:nvGrpSpPr>
        <p:grpSpPr>
          <a:xfrm>
            <a:off x="4137805" y="4334314"/>
            <a:ext cx="10012391" cy="4257957"/>
            <a:chOff x="0" y="0"/>
            <a:chExt cx="2637008" cy="1121437"/>
          </a:xfrm>
        </p:grpSpPr>
        <p:sp>
          <p:nvSpPr>
            <p:cNvPr id="9" name="Freeform 9"/>
            <p:cNvSpPr/>
            <p:nvPr/>
          </p:nvSpPr>
          <p:spPr>
            <a:xfrm>
              <a:off x="0" y="0"/>
              <a:ext cx="2637008" cy="1121437"/>
            </a:xfrm>
            <a:custGeom>
              <a:avLst/>
              <a:gdLst/>
              <a:ahLst/>
              <a:cxnLst/>
              <a:rect l="l" t="t" r="r" b="b"/>
              <a:pathLst>
                <a:path w="2637008" h="1121437">
                  <a:moveTo>
                    <a:pt x="39435" y="0"/>
                  </a:moveTo>
                  <a:lnTo>
                    <a:pt x="2597573" y="0"/>
                  </a:lnTo>
                  <a:cubicBezTo>
                    <a:pt x="2619353" y="0"/>
                    <a:pt x="2637008" y="17656"/>
                    <a:pt x="2637008" y="39435"/>
                  </a:cubicBezTo>
                  <a:lnTo>
                    <a:pt x="2637008" y="1082002"/>
                  </a:lnTo>
                  <a:cubicBezTo>
                    <a:pt x="2637008" y="1103782"/>
                    <a:pt x="2619353" y="1121437"/>
                    <a:pt x="2597573" y="1121437"/>
                  </a:cubicBezTo>
                  <a:lnTo>
                    <a:pt x="39435" y="1121437"/>
                  </a:lnTo>
                  <a:cubicBezTo>
                    <a:pt x="28976" y="1121437"/>
                    <a:pt x="18946" y="1117282"/>
                    <a:pt x="11550" y="1109887"/>
                  </a:cubicBezTo>
                  <a:cubicBezTo>
                    <a:pt x="4155" y="1102492"/>
                    <a:pt x="0" y="1092461"/>
                    <a:pt x="0" y="1082002"/>
                  </a:cubicBezTo>
                  <a:lnTo>
                    <a:pt x="0" y="39435"/>
                  </a:lnTo>
                  <a:cubicBezTo>
                    <a:pt x="0" y="17656"/>
                    <a:pt x="17656" y="0"/>
                    <a:pt x="39435" y="0"/>
                  </a:cubicBezTo>
                  <a:close/>
                </a:path>
              </a:pathLst>
            </a:custGeom>
            <a:solidFill>
              <a:srgbClr val="F4F4F4"/>
            </a:solidFill>
          </p:spPr>
          <p:txBody>
            <a:bodyPr/>
            <a:lstStyle/>
            <a:p>
              <a:endParaRPr lang="en-US"/>
            </a:p>
          </p:txBody>
        </p:sp>
        <p:sp>
          <p:nvSpPr>
            <p:cNvPr id="10" name="TextBox 10"/>
            <p:cNvSpPr txBox="1"/>
            <p:nvPr/>
          </p:nvSpPr>
          <p:spPr>
            <a:xfrm>
              <a:off x="0" y="-38100"/>
              <a:ext cx="2637008" cy="1159537"/>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5009436" y="4824992"/>
            <a:ext cx="9010720" cy="3181350"/>
          </a:xfrm>
          <a:prstGeom prst="rect">
            <a:avLst/>
          </a:prstGeom>
        </p:spPr>
        <p:txBody>
          <a:bodyPr lIns="0" tIns="0" rIns="0" bIns="0" rtlCol="0" anchor="t">
            <a:spAutoFit/>
          </a:bodyPr>
          <a:lstStyle/>
          <a:p>
            <a:pPr algn="just">
              <a:lnSpc>
                <a:spcPts val="6299"/>
              </a:lnSpc>
            </a:pPr>
            <a:r>
              <a:rPr lang="en-US" sz="4500">
                <a:solidFill>
                  <a:srgbClr val="312F84"/>
                </a:solidFill>
                <a:latin typeface="Roboto Condensed"/>
                <a:ea typeface="Roboto Condensed"/>
                <a:cs typeface="Roboto Condensed"/>
                <a:sym typeface="Roboto Condensed"/>
              </a:rPr>
              <a:t>Tìm ví dụ về điệp thanh, điệp vần, lối chơi chữ nói lái, lối chơi chữ đồng âm, điệp âm, nói lái. (mỗi loại 1 ví dụ, gạch chân chỉ rõ)</a:t>
            </a:r>
          </a:p>
        </p:txBody>
      </p:sp>
      <p:sp>
        <p:nvSpPr>
          <p:cNvPr id="12" name="TextBox 12"/>
          <p:cNvSpPr txBox="1"/>
          <p:nvPr/>
        </p:nvSpPr>
        <p:spPr>
          <a:xfrm>
            <a:off x="1472806" y="536577"/>
            <a:ext cx="14911600" cy="800100"/>
          </a:xfrm>
          <a:prstGeom prst="rect">
            <a:avLst/>
          </a:prstGeom>
        </p:spPr>
        <p:txBody>
          <a:bodyPr lIns="0" tIns="0" rIns="0" bIns="0" rtlCol="0" anchor="t">
            <a:spAutoFit/>
          </a:bodyPr>
          <a:lstStyle/>
          <a:p>
            <a:pPr algn="ctr">
              <a:lnSpc>
                <a:spcPts val="6000"/>
              </a:lnSpc>
            </a:pPr>
            <a:r>
              <a:rPr lang="en-US" sz="6000" b="1">
                <a:solidFill>
                  <a:srgbClr val="657BB6"/>
                </a:solidFill>
                <a:latin typeface="Fraunces Bold"/>
                <a:ea typeface="Fraunces Bold"/>
                <a:cs typeface="Fraunces Bold"/>
                <a:sym typeface="Fraunces Bold"/>
              </a:rPr>
              <a:t>II. THỰC HÀNH TIẾNG VIỆT</a:t>
            </a:r>
          </a:p>
        </p:txBody>
      </p:sp>
      <p:sp>
        <p:nvSpPr>
          <p:cNvPr id="13" name="Freeform 13"/>
          <p:cNvSpPr/>
          <p:nvPr/>
        </p:nvSpPr>
        <p:spPr>
          <a:xfrm>
            <a:off x="28575" y="5095875"/>
            <a:ext cx="1179455" cy="4471866"/>
          </a:xfrm>
          <a:custGeom>
            <a:avLst/>
            <a:gdLst/>
            <a:ahLst/>
            <a:cxnLst/>
            <a:rect l="l" t="t" r="r" b="b"/>
            <a:pathLst>
              <a:path w="1179455" h="4471866">
                <a:moveTo>
                  <a:pt x="0" y="0"/>
                </a:moveTo>
                <a:lnTo>
                  <a:pt x="1179455" y="0"/>
                </a:lnTo>
                <a:lnTo>
                  <a:pt x="1179455" y="4471866"/>
                </a:lnTo>
                <a:lnTo>
                  <a:pt x="0" y="44718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5" name="TextBox 5"/>
          <p:cNvSpPr txBox="1"/>
          <p:nvPr/>
        </p:nvSpPr>
        <p:spPr>
          <a:xfrm>
            <a:off x="1777239" y="2493545"/>
            <a:ext cx="14793010" cy="6412012"/>
          </a:xfrm>
          <a:prstGeom prst="rect">
            <a:avLst/>
          </a:prstGeom>
        </p:spPr>
        <p:txBody>
          <a:bodyPr lIns="0" tIns="0" rIns="0" bIns="0" rtlCol="0" anchor="t">
            <a:spAutoFit/>
          </a:bodyPr>
          <a:lstStyle/>
          <a:p>
            <a:pPr algn="just">
              <a:lnSpc>
                <a:spcPts val="5600"/>
              </a:lnSpc>
            </a:pP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Sử</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dụng</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chơi</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chữ</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và</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thành</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ngữ</a:t>
            </a:r>
            <a:endParaRPr lang="en-US" sz="4000" dirty="0">
              <a:solidFill>
                <a:srgbClr val="312F84"/>
              </a:solidFill>
              <a:latin typeface="Roboto Condensed"/>
              <a:ea typeface="Roboto Condensed"/>
              <a:cs typeface="Roboto Condensed"/>
              <a:sym typeface="Roboto Condensed"/>
            </a:endParaRPr>
          </a:p>
          <a:p>
            <a:pPr algn="just">
              <a:lnSpc>
                <a:spcPts val="5600"/>
              </a:lnSpc>
            </a:pPr>
            <a:r>
              <a:rPr lang="en-US" sz="4000" dirty="0">
                <a:solidFill>
                  <a:srgbClr val="312F84"/>
                </a:solidFill>
                <a:latin typeface="Roboto Condensed"/>
                <a:ea typeface="Roboto Condensed"/>
                <a:cs typeface="Roboto Condensed"/>
                <a:sym typeface="Roboto Condensed"/>
              </a:rPr>
              <a:t>+Thành </a:t>
            </a:r>
            <a:r>
              <a:rPr lang="en-US" sz="4000" dirty="0" err="1">
                <a:solidFill>
                  <a:srgbClr val="312F84"/>
                </a:solidFill>
                <a:latin typeface="Roboto Condensed"/>
                <a:ea typeface="Roboto Condensed"/>
                <a:cs typeface="Roboto Condensed"/>
                <a:sym typeface="Roboto Condensed"/>
              </a:rPr>
              <a:t>ngữ</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Khổ</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tận</a:t>
            </a:r>
            <a:r>
              <a:rPr lang="en-US" sz="4000" dirty="0">
                <a:solidFill>
                  <a:srgbClr val="312F84"/>
                </a:solidFill>
                <a:latin typeface="Roboto Condensed"/>
                <a:ea typeface="Roboto Condensed"/>
                <a:cs typeface="Roboto Condensed"/>
                <a:sym typeface="Roboto Condensed"/>
              </a:rPr>
              <a:t> cam lai" (</a:t>
            </a:r>
            <a:r>
              <a:rPr lang="en-US" sz="4000" dirty="0" err="1">
                <a:solidFill>
                  <a:srgbClr val="312F84"/>
                </a:solidFill>
                <a:latin typeface="Roboto Condensed"/>
                <a:ea typeface="Roboto Condensed"/>
                <a:cs typeface="Roboto Condensed"/>
                <a:sym typeface="Roboto Condensed"/>
              </a:rPr>
              <a:t>Khổ</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đắng</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tận</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hết</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cam:ngọt</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lai:đến</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nghĩa</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là</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hết</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khổ</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sở</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sẽ</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đến</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lúc</a:t>
            </a:r>
            <a:r>
              <a:rPr lang="en-US" sz="4000" dirty="0">
                <a:solidFill>
                  <a:srgbClr val="312F84"/>
                </a:solidFill>
                <a:latin typeface="Roboto Condensed"/>
                <a:ea typeface="Roboto Condensed"/>
                <a:cs typeface="Roboto Condensed"/>
                <a:sym typeface="Roboto Condensed"/>
              </a:rPr>
              <a:t> sung </a:t>
            </a:r>
            <a:r>
              <a:rPr lang="en-US" sz="4000" dirty="0" err="1">
                <a:solidFill>
                  <a:srgbClr val="312F84"/>
                </a:solidFill>
                <a:latin typeface="Roboto Condensed"/>
                <a:ea typeface="Roboto Condensed"/>
                <a:cs typeface="Roboto Condensed"/>
                <a:sym typeface="Roboto Condensed"/>
              </a:rPr>
              <a:t>sướng</a:t>
            </a:r>
            <a:r>
              <a:rPr lang="en-US" sz="4000" dirty="0">
                <a:solidFill>
                  <a:srgbClr val="312F84"/>
                </a:solidFill>
                <a:latin typeface="Roboto Condensed"/>
                <a:ea typeface="Roboto Condensed"/>
                <a:cs typeface="Roboto Condensed"/>
                <a:sym typeface="Roboto Condensed"/>
              </a:rPr>
              <a:t>''</a:t>
            </a:r>
          </a:p>
          <a:p>
            <a:pPr algn="just">
              <a:lnSpc>
                <a:spcPts val="5600"/>
              </a:lnSpc>
            </a:pP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Chơi</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chữ</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đồng</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âm</a:t>
            </a:r>
            <a:r>
              <a:rPr lang="en-US" sz="4000" dirty="0">
                <a:solidFill>
                  <a:srgbClr val="312F84"/>
                </a:solidFill>
                <a:latin typeface="Roboto Condensed"/>
                <a:ea typeface="Roboto Condensed"/>
                <a:cs typeface="Roboto Condensed"/>
                <a:sym typeface="Roboto Condensed"/>
              </a:rPr>
              <a:t>: Cam: </a:t>
            </a:r>
            <a:r>
              <a:rPr lang="en-US" sz="4000" dirty="0" err="1">
                <a:solidFill>
                  <a:srgbClr val="312F84"/>
                </a:solidFill>
                <a:latin typeface="Roboto Condensed"/>
                <a:ea typeface="Roboto Condensed"/>
                <a:cs typeface="Roboto Condensed"/>
                <a:sym typeface="Roboto Condensed"/>
              </a:rPr>
              <a:t>quả</a:t>
            </a:r>
            <a:r>
              <a:rPr lang="en-US" sz="4000" dirty="0">
                <a:solidFill>
                  <a:srgbClr val="312F84"/>
                </a:solidFill>
                <a:latin typeface="Roboto Condensed"/>
                <a:ea typeface="Roboto Condensed"/>
                <a:cs typeface="Roboto Condensed"/>
                <a:sym typeface="Roboto Condensed"/>
              </a:rPr>
              <a:t> cam, </a:t>
            </a:r>
            <a:r>
              <a:rPr lang="en-US" sz="4000" dirty="0" err="1">
                <a:solidFill>
                  <a:srgbClr val="312F84"/>
                </a:solidFill>
                <a:latin typeface="Roboto Condensed"/>
                <a:ea typeface="Roboto Condensed"/>
                <a:cs typeface="Roboto Condensed"/>
                <a:sym typeface="Roboto Condensed"/>
              </a:rPr>
              <a:t>trái</a:t>
            </a:r>
            <a:r>
              <a:rPr lang="en-US" sz="4000" dirty="0">
                <a:solidFill>
                  <a:srgbClr val="312F84"/>
                </a:solidFill>
                <a:latin typeface="Roboto Condensed"/>
                <a:ea typeface="Roboto Condensed"/>
                <a:cs typeface="Roboto Condensed"/>
                <a:sym typeface="Roboto Condensed"/>
              </a:rPr>
              <a:t> cam/ Cam: </a:t>
            </a:r>
            <a:r>
              <a:rPr lang="en-US" sz="4000" dirty="0" err="1">
                <a:solidFill>
                  <a:srgbClr val="312F84"/>
                </a:solidFill>
                <a:latin typeface="Roboto Condensed"/>
                <a:ea typeface="Roboto Condensed"/>
                <a:cs typeface="Roboto Condensed"/>
                <a:sym typeface="Roboto Condensed"/>
              </a:rPr>
              <a:t>ngọt</a:t>
            </a:r>
            <a:r>
              <a:rPr lang="en-US" sz="4000" dirty="0">
                <a:solidFill>
                  <a:srgbClr val="312F84"/>
                </a:solidFill>
                <a:latin typeface="Roboto Condensed"/>
                <a:ea typeface="Roboto Condensed"/>
                <a:cs typeface="Roboto Condensed"/>
                <a:sym typeface="Roboto Condensed"/>
              </a:rPr>
              <a:t>/</a:t>
            </a:r>
            <a:r>
              <a:rPr lang="en-US" sz="4000" dirty="0" err="1">
                <a:solidFill>
                  <a:srgbClr val="312F84"/>
                </a:solidFill>
                <a:latin typeface="Roboto Condensed"/>
                <a:ea typeface="Roboto Condensed"/>
                <a:cs typeface="Roboto Condensed"/>
                <a:sym typeface="Roboto Condensed"/>
              </a:rPr>
              <a:t>sướng</a:t>
            </a:r>
            <a:endParaRPr lang="en-US" sz="4000" dirty="0">
              <a:solidFill>
                <a:srgbClr val="312F84"/>
              </a:solidFill>
              <a:latin typeface="Roboto Condensed"/>
              <a:ea typeface="Roboto Condensed"/>
              <a:cs typeface="Roboto Condensed"/>
              <a:sym typeface="Roboto Condensed"/>
            </a:endParaRPr>
          </a:p>
          <a:p>
            <a:pPr algn="just">
              <a:lnSpc>
                <a:spcPts val="5600"/>
              </a:lnSpc>
            </a:pP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Tác</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Dụng</a:t>
            </a:r>
            <a:r>
              <a:rPr lang="en-US" sz="4000" dirty="0">
                <a:solidFill>
                  <a:srgbClr val="312F84"/>
                </a:solidFill>
                <a:latin typeface="Roboto Condensed"/>
                <a:ea typeface="Roboto Condensed"/>
                <a:cs typeface="Roboto Condensed"/>
                <a:sym typeface="Roboto Condensed"/>
              </a:rPr>
              <a:t>:</a:t>
            </a:r>
          </a:p>
          <a:p>
            <a:pPr algn="just">
              <a:lnSpc>
                <a:spcPts val="5600"/>
              </a:lnSpc>
            </a:pP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Tạo</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sự</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phong</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phú</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cho</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bài</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thơ</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khi</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kết</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hợp</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nghệ</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thuật</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và</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sự</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thông</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minh</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thông</a:t>
            </a:r>
            <a:r>
              <a:rPr lang="en-US" sz="4000" dirty="0">
                <a:solidFill>
                  <a:srgbClr val="312F84"/>
                </a:solidFill>
                <a:latin typeface="Roboto Condensed"/>
                <a:ea typeface="Roboto Condensed"/>
                <a:cs typeface="Roboto Condensed"/>
                <a:sym typeface="Roboto Condensed"/>
              </a:rPr>
              <a:t> qua </a:t>
            </a:r>
            <a:r>
              <a:rPr lang="en-US" sz="4000" dirty="0" err="1">
                <a:solidFill>
                  <a:srgbClr val="312F84"/>
                </a:solidFill>
                <a:latin typeface="Roboto Condensed"/>
                <a:ea typeface="Roboto Condensed"/>
                <a:cs typeface="Roboto Condensed"/>
                <a:sym typeface="Roboto Condensed"/>
              </a:rPr>
              <a:t>lối</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chơi</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chữ</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vừa</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truyền</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đạt</a:t>
            </a:r>
            <a:r>
              <a:rPr lang="en-US" sz="4000" dirty="0">
                <a:solidFill>
                  <a:srgbClr val="312F84"/>
                </a:solidFill>
                <a:latin typeface="Roboto Condensed"/>
                <a:ea typeface="Roboto Condensed"/>
                <a:cs typeface="Roboto Condensed"/>
                <a:sym typeface="Roboto Condensed"/>
              </a:rPr>
              <a:t> ý </a:t>
            </a:r>
            <a:r>
              <a:rPr lang="en-US" sz="4000" dirty="0" err="1">
                <a:solidFill>
                  <a:srgbClr val="312F84"/>
                </a:solidFill>
                <a:latin typeface="Roboto Condensed"/>
                <a:ea typeface="Roboto Condensed"/>
                <a:cs typeface="Roboto Condensed"/>
                <a:sym typeface="Roboto Condensed"/>
              </a:rPr>
              <a:t>nghĩa</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tốt</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hơn</a:t>
            </a:r>
            <a:r>
              <a:rPr lang="en-US" sz="4000" dirty="0">
                <a:solidFill>
                  <a:srgbClr val="312F84"/>
                </a:solidFill>
                <a:latin typeface="Roboto Condensed"/>
                <a:ea typeface="Roboto Condensed"/>
                <a:cs typeface="Roboto Condensed"/>
                <a:sym typeface="Roboto Condensed"/>
              </a:rPr>
              <a:t>.</a:t>
            </a:r>
          </a:p>
          <a:p>
            <a:pPr algn="just">
              <a:lnSpc>
                <a:spcPts val="5600"/>
              </a:lnSpc>
            </a:pPr>
            <a:r>
              <a:rPr lang="en-US" sz="4000" dirty="0">
                <a:solidFill>
                  <a:srgbClr val="312F84"/>
                </a:solidFill>
                <a:latin typeface="Roboto Condensed"/>
                <a:ea typeface="Roboto Condensed"/>
                <a:cs typeface="Roboto Condensed"/>
                <a:sym typeface="Roboto Condensed"/>
              </a:rPr>
              <a:t>+ Thông qua </a:t>
            </a:r>
            <a:r>
              <a:rPr lang="en-US" sz="4000" dirty="0" err="1">
                <a:solidFill>
                  <a:srgbClr val="312F84"/>
                </a:solidFill>
                <a:latin typeface="Roboto Condensed"/>
                <a:ea typeface="Roboto Condensed"/>
                <a:cs typeface="Roboto Condensed"/>
                <a:sym typeface="Roboto Condensed"/>
              </a:rPr>
              <a:t>lối</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chơi</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chữ</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bài</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thơ</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không</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chỉ</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truyền</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đạt</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được</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thông</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điệp</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cảm</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ơn</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mà</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còn</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tạo</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ra</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ấn</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tượng</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mạnh</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mẽ</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và</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sâu</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sắc</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với</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độc</a:t>
            </a:r>
            <a:r>
              <a:rPr lang="en-US" sz="4000" dirty="0">
                <a:solidFill>
                  <a:srgbClr val="312F84"/>
                </a:solidFill>
                <a:latin typeface="Roboto Condensed"/>
                <a:ea typeface="Roboto Condensed"/>
                <a:cs typeface="Roboto Condensed"/>
                <a:sym typeface="Roboto Condensed"/>
              </a:rPr>
              <a:t> </a:t>
            </a:r>
            <a:r>
              <a:rPr lang="en-US" sz="4000" dirty="0" err="1">
                <a:solidFill>
                  <a:srgbClr val="312F84"/>
                </a:solidFill>
                <a:latin typeface="Roboto Condensed"/>
                <a:ea typeface="Roboto Condensed"/>
                <a:cs typeface="Roboto Condensed"/>
                <a:sym typeface="Roboto Condensed"/>
              </a:rPr>
              <a:t>giả</a:t>
            </a:r>
            <a:r>
              <a:rPr lang="en-US" sz="4000" dirty="0">
                <a:solidFill>
                  <a:srgbClr val="312F84"/>
                </a:solidFill>
                <a:latin typeface="Roboto Condensed"/>
                <a:ea typeface="Roboto Condensed"/>
                <a:cs typeface="Roboto Condensed"/>
                <a:sym typeface="Roboto Condensed"/>
              </a:rPr>
              <a:t>. </a:t>
            </a:r>
          </a:p>
        </p:txBody>
      </p:sp>
      <p:grpSp>
        <p:nvGrpSpPr>
          <p:cNvPr id="6" name="Group 6"/>
          <p:cNvGrpSpPr/>
          <p:nvPr/>
        </p:nvGrpSpPr>
        <p:grpSpPr>
          <a:xfrm>
            <a:off x="5764030" y="1484183"/>
            <a:ext cx="7741567" cy="1053773"/>
            <a:chOff x="0" y="0"/>
            <a:chExt cx="1064339" cy="144877"/>
          </a:xfrm>
        </p:grpSpPr>
        <p:sp>
          <p:nvSpPr>
            <p:cNvPr id="7" name="Freeform 7"/>
            <p:cNvSpPr/>
            <p:nvPr/>
          </p:nvSpPr>
          <p:spPr>
            <a:xfrm>
              <a:off x="0" y="0"/>
              <a:ext cx="1064339" cy="144877"/>
            </a:xfrm>
            <a:custGeom>
              <a:avLst/>
              <a:gdLst/>
              <a:ahLst/>
              <a:cxnLst/>
              <a:rect l="l" t="t" r="r" b="b"/>
              <a:pathLst>
                <a:path w="1064339" h="144877">
                  <a:moveTo>
                    <a:pt x="861139" y="0"/>
                  </a:moveTo>
                  <a:lnTo>
                    <a:pt x="203200" y="0"/>
                  </a:lnTo>
                  <a:lnTo>
                    <a:pt x="0" y="72438"/>
                  </a:lnTo>
                  <a:lnTo>
                    <a:pt x="203200" y="144877"/>
                  </a:lnTo>
                  <a:lnTo>
                    <a:pt x="861139" y="144877"/>
                  </a:lnTo>
                  <a:lnTo>
                    <a:pt x="1064339" y="72438"/>
                  </a:lnTo>
                  <a:lnTo>
                    <a:pt x="861139" y="0"/>
                  </a:lnTo>
                  <a:close/>
                </a:path>
              </a:pathLst>
            </a:custGeom>
            <a:solidFill>
              <a:srgbClr val="F4F4F4"/>
            </a:solidFill>
          </p:spPr>
          <p:txBody>
            <a:bodyPr/>
            <a:lstStyle/>
            <a:p>
              <a:endParaRPr lang="en-US"/>
            </a:p>
          </p:txBody>
        </p:sp>
        <p:sp>
          <p:nvSpPr>
            <p:cNvPr id="8" name="TextBox 8"/>
            <p:cNvSpPr txBox="1"/>
            <p:nvPr/>
          </p:nvSpPr>
          <p:spPr>
            <a:xfrm>
              <a:off x="152400" y="-76200"/>
              <a:ext cx="759539" cy="221077"/>
            </a:xfrm>
            <a:prstGeom prst="rect">
              <a:avLst/>
            </a:prstGeom>
          </p:spPr>
          <p:txBody>
            <a:bodyPr lIns="50800" tIns="50800" rIns="50800" bIns="50800" rtlCol="0" anchor="ctr"/>
            <a:lstStyle/>
            <a:p>
              <a:pPr algn="ctr">
                <a:lnSpc>
                  <a:spcPts val="5599"/>
                </a:lnSpc>
                <a:spcBef>
                  <a:spcPct val="0"/>
                </a:spcBef>
              </a:pPr>
              <a:r>
                <a:rPr lang="en-US" sz="3999" b="1">
                  <a:solidFill>
                    <a:srgbClr val="312F84"/>
                  </a:solidFill>
                  <a:latin typeface="Roboto Condensed Bold"/>
                  <a:ea typeface="Roboto Condensed Bold"/>
                  <a:cs typeface="Roboto Condensed Bold"/>
                  <a:sym typeface="Roboto Condensed Bold"/>
                </a:rPr>
                <a:t>TRẠM 1: BÀI 2 SGK/TR.42</a:t>
              </a:r>
            </a:p>
          </p:txBody>
        </p:sp>
      </p:grpSp>
      <p:sp>
        <p:nvSpPr>
          <p:cNvPr id="10" name="TextBox 10"/>
          <p:cNvSpPr txBox="1"/>
          <p:nvPr/>
        </p:nvSpPr>
        <p:spPr>
          <a:xfrm>
            <a:off x="1472806" y="536577"/>
            <a:ext cx="14911600" cy="800100"/>
          </a:xfrm>
          <a:prstGeom prst="rect">
            <a:avLst/>
          </a:prstGeom>
        </p:spPr>
        <p:txBody>
          <a:bodyPr lIns="0" tIns="0" rIns="0" bIns="0" rtlCol="0" anchor="t">
            <a:spAutoFit/>
          </a:bodyPr>
          <a:lstStyle/>
          <a:p>
            <a:pPr algn="ctr">
              <a:lnSpc>
                <a:spcPts val="6000"/>
              </a:lnSpc>
            </a:pPr>
            <a:r>
              <a:rPr lang="en-US" sz="6000" b="1">
                <a:solidFill>
                  <a:srgbClr val="657BB6"/>
                </a:solidFill>
                <a:latin typeface="Fraunces Bold"/>
                <a:ea typeface="Fraunces Bold"/>
                <a:cs typeface="Fraunces Bold"/>
                <a:sym typeface="Fraunces Bold"/>
              </a:rPr>
              <a:t>II. THỰC HÀNH TIẾNG VIỆT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down)">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down)">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down)">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5" name="TextBox 5"/>
          <p:cNvSpPr txBox="1"/>
          <p:nvPr/>
        </p:nvSpPr>
        <p:spPr>
          <a:xfrm>
            <a:off x="2100420" y="3676650"/>
            <a:ext cx="15629068" cy="5581650"/>
          </a:xfrm>
          <a:prstGeom prst="rect">
            <a:avLst/>
          </a:prstGeom>
        </p:spPr>
        <p:txBody>
          <a:bodyPr lIns="0" tIns="0" rIns="0" bIns="0" rtlCol="0" anchor="t">
            <a:spAutoFit/>
          </a:bodyPr>
          <a:lstStyle/>
          <a:p>
            <a:pPr algn="just">
              <a:lnSpc>
                <a:spcPts val="6299"/>
              </a:lnSpc>
            </a:pPr>
            <a:r>
              <a:rPr lang="en-US" sz="4500">
                <a:solidFill>
                  <a:srgbClr val="312F84"/>
                </a:solidFill>
                <a:latin typeface="Roboto Condensed"/>
                <a:ea typeface="Roboto Condensed"/>
                <a:cs typeface="Roboto Condensed"/>
                <a:sym typeface="Roboto Condensed"/>
              </a:rPr>
              <a:t> - Lối chơi chữ dùng các từ gần nghĩa: liu điu, rắn, thẹn đèn, hổ lửa, mai gầm, ráo, lằn, Trâu, Lỗ, hổ mang đều có nghĩa chỉ các loại rắn</a:t>
            </a:r>
          </a:p>
          <a:p>
            <a:pPr algn="just">
              <a:lnSpc>
                <a:spcPts val="6299"/>
              </a:lnSpc>
            </a:pPr>
            <a:r>
              <a:rPr lang="en-US" sz="4500">
                <a:solidFill>
                  <a:srgbClr val="312F84"/>
                </a:solidFill>
                <a:latin typeface="Roboto Condensed"/>
                <a:ea typeface="Roboto Condensed"/>
                <a:cs typeface="Roboto Condensed"/>
                <a:sym typeface="Roboto Condensed"/>
              </a:rPr>
              <a:t> -  Lối chơi chữ thứ hai sử dụng hiện tượng đồng âm:</a:t>
            </a:r>
          </a:p>
          <a:p>
            <a:pPr marL="971550" lvl="1" indent="-485775" algn="just">
              <a:lnSpc>
                <a:spcPts val="6299"/>
              </a:lnSpc>
              <a:buFont typeface="Arial"/>
              <a:buChar char="•"/>
            </a:pPr>
            <a:r>
              <a:rPr lang="en-US" sz="4500">
                <a:solidFill>
                  <a:srgbClr val="312F84"/>
                </a:solidFill>
                <a:latin typeface="Roboto Condensed"/>
                <a:ea typeface="Roboto Condensed"/>
                <a:cs typeface="Roboto Condensed"/>
                <a:sym typeface="Roboto Condensed"/>
              </a:rPr>
              <a:t>Liu điu: tên một loài rắn nhỏ (danh từ), nhẹ, chậm yếu (tính từ)</a:t>
            </a:r>
          </a:p>
          <a:p>
            <a:pPr marL="971550" lvl="1" indent="-485775" algn="just">
              <a:lnSpc>
                <a:spcPts val="6299"/>
              </a:lnSpc>
              <a:buFont typeface="Arial"/>
              <a:buChar char="•"/>
            </a:pPr>
            <a:r>
              <a:rPr lang="en-US" sz="4500">
                <a:solidFill>
                  <a:srgbClr val="312F84"/>
                </a:solidFill>
                <a:latin typeface="Roboto Condensed"/>
                <a:ea typeface="Roboto Condensed"/>
                <a:cs typeface="Roboto Condensed"/>
                <a:sym typeface="Roboto Condensed"/>
              </a:rPr>
              <a:t> Rắn: chỉ chung các loại rắn (danh từ), chỉ tính chất cứng (tính từ): cứng rắn, cứng đầu</a:t>
            </a:r>
          </a:p>
          <a:p>
            <a:pPr algn="just">
              <a:lnSpc>
                <a:spcPts val="6299"/>
              </a:lnSpc>
            </a:pPr>
            <a:endParaRPr lang="en-US" sz="4500">
              <a:solidFill>
                <a:srgbClr val="312F84"/>
              </a:solidFill>
              <a:latin typeface="Roboto Condensed"/>
              <a:ea typeface="Roboto Condensed"/>
              <a:cs typeface="Roboto Condensed"/>
              <a:sym typeface="Roboto Condensed"/>
            </a:endParaRPr>
          </a:p>
        </p:txBody>
      </p:sp>
      <p:grpSp>
        <p:nvGrpSpPr>
          <p:cNvPr id="6" name="Group 6"/>
          <p:cNvGrpSpPr/>
          <p:nvPr/>
        </p:nvGrpSpPr>
        <p:grpSpPr>
          <a:xfrm>
            <a:off x="6044171" y="2052383"/>
            <a:ext cx="7741567" cy="1053773"/>
            <a:chOff x="0" y="0"/>
            <a:chExt cx="1064339" cy="144877"/>
          </a:xfrm>
        </p:grpSpPr>
        <p:sp>
          <p:nvSpPr>
            <p:cNvPr id="7" name="Freeform 7"/>
            <p:cNvSpPr/>
            <p:nvPr/>
          </p:nvSpPr>
          <p:spPr>
            <a:xfrm>
              <a:off x="0" y="0"/>
              <a:ext cx="1064339" cy="144877"/>
            </a:xfrm>
            <a:custGeom>
              <a:avLst/>
              <a:gdLst/>
              <a:ahLst/>
              <a:cxnLst/>
              <a:rect l="l" t="t" r="r" b="b"/>
              <a:pathLst>
                <a:path w="1064339" h="144877">
                  <a:moveTo>
                    <a:pt x="861139" y="0"/>
                  </a:moveTo>
                  <a:lnTo>
                    <a:pt x="203200" y="0"/>
                  </a:lnTo>
                  <a:lnTo>
                    <a:pt x="0" y="72438"/>
                  </a:lnTo>
                  <a:lnTo>
                    <a:pt x="203200" y="144877"/>
                  </a:lnTo>
                  <a:lnTo>
                    <a:pt x="861139" y="144877"/>
                  </a:lnTo>
                  <a:lnTo>
                    <a:pt x="1064339" y="72438"/>
                  </a:lnTo>
                  <a:lnTo>
                    <a:pt x="861139" y="0"/>
                  </a:lnTo>
                  <a:close/>
                </a:path>
              </a:pathLst>
            </a:custGeom>
            <a:solidFill>
              <a:srgbClr val="F4F4F4"/>
            </a:solidFill>
          </p:spPr>
          <p:txBody>
            <a:bodyPr/>
            <a:lstStyle/>
            <a:p>
              <a:endParaRPr lang="en-US"/>
            </a:p>
          </p:txBody>
        </p:sp>
        <p:sp>
          <p:nvSpPr>
            <p:cNvPr id="8" name="TextBox 8"/>
            <p:cNvSpPr txBox="1"/>
            <p:nvPr/>
          </p:nvSpPr>
          <p:spPr>
            <a:xfrm>
              <a:off x="152400" y="-76200"/>
              <a:ext cx="759539" cy="221077"/>
            </a:xfrm>
            <a:prstGeom prst="rect">
              <a:avLst/>
            </a:prstGeom>
          </p:spPr>
          <p:txBody>
            <a:bodyPr lIns="50800" tIns="50800" rIns="50800" bIns="50800" rtlCol="0" anchor="ctr"/>
            <a:lstStyle/>
            <a:p>
              <a:pPr algn="ctr">
                <a:lnSpc>
                  <a:spcPts val="5599"/>
                </a:lnSpc>
                <a:spcBef>
                  <a:spcPct val="0"/>
                </a:spcBef>
              </a:pPr>
              <a:r>
                <a:rPr lang="en-US" sz="3999" b="1">
                  <a:solidFill>
                    <a:srgbClr val="312F84"/>
                  </a:solidFill>
                  <a:latin typeface="Roboto Condensed Bold"/>
                  <a:ea typeface="Roboto Condensed Bold"/>
                  <a:cs typeface="Roboto Condensed Bold"/>
                  <a:sym typeface="Roboto Condensed Bold"/>
                </a:rPr>
                <a:t>TRẠM 2: BÀI 3 SGK/TR.42</a:t>
              </a:r>
            </a:p>
          </p:txBody>
        </p:sp>
      </p:grpSp>
      <p:sp>
        <p:nvSpPr>
          <p:cNvPr id="10" name="TextBox 10"/>
          <p:cNvSpPr txBox="1"/>
          <p:nvPr/>
        </p:nvSpPr>
        <p:spPr>
          <a:xfrm>
            <a:off x="1472806" y="536577"/>
            <a:ext cx="14911600" cy="800100"/>
          </a:xfrm>
          <a:prstGeom prst="rect">
            <a:avLst/>
          </a:prstGeom>
        </p:spPr>
        <p:txBody>
          <a:bodyPr lIns="0" tIns="0" rIns="0" bIns="0" rtlCol="0" anchor="t">
            <a:spAutoFit/>
          </a:bodyPr>
          <a:lstStyle/>
          <a:p>
            <a:pPr algn="ctr">
              <a:lnSpc>
                <a:spcPts val="6000"/>
              </a:lnSpc>
            </a:pPr>
            <a:r>
              <a:rPr lang="en-US" sz="6000" b="1">
                <a:solidFill>
                  <a:srgbClr val="657BB6"/>
                </a:solidFill>
                <a:latin typeface="Fraunces Bold"/>
                <a:ea typeface="Fraunces Bold"/>
                <a:cs typeface="Fraunces Bold"/>
                <a:sym typeface="Fraunces Bold"/>
              </a:rPr>
              <a:t>II. THỰC HÀNH TIẾNG VIỆT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grpSp>
        <p:nvGrpSpPr>
          <p:cNvPr id="5" name="Group 5"/>
          <p:cNvGrpSpPr/>
          <p:nvPr/>
        </p:nvGrpSpPr>
        <p:grpSpPr>
          <a:xfrm>
            <a:off x="5764030" y="2052383"/>
            <a:ext cx="7741567" cy="1053773"/>
            <a:chOff x="0" y="0"/>
            <a:chExt cx="1064339" cy="144877"/>
          </a:xfrm>
        </p:grpSpPr>
        <p:sp>
          <p:nvSpPr>
            <p:cNvPr id="6" name="Freeform 6"/>
            <p:cNvSpPr/>
            <p:nvPr/>
          </p:nvSpPr>
          <p:spPr>
            <a:xfrm>
              <a:off x="0" y="0"/>
              <a:ext cx="1064339" cy="144877"/>
            </a:xfrm>
            <a:custGeom>
              <a:avLst/>
              <a:gdLst/>
              <a:ahLst/>
              <a:cxnLst/>
              <a:rect l="l" t="t" r="r" b="b"/>
              <a:pathLst>
                <a:path w="1064339" h="144877">
                  <a:moveTo>
                    <a:pt x="861139" y="0"/>
                  </a:moveTo>
                  <a:lnTo>
                    <a:pt x="203200" y="0"/>
                  </a:lnTo>
                  <a:lnTo>
                    <a:pt x="0" y="72438"/>
                  </a:lnTo>
                  <a:lnTo>
                    <a:pt x="203200" y="144877"/>
                  </a:lnTo>
                  <a:lnTo>
                    <a:pt x="861139" y="144877"/>
                  </a:lnTo>
                  <a:lnTo>
                    <a:pt x="1064339" y="72438"/>
                  </a:lnTo>
                  <a:lnTo>
                    <a:pt x="861139" y="0"/>
                  </a:lnTo>
                  <a:close/>
                </a:path>
              </a:pathLst>
            </a:custGeom>
            <a:solidFill>
              <a:srgbClr val="F4F4F4"/>
            </a:solidFill>
          </p:spPr>
          <p:txBody>
            <a:bodyPr/>
            <a:lstStyle/>
            <a:p>
              <a:endParaRPr lang="en-US"/>
            </a:p>
          </p:txBody>
        </p:sp>
        <p:sp>
          <p:nvSpPr>
            <p:cNvPr id="7" name="TextBox 7"/>
            <p:cNvSpPr txBox="1"/>
            <p:nvPr/>
          </p:nvSpPr>
          <p:spPr>
            <a:xfrm>
              <a:off x="152400" y="-76200"/>
              <a:ext cx="759539" cy="221077"/>
            </a:xfrm>
            <a:prstGeom prst="rect">
              <a:avLst/>
            </a:prstGeom>
          </p:spPr>
          <p:txBody>
            <a:bodyPr lIns="50800" tIns="50800" rIns="50800" bIns="50800" rtlCol="0" anchor="ctr"/>
            <a:lstStyle/>
            <a:p>
              <a:pPr algn="ctr">
                <a:lnSpc>
                  <a:spcPts val="5599"/>
                </a:lnSpc>
                <a:spcBef>
                  <a:spcPct val="0"/>
                </a:spcBef>
              </a:pPr>
              <a:r>
                <a:rPr lang="en-US" sz="3999" b="1">
                  <a:solidFill>
                    <a:srgbClr val="312F84"/>
                  </a:solidFill>
                  <a:latin typeface="Roboto Condensed Bold"/>
                  <a:ea typeface="Roboto Condensed Bold"/>
                  <a:cs typeface="Roboto Condensed Bold"/>
                  <a:sym typeface="Roboto Condensed Bold"/>
                </a:rPr>
                <a:t>TRẠM 3: BÀI 4 SGK/TR.43</a:t>
              </a:r>
            </a:p>
          </p:txBody>
        </p:sp>
      </p:grpSp>
      <p:sp>
        <p:nvSpPr>
          <p:cNvPr id="9" name="TextBox 9"/>
          <p:cNvSpPr txBox="1"/>
          <p:nvPr/>
        </p:nvSpPr>
        <p:spPr>
          <a:xfrm>
            <a:off x="2985504" y="3676650"/>
            <a:ext cx="13298619" cy="5581650"/>
          </a:xfrm>
          <a:prstGeom prst="rect">
            <a:avLst/>
          </a:prstGeom>
        </p:spPr>
        <p:txBody>
          <a:bodyPr lIns="0" tIns="0" rIns="0" bIns="0" rtlCol="0" anchor="t">
            <a:spAutoFit/>
          </a:bodyPr>
          <a:lstStyle/>
          <a:p>
            <a:pPr algn="just">
              <a:lnSpc>
                <a:spcPts val="6299"/>
              </a:lnSpc>
            </a:pPr>
            <a:r>
              <a:rPr lang="en-US" sz="4500" i="1">
                <a:solidFill>
                  <a:srgbClr val="312F84"/>
                </a:solidFill>
                <a:latin typeface="Roboto Condensed Italics"/>
                <a:ea typeface="Roboto Condensed Italics"/>
                <a:cs typeface="Roboto Condensed Italics"/>
                <a:sym typeface="Roboto Condensed Italics"/>
              </a:rPr>
              <a:t>c. Bác đi... Di chúc giục lòng ta</a:t>
            </a:r>
          </a:p>
          <a:p>
            <a:pPr algn="just">
              <a:lnSpc>
                <a:spcPts val="6299"/>
              </a:lnSpc>
            </a:pPr>
            <a:r>
              <a:rPr lang="en-US" sz="4500" i="1">
                <a:solidFill>
                  <a:srgbClr val="312F84"/>
                </a:solidFill>
                <a:latin typeface="Roboto Condensed Italics"/>
                <a:ea typeface="Roboto Condensed Italics"/>
                <a:cs typeface="Roboto Condensed Italics"/>
                <a:sym typeface="Roboto Condensed Italics"/>
              </a:rPr>
              <a:t>Cho cả muôn đời một khúc ca</a:t>
            </a:r>
          </a:p>
          <a:p>
            <a:pPr algn="ctr">
              <a:lnSpc>
                <a:spcPts val="6299"/>
              </a:lnSpc>
            </a:pPr>
            <a:r>
              <a:rPr lang="en-US" sz="4500">
                <a:solidFill>
                  <a:srgbClr val="312F84"/>
                </a:solidFill>
                <a:latin typeface="Roboto Condensed"/>
                <a:ea typeface="Roboto Condensed"/>
                <a:cs typeface="Roboto Condensed"/>
                <a:sym typeface="Roboto Condensed"/>
              </a:rPr>
              <a:t>(Tố Hữu)</a:t>
            </a:r>
          </a:p>
          <a:p>
            <a:pPr algn="just">
              <a:lnSpc>
                <a:spcPts val="6299"/>
              </a:lnSpc>
            </a:pPr>
            <a:r>
              <a:rPr lang="en-US" sz="4500">
                <a:solidFill>
                  <a:srgbClr val="312F84"/>
                </a:solidFill>
                <a:latin typeface="Roboto Condensed"/>
                <a:ea typeface="Roboto Condensed"/>
                <a:cs typeface="Roboto Condensed"/>
                <a:sym typeface="Roboto Condensed"/>
              </a:rPr>
              <a:t>Điệp vần “i" (đi, di), “a" (ta, cả, ca)</a:t>
            </a:r>
          </a:p>
          <a:p>
            <a:pPr algn="just">
              <a:lnSpc>
                <a:spcPts val="6299"/>
              </a:lnSpc>
            </a:pPr>
            <a:r>
              <a:rPr lang="en-US" sz="4500">
                <a:solidFill>
                  <a:srgbClr val="312F84"/>
                </a:solidFill>
                <a:latin typeface="Roboto Condensed"/>
                <a:ea typeface="Roboto Condensed"/>
                <a:cs typeface="Roboto Condensed"/>
                <a:sym typeface="Roboto Condensed"/>
              </a:rPr>
              <a:t>Tác dụng: Câu thơ chủ yếu Tạo ra sự tôn kính, thể hiện sự xót thương</a:t>
            </a:r>
          </a:p>
          <a:p>
            <a:pPr algn="just">
              <a:lnSpc>
                <a:spcPts val="6299"/>
              </a:lnSpc>
            </a:pPr>
            <a:endParaRPr lang="en-US" sz="4500">
              <a:solidFill>
                <a:srgbClr val="312F84"/>
              </a:solidFill>
              <a:latin typeface="Roboto Condensed"/>
              <a:ea typeface="Roboto Condensed"/>
              <a:cs typeface="Roboto Condensed"/>
              <a:sym typeface="Roboto Condensed"/>
            </a:endParaRPr>
          </a:p>
        </p:txBody>
      </p:sp>
      <p:sp>
        <p:nvSpPr>
          <p:cNvPr id="10" name="TextBox 10"/>
          <p:cNvSpPr txBox="1"/>
          <p:nvPr/>
        </p:nvSpPr>
        <p:spPr>
          <a:xfrm>
            <a:off x="1472806" y="536577"/>
            <a:ext cx="14911600" cy="800100"/>
          </a:xfrm>
          <a:prstGeom prst="rect">
            <a:avLst/>
          </a:prstGeom>
        </p:spPr>
        <p:txBody>
          <a:bodyPr lIns="0" tIns="0" rIns="0" bIns="0" rtlCol="0" anchor="t">
            <a:spAutoFit/>
          </a:bodyPr>
          <a:lstStyle/>
          <a:p>
            <a:pPr algn="ctr">
              <a:lnSpc>
                <a:spcPts val="6000"/>
              </a:lnSpc>
            </a:pPr>
            <a:r>
              <a:rPr lang="en-US" sz="6000" b="1">
                <a:solidFill>
                  <a:srgbClr val="657BB6"/>
                </a:solidFill>
                <a:latin typeface="Fraunces Bold"/>
                <a:ea typeface="Fraunces Bold"/>
                <a:cs typeface="Fraunces Bold"/>
                <a:sym typeface="Fraunces Bold"/>
              </a:rPr>
              <a:t>II. THỰC HÀNH TIẾNG VIỆT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down)">
                                      <p:cBhvr>
                                        <p:cTn id="12" dur="500"/>
                                        <p:tgtEl>
                                          <p:spTgt spid="9">
                                            <p:txEl>
                                              <p:pRg st="1" end="1"/>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wipe(down)">
                                      <p:cBhvr>
                                        <p:cTn id="15" dur="500"/>
                                        <p:tgtEl>
                                          <p:spTgt spid="9">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xEl>
                                              <p:pRg st="3" end="3"/>
                                            </p:txEl>
                                          </p:spTgt>
                                        </p:tgtEl>
                                        <p:attrNameLst>
                                          <p:attrName>style.visibility</p:attrName>
                                        </p:attrNameLst>
                                      </p:cBhvr>
                                      <p:to>
                                        <p:strVal val="visible"/>
                                      </p:to>
                                    </p:set>
                                    <p:animEffect transition="in" filter="wipe(down)">
                                      <p:cBhvr>
                                        <p:cTn id="20" dur="500"/>
                                        <p:tgtEl>
                                          <p:spTgt spid="9">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Effect transition="in" filter="wipe(down)">
                                      <p:cBhvr>
                                        <p:cTn id="25"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grpSp>
        <p:nvGrpSpPr>
          <p:cNvPr id="5" name="Group 5"/>
          <p:cNvGrpSpPr/>
          <p:nvPr/>
        </p:nvGrpSpPr>
        <p:grpSpPr>
          <a:xfrm>
            <a:off x="5545928" y="2320240"/>
            <a:ext cx="7741567" cy="1053773"/>
            <a:chOff x="0" y="0"/>
            <a:chExt cx="1064339" cy="144877"/>
          </a:xfrm>
        </p:grpSpPr>
        <p:sp>
          <p:nvSpPr>
            <p:cNvPr id="6" name="Freeform 6"/>
            <p:cNvSpPr/>
            <p:nvPr/>
          </p:nvSpPr>
          <p:spPr>
            <a:xfrm>
              <a:off x="0" y="0"/>
              <a:ext cx="1064339" cy="144877"/>
            </a:xfrm>
            <a:custGeom>
              <a:avLst/>
              <a:gdLst/>
              <a:ahLst/>
              <a:cxnLst/>
              <a:rect l="l" t="t" r="r" b="b"/>
              <a:pathLst>
                <a:path w="1064339" h="144877">
                  <a:moveTo>
                    <a:pt x="861139" y="0"/>
                  </a:moveTo>
                  <a:lnTo>
                    <a:pt x="203200" y="0"/>
                  </a:lnTo>
                  <a:lnTo>
                    <a:pt x="0" y="72438"/>
                  </a:lnTo>
                  <a:lnTo>
                    <a:pt x="203200" y="144877"/>
                  </a:lnTo>
                  <a:lnTo>
                    <a:pt x="861139" y="144877"/>
                  </a:lnTo>
                  <a:lnTo>
                    <a:pt x="1064339" y="72438"/>
                  </a:lnTo>
                  <a:lnTo>
                    <a:pt x="861139" y="0"/>
                  </a:lnTo>
                  <a:close/>
                </a:path>
              </a:pathLst>
            </a:custGeom>
            <a:solidFill>
              <a:srgbClr val="F4F4F4"/>
            </a:solidFill>
          </p:spPr>
          <p:txBody>
            <a:bodyPr/>
            <a:lstStyle/>
            <a:p>
              <a:endParaRPr lang="en-US"/>
            </a:p>
          </p:txBody>
        </p:sp>
        <p:sp>
          <p:nvSpPr>
            <p:cNvPr id="7" name="TextBox 7"/>
            <p:cNvSpPr txBox="1"/>
            <p:nvPr/>
          </p:nvSpPr>
          <p:spPr>
            <a:xfrm>
              <a:off x="152400" y="-76200"/>
              <a:ext cx="759539" cy="221077"/>
            </a:xfrm>
            <a:prstGeom prst="rect">
              <a:avLst/>
            </a:prstGeom>
          </p:spPr>
          <p:txBody>
            <a:bodyPr lIns="50800" tIns="50800" rIns="50800" bIns="50800" rtlCol="0" anchor="ctr"/>
            <a:lstStyle/>
            <a:p>
              <a:pPr algn="ctr">
                <a:lnSpc>
                  <a:spcPts val="5599"/>
                </a:lnSpc>
                <a:spcBef>
                  <a:spcPct val="0"/>
                </a:spcBef>
              </a:pPr>
              <a:r>
                <a:rPr lang="en-US" sz="3999" b="1">
                  <a:solidFill>
                    <a:srgbClr val="312F84"/>
                  </a:solidFill>
                  <a:latin typeface="Roboto Condensed Bold"/>
                  <a:ea typeface="Roboto Condensed Bold"/>
                  <a:cs typeface="Roboto Condensed Bold"/>
                  <a:sym typeface="Roboto Condensed Bold"/>
                </a:rPr>
                <a:t>TRẠM 3: BÀI 4 SGK/TR.43</a:t>
              </a:r>
            </a:p>
          </p:txBody>
        </p:sp>
      </p:grpSp>
      <p:sp>
        <p:nvSpPr>
          <p:cNvPr id="9" name="TextBox 9"/>
          <p:cNvSpPr txBox="1"/>
          <p:nvPr/>
        </p:nvSpPr>
        <p:spPr>
          <a:xfrm>
            <a:off x="2476296" y="3574028"/>
            <a:ext cx="14783004" cy="5581650"/>
          </a:xfrm>
          <a:prstGeom prst="rect">
            <a:avLst/>
          </a:prstGeom>
        </p:spPr>
        <p:txBody>
          <a:bodyPr lIns="0" tIns="0" rIns="0" bIns="0" rtlCol="0" anchor="t">
            <a:spAutoFit/>
          </a:bodyPr>
          <a:lstStyle/>
          <a:p>
            <a:pPr algn="just">
              <a:lnSpc>
                <a:spcPts val="6299"/>
              </a:lnSpc>
            </a:pPr>
            <a:endParaRPr/>
          </a:p>
          <a:p>
            <a:pPr algn="just">
              <a:lnSpc>
                <a:spcPts val="6299"/>
              </a:lnSpc>
            </a:pPr>
            <a:r>
              <a:rPr lang="en-US" sz="4500">
                <a:solidFill>
                  <a:srgbClr val="312F84"/>
                </a:solidFill>
                <a:latin typeface="Roboto Condensed"/>
                <a:ea typeface="Roboto Condensed"/>
                <a:cs typeface="Roboto Condensed"/>
                <a:sym typeface="Roboto Condensed"/>
              </a:rPr>
              <a:t>d) </a:t>
            </a:r>
            <a:r>
              <a:rPr lang="en-US" sz="4500" i="1">
                <a:solidFill>
                  <a:srgbClr val="312F84"/>
                </a:solidFill>
                <a:latin typeface="Roboto Condensed Italics"/>
                <a:ea typeface="Roboto Condensed Italics"/>
                <a:cs typeface="Roboto Condensed Italics"/>
                <a:sym typeface="Roboto Condensed Italics"/>
              </a:rPr>
              <a:t>Em ơi, Ba Lan mùa tuyết tan</a:t>
            </a:r>
          </a:p>
          <a:p>
            <a:pPr algn="just">
              <a:lnSpc>
                <a:spcPts val="6299"/>
              </a:lnSpc>
            </a:pPr>
            <a:r>
              <a:rPr lang="en-US" sz="4500" i="1">
                <a:solidFill>
                  <a:srgbClr val="312F84"/>
                </a:solidFill>
                <a:latin typeface="Roboto Condensed Italics"/>
                <a:ea typeface="Roboto Condensed Italics"/>
                <a:cs typeface="Roboto Condensed Italics"/>
                <a:sym typeface="Roboto Condensed Italics"/>
              </a:rPr>
              <a:t>Đường bạch dương sương trắng nắng tràn</a:t>
            </a:r>
          </a:p>
          <a:p>
            <a:pPr algn="ctr">
              <a:lnSpc>
                <a:spcPts val="6299"/>
              </a:lnSpc>
            </a:pPr>
            <a:r>
              <a:rPr lang="en-US" sz="4500">
                <a:solidFill>
                  <a:srgbClr val="312F84"/>
                </a:solidFill>
                <a:latin typeface="Roboto Condensed"/>
                <a:ea typeface="Roboto Condensed"/>
                <a:cs typeface="Roboto Condensed"/>
                <a:sym typeface="Roboto Condensed"/>
              </a:rPr>
              <a:t>(Tố Hữu)</a:t>
            </a:r>
          </a:p>
          <a:p>
            <a:pPr algn="just">
              <a:lnSpc>
                <a:spcPts val="6299"/>
              </a:lnSpc>
            </a:pPr>
            <a:r>
              <a:rPr lang="en-US" sz="4500">
                <a:solidFill>
                  <a:srgbClr val="312F84"/>
                </a:solidFill>
                <a:latin typeface="Roboto Condensed"/>
                <a:ea typeface="Roboto Condensed"/>
                <a:cs typeface="Roboto Condensed"/>
                <a:sym typeface="Roboto Condensed"/>
              </a:rPr>
              <a:t>Gieo vần "an" và điệp vần "ương" (đường - dương - sương), điệp vần "ăng" (trắng - nắng)</a:t>
            </a:r>
          </a:p>
          <a:p>
            <a:pPr algn="just">
              <a:lnSpc>
                <a:spcPts val="6299"/>
              </a:lnSpc>
            </a:pPr>
            <a:endParaRPr lang="en-US" sz="4500">
              <a:solidFill>
                <a:srgbClr val="312F84"/>
              </a:solidFill>
              <a:latin typeface="Roboto Condensed"/>
              <a:ea typeface="Roboto Condensed"/>
              <a:cs typeface="Roboto Condensed"/>
              <a:sym typeface="Roboto Condensed"/>
            </a:endParaRPr>
          </a:p>
        </p:txBody>
      </p:sp>
      <p:sp>
        <p:nvSpPr>
          <p:cNvPr id="10" name="TextBox 10"/>
          <p:cNvSpPr txBox="1"/>
          <p:nvPr/>
        </p:nvSpPr>
        <p:spPr>
          <a:xfrm>
            <a:off x="1472806" y="536577"/>
            <a:ext cx="14911600" cy="800100"/>
          </a:xfrm>
          <a:prstGeom prst="rect">
            <a:avLst/>
          </a:prstGeom>
        </p:spPr>
        <p:txBody>
          <a:bodyPr lIns="0" tIns="0" rIns="0" bIns="0" rtlCol="0" anchor="t">
            <a:spAutoFit/>
          </a:bodyPr>
          <a:lstStyle/>
          <a:p>
            <a:pPr algn="ctr">
              <a:lnSpc>
                <a:spcPts val="6000"/>
              </a:lnSpc>
            </a:pPr>
            <a:r>
              <a:rPr lang="en-US" sz="6000" b="1">
                <a:solidFill>
                  <a:srgbClr val="657BB6"/>
                </a:solidFill>
                <a:latin typeface="Fraunces Bold"/>
                <a:ea typeface="Fraunces Bold"/>
                <a:cs typeface="Fraunces Bold"/>
                <a:sym typeface="Fraunces Bold"/>
              </a:rPr>
              <a:t>II. THỰC HÀNH TIẾNG VIỆT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arn(inVertical)">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barn(inVertical)">
                                      <p:cBhvr>
                                        <p:cTn id="12" dur="500"/>
                                        <p:tgtEl>
                                          <p:spTgt spid="9">
                                            <p:txEl>
                                              <p:pRg st="2" end="2"/>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animEffect transition="in" filter="barn(inVertical)">
                                      <p:cBhvr>
                                        <p:cTn id="15" dur="500"/>
                                        <p:tgtEl>
                                          <p:spTgt spid="9">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xEl>
                                              <p:pRg st="4" end="4"/>
                                            </p:txEl>
                                          </p:spTgt>
                                        </p:tgtEl>
                                        <p:attrNameLst>
                                          <p:attrName>style.visibility</p:attrName>
                                        </p:attrNameLst>
                                      </p:cBhvr>
                                      <p:to>
                                        <p:strVal val="visible"/>
                                      </p:to>
                                    </p:set>
                                    <p:animEffect transition="in" filter="barn(inVertical)">
                                      <p:cBhvr>
                                        <p:cTn id="20"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grpSp>
        <p:nvGrpSpPr>
          <p:cNvPr id="5" name="Group 5"/>
          <p:cNvGrpSpPr/>
          <p:nvPr/>
        </p:nvGrpSpPr>
        <p:grpSpPr>
          <a:xfrm>
            <a:off x="5764030" y="1525497"/>
            <a:ext cx="7741567" cy="1053773"/>
            <a:chOff x="0" y="0"/>
            <a:chExt cx="1064339" cy="144877"/>
          </a:xfrm>
        </p:grpSpPr>
        <p:sp>
          <p:nvSpPr>
            <p:cNvPr id="6" name="Freeform 6"/>
            <p:cNvSpPr/>
            <p:nvPr/>
          </p:nvSpPr>
          <p:spPr>
            <a:xfrm>
              <a:off x="0" y="0"/>
              <a:ext cx="1064339" cy="144877"/>
            </a:xfrm>
            <a:custGeom>
              <a:avLst/>
              <a:gdLst/>
              <a:ahLst/>
              <a:cxnLst/>
              <a:rect l="l" t="t" r="r" b="b"/>
              <a:pathLst>
                <a:path w="1064339" h="144877">
                  <a:moveTo>
                    <a:pt x="861139" y="0"/>
                  </a:moveTo>
                  <a:lnTo>
                    <a:pt x="203200" y="0"/>
                  </a:lnTo>
                  <a:lnTo>
                    <a:pt x="0" y="72438"/>
                  </a:lnTo>
                  <a:lnTo>
                    <a:pt x="203200" y="144877"/>
                  </a:lnTo>
                  <a:lnTo>
                    <a:pt x="861139" y="144877"/>
                  </a:lnTo>
                  <a:lnTo>
                    <a:pt x="1064339" y="72438"/>
                  </a:lnTo>
                  <a:lnTo>
                    <a:pt x="861139" y="0"/>
                  </a:lnTo>
                  <a:close/>
                </a:path>
              </a:pathLst>
            </a:custGeom>
            <a:solidFill>
              <a:srgbClr val="F4F4F4"/>
            </a:solidFill>
          </p:spPr>
          <p:txBody>
            <a:bodyPr/>
            <a:lstStyle/>
            <a:p>
              <a:endParaRPr lang="en-US"/>
            </a:p>
          </p:txBody>
        </p:sp>
        <p:sp>
          <p:nvSpPr>
            <p:cNvPr id="7" name="TextBox 7"/>
            <p:cNvSpPr txBox="1"/>
            <p:nvPr/>
          </p:nvSpPr>
          <p:spPr>
            <a:xfrm>
              <a:off x="152400" y="-76200"/>
              <a:ext cx="759539" cy="221077"/>
            </a:xfrm>
            <a:prstGeom prst="rect">
              <a:avLst/>
            </a:prstGeom>
          </p:spPr>
          <p:txBody>
            <a:bodyPr lIns="50800" tIns="50800" rIns="50800" bIns="50800" rtlCol="0" anchor="ctr"/>
            <a:lstStyle/>
            <a:p>
              <a:pPr algn="ctr">
                <a:lnSpc>
                  <a:spcPts val="5599"/>
                </a:lnSpc>
                <a:spcBef>
                  <a:spcPct val="0"/>
                </a:spcBef>
              </a:pPr>
              <a:r>
                <a:rPr lang="en-US" sz="3999" b="1">
                  <a:solidFill>
                    <a:srgbClr val="312F84"/>
                  </a:solidFill>
                  <a:latin typeface="Roboto Condensed Bold"/>
                  <a:ea typeface="Roboto Condensed Bold"/>
                  <a:cs typeface="Roboto Condensed Bold"/>
                  <a:sym typeface="Roboto Condensed Bold"/>
                </a:rPr>
                <a:t>TRẠM 3: BÀI 4 SGK/TR.43</a:t>
              </a:r>
            </a:p>
          </p:txBody>
        </p:sp>
      </p:grpSp>
      <p:sp>
        <p:nvSpPr>
          <p:cNvPr id="9" name="TextBox 9"/>
          <p:cNvSpPr txBox="1"/>
          <p:nvPr/>
        </p:nvSpPr>
        <p:spPr>
          <a:xfrm>
            <a:off x="2243311" y="3173978"/>
            <a:ext cx="14783004" cy="6381750"/>
          </a:xfrm>
          <a:prstGeom prst="rect">
            <a:avLst/>
          </a:prstGeom>
        </p:spPr>
        <p:txBody>
          <a:bodyPr lIns="0" tIns="0" rIns="0" bIns="0" rtlCol="0" anchor="t">
            <a:spAutoFit/>
          </a:bodyPr>
          <a:lstStyle/>
          <a:p>
            <a:pPr algn="just">
              <a:lnSpc>
                <a:spcPts val="6299"/>
              </a:lnSpc>
            </a:pPr>
            <a:r>
              <a:rPr lang="en-US" sz="4500">
                <a:solidFill>
                  <a:srgbClr val="312F84"/>
                </a:solidFill>
                <a:latin typeface="Roboto Condensed"/>
                <a:ea typeface="Roboto Condensed"/>
                <a:cs typeface="Roboto Condensed"/>
                <a:sym typeface="Roboto Condensed"/>
              </a:rPr>
              <a:t>      Sử dụng chủ yếu là vần bằng (Hai câu thơ mười bốn chữ có tới mười thanh bằng) nhưng không gợi cảm giác buồn như vẫn thường có mà kết hợp với các thanh trắc, cùng với những âm mở, khiến cho ta cảm nhận được niềm hân hoan trong cảm xúc của nhà thơ trước khung cảnh thiên nhiên đẹp và mới lạ của nước bạn. Tiếng reo vui hân hoan cũng là một lời san sẻ với người mình yêu thương, với quê hương, đất nước mình.</a:t>
            </a:r>
          </a:p>
          <a:p>
            <a:pPr algn="just">
              <a:lnSpc>
                <a:spcPts val="6299"/>
              </a:lnSpc>
            </a:pPr>
            <a:endParaRPr lang="en-US" sz="4500">
              <a:solidFill>
                <a:srgbClr val="312F84"/>
              </a:solidFill>
              <a:latin typeface="Roboto Condensed"/>
              <a:ea typeface="Roboto Condensed"/>
              <a:cs typeface="Roboto Condensed"/>
              <a:sym typeface="Roboto Condensed"/>
            </a:endParaRPr>
          </a:p>
        </p:txBody>
      </p:sp>
      <p:sp>
        <p:nvSpPr>
          <p:cNvPr id="10" name="Freeform 10"/>
          <p:cNvSpPr/>
          <p:nvPr/>
        </p:nvSpPr>
        <p:spPr>
          <a:xfrm>
            <a:off x="1817148" y="3269228"/>
            <a:ext cx="852326" cy="745785"/>
          </a:xfrm>
          <a:custGeom>
            <a:avLst/>
            <a:gdLst/>
            <a:ahLst/>
            <a:cxnLst/>
            <a:rect l="l" t="t" r="r" b="b"/>
            <a:pathLst>
              <a:path w="852326" h="745785">
                <a:moveTo>
                  <a:pt x="0" y="0"/>
                </a:moveTo>
                <a:lnTo>
                  <a:pt x="852326" y="0"/>
                </a:lnTo>
                <a:lnTo>
                  <a:pt x="852326" y="745785"/>
                </a:lnTo>
                <a:lnTo>
                  <a:pt x="0" y="7457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TextBox 11"/>
          <p:cNvSpPr txBox="1"/>
          <p:nvPr/>
        </p:nvSpPr>
        <p:spPr>
          <a:xfrm>
            <a:off x="1472806" y="536577"/>
            <a:ext cx="14911600" cy="800100"/>
          </a:xfrm>
          <a:prstGeom prst="rect">
            <a:avLst/>
          </a:prstGeom>
        </p:spPr>
        <p:txBody>
          <a:bodyPr lIns="0" tIns="0" rIns="0" bIns="0" rtlCol="0" anchor="t">
            <a:spAutoFit/>
          </a:bodyPr>
          <a:lstStyle/>
          <a:p>
            <a:pPr algn="ctr">
              <a:lnSpc>
                <a:spcPts val="6000"/>
              </a:lnSpc>
            </a:pPr>
            <a:r>
              <a:rPr lang="en-US" sz="6000" b="1">
                <a:solidFill>
                  <a:srgbClr val="657BB6"/>
                </a:solidFill>
                <a:latin typeface="Fraunces Bold"/>
                <a:ea typeface="Fraunces Bold"/>
                <a:cs typeface="Fraunces Bold"/>
                <a:sym typeface="Fraunces Bold"/>
              </a:rPr>
              <a:t>II. THỰC HÀNH TIẾNG VIỆT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2" name="Freeform 2"/>
          <p:cNvSpPr/>
          <p:nvPr/>
        </p:nvSpPr>
        <p:spPr>
          <a:xfrm>
            <a:off x="-138882" y="9526170"/>
            <a:ext cx="18565765" cy="1786955"/>
          </a:xfrm>
          <a:custGeom>
            <a:avLst/>
            <a:gdLst/>
            <a:ahLst/>
            <a:cxnLst/>
            <a:rect l="l" t="t" r="r" b="b"/>
            <a:pathLst>
              <a:path w="18565765" h="1786955">
                <a:moveTo>
                  <a:pt x="0" y="0"/>
                </a:moveTo>
                <a:lnTo>
                  <a:pt x="18565764" y="0"/>
                </a:lnTo>
                <a:lnTo>
                  <a:pt x="18565764" y="1786954"/>
                </a:lnTo>
                <a:lnTo>
                  <a:pt x="0" y="17869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193077" y="10506075"/>
            <a:ext cx="18243366" cy="5105397"/>
          </a:xfrm>
          <a:prstGeom prst="rect">
            <a:avLst/>
          </a:prstGeom>
        </p:spPr>
        <p:txBody>
          <a:bodyPr lIns="0" tIns="0" rIns="0" bIns="0" rtlCol="0" anchor="t">
            <a:spAutoFit/>
          </a:bodyPr>
          <a:lstStyle/>
          <a:p>
            <a:pPr algn="ctr">
              <a:lnSpc>
                <a:spcPts val="15000"/>
              </a:lnSpc>
            </a:pPr>
            <a:r>
              <a:rPr lang="en-US" sz="15000">
                <a:solidFill>
                  <a:srgbClr val="312F84"/>
                </a:solidFill>
                <a:latin typeface="#9Slide05 VL Fadilla"/>
                <a:ea typeface="#9Slide05 VL Fadilla"/>
                <a:cs typeface="#9Slide05 VL Fadilla"/>
                <a:sym typeface="#9Slide05 VL Fadilla"/>
              </a:rPr>
              <a:t>Bài 7</a:t>
            </a:r>
          </a:p>
          <a:p>
            <a:pPr algn="ctr">
              <a:lnSpc>
                <a:spcPts val="9001"/>
              </a:lnSpc>
            </a:pPr>
            <a:endParaRPr lang="en-US" sz="15000">
              <a:solidFill>
                <a:srgbClr val="312F84"/>
              </a:solidFill>
              <a:latin typeface="#9Slide05 VL Fadilla"/>
              <a:ea typeface="#9Slide05 VL Fadilla"/>
              <a:cs typeface="#9Slide05 VL Fadilla"/>
              <a:sym typeface="#9Slide05 VL Fadilla"/>
            </a:endParaRPr>
          </a:p>
          <a:p>
            <a:pPr algn="ctr">
              <a:lnSpc>
                <a:spcPts val="14999"/>
              </a:lnSpc>
            </a:pPr>
            <a:r>
              <a:rPr lang="en-US" sz="14999">
                <a:solidFill>
                  <a:srgbClr val="312F84"/>
                </a:solidFill>
                <a:latin typeface="#9Slide05 VL Fadilla"/>
                <a:ea typeface="#9Slide05 VL Fadilla"/>
                <a:cs typeface="#9Slide05 VL Fadilla"/>
                <a:sym typeface="#9Slide05 VL Fadilla"/>
              </a:rPr>
              <a:t>Thơ tám chữ và thơ tự do</a:t>
            </a:r>
          </a:p>
        </p:txBody>
      </p:sp>
      <p:sp>
        <p:nvSpPr>
          <p:cNvPr id="4" name="Freeform 4"/>
          <p:cNvSpPr/>
          <p:nvPr/>
        </p:nvSpPr>
        <p:spPr>
          <a:xfrm>
            <a:off x="10328045" y="2457254"/>
            <a:ext cx="7221474" cy="8229600"/>
          </a:xfrm>
          <a:custGeom>
            <a:avLst/>
            <a:gdLst/>
            <a:ahLst/>
            <a:cxnLst/>
            <a:rect l="l" t="t" r="r" b="b"/>
            <a:pathLst>
              <a:path w="7221474" h="8229600">
                <a:moveTo>
                  <a:pt x="0" y="0"/>
                </a:moveTo>
                <a:lnTo>
                  <a:pt x="7221474" y="0"/>
                </a:lnTo>
                <a:lnTo>
                  <a:pt x="7221474" y="8229600"/>
                </a:lnTo>
                <a:lnTo>
                  <a:pt x="0" y="8229600"/>
                </a:lnTo>
                <a:lnTo>
                  <a:pt x="0" y="0"/>
                </a:lnTo>
                <a:close/>
              </a:path>
            </a:pathLst>
          </a:custGeom>
          <a:blipFill>
            <a:blip r:embed="rId4"/>
            <a:stretch>
              <a:fillRect/>
            </a:stretch>
          </a:blipFill>
        </p:spPr>
        <p:txBody>
          <a:bodyPr/>
          <a:lstStyle/>
          <a:p>
            <a:endParaRPr lang="en-US"/>
          </a:p>
        </p:txBody>
      </p:sp>
      <p:pic>
        <p:nvPicPr>
          <p:cNvPr id="5" name="Picture 5"/>
          <p:cNvPicPr>
            <a:picLocks noChangeAspect="1"/>
          </p:cNvPicPr>
          <p:nvPr/>
        </p:nvPicPr>
        <p:blipFill>
          <a:blip r:embed="rId5"/>
          <a:srcRect/>
          <a:stretch>
            <a:fillRect/>
          </a:stretch>
        </p:blipFill>
        <p:spPr>
          <a:xfrm>
            <a:off x="1631001" y="2457254"/>
            <a:ext cx="7874155" cy="5826875"/>
          </a:xfrm>
          <a:prstGeom prst="rect">
            <a:avLst/>
          </a:prstGeom>
        </p:spPr>
      </p:pic>
      <p:sp>
        <p:nvSpPr>
          <p:cNvPr id="6" name="TextBox 6"/>
          <p:cNvSpPr txBox="1"/>
          <p:nvPr/>
        </p:nvSpPr>
        <p:spPr>
          <a:xfrm>
            <a:off x="0" y="288925"/>
            <a:ext cx="12679988" cy="1574801"/>
          </a:xfrm>
          <a:prstGeom prst="rect">
            <a:avLst/>
          </a:prstGeom>
        </p:spPr>
        <p:txBody>
          <a:bodyPr lIns="0" tIns="0" rIns="0" bIns="0" rtlCol="0" anchor="t">
            <a:spAutoFit/>
          </a:bodyPr>
          <a:lstStyle/>
          <a:p>
            <a:pPr algn="ctr">
              <a:lnSpc>
                <a:spcPts val="11000"/>
              </a:lnSpc>
            </a:pPr>
            <a:r>
              <a:rPr lang="en-US" sz="11000">
                <a:solidFill>
                  <a:srgbClr val="312F84"/>
                </a:solidFill>
                <a:latin typeface="#9Slide07 SVNRevolution"/>
                <a:ea typeface="#9Slide07 SVNRevolution"/>
                <a:cs typeface="#9Slide07 SVNRevolution"/>
                <a:sym typeface="#9Slide07 SVNRevolution"/>
              </a:rPr>
              <a:t>Khởi động</a:t>
            </a:r>
          </a:p>
        </p:txBody>
      </p:sp>
      <p:sp>
        <p:nvSpPr>
          <p:cNvPr id="7" name="TextBox 7"/>
          <p:cNvSpPr txBox="1"/>
          <p:nvPr/>
        </p:nvSpPr>
        <p:spPr>
          <a:xfrm rot="117026">
            <a:off x="260162" y="3956476"/>
            <a:ext cx="9950748" cy="2868299"/>
          </a:xfrm>
          <a:prstGeom prst="rect">
            <a:avLst/>
          </a:prstGeom>
        </p:spPr>
        <p:txBody>
          <a:bodyPr lIns="0" tIns="0" rIns="0" bIns="0" rtlCol="0" anchor="t">
            <a:spAutoFit/>
          </a:bodyPr>
          <a:lstStyle/>
          <a:p>
            <a:pPr algn="ctr">
              <a:lnSpc>
                <a:spcPts val="11479"/>
              </a:lnSpc>
            </a:pPr>
            <a:r>
              <a:rPr lang="en-US" sz="8199" b="1">
                <a:solidFill>
                  <a:srgbClr val="353964"/>
                </a:solidFill>
                <a:latin typeface="#9Slide07 SVNZiclets Medium"/>
                <a:ea typeface="#9Slide07 SVNZiclets Medium"/>
                <a:cs typeface="#9Slide07 SVNZiclets Medium"/>
                <a:sym typeface="#9Slide07 SVNZiclets Medium"/>
              </a:rPr>
              <a:t>ĐOÁN Ý </a:t>
            </a:r>
          </a:p>
          <a:p>
            <a:pPr algn="ctr">
              <a:lnSpc>
                <a:spcPts val="11479"/>
              </a:lnSpc>
              <a:spcBef>
                <a:spcPct val="0"/>
              </a:spcBef>
            </a:pPr>
            <a:r>
              <a:rPr lang="en-US" sz="8199" b="1">
                <a:solidFill>
                  <a:srgbClr val="353964"/>
                </a:solidFill>
                <a:latin typeface="#9Slide07 SVNZiclets Medium"/>
                <a:ea typeface="#9Slide07 SVNZiclets Medium"/>
                <a:cs typeface="#9Slide07 SVNZiclets Medium"/>
                <a:sym typeface="#9Slide07 SVNZiclets Medium"/>
              </a:rPr>
              <a:t>ĐỒNG ĐỘI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grpSp>
        <p:nvGrpSpPr>
          <p:cNvPr id="5" name="Group 5"/>
          <p:cNvGrpSpPr/>
          <p:nvPr/>
        </p:nvGrpSpPr>
        <p:grpSpPr>
          <a:xfrm>
            <a:off x="4508600" y="1837012"/>
            <a:ext cx="8840011" cy="1270601"/>
            <a:chOff x="0" y="0"/>
            <a:chExt cx="896854" cy="128907"/>
          </a:xfrm>
        </p:grpSpPr>
        <p:sp>
          <p:nvSpPr>
            <p:cNvPr id="6" name="Freeform 6"/>
            <p:cNvSpPr/>
            <p:nvPr/>
          </p:nvSpPr>
          <p:spPr>
            <a:xfrm>
              <a:off x="0" y="0"/>
              <a:ext cx="896854" cy="128907"/>
            </a:xfrm>
            <a:custGeom>
              <a:avLst/>
              <a:gdLst/>
              <a:ahLst/>
              <a:cxnLst/>
              <a:rect l="l" t="t" r="r" b="b"/>
              <a:pathLst>
                <a:path w="896854" h="128907">
                  <a:moveTo>
                    <a:pt x="693654" y="0"/>
                  </a:moveTo>
                  <a:lnTo>
                    <a:pt x="203200" y="0"/>
                  </a:lnTo>
                  <a:lnTo>
                    <a:pt x="0" y="64454"/>
                  </a:lnTo>
                  <a:lnTo>
                    <a:pt x="203200" y="128907"/>
                  </a:lnTo>
                  <a:lnTo>
                    <a:pt x="693654" y="128907"/>
                  </a:lnTo>
                  <a:lnTo>
                    <a:pt x="896854" y="64454"/>
                  </a:lnTo>
                  <a:lnTo>
                    <a:pt x="693654" y="0"/>
                  </a:lnTo>
                  <a:close/>
                </a:path>
              </a:pathLst>
            </a:custGeom>
            <a:solidFill>
              <a:srgbClr val="F4F4F4"/>
            </a:solidFill>
          </p:spPr>
          <p:txBody>
            <a:bodyPr/>
            <a:lstStyle/>
            <a:p>
              <a:endParaRPr lang="en-US"/>
            </a:p>
          </p:txBody>
        </p:sp>
        <p:sp>
          <p:nvSpPr>
            <p:cNvPr id="7" name="TextBox 7"/>
            <p:cNvSpPr txBox="1"/>
            <p:nvPr/>
          </p:nvSpPr>
          <p:spPr>
            <a:xfrm>
              <a:off x="152400" y="-76200"/>
              <a:ext cx="592054" cy="205107"/>
            </a:xfrm>
            <a:prstGeom prst="rect">
              <a:avLst/>
            </a:prstGeom>
          </p:spPr>
          <p:txBody>
            <a:bodyPr lIns="50800" tIns="50800" rIns="50800" bIns="50800" rtlCol="0" anchor="ctr"/>
            <a:lstStyle/>
            <a:p>
              <a:pPr algn="ctr">
                <a:lnSpc>
                  <a:spcPts val="5599"/>
                </a:lnSpc>
                <a:spcBef>
                  <a:spcPct val="0"/>
                </a:spcBef>
              </a:pPr>
              <a:r>
                <a:rPr lang="en-US" sz="3999" b="1">
                  <a:solidFill>
                    <a:srgbClr val="312F84"/>
                  </a:solidFill>
                  <a:latin typeface="Roboto Condensed Bold"/>
                  <a:ea typeface="Roboto Condensed Bold"/>
                  <a:cs typeface="Roboto Condensed Bold"/>
                  <a:sym typeface="Roboto Condensed Bold"/>
                </a:rPr>
                <a:t>TRẠM 4: BT TĂNG CƯỜNG</a:t>
              </a:r>
            </a:p>
          </p:txBody>
        </p:sp>
      </p:grpSp>
      <p:sp>
        <p:nvSpPr>
          <p:cNvPr id="8" name="TextBox 8"/>
          <p:cNvSpPr txBox="1"/>
          <p:nvPr/>
        </p:nvSpPr>
        <p:spPr>
          <a:xfrm>
            <a:off x="1313748" y="3009900"/>
            <a:ext cx="8287452" cy="5693866"/>
          </a:xfrm>
          <a:prstGeom prst="rect">
            <a:avLst/>
          </a:prstGeom>
        </p:spPr>
        <p:txBody>
          <a:bodyPr wrap="square" lIns="0" tIns="0" rIns="0" bIns="0" rtlCol="0" anchor="t">
            <a:spAutoFit/>
          </a:bodyPr>
          <a:lstStyle/>
          <a:p>
            <a:pPr algn="l">
              <a:lnSpc>
                <a:spcPts val="5599"/>
              </a:lnSpc>
            </a:pPr>
            <a:r>
              <a:rPr lang="en-US" sz="3999">
                <a:solidFill>
                  <a:srgbClr val="312F84"/>
                </a:solidFill>
                <a:latin typeface="Roboto Condensed"/>
                <a:ea typeface="Roboto Condensed"/>
                <a:cs typeface="Roboto Condensed"/>
                <a:sym typeface="Roboto Condensed"/>
              </a:rPr>
              <a:t>- Điệp thanh:</a:t>
            </a:r>
          </a:p>
          <a:p>
            <a:pPr algn="l">
              <a:lnSpc>
                <a:spcPts val="5599"/>
              </a:lnSpc>
            </a:pPr>
            <a:r>
              <a:rPr lang="en-US" sz="3999">
                <a:solidFill>
                  <a:srgbClr val="312F84"/>
                </a:solidFill>
                <a:latin typeface="Roboto Condensed"/>
                <a:ea typeface="Roboto Condensed"/>
                <a:cs typeface="Roboto Condensed"/>
                <a:sym typeface="Roboto Condensed"/>
              </a:rPr>
              <a:t>Sương nương theo trăng ngừng lưng trời</a:t>
            </a:r>
          </a:p>
          <a:p>
            <a:pPr algn="l">
              <a:lnSpc>
                <a:spcPts val="5599"/>
              </a:lnSpc>
            </a:pPr>
            <a:r>
              <a:rPr lang="en-US" sz="3999">
                <a:solidFill>
                  <a:srgbClr val="312F84"/>
                </a:solidFill>
                <a:latin typeface="Roboto Condensed"/>
                <a:ea typeface="Roboto Condensed"/>
                <a:cs typeface="Roboto Condensed"/>
                <a:sym typeface="Roboto Condensed"/>
              </a:rPr>
              <a:t>Tương tư nâng lòng lên chơi vơi</a:t>
            </a:r>
          </a:p>
          <a:p>
            <a:pPr algn="l">
              <a:lnSpc>
                <a:spcPts val="5599"/>
              </a:lnSpc>
            </a:pPr>
            <a:r>
              <a:rPr lang="en-US" sz="3999">
                <a:solidFill>
                  <a:srgbClr val="312F84"/>
                </a:solidFill>
                <a:latin typeface="Roboto Condensed"/>
                <a:ea typeface="Roboto Condensed"/>
                <a:cs typeface="Roboto Condensed"/>
                <a:sym typeface="Roboto Condensed"/>
              </a:rPr>
              <a:t>(sử dụng 1 loạt thanh bằng)</a:t>
            </a:r>
          </a:p>
          <a:p>
            <a:pPr algn="l">
              <a:lnSpc>
                <a:spcPts val="5599"/>
              </a:lnSpc>
            </a:pPr>
            <a:r>
              <a:rPr lang="en-US" sz="3999">
                <a:solidFill>
                  <a:srgbClr val="312F84"/>
                </a:solidFill>
                <a:latin typeface="Roboto Condensed"/>
                <a:ea typeface="Roboto Condensed"/>
                <a:cs typeface="Roboto Condensed"/>
                <a:sym typeface="Roboto Condensed"/>
              </a:rPr>
              <a:t>- Điệp vần: </a:t>
            </a:r>
          </a:p>
          <a:p>
            <a:pPr algn="l">
              <a:lnSpc>
                <a:spcPts val="5599"/>
              </a:lnSpc>
            </a:pPr>
            <a:r>
              <a:rPr lang="en-US" sz="3999">
                <a:solidFill>
                  <a:srgbClr val="312F84"/>
                </a:solidFill>
                <a:latin typeface="Roboto Condensed"/>
                <a:ea typeface="Roboto Condensed"/>
                <a:cs typeface="Roboto Condensed"/>
                <a:sym typeface="Roboto Condensed"/>
              </a:rPr>
              <a:t>Anh dắt em vào cõi Bác xưa</a:t>
            </a:r>
          </a:p>
          <a:p>
            <a:pPr algn="l">
              <a:lnSpc>
                <a:spcPts val="5599"/>
              </a:lnSpc>
            </a:pPr>
            <a:r>
              <a:rPr lang="en-US" sz="3999">
                <a:solidFill>
                  <a:srgbClr val="312F84"/>
                </a:solidFill>
                <a:latin typeface="Roboto Condensed"/>
                <a:ea typeface="Roboto Condensed"/>
                <a:cs typeface="Roboto Condensed"/>
                <a:sym typeface="Roboto Condensed"/>
              </a:rPr>
              <a:t>Đường xoài hoa trắng nắng đung đưa.</a:t>
            </a:r>
          </a:p>
          <a:p>
            <a:pPr algn="l">
              <a:lnSpc>
                <a:spcPts val="5599"/>
              </a:lnSpc>
            </a:pPr>
            <a:endParaRPr lang="en-US" sz="3999">
              <a:solidFill>
                <a:srgbClr val="312F84"/>
              </a:solidFill>
              <a:latin typeface="Roboto Condensed"/>
              <a:ea typeface="Roboto Condensed"/>
              <a:cs typeface="Roboto Condensed"/>
              <a:sym typeface="Roboto Condensed"/>
            </a:endParaRPr>
          </a:p>
        </p:txBody>
      </p:sp>
      <p:sp>
        <p:nvSpPr>
          <p:cNvPr id="9" name="TextBox 9"/>
          <p:cNvSpPr txBox="1"/>
          <p:nvPr/>
        </p:nvSpPr>
        <p:spPr>
          <a:xfrm>
            <a:off x="9962862" y="3435350"/>
            <a:ext cx="8287452" cy="4908550"/>
          </a:xfrm>
          <a:prstGeom prst="rect">
            <a:avLst/>
          </a:prstGeom>
        </p:spPr>
        <p:txBody>
          <a:bodyPr lIns="0" tIns="0" rIns="0" bIns="0" rtlCol="0" anchor="t">
            <a:spAutoFit/>
          </a:bodyPr>
          <a:lstStyle/>
          <a:p>
            <a:pPr algn="l">
              <a:lnSpc>
                <a:spcPts val="5599"/>
              </a:lnSpc>
            </a:pPr>
            <a:r>
              <a:rPr lang="en-US" sz="3999">
                <a:solidFill>
                  <a:srgbClr val="312F84"/>
                </a:solidFill>
                <a:latin typeface="Roboto Condensed"/>
                <a:ea typeface="Roboto Condensed"/>
                <a:cs typeface="Roboto Condensed"/>
                <a:sym typeface="Roboto Condensed"/>
              </a:rPr>
              <a:t>- Lối chơi chữ nói lái:</a:t>
            </a:r>
          </a:p>
          <a:p>
            <a:pPr algn="l">
              <a:lnSpc>
                <a:spcPts val="5599"/>
              </a:lnSpc>
            </a:pPr>
            <a:r>
              <a:rPr lang="en-US" sz="3999">
                <a:solidFill>
                  <a:srgbClr val="312F84"/>
                </a:solidFill>
                <a:latin typeface="Roboto Condensed"/>
                <a:ea typeface="Roboto Condensed"/>
                <a:cs typeface="Roboto Condensed"/>
                <a:sym typeface="Roboto Condensed"/>
              </a:rPr>
              <a:t>Em tên tá ngô→ Em tên Tố Nga</a:t>
            </a:r>
          </a:p>
          <a:p>
            <a:pPr algn="l">
              <a:lnSpc>
                <a:spcPts val="5599"/>
              </a:lnSpc>
            </a:pPr>
            <a:r>
              <a:rPr lang="en-US" sz="3999">
                <a:solidFill>
                  <a:srgbClr val="312F84"/>
                </a:solidFill>
                <a:latin typeface="Roboto Condensed"/>
                <a:ea typeface="Roboto Condensed"/>
                <a:cs typeface="Roboto Condensed"/>
                <a:sym typeface="Roboto Condensed"/>
              </a:rPr>
              <a:t>- Lối chơi chữ dùng từ đồng âm:</a:t>
            </a:r>
          </a:p>
          <a:p>
            <a:pPr algn="l">
              <a:lnSpc>
                <a:spcPts val="5599"/>
              </a:lnSpc>
            </a:pPr>
            <a:r>
              <a:rPr lang="en-US" sz="3999">
                <a:solidFill>
                  <a:srgbClr val="312F84"/>
                </a:solidFill>
                <a:latin typeface="Roboto Condensed"/>
                <a:ea typeface="Roboto Condensed"/>
                <a:cs typeface="Roboto Condensed"/>
                <a:sym typeface="Roboto Condensed"/>
              </a:rPr>
              <a:t>Con ngựa đá, con ngựa đá.</a:t>
            </a:r>
          </a:p>
          <a:p>
            <a:pPr algn="l">
              <a:lnSpc>
                <a:spcPts val="5599"/>
              </a:lnSpc>
            </a:pPr>
            <a:r>
              <a:rPr lang="en-US" sz="3999">
                <a:solidFill>
                  <a:srgbClr val="312F84"/>
                </a:solidFill>
                <a:latin typeface="Roboto Condensed"/>
                <a:ea typeface="Roboto Condensed"/>
                <a:cs typeface="Roboto Condensed"/>
                <a:sym typeface="Roboto Condensed"/>
              </a:rPr>
              <a:t>- Lối chơi chữ điệp âm:</a:t>
            </a:r>
          </a:p>
          <a:p>
            <a:pPr algn="l">
              <a:lnSpc>
                <a:spcPts val="5599"/>
              </a:lnSpc>
            </a:pPr>
            <a:r>
              <a:rPr lang="en-US" sz="3999">
                <a:solidFill>
                  <a:srgbClr val="312F84"/>
                </a:solidFill>
                <a:latin typeface="Roboto Condensed"/>
                <a:ea typeface="Roboto Condensed"/>
                <a:cs typeface="Roboto Condensed"/>
                <a:sym typeface="Roboto Condensed"/>
              </a:rPr>
              <a:t>Mẹ Minh mua một miếng mít, minh mò me móc một miếng (điệp âm M)</a:t>
            </a:r>
          </a:p>
        </p:txBody>
      </p:sp>
      <p:grpSp>
        <p:nvGrpSpPr>
          <p:cNvPr id="10" name="Group 10"/>
          <p:cNvGrpSpPr/>
          <p:nvPr/>
        </p:nvGrpSpPr>
        <p:grpSpPr>
          <a:xfrm>
            <a:off x="2373156" y="8736509"/>
            <a:ext cx="13541689" cy="1550491"/>
            <a:chOff x="0" y="0"/>
            <a:chExt cx="3566535" cy="408360"/>
          </a:xfrm>
        </p:grpSpPr>
        <p:sp>
          <p:nvSpPr>
            <p:cNvPr id="11" name="Freeform 11"/>
            <p:cNvSpPr/>
            <p:nvPr/>
          </p:nvSpPr>
          <p:spPr>
            <a:xfrm>
              <a:off x="0" y="0"/>
              <a:ext cx="3566535" cy="408360"/>
            </a:xfrm>
            <a:custGeom>
              <a:avLst/>
              <a:gdLst/>
              <a:ahLst/>
              <a:cxnLst/>
              <a:rect l="l" t="t" r="r" b="b"/>
              <a:pathLst>
                <a:path w="3566535" h="408360">
                  <a:moveTo>
                    <a:pt x="29157" y="0"/>
                  </a:moveTo>
                  <a:lnTo>
                    <a:pt x="3537378" y="0"/>
                  </a:lnTo>
                  <a:cubicBezTo>
                    <a:pt x="3545111" y="0"/>
                    <a:pt x="3552527" y="3072"/>
                    <a:pt x="3557996" y="8540"/>
                  </a:cubicBezTo>
                  <a:cubicBezTo>
                    <a:pt x="3563463" y="14008"/>
                    <a:pt x="3566535" y="21424"/>
                    <a:pt x="3566535" y="29157"/>
                  </a:cubicBezTo>
                  <a:lnTo>
                    <a:pt x="3566535" y="379203"/>
                  </a:lnTo>
                  <a:cubicBezTo>
                    <a:pt x="3566535" y="395306"/>
                    <a:pt x="3553481" y="408360"/>
                    <a:pt x="3537378" y="408360"/>
                  </a:cubicBezTo>
                  <a:lnTo>
                    <a:pt x="29157" y="408360"/>
                  </a:lnTo>
                  <a:cubicBezTo>
                    <a:pt x="13054" y="408360"/>
                    <a:pt x="0" y="395306"/>
                    <a:pt x="0" y="379203"/>
                  </a:cubicBezTo>
                  <a:lnTo>
                    <a:pt x="0" y="29157"/>
                  </a:lnTo>
                  <a:cubicBezTo>
                    <a:pt x="0" y="13054"/>
                    <a:pt x="13054" y="0"/>
                    <a:pt x="29157" y="0"/>
                  </a:cubicBezTo>
                  <a:close/>
                </a:path>
              </a:pathLst>
            </a:custGeom>
            <a:solidFill>
              <a:srgbClr val="F4F4F4"/>
            </a:solidFill>
          </p:spPr>
          <p:txBody>
            <a:bodyPr/>
            <a:lstStyle/>
            <a:p>
              <a:endParaRPr lang="en-US"/>
            </a:p>
          </p:txBody>
        </p:sp>
        <p:sp>
          <p:nvSpPr>
            <p:cNvPr id="12" name="TextBox 12"/>
            <p:cNvSpPr txBox="1"/>
            <p:nvPr/>
          </p:nvSpPr>
          <p:spPr>
            <a:xfrm>
              <a:off x="0" y="-76200"/>
              <a:ext cx="3566535" cy="484560"/>
            </a:xfrm>
            <a:prstGeom prst="rect">
              <a:avLst/>
            </a:prstGeom>
          </p:spPr>
          <p:txBody>
            <a:bodyPr lIns="50800" tIns="50800" rIns="50800" bIns="50800" rtlCol="0" anchor="ctr"/>
            <a:lstStyle/>
            <a:p>
              <a:pPr algn="just">
                <a:lnSpc>
                  <a:spcPts val="5599"/>
                </a:lnSpc>
                <a:spcBef>
                  <a:spcPct val="0"/>
                </a:spcBef>
              </a:pPr>
              <a:r>
                <a:rPr lang="en-US" sz="3999">
                  <a:solidFill>
                    <a:srgbClr val="312F84"/>
                  </a:solidFill>
                  <a:latin typeface="Roboto Condensed"/>
                  <a:ea typeface="Roboto Condensed"/>
                  <a:cs typeface="Roboto Condensed"/>
                  <a:sym typeface="Roboto Condensed"/>
                </a:rPr>
                <a:t>Ví dụ về điệp thanh, điệp vần, lối chơi chữ nói lái, lối chơi chữ đồng âm, điệp âm, nói lái. (mỗi loại 1 ví dụ, gạch chân chỉ rõ)</a:t>
              </a:r>
            </a:p>
          </p:txBody>
        </p:sp>
      </p:grpSp>
      <p:sp>
        <p:nvSpPr>
          <p:cNvPr id="13" name="TextBox 13"/>
          <p:cNvSpPr txBox="1"/>
          <p:nvPr/>
        </p:nvSpPr>
        <p:spPr>
          <a:xfrm>
            <a:off x="1472806" y="536577"/>
            <a:ext cx="14911600" cy="800100"/>
          </a:xfrm>
          <a:prstGeom prst="rect">
            <a:avLst/>
          </a:prstGeom>
        </p:spPr>
        <p:txBody>
          <a:bodyPr lIns="0" tIns="0" rIns="0" bIns="0" rtlCol="0" anchor="t">
            <a:spAutoFit/>
          </a:bodyPr>
          <a:lstStyle/>
          <a:p>
            <a:pPr algn="ctr">
              <a:lnSpc>
                <a:spcPts val="6000"/>
              </a:lnSpc>
            </a:pPr>
            <a:r>
              <a:rPr lang="en-US" sz="6000" b="1">
                <a:solidFill>
                  <a:srgbClr val="657BB6"/>
                </a:solidFill>
                <a:latin typeface="Fraunces Bold"/>
                <a:ea typeface="Fraunces Bold"/>
                <a:cs typeface="Fraunces Bold"/>
                <a:sym typeface="Fraunces Bold"/>
              </a:rPr>
              <a:t>II. THỰC HÀNH TIẾNG VIỆT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barn(inVertical)">
                                      <p:cBhvr>
                                        <p:cTn id="10" dur="500"/>
                                        <p:tgtEl>
                                          <p:spTgt spid="8">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barn(inVertical)">
                                      <p:cBhvr>
                                        <p:cTn id="13" dur="500"/>
                                        <p:tgtEl>
                                          <p:spTgt spid="8">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barn(inVertical)">
                                      <p:cBhvr>
                                        <p:cTn id="16" dur="500"/>
                                        <p:tgtEl>
                                          <p:spTgt spid="8">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Effect transition="in" filter="barn(inVertical)">
                                      <p:cBhvr>
                                        <p:cTn id="19" dur="500"/>
                                        <p:tgtEl>
                                          <p:spTgt spid="8">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8">
                                            <p:txEl>
                                              <p:pRg st="5" end="5"/>
                                            </p:txEl>
                                          </p:spTgt>
                                        </p:tgtEl>
                                        <p:attrNameLst>
                                          <p:attrName>style.visibility</p:attrName>
                                        </p:attrNameLst>
                                      </p:cBhvr>
                                      <p:to>
                                        <p:strVal val="visible"/>
                                      </p:to>
                                    </p:set>
                                    <p:animEffect transition="in" filter="barn(inVertical)">
                                      <p:cBhvr>
                                        <p:cTn id="22" dur="500"/>
                                        <p:tgtEl>
                                          <p:spTgt spid="8">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animEffect transition="in" filter="barn(inVertical)">
                                      <p:cBhvr>
                                        <p:cTn id="25" dur="500"/>
                                        <p:tgtEl>
                                          <p:spTgt spid="8">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barn(inVertical)">
                                      <p:cBhvr>
                                        <p:cTn id="30" dur="500"/>
                                        <p:tgtEl>
                                          <p:spTgt spid="9">
                                            <p:txEl>
                                              <p:pRg st="0" end="0"/>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9">
                                            <p:txEl>
                                              <p:pRg st="1" end="1"/>
                                            </p:txEl>
                                          </p:spTgt>
                                        </p:tgtEl>
                                        <p:attrNameLst>
                                          <p:attrName>style.visibility</p:attrName>
                                        </p:attrNameLst>
                                      </p:cBhvr>
                                      <p:to>
                                        <p:strVal val="visible"/>
                                      </p:to>
                                    </p:set>
                                    <p:animEffect transition="in" filter="barn(inVertical)">
                                      <p:cBhvr>
                                        <p:cTn id="33" dur="500"/>
                                        <p:tgtEl>
                                          <p:spTgt spid="9">
                                            <p:txEl>
                                              <p:pRg st="1" end="1"/>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9">
                                            <p:txEl>
                                              <p:pRg st="2" end="2"/>
                                            </p:txEl>
                                          </p:spTgt>
                                        </p:tgtEl>
                                        <p:attrNameLst>
                                          <p:attrName>style.visibility</p:attrName>
                                        </p:attrNameLst>
                                      </p:cBhvr>
                                      <p:to>
                                        <p:strVal val="visible"/>
                                      </p:to>
                                    </p:set>
                                    <p:animEffect transition="in" filter="barn(inVertical)">
                                      <p:cBhvr>
                                        <p:cTn id="36" dur="500"/>
                                        <p:tgtEl>
                                          <p:spTgt spid="9">
                                            <p:txEl>
                                              <p:pRg st="2" end="2"/>
                                            </p:txEl>
                                          </p:spTgt>
                                        </p:tgtEl>
                                      </p:cBhvr>
                                    </p:animEffect>
                                  </p:childTnLst>
                                </p:cTn>
                              </p:par>
                              <p:par>
                                <p:cTn id="37" presetID="16" presetClass="entr" presetSubtype="21" fill="hold" nodeType="withEffect">
                                  <p:stCondLst>
                                    <p:cond delay="0"/>
                                  </p:stCondLst>
                                  <p:childTnLst>
                                    <p:set>
                                      <p:cBhvr>
                                        <p:cTn id="38" dur="1" fill="hold">
                                          <p:stCondLst>
                                            <p:cond delay="0"/>
                                          </p:stCondLst>
                                        </p:cTn>
                                        <p:tgtEl>
                                          <p:spTgt spid="9">
                                            <p:txEl>
                                              <p:pRg st="3" end="3"/>
                                            </p:txEl>
                                          </p:spTgt>
                                        </p:tgtEl>
                                        <p:attrNameLst>
                                          <p:attrName>style.visibility</p:attrName>
                                        </p:attrNameLst>
                                      </p:cBhvr>
                                      <p:to>
                                        <p:strVal val="visible"/>
                                      </p:to>
                                    </p:set>
                                    <p:animEffect transition="in" filter="barn(inVertical)">
                                      <p:cBhvr>
                                        <p:cTn id="39" dur="500"/>
                                        <p:tgtEl>
                                          <p:spTgt spid="9">
                                            <p:txEl>
                                              <p:pRg st="3" end="3"/>
                                            </p:txEl>
                                          </p:spTgt>
                                        </p:tgtEl>
                                      </p:cBhvr>
                                    </p:animEffect>
                                  </p:childTnLst>
                                </p:cTn>
                              </p:par>
                              <p:par>
                                <p:cTn id="40" presetID="16" presetClass="entr" presetSubtype="21" fill="hold" nodeType="withEffect">
                                  <p:stCondLst>
                                    <p:cond delay="0"/>
                                  </p:stCondLst>
                                  <p:childTnLst>
                                    <p:set>
                                      <p:cBhvr>
                                        <p:cTn id="41" dur="1" fill="hold">
                                          <p:stCondLst>
                                            <p:cond delay="0"/>
                                          </p:stCondLst>
                                        </p:cTn>
                                        <p:tgtEl>
                                          <p:spTgt spid="9">
                                            <p:txEl>
                                              <p:pRg st="4" end="4"/>
                                            </p:txEl>
                                          </p:spTgt>
                                        </p:tgtEl>
                                        <p:attrNameLst>
                                          <p:attrName>style.visibility</p:attrName>
                                        </p:attrNameLst>
                                      </p:cBhvr>
                                      <p:to>
                                        <p:strVal val="visible"/>
                                      </p:to>
                                    </p:set>
                                    <p:animEffect transition="in" filter="barn(inVertical)">
                                      <p:cBhvr>
                                        <p:cTn id="42" dur="500"/>
                                        <p:tgtEl>
                                          <p:spTgt spid="9">
                                            <p:txEl>
                                              <p:pRg st="4" end="4"/>
                                            </p:txEl>
                                          </p:spTgt>
                                        </p:tgtEl>
                                      </p:cBhvr>
                                    </p:animEffect>
                                  </p:childTnLst>
                                </p:cTn>
                              </p:par>
                              <p:par>
                                <p:cTn id="43" presetID="16" presetClass="entr" presetSubtype="21" fill="hold" nodeType="withEffect">
                                  <p:stCondLst>
                                    <p:cond delay="0"/>
                                  </p:stCondLst>
                                  <p:childTnLst>
                                    <p:set>
                                      <p:cBhvr>
                                        <p:cTn id="44" dur="1" fill="hold">
                                          <p:stCondLst>
                                            <p:cond delay="0"/>
                                          </p:stCondLst>
                                        </p:cTn>
                                        <p:tgtEl>
                                          <p:spTgt spid="9">
                                            <p:txEl>
                                              <p:pRg st="5" end="5"/>
                                            </p:txEl>
                                          </p:spTgt>
                                        </p:tgtEl>
                                        <p:attrNameLst>
                                          <p:attrName>style.visibility</p:attrName>
                                        </p:attrNameLst>
                                      </p:cBhvr>
                                      <p:to>
                                        <p:strVal val="visible"/>
                                      </p:to>
                                    </p:set>
                                    <p:animEffect transition="in" filter="barn(inVertical)">
                                      <p:cBhvr>
                                        <p:cTn id="45"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2" name="Freeform 2"/>
          <p:cNvSpPr/>
          <p:nvPr/>
        </p:nvSpPr>
        <p:spPr>
          <a:xfrm rot="-2480713">
            <a:off x="4444095" y="3756933"/>
            <a:ext cx="11314755" cy="5633805"/>
          </a:xfrm>
          <a:custGeom>
            <a:avLst/>
            <a:gdLst/>
            <a:ahLst/>
            <a:cxnLst/>
            <a:rect l="l" t="t" r="r" b="b"/>
            <a:pathLst>
              <a:path w="11314755" h="5633805">
                <a:moveTo>
                  <a:pt x="0" y="0"/>
                </a:moveTo>
                <a:lnTo>
                  <a:pt x="11314754" y="0"/>
                </a:lnTo>
                <a:lnTo>
                  <a:pt x="11314754" y="5633805"/>
                </a:lnTo>
                <a:lnTo>
                  <a:pt x="0" y="56338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5"/>
          <p:cNvSpPr txBox="1"/>
          <p:nvPr/>
        </p:nvSpPr>
        <p:spPr>
          <a:xfrm rot="-1291232">
            <a:off x="5104313" y="5218284"/>
            <a:ext cx="7568223" cy="2747646"/>
          </a:xfrm>
          <a:prstGeom prst="rect">
            <a:avLst/>
          </a:prstGeom>
        </p:spPr>
        <p:txBody>
          <a:bodyPr lIns="0" tIns="0" rIns="0" bIns="0" rtlCol="0" anchor="t">
            <a:spAutoFit/>
          </a:bodyPr>
          <a:lstStyle/>
          <a:p>
            <a:pPr algn="ctr">
              <a:lnSpc>
                <a:spcPts val="10779"/>
              </a:lnSpc>
              <a:spcBef>
                <a:spcPct val="0"/>
              </a:spcBef>
            </a:pPr>
            <a:r>
              <a:rPr lang="en-US" sz="7699">
                <a:solidFill>
                  <a:srgbClr val="657BB6"/>
                </a:solidFill>
                <a:latin typeface="#9Slide07 SVNRevolution"/>
                <a:ea typeface="#9Slide07 SVNRevolution"/>
                <a:cs typeface="#9Slide07 SVNRevolution"/>
                <a:sym typeface="#9Slide07 SVNRevolution"/>
              </a:rPr>
              <a:t>MẬT NGỮ TINH ANH</a:t>
            </a:r>
          </a:p>
        </p:txBody>
      </p:sp>
      <p:sp>
        <p:nvSpPr>
          <p:cNvPr id="6" name="Freeform 6"/>
          <p:cNvSpPr/>
          <p:nvPr/>
        </p:nvSpPr>
        <p:spPr>
          <a:xfrm>
            <a:off x="13071138" y="6313965"/>
            <a:ext cx="5216862" cy="4114800"/>
          </a:xfrm>
          <a:custGeom>
            <a:avLst/>
            <a:gdLst/>
            <a:ahLst/>
            <a:cxnLst/>
            <a:rect l="l" t="t" r="r" b="b"/>
            <a:pathLst>
              <a:path w="5216862" h="4114800">
                <a:moveTo>
                  <a:pt x="0" y="0"/>
                </a:moveTo>
                <a:lnTo>
                  <a:pt x="5216862" y="0"/>
                </a:lnTo>
                <a:lnTo>
                  <a:pt x="521686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258089" y="2468144"/>
            <a:ext cx="6157672" cy="6157672"/>
          </a:xfrm>
          <a:custGeom>
            <a:avLst/>
            <a:gdLst/>
            <a:ahLst/>
            <a:cxnLst/>
            <a:rect l="l" t="t" r="r" b="b"/>
            <a:pathLst>
              <a:path w="6157672" h="6157672">
                <a:moveTo>
                  <a:pt x="0" y="0"/>
                </a:moveTo>
                <a:lnTo>
                  <a:pt x="6157672" y="0"/>
                </a:lnTo>
                <a:lnTo>
                  <a:pt x="6157672" y="6157673"/>
                </a:lnTo>
                <a:lnTo>
                  <a:pt x="0" y="61576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TextBox 8"/>
          <p:cNvSpPr txBox="1"/>
          <p:nvPr/>
        </p:nvSpPr>
        <p:spPr>
          <a:xfrm>
            <a:off x="1028700" y="277335"/>
            <a:ext cx="12679988" cy="1050922"/>
          </a:xfrm>
          <a:prstGeom prst="rect">
            <a:avLst/>
          </a:prstGeom>
        </p:spPr>
        <p:txBody>
          <a:bodyPr lIns="0" tIns="0" rIns="0" bIns="0" rtlCol="0" anchor="t">
            <a:spAutoFit/>
          </a:bodyPr>
          <a:lstStyle/>
          <a:p>
            <a:pPr algn="ctr">
              <a:lnSpc>
                <a:spcPts val="7999"/>
              </a:lnSpc>
            </a:pPr>
            <a:r>
              <a:rPr lang="en-US" sz="7999" b="1">
                <a:solidFill>
                  <a:srgbClr val="657BB6"/>
                </a:solidFill>
                <a:latin typeface="Fraunces Bold"/>
                <a:ea typeface="Fraunces Bold"/>
                <a:cs typeface="Fraunces Bold"/>
                <a:sym typeface="Fraunces Bold"/>
              </a:rPr>
              <a:t>III. VẬN DỤNG</a:t>
            </a: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grpSp>
        <p:nvGrpSpPr>
          <p:cNvPr id="4" name="Group 4"/>
          <p:cNvGrpSpPr/>
          <p:nvPr/>
        </p:nvGrpSpPr>
        <p:grpSpPr>
          <a:xfrm>
            <a:off x="3163550" y="3074400"/>
            <a:ext cx="11960899" cy="2662747"/>
            <a:chOff x="0" y="0"/>
            <a:chExt cx="3150196" cy="701300"/>
          </a:xfrm>
        </p:grpSpPr>
        <p:sp>
          <p:nvSpPr>
            <p:cNvPr id="5" name="Freeform 5"/>
            <p:cNvSpPr/>
            <p:nvPr/>
          </p:nvSpPr>
          <p:spPr>
            <a:xfrm>
              <a:off x="0" y="0"/>
              <a:ext cx="3150196" cy="701300"/>
            </a:xfrm>
            <a:custGeom>
              <a:avLst/>
              <a:gdLst/>
              <a:ahLst/>
              <a:cxnLst/>
              <a:rect l="l" t="t" r="r" b="b"/>
              <a:pathLst>
                <a:path w="3150196" h="701300">
                  <a:moveTo>
                    <a:pt x="33011" y="0"/>
                  </a:moveTo>
                  <a:lnTo>
                    <a:pt x="3117185" y="0"/>
                  </a:lnTo>
                  <a:cubicBezTo>
                    <a:pt x="3135416" y="0"/>
                    <a:pt x="3150196" y="14779"/>
                    <a:pt x="3150196" y="33011"/>
                  </a:cubicBezTo>
                  <a:lnTo>
                    <a:pt x="3150196" y="668289"/>
                  </a:lnTo>
                  <a:cubicBezTo>
                    <a:pt x="3150196" y="686520"/>
                    <a:pt x="3135416" y="701300"/>
                    <a:pt x="3117185" y="701300"/>
                  </a:cubicBezTo>
                  <a:lnTo>
                    <a:pt x="33011" y="701300"/>
                  </a:lnTo>
                  <a:cubicBezTo>
                    <a:pt x="14779" y="701300"/>
                    <a:pt x="0" y="686520"/>
                    <a:pt x="0" y="668289"/>
                  </a:cubicBezTo>
                  <a:lnTo>
                    <a:pt x="0" y="33011"/>
                  </a:lnTo>
                  <a:cubicBezTo>
                    <a:pt x="0" y="14779"/>
                    <a:pt x="14779" y="0"/>
                    <a:pt x="33011" y="0"/>
                  </a:cubicBezTo>
                  <a:close/>
                </a:path>
              </a:pathLst>
            </a:custGeom>
            <a:solidFill>
              <a:srgbClr val="BCE0F3"/>
            </a:solidFill>
          </p:spPr>
          <p:txBody>
            <a:bodyPr/>
            <a:lstStyle/>
            <a:p>
              <a:endParaRPr lang="en-US"/>
            </a:p>
          </p:txBody>
        </p:sp>
        <p:sp>
          <p:nvSpPr>
            <p:cNvPr id="6" name="TextBox 6"/>
            <p:cNvSpPr txBox="1"/>
            <p:nvPr/>
          </p:nvSpPr>
          <p:spPr>
            <a:xfrm>
              <a:off x="0" y="-38100"/>
              <a:ext cx="3150196" cy="739400"/>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7"/>
          <p:cNvSpPr txBox="1"/>
          <p:nvPr/>
        </p:nvSpPr>
        <p:spPr>
          <a:xfrm>
            <a:off x="3565519" y="3258964"/>
            <a:ext cx="10915634" cy="2207895"/>
          </a:xfrm>
          <a:prstGeom prst="rect">
            <a:avLst/>
          </a:prstGeom>
        </p:spPr>
        <p:txBody>
          <a:bodyPr lIns="0" tIns="0" rIns="0" bIns="0" rtlCol="0" anchor="t">
            <a:spAutoFit/>
          </a:bodyPr>
          <a:lstStyle/>
          <a:p>
            <a:pPr algn="just">
              <a:lnSpc>
                <a:spcPts val="5880"/>
              </a:lnSpc>
            </a:pPr>
            <a:r>
              <a:rPr lang="en-US" sz="4200">
                <a:solidFill>
                  <a:srgbClr val="312F84"/>
                </a:solidFill>
                <a:latin typeface="Roboto Condensed"/>
                <a:ea typeface="Roboto Condensed"/>
                <a:cs typeface="Roboto Condensed"/>
                <a:sym typeface="Roboto Condensed"/>
              </a:rPr>
              <a:t>Luật chơi: GV đưa ra một từ ngữ, HS vận dụng kiến thức đã học về chơi chữ, điệp vần, điệp thanh để đưa ra đáp án tương ứng.</a:t>
            </a:r>
          </a:p>
        </p:txBody>
      </p:sp>
      <p:sp>
        <p:nvSpPr>
          <p:cNvPr id="8" name="Freeform 8"/>
          <p:cNvSpPr/>
          <p:nvPr/>
        </p:nvSpPr>
        <p:spPr>
          <a:xfrm rot="-2071428">
            <a:off x="-681392" y="250657"/>
            <a:ext cx="7006285" cy="3488546"/>
          </a:xfrm>
          <a:custGeom>
            <a:avLst/>
            <a:gdLst/>
            <a:ahLst/>
            <a:cxnLst/>
            <a:rect l="l" t="t" r="r" b="b"/>
            <a:pathLst>
              <a:path w="7006285" h="3488546">
                <a:moveTo>
                  <a:pt x="0" y="0"/>
                </a:moveTo>
                <a:lnTo>
                  <a:pt x="7006285" y="0"/>
                </a:lnTo>
                <a:lnTo>
                  <a:pt x="7006285" y="3488546"/>
                </a:lnTo>
                <a:lnTo>
                  <a:pt x="0" y="34885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rot="-1055599">
            <a:off x="14325664" y="97480"/>
            <a:ext cx="3794901" cy="3794901"/>
          </a:xfrm>
          <a:custGeom>
            <a:avLst/>
            <a:gdLst/>
            <a:ahLst/>
            <a:cxnLst/>
            <a:rect l="l" t="t" r="r" b="b"/>
            <a:pathLst>
              <a:path w="3794901" h="3794901">
                <a:moveTo>
                  <a:pt x="0" y="0"/>
                </a:moveTo>
                <a:lnTo>
                  <a:pt x="3794902" y="0"/>
                </a:lnTo>
                <a:lnTo>
                  <a:pt x="3794902" y="3794901"/>
                </a:lnTo>
                <a:lnTo>
                  <a:pt x="0" y="37949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0" name="Group 10"/>
          <p:cNvGrpSpPr/>
          <p:nvPr/>
        </p:nvGrpSpPr>
        <p:grpSpPr>
          <a:xfrm>
            <a:off x="3163550" y="6040350"/>
            <a:ext cx="11960899" cy="2969004"/>
            <a:chOff x="0" y="0"/>
            <a:chExt cx="3150196" cy="781960"/>
          </a:xfrm>
        </p:grpSpPr>
        <p:sp>
          <p:nvSpPr>
            <p:cNvPr id="11" name="Freeform 11"/>
            <p:cNvSpPr/>
            <p:nvPr/>
          </p:nvSpPr>
          <p:spPr>
            <a:xfrm>
              <a:off x="0" y="0"/>
              <a:ext cx="3150196" cy="781960"/>
            </a:xfrm>
            <a:custGeom>
              <a:avLst/>
              <a:gdLst/>
              <a:ahLst/>
              <a:cxnLst/>
              <a:rect l="l" t="t" r="r" b="b"/>
              <a:pathLst>
                <a:path w="3150196" h="781960">
                  <a:moveTo>
                    <a:pt x="33011" y="0"/>
                  </a:moveTo>
                  <a:lnTo>
                    <a:pt x="3117185" y="0"/>
                  </a:lnTo>
                  <a:cubicBezTo>
                    <a:pt x="3135416" y="0"/>
                    <a:pt x="3150196" y="14779"/>
                    <a:pt x="3150196" y="33011"/>
                  </a:cubicBezTo>
                  <a:lnTo>
                    <a:pt x="3150196" y="748949"/>
                  </a:lnTo>
                  <a:cubicBezTo>
                    <a:pt x="3150196" y="767180"/>
                    <a:pt x="3135416" y="781960"/>
                    <a:pt x="3117185" y="781960"/>
                  </a:cubicBezTo>
                  <a:lnTo>
                    <a:pt x="33011" y="781960"/>
                  </a:lnTo>
                  <a:cubicBezTo>
                    <a:pt x="14779" y="781960"/>
                    <a:pt x="0" y="767180"/>
                    <a:pt x="0" y="748949"/>
                  </a:cubicBezTo>
                  <a:lnTo>
                    <a:pt x="0" y="33011"/>
                  </a:lnTo>
                  <a:cubicBezTo>
                    <a:pt x="0" y="14779"/>
                    <a:pt x="14779" y="0"/>
                    <a:pt x="33011" y="0"/>
                  </a:cubicBezTo>
                  <a:close/>
                </a:path>
              </a:pathLst>
            </a:custGeom>
            <a:solidFill>
              <a:srgbClr val="BCE0F3"/>
            </a:solidFill>
          </p:spPr>
          <p:txBody>
            <a:bodyPr/>
            <a:lstStyle/>
            <a:p>
              <a:endParaRPr lang="en-US"/>
            </a:p>
          </p:txBody>
        </p:sp>
        <p:sp>
          <p:nvSpPr>
            <p:cNvPr id="12" name="TextBox 12"/>
            <p:cNvSpPr txBox="1"/>
            <p:nvPr/>
          </p:nvSpPr>
          <p:spPr>
            <a:xfrm>
              <a:off x="0" y="-38100"/>
              <a:ext cx="3150196" cy="820060"/>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13"/>
          <p:cNvSpPr txBox="1"/>
          <p:nvPr/>
        </p:nvSpPr>
        <p:spPr>
          <a:xfrm>
            <a:off x="3565519" y="5983249"/>
            <a:ext cx="10915634" cy="3693795"/>
          </a:xfrm>
          <a:prstGeom prst="rect">
            <a:avLst/>
          </a:prstGeom>
        </p:spPr>
        <p:txBody>
          <a:bodyPr lIns="0" tIns="0" rIns="0" bIns="0" rtlCol="0" anchor="t">
            <a:spAutoFit/>
          </a:bodyPr>
          <a:lstStyle/>
          <a:p>
            <a:pPr algn="just">
              <a:lnSpc>
                <a:spcPts val="5880"/>
              </a:lnSpc>
            </a:pPr>
            <a:r>
              <a:rPr lang="en-US" sz="4200">
                <a:solidFill>
                  <a:srgbClr val="312F84"/>
                </a:solidFill>
                <a:latin typeface="Roboto Condensed"/>
                <a:ea typeface="Roboto Condensed"/>
                <a:cs typeface="Roboto Condensed"/>
                <a:sym typeface="Roboto Condensed"/>
              </a:rPr>
              <a:t>Hình thức chơi: HS tham gia cá nhân/ tính điểm cho nhóm, những bạn thuộc nhóm nào tham gia sẽ cộng điểm thêm cho nhóm đó, mỗi từ khóa có thời gian suy nghĩ là 10s.</a:t>
            </a:r>
          </a:p>
          <a:p>
            <a:pPr algn="just">
              <a:lnSpc>
                <a:spcPts val="5880"/>
              </a:lnSpc>
            </a:pPr>
            <a:endParaRPr lang="en-US" sz="4200">
              <a:solidFill>
                <a:srgbClr val="312F84"/>
              </a:solidFill>
              <a:latin typeface="Roboto Condensed"/>
              <a:ea typeface="Roboto Condensed"/>
              <a:cs typeface="Roboto Condensed"/>
              <a:sym typeface="Roboto Condensed"/>
            </a:endParaRPr>
          </a:p>
        </p:txBody>
      </p:sp>
      <p:sp>
        <p:nvSpPr>
          <p:cNvPr id="14" name="TextBox 14"/>
          <p:cNvSpPr txBox="1"/>
          <p:nvPr/>
        </p:nvSpPr>
        <p:spPr>
          <a:xfrm rot="-2083605">
            <a:off x="-346775" y="1662801"/>
            <a:ext cx="5091220" cy="1853395"/>
          </a:xfrm>
          <a:prstGeom prst="rect">
            <a:avLst/>
          </a:prstGeom>
        </p:spPr>
        <p:txBody>
          <a:bodyPr lIns="0" tIns="0" rIns="0" bIns="0" rtlCol="0" anchor="t">
            <a:spAutoFit/>
          </a:bodyPr>
          <a:lstStyle/>
          <a:p>
            <a:pPr algn="ctr">
              <a:lnSpc>
                <a:spcPts val="7251"/>
              </a:lnSpc>
              <a:spcBef>
                <a:spcPct val="0"/>
              </a:spcBef>
            </a:pPr>
            <a:r>
              <a:rPr lang="en-US" sz="5179">
                <a:solidFill>
                  <a:srgbClr val="657BB6"/>
                </a:solidFill>
                <a:latin typeface="#9Slide07 SVNRevolution"/>
                <a:ea typeface="#9Slide07 SVNRevolution"/>
                <a:cs typeface="#9Slide07 SVNRevolution"/>
                <a:sym typeface="#9Slide07 SVNRevolution"/>
              </a:rPr>
              <a:t>MẬT NGỮ TINH ANH</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3" name="Freeform 3"/>
          <p:cNvSpPr/>
          <p:nvPr/>
        </p:nvSpPr>
        <p:spPr>
          <a:xfrm rot="-2071428">
            <a:off x="-677297" y="513136"/>
            <a:ext cx="7006285" cy="3488546"/>
          </a:xfrm>
          <a:custGeom>
            <a:avLst/>
            <a:gdLst/>
            <a:ahLst/>
            <a:cxnLst/>
            <a:rect l="l" t="t" r="r" b="b"/>
            <a:pathLst>
              <a:path w="7006285" h="3488546">
                <a:moveTo>
                  <a:pt x="0" y="0"/>
                </a:moveTo>
                <a:lnTo>
                  <a:pt x="7006285" y="0"/>
                </a:lnTo>
                <a:lnTo>
                  <a:pt x="7006285" y="3488546"/>
                </a:lnTo>
                <a:lnTo>
                  <a:pt x="0" y="34885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1055599">
            <a:off x="14325664" y="97480"/>
            <a:ext cx="3794901" cy="3794901"/>
          </a:xfrm>
          <a:custGeom>
            <a:avLst/>
            <a:gdLst/>
            <a:ahLst/>
            <a:cxnLst/>
            <a:rect l="l" t="t" r="r" b="b"/>
            <a:pathLst>
              <a:path w="3794901" h="3794901">
                <a:moveTo>
                  <a:pt x="0" y="0"/>
                </a:moveTo>
                <a:lnTo>
                  <a:pt x="3794902" y="0"/>
                </a:lnTo>
                <a:lnTo>
                  <a:pt x="3794902" y="3794901"/>
                </a:lnTo>
                <a:lnTo>
                  <a:pt x="0" y="37949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rot="-1927623">
            <a:off x="-142906" y="1660896"/>
            <a:ext cx="5091220" cy="1853395"/>
          </a:xfrm>
          <a:prstGeom prst="rect">
            <a:avLst/>
          </a:prstGeom>
        </p:spPr>
        <p:txBody>
          <a:bodyPr lIns="0" tIns="0" rIns="0" bIns="0" rtlCol="0" anchor="t">
            <a:spAutoFit/>
          </a:bodyPr>
          <a:lstStyle/>
          <a:p>
            <a:pPr algn="ctr">
              <a:lnSpc>
                <a:spcPts val="7251"/>
              </a:lnSpc>
              <a:spcBef>
                <a:spcPct val="0"/>
              </a:spcBef>
            </a:pPr>
            <a:r>
              <a:rPr lang="en-US" sz="5179">
                <a:solidFill>
                  <a:srgbClr val="657BB6"/>
                </a:solidFill>
                <a:latin typeface="#9Slide07 SVNRevolution"/>
                <a:ea typeface="#9Slide07 SVNRevolution"/>
                <a:cs typeface="#9Slide07 SVNRevolution"/>
                <a:sym typeface="#9Slide07 SVNRevolution"/>
              </a:rPr>
              <a:t>MẬT NGỮ TINH ANH</a:t>
            </a:r>
          </a:p>
        </p:txBody>
      </p:sp>
      <p:sp>
        <p:nvSpPr>
          <p:cNvPr id="6" name="Freeform 6"/>
          <p:cNvSpPr/>
          <p:nvPr/>
        </p:nvSpPr>
        <p:spPr>
          <a:xfrm>
            <a:off x="3676675" y="2877214"/>
            <a:ext cx="5370786" cy="4417472"/>
          </a:xfrm>
          <a:custGeom>
            <a:avLst/>
            <a:gdLst/>
            <a:ahLst/>
            <a:cxnLst/>
            <a:rect l="l" t="t" r="r" b="b"/>
            <a:pathLst>
              <a:path w="5370786" h="4417472">
                <a:moveTo>
                  <a:pt x="0" y="0"/>
                </a:moveTo>
                <a:lnTo>
                  <a:pt x="5370787" y="0"/>
                </a:lnTo>
                <a:lnTo>
                  <a:pt x="5370787" y="4417472"/>
                </a:lnTo>
                <a:lnTo>
                  <a:pt x="0" y="44174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9713166" y="3875883"/>
            <a:ext cx="5370786" cy="4417472"/>
          </a:xfrm>
          <a:custGeom>
            <a:avLst/>
            <a:gdLst/>
            <a:ahLst/>
            <a:cxnLst/>
            <a:rect l="l" t="t" r="r" b="b"/>
            <a:pathLst>
              <a:path w="5370786" h="4417472">
                <a:moveTo>
                  <a:pt x="0" y="0"/>
                </a:moveTo>
                <a:lnTo>
                  <a:pt x="5370787" y="0"/>
                </a:lnTo>
                <a:lnTo>
                  <a:pt x="5370787" y="4417472"/>
                </a:lnTo>
                <a:lnTo>
                  <a:pt x="0" y="44174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TextBox 8"/>
          <p:cNvSpPr txBox="1"/>
          <p:nvPr/>
        </p:nvSpPr>
        <p:spPr>
          <a:xfrm>
            <a:off x="4815837" y="4809725"/>
            <a:ext cx="3092462" cy="619125"/>
          </a:xfrm>
          <a:prstGeom prst="rect">
            <a:avLst/>
          </a:prstGeom>
        </p:spPr>
        <p:txBody>
          <a:bodyPr lIns="0" tIns="0" rIns="0" bIns="0" rtlCol="0" anchor="t">
            <a:spAutoFit/>
          </a:bodyPr>
          <a:lstStyle/>
          <a:p>
            <a:pPr algn="ctr">
              <a:lnSpc>
                <a:spcPts val="4500"/>
              </a:lnSpc>
            </a:pPr>
            <a:r>
              <a:rPr lang="en-US" sz="4500" b="1">
                <a:solidFill>
                  <a:srgbClr val="312F84"/>
                </a:solidFill>
                <a:latin typeface="Roboto Condensed Bold"/>
                <a:ea typeface="Roboto Condensed Bold"/>
                <a:cs typeface="Roboto Condensed Bold"/>
                <a:sym typeface="Roboto Condensed Bold"/>
              </a:rPr>
              <a:t>TRÒ CHƠI</a:t>
            </a:r>
          </a:p>
        </p:txBody>
      </p:sp>
      <p:sp>
        <p:nvSpPr>
          <p:cNvPr id="9" name="TextBox 9"/>
          <p:cNvSpPr txBox="1"/>
          <p:nvPr/>
        </p:nvSpPr>
        <p:spPr>
          <a:xfrm>
            <a:off x="10852328" y="5746576"/>
            <a:ext cx="3092462" cy="619125"/>
          </a:xfrm>
          <a:prstGeom prst="rect">
            <a:avLst/>
          </a:prstGeom>
        </p:spPr>
        <p:txBody>
          <a:bodyPr lIns="0" tIns="0" rIns="0" bIns="0" rtlCol="0" anchor="t">
            <a:spAutoFit/>
          </a:bodyPr>
          <a:lstStyle/>
          <a:p>
            <a:pPr algn="ctr">
              <a:lnSpc>
                <a:spcPts val="4500"/>
              </a:lnSpc>
            </a:pPr>
            <a:r>
              <a:rPr lang="en-US" sz="4500" b="1">
                <a:solidFill>
                  <a:srgbClr val="312F84"/>
                </a:solidFill>
                <a:latin typeface="Roboto Condensed Bold"/>
                <a:ea typeface="Roboto Condensed Bold"/>
                <a:cs typeface="Roboto Condensed Bold"/>
                <a:sym typeface="Roboto Condensed Bold"/>
              </a:rPr>
              <a:t>TRỜI CHO</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3" name="Freeform 3"/>
          <p:cNvSpPr/>
          <p:nvPr/>
        </p:nvSpPr>
        <p:spPr>
          <a:xfrm rot="-2071428">
            <a:off x="-677297" y="513136"/>
            <a:ext cx="7006285" cy="3488546"/>
          </a:xfrm>
          <a:custGeom>
            <a:avLst/>
            <a:gdLst/>
            <a:ahLst/>
            <a:cxnLst/>
            <a:rect l="l" t="t" r="r" b="b"/>
            <a:pathLst>
              <a:path w="7006285" h="3488546">
                <a:moveTo>
                  <a:pt x="0" y="0"/>
                </a:moveTo>
                <a:lnTo>
                  <a:pt x="7006285" y="0"/>
                </a:lnTo>
                <a:lnTo>
                  <a:pt x="7006285" y="3488546"/>
                </a:lnTo>
                <a:lnTo>
                  <a:pt x="0" y="34885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1055599">
            <a:off x="14325664" y="97480"/>
            <a:ext cx="3794901" cy="3794901"/>
          </a:xfrm>
          <a:custGeom>
            <a:avLst/>
            <a:gdLst/>
            <a:ahLst/>
            <a:cxnLst/>
            <a:rect l="l" t="t" r="r" b="b"/>
            <a:pathLst>
              <a:path w="3794901" h="3794901">
                <a:moveTo>
                  <a:pt x="0" y="0"/>
                </a:moveTo>
                <a:lnTo>
                  <a:pt x="3794902" y="0"/>
                </a:lnTo>
                <a:lnTo>
                  <a:pt x="3794902" y="3794901"/>
                </a:lnTo>
                <a:lnTo>
                  <a:pt x="0" y="37949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rot="-1967067">
            <a:off x="-143644" y="1661366"/>
            <a:ext cx="5091220" cy="1853395"/>
          </a:xfrm>
          <a:prstGeom prst="rect">
            <a:avLst/>
          </a:prstGeom>
        </p:spPr>
        <p:txBody>
          <a:bodyPr lIns="0" tIns="0" rIns="0" bIns="0" rtlCol="0" anchor="t">
            <a:spAutoFit/>
          </a:bodyPr>
          <a:lstStyle/>
          <a:p>
            <a:pPr algn="ctr">
              <a:lnSpc>
                <a:spcPts val="7251"/>
              </a:lnSpc>
              <a:spcBef>
                <a:spcPct val="0"/>
              </a:spcBef>
            </a:pPr>
            <a:r>
              <a:rPr lang="en-US" sz="5179">
                <a:solidFill>
                  <a:srgbClr val="657BB6"/>
                </a:solidFill>
                <a:latin typeface="#9Slide07 SVNRevolution"/>
                <a:ea typeface="#9Slide07 SVNRevolution"/>
                <a:cs typeface="#9Slide07 SVNRevolution"/>
                <a:sym typeface="#9Slide07 SVNRevolution"/>
              </a:rPr>
              <a:t>MẬT NGỮ TINH ANH</a:t>
            </a:r>
          </a:p>
        </p:txBody>
      </p:sp>
      <p:sp>
        <p:nvSpPr>
          <p:cNvPr id="6" name="Freeform 6"/>
          <p:cNvSpPr/>
          <p:nvPr/>
        </p:nvSpPr>
        <p:spPr>
          <a:xfrm>
            <a:off x="3676675" y="2877214"/>
            <a:ext cx="5370786" cy="4417472"/>
          </a:xfrm>
          <a:custGeom>
            <a:avLst/>
            <a:gdLst/>
            <a:ahLst/>
            <a:cxnLst/>
            <a:rect l="l" t="t" r="r" b="b"/>
            <a:pathLst>
              <a:path w="5370786" h="4417472">
                <a:moveTo>
                  <a:pt x="0" y="0"/>
                </a:moveTo>
                <a:lnTo>
                  <a:pt x="5370787" y="0"/>
                </a:lnTo>
                <a:lnTo>
                  <a:pt x="5370787" y="4417472"/>
                </a:lnTo>
                <a:lnTo>
                  <a:pt x="0" y="44174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9713166" y="4377151"/>
            <a:ext cx="5370786" cy="4417472"/>
          </a:xfrm>
          <a:custGeom>
            <a:avLst/>
            <a:gdLst/>
            <a:ahLst/>
            <a:cxnLst/>
            <a:rect l="l" t="t" r="r" b="b"/>
            <a:pathLst>
              <a:path w="5370786" h="4417472">
                <a:moveTo>
                  <a:pt x="0" y="0"/>
                </a:moveTo>
                <a:lnTo>
                  <a:pt x="5370787" y="0"/>
                </a:lnTo>
                <a:lnTo>
                  <a:pt x="5370787" y="4417471"/>
                </a:lnTo>
                <a:lnTo>
                  <a:pt x="0" y="44174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TextBox 8"/>
          <p:cNvSpPr txBox="1"/>
          <p:nvPr/>
        </p:nvSpPr>
        <p:spPr>
          <a:xfrm>
            <a:off x="10852328" y="6104061"/>
            <a:ext cx="3092462" cy="1190625"/>
          </a:xfrm>
          <a:prstGeom prst="rect">
            <a:avLst/>
          </a:prstGeom>
        </p:spPr>
        <p:txBody>
          <a:bodyPr lIns="0" tIns="0" rIns="0" bIns="0" rtlCol="0" anchor="t">
            <a:spAutoFit/>
          </a:bodyPr>
          <a:lstStyle/>
          <a:p>
            <a:pPr algn="ctr">
              <a:lnSpc>
                <a:spcPts val="4500"/>
              </a:lnSpc>
            </a:pPr>
            <a:r>
              <a:rPr lang="en-US" sz="4500" b="1">
                <a:solidFill>
                  <a:srgbClr val="312F84"/>
                </a:solidFill>
                <a:latin typeface="Roboto Condensed Bold"/>
                <a:ea typeface="Roboto Condensed Bold"/>
                <a:cs typeface="Roboto Condensed Bold"/>
                <a:sym typeface="Roboto Condensed Bold"/>
              </a:rPr>
              <a:t>BỰ THIỆT</a:t>
            </a:r>
          </a:p>
          <a:p>
            <a:pPr algn="ctr">
              <a:lnSpc>
                <a:spcPts val="4500"/>
              </a:lnSpc>
            </a:pPr>
            <a:endParaRPr lang="en-US" sz="4500" b="1">
              <a:solidFill>
                <a:srgbClr val="312F84"/>
              </a:solidFill>
              <a:latin typeface="Roboto Condensed Bold"/>
              <a:ea typeface="Roboto Condensed Bold"/>
              <a:cs typeface="Roboto Condensed Bold"/>
              <a:sym typeface="Roboto Condensed Bold"/>
            </a:endParaRPr>
          </a:p>
        </p:txBody>
      </p:sp>
      <p:sp>
        <p:nvSpPr>
          <p:cNvPr id="9" name="TextBox 9"/>
          <p:cNvSpPr txBox="1"/>
          <p:nvPr/>
        </p:nvSpPr>
        <p:spPr>
          <a:xfrm>
            <a:off x="4815837" y="4809725"/>
            <a:ext cx="3092462" cy="619125"/>
          </a:xfrm>
          <a:prstGeom prst="rect">
            <a:avLst/>
          </a:prstGeom>
        </p:spPr>
        <p:txBody>
          <a:bodyPr lIns="0" tIns="0" rIns="0" bIns="0" rtlCol="0" anchor="t">
            <a:spAutoFit/>
          </a:bodyPr>
          <a:lstStyle/>
          <a:p>
            <a:pPr algn="ctr">
              <a:lnSpc>
                <a:spcPts val="4500"/>
              </a:lnSpc>
            </a:pPr>
            <a:r>
              <a:rPr lang="en-US" sz="4500" b="1">
                <a:solidFill>
                  <a:srgbClr val="312F84"/>
                </a:solidFill>
                <a:latin typeface="Roboto Condensed Bold"/>
                <a:ea typeface="Roboto Condensed Bold"/>
                <a:cs typeface="Roboto Condensed Bold"/>
                <a:sym typeface="Roboto Condensed Bold"/>
              </a:rPr>
              <a:t>BIỆT THỰ</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3" name="Freeform 3"/>
          <p:cNvSpPr/>
          <p:nvPr/>
        </p:nvSpPr>
        <p:spPr>
          <a:xfrm rot="-2071428">
            <a:off x="-677297" y="513136"/>
            <a:ext cx="7006285" cy="3488546"/>
          </a:xfrm>
          <a:custGeom>
            <a:avLst/>
            <a:gdLst/>
            <a:ahLst/>
            <a:cxnLst/>
            <a:rect l="l" t="t" r="r" b="b"/>
            <a:pathLst>
              <a:path w="7006285" h="3488546">
                <a:moveTo>
                  <a:pt x="0" y="0"/>
                </a:moveTo>
                <a:lnTo>
                  <a:pt x="7006285" y="0"/>
                </a:lnTo>
                <a:lnTo>
                  <a:pt x="7006285" y="3488546"/>
                </a:lnTo>
                <a:lnTo>
                  <a:pt x="0" y="34885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1055599">
            <a:off x="14325664" y="97480"/>
            <a:ext cx="3794901" cy="3794901"/>
          </a:xfrm>
          <a:custGeom>
            <a:avLst/>
            <a:gdLst/>
            <a:ahLst/>
            <a:cxnLst/>
            <a:rect l="l" t="t" r="r" b="b"/>
            <a:pathLst>
              <a:path w="3794901" h="3794901">
                <a:moveTo>
                  <a:pt x="0" y="0"/>
                </a:moveTo>
                <a:lnTo>
                  <a:pt x="3794902" y="0"/>
                </a:lnTo>
                <a:lnTo>
                  <a:pt x="3794902" y="3794901"/>
                </a:lnTo>
                <a:lnTo>
                  <a:pt x="0" y="37949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rot="-1906978">
            <a:off x="-142518" y="1660654"/>
            <a:ext cx="5091220" cy="1853395"/>
          </a:xfrm>
          <a:prstGeom prst="rect">
            <a:avLst/>
          </a:prstGeom>
        </p:spPr>
        <p:txBody>
          <a:bodyPr lIns="0" tIns="0" rIns="0" bIns="0" rtlCol="0" anchor="t">
            <a:spAutoFit/>
          </a:bodyPr>
          <a:lstStyle/>
          <a:p>
            <a:pPr algn="ctr">
              <a:lnSpc>
                <a:spcPts val="7251"/>
              </a:lnSpc>
              <a:spcBef>
                <a:spcPct val="0"/>
              </a:spcBef>
            </a:pPr>
            <a:r>
              <a:rPr lang="en-US" sz="5179">
                <a:solidFill>
                  <a:srgbClr val="657BB6"/>
                </a:solidFill>
                <a:latin typeface="#9Slide07 SVNRevolution"/>
                <a:ea typeface="#9Slide07 SVNRevolution"/>
                <a:cs typeface="#9Slide07 SVNRevolution"/>
                <a:sym typeface="#9Slide07 SVNRevolution"/>
              </a:rPr>
              <a:t>MẬT NGỮ TINH ANH</a:t>
            </a:r>
          </a:p>
        </p:txBody>
      </p:sp>
      <p:sp>
        <p:nvSpPr>
          <p:cNvPr id="6" name="Freeform 6"/>
          <p:cNvSpPr/>
          <p:nvPr/>
        </p:nvSpPr>
        <p:spPr>
          <a:xfrm>
            <a:off x="3676675" y="2877214"/>
            <a:ext cx="5370786" cy="4417472"/>
          </a:xfrm>
          <a:custGeom>
            <a:avLst/>
            <a:gdLst/>
            <a:ahLst/>
            <a:cxnLst/>
            <a:rect l="l" t="t" r="r" b="b"/>
            <a:pathLst>
              <a:path w="5370786" h="4417472">
                <a:moveTo>
                  <a:pt x="0" y="0"/>
                </a:moveTo>
                <a:lnTo>
                  <a:pt x="5370787" y="0"/>
                </a:lnTo>
                <a:lnTo>
                  <a:pt x="5370787" y="4417472"/>
                </a:lnTo>
                <a:lnTo>
                  <a:pt x="0" y="44174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9713166" y="4400150"/>
            <a:ext cx="5370786" cy="4417472"/>
          </a:xfrm>
          <a:custGeom>
            <a:avLst/>
            <a:gdLst/>
            <a:ahLst/>
            <a:cxnLst/>
            <a:rect l="l" t="t" r="r" b="b"/>
            <a:pathLst>
              <a:path w="5370786" h="4417472">
                <a:moveTo>
                  <a:pt x="0" y="0"/>
                </a:moveTo>
                <a:lnTo>
                  <a:pt x="5370787" y="0"/>
                </a:lnTo>
                <a:lnTo>
                  <a:pt x="5370787" y="4417472"/>
                </a:lnTo>
                <a:lnTo>
                  <a:pt x="0" y="44174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TextBox 8"/>
          <p:cNvSpPr txBox="1"/>
          <p:nvPr/>
        </p:nvSpPr>
        <p:spPr>
          <a:xfrm>
            <a:off x="4815837" y="4809725"/>
            <a:ext cx="3092462" cy="619125"/>
          </a:xfrm>
          <a:prstGeom prst="rect">
            <a:avLst/>
          </a:prstGeom>
        </p:spPr>
        <p:txBody>
          <a:bodyPr lIns="0" tIns="0" rIns="0" bIns="0" rtlCol="0" anchor="t">
            <a:spAutoFit/>
          </a:bodyPr>
          <a:lstStyle/>
          <a:p>
            <a:pPr algn="ctr">
              <a:lnSpc>
                <a:spcPts val="4500"/>
              </a:lnSpc>
            </a:pPr>
            <a:r>
              <a:rPr lang="en-US" sz="4500" b="1">
                <a:solidFill>
                  <a:srgbClr val="312F84"/>
                </a:solidFill>
                <a:latin typeface="Roboto Condensed Bold"/>
                <a:ea typeface="Roboto Condensed Bold"/>
                <a:cs typeface="Roboto Condensed Bold"/>
                <a:sym typeface="Roboto Condensed Bold"/>
              </a:rPr>
              <a:t>ĐẦU TIÊN</a:t>
            </a:r>
          </a:p>
        </p:txBody>
      </p:sp>
      <p:sp>
        <p:nvSpPr>
          <p:cNvPr id="9" name="TextBox 9"/>
          <p:cNvSpPr txBox="1"/>
          <p:nvPr/>
        </p:nvSpPr>
        <p:spPr>
          <a:xfrm>
            <a:off x="10748432" y="6332661"/>
            <a:ext cx="3092462" cy="619125"/>
          </a:xfrm>
          <a:prstGeom prst="rect">
            <a:avLst/>
          </a:prstGeom>
        </p:spPr>
        <p:txBody>
          <a:bodyPr lIns="0" tIns="0" rIns="0" bIns="0" rtlCol="0" anchor="t">
            <a:spAutoFit/>
          </a:bodyPr>
          <a:lstStyle/>
          <a:p>
            <a:pPr algn="ctr">
              <a:lnSpc>
                <a:spcPts val="4500"/>
              </a:lnSpc>
            </a:pPr>
            <a:r>
              <a:rPr lang="en-US" sz="4500" b="1">
                <a:solidFill>
                  <a:srgbClr val="312F84"/>
                </a:solidFill>
                <a:latin typeface="Roboto Condensed Bold"/>
                <a:ea typeface="Roboto Condensed Bold"/>
                <a:cs typeface="Roboto Condensed Bold"/>
                <a:sym typeface="Roboto Condensed Bold"/>
              </a:rPr>
              <a:t>TIỀN ĐÂU</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3" name="Freeform 3"/>
          <p:cNvSpPr/>
          <p:nvPr/>
        </p:nvSpPr>
        <p:spPr>
          <a:xfrm rot="-2071428">
            <a:off x="-677297" y="513136"/>
            <a:ext cx="7006285" cy="3488546"/>
          </a:xfrm>
          <a:custGeom>
            <a:avLst/>
            <a:gdLst/>
            <a:ahLst/>
            <a:cxnLst/>
            <a:rect l="l" t="t" r="r" b="b"/>
            <a:pathLst>
              <a:path w="7006285" h="3488546">
                <a:moveTo>
                  <a:pt x="0" y="0"/>
                </a:moveTo>
                <a:lnTo>
                  <a:pt x="7006285" y="0"/>
                </a:lnTo>
                <a:lnTo>
                  <a:pt x="7006285" y="3488546"/>
                </a:lnTo>
                <a:lnTo>
                  <a:pt x="0" y="34885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1055599">
            <a:off x="14325664" y="97480"/>
            <a:ext cx="3794901" cy="3794901"/>
          </a:xfrm>
          <a:custGeom>
            <a:avLst/>
            <a:gdLst/>
            <a:ahLst/>
            <a:cxnLst/>
            <a:rect l="l" t="t" r="r" b="b"/>
            <a:pathLst>
              <a:path w="3794901" h="3794901">
                <a:moveTo>
                  <a:pt x="0" y="0"/>
                </a:moveTo>
                <a:lnTo>
                  <a:pt x="3794902" y="0"/>
                </a:lnTo>
                <a:lnTo>
                  <a:pt x="3794902" y="3794901"/>
                </a:lnTo>
                <a:lnTo>
                  <a:pt x="0" y="37949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rot="-1942725">
            <a:off x="-143189" y="1661075"/>
            <a:ext cx="5091220" cy="1853395"/>
          </a:xfrm>
          <a:prstGeom prst="rect">
            <a:avLst/>
          </a:prstGeom>
        </p:spPr>
        <p:txBody>
          <a:bodyPr lIns="0" tIns="0" rIns="0" bIns="0" rtlCol="0" anchor="t">
            <a:spAutoFit/>
          </a:bodyPr>
          <a:lstStyle/>
          <a:p>
            <a:pPr algn="ctr">
              <a:lnSpc>
                <a:spcPts val="7251"/>
              </a:lnSpc>
              <a:spcBef>
                <a:spcPct val="0"/>
              </a:spcBef>
            </a:pPr>
            <a:r>
              <a:rPr lang="en-US" sz="5179">
                <a:solidFill>
                  <a:srgbClr val="657BB6"/>
                </a:solidFill>
                <a:latin typeface="#9Slide07 SVNRevolution"/>
                <a:ea typeface="#9Slide07 SVNRevolution"/>
                <a:cs typeface="#9Slide07 SVNRevolution"/>
                <a:sym typeface="#9Slide07 SVNRevolution"/>
              </a:rPr>
              <a:t>MẬT NGỮ TINH ANH</a:t>
            </a:r>
          </a:p>
        </p:txBody>
      </p:sp>
      <p:sp>
        <p:nvSpPr>
          <p:cNvPr id="6" name="Freeform 6"/>
          <p:cNvSpPr/>
          <p:nvPr/>
        </p:nvSpPr>
        <p:spPr>
          <a:xfrm>
            <a:off x="3676675" y="2877214"/>
            <a:ext cx="5370786" cy="4417472"/>
          </a:xfrm>
          <a:custGeom>
            <a:avLst/>
            <a:gdLst/>
            <a:ahLst/>
            <a:cxnLst/>
            <a:rect l="l" t="t" r="r" b="b"/>
            <a:pathLst>
              <a:path w="5370786" h="4417472">
                <a:moveTo>
                  <a:pt x="0" y="0"/>
                </a:moveTo>
                <a:lnTo>
                  <a:pt x="5370787" y="0"/>
                </a:lnTo>
                <a:lnTo>
                  <a:pt x="5370787" y="4417472"/>
                </a:lnTo>
                <a:lnTo>
                  <a:pt x="0" y="44174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9481691" y="3967783"/>
            <a:ext cx="5370786" cy="4417472"/>
          </a:xfrm>
          <a:custGeom>
            <a:avLst/>
            <a:gdLst/>
            <a:ahLst/>
            <a:cxnLst/>
            <a:rect l="l" t="t" r="r" b="b"/>
            <a:pathLst>
              <a:path w="5370786" h="4417472">
                <a:moveTo>
                  <a:pt x="0" y="0"/>
                </a:moveTo>
                <a:lnTo>
                  <a:pt x="5370786" y="0"/>
                </a:lnTo>
                <a:lnTo>
                  <a:pt x="5370786" y="4417472"/>
                </a:lnTo>
                <a:lnTo>
                  <a:pt x="0" y="44174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TextBox 8"/>
          <p:cNvSpPr txBox="1"/>
          <p:nvPr/>
        </p:nvSpPr>
        <p:spPr>
          <a:xfrm>
            <a:off x="4815837" y="4867275"/>
            <a:ext cx="3092462" cy="619125"/>
          </a:xfrm>
          <a:prstGeom prst="rect">
            <a:avLst/>
          </a:prstGeom>
        </p:spPr>
        <p:txBody>
          <a:bodyPr lIns="0" tIns="0" rIns="0" bIns="0" rtlCol="0" anchor="t">
            <a:spAutoFit/>
          </a:bodyPr>
          <a:lstStyle/>
          <a:p>
            <a:pPr algn="ctr">
              <a:lnSpc>
                <a:spcPts val="4500"/>
              </a:lnSpc>
            </a:pPr>
            <a:r>
              <a:rPr lang="en-US" sz="4500" b="1">
                <a:solidFill>
                  <a:srgbClr val="312F84"/>
                </a:solidFill>
                <a:latin typeface="Roboto Condensed Bold"/>
                <a:ea typeface="Roboto Condensed Bold"/>
                <a:cs typeface="Roboto Condensed Bold"/>
                <a:sym typeface="Roboto Condensed Bold"/>
              </a:rPr>
              <a:t>TỐ NGA</a:t>
            </a:r>
          </a:p>
        </p:txBody>
      </p:sp>
      <p:sp>
        <p:nvSpPr>
          <p:cNvPr id="9" name="TextBox 9"/>
          <p:cNvSpPr txBox="1"/>
          <p:nvPr/>
        </p:nvSpPr>
        <p:spPr>
          <a:xfrm>
            <a:off x="10620853" y="5746576"/>
            <a:ext cx="3092462" cy="619125"/>
          </a:xfrm>
          <a:prstGeom prst="rect">
            <a:avLst/>
          </a:prstGeom>
        </p:spPr>
        <p:txBody>
          <a:bodyPr lIns="0" tIns="0" rIns="0" bIns="0" rtlCol="0" anchor="t">
            <a:spAutoFit/>
          </a:bodyPr>
          <a:lstStyle/>
          <a:p>
            <a:pPr algn="ctr">
              <a:lnSpc>
                <a:spcPts val="4500"/>
              </a:lnSpc>
            </a:pPr>
            <a:r>
              <a:rPr lang="en-US" sz="4500" b="1">
                <a:solidFill>
                  <a:srgbClr val="312F84"/>
                </a:solidFill>
                <a:latin typeface="Roboto Condensed Bold"/>
                <a:ea typeface="Roboto Condensed Bold"/>
                <a:cs typeface="Roboto Condensed Bold"/>
                <a:sym typeface="Roboto Condensed Bold"/>
              </a:rPr>
              <a:t>TÁ NGÔ</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3" name="Freeform 3"/>
          <p:cNvSpPr/>
          <p:nvPr/>
        </p:nvSpPr>
        <p:spPr>
          <a:xfrm rot="-2071428">
            <a:off x="-677297" y="513136"/>
            <a:ext cx="7006285" cy="3488546"/>
          </a:xfrm>
          <a:custGeom>
            <a:avLst/>
            <a:gdLst/>
            <a:ahLst/>
            <a:cxnLst/>
            <a:rect l="l" t="t" r="r" b="b"/>
            <a:pathLst>
              <a:path w="7006285" h="3488546">
                <a:moveTo>
                  <a:pt x="0" y="0"/>
                </a:moveTo>
                <a:lnTo>
                  <a:pt x="7006285" y="0"/>
                </a:lnTo>
                <a:lnTo>
                  <a:pt x="7006285" y="3488546"/>
                </a:lnTo>
                <a:lnTo>
                  <a:pt x="0" y="34885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1055599">
            <a:off x="14325664" y="97480"/>
            <a:ext cx="3794901" cy="3794901"/>
          </a:xfrm>
          <a:custGeom>
            <a:avLst/>
            <a:gdLst/>
            <a:ahLst/>
            <a:cxnLst/>
            <a:rect l="l" t="t" r="r" b="b"/>
            <a:pathLst>
              <a:path w="3794901" h="3794901">
                <a:moveTo>
                  <a:pt x="0" y="0"/>
                </a:moveTo>
                <a:lnTo>
                  <a:pt x="3794902" y="0"/>
                </a:lnTo>
                <a:lnTo>
                  <a:pt x="3794902" y="3794901"/>
                </a:lnTo>
                <a:lnTo>
                  <a:pt x="0" y="37949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rot="-2011158">
            <a:off x="-144462" y="1661900"/>
            <a:ext cx="5091220" cy="1853395"/>
          </a:xfrm>
          <a:prstGeom prst="rect">
            <a:avLst/>
          </a:prstGeom>
        </p:spPr>
        <p:txBody>
          <a:bodyPr lIns="0" tIns="0" rIns="0" bIns="0" rtlCol="0" anchor="t">
            <a:spAutoFit/>
          </a:bodyPr>
          <a:lstStyle/>
          <a:p>
            <a:pPr algn="ctr">
              <a:lnSpc>
                <a:spcPts val="7251"/>
              </a:lnSpc>
              <a:spcBef>
                <a:spcPct val="0"/>
              </a:spcBef>
            </a:pPr>
            <a:r>
              <a:rPr lang="en-US" sz="5179">
                <a:solidFill>
                  <a:srgbClr val="657BB6"/>
                </a:solidFill>
                <a:latin typeface="#9Slide07 SVNRevolution"/>
                <a:ea typeface="#9Slide07 SVNRevolution"/>
                <a:cs typeface="#9Slide07 SVNRevolution"/>
                <a:sym typeface="#9Slide07 SVNRevolution"/>
              </a:rPr>
              <a:t>MẬT NGỮ TINH ANH</a:t>
            </a:r>
          </a:p>
        </p:txBody>
      </p:sp>
      <p:sp>
        <p:nvSpPr>
          <p:cNvPr id="6" name="Freeform 6"/>
          <p:cNvSpPr/>
          <p:nvPr/>
        </p:nvSpPr>
        <p:spPr>
          <a:xfrm>
            <a:off x="3676675" y="2877214"/>
            <a:ext cx="5370786" cy="4417472"/>
          </a:xfrm>
          <a:custGeom>
            <a:avLst/>
            <a:gdLst/>
            <a:ahLst/>
            <a:cxnLst/>
            <a:rect l="l" t="t" r="r" b="b"/>
            <a:pathLst>
              <a:path w="5370786" h="4417472">
                <a:moveTo>
                  <a:pt x="0" y="0"/>
                </a:moveTo>
                <a:lnTo>
                  <a:pt x="5370787" y="0"/>
                </a:lnTo>
                <a:lnTo>
                  <a:pt x="5370787" y="4417472"/>
                </a:lnTo>
                <a:lnTo>
                  <a:pt x="0" y="44174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9931268" y="4155028"/>
            <a:ext cx="5370786" cy="4417472"/>
          </a:xfrm>
          <a:custGeom>
            <a:avLst/>
            <a:gdLst/>
            <a:ahLst/>
            <a:cxnLst/>
            <a:rect l="l" t="t" r="r" b="b"/>
            <a:pathLst>
              <a:path w="5370786" h="4417472">
                <a:moveTo>
                  <a:pt x="0" y="0"/>
                </a:moveTo>
                <a:lnTo>
                  <a:pt x="5370787" y="0"/>
                </a:lnTo>
                <a:lnTo>
                  <a:pt x="5370787" y="4417472"/>
                </a:lnTo>
                <a:lnTo>
                  <a:pt x="0" y="44174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TextBox 8"/>
          <p:cNvSpPr txBox="1"/>
          <p:nvPr/>
        </p:nvSpPr>
        <p:spPr>
          <a:xfrm>
            <a:off x="4815837" y="4381100"/>
            <a:ext cx="3092462" cy="1390650"/>
          </a:xfrm>
          <a:prstGeom prst="rect">
            <a:avLst/>
          </a:prstGeom>
        </p:spPr>
        <p:txBody>
          <a:bodyPr lIns="0" tIns="0" rIns="0" bIns="0" rtlCol="0" anchor="t">
            <a:spAutoFit/>
          </a:bodyPr>
          <a:lstStyle/>
          <a:p>
            <a:pPr algn="ctr">
              <a:lnSpc>
                <a:spcPts val="5400"/>
              </a:lnSpc>
            </a:pPr>
            <a:r>
              <a:rPr lang="en-US" sz="4500" b="1">
                <a:solidFill>
                  <a:srgbClr val="312F84"/>
                </a:solidFill>
                <a:latin typeface="Roboto Condensed Bold"/>
                <a:ea typeface="Roboto Condensed Bold"/>
                <a:cs typeface="Roboto Condensed Bold"/>
                <a:sym typeface="Roboto Condensed Bold"/>
              </a:rPr>
              <a:t>MỘT ĐỐNG CHUỘT TRÙ</a:t>
            </a:r>
          </a:p>
        </p:txBody>
      </p:sp>
      <p:sp>
        <p:nvSpPr>
          <p:cNvPr id="9" name="TextBox 9"/>
          <p:cNvSpPr txBox="1"/>
          <p:nvPr/>
        </p:nvSpPr>
        <p:spPr>
          <a:xfrm>
            <a:off x="10852328" y="5658914"/>
            <a:ext cx="3528666" cy="1390650"/>
          </a:xfrm>
          <a:prstGeom prst="rect">
            <a:avLst/>
          </a:prstGeom>
        </p:spPr>
        <p:txBody>
          <a:bodyPr lIns="0" tIns="0" rIns="0" bIns="0" rtlCol="0" anchor="t">
            <a:spAutoFit/>
          </a:bodyPr>
          <a:lstStyle/>
          <a:p>
            <a:pPr algn="ctr">
              <a:lnSpc>
                <a:spcPts val="5400"/>
              </a:lnSpc>
            </a:pPr>
            <a:r>
              <a:rPr lang="en-US" sz="4500" b="1">
                <a:solidFill>
                  <a:srgbClr val="312F84"/>
                </a:solidFill>
                <a:latin typeface="Roboto Condensed Bold"/>
                <a:ea typeface="Roboto Condensed Bold"/>
                <a:cs typeface="Roboto Condensed Bold"/>
                <a:sym typeface="Roboto Condensed Bold"/>
              </a:rPr>
              <a:t>MỘT CHÚ CHUỘT ĐỒNG</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3" name="Freeform 3"/>
          <p:cNvSpPr/>
          <p:nvPr/>
        </p:nvSpPr>
        <p:spPr>
          <a:xfrm rot="-2071428">
            <a:off x="-677297" y="513136"/>
            <a:ext cx="7006285" cy="3488546"/>
          </a:xfrm>
          <a:custGeom>
            <a:avLst/>
            <a:gdLst/>
            <a:ahLst/>
            <a:cxnLst/>
            <a:rect l="l" t="t" r="r" b="b"/>
            <a:pathLst>
              <a:path w="7006285" h="3488546">
                <a:moveTo>
                  <a:pt x="0" y="0"/>
                </a:moveTo>
                <a:lnTo>
                  <a:pt x="7006285" y="0"/>
                </a:lnTo>
                <a:lnTo>
                  <a:pt x="7006285" y="3488546"/>
                </a:lnTo>
                <a:lnTo>
                  <a:pt x="0" y="34885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1055599">
            <a:off x="14325664" y="97480"/>
            <a:ext cx="3794901" cy="3794901"/>
          </a:xfrm>
          <a:custGeom>
            <a:avLst/>
            <a:gdLst/>
            <a:ahLst/>
            <a:cxnLst/>
            <a:rect l="l" t="t" r="r" b="b"/>
            <a:pathLst>
              <a:path w="3794901" h="3794901">
                <a:moveTo>
                  <a:pt x="0" y="0"/>
                </a:moveTo>
                <a:lnTo>
                  <a:pt x="3794902" y="0"/>
                </a:lnTo>
                <a:lnTo>
                  <a:pt x="3794902" y="3794901"/>
                </a:lnTo>
                <a:lnTo>
                  <a:pt x="0" y="37949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rot="-2037682">
            <a:off x="-144951" y="1662227"/>
            <a:ext cx="5091220" cy="1853395"/>
          </a:xfrm>
          <a:prstGeom prst="rect">
            <a:avLst/>
          </a:prstGeom>
        </p:spPr>
        <p:txBody>
          <a:bodyPr lIns="0" tIns="0" rIns="0" bIns="0" rtlCol="0" anchor="t">
            <a:spAutoFit/>
          </a:bodyPr>
          <a:lstStyle/>
          <a:p>
            <a:pPr algn="ctr">
              <a:lnSpc>
                <a:spcPts val="7251"/>
              </a:lnSpc>
              <a:spcBef>
                <a:spcPct val="0"/>
              </a:spcBef>
            </a:pPr>
            <a:r>
              <a:rPr lang="en-US" sz="5179">
                <a:solidFill>
                  <a:srgbClr val="657BB6"/>
                </a:solidFill>
                <a:latin typeface="#9Slide07 SVNRevolution"/>
                <a:ea typeface="#9Slide07 SVNRevolution"/>
                <a:cs typeface="#9Slide07 SVNRevolution"/>
                <a:sym typeface="#9Slide07 SVNRevolution"/>
              </a:rPr>
              <a:t>MẬT NGỮ TINH ANH</a:t>
            </a:r>
          </a:p>
        </p:txBody>
      </p:sp>
      <p:sp>
        <p:nvSpPr>
          <p:cNvPr id="6" name="Freeform 6"/>
          <p:cNvSpPr/>
          <p:nvPr/>
        </p:nvSpPr>
        <p:spPr>
          <a:xfrm>
            <a:off x="3676675" y="2877214"/>
            <a:ext cx="5370786" cy="4417472"/>
          </a:xfrm>
          <a:custGeom>
            <a:avLst/>
            <a:gdLst/>
            <a:ahLst/>
            <a:cxnLst/>
            <a:rect l="l" t="t" r="r" b="b"/>
            <a:pathLst>
              <a:path w="5370786" h="4417472">
                <a:moveTo>
                  <a:pt x="0" y="0"/>
                </a:moveTo>
                <a:lnTo>
                  <a:pt x="5370787" y="0"/>
                </a:lnTo>
                <a:lnTo>
                  <a:pt x="5370787" y="4417472"/>
                </a:lnTo>
                <a:lnTo>
                  <a:pt x="0" y="44174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9144000" y="3153367"/>
            <a:ext cx="6406972" cy="5269734"/>
          </a:xfrm>
          <a:custGeom>
            <a:avLst/>
            <a:gdLst/>
            <a:ahLst/>
            <a:cxnLst/>
            <a:rect l="l" t="t" r="r" b="b"/>
            <a:pathLst>
              <a:path w="6406972" h="5269734">
                <a:moveTo>
                  <a:pt x="0" y="0"/>
                </a:moveTo>
                <a:lnTo>
                  <a:pt x="6406972" y="0"/>
                </a:lnTo>
                <a:lnTo>
                  <a:pt x="6406972" y="5269734"/>
                </a:lnTo>
                <a:lnTo>
                  <a:pt x="0" y="526973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TextBox 8"/>
          <p:cNvSpPr txBox="1"/>
          <p:nvPr/>
        </p:nvSpPr>
        <p:spPr>
          <a:xfrm>
            <a:off x="4815837" y="4381100"/>
            <a:ext cx="3092462" cy="2076450"/>
          </a:xfrm>
          <a:prstGeom prst="rect">
            <a:avLst/>
          </a:prstGeom>
        </p:spPr>
        <p:txBody>
          <a:bodyPr lIns="0" tIns="0" rIns="0" bIns="0" rtlCol="0" anchor="t">
            <a:spAutoFit/>
          </a:bodyPr>
          <a:lstStyle/>
          <a:p>
            <a:pPr algn="ctr">
              <a:lnSpc>
                <a:spcPts val="5400"/>
              </a:lnSpc>
            </a:pPr>
            <a:r>
              <a:rPr lang="en-US" sz="4500" b="1">
                <a:solidFill>
                  <a:srgbClr val="312F84"/>
                </a:solidFill>
                <a:latin typeface="Roboto Condensed Bold"/>
                <a:ea typeface="Roboto Condensed Bold"/>
                <a:cs typeface="Roboto Condensed Bold"/>
                <a:sym typeface="Roboto Condensed Bold"/>
              </a:rPr>
              <a:t>MẸ MAI MUA MÍT</a:t>
            </a:r>
          </a:p>
          <a:p>
            <a:pPr algn="ctr">
              <a:lnSpc>
                <a:spcPts val="5400"/>
              </a:lnSpc>
            </a:pPr>
            <a:endParaRPr lang="en-US" sz="4500" b="1">
              <a:solidFill>
                <a:srgbClr val="312F84"/>
              </a:solidFill>
              <a:latin typeface="Roboto Condensed Bold"/>
              <a:ea typeface="Roboto Condensed Bold"/>
              <a:cs typeface="Roboto Condensed Bold"/>
              <a:sym typeface="Roboto Condensed Bold"/>
            </a:endParaRPr>
          </a:p>
        </p:txBody>
      </p:sp>
      <p:sp>
        <p:nvSpPr>
          <p:cNvPr id="9" name="TextBox 9"/>
          <p:cNvSpPr txBox="1"/>
          <p:nvPr/>
        </p:nvSpPr>
        <p:spPr>
          <a:xfrm>
            <a:off x="10312228" y="4532436"/>
            <a:ext cx="3528666" cy="2762250"/>
          </a:xfrm>
          <a:prstGeom prst="rect">
            <a:avLst/>
          </a:prstGeom>
        </p:spPr>
        <p:txBody>
          <a:bodyPr lIns="0" tIns="0" rIns="0" bIns="0" rtlCol="0" anchor="t">
            <a:spAutoFit/>
          </a:bodyPr>
          <a:lstStyle/>
          <a:p>
            <a:pPr algn="ctr">
              <a:lnSpc>
                <a:spcPts val="5400"/>
              </a:lnSpc>
            </a:pPr>
            <a:r>
              <a:rPr lang="en-US" sz="4500" b="1">
                <a:solidFill>
                  <a:srgbClr val="312F84"/>
                </a:solidFill>
                <a:latin typeface="Roboto Condensed Bold"/>
                <a:ea typeface="Roboto Condensed Bold"/>
                <a:cs typeface="Roboto Condensed Bold"/>
                <a:sym typeface="Roboto Condensed Bold"/>
              </a:rPr>
              <a:t>MAI........</a:t>
            </a:r>
          </a:p>
          <a:p>
            <a:pPr algn="ctr">
              <a:lnSpc>
                <a:spcPts val="5400"/>
              </a:lnSpc>
            </a:pPr>
            <a:r>
              <a:rPr lang="en-US" sz="4500" b="1">
                <a:solidFill>
                  <a:srgbClr val="312F84"/>
                </a:solidFill>
                <a:latin typeface="Roboto Condensed Bold"/>
                <a:ea typeface="Roboto Condensed Bold"/>
                <a:cs typeface="Roboto Condensed Bold"/>
                <a:sym typeface="Roboto Condensed Bold"/>
              </a:rPr>
              <a:t>(CÁC CHỮ CÓ NGHĨA ÂM M)</a:t>
            </a:r>
          </a:p>
          <a:p>
            <a:pPr algn="ctr">
              <a:lnSpc>
                <a:spcPts val="5400"/>
              </a:lnSpc>
            </a:pPr>
            <a:endParaRPr lang="en-US" sz="4500" b="1">
              <a:solidFill>
                <a:srgbClr val="312F84"/>
              </a:solidFill>
              <a:latin typeface="Roboto Condensed Bold"/>
              <a:ea typeface="Roboto Condensed Bold"/>
              <a:cs typeface="Roboto Condensed Bold"/>
              <a:sym typeface="Roboto Condensed Bol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3" name="Freeform 3"/>
          <p:cNvSpPr/>
          <p:nvPr/>
        </p:nvSpPr>
        <p:spPr>
          <a:xfrm rot="-2071428">
            <a:off x="-677297" y="513136"/>
            <a:ext cx="7006285" cy="3488546"/>
          </a:xfrm>
          <a:custGeom>
            <a:avLst/>
            <a:gdLst/>
            <a:ahLst/>
            <a:cxnLst/>
            <a:rect l="l" t="t" r="r" b="b"/>
            <a:pathLst>
              <a:path w="7006285" h="3488546">
                <a:moveTo>
                  <a:pt x="0" y="0"/>
                </a:moveTo>
                <a:lnTo>
                  <a:pt x="7006285" y="0"/>
                </a:lnTo>
                <a:lnTo>
                  <a:pt x="7006285" y="3488546"/>
                </a:lnTo>
                <a:lnTo>
                  <a:pt x="0" y="34885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1055599">
            <a:off x="14325664" y="97480"/>
            <a:ext cx="3794901" cy="3794901"/>
          </a:xfrm>
          <a:custGeom>
            <a:avLst/>
            <a:gdLst/>
            <a:ahLst/>
            <a:cxnLst/>
            <a:rect l="l" t="t" r="r" b="b"/>
            <a:pathLst>
              <a:path w="3794901" h="3794901">
                <a:moveTo>
                  <a:pt x="0" y="0"/>
                </a:moveTo>
                <a:lnTo>
                  <a:pt x="3794902" y="0"/>
                </a:lnTo>
                <a:lnTo>
                  <a:pt x="3794902" y="3794901"/>
                </a:lnTo>
                <a:lnTo>
                  <a:pt x="0" y="37949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rot="-1990035">
            <a:off x="-144071" y="1661643"/>
            <a:ext cx="5091220" cy="1853395"/>
          </a:xfrm>
          <a:prstGeom prst="rect">
            <a:avLst/>
          </a:prstGeom>
        </p:spPr>
        <p:txBody>
          <a:bodyPr lIns="0" tIns="0" rIns="0" bIns="0" rtlCol="0" anchor="t">
            <a:spAutoFit/>
          </a:bodyPr>
          <a:lstStyle/>
          <a:p>
            <a:pPr algn="ctr">
              <a:lnSpc>
                <a:spcPts val="7251"/>
              </a:lnSpc>
              <a:spcBef>
                <a:spcPct val="0"/>
              </a:spcBef>
            </a:pPr>
            <a:r>
              <a:rPr lang="en-US" sz="5179">
                <a:solidFill>
                  <a:srgbClr val="657BB6"/>
                </a:solidFill>
                <a:latin typeface="#9Slide07 SVNRevolution"/>
                <a:ea typeface="#9Slide07 SVNRevolution"/>
                <a:cs typeface="#9Slide07 SVNRevolution"/>
                <a:sym typeface="#9Slide07 SVNRevolution"/>
              </a:rPr>
              <a:t>MẬT NGỮ TINH ANH</a:t>
            </a:r>
          </a:p>
        </p:txBody>
      </p:sp>
      <p:sp>
        <p:nvSpPr>
          <p:cNvPr id="6" name="Freeform 6"/>
          <p:cNvSpPr/>
          <p:nvPr/>
        </p:nvSpPr>
        <p:spPr>
          <a:xfrm>
            <a:off x="3676675" y="2877214"/>
            <a:ext cx="5370786" cy="4417472"/>
          </a:xfrm>
          <a:custGeom>
            <a:avLst/>
            <a:gdLst/>
            <a:ahLst/>
            <a:cxnLst/>
            <a:rect l="l" t="t" r="r" b="b"/>
            <a:pathLst>
              <a:path w="5370786" h="4417472">
                <a:moveTo>
                  <a:pt x="0" y="0"/>
                </a:moveTo>
                <a:lnTo>
                  <a:pt x="5370787" y="0"/>
                </a:lnTo>
                <a:lnTo>
                  <a:pt x="5370787" y="4417472"/>
                </a:lnTo>
                <a:lnTo>
                  <a:pt x="0" y="44174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8928606" y="4013733"/>
            <a:ext cx="6809129" cy="5600508"/>
          </a:xfrm>
          <a:custGeom>
            <a:avLst/>
            <a:gdLst/>
            <a:ahLst/>
            <a:cxnLst/>
            <a:rect l="l" t="t" r="r" b="b"/>
            <a:pathLst>
              <a:path w="6809129" h="5600508">
                <a:moveTo>
                  <a:pt x="0" y="0"/>
                </a:moveTo>
                <a:lnTo>
                  <a:pt x="6809129" y="0"/>
                </a:lnTo>
                <a:lnTo>
                  <a:pt x="6809129" y="5600508"/>
                </a:lnTo>
                <a:lnTo>
                  <a:pt x="0" y="56005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TextBox 8"/>
          <p:cNvSpPr txBox="1"/>
          <p:nvPr/>
        </p:nvSpPr>
        <p:spPr>
          <a:xfrm>
            <a:off x="4815837" y="4724000"/>
            <a:ext cx="3092462" cy="704850"/>
          </a:xfrm>
          <a:prstGeom prst="rect">
            <a:avLst/>
          </a:prstGeom>
        </p:spPr>
        <p:txBody>
          <a:bodyPr lIns="0" tIns="0" rIns="0" bIns="0" rtlCol="0" anchor="t">
            <a:spAutoFit/>
          </a:bodyPr>
          <a:lstStyle/>
          <a:p>
            <a:pPr algn="ctr">
              <a:lnSpc>
                <a:spcPts val="5400"/>
              </a:lnSpc>
            </a:pPr>
            <a:r>
              <a:rPr lang="en-US" sz="4500" b="1">
                <a:solidFill>
                  <a:srgbClr val="312F84"/>
                </a:solidFill>
                <a:latin typeface="Roboto Condensed Bold"/>
                <a:ea typeface="Roboto Condensed Bold"/>
                <a:cs typeface="Roboto Condensed Bold"/>
                <a:sym typeface="Roboto Condensed Bold"/>
              </a:rPr>
              <a:t>HOA TRẮNG</a:t>
            </a:r>
          </a:p>
        </p:txBody>
      </p:sp>
      <p:sp>
        <p:nvSpPr>
          <p:cNvPr id="9" name="TextBox 9"/>
          <p:cNvSpPr txBox="1"/>
          <p:nvPr/>
        </p:nvSpPr>
        <p:spPr>
          <a:xfrm>
            <a:off x="10059933" y="5660851"/>
            <a:ext cx="4546475" cy="2762250"/>
          </a:xfrm>
          <a:prstGeom prst="rect">
            <a:avLst/>
          </a:prstGeom>
        </p:spPr>
        <p:txBody>
          <a:bodyPr lIns="0" tIns="0" rIns="0" bIns="0" rtlCol="0" anchor="t">
            <a:spAutoFit/>
          </a:bodyPr>
          <a:lstStyle/>
          <a:p>
            <a:pPr algn="ctr">
              <a:lnSpc>
                <a:spcPts val="5400"/>
              </a:lnSpc>
            </a:pPr>
            <a:r>
              <a:rPr lang="en-US" sz="4500" b="1">
                <a:solidFill>
                  <a:srgbClr val="312F84"/>
                </a:solidFill>
                <a:latin typeface="Roboto Condensed Bold"/>
                <a:ea typeface="Roboto Condensed Bold"/>
                <a:cs typeface="Roboto Condensed Bold"/>
                <a:sym typeface="Roboto Condensed Bold"/>
              </a:rPr>
              <a:t>....</a:t>
            </a:r>
          </a:p>
          <a:p>
            <a:pPr algn="ctr">
              <a:lnSpc>
                <a:spcPts val="5400"/>
              </a:lnSpc>
            </a:pPr>
            <a:r>
              <a:rPr lang="en-US" sz="4500" b="1">
                <a:solidFill>
                  <a:srgbClr val="312F84"/>
                </a:solidFill>
                <a:latin typeface="Roboto Condensed Bold"/>
                <a:ea typeface="Roboto Condensed Bold"/>
                <a:cs typeface="Roboto Condensed Bold"/>
                <a:sym typeface="Roboto Condensed Bold"/>
              </a:rPr>
              <a:t>(TÌM CHỮ CÓ VẦN ĂNG PHÙ HỢP)</a:t>
            </a:r>
          </a:p>
          <a:p>
            <a:pPr algn="ctr">
              <a:lnSpc>
                <a:spcPts val="5400"/>
              </a:lnSpc>
            </a:pPr>
            <a:endParaRPr lang="en-US" sz="4500" b="1">
              <a:solidFill>
                <a:srgbClr val="312F84"/>
              </a:solidFill>
              <a:latin typeface="Roboto Condensed Bold"/>
              <a:ea typeface="Roboto Condensed Bold"/>
              <a:cs typeface="Roboto Condensed Bold"/>
              <a:sym typeface="Roboto Condensed Bol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2" name="Freeform 2"/>
          <p:cNvSpPr/>
          <p:nvPr/>
        </p:nvSpPr>
        <p:spPr>
          <a:xfrm>
            <a:off x="-138882" y="9526170"/>
            <a:ext cx="18565765" cy="1786955"/>
          </a:xfrm>
          <a:custGeom>
            <a:avLst/>
            <a:gdLst/>
            <a:ahLst/>
            <a:cxnLst/>
            <a:rect l="l" t="t" r="r" b="b"/>
            <a:pathLst>
              <a:path w="18565765" h="1786955">
                <a:moveTo>
                  <a:pt x="0" y="0"/>
                </a:moveTo>
                <a:lnTo>
                  <a:pt x="18565764" y="0"/>
                </a:lnTo>
                <a:lnTo>
                  <a:pt x="18565764" y="1786954"/>
                </a:lnTo>
                <a:lnTo>
                  <a:pt x="0" y="17869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193077" y="10506075"/>
            <a:ext cx="18243366" cy="5105397"/>
          </a:xfrm>
          <a:prstGeom prst="rect">
            <a:avLst/>
          </a:prstGeom>
        </p:spPr>
        <p:txBody>
          <a:bodyPr lIns="0" tIns="0" rIns="0" bIns="0" rtlCol="0" anchor="t">
            <a:spAutoFit/>
          </a:bodyPr>
          <a:lstStyle/>
          <a:p>
            <a:pPr algn="ctr">
              <a:lnSpc>
                <a:spcPts val="15000"/>
              </a:lnSpc>
            </a:pPr>
            <a:r>
              <a:rPr lang="en-US" sz="15000">
                <a:solidFill>
                  <a:srgbClr val="312F84"/>
                </a:solidFill>
                <a:latin typeface="#9Slide05 VL Fadilla"/>
                <a:ea typeface="#9Slide05 VL Fadilla"/>
                <a:cs typeface="#9Slide05 VL Fadilla"/>
                <a:sym typeface="#9Slide05 VL Fadilla"/>
              </a:rPr>
              <a:t>Bài 7</a:t>
            </a:r>
          </a:p>
          <a:p>
            <a:pPr algn="ctr">
              <a:lnSpc>
                <a:spcPts val="9001"/>
              </a:lnSpc>
            </a:pPr>
            <a:endParaRPr lang="en-US" sz="15000">
              <a:solidFill>
                <a:srgbClr val="312F84"/>
              </a:solidFill>
              <a:latin typeface="#9Slide05 VL Fadilla"/>
              <a:ea typeface="#9Slide05 VL Fadilla"/>
              <a:cs typeface="#9Slide05 VL Fadilla"/>
              <a:sym typeface="#9Slide05 VL Fadilla"/>
            </a:endParaRPr>
          </a:p>
          <a:p>
            <a:pPr algn="ctr">
              <a:lnSpc>
                <a:spcPts val="14999"/>
              </a:lnSpc>
            </a:pPr>
            <a:r>
              <a:rPr lang="en-US" sz="14999">
                <a:solidFill>
                  <a:srgbClr val="312F84"/>
                </a:solidFill>
                <a:latin typeface="#9Slide05 VL Fadilla"/>
                <a:ea typeface="#9Slide05 VL Fadilla"/>
                <a:cs typeface="#9Slide05 VL Fadilla"/>
                <a:sym typeface="#9Slide05 VL Fadilla"/>
              </a:rPr>
              <a:t>Thơ tám chữ và thơ tự do</a:t>
            </a:r>
          </a:p>
        </p:txBody>
      </p:sp>
      <p:sp>
        <p:nvSpPr>
          <p:cNvPr id="4" name="Freeform 4"/>
          <p:cNvSpPr/>
          <p:nvPr/>
        </p:nvSpPr>
        <p:spPr>
          <a:xfrm>
            <a:off x="0" y="5774823"/>
            <a:ext cx="3736154" cy="4257725"/>
          </a:xfrm>
          <a:custGeom>
            <a:avLst/>
            <a:gdLst/>
            <a:ahLst/>
            <a:cxnLst/>
            <a:rect l="l" t="t" r="r" b="b"/>
            <a:pathLst>
              <a:path w="3736154" h="4257725">
                <a:moveTo>
                  <a:pt x="0" y="0"/>
                </a:moveTo>
                <a:lnTo>
                  <a:pt x="3736154" y="0"/>
                </a:lnTo>
                <a:lnTo>
                  <a:pt x="3736154" y="4257725"/>
                </a:lnTo>
                <a:lnTo>
                  <a:pt x="0" y="4257725"/>
                </a:lnTo>
                <a:lnTo>
                  <a:pt x="0" y="0"/>
                </a:lnTo>
                <a:close/>
              </a:path>
            </a:pathLst>
          </a:custGeom>
          <a:blipFill>
            <a:blip r:embed="rId4"/>
            <a:stretch>
              <a:fillRect/>
            </a:stretch>
          </a:blipFill>
        </p:spPr>
        <p:txBody>
          <a:bodyPr/>
          <a:lstStyle/>
          <a:p>
            <a:endParaRPr lang="en-US"/>
          </a:p>
        </p:txBody>
      </p:sp>
      <p:pic>
        <p:nvPicPr>
          <p:cNvPr id="5" name="Picture 5"/>
          <p:cNvPicPr>
            <a:picLocks noChangeAspect="1"/>
          </p:cNvPicPr>
          <p:nvPr/>
        </p:nvPicPr>
        <p:blipFill>
          <a:blip r:embed="rId5"/>
          <a:srcRect/>
          <a:stretch>
            <a:fillRect/>
          </a:stretch>
        </p:blipFill>
        <p:spPr>
          <a:xfrm>
            <a:off x="458863" y="91414"/>
            <a:ext cx="6554581" cy="4850390"/>
          </a:xfrm>
          <a:prstGeom prst="rect">
            <a:avLst/>
          </a:prstGeom>
        </p:spPr>
      </p:pic>
      <p:sp>
        <p:nvSpPr>
          <p:cNvPr id="6" name="Freeform 6"/>
          <p:cNvSpPr/>
          <p:nvPr/>
        </p:nvSpPr>
        <p:spPr>
          <a:xfrm>
            <a:off x="5753779" y="560269"/>
            <a:ext cx="13563338" cy="11172799"/>
          </a:xfrm>
          <a:custGeom>
            <a:avLst/>
            <a:gdLst/>
            <a:ahLst/>
            <a:cxnLst/>
            <a:rect l="l" t="t" r="r" b="b"/>
            <a:pathLst>
              <a:path w="13563338" h="11172799">
                <a:moveTo>
                  <a:pt x="0" y="0"/>
                </a:moveTo>
                <a:lnTo>
                  <a:pt x="13563338" y="0"/>
                </a:lnTo>
                <a:lnTo>
                  <a:pt x="13563338" y="11172800"/>
                </a:lnTo>
                <a:lnTo>
                  <a:pt x="0" y="11172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TextBox 7"/>
          <p:cNvSpPr txBox="1"/>
          <p:nvPr/>
        </p:nvSpPr>
        <p:spPr>
          <a:xfrm rot="117026">
            <a:off x="-1363405" y="1001544"/>
            <a:ext cx="9950748" cy="2868299"/>
          </a:xfrm>
          <a:prstGeom prst="rect">
            <a:avLst/>
          </a:prstGeom>
        </p:spPr>
        <p:txBody>
          <a:bodyPr lIns="0" tIns="0" rIns="0" bIns="0" rtlCol="0" anchor="t">
            <a:spAutoFit/>
          </a:bodyPr>
          <a:lstStyle/>
          <a:p>
            <a:pPr algn="ctr">
              <a:lnSpc>
                <a:spcPts val="11479"/>
              </a:lnSpc>
            </a:pPr>
            <a:r>
              <a:rPr lang="en-US" sz="8199" b="1">
                <a:solidFill>
                  <a:srgbClr val="353964"/>
                </a:solidFill>
                <a:latin typeface="#9Slide07 SVNZiclets Medium"/>
                <a:ea typeface="#9Slide07 SVNZiclets Medium"/>
                <a:cs typeface="#9Slide07 SVNZiclets Medium"/>
                <a:sym typeface="#9Slide07 SVNZiclets Medium"/>
              </a:rPr>
              <a:t>ĐOÁN Ý </a:t>
            </a:r>
          </a:p>
          <a:p>
            <a:pPr algn="ctr">
              <a:lnSpc>
                <a:spcPts val="11479"/>
              </a:lnSpc>
              <a:spcBef>
                <a:spcPct val="0"/>
              </a:spcBef>
            </a:pPr>
            <a:r>
              <a:rPr lang="en-US" sz="8199" b="1">
                <a:solidFill>
                  <a:srgbClr val="353964"/>
                </a:solidFill>
                <a:latin typeface="#9Slide07 SVNZiclets Medium"/>
                <a:ea typeface="#9Slide07 SVNZiclets Medium"/>
                <a:cs typeface="#9Slide07 SVNZiclets Medium"/>
                <a:sym typeface="#9Slide07 SVNZiclets Medium"/>
              </a:rPr>
              <a:t>ĐỒNG ĐỘI</a:t>
            </a:r>
          </a:p>
        </p:txBody>
      </p:sp>
      <p:sp>
        <p:nvSpPr>
          <p:cNvPr id="8" name="TextBox 8"/>
          <p:cNvSpPr txBox="1"/>
          <p:nvPr/>
        </p:nvSpPr>
        <p:spPr>
          <a:xfrm rot="-968121">
            <a:off x="6994849" y="3983111"/>
            <a:ext cx="4336020" cy="412950"/>
          </a:xfrm>
          <a:prstGeom prst="rect">
            <a:avLst/>
          </a:prstGeom>
        </p:spPr>
        <p:txBody>
          <a:bodyPr lIns="0" tIns="0" rIns="0" bIns="0" rtlCol="0" anchor="t">
            <a:spAutoFit/>
          </a:bodyPr>
          <a:lstStyle/>
          <a:p>
            <a:pPr algn="just">
              <a:lnSpc>
                <a:spcPts val="3050"/>
              </a:lnSpc>
              <a:spcBef>
                <a:spcPct val="0"/>
              </a:spcBef>
            </a:pPr>
            <a:endParaRPr/>
          </a:p>
        </p:txBody>
      </p:sp>
      <p:sp>
        <p:nvSpPr>
          <p:cNvPr id="9" name="TextBox 9"/>
          <p:cNvSpPr txBox="1"/>
          <p:nvPr/>
        </p:nvSpPr>
        <p:spPr>
          <a:xfrm rot="-998713">
            <a:off x="7279343" y="4185452"/>
            <a:ext cx="4368143" cy="4048125"/>
          </a:xfrm>
          <a:prstGeom prst="rect">
            <a:avLst/>
          </a:prstGeom>
        </p:spPr>
        <p:txBody>
          <a:bodyPr lIns="0" tIns="0" rIns="0" bIns="0" rtlCol="0" anchor="t">
            <a:spAutoFit/>
          </a:bodyPr>
          <a:lstStyle/>
          <a:p>
            <a:pPr algn="just">
              <a:lnSpc>
                <a:spcPts val="4500"/>
              </a:lnSpc>
              <a:spcBef>
                <a:spcPct val="0"/>
              </a:spcBef>
            </a:pPr>
            <a:r>
              <a:rPr lang="en-US" sz="4500">
                <a:solidFill>
                  <a:srgbClr val="312F84"/>
                </a:solidFill>
                <a:latin typeface="Roboto Condensed"/>
                <a:ea typeface="Roboto Condensed"/>
                <a:cs typeface="Roboto Condensed"/>
                <a:sym typeface="Roboto Condensed"/>
              </a:rPr>
              <a:t>GV HS sẽ lên tham gia theo cặp, GV mời khoảng 3 cặp lên tham gia trò chơi. Mỗi đội chơi sẽ được phát 3 từ khóa. </a:t>
            </a:r>
          </a:p>
        </p:txBody>
      </p:sp>
      <p:sp>
        <p:nvSpPr>
          <p:cNvPr id="10" name="TextBox 10"/>
          <p:cNvSpPr txBox="1"/>
          <p:nvPr/>
        </p:nvSpPr>
        <p:spPr>
          <a:xfrm rot="-958579">
            <a:off x="12459223" y="2542911"/>
            <a:ext cx="4556500" cy="4619625"/>
          </a:xfrm>
          <a:prstGeom prst="rect">
            <a:avLst/>
          </a:prstGeom>
        </p:spPr>
        <p:txBody>
          <a:bodyPr lIns="0" tIns="0" rIns="0" bIns="0" rtlCol="0" anchor="t">
            <a:spAutoFit/>
          </a:bodyPr>
          <a:lstStyle/>
          <a:p>
            <a:pPr marL="971550" lvl="1" indent="-485775" algn="just">
              <a:lnSpc>
                <a:spcPts val="4500"/>
              </a:lnSpc>
              <a:buFont typeface="Arial"/>
              <a:buChar char="•"/>
            </a:pPr>
            <a:r>
              <a:rPr lang="en-US" sz="4500">
                <a:solidFill>
                  <a:srgbClr val="312F84"/>
                </a:solidFill>
                <a:latin typeface="Roboto Condensed"/>
                <a:ea typeface="Roboto Condensed"/>
                <a:cs typeface="Roboto Condensed"/>
                <a:sym typeface="Roboto Condensed"/>
              </a:rPr>
              <a:t>Mỗi cặp chơi có 5 từ khóa, diễn đạt trong 2P</a:t>
            </a:r>
          </a:p>
          <a:p>
            <a:pPr marL="971550" lvl="1" indent="-485775" algn="just">
              <a:lnSpc>
                <a:spcPts val="4500"/>
              </a:lnSpc>
              <a:buFont typeface="Arial"/>
              <a:buChar char="•"/>
            </a:pPr>
            <a:r>
              <a:rPr lang="en-US" sz="4500">
                <a:solidFill>
                  <a:srgbClr val="312F84"/>
                </a:solidFill>
                <a:latin typeface="Roboto Condensed"/>
                <a:ea typeface="Roboto Condensed"/>
                <a:cs typeface="Roboto Condensed"/>
                <a:sym typeface="Roboto Condensed"/>
              </a:rPr>
              <a:t> GV có thể cộng điểm thưởng khi HS trả lời đúng.</a:t>
            </a:r>
          </a:p>
          <a:p>
            <a:pPr algn="just">
              <a:lnSpc>
                <a:spcPts val="4500"/>
              </a:lnSpc>
              <a:spcBef>
                <a:spcPct val="0"/>
              </a:spcBef>
            </a:pPr>
            <a:endParaRPr lang="en-US" sz="4500">
              <a:solidFill>
                <a:srgbClr val="312F84"/>
              </a:solidFill>
              <a:latin typeface="Roboto Condensed"/>
              <a:ea typeface="Roboto Condensed"/>
              <a:cs typeface="Roboto Condensed"/>
              <a:sym typeface="Roboto Condense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3" name="Freeform 3"/>
          <p:cNvSpPr/>
          <p:nvPr/>
        </p:nvSpPr>
        <p:spPr>
          <a:xfrm>
            <a:off x="-483474" y="2260469"/>
            <a:ext cx="8937062" cy="6345314"/>
          </a:xfrm>
          <a:custGeom>
            <a:avLst/>
            <a:gdLst/>
            <a:ahLst/>
            <a:cxnLst/>
            <a:rect l="l" t="t" r="r" b="b"/>
            <a:pathLst>
              <a:path w="8937062" h="6345314">
                <a:moveTo>
                  <a:pt x="0" y="0"/>
                </a:moveTo>
                <a:lnTo>
                  <a:pt x="8937062" y="0"/>
                </a:lnTo>
                <a:lnTo>
                  <a:pt x="8937062" y="6345314"/>
                </a:lnTo>
                <a:lnTo>
                  <a:pt x="0" y="63453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1050616">
            <a:off x="11059288" y="1518922"/>
            <a:ext cx="6494473" cy="5880846"/>
          </a:xfrm>
          <a:custGeom>
            <a:avLst/>
            <a:gdLst/>
            <a:ahLst/>
            <a:cxnLst/>
            <a:rect l="l" t="t" r="r" b="b"/>
            <a:pathLst>
              <a:path w="8748399" h="12383120">
                <a:moveTo>
                  <a:pt x="0" y="0"/>
                </a:moveTo>
                <a:lnTo>
                  <a:pt x="8748399" y="0"/>
                </a:lnTo>
                <a:lnTo>
                  <a:pt x="8748399" y="12383120"/>
                </a:lnTo>
                <a:lnTo>
                  <a:pt x="0" y="12383120"/>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191748" y="3817937"/>
            <a:ext cx="7586619" cy="3498850"/>
          </a:xfrm>
          <a:prstGeom prst="rect">
            <a:avLst/>
          </a:prstGeom>
        </p:spPr>
        <p:txBody>
          <a:bodyPr lIns="0" tIns="0" rIns="0" bIns="0" rtlCol="0" anchor="t">
            <a:spAutoFit/>
          </a:bodyPr>
          <a:lstStyle/>
          <a:p>
            <a:pPr algn="just">
              <a:lnSpc>
                <a:spcPts val="5599"/>
              </a:lnSpc>
            </a:pPr>
            <a:r>
              <a:rPr lang="en-US" sz="3999">
                <a:solidFill>
                  <a:srgbClr val="312F84"/>
                </a:solidFill>
                <a:latin typeface="Roboto Condensed"/>
                <a:ea typeface="Roboto Condensed"/>
                <a:cs typeface="Roboto Condensed"/>
                <a:sym typeface="Roboto Condensed"/>
              </a:rPr>
              <a:t>Viết một đoạn văn (khoảng 8 – 10 câu) trình bày suy nghĩ của em về trách nhiệm của học sinh với đất nước. Trong đoạn văn có sử dụng một lối chơi chữ, gạch chân chỉ rõ.</a:t>
            </a:r>
          </a:p>
        </p:txBody>
      </p:sp>
      <p:sp>
        <p:nvSpPr>
          <p:cNvPr id="6" name="TextBox 6"/>
          <p:cNvSpPr txBox="1"/>
          <p:nvPr/>
        </p:nvSpPr>
        <p:spPr>
          <a:xfrm>
            <a:off x="-2354937" y="779462"/>
            <a:ext cx="12679988" cy="930274"/>
          </a:xfrm>
          <a:prstGeom prst="rect">
            <a:avLst/>
          </a:prstGeom>
        </p:spPr>
        <p:txBody>
          <a:bodyPr lIns="0" tIns="0" rIns="0" bIns="0" rtlCol="0" anchor="t">
            <a:spAutoFit/>
          </a:bodyPr>
          <a:lstStyle/>
          <a:p>
            <a:pPr algn="ctr">
              <a:lnSpc>
                <a:spcPts val="6999"/>
              </a:lnSpc>
            </a:pPr>
            <a:r>
              <a:rPr lang="en-US" sz="6999" b="1">
                <a:solidFill>
                  <a:srgbClr val="657BB6"/>
                </a:solidFill>
                <a:latin typeface="Fraunces Bold"/>
                <a:ea typeface="Fraunces Bold"/>
                <a:cs typeface="Fraunces Bold"/>
                <a:sym typeface="Fraunces Bold"/>
              </a:rPr>
              <a:t>III. VẬN DỤNG</a:t>
            </a: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2" name="Freeform 2"/>
          <p:cNvSpPr/>
          <p:nvPr/>
        </p:nvSpPr>
        <p:spPr>
          <a:xfrm>
            <a:off x="-138882" y="9526170"/>
            <a:ext cx="18565765" cy="1786955"/>
          </a:xfrm>
          <a:custGeom>
            <a:avLst/>
            <a:gdLst/>
            <a:ahLst/>
            <a:cxnLst/>
            <a:rect l="l" t="t" r="r" b="b"/>
            <a:pathLst>
              <a:path w="18565765" h="1786955">
                <a:moveTo>
                  <a:pt x="0" y="0"/>
                </a:moveTo>
                <a:lnTo>
                  <a:pt x="18565764" y="0"/>
                </a:lnTo>
                <a:lnTo>
                  <a:pt x="18565764" y="1786954"/>
                </a:lnTo>
                <a:lnTo>
                  <a:pt x="0" y="17869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193077" y="10506075"/>
            <a:ext cx="18243366" cy="5105397"/>
          </a:xfrm>
          <a:prstGeom prst="rect">
            <a:avLst/>
          </a:prstGeom>
        </p:spPr>
        <p:txBody>
          <a:bodyPr lIns="0" tIns="0" rIns="0" bIns="0" rtlCol="0" anchor="t">
            <a:spAutoFit/>
          </a:bodyPr>
          <a:lstStyle/>
          <a:p>
            <a:pPr algn="ctr">
              <a:lnSpc>
                <a:spcPts val="15000"/>
              </a:lnSpc>
            </a:pPr>
            <a:r>
              <a:rPr lang="en-US" sz="15000">
                <a:solidFill>
                  <a:srgbClr val="312F84"/>
                </a:solidFill>
                <a:latin typeface="#9Slide05 VL Fadilla"/>
                <a:ea typeface="#9Slide05 VL Fadilla"/>
                <a:cs typeface="#9Slide05 VL Fadilla"/>
                <a:sym typeface="#9Slide05 VL Fadilla"/>
              </a:rPr>
              <a:t>Bài 7</a:t>
            </a:r>
          </a:p>
          <a:p>
            <a:pPr algn="ctr">
              <a:lnSpc>
                <a:spcPts val="9001"/>
              </a:lnSpc>
            </a:pPr>
            <a:endParaRPr lang="en-US" sz="15000">
              <a:solidFill>
                <a:srgbClr val="312F84"/>
              </a:solidFill>
              <a:latin typeface="#9Slide05 VL Fadilla"/>
              <a:ea typeface="#9Slide05 VL Fadilla"/>
              <a:cs typeface="#9Slide05 VL Fadilla"/>
              <a:sym typeface="#9Slide05 VL Fadilla"/>
            </a:endParaRPr>
          </a:p>
          <a:p>
            <a:pPr algn="ctr">
              <a:lnSpc>
                <a:spcPts val="14999"/>
              </a:lnSpc>
            </a:pPr>
            <a:r>
              <a:rPr lang="en-US" sz="14999">
                <a:solidFill>
                  <a:srgbClr val="312F84"/>
                </a:solidFill>
                <a:latin typeface="#9Slide05 VL Fadilla"/>
                <a:ea typeface="#9Slide05 VL Fadilla"/>
                <a:cs typeface="#9Slide05 VL Fadilla"/>
                <a:sym typeface="#9Slide05 VL Fadilla"/>
              </a:rPr>
              <a:t>Thơ tám chữ và thơ tự do</a:t>
            </a:r>
          </a:p>
        </p:txBody>
      </p:sp>
      <p:sp>
        <p:nvSpPr>
          <p:cNvPr id="4" name="Freeform 4"/>
          <p:cNvSpPr/>
          <p:nvPr/>
        </p:nvSpPr>
        <p:spPr>
          <a:xfrm>
            <a:off x="0" y="5774823"/>
            <a:ext cx="3736154" cy="4257725"/>
          </a:xfrm>
          <a:custGeom>
            <a:avLst/>
            <a:gdLst/>
            <a:ahLst/>
            <a:cxnLst/>
            <a:rect l="l" t="t" r="r" b="b"/>
            <a:pathLst>
              <a:path w="3736154" h="4257725">
                <a:moveTo>
                  <a:pt x="0" y="0"/>
                </a:moveTo>
                <a:lnTo>
                  <a:pt x="3736154" y="0"/>
                </a:lnTo>
                <a:lnTo>
                  <a:pt x="3736154" y="4257725"/>
                </a:lnTo>
                <a:lnTo>
                  <a:pt x="0" y="4257725"/>
                </a:lnTo>
                <a:lnTo>
                  <a:pt x="0" y="0"/>
                </a:lnTo>
                <a:close/>
              </a:path>
            </a:pathLst>
          </a:custGeom>
          <a:blipFill>
            <a:blip r:embed="rId4"/>
            <a:stretch>
              <a:fillRect/>
            </a:stretch>
          </a:blipFill>
        </p:spPr>
        <p:txBody>
          <a:bodyPr/>
          <a:lstStyle/>
          <a:p>
            <a:endParaRPr lang="en-US"/>
          </a:p>
        </p:txBody>
      </p:sp>
      <p:pic>
        <p:nvPicPr>
          <p:cNvPr id="5" name="Picture 5"/>
          <p:cNvPicPr>
            <a:picLocks noChangeAspect="1"/>
          </p:cNvPicPr>
          <p:nvPr/>
        </p:nvPicPr>
        <p:blipFill>
          <a:blip r:embed="rId5"/>
          <a:srcRect/>
          <a:stretch>
            <a:fillRect/>
          </a:stretch>
        </p:blipFill>
        <p:spPr>
          <a:xfrm>
            <a:off x="458863" y="91414"/>
            <a:ext cx="6554581" cy="4850390"/>
          </a:xfrm>
          <a:prstGeom prst="rect">
            <a:avLst/>
          </a:prstGeom>
        </p:spPr>
      </p:pic>
      <p:sp>
        <p:nvSpPr>
          <p:cNvPr id="6" name="Freeform 6"/>
          <p:cNvSpPr/>
          <p:nvPr/>
        </p:nvSpPr>
        <p:spPr>
          <a:xfrm>
            <a:off x="5568900" y="824464"/>
            <a:ext cx="13871253" cy="11426445"/>
          </a:xfrm>
          <a:custGeom>
            <a:avLst/>
            <a:gdLst/>
            <a:ahLst/>
            <a:cxnLst/>
            <a:rect l="l" t="t" r="r" b="b"/>
            <a:pathLst>
              <a:path w="13871253" h="11426445">
                <a:moveTo>
                  <a:pt x="0" y="0"/>
                </a:moveTo>
                <a:lnTo>
                  <a:pt x="13871253" y="0"/>
                </a:lnTo>
                <a:lnTo>
                  <a:pt x="13871253" y="11426445"/>
                </a:lnTo>
                <a:lnTo>
                  <a:pt x="0" y="114264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TextBox 7"/>
          <p:cNvSpPr txBox="1"/>
          <p:nvPr/>
        </p:nvSpPr>
        <p:spPr>
          <a:xfrm rot="117026">
            <a:off x="-1363405" y="1001544"/>
            <a:ext cx="9950748" cy="2868299"/>
          </a:xfrm>
          <a:prstGeom prst="rect">
            <a:avLst/>
          </a:prstGeom>
        </p:spPr>
        <p:txBody>
          <a:bodyPr lIns="0" tIns="0" rIns="0" bIns="0" rtlCol="0" anchor="t">
            <a:spAutoFit/>
          </a:bodyPr>
          <a:lstStyle/>
          <a:p>
            <a:pPr algn="ctr">
              <a:lnSpc>
                <a:spcPts val="11479"/>
              </a:lnSpc>
            </a:pPr>
            <a:r>
              <a:rPr lang="en-US" sz="8199" b="1">
                <a:solidFill>
                  <a:srgbClr val="353964"/>
                </a:solidFill>
                <a:latin typeface="#9Slide07 SVNZiclets Medium"/>
                <a:ea typeface="#9Slide07 SVNZiclets Medium"/>
                <a:cs typeface="#9Slide07 SVNZiclets Medium"/>
                <a:sym typeface="#9Slide07 SVNZiclets Medium"/>
              </a:rPr>
              <a:t>ĐOÁN Ý </a:t>
            </a:r>
          </a:p>
          <a:p>
            <a:pPr algn="ctr">
              <a:lnSpc>
                <a:spcPts val="11479"/>
              </a:lnSpc>
              <a:spcBef>
                <a:spcPct val="0"/>
              </a:spcBef>
            </a:pPr>
            <a:r>
              <a:rPr lang="en-US" sz="8199" b="1">
                <a:solidFill>
                  <a:srgbClr val="353964"/>
                </a:solidFill>
                <a:latin typeface="#9Slide07 SVNZiclets Medium"/>
                <a:ea typeface="#9Slide07 SVNZiclets Medium"/>
                <a:cs typeface="#9Slide07 SVNZiclets Medium"/>
                <a:sym typeface="#9Slide07 SVNZiclets Medium"/>
              </a:rPr>
              <a:t>ĐỒNG ĐỘI</a:t>
            </a:r>
          </a:p>
        </p:txBody>
      </p:sp>
      <p:sp>
        <p:nvSpPr>
          <p:cNvPr id="8" name="TextBox 8"/>
          <p:cNvSpPr txBox="1"/>
          <p:nvPr/>
        </p:nvSpPr>
        <p:spPr>
          <a:xfrm rot="-968121">
            <a:off x="6994849" y="3983111"/>
            <a:ext cx="4336020" cy="412950"/>
          </a:xfrm>
          <a:prstGeom prst="rect">
            <a:avLst/>
          </a:prstGeom>
        </p:spPr>
        <p:txBody>
          <a:bodyPr lIns="0" tIns="0" rIns="0" bIns="0" rtlCol="0" anchor="t">
            <a:spAutoFit/>
          </a:bodyPr>
          <a:lstStyle/>
          <a:p>
            <a:pPr algn="just">
              <a:lnSpc>
                <a:spcPts val="3050"/>
              </a:lnSpc>
              <a:spcBef>
                <a:spcPct val="0"/>
              </a:spcBef>
            </a:pPr>
            <a:endParaRPr/>
          </a:p>
        </p:txBody>
      </p:sp>
      <p:sp>
        <p:nvSpPr>
          <p:cNvPr id="9" name="TextBox 9"/>
          <p:cNvSpPr txBox="1"/>
          <p:nvPr/>
        </p:nvSpPr>
        <p:spPr>
          <a:xfrm rot="-998713">
            <a:off x="6561091" y="4030088"/>
            <a:ext cx="5080704" cy="4985385"/>
          </a:xfrm>
          <a:prstGeom prst="rect">
            <a:avLst/>
          </a:prstGeom>
        </p:spPr>
        <p:txBody>
          <a:bodyPr lIns="0" tIns="0" rIns="0" bIns="0" rtlCol="0" anchor="t">
            <a:spAutoFit/>
          </a:bodyPr>
          <a:lstStyle/>
          <a:p>
            <a:pPr marL="842013" lvl="1" indent="-421007" algn="just">
              <a:lnSpc>
                <a:spcPts val="3900"/>
              </a:lnSpc>
              <a:buFont typeface="Arial"/>
              <a:buChar char="•"/>
            </a:pPr>
            <a:r>
              <a:rPr lang="en-US" sz="3900">
                <a:solidFill>
                  <a:srgbClr val="312F84"/>
                </a:solidFill>
                <a:latin typeface="Roboto Condensed"/>
                <a:ea typeface="Roboto Condensed"/>
                <a:cs typeface="Roboto Condensed"/>
                <a:sym typeface="Roboto Condensed"/>
              </a:rPr>
              <a:t>Một bạn sẽ nhận từ khóa - 1 bạn đoán từ khóa.</a:t>
            </a:r>
          </a:p>
          <a:p>
            <a:pPr marL="842013" lvl="1" indent="-421007" algn="just">
              <a:lnSpc>
                <a:spcPts val="3900"/>
              </a:lnSpc>
              <a:spcBef>
                <a:spcPct val="0"/>
              </a:spcBef>
              <a:buFont typeface="Arial"/>
              <a:buChar char="•"/>
            </a:pPr>
            <a:r>
              <a:rPr lang="en-US" sz="3900">
                <a:solidFill>
                  <a:srgbClr val="312F84"/>
                </a:solidFill>
                <a:latin typeface="Roboto Condensed"/>
                <a:ea typeface="Roboto Condensed"/>
                <a:cs typeface="Roboto Condensed"/>
                <a:sym typeface="Roboto Condensed"/>
              </a:rPr>
              <a:t>GV đồng thời sẽ chiếu từ khóa lên màn hình để các bạn HS phía dưới cùng biết sẽ tạo hiệu ứng thích thú cho các bạn HS khác.</a:t>
            </a:r>
          </a:p>
        </p:txBody>
      </p:sp>
      <p:sp>
        <p:nvSpPr>
          <p:cNvPr id="10" name="TextBox 10"/>
          <p:cNvSpPr txBox="1"/>
          <p:nvPr/>
        </p:nvSpPr>
        <p:spPr>
          <a:xfrm rot="-958579">
            <a:off x="11824239" y="2378057"/>
            <a:ext cx="5752438" cy="5975985"/>
          </a:xfrm>
          <a:prstGeom prst="rect">
            <a:avLst/>
          </a:prstGeom>
        </p:spPr>
        <p:txBody>
          <a:bodyPr lIns="0" tIns="0" rIns="0" bIns="0" rtlCol="0" anchor="t">
            <a:spAutoFit/>
          </a:bodyPr>
          <a:lstStyle/>
          <a:p>
            <a:pPr marL="842013" lvl="1" indent="-421007" algn="just">
              <a:lnSpc>
                <a:spcPts val="3900"/>
              </a:lnSpc>
              <a:buFont typeface="Arial"/>
              <a:buChar char="•"/>
            </a:pPr>
            <a:r>
              <a:rPr lang="en-US" sz="3900">
                <a:solidFill>
                  <a:srgbClr val="312F84"/>
                </a:solidFill>
                <a:latin typeface="Roboto Condensed"/>
                <a:ea typeface="Roboto Condensed"/>
                <a:cs typeface="Roboto Condensed"/>
                <a:sym typeface="Roboto Condensed"/>
              </a:rPr>
              <a:t>Bạn đoán sẽ đứng quay lưng với màn hình, bạn diễn tả sẽ đứng đối diện và nhìn lên màn hình để biết từ khóa. </a:t>
            </a:r>
          </a:p>
          <a:p>
            <a:pPr marL="842013" lvl="1" indent="-421007" algn="just">
              <a:lnSpc>
                <a:spcPts val="3900"/>
              </a:lnSpc>
              <a:buFont typeface="Arial"/>
              <a:buChar char="•"/>
            </a:pPr>
            <a:r>
              <a:rPr lang="en-US" sz="3900">
                <a:solidFill>
                  <a:srgbClr val="312F84"/>
                </a:solidFill>
                <a:latin typeface="Roboto Condensed"/>
                <a:ea typeface="Roboto Condensed"/>
                <a:cs typeface="Roboto Condensed"/>
                <a:sym typeface="Roboto Condensed"/>
              </a:rPr>
              <a:t>Bạn diễn tả sẽ dùng ngôn ngữ cơ thể, hoặc miêu tả bằng lời nhưng không được phép nói từ liên quan đến từ khóa đã cho. Nếu vi phạm thì bỏ qua câu.</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2" name="Freeform 2"/>
          <p:cNvSpPr/>
          <p:nvPr/>
        </p:nvSpPr>
        <p:spPr>
          <a:xfrm>
            <a:off x="-138882" y="9526170"/>
            <a:ext cx="18565765" cy="1786955"/>
          </a:xfrm>
          <a:custGeom>
            <a:avLst/>
            <a:gdLst/>
            <a:ahLst/>
            <a:cxnLst/>
            <a:rect l="l" t="t" r="r" b="b"/>
            <a:pathLst>
              <a:path w="18565765" h="1786955">
                <a:moveTo>
                  <a:pt x="0" y="0"/>
                </a:moveTo>
                <a:lnTo>
                  <a:pt x="18565764" y="0"/>
                </a:lnTo>
                <a:lnTo>
                  <a:pt x="18565764" y="1786954"/>
                </a:lnTo>
                <a:lnTo>
                  <a:pt x="0" y="17869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193077" y="10506075"/>
            <a:ext cx="18243366" cy="5105397"/>
          </a:xfrm>
          <a:prstGeom prst="rect">
            <a:avLst/>
          </a:prstGeom>
        </p:spPr>
        <p:txBody>
          <a:bodyPr lIns="0" tIns="0" rIns="0" bIns="0" rtlCol="0" anchor="t">
            <a:spAutoFit/>
          </a:bodyPr>
          <a:lstStyle/>
          <a:p>
            <a:pPr algn="ctr">
              <a:lnSpc>
                <a:spcPts val="15000"/>
              </a:lnSpc>
            </a:pPr>
            <a:r>
              <a:rPr lang="en-US" sz="15000">
                <a:solidFill>
                  <a:srgbClr val="312F84"/>
                </a:solidFill>
                <a:latin typeface="#9Slide05 VL Fadilla"/>
                <a:ea typeface="#9Slide05 VL Fadilla"/>
                <a:cs typeface="#9Slide05 VL Fadilla"/>
                <a:sym typeface="#9Slide05 VL Fadilla"/>
              </a:rPr>
              <a:t>Bài 7</a:t>
            </a:r>
          </a:p>
          <a:p>
            <a:pPr algn="ctr">
              <a:lnSpc>
                <a:spcPts val="9001"/>
              </a:lnSpc>
            </a:pPr>
            <a:endParaRPr lang="en-US" sz="15000">
              <a:solidFill>
                <a:srgbClr val="312F84"/>
              </a:solidFill>
              <a:latin typeface="#9Slide05 VL Fadilla"/>
              <a:ea typeface="#9Slide05 VL Fadilla"/>
              <a:cs typeface="#9Slide05 VL Fadilla"/>
              <a:sym typeface="#9Slide05 VL Fadilla"/>
            </a:endParaRPr>
          </a:p>
          <a:p>
            <a:pPr algn="ctr">
              <a:lnSpc>
                <a:spcPts val="14999"/>
              </a:lnSpc>
            </a:pPr>
            <a:r>
              <a:rPr lang="en-US" sz="14999">
                <a:solidFill>
                  <a:srgbClr val="312F84"/>
                </a:solidFill>
                <a:latin typeface="#9Slide05 VL Fadilla"/>
                <a:ea typeface="#9Slide05 VL Fadilla"/>
                <a:cs typeface="#9Slide05 VL Fadilla"/>
                <a:sym typeface="#9Slide05 VL Fadilla"/>
              </a:rPr>
              <a:t>Thơ tám chữ và thơ tự do</a:t>
            </a:r>
          </a:p>
        </p:txBody>
      </p:sp>
      <p:sp>
        <p:nvSpPr>
          <p:cNvPr id="4" name="Freeform 4"/>
          <p:cNvSpPr/>
          <p:nvPr/>
        </p:nvSpPr>
        <p:spPr>
          <a:xfrm>
            <a:off x="0" y="5774823"/>
            <a:ext cx="3736154" cy="4257725"/>
          </a:xfrm>
          <a:custGeom>
            <a:avLst/>
            <a:gdLst/>
            <a:ahLst/>
            <a:cxnLst/>
            <a:rect l="l" t="t" r="r" b="b"/>
            <a:pathLst>
              <a:path w="3736154" h="4257725">
                <a:moveTo>
                  <a:pt x="0" y="0"/>
                </a:moveTo>
                <a:lnTo>
                  <a:pt x="3736154" y="0"/>
                </a:lnTo>
                <a:lnTo>
                  <a:pt x="3736154" y="4257725"/>
                </a:lnTo>
                <a:lnTo>
                  <a:pt x="0" y="4257725"/>
                </a:lnTo>
                <a:lnTo>
                  <a:pt x="0" y="0"/>
                </a:lnTo>
                <a:close/>
              </a:path>
            </a:pathLst>
          </a:custGeom>
          <a:blipFill>
            <a:blip r:embed="rId4"/>
            <a:stretch>
              <a:fillRect/>
            </a:stretch>
          </a:blipFill>
        </p:spPr>
        <p:txBody>
          <a:bodyPr/>
          <a:lstStyle/>
          <a:p>
            <a:endParaRPr lang="en-US"/>
          </a:p>
        </p:txBody>
      </p:sp>
      <p:pic>
        <p:nvPicPr>
          <p:cNvPr id="5" name="Picture 5"/>
          <p:cNvPicPr>
            <a:picLocks noChangeAspect="1"/>
          </p:cNvPicPr>
          <p:nvPr/>
        </p:nvPicPr>
        <p:blipFill>
          <a:blip r:embed="rId5"/>
          <a:srcRect/>
          <a:stretch>
            <a:fillRect/>
          </a:stretch>
        </p:blipFill>
        <p:spPr>
          <a:xfrm>
            <a:off x="458863" y="91414"/>
            <a:ext cx="6554581" cy="4850390"/>
          </a:xfrm>
          <a:prstGeom prst="rect">
            <a:avLst/>
          </a:prstGeom>
        </p:spPr>
      </p:pic>
      <p:sp>
        <p:nvSpPr>
          <p:cNvPr id="6" name="Freeform 6"/>
          <p:cNvSpPr/>
          <p:nvPr/>
        </p:nvSpPr>
        <p:spPr>
          <a:xfrm>
            <a:off x="6771982" y="0"/>
            <a:ext cx="14323856" cy="11799276"/>
          </a:xfrm>
          <a:custGeom>
            <a:avLst/>
            <a:gdLst/>
            <a:ahLst/>
            <a:cxnLst/>
            <a:rect l="l" t="t" r="r" b="b"/>
            <a:pathLst>
              <a:path w="14323856" h="11799276">
                <a:moveTo>
                  <a:pt x="0" y="0"/>
                </a:moveTo>
                <a:lnTo>
                  <a:pt x="14323856" y="0"/>
                </a:lnTo>
                <a:lnTo>
                  <a:pt x="14323856" y="11799276"/>
                </a:lnTo>
                <a:lnTo>
                  <a:pt x="0" y="117992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TextBox 7"/>
          <p:cNvSpPr txBox="1"/>
          <p:nvPr/>
        </p:nvSpPr>
        <p:spPr>
          <a:xfrm rot="117026">
            <a:off x="-1363405" y="1001544"/>
            <a:ext cx="9950748" cy="2868299"/>
          </a:xfrm>
          <a:prstGeom prst="rect">
            <a:avLst/>
          </a:prstGeom>
        </p:spPr>
        <p:txBody>
          <a:bodyPr lIns="0" tIns="0" rIns="0" bIns="0" rtlCol="0" anchor="t">
            <a:spAutoFit/>
          </a:bodyPr>
          <a:lstStyle/>
          <a:p>
            <a:pPr algn="ctr">
              <a:lnSpc>
                <a:spcPts val="11479"/>
              </a:lnSpc>
            </a:pPr>
            <a:r>
              <a:rPr lang="en-US" sz="8199" b="1">
                <a:solidFill>
                  <a:srgbClr val="353964"/>
                </a:solidFill>
                <a:latin typeface="#9Slide07 SVNZiclets Medium"/>
                <a:ea typeface="#9Slide07 SVNZiclets Medium"/>
                <a:cs typeface="#9Slide07 SVNZiclets Medium"/>
                <a:sym typeface="#9Slide07 SVNZiclets Medium"/>
              </a:rPr>
              <a:t>ĐOÁN Ý </a:t>
            </a:r>
          </a:p>
          <a:p>
            <a:pPr algn="ctr">
              <a:lnSpc>
                <a:spcPts val="11479"/>
              </a:lnSpc>
              <a:spcBef>
                <a:spcPct val="0"/>
              </a:spcBef>
            </a:pPr>
            <a:r>
              <a:rPr lang="en-US" sz="8199" b="1">
                <a:solidFill>
                  <a:srgbClr val="353964"/>
                </a:solidFill>
                <a:latin typeface="#9Slide07 SVNZiclets Medium"/>
                <a:ea typeface="#9Slide07 SVNZiclets Medium"/>
                <a:cs typeface="#9Slide07 SVNZiclets Medium"/>
                <a:sym typeface="#9Slide07 SVNZiclets Medium"/>
              </a:rPr>
              <a:t>ĐỒNG ĐỘI</a:t>
            </a:r>
          </a:p>
        </p:txBody>
      </p:sp>
      <p:sp>
        <p:nvSpPr>
          <p:cNvPr id="8" name="TextBox 8"/>
          <p:cNvSpPr txBox="1"/>
          <p:nvPr/>
        </p:nvSpPr>
        <p:spPr>
          <a:xfrm rot="-968121">
            <a:off x="6994849" y="3983111"/>
            <a:ext cx="4336020" cy="412950"/>
          </a:xfrm>
          <a:prstGeom prst="rect">
            <a:avLst/>
          </a:prstGeom>
        </p:spPr>
        <p:txBody>
          <a:bodyPr lIns="0" tIns="0" rIns="0" bIns="0" rtlCol="0" anchor="t">
            <a:spAutoFit/>
          </a:bodyPr>
          <a:lstStyle/>
          <a:p>
            <a:pPr algn="just">
              <a:lnSpc>
                <a:spcPts val="3050"/>
              </a:lnSpc>
              <a:spcBef>
                <a:spcPct val="0"/>
              </a:spcBef>
            </a:pPr>
            <a:endParaRPr/>
          </a:p>
        </p:txBody>
      </p:sp>
      <p:sp>
        <p:nvSpPr>
          <p:cNvPr id="9" name="TextBox 9"/>
          <p:cNvSpPr txBox="1"/>
          <p:nvPr/>
        </p:nvSpPr>
        <p:spPr>
          <a:xfrm rot="-955213">
            <a:off x="8795583" y="3921218"/>
            <a:ext cx="4229001" cy="4533900"/>
          </a:xfrm>
          <a:prstGeom prst="rect">
            <a:avLst/>
          </a:prstGeom>
        </p:spPr>
        <p:txBody>
          <a:bodyPr lIns="0" tIns="0" rIns="0" bIns="0" rtlCol="0" anchor="t">
            <a:spAutoFit/>
          </a:bodyPr>
          <a:lstStyle/>
          <a:p>
            <a:pPr algn="just">
              <a:lnSpc>
                <a:spcPts val="7199"/>
              </a:lnSpc>
            </a:pPr>
            <a:r>
              <a:rPr lang="en-US" sz="5999" b="1">
                <a:solidFill>
                  <a:srgbClr val="312F84"/>
                </a:solidFill>
                <a:latin typeface="Roboto Condensed Bold"/>
                <a:ea typeface="Roboto Condensed Bold"/>
                <a:cs typeface="Roboto Condensed Bold"/>
                <a:sym typeface="Roboto Condensed Bold"/>
              </a:rPr>
              <a:t>1. Chơi chữ</a:t>
            </a:r>
          </a:p>
          <a:p>
            <a:pPr algn="l">
              <a:lnSpc>
                <a:spcPts val="7199"/>
              </a:lnSpc>
            </a:pPr>
            <a:r>
              <a:rPr lang="en-US" sz="5999" b="1">
                <a:solidFill>
                  <a:srgbClr val="312F84"/>
                </a:solidFill>
                <a:latin typeface="Roboto Condensed Bold"/>
                <a:ea typeface="Roboto Condensed Bold"/>
                <a:cs typeface="Roboto Condensed Bold"/>
                <a:sym typeface="Roboto Condensed Bold"/>
              </a:rPr>
              <a:t>2. Nói lái</a:t>
            </a:r>
          </a:p>
          <a:p>
            <a:pPr algn="l">
              <a:lnSpc>
                <a:spcPts val="7199"/>
              </a:lnSpc>
            </a:pPr>
            <a:r>
              <a:rPr lang="en-US" sz="5999" b="1">
                <a:solidFill>
                  <a:srgbClr val="312F84"/>
                </a:solidFill>
                <a:latin typeface="Roboto Condensed Bold"/>
                <a:ea typeface="Roboto Condensed Bold"/>
                <a:cs typeface="Roboto Condensed Bold"/>
                <a:sym typeface="Roboto Condensed Bold"/>
              </a:rPr>
              <a:t>3. Đồng âm</a:t>
            </a:r>
          </a:p>
          <a:p>
            <a:pPr algn="l">
              <a:lnSpc>
                <a:spcPts val="7199"/>
              </a:lnSpc>
            </a:pPr>
            <a:r>
              <a:rPr lang="en-US" sz="5999" b="1">
                <a:solidFill>
                  <a:srgbClr val="312F84"/>
                </a:solidFill>
                <a:latin typeface="Roboto Condensed Bold"/>
                <a:ea typeface="Roboto Condensed Bold"/>
                <a:cs typeface="Roboto Condensed Bold"/>
                <a:sym typeface="Roboto Condensed Bold"/>
              </a:rPr>
              <a:t>4. Đồng nghĩa</a:t>
            </a:r>
          </a:p>
          <a:p>
            <a:pPr algn="l">
              <a:lnSpc>
                <a:spcPts val="7199"/>
              </a:lnSpc>
            </a:pPr>
            <a:r>
              <a:rPr lang="en-US" sz="5999" b="1">
                <a:solidFill>
                  <a:srgbClr val="312F84"/>
                </a:solidFill>
                <a:latin typeface="Roboto Condensed Bold"/>
                <a:ea typeface="Roboto Condensed Bold"/>
                <a:cs typeface="Roboto Condensed Bold"/>
                <a:sym typeface="Roboto Condensed Bold"/>
              </a:rPr>
              <a:t>5. Trái nghĩa</a:t>
            </a:r>
          </a:p>
        </p:txBody>
      </p:sp>
      <p:sp>
        <p:nvSpPr>
          <p:cNvPr id="10" name="Freeform 10"/>
          <p:cNvSpPr/>
          <p:nvPr/>
        </p:nvSpPr>
        <p:spPr>
          <a:xfrm>
            <a:off x="13933910" y="976527"/>
            <a:ext cx="3715103" cy="2930288"/>
          </a:xfrm>
          <a:custGeom>
            <a:avLst/>
            <a:gdLst/>
            <a:ahLst/>
            <a:cxnLst/>
            <a:rect l="l" t="t" r="r" b="b"/>
            <a:pathLst>
              <a:path w="3715103" h="2930288">
                <a:moveTo>
                  <a:pt x="0" y="0"/>
                </a:moveTo>
                <a:lnTo>
                  <a:pt x="3715103" y="0"/>
                </a:lnTo>
                <a:lnTo>
                  <a:pt x="3715103" y="2930288"/>
                </a:lnTo>
                <a:lnTo>
                  <a:pt x="0" y="2930288"/>
                </a:lnTo>
                <a:lnTo>
                  <a:pt x="0" y="0"/>
                </a:lnTo>
                <a:close/>
              </a:path>
            </a:pathLst>
          </a:custGeom>
          <a:blipFill>
            <a:blip r:embed="rId8"/>
            <a:stretch>
              <a:fillRect/>
            </a:stretch>
          </a:blipFill>
        </p:spPr>
        <p:txBody>
          <a:bodyPr/>
          <a:lstStyle/>
          <a:p>
            <a:endParaRPr lang="en-US"/>
          </a:p>
        </p:txBody>
      </p:sp>
      <p:grpSp>
        <p:nvGrpSpPr>
          <p:cNvPr id="11" name="Group 11"/>
          <p:cNvGrpSpPr/>
          <p:nvPr/>
        </p:nvGrpSpPr>
        <p:grpSpPr>
          <a:xfrm>
            <a:off x="14883584" y="2070160"/>
            <a:ext cx="1530004" cy="1530004"/>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BB9F4"/>
            </a:solidFill>
          </p:spPr>
          <p:txBody>
            <a:bodyPr/>
            <a:lstStyle/>
            <a:p>
              <a:endParaRPr lang="en-US"/>
            </a:p>
          </p:txBody>
        </p:sp>
        <p:sp>
          <p:nvSpPr>
            <p:cNvPr id="13" name="TextBox 13"/>
            <p:cNvSpPr txBox="1"/>
            <p:nvPr/>
          </p:nvSpPr>
          <p:spPr>
            <a:xfrm>
              <a:off x="76200" y="0"/>
              <a:ext cx="660400" cy="736600"/>
            </a:xfrm>
            <a:prstGeom prst="rect">
              <a:avLst/>
            </a:prstGeom>
          </p:spPr>
          <p:txBody>
            <a:bodyPr lIns="50800" tIns="50800" rIns="50800" bIns="50800" rtlCol="0" anchor="ctr"/>
            <a:lstStyle/>
            <a:p>
              <a:pPr algn="ctr">
                <a:lnSpc>
                  <a:spcPts val="5599"/>
                </a:lnSpc>
                <a:spcBef>
                  <a:spcPct val="0"/>
                </a:spcBef>
              </a:pPr>
              <a:r>
                <a:rPr lang="en-US" sz="3999" b="1">
                  <a:solidFill>
                    <a:srgbClr val="000000"/>
                  </a:solidFill>
                  <a:latin typeface="Roboto Condensed Bold"/>
                  <a:ea typeface="Roboto Condensed Bold"/>
                  <a:cs typeface="Roboto Condensed Bold"/>
                  <a:sym typeface="Roboto Condensed Bold"/>
                </a:rPr>
                <a:t>3P</a:t>
              </a: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2" name="TextBox 2"/>
          <p:cNvSpPr txBox="1"/>
          <p:nvPr/>
        </p:nvSpPr>
        <p:spPr>
          <a:xfrm>
            <a:off x="-193077" y="10506075"/>
            <a:ext cx="18243366" cy="5105397"/>
          </a:xfrm>
          <a:prstGeom prst="rect">
            <a:avLst/>
          </a:prstGeom>
        </p:spPr>
        <p:txBody>
          <a:bodyPr lIns="0" tIns="0" rIns="0" bIns="0" rtlCol="0" anchor="t">
            <a:spAutoFit/>
          </a:bodyPr>
          <a:lstStyle/>
          <a:p>
            <a:pPr algn="ctr">
              <a:lnSpc>
                <a:spcPts val="15000"/>
              </a:lnSpc>
            </a:pPr>
            <a:r>
              <a:rPr lang="en-US" sz="15000">
                <a:solidFill>
                  <a:srgbClr val="312F84"/>
                </a:solidFill>
                <a:latin typeface="#9Slide05 VL Fadilla"/>
                <a:ea typeface="#9Slide05 VL Fadilla"/>
                <a:cs typeface="#9Slide05 VL Fadilla"/>
                <a:sym typeface="#9Slide05 VL Fadilla"/>
              </a:rPr>
              <a:t>Bài 7</a:t>
            </a:r>
          </a:p>
          <a:p>
            <a:pPr algn="ctr">
              <a:lnSpc>
                <a:spcPts val="9001"/>
              </a:lnSpc>
            </a:pPr>
            <a:endParaRPr lang="en-US" sz="15000">
              <a:solidFill>
                <a:srgbClr val="312F84"/>
              </a:solidFill>
              <a:latin typeface="#9Slide05 VL Fadilla"/>
              <a:ea typeface="#9Slide05 VL Fadilla"/>
              <a:cs typeface="#9Slide05 VL Fadilla"/>
              <a:sym typeface="#9Slide05 VL Fadilla"/>
            </a:endParaRPr>
          </a:p>
          <a:p>
            <a:pPr algn="ctr">
              <a:lnSpc>
                <a:spcPts val="14999"/>
              </a:lnSpc>
            </a:pPr>
            <a:r>
              <a:rPr lang="en-US" sz="14999">
                <a:solidFill>
                  <a:srgbClr val="312F84"/>
                </a:solidFill>
                <a:latin typeface="#9Slide05 VL Fadilla"/>
                <a:ea typeface="#9Slide05 VL Fadilla"/>
                <a:cs typeface="#9Slide05 VL Fadilla"/>
                <a:sym typeface="#9Slide05 VL Fadilla"/>
              </a:rPr>
              <a:t>Thơ tám chữ và thơ tự do</a:t>
            </a:r>
          </a:p>
        </p:txBody>
      </p:sp>
      <p:sp>
        <p:nvSpPr>
          <p:cNvPr id="3" name="Freeform 3"/>
          <p:cNvSpPr/>
          <p:nvPr/>
        </p:nvSpPr>
        <p:spPr>
          <a:xfrm>
            <a:off x="-193077" y="7294686"/>
            <a:ext cx="18481077" cy="3927229"/>
          </a:xfrm>
          <a:custGeom>
            <a:avLst/>
            <a:gdLst/>
            <a:ahLst/>
            <a:cxnLst/>
            <a:rect l="l" t="t" r="r" b="b"/>
            <a:pathLst>
              <a:path w="18481077" h="3927229">
                <a:moveTo>
                  <a:pt x="0" y="0"/>
                </a:moveTo>
                <a:lnTo>
                  <a:pt x="18481077" y="0"/>
                </a:lnTo>
                <a:lnTo>
                  <a:pt x="18481077" y="3927228"/>
                </a:lnTo>
                <a:lnTo>
                  <a:pt x="0" y="39272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0" y="5774823"/>
            <a:ext cx="3736154" cy="4257725"/>
          </a:xfrm>
          <a:custGeom>
            <a:avLst/>
            <a:gdLst/>
            <a:ahLst/>
            <a:cxnLst/>
            <a:rect l="l" t="t" r="r" b="b"/>
            <a:pathLst>
              <a:path w="3736154" h="4257725">
                <a:moveTo>
                  <a:pt x="0" y="0"/>
                </a:moveTo>
                <a:lnTo>
                  <a:pt x="3736154" y="0"/>
                </a:lnTo>
                <a:lnTo>
                  <a:pt x="3736154" y="4257725"/>
                </a:lnTo>
                <a:lnTo>
                  <a:pt x="0" y="4257725"/>
                </a:lnTo>
                <a:lnTo>
                  <a:pt x="0" y="0"/>
                </a:lnTo>
                <a:close/>
              </a:path>
            </a:pathLst>
          </a:custGeom>
          <a:blipFill>
            <a:blip r:embed="rId4"/>
            <a:stretch>
              <a:fillRect/>
            </a:stretch>
          </a:blipFill>
        </p:spPr>
        <p:txBody>
          <a:bodyPr/>
          <a:lstStyle/>
          <a:p>
            <a:endParaRPr lang="en-US"/>
          </a:p>
        </p:txBody>
      </p:sp>
      <p:pic>
        <p:nvPicPr>
          <p:cNvPr id="5" name="Picture 5"/>
          <p:cNvPicPr>
            <a:picLocks noChangeAspect="1"/>
          </p:cNvPicPr>
          <p:nvPr/>
        </p:nvPicPr>
        <p:blipFill>
          <a:blip r:embed="rId5"/>
          <a:srcRect/>
          <a:stretch>
            <a:fillRect/>
          </a:stretch>
        </p:blipFill>
        <p:spPr>
          <a:xfrm>
            <a:off x="458863" y="91414"/>
            <a:ext cx="6554581" cy="4850390"/>
          </a:xfrm>
          <a:prstGeom prst="rect">
            <a:avLst/>
          </a:prstGeom>
        </p:spPr>
      </p:pic>
      <p:sp>
        <p:nvSpPr>
          <p:cNvPr id="6" name="Freeform 6"/>
          <p:cNvSpPr/>
          <p:nvPr/>
        </p:nvSpPr>
        <p:spPr>
          <a:xfrm>
            <a:off x="6771982" y="0"/>
            <a:ext cx="14323856" cy="11799276"/>
          </a:xfrm>
          <a:custGeom>
            <a:avLst/>
            <a:gdLst/>
            <a:ahLst/>
            <a:cxnLst/>
            <a:rect l="l" t="t" r="r" b="b"/>
            <a:pathLst>
              <a:path w="14323856" h="11799276">
                <a:moveTo>
                  <a:pt x="0" y="0"/>
                </a:moveTo>
                <a:lnTo>
                  <a:pt x="14323856" y="0"/>
                </a:lnTo>
                <a:lnTo>
                  <a:pt x="14323856" y="11799276"/>
                </a:lnTo>
                <a:lnTo>
                  <a:pt x="0" y="117992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TextBox 7"/>
          <p:cNvSpPr txBox="1"/>
          <p:nvPr/>
        </p:nvSpPr>
        <p:spPr>
          <a:xfrm rot="117026">
            <a:off x="-1363405" y="1001544"/>
            <a:ext cx="9950748" cy="2868299"/>
          </a:xfrm>
          <a:prstGeom prst="rect">
            <a:avLst/>
          </a:prstGeom>
        </p:spPr>
        <p:txBody>
          <a:bodyPr lIns="0" tIns="0" rIns="0" bIns="0" rtlCol="0" anchor="t">
            <a:spAutoFit/>
          </a:bodyPr>
          <a:lstStyle/>
          <a:p>
            <a:pPr algn="ctr">
              <a:lnSpc>
                <a:spcPts val="11479"/>
              </a:lnSpc>
            </a:pPr>
            <a:r>
              <a:rPr lang="en-US" sz="8199" b="1">
                <a:solidFill>
                  <a:srgbClr val="353964"/>
                </a:solidFill>
                <a:latin typeface="#9Slide07 SVNZiclets Medium"/>
                <a:ea typeface="#9Slide07 SVNZiclets Medium"/>
                <a:cs typeface="#9Slide07 SVNZiclets Medium"/>
                <a:sym typeface="#9Slide07 SVNZiclets Medium"/>
              </a:rPr>
              <a:t>ĐOÁN Ý </a:t>
            </a:r>
          </a:p>
          <a:p>
            <a:pPr algn="ctr">
              <a:lnSpc>
                <a:spcPts val="11479"/>
              </a:lnSpc>
              <a:spcBef>
                <a:spcPct val="0"/>
              </a:spcBef>
            </a:pPr>
            <a:r>
              <a:rPr lang="en-US" sz="8199" b="1">
                <a:solidFill>
                  <a:srgbClr val="353964"/>
                </a:solidFill>
                <a:latin typeface="#9Slide07 SVNZiclets Medium"/>
                <a:ea typeface="#9Slide07 SVNZiclets Medium"/>
                <a:cs typeface="#9Slide07 SVNZiclets Medium"/>
                <a:sym typeface="#9Slide07 SVNZiclets Medium"/>
              </a:rPr>
              <a:t>ĐỒNG ĐỘI</a:t>
            </a:r>
          </a:p>
        </p:txBody>
      </p:sp>
      <p:sp>
        <p:nvSpPr>
          <p:cNvPr id="8" name="TextBox 8"/>
          <p:cNvSpPr txBox="1"/>
          <p:nvPr/>
        </p:nvSpPr>
        <p:spPr>
          <a:xfrm rot="-968121">
            <a:off x="6994849" y="3983111"/>
            <a:ext cx="4336020" cy="412950"/>
          </a:xfrm>
          <a:prstGeom prst="rect">
            <a:avLst/>
          </a:prstGeom>
        </p:spPr>
        <p:txBody>
          <a:bodyPr lIns="0" tIns="0" rIns="0" bIns="0" rtlCol="0" anchor="t">
            <a:spAutoFit/>
          </a:bodyPr>
          <a:lstStyle/>
          <a:p>
            <a:pPr algn="just">
              <a:lnSpc>
                <a:spcPts val="3050"/>
              </a:lnSpc>
              <a:spcBef>
                <a:spcPct val="0"/>
              </a:spcBef>
            </a:pPr>
            <a:endParaRPr/>
          </a:p>
        </p:txBody>
      </p:sp>
      <p:sp>
        <p:nvSpPr>
          <p:cNvPr id="9" name="TextBox 9"/>
          <p:cNvSpPr txBox="1"/>
          <p:nvPr/>
        </p:nvSpPr>
        <p:spPr>
          <a:xfrm rot="-906762">
            <a:off x="9026698" y="3565096"/>
            <a:ext cx="4197648" cy="5501506"/>
          </a:xfrm>
          <a:prstGeom prst="rect">
            <a:avLst/>
          </a:prstGeom>
        </p:spPr>
        <p:txBody>
          <a:bodyPr lIns="0" tIns="0" rIns="0" bIns="0" rtlCol="0" anchor="t">
            <a:spAutoFit/>
          </a:bodyPr>
          <a:lstStyle/>
          <a:p>
            <a:pPr algn="l">
              <a:lnSpc>
                <a:spcPts val="7199"/>
              </a:lnSpc>
            </a:pPr>
            <a:r>
              <a:rPr lang="en-US" sz="5999" b="1">
                <a:solidFill>
                  <a:srgbClr val="312F84"/>
                </a:solidFill>
                <a:latin typeface="Roboto Condensed Bold"/>
                <a:ea typeface="Roboto Condensed Bold"/>
                <a:cs typeface="Roboto Condensed Bold"/>
                <a:sym typeface="Roboto Condensed Bold"/>
              </a:rPr>
              <a:t>1. Gần âm </a:t>
            </a:r>
          </a:p>
          <a:p>
            <a:pPr algn="l">
              <a:lnSpc>
                <a:spcPts val="7199"/>
              </a:lnSpc>
            </a:pPr>
            <a:r>
              <a:rPr lang="en-US" sz="5999" b="1">
                <a:solidFill>
                  <a:srgbClr val="312F84"/>
                </a:solidFill>
                <a:latin typeface="Roboto Condensed Bold"/>
                <a:ea typeface="Roboto Condensed Bold"/>
                <a:cs typeface="Roboto Condensed Bold"/>
                <a:sym typeface="Roboto Condensed Bold"/>
              </a:rPr>
              <a:t>2. Điệp thanh 3. Điệp vần </a:t>
            </a:r>
          </a:p>
          <a:p>
            <a:pPr algn="l">
              <a:lnSpc>
                <a:spcPts val="7199"/>
              </a:lnSpc>
            </a:pPr>
            <a:r>
              <a:rPr lang="en-US" sz="5999" b="1">
                <a:solidFill>
                  <a:srgbClr val="312F84"/>
                </a:solidFill>
                <a:latin typeface="Roboto Condensed Bold"/>
                <a:ea typeface="Roboto Condensed Bold"/>
                <a:cs typeface="Roboto Condensed Bold"/>
                <a:sym typeface="Roboto Condensed Bold"/>
              </a:rPr>
              <a:t>4. Điệp âm </a:t>
            </a:r>
          </a:p>
          <a:p>
            <a:pPr algn="l">
              <a:lnSpc>
                <a:spcPts val="7199"/>
              </a:lnSpc>
            </a:pPr>
            <a:r>
              <a:rPr lang="en-US" sz="5999" b="1">
                <a:solidFill>
                  <a:srgbClr val="312F84"/>
                </a:solidFill>
                <a:latin typeface="Roboto Condensed Bold"/>
                <a:ea typeface="Roboto Condensed Bold"/>
                <a:cs typeface="Roboto Condensed Bold"/>
                <a:sym typeface="Roboto Condensed Bold"/>
              </a:rPr>
              <a:t>5. Đa nghĩa</a:t>
            </a:r>
          </a:p>
          <a:p>
            <a:pPr algn="l">
              <a:lnSpc>
                <a:spcPts val="7199"/>
              </a:lnSpc>
            </a:pPr>
            <a:endParaRPr lang="en-US" sz="5999" b="1">
              <a:solidFill>
                <a:srgbClr val="312F84"/>
              </a:solidFill>
              <a:latin typeface="Roboto Condensed Bold"/>
              <a:ea typeface="Roboto Condensed Bold"/>
              <a:cs typeface="Roboto Condensed Bold"/>
              <a:sym typeface="Roboto Condensed Bold"/>
            </a:endParaRPr>
          </a:p>
        </p:txBody>
      </p:sp>
      <p:sp>
        <p:nvSpPr>
          <p:cNvPr id="10" name="Freeform 10"/>
          <p:cNvSpPr/>
          <p:nvPr/>
        </p:nvSpPr>
        <p:spPr>
          <a:xfrm>
            <a:off x="13933910" y="976527"/>
            <a:ext cx="3715103" cy="2930288"/>
          </a:xfrm>
          <a:custGeom>
            <a:avLst/>
            <a:gdLst/>
            <a:ahLst/>
            <a:cxnLst/>
            <a:rect l="l" t="t" r="r" b="b"/>
            <a:pathLst>
              <a:path w="3715103" h="2930288">
                <a:moveTo>
                  <a:pt x="0" y="0"/>
                </a:moveTo>
                <a:lnTo>
                  <a:pt x="3715103" y="0"/>
                </a:lnTo>
                <a:lnTo>
                  <a:pt x="3715103" y="2930288"/>
                </a:lnTo>
                <a:lnTo>
                  <a:pt x="0" y="2930288"/>
                </a:lnTo>
                <a:lnTo>
                  <a:pt x="0" y="0"/>
                </a:lnTo>
                <a:close/>
              </a:path>
            </a:pathLst>
          </a:custGeom>
          <a:blipFill>
            <a:blip r:embed="rId8"/>
            <a:stretch>
              <a:fillRect/>
            </a:stretch>
          </a:blipFill>
        </p:spPr>
        <p:txBody>
          <a:bodyPr/>
          <a:lstStyle/>
          <a:p>
            <a:endParaRPr lang="en-US"/>
          </a:p>
        </p:txBody>
      </p:sp>
      <p:grpSp>
        <p:nvGrpSpPr>
          <p:cNvPr id="11" name="Group 11"/>
          <p:cNvGrpSpPr/>
          <p:nvPr/>
        </p:nvGrpSpPr>
        <p:grpSpPr>
          <a:xfrm>
            <a:off x="14883584" y="2070160"/>
            <a:ext cx="1530004" cy="1530004"/>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BB9F4"/>
            </a:solidFill>
          </p:spPr>
          <p:txBody>
            <a:bodyPr/>
            <a:lstStyle/>
            <a:p>
              <a:endParaRPr lang="en-US"/>
            </a:p>
          </p:txBody>
        </p:sp>
        <p:sp>
          <p:nvSpPr>
            <p:cNvPr id="13" name="TextBox 13"/>
            <p:cNvSpPr txBox="1"/>
            <p:nvPr/>
          </p:nvSpPr>
          <p:spPr>
            <a:xfrm>
              <a:off x="76200" y="0"/>
              <a:ext cx="660400" cy="736600"/>
            </a:xfrm>
            <a:prstGeom prst="rect">
              <a:avLst/>
            </a:prstGeom>
          </p:spPr>
          <p:txBody>
            <a:bodyPr lIns="50800" tIns="50800" rIns="50800" bIns="50800" rtlCol="0" anchor="ctr"/>
            <a:lstStyle/>
            <a:p>
              <a:pPr algn="ctr">
                <a:lnSpc>
                  <a:spcPts val="5599"/>
                </a:lnSpc>
                <a:spcBef>
                  <a:spcPct val="0"/>
                </a:spcBef>
              </a:pPr>
              <a:r>
                <a:rPr lang="en-US" sz="3999" b="1">
                  <a:solidFill>
                    <a:srgbClr val="000000"/>
                  </a:solidFill>
                  <a:latin typeface="Roboto Condensed Bold"/>
                  <a:ea typeface="Roboto Condensed Bold"/>
                  <a:cs typeface="Roboto Condensed Bold"/>
                  <a:sym typeface="Roboto Condensed Bold"/>
                </a:rPr>
                <a:t>3P</a:t>
              </a: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2" name="TextBox 2"/>
          <p:cNvSpPr txBox="1"/>
          <p:nvPr/>
        </p:nvSpPr>
        <p:spPr>
          <a:xfrm>
            <a:off x="-193077" y="10506075"/>
            <a:ext cx="18243366" cy="5105397"/>
          </a:xfrm>
          <a:prstGeom prst="rect">
            <a:avLst/>
          </a:prstGeom>
        </p:spPr>
        <p:txBody>
          <a:bodyPr lIns="0" tIns="0" rIns="0" bIns="0" rtlCol="0" anchor="t">
            <a:spAutoFit/>
          </a:bodyPr>
          <a:lstStyle/>
          <a:p>
            <a:pPr algn="ctr">
              <a:lnSpc>
                <a:spcPts val="15000"/>
              </a:lnSpc>
            </a:pPr>
            <a:r>
              <a:rPr lang="en-US" sz="15000">
                <a:solidFill>
                  <a:srgbClr val="312F84"/>
                </a:solidFill>
                <a:latin typeface="#9Slide05 VL Fadilla"/>
                <a:ea typeface="#9Slide05 VL Fadilla"/>
                <a:cs typeface="#9Slide05 VL Fadilla"/>
                <a:sym typeface="#9Slide05 VL Fadilla"/>
              </a:rPr>
              <a:t>Bài 7</a:t>
            </a:r>
          </a:p>
          <a:p>
            <a:pPr algn="ctr">
              <a:lnSpc>
                <a:spcPts val="9001"/>
              </a:lnSpc>
            </a:pPr>
            <a:endParaRPr lang="en-US" sz="15000">
              <a:solidFill>
                <a:srgbClr val="312F84"/>
              </a:solidFill>
              <a:latin typeface="#9Slide05 VL Fadilla"/>
              <a:ea typeface="#9Slide05 VL Fadilla"/>
              <a:cs typeface="#9Slide05 VL Fadilla"/>
              <a:sym typeface="#9Slide05 VL Fadilla"/>
            </a:endParaRPr>
          </a:p>
          <a:p>
            <a:pPr algn="ctr">
              <a:lnSpc>
                <a:spcPts val="14999"/>
              </a:lnSpc>
            </a:pPr>
            <a:r>
              <a:rPr lang="en-US" sz="14999">
                <a:solidFill>
                  <a:srgbClr val="312F84"/>
                </a:solidFill>
                <a:latin typeface="#9Slide05 VL Fadilla"/>
                <a:ea typeface="#9Slide05 VL Fadilla"/>
                <a:cs typeface="#9Slide05 VL Fadilla"/>
                <a:sym typeface="#9Slide05 VL Fadilla"/>
              </a:rPr>
              <a:t>Thơ tám chữ và thơ tự do</a:t>
            </a:r>
          </a:p>
        </p:txBody>
      </p:sp>
      <p:sp>
        <p:nvSpPr>
          <p:cNvPr id="3" name="TextBox 3"/>
          <p:cNvSpPr txBox="1"/>
          <p:nvPr/>
        </p:nvSpPr>
        <p:spPr>
          <a:xfrm>
            <a:off x="2295137" y="584202"/>
            <a:ext cx="13504649" cy="1050922"/>
          </a:xfrm>
          <a:prstGeom prst="rect">
            <a:avLst/>
          </a:prstGeom>
        </p:spPr>
        <p:txBody>
          <a:bodyPr lIns="0" tIns="0" rIns="0" bIns="0" rtlCol="0" anchor="t">
            <a:spAutoFit/>
          </a:bodyPr>
          <a:lstStyle/>
          <a:p>
            <a:pPr algn="ctr">
              <a:lnSpc>
                <a:spcPts val="7999"/>
              </a:lnSpc>
            </a:pPr>
            <a:r>
              <a:rPr lang="en-US" sz="7999" b="1">
                <a:solidFill>
                  <a:srgbClr val="657BB6"/>
                </a:solidFill>
                <a:latin typeface="Fraunces Bold"/>
                <a:ea typeface="Fraunces Bold"/>
                <a:cs typeface="Fraunces Bold"/>
                <a:sym typeface="Fraunces Bold"/>
              </a:rPr>
              <a:t>I. TRI THỨC TIẾNG VIỆT</a:t>
            </a:r>
          </a:p>
        </p:txBody>
      </p:sp>
      <p:sp>
        <p:nvSpPr>
          <p:cNvPr id="4" name="Freeform 4"/>
          <p:cNvSpPr/>
          <p:nvPr/>
        </p:nvSpPr>
        <p:spPr>
          <a:xfrm>
            <a:off x="1028700" y="2558539"/>
            <a:ext cx="16230600" cy="6390799"/>
          </a:xfrm>
          <a:custGeom>
            <a:avLst/>
            <a:gdLst/>
            <a:ahLst/>
            <a:cxnLst/>
            <a:rect l="l" t="t" r="r" b="b"/>
            <a:pathLst>
              <a:path w="16230600" h="6390799">
                <a:moveTo>
                  <a:pt x="0" y="0"/>
                </a:moveTo>
                <a:lnTo>
                  <a:pt x="16230600" y="0"/>
                </a:lnTo>
                <a:lnTo>
                  <a:pt x="16230600" y="6390799"/>
                </a:lnTo>
                <a:lnTo>
                  <a:pt x="0" y="6390799"/>
                </a:lnTo>
                <a:lnTo>
                  <a:pt x="0" y="0"/>
                </a:lnTo>
                <a:close/>
              </a:path>
            </a:pathLst>
          </a:custGeom>
          <a:blipFill>
            <a:blip r:embed="rId2"/>
            <a:stretch>
              <a:fillRect/>
            </a:stretch>
          </a:blipFill>
        </p:spPr>
        <p:txBody>
          <a:bodyPr/>
          <a:lstStyle/>
          <a:p>
            <a:endParaRPr lang="en-US"/>
          </a:p>
        </p:txBody>
      </p:sp>
      <p:sp>
        <p:nvSpPr>
          <p:cNvPr id="5" name="TextBox 5"/>
          <p:cNvSpPr txBox="1"/>
          <p:nvPr/>
        </p:nvSpPr>
        <p:spPr>
          <a:xfrm>
            <a:off x="3754651" y="3315538"/>
            <a:ext cx="10129055" cy="4781550"/>
          </a:xfrm>
          <a:prstGeom prst="rect">
            <a:avLst/>
          </a:prstGeom>
        </p:spPr>
        <p:txBody>
          <a:bodyPr lIns="0" tIns="0" rIns="0" bIns="0" rtlCol="0" anchor="t">
            <a:spAutoFit/>
          </a:bodyPr>
          <a:lstStyle/>
          <a:p>
            <a:pPr marL="971550" lvl="1" indent="-485775" algn="just">
              <a:lnSpc>
                <a:spcPts val="6299"/>
              </a:lnSpc>
              <a:buFont typeface="Arial"/>
              <a:buChar char="•"/>
            </a:pPr>
            <a:r>
              <a:rPr lang="en-US" sz="4500">
                <a:solidFill>
                  <a:srgbClr val="312F84"/>
                </a:solidFill>
                <a:latin typeface="Roboto Condensed"/>
                <a:ea typeface="Roboto Condensed"/>
                <a:cs typeface="Roboto Condensed"/>
                <a:sym typeface="Roboto Condensed"/>
              </a:rPr>
              <a:t>GV chia lớp ra thành 4 nhóm, mỗi nhóm gồm 6-7 HS tùy theo số lượng HS.</a:t>
            </a:r>
          </a:p>
          <a:p>
            <a:pPr marL="971550" lvl="1" indent="-485775" algn="just">
              <a:lnSpc>
                <a:spcPts val="6299"/>
              </a:lnSpc>
              <a:buFont typeface="Arial"/>
              <a:buChar char="•"/>
            </a:pPr>
            <a:r>
              <a:rPr lang="en-US" sz="4500">
                <a:solidFill>
                  <a:srgbClr val="312F84"/>
                </a:solidFill>
                <a:latin typeface="Roboto Condensed"/>
                <a:ea typeface="Roboto Condensed"/>
                <a:cs typeface="Roboto Condensed"/>
                <a:sym typeface="Roboto Condensed"/>
              </a:rPr>
              <a:t>Thời gian: làm việc nhóm trong vòng 2’</a:t>
            </a:r>
          </a:p>
          <a:p>
            <a:pPr marL="971550" lvl="1" indent="-485775" algn="just">
              <a:lnSpc>
                <a:spcPts val="6299"/>
              </a:lnSpc>
              <a:buFont typeface="Arial"/>
              <a:buChar char="•"/>
            </a:pPr>
            <a:r>
              <a:rPr lang="en-US" sz="4500">
                <a:solidFill>
                  <a:srgbClr val="312F84"/>
                </a:solidFill>
                <a:latin typeface="Roboto Condensed"/>
                <a:ea typeface="Roboto Condensed"/>
                <a:cs typeface="Roboto Condensed"/>
                <a:sym typeface="Roboto Condensed"/>
              </a:rPr>
              <a:t>Thực hiện yêu cầu của PHT 1: Dựa vào phần chuẩn bị ở nhà và SGK trang 35, 36 hoàn thành phiếu tri thức TV</a:t>
            </a:r>
          </a:p>
        </p:txBody>
      </p:sp>
      <p:sp>
        <p:nvSpPr>
          <p:cNvPr id="6" name="Freeform 6"/>
          <p:cNvSpPr/>
          <p:nvPr/>
        </p:nvSpPr>
        <p:spPr>
          <a:xfrm>
            <a:off x="-138882" y="9526170"/>
            <a:ext cx="18565765" cy="1786955"/>
          </a:xfrm>
          <a:custGeom>
            <a:avLst/>
            <a:gdLst/>
            <a:ahLst/>
            <a:cxnLst/>
            <a:rect l="l" t="t" r="r" b="b"/>
            <a:pathLst>
              <a:path w="18565765" h="1786955">
                <a:moveTo>
                  <a:pt x="0" y="0"/>
                </a:moveTo>
                <a:lnTo>
                  <a:pt x="18565764" y="0"/>
                </a:lnTo>
                <a:lnTo>
                  <a:pt x="18565764" y="1786954"/>
                </a:lnTo>
                <a:lnTo>
                  <a:pt x="0" y="17869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0EFF4"/>
        </a:solidFill>
        <a:effectLst/>
      </p:bgPr>
    </p:bg>
    <p:spTree>
      <p:nvGrpSpPr>
        <p:cNvPr id="1" name=""/>
        <p:cNvGrpSpPr/>
        <p:nvPr/>
      </p:nvGrpSpPr>
      <p:grpSpPr>
        <a:xfrm>
          <a:off x="0" y="0"/>
          <a:ext cx="0" cy="0"/>
          <a:chOff x="0" y="0"/>
          <a:chExt cx="0" cy="0"/>
        </a:xfrm>
      </p:grpSpPr>
      <p:sp>
        <p:nvSpPr>
          <p:cNvPr id="2" name="Freeform 2"/>
          <p:cNvSpPr/>
          <p:nvPr/>
        </p:nvSpPr>
        <p:spPr>
          <a:xfrm>
            <a:off x="-138882" y="9526170"/>
            <a:ext cx="18565765" cy="1786955"/>
          </a:xfrm>
          <a:custGeom>
            <a:avLst/>
            <a:gdLst/>
            <a:ahLst/>
            <a:cxnLst/>
            <a:rect l="l" t="t" r="r" b="b"/>
            <a:pathLst>
              <a:path w="18565765" h="1786955">
                <a:moveTo>
                  <a:pt x="0" y="0"/>
                </a:moveTo>
                <a:lnTo>
                  <a:pt x="18565764" y="0"/>
                </a:lnTo>
                <a:lnTo>
                  <a:pt x="18565764" y="1786954"/>
                </a:lnTo>
                <a:lnTo>
                  <a:pt x="0" y="17869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193077" y="10506075"/>
            <a:ext cx="18243366" cy="5105397"/>
          </a:xfrm>
          <a:prstGeom prst="rect">
            <a:avLst/>
          </a:prstGeom>
        </p:spPr>
        <p:txBody>
          <a:bodyPr lIns="0" tIns="0" rIns="0" bIns="0" rtlCol="0" anchor="t">
            <a:spAutoFit/>
          </a:bodyPr>
          <a:lstStyle/>
          <a:p>
            <a:pPr algn="ctr">
              <a:lnSpc>
                <a:spcPts val="15000"/>
              </a:lnSpc>
            </a:pPr>
            <a:r>
              <a:rPr lang="en-US" sz="15000">
                <a:solidFill>
                  <a:srgbClr val="312F84"/>
                </a:solidFill>
                <a:latin typeface="#9Slide05 VL Fadilla"/>
                <a:ea typeface="#9Slide05 VL Fadilla"/>
                <a:cs typeface="#9Slide05 VL Fadilla"/>
                <a:sym typeface="#9Slide05 VL Fadilla"/>
              </a:rPr>
              <a:t>Bài 7</a:t>
            </a:r>
          </a:p>
          <a:p>
            <a:pPr algn="ctr">
              <a:lnSpc>
                <a:spcPts val="9001"/>
              </a:lnSpc>
            </a:pPr>
            <a:endParaRPr lang="en-US" sz="15000">
              <a:solidFill>
                <a:srgbClr val="312F84"/>
              </a:solidFill>
              <a:latin typeface="#9Slide05 VL Fadilla"/>
              <a:ea typeface="#9Slide05 VL Fadilla"/>
              <a:cs typeface="#9Slide05 VL Fadilla"/>
              <a:sym typeface="#9Slide05 VL Fadilla"/>
            </a:endParaRPr>
          </a:p>
          <a:p>
            <a:pPr algn="ctr">
              <a:lnSpc>
                <a:spcPts val="14999"/>
              </a:lnSpc>
            </a:pPr>
            <a:r>
              <a:rPr lang="en-US" sz="14999">
                <a:solidFill>
                  <a:srgbClr val="312F84"/>
                </a:solidFill>
                <a:latin typeface="#9Slide05 VL Fadilla"/>
                <a:ea typeface="#9Slide05 VL Fadilla"/>
                <a:cs typeface="#9Slide05 VL Fadilla"/>
                <a:sym typeface="#9Slide05 VL Fadilla"/>
              </a:rPr>
              <a:t>Thơ tám chữ và thơ tự do</a:t>
            </a:r>
          </a:p>
        </p:txBody>
      </p:sp>
      <p:sp>
        <p:nvSpPr>
          <p:cNvPr id="4" name="Freeform 4"/>
          <p:cNvSpPr/>
          <p:nvPr/>
        </p:nvSpPr>
        <p:spPr>
          <a:xfrm>
            <a:off x="-193077" y="2195036"/>
            <a:ext cx="16230600" cy="6390799"/>
          </a:xfrm>
          <a:custGeom>
            <a:avLst/>
            <a:gdLst/>
            <a:ahLst/>
            <a:cxnLst/>
            <a:rect l="l" t="t" r="r" b="b"/>
            <a:pathLst>
              <a:path w="16230600" h="6390799">
                <a:moveTo>
                  <a:pt x="0" y="0"/>
                </a:moveTo>
                <a:lnTo>
                  <a:pt x="16230600" y="0"/>
                </a:lnTo>
                <a:lnTo>
                  <a:pt x="16230600" y="6390798"/>
                </a:lnTo>
                <a:lnTo>
                  <a:pt x="0" y="6390798"/>
                </a:lnTo>
                <a:lnTo>
                  <a:pt x="0" y="0"/>
                </a:lnTo>
                <a:close/>
              </a:path>
            </a:pathLst>
          </a:custGeom>
          <a:blipFill>
            <a:blip r:embed="rId4"/>
            <a:stretch>
              <a:fillRect/>
            </a:stretch>
          </a:blipFill>
        </p:spPr>
        <p:txBody>
          <a:bodyPr/>
          <a:lstStyle/>
          <a:p>
            <a:endParaRPr lang="en-US"/>
          </a:p>
        </p:txBody>
      </p:sp>
      <p:sp>
        <p:nvSpPr>
          <p:cNvPr id="5" name="Freeform 5"/>
          <p:cNvSpPr/>
          <p:nvPr/>
        </p:nvSpPr>
        <p:spPr>
          <a:xfrm rot="1397017">
            <a:off x="10507244" y="2240098"/>
            <a:ext cx="6043716" cy="7371664"/>
          </a:xfrm>
          <a:custGeom>
            <a:avLst/>
            <a:gdLst/>
            <a:ahLst/>
            <a:cxnLst/>
            <a:rect l="l" t="t" r="r" b="b"/>
            <a:pathLst>
              <a:path w="6043716" h="8401813">
                <a:moveTo>
                  <a:pt x="0" y="0"/>
                </a:moveTo>
                <a:lnTo>
                  <a:pt x="6043716" y="0"/>
                </a:lnTo>
                <a:lnTo>
                  <a:pt x="6043716" y="8401813"/>
                </a:lnTo>
                <a:lnTo>
                  <a:pt x="0" y="8401813"/>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2845893" y="3206487"/>
            <a:ext cx="7418954" cy="3981450"/>
          </a:xfrm>
          <a:prstGeom prst="rect">
            <a:avLst/>
          </a:prstGeom>
        </p:spPr>
        <p:txBody>
          <a:bodyPr lIns="0" tIns="0" rIns="0" bIns="0" rtlCol="0" anchor="t">
            <a:spAutoFit/>
          </a:bodyPr>
          <a:lstStyle/>
          <a:p>
            <a:pPr marL="971550" lvl="1" indent="-485775" algn="just">
              <a:lnSpc>
                <a:spcPts val="6299"/>
              </a:lnSpc>
              <a:buFont typeface="Arial"/>
              <a:buChar char="•"/>
            </a:pPr>
            <a:r>
              <a:rPr lang="en-US" sz="4500">
                <a:solidFill>
                  <a:srgbClr val="312F84"/>
                </a:solidFill>
                <a:latin typeface="Roboto Condensed"/>
                <a:ea typeface="Roboto Condensed"/>
                <a:cs typeface="Roboto Condensed"/>
                <a:sym typeface="Roboto Condensed"/>
              </a:rPr>
              <a:t>Nhóm 1,3: Chơi chữ là gì? Có các lối chơi chữ nào?</a:t>
            </a:r>
          </a:p>
          <a:p>
            <a:pPr marL="971550" lvl="1" indent="-485775" algn="just">
              <a:lnSpc>
                <a:spcPts val="6299"/>
              </a:lnSpc>
              <a:buFont typeface="Arial"/>
              <a:buChar char="•"/>
            </a:pPr>
            <a:r>
              <a:rPr lang="en-US" sz="4500">
                <a:solidFill>
                  <a:srgbClr val="312F84"/>
                </a:solidFill>
                <a:latin typeface="Roboto Condensed"/>
                <a:ea typeface="Roboto Condensed"/>
                <a:cs typeface="Roboto Condensed"/>
                <a:sym typeface="Roboto Condensed"/>
              </a:rPr>
              <a:t>Nhóm 2, 4: Điệp âm, điệp vần là gì? </a:t>
            </a:r>
          </a:p>
          <a:p>
            <a:pPr algn="just">
              <a:lnSpc>
                <a:spcPts val="6299"/>
              </a:lnSpc>
            </a:pPr>
            <a:endParaRPr lang="en-US" sz="4500">
              <a:solidFill>
                <a:srgbClr val="312F84"/>
              </a:solidFill>
              <a:latin typeface="Roboto Condensed"/>
              <a:ea typeface="Roboto Condensed"/>
              <a:cs typeface="Roboto Condensed"/>
              <a:sym typeface="Roboto Condensed"/>
            </a:endParaRPr>
          </a:p>
        </p:txBody>
      </p:sp>
      <p:sp>
        <p:nvSpPr>
          <p:cNvPr id="7" name="TextBox 7"/>
          <p:cNvSpPr txBox="1"/>
          <p:nvPr/>
        </p:nvSpPr>
        <p:spPr>
          <a:xfrm>
            <a:off x="1640831" y="161925"/>
            <a:ext cx="13504649" cy="1050922"/>
          </a:xfrm>
          <a:prstGeom prst="rect">
            <a:avLst/>
          </a:prstGeom>
        </p:spPr>
        <p:txBody>
          <a:bodyPr lIns="0" tIns="0" rIns="0" bIns="0" rtlCol="0" anchor="t">
            <a:spAutoFit/>
          </a:bodyPr>
          <a:lstStyle/>
          <a:p>
            <a:pPr algn="ctr">
              <a:lnSpc>
                <a:spcPts val="7999"/>
              </a:lnSpc>
            </a:pPr>
            <a:r>
              <a:rPr lang="en-US" sz="7999" b="1">
                <a:solidFill>
                  <a:srgbClr val="657BB6"/>
                </a:solidFill>
                <a:latin typeface="Fraunces Bold"/>
                <a:ea typeface="Fraunces Bold"/>
                <a:cs typeface="Fraunces Bold"/>
                <a:sym typeface="Fraunces Bold"/>
              </a:rPr>
              <a:t>I. TRI THỨC TIẾNG VIỆT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TotalTime>
  <Words>3043</Words>
  <Application>Microsoft Office PowerPoint</Application>
  <PresentationFormat>Custom</PresentationFormat>
  <Paragraphs>302</Paragraphs>
  <Slides>40</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40</vt:i4>
      </vt:variant>
    </vt:vector>
  </HeadingPairs>
  <TitlesOfParts>
    <vt:vector size="53" baseType="lpstr">
      <vt:lpstr>Roboto Condensed Italics</vt:lpstr>
      <vt:lpstr>#9Slide05 ViceroyJF</vt:lpstr>
      <vt:lpstr>Roboto Condensed Bold</vt:lpstr>
      <vt:lpstr>#9Slide03 SVNAgency FB Bold Bold</vt:lpstr>
      <vt:lpstr>#9Slide07 SVNZiclets Medium</vt:lpstr>
      <vt:lpstr>#9Slide05 VL Fadilla</vt:lpstr>
      <vt:lpstr>Calibri</vt:lpstr>
      <vt:lpstr>Fraunces Bold</vt:lpstr>
      <vt:lpstr>Arial</vt:lpstr>
      <vt:lpstr>#9Slide07 SVNRevolution</vt:lpstr>
      <vt:lpstr>Roboto Condensed</vt:lpstr>
      <vt:lpstr>Roboto Condensed Bold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B7_CD_TIẾNG VIỆT</dc:title>
  <dc:creator>HP</dc:creator>
  <cp:lastModifiedBy>QuangHung Xuan</cp:lastModifiedBy>
  <cp:revision>7</cp:revision>
  <dcterms:created xsi:type="dcterms:W3CDTF">2006-08-16T00:00:00Z</dcterms:created>
  <dcterms:modified xsi:type="dcterms:W3CDTF">2026-01-20T04:02:40Z</dcterms:modified>
  <dc:identifier>DAGHkDhZv8c</dc:identifier>
</cp:coreProperties>
</file>