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8288000" cy="10287000"/>
  <p:notesSz cx="6858000" cy="9144000"/>
  <p:embeddedFontLst>
    <p:embeddedFont>
      <p:font typeface="#9Slide07 SVNRevolution" panose="02040603050506020204" charset="0"/>
      <p:regular r:id="rId52"/>
    </p:embeddedFont>
    <p:embeddedFont>
      <p:font typeface="Arimo" panose="020B0604020202020204" charset="0"/>
      <p:regular r:id="rId53"/>
    </p:embeddedFont>
    <p:embeddedFont>
      <p:font typeface="Fraunces Bold" panose="020B0604020202020204" charset="-93"/>
      <p:regular r:id="rId54"/>
    </p:embeddedFont>
    <p:embeddedFont>
      <p:font typeface="Roboto Condensed" panose="02000000000000000000" pitchFamily="2" charset="0"/>
      <p:regular r:id="rId55"/>
      <p:bold r:id="rId56"/>
      <p:italic r:id="rId57"/>
      <p:boldItalic r:id="rId58"/>
    </p:embeddedFont>
    <p:embeddedFont>
      <p:font typeface="Roboto Condensed Bold" panose="02000000000000000000" charset="0"/>
      <p:regular r:id="rId59"/>
    </p:embeddedFont>
    <p:embeddedFont>
      <p:font typeface="Roboto Condensed Bold Italics" panose="020B0604020202020204" charset="0"/>
      <p:regular r:id="rId60"/>
    </p:embeddedFont>
    <p:embeddedFont>
      <p:font typeface="Roboto Condensed Italics" panose="020B0604020202020204" charset="0"/>
      <p:regular r:id="rId61"/>
    </p:embeddedFont>
  </p:embeddedFontLst>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206"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16.gif"/><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145902" y="1526185"/>
            <a:ext cx="11996195" cy="8292370"/>
            <a:chOff x="0" y="0"/>
            <a:chExt cx="15994927" cy="11056493"/>
          </a:xfrm>
        </p:grpSpPr>
        <p:sp>
          <p:nvSpPr>
            <p:cNvPr id="4" name="Freeform 4"/>
            <p:cNvSpPr/>
            <p:nvPr/>
          </p:nvSpPr>
          <p:spPr>
            <a:xfrm>
              <a:off x="0" y="0"/>
              <a:ext cx="15994887" cy="11056493"/>
            </a:xfrm>
            <a:custGeom>
              <a:avLst/>
              <a:gdLst/>
              <a:ahLst/>
              <a:cxnLst/>
              <a:rect l="l" t="t" r="r" b="b"/>
              <a:pathLst>
                <a:path w="15994887" h="11056493">
                  <a:moveTo>
                    <a:pt x="0" y="0"/>
                  </a:moveTo>
                  <a:lnTo>
                    <a:pt x="15994887" y="0"/>
                  </a:lnTo>
                  <a:lnTo>
                    <a:pt x="15994887" y="11056493"/>
                  </a:lnTo>
                  <a:lnTo>
                    <a:pt x="0" y="11056493"/>
                  </a:lnTo>
                  <a:lnTo>
                    <a:pt x="0" y="0"/>
                  </a:lnTo>
                  <a:close/>
                </a:path>
              </a:pathLst>
            </a:custGeom>
            <a:blipFill>
              <a:blip r:embed="rId2"/>
              <a:stretch>
                <a:fillRect t="-1" b="-1"/>
              </a:stretch>
            </a:blipFill>
          </p:spPr>
          <p:txBody>
            <a:bodyPr/>
            <a:lstStyle/>
            <a:p>
              <a:endParaRPr lang="en-GB"/>
            </a:p>
          </p:txBody>
        </p:sp>
      </p:grpSp>
      <p:sp>
        <p:nvSpPr>
          <p:cNvPr id="7" name="TextBox 7"/>
          <p:cNvSpPr txBox="1"/>
          <p:nvPr/>
        </p:nvSpPr>
        <p:spPr>
          <a:xfrm>
            <a:off x="3350004" y="4735742"/>
            <a:ext cx="11232032" cy="1062356"/>
          </a:xfrm>
          <a:prstGeom prst="rect">
            <a:avLst/>
          </a:prstGeom>
        </p:spPr>
        <p:txBody>
          <a:bodyPr lIns="0" tIns="0" rIns="0" bIns="0" rtlCol="0" anchor="t">
            <a:spAutoFit/>
          </a:bodyPr>
          <a:lstStyle/>
          <a:p>
            <a:pPr algn="ctr">
              <a:lnSpc>
                <a:spcPts val="10010"/>
              </a:lnSpc>
            </a:pPr>
            <a:r>
              <a:rPr lang="en-US" sz="11000">
                <a:solidFill>
                  <a:srgbClr val="D46F75"/>
                </a:solidFill>
                <a:latin typeface="Fraunces Bold"/>
              </a:rPr>
              <a:t>KHỞI ĐỘNG</a:t>
            </a:r>
          </a:p>
        </p:txBody>
      </p:sp>
      <p:grpSp>
        <p:nvGrpSpPr>
          <p:cNvPr id="12" name="Group 12"/>
          <p:cNvGrpSpPr/>
          <p:nvPr/>
        </p:nvGrpSpPr>
        <p:grpSpPr>
          <a:xfrm>
            <a:off x="2210334" y="3862633"/>
            <a:ext cx="1490848" cy="1633400"/>
            <a:chOff x="0" y="0"/>
            <a:chExt cx="1987797" cy="2177867"/>
          </a:xfrm>
        </p:grpSpPr>
        <p:sp>
          <p:nvSpPr>
            <p:cNvPr id="13" name="Freeform 13"/>
            <p:cNvSpPr/>
            <p:nvPr/>
          </p:nvSpPr>
          <p:spPr>
            <a:xfrm>
              <a:off x="0" y="0"/>
              <a:ext cx="1987804" cy="2177923"/>
            </a:xfrm>
            <a:custGeom>
              <a:avLst/>
              <a:gdLst/>
              <a:ahLst/>
              <a:cxnLst/>
              <a:rect l="l" t="t" r="r" b="b"/>
              <a:pathLst>
                <a:path w="1987804" h="2177923">
                  <a:moveTo>
                    <a:pt x="0" y="0"/>
                  </a:moveTo>
                  <a:lnTo>
                    <a:pt x="1987804" y="0"/>
                  </a:lnTo>
                  <a:lnTo>
                    <a:pt x="1987804" y="2177923"/>
                  </a:lnTo>
                  <a:lnTo>
                    <a:pt x="0" y="2177923"/>
                  </a:lnTo>
                  <a:lnTo>
                    <a:pt x="0" y="0"/>
                  </a:lnTo>
                  <a:close/>
                </a:path>
              </a:pathLst>
            </a:custGeom>
            <a:blipFill>
              <a:blip r:embed="rId3"/>
              <a:stretch>
                <a:fillRect l="-3" r="-3" b="2"/>
              </a:stretch>
            </a:blipFill>
          </p:spPr>
          <p:txBody>
            <a:bodyPr/>
            <a:lstStyle/>
            <a:p>
              <a:endParaRPr lang="en-GB"/>
            </a:p>
          </p:txBody>
        </p:sp>
      </p:grpSp>
      <p:grpSp>
        <p:nvGrpSpPr>
          <p:cNvPr id="18" name="Group 18"/>
          <p:cNvGrpSpPr/>
          <p:nvPr/>
        </p:nvGrpSpPr>
        <p:grpSpPr>
          <a:xfrm>
            <a:off x="14279153" y="3862633"/>
            <a:ext cx="4008847" cy="6028341"/>
            <a:chOff x="0" y="0"/>
            <a:chExt cx="5345129" cy="8037788"/>
          </a:xfrm>
        </p:grpSpPr>
        <p:sp>
          <p:nvSpPr>
            <p:cNvPr id="19" name="Freeform 19"/>
            <p:cNvSpPr/>
            <p:nvPr/>
          </p:nvSpPr>
          <p:spPr>
            <a:xfrm>
              <a:off x="0" y="0"/>
              <a:ext cx="5345176" cy="8037830"/>
            </a:xfrm>
            <a:custGeom>
              <a:avLst/>
              <a:gdLst/>
              <a:ahLst/>
              <a:cxnLst/>
              <a:rect l="l" t="t" r="r" b="b"/>
              <a:pathLst>
                <a:path w="5345176" h="8037830">
                  <a:moveTo>
                    <a:pt x="0" y="0"/>
                  </a:moveTo>
                  <a:lnTo>
                    <a:pt x="5345176" y="0"/>
                  </a:lnTo>
                  <a:lnTo>
                    <a:pt x="5345176" y="8037830"/>
                  </a:lnTo>
                  <a:lnTo>
                    <a:pt x="0" y="8037830"/>
                  </a:lnTo>
                  <a:lnTo>
                    <a:pt x="0" y="0"/>
                  </a:lnTo>
                  <a:close/>
                </a:path>
              </a:pathLst>
            </a:custGeom>
            <a:blipFill>
              <a:blip r:embed="rId4"/>
              <a:stretch>
                <a:fillRect l="-41" r="-40"/>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043914">
            <a:off x="438433" y="-1038179"/>
            <a:ext cx="16605712" cy="16515135"/>
            <a:chOff x="0" y="0"/>
            <a:chExt cx="22140949" cy="22020180"/>
          </a:xfrm>
        </p:grpSpPr>
        <p:sp>
          <p:nvSpPr>
            <p:cNvPr id="3" name="Freeform 3"/>
            <p:cNvSpPr/>
            <p:nvPr/>
          </p:nvSpPr>
          <p:spPr>
            <a:xfrm>
              <a:off x="0" y="0"/>
              <a:ext cx="22140926" cy="22020149"/>
            </a:xfrm>
            <a:custGeom>
              <a:avLst/>
              <a:gdLst/>
              <a:ahLst/>
              <a:cxnLst/>
              <a:rect l="l" t="t" r="r" b="b"/>
              <a:pathLst>
                <a:path w="22140926" h="22020149">
                  <a:moveTo>
                    <a:pt x="0" y="0"/>
                  </a:moveTo>
                  <a:lnTo>
                    <a:pt x="22140926" y="0"/>
                  </a:lnTo>
                  <a:lnTo>
                    <a:pt x="22140926" y="22020149"/>
                  </a:lnTo>
                  <a:lnTo>
                    <a:pt x="0" y="22020149"/>
                  </a:lnTo>
                  <a:lnTo>
                    <a:pt x="0" y="0"/>
                  </a:lnTo>
                  <a:close/>
                </a:path>
              </a:pathLst>
            </a:custGeom>
            <a:blipFill>
              <a:blip r:embed="rId2"/>
              <a:stretch>
                <a:fillRect l="-100" r="-100"/>
              </a:stretch>
            </a:blipFill>
          </p:spPr>
          <p:txBody>
            <a:bodyPr/>
            <a:lstStyle/>
            <a:p>
              <a:endParaRPr lang="en-GB"/>
            </a:p>
          </p:txBody>
        </p:sp>
      </p:grpSp>
      <p:grpSp>
        <p:nvGrpSpPr>
          <p:cNvPr id="4" name="Group 4"/>
          <p:cNvGrpSpPr/>
          <p:nvPr/>
        </p:nvGrpSpPr>
        <p:grpSpPr>
          <a:xfrm>
            <a:off x="15525968" y="1329167"/>
            <a:ext cx="1056522" cy="1342002"/>
            <a:chOff x="0" y="0"/>
            <a:chExt cx="1408696" cy="1789336"/>
          </a:xfrm>
        </p:grpSpPr>
        <p:sp>
          <p:nvSpPr>
            <p:cNvPr id="5" name="Freeform 5"/>
            <p:cNvSpPr/>
            <p:nvPr/>
          </p:nvSpPr>
          <p:spPr>
            <a:xfrm>
              <a:off x="0" y="0"/>
              <a:ext cx="1408684" cy="1789303"/>
            </a:xfrm>
            <a:custGeom>
              <a:avLst/>
              <a:gdLst/>
              <a:ahLst/>
              <a:cxnLst/>
              <a:rect l="l" t="t" r="r" b="b"/>
              <a:pathLst>
                <a:path w="1408684" h="1789303">
                  <a:moveTo>
                    <a:pt x="0" y="0"/>
                  </a:moveTo>
                  <a:lnTo>
                    <a:pt x="1408684" y="0"/>
                  </a:lnTo>
                  <a:lnTo>
                    <a:pt x="1408684" y="1789303"/>
                  </a:lnTo>
                  <a:lnTo>
                    <a:pt x="0" y="1789303"/>
                  </a:lnTo>
                  <a:lnTo>
                    <a:pt x="0" y="0"/>
                  </a:lnTo>
                  <a:close/>
                </a:path>
              </a:pathLst>
            </a:custGeom>
            <a:blipFill>
              <a:blip r:embed="rId3"/>
              <a:stretch>
                <a:fillRect t="-2" b="-4"/>
              </a:stretch>
            </a:blipFill>
          </p:spPr>
          <p:txBody>
            <a:bodyPr/>
            <a:lstStyle/>
            <a:p>
              <a:endParaRPr lang="en-GB"/>
            </a:p>
          </p:txBody>
        </p:sp>
      </p:grpSp>
      <p:grpSp>
        <p:nvGrpSpPr>
          <p:cNvPr id="6" name="Group 6"/>
          <p:cNvGrpSpPr/>
          <p:nvPr/>
        </p:nvGrpSpPr>
        <p:grpSpPr>
          <a:xfrm>
            <a:off x="16582490" y="1049264"/>
            <a:ext cx="848572" cy="1077863"/>
            <a:chOff x="0" y="0"/>
            <a:chExt cx="1131430" cy="1437151"/>
          </a:xfrm>
        </p:grpSpPr>
        <p:sp>
          <p:nvSpPr>
            <p:cNvPr id="7" name="Freeform 7"/>
            <p:cNvSpPr/>
            <p:nvPr/>
          </p:nvSpPr>
          <p:spPr>
            <a:xfrm>
              <a:off x="0" y="0"/>
              <a:ext cx="1131443" cy="1437132"/>
            </a:xfrm>
            <a:custGeom>
              <a:avLst/>
              <a:gdLst/>
              <a:ahLst/>
              <a:cxnLst/>
              <a:rect l="l" t="t" r="r" b="b"/>
              <a:pathLst>
                <a:path w="1131443" h="1437132">
                  <a:moveTo>
                    <a:pt x="0" y="0"/>
                  </a:moveTo>
                  <a:lnTo>
                    <a:pt x="1131443" y="0"/>
                  </a:lnTo>
                  <a:lnTo>
                    <a:pt x="1131443" y="1437132"/>
                  </a:lnTo>
                  <a:lnTo>
                    <a:pt x="0" y="1437132"/>
                  </a:lnTo>
                  <a:lnTo>
                    <a:pt x="0" y="0"/>
                  </a:lnTo>
                  <a:close/>
                </a:path>
              </a:pathLst>
            </a:custGeom>
            <a:blipFill>
              <a:blip r:embed="rId3"/>
              <a:stretch>
                <a:fillRect l="-139" r="-138" b="-1"/>
              </a:stretch>
            </a:blipFill>
          </p:spPr>
          <p:txBody>
            <a:bodyPr/>
            <a:lstStyle/>
            <a:p>
              <a:endParaRPr lang="en-GB"/>
            </a:p>
          </p:txBody>
        </p:sp>
      </p:grpSp>
      <p:sp>
        <p:nvSpPr>
          <p:cNvPr id="8" name="TextBox 8"/>
          <p:cNvSpPr txBox="1"/>
          <p:nvPr/>
        </p:nvSpPr>
        <p:spPr>
          <a:xfrm>
            <a:off x="4852161" y="1288717"/>
            <a:ext cx="7778257" cy="2773681"/>
          </a:xfrm>
          <a:prstGeom prst="rect">
            <a:avLst/>
          </a:prstGeom>
        </p:spPr>
        <p:txBody>
          <a:bodyPr lIns="0" tIns="0" rIns="0" bIns="0" rtlCol="0" anchor="t">
            <a:spAutoFit/>
          </a:bodyPr>
          <a:lstStyle/>
          <a:p>
            <a:pPr algn="ctr">
              <a:lnSpc>
                <a:spcPts val="10258"/>
              </a:lnSpc>
            </a:pPr>
            <a:r>
              <a:rPr lang="en-US" sz="5998">
                <a:solidFill>
                  <a:srgbClr val="3E4047"/>
                </a:solidFill>
                <a:latin typeface="Fraunces Bold"/>
              </a:rPr>
              <a:t>I. TỪ TƯỢNG HÌNH, TỪ TƯỢNG THANH</a:t>
            </a:r>
          </a:p>
        </p:txBody>
      </p:sp>
      <p:sp>
        <p:nvSpPr>
          <p:cNvPr id="9" name="TextBox 9"/>
          <p:cNvSpPr txBox="1"/>
          <p:nvPr/>
        </p:nvSpPr>
        <p:spPr>
          <a:xfrm>
            <a:off x="3485356" y="4953000"/>
            <a:ext cx="10512211" cy="2367280"/>
          </a:xfrm>
          <a:prstGeom prst="rect">
            <a:avLst/>
          </a:prstGeom>
        </p:spPr>
        <p:txBody>
          <a:bodyPr lIns="0" tIns="0" rIns="0" bIns="0" rtlCol="0" anchor="t">
            <a:spAutoFit/>
          </a:bodyPr>
          <a:lstStyle/>
          <a:p>
            <a:pPr marL="982858" lvl="2" indent="-327619" algn="l">
              <a:lnSpc>
                <a:spcPts val="6019"/>
              </a:lnSpc>
              <a:buFont typeface="Arial"/>
              <a:buChar char="⚬"/>
            </a:pPr>
            <a:r>
              <a:rPr lang="en-US" sz="4299">
                <a:solidFill>
                  <a:srgbClr val="3E4047"/>
                </a:solidFill>
                <a:latin typeface="Roboto Condensed"/>
              </a:rPr>
              <a:t> HS làm việc theo cặp trong 7 phút</a:t>
            </a:r>
          </a:p>
          <a:p>
            <a:pPr marL="982858" lvl="2" indent="-327619" algn="l">
              <a:lnSpc>
                <a:spcPts val="6019"/>
              </a:lnSpc>
              <a:buFont typeface="Arial"/>
              <a:buChar char="⚬"/>
            </a:pPr>
            <a:r>
              <a:rPr lang="en-US" sz="4299">
                <a:solidFill>
                  <a:srgbClr val="3E4047"/>
                </a:solidFill>
                <a:latin typeface="Roboto Condensed"/>
              </a:rPr>
              <a:t>Hoàn thành bài tập theo yêu cầu của GV (PHT số 1)</a:t>
            </a:r>
          </a:p>
        </p:txBody>
      </p:sp>
      <p:grpSp>
        <p:nvGrpSpPr>
          <p:cNvPr id="10" name="Group 10"/>
          <p:cNvGrpSpPr/>
          <p:nvPr/>
        </p:nvGrpSpPr>
        <p:grpSpPr>
          <a:xfrm>
            <a:off x="13244318" y="6120861"/>
            <a:ext cx="5486061" cy="4598316"/>
            <a:chOff x="0" y="0"/>
            <a:chExt cx="7314748" cy="6131088"/>
          </a:xfrm>
        </p:grpSpPr>
        <p:sp>
          <p:nvSpPr>
            <p:cNvPr id="11" name="Freeform 11"/>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4"/>
              <a:stretch>
                <a:fillRect t="-125" b="-125"/>
              </a:stretch>
            </a:blipFill>
          </p:spPr>
          <p:txBody>
            <a:bodyPr/>
            <a:lstStyle/>
            <a:p>
              <a:endParaRPr lang="en-GB"/>
            </a:p>
          </p:txBody>
        </p:sp>
      </p:grpSp>
      <p:grpSp>
        <p:nvGrpSpPr>
          <p:cNvPr id="12" name="Group 12"/>
          <p:cNvGrpSpPr/>
          <p:nvPr/>
        </p:nvGrpSpPr>
        <p:grpSpPr>
          <a:xfrm>
            <a:off x="-163722" y="5662690"/>
            <a:ext cx="3952471" cy="5032081"/>
            <a:chOff x="0" y="0"/>
            <a:chExt cx="5269961" cy="6709441"/>
          </a:xfrm>
        </p:grpSpPr>
        <p:sp>
          <p:nvSpPr>
            <p:cNvPr id="13" name="Freeform 13"/>
            <p:cNvSpPr/>
            <p:nvPr/>
          </p:nvSpPr>
          <p:spPr>
            <a:xfrm>
              <a:off x="0" y="0"/>
              <a:ext cx="5269992" cy="6709410"/>
            </a:xfrm>
            <a:custGeom>
              <a:avLst/>
              <a:gdLst/>
              <a:ahLst/>
              <a:cxnLst/>
              <a:rect l="l" t="t" r="r" b="b"/>
              <a:pathLst>
                <a:path w="5269992" h="6709410">
                  <a:moveTo>
                    <a:pt x="0" y="0"/>
                  </a:moveTo>
                  <a:lnTo>
                    <a:pt x="5269992" y="0"/>
                  </a:lnTo>
                  <a:lnTo>
                    <a:pt x="5269992" y="6709410"/>
                  </a:lnTo>
                  <a:lnTo>
                    <a:pt x="0" y="6709410"/>
                  </a:lnTo>
                  <a:lnTo>
                    <a:pt x="0" y="0"/>
                  </a:lnTo>
                  <a:close/>
                </a:path>
              </a:pathLst>
            </a:custGeom>
            <a:blipFill>
              <a:blip r:embed="rId5"/>
              <a:stretch>
                <a:fillRect l="-59" r="-58"/>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4" name="TextBox 4"/>
          <p:cNvSpPr txBox="1"/>
          <p:nvPr/>
        </p:nvSpPr>
        <p:spPr>
          <a:xfrm>
            <a:off x="5434912" y="185262"/>
            <a:ext cx="8502759" cy="2230744"/>
          </a:xfrm>
          <a:prstGeom prst="rect">
            <a:avLst/>
          </a:prstGeom>
        </p:spPr>
        <p:txBody>
          <a:bodyPr lIns="0" tIns="0" rIns="0" bIns="0" rtlCol="0" anchor="t">
            <a:spAutoFit/>
          </a:bodyPr>
          <a:lstStyle/>
          <a:p>
            <a:pPr algn="just">
              <a:lnSpc>
                <a:spcPts val="6438"/>
              </a:lnSpc>
            </a:pPr>
            <a:r>
              <a:rPr lang="en-US" sz="4599">
                <a:solidFill>
                  <a:srgbClr val="000000"/>
                </a:solidFill>
                <a:latin typeface="Roboto Condensed Italics"/>
              </a:rPr>
              <a:t>“Trong làn nắng ửng, khói mơ tan</a:t>
            </a:r>
          </a:p>
          <a:p>
            <a:pPr algn="just">
              <a:lnSpc>
                <a:spcPts val="6438"/>
              </a:lnSpc>
            </a:pPr>
            <a:r>
              <a:rPr lang="en-US" sz="4599">
                <a:solidFill>
                  <a:srgbClr val="000000"/>
                </a:solidFill>
                <a:latin typeface="Roboto Condensed Italics"/>
              </a:rPr>
              <a:t>Đôi mái nhà tranh lấm tấm vàng”</a:t>
            </a:r>
          </a:p>
          <a:p>
            <a:pPr algn="r">
              <a:lnSpc>
                <a:spcPts val="4900"/>
              </a:lnSpc>
            </a:pPr>
            <a:r>
              <a:rPr lang="en-US" sz="3500">
                <a:solidFill>
                  <a:srgbClr val="000000"/>
                </a:solidFill>
                <a:latin typeface="Roboto Condensed"/>
              </a:rPr>
              <a:t>(Trích "Mùa xuân chín", Hàn Mặc Tử)</a:t>
            </a:r>
          </a:p>
        </p:txBody>
      </p:sp>
      <p:graphicFrame>
        <p:nvGraphicFramePr>
          <p:cNvPr id="5" name="Table 5"/>
          <p:cNvGraphicFramePr>
            <a:graphicFrameLocks noGrp="1"/>
          </p:cNvGraphicFramePr>
          <p:nvPr/>
        </p:nvGraphicFramePr>
        <p:xfrm>
          <a:off x="1925914" y="2946626"/>
          <a:ext cx="15316200" cy="6731000"/>
        </p:xfrm>
        <a:graphic>
          <a:graphicData uri="http://schemas.openxmlformats.org/drawingml/2006/table">
            <a:tbl>
              <a:tblPr/>
              <a:tblGrid>
                <a:gridCol w="8574687">
                  <a:extLst>
                    <a:ext uri="{9D8B030D-6E8A-4147-A177-3AD203B41FA5}">
                      <a16:colId xmlns:a16="http://schemas.microsoft.com/office/drawing/2014/main" val="20000"/>
                    </a:ext>
                  </a:extLst>
                </a:gridCol>
                <a:gridCol w="6741513">
                  <a:extLst>
                    <a:ext uri="{9D8B030D-6E8A-4147-A177-3AD203B41FA5}">
                      <a16:colId xmlns:a16="http://schemas.microsoft.com/office/drawing/2014/main" val="20001"/>
                    </a:ext>
                  </a:extLst>
                </a:gridCol>
              </a:tblGrid>
              <a:tr h="1105477">
                <a:tc>
                  <a:txBody>
                    <a:bodyPr/>
                    <a:lstStyle/>
                    <a:p>
                      <a:pPr algn="ctr">
                        <a:lnSpc>
                          <a:spcPts val="4898"/>
                        </a:lnSpc>
                        <a:defRPr/>
                      </a:pPr>
                      <a:r>
                        <a:rPr lang="en-US" sz="3499">
                          <a:solidFill>
                            <a:srgbClr val="FFFFFF"/>
                          </a:solidFill>
                          <a:latin typeface="Roboto Condensed Bold"/>
                        </a:rPr>
                        <a:t>Tiêu chí</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D89498"/>
                    </a:solidFill>
                  </a:tcPr>
                </a:tc>
                <a:tc>
                  <a:txBody>
                    <a:bodyPr/>
                    <a:lstStyle/>
                    <a:p>
                      <a:pPr algn="ctr">
                        <a:lnSpc>
                          <a:spcPts val="4898"/>
                        </a:lnSpc>
                        <a:defRPr/>
                      </a:pPr>
                      <a:r>
                        <a:rPr lang="en-US" sz="3499">
                          <a:solidFill>
                            <a:srgbClr val="FFFFFF"/>
                          </a:solidFill>
                          <a:latin typeface="Roboto Condensed Bold"/>
                        </a:rPr>
                        <a:t>Trả lời</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D89498"/>
                    </a:solidFill>
                  </a:tcPr>
                </a:tc>
                <a:extLst>
                  <a:ext uri="{0D108BD9-81ED-4DB2-BD59-A6C34878D82A}">
                    <a16:rowId xmlns:a16="http://schemas.microsoft.com/office/drawing/2014/main" val="10000"/>
                  </a:ext>
                </a:extLst>
              </a:tr>
              <a:tr h="1658333">
                <a:tc>
                  <a:txBody>
                    <a:bodyPr/>
                    <a:lstStyle/>
                    <a:p>
                      <a:pPr algn="l">
                        <a:lnSpc>
                          <a:spcPts val="4548"/>
                        </a:lnSpc>
                        <a:defRPr/>
                      </a:pPr>
                      <a:r>
                        <a:rPr lang="en-US" sz="3499">
                          <a:solidFill>
                            <a:srgbClr val="9A401B"/>
                          </a:solidFill>
                          <a:latin typeface="Roboto Condensed"/>
                        </a:rPr>
                        <a:t>Từ “Lấm tấm” là từ gợi hình ảnh (tượng hình) hay từ gợi âm thanh (tượng thanh)?</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8"/>
                        </a:lnSpc>
                        <a:defRPr/>
                      </a:pPr>
                      <a:r>
                        <a:rPr lang="en-US" sz="3499">
                          <a:solidFill>
                            <a:srgbClr val="9A401B"/>
                          </a:solidFill>
                          <a:latin typeface="Roboto Condensed"/>
                        </a:rPr>
                        <a:t>Gợi hình ảnh (tượng hình)</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1"/>
                  </a:ext>
                </a:extLst>
              </a:tr>
              <a:tr h="1203147">
                <a:tc>
                  <a:txBody>
                    <a:bodyPr/>
                    <a:lstStyle/>
                    <a:p>
                      <a:pPr algn="just">
                        <a:lnSpc>
                          <a:spcPts val="4548"/>
                        </a:lnSpc>
                        <a:defRPr/>
                      </a:pPr>
                      <a:r>
                        <a:rPr lang="en-US" sz="3499">
                          <a:solidFill>
                            <a:srgbClr val="9A401B"/>
                          </a:solidFill>
                          <a:latin typeface="Roboto Condensed"/>
                        </a:rPr>
                        <a:t>Từ “lấm tấm” gợi ra khung cảnh như thế nào?</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8"/>
                        </a:lnSpc>
                        <a:defRPr/>
                      </a:pPr>
                      <a:r>
                        <a:rPr lang="en-US" sz="3499">
                          <a:solidFill>
                            <a:srgbClr val="9A401B"/>
                          </a:solidFill>
                          <a:latin typeface="Roboto Condensed"/>
                        </a:rPr>
                        <a:t>Có nhiều hạt nhỏ li ti</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2"/>
                  </a:ext>
                </a:extLst>
              </a:tr>
              <a:tr h="2764043">
                <a:tc>
                  <a:txBody>
                    <a:bodyPr/>
                    <a:lstStyle/>
                    <a:p>
                      <a:pPr algn="just">
                        <a:lnSpc>
                          <a:spcPts val="4548"/>
                        </a:lnSpc>
                        <a:defRPr/>
                      </a:pPr>
                      <a:r>
                        <a:rPr lang="en-US" sz="3499">
                          <a:solidFill>
                            <a:srgbClr val="9A401B"/>
                          </a:solidFill>
                          <a:latin typeface="Roboto Condensed"/>
                        </a:rPr>
                        <a:t>Em thử tìm những từ khác có nghĩa tương đương với từ “lấm tấm” để thay vào ngữ liệu và xét hiệu quả diễn đạt của từ “lấm tấm” so với những từ khác.</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8"/>
                        </a:lnSpc>
                        <a:defRPr/>
                      </a:pPr>
                      <a:r>
                        <a:rPr lang="en-US" sz="3499">
                          <a:solidFill>
                            <a:srgbClr val="9A401B"/>
                          </a:solidFill>
                          <a:latin typeface="Roboto Condensed"/>
                        </a:rPr>
                        <a:t>- Lấm chấm, lốm đốm</a:t>
                      </a:r>
                      <a:endParaRPr lang="en-US" sz="1100"/>
                    </a:p>
                    <a:p>
                      <a:pPr algn="l">
                        <a:lnSpc>
                          <a:spcPts val="4548"/>
                        </a:lnSpc>
                      </a:pPr>
                      <a:r>
                        <a:rPr lang="en-US" sz="3499">
                          <a:solidFill>
                            <a:srgbClr val="9A401B"/>
                          </a:solidFill>
                          <a:latin typeface="Roboto Condensed"/>
                        </a:rPr>
                        <a:t>- Hiệu quả không bằng từ “lấm tấm”</a:t>
                      </a:r>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4" name="TextBox 4"/>
          <p:cNvSpPr txBox="1"/>
          <p:nvPr/>
        </p:nvSpPr>
        <p:spPr>
          <a:xfrm>
            <a:off x="5500669" y="243882"/>
            <a:ext cx="8761175" cy="2431316"/>
          </a:xfrm>
          <a:prstGeom prst="rect">
            <a:avLst/>
          </a:prstGeom>
        </p:spPr>
        <p:txBody>
          <a:bodyPr lIns="0" tIns="0" rIns="0" bIns="0" rtlCol="0" anchor="t">
            <a:spAutoFit/>
          </a:bodyPr>
          <a:lstStyle/>
          <a:p>
            <a:pPr algn="just">
              <a:lnSpc>
                <a:spcPts val="7000"/>
              </a:lnSpc>
            </a:pPr>
            <a:r>
              <a:rPr lang="en-US" sz="4999">
                <a:solidFill>
                  <a:srgbClr val="000000"/>
                </a:solidFill>
                <a:latin typeface="Roboto Condensed Italics"/>
              </a:rPr>
              <a:t>“Sáng chớm lạnh trong lòng Hà Nội</a:t>
            </a:r>
          </a:p>
          <a:p>
            <a:pPr algn="just">
              <a:lnSpc>
                <a:spcPts val="7000"/>
              </a:lnSpc>
            </a:pPr>
            <a:r>
              <a:rPr lang="en-US" sz="4999">
                <a:solidFill>
                  <a:srgbClr val="000000"/>
                </a:solidFill>
                <a:latin typeface="Roboto Condensed Italics"/>
              </a:rPr>
              <a:t>Những phố dài xao xác hơi may.”</a:t>
            </a:r>
          </a:p>
          <a:p>
            <a:pPr algn="r">
              <a:lnSpc>
                <a:spcPts val="5320"/>
              </a:lnSpc>
            </a:pPr>
            <a:r>
              <a:rPr lang="en-US" sz="3800">
                <a:solidFill>
                  <a:srgbClr val="000000"/>
                </a:solidFill>
                <a:latin typeface="Roboto Condensed"/>
              </a:rPr>
              <a:t>(Trích "Đất nước", Nguyễn Đình Thi)</a:t>
            </a:r>
          </a:p>
        </p:txBody>
      </p:sp>
      <p:graphicFrame>
        <p:nvGraphicFramePr>
          <p:cNvPr id="5" name="Table 5"/>
          <p:cNvGraphicFramePr>
            <a:graphicFrameLocks noGrp="1"/>
          </p:cNvGraphicFramePr>
          <p:nvPr/>
        </p:nvGraphicFramePr>
        <p:xfrm>
          <a:off x="1477307" y="2799122"/>
          <a:ext cx="15316200" cy="7213599"/>
        </p:xfrm>
        <a:graphic>
          <a:graphicData uri="http://schemas.openxmlformats.org/drawingml/2006/table">
            <a:tbl>
              <a:tblPr/>
              <a:tblGrid>
                <a:gridCol w="7893450">
                  <a:extLst>
                    <a:ext uri="{9D8B030D-6E8A-4147-A177-3AD203B41FA5}">
                      <a16:colId xmlns:a16="http://schemas.microsoft.com/office/drawing/2014/main" val="20000"/>
                    </a:ext>
                  </a:extLst>
                </a:gridCol>
                <a:gridCol w="7422750">
                  <a:extLst>
                    <a:ext uri="{9D8B030D-6E8A-4147-A177-3AD203B41FA5}">
                      <a16:colId xmlns:a16="http://schemas.microsoft.com/office/drawing/2014/main" val="20001"/>
                    </a:ext>
                  </a:extLst>
                </a:gridCol>
              </a:tblGrid>
              <a:tr h="1109700">
                <a:tc>
                  <a:txBody>
                    <a:bodyPr/>
                    <a:lstStyle/>
                    <a:p>
                      <a:pPr algn="ctr">
                        <a:lnSpc>
                          <a:spcPts val="4898"/>
                        </a:lnSpc>
                        <a:defRPr/>
                      </a:pPr>
                      <a:r>
                        <a:rPr lang="en-US" sz="3499">
                          <a:solidFill>
                            <a:srgbClr val="FFFFFF"/>
                          </a:solidFill>
                          <a:latin typeface="Roboto Condensed Bold"/>
                        </a:rPr>
                        <a:t>Tiêu chí</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D89498"/>
                    </a:solidFill>
                  </a:tcPr>
                </a:tc>
                <a:tc>
                  <a:txBody>
                    <a:bodyPr/>
                    <a:lstStyle/>
                    <a:p>
                      <a:pPr algn="ctr">
                        <a:lnSpc>
                          <a:spcPts val="4898"/>
                        </a:lnSpc>
                        <a:defRPr/>
                      </a:pPr>
                      <a:r>
                        <a:rPr lang="en-US" sz="3499">
                          <a:solidFill>
                            <a:srgbClr val="FFFFFF"/>
                          </a:solidFill>
                          <a:latin typeface="Roboto Condensed Bold"/>
                        </a:rPr>
                        <a:t>Trả lời</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D89498"/>
                    </a:solidFill>
                  </a:tcPr>
                </a:tc>
                <a:extLst>
                  <a:ext uri="{0D108BD9-81ED-4DB2-BD59-A6C34878D82A}">
                    <a16:rowId xmlns:a16="http://schemas.microsoft.com/office/drawing/2014/main" val="10000"/>
                  </a:ext>
                </a:extLst>
              </a:tr>
              <a:tr h="1664660">
                <a:tc>
                  <a:txBody>
                    <a:bodyPr/>
                    <a:lstStyle/>
                    <a:p>
                      <a:pPr algn="l">
                        <a:lnSpc>
                          <a:spcPts val="4548"/>
                        </a:lnSpc>
                        <a:defRPr/>
                      </a:pPr>
                      <a:r>
                        <a:rPr lang="en-US" sz="3499">
                          <a:solidFill>
                            <a:srgbClr val="9A401B"/>
                          </a:solidFill>
                          <a:latin typeface="Roboto Condensed"/>
                        </a:rPr>
                        <a:t>Từ “xao xác” là từ gợi hình ảnh (tượng hình) hay từ gợi âm thanh (tượng thanh)?</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8"/>
                        </a:lnSpc>
                        <a:defRPr/>
                      </a:pPr>
                      <a:r>
                        <a:rPr lang="en-US" sz="3499">
                          <a:solidFill>
                            <a:srgbClr val="9A401B"/>
                          </a:solidFill>
                          <a:latin typeface="Roboto Condensed"/>
                        </a:rPr>
                        <a:t>Gợi âm thanh (tượng thanh)</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1"/>
                  </a:ext>
                </a:extLst>
              </a:tr>
              <a:tr h="1664660">
                <a:tc>
                  <a:txBody>
                    <a:bodyPr/>
                    <a:lstStyle/>
                    <a:p>
                      <a:pPr algn="just">
                        <a:lnSpc>
                          <a:spcPts val="4548"/>
                        </a:lnSpc>
                        <a:defRPr/>
                      </a:pPr>
                      <a:r>
                        <a:rPr lang="en-US" sz="3499">
                          <a:solidFill>
                            <a:srgbClr val="9A401B"/>
                          </a:solidFill>
                          <a:latin typeface="Roboto Condensed"/>
                        </a:rPr>
                        <a:t>Từ “xao xác” gợi ra âm thanh như thế nào?</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8"/>
                        </a:lnSpc>
                        <a:defRPr/>
                      </a:pPr>
                      <a:r>
                        <a:rPr lang="en-US" sz="3499">
                          <a:solidFill>
                            <a:srgbClr val="9A401B"/>
                          </a:solidFill>
                          <a:latin typeface="Roboto Condensed"/>
                        </a:rPr>
                        <a:t>Gợi tả âm thanh nối tiếp nhau làm xao động cả không gian vắng lặng.</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2"/>
                  </a:ext>
                </a:extLst>
              </a:tr>
              <a:tr h="2774579">
                <a:tc>
                  <a:txBody>
                    <a:bodyPr/>
                    <a:lstStyle/>
                    <a:p>
                      <a:pPr algn="just">
                        <a:lnSpc>
                          <a:spcPts val="4548"/>
                        </a:lnSpc>
                        <a:defRPr/>
                      </a:pPr>
                      <a:r>
                        <a:rPr lang="en-US" sz="3499">
                          <a:solidFill>
                            <a:srgbClr val="9A401B"/>
                          </a:solidFill>
                          <a:latin typeface="Roboto Condensed"/>
                        </a:rPr>
                        <a:t>Em thử tìm những từ khác có nghĩa tương đương với từ “xao xác” để thay vào ngữ liệu và xét hiệu quả diễn đạt của từ “xao xác” so với những từ khác.</a:t>
                      </a:r>
                      <a:endParaRPr lang="en-US" sz="1100"/>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tc>
                  <a:txBody>
                    <a:bodyPr/>
                    <a:lstStyle/>
                    <a:p>
                      <a:pPr algn="l">
                        <a:lnSpc>
                          <a:spcPts val="4548"/>
                        </a:lnSpc>
                        <a:defRPr/>
                      </a:pPr>
                      <a:r>
                        <a:rPr lang="en-US" sz="3499">
                          <a:solidFill>
                            <a:srgbClr val="9A401B"/>
                          </a:solidFill>
                          <a:latin typeface="Roboto Condensed"/>
                        </a:rPr>
                        <a:t>- Tao tác</a:t>
                      </a:r>
                      <a:endParaRPr lang="en-US" sz="1100"/>
                    </a:p>
                    <a:p>
                      <a:pPr algn="l">
                        <a:lnSpc>
                          <a:spcPts val="4548"/>
                        </a:lnSpc>
                      </a:pPr>
                      <a:r>
                        <a:rPr lang="en-US" sz="3499">
                          <a:solidFill>
                            <a:srgbClr val="9A401B"/>
                          </a:solidFill>
                          <a:latin typeface="Roboto Condensed"/>
                        </a:rPr>
                        <a:t>- Không phù hợp như “xao xác” (vì xao xác gợi được cả xao động của tâm hồn)</a:t>
                      </a:r>
                    </a:p>
                  </a:txBody>
                  <a:tcPr marL="190500" marR="190500" marT="190500" marB="190500" anchor="ctr">
                    <a:lnL w="28575" cap="flat" cmpd="sng" algn="ctr">
                      <a:solidFill>
                        <a:srgbClr val="915350"/>
                      </a:solidFill>
                      <a:prstDash val="solid"/>
                      <a:round/>
                      <a:headEnd type="none" w="med" len="med"/>
                      <a:tailEnd type="none" w="med" len="med"/>
                    </a:lnL>
                    <a:lnR w="28575" cap="flat" cmpd="sng" algn="ctr">
                      <a:solidFill>
                        <a:srgbClr val="915350"/>
                      </a:solidFill>
                      <a:prstDash val="solid"/>
                      <a:round/>
                      <a:headEnd type="none" w="med" len="med"/>
                      <a:tailEnd type="none" w="med" len="med"/>
                    </a:lnR>
                    <a:lnT w="28575" cap="flat" cmpd="sng" algn="ctr">
                      <a:solidFill>
                        <a:srgbClr val="915350"/>
                      </a:solidFill>
                      <a:prstDash val="solid"/>
                      <a:round/>
                      <a:headEnd type="none" w="med" len="med"/>
                      <a:tailEnd type="none" w="med" len="med"/>
                    </a:lnT>
                    <a:lnB w="28575" cap="flat" cmpd="sng" algn="ctr">
                      <a:solidFill>
                        <a:srgbClr val="915350"/>
                      </a:solidFill>
                      <a:prstDash val="solid"/>
                      <a:round/>
                      <a:headEnd type="none" w="med" len="med"/>
                      <a:tailEnd type="none" w="med" len="med"/>
                    </a:lnB>
                    <a:solidFill>
                      <a:srgbClr val="FEF9EA"/>
                    </a:solidFill>
                  </a:tcPr>
                </a:tc>
                <a:extLst>
                  <a:ext uri="{0D108BD9-81ED-4DB2-BD59-A6C34878D82A}">
                    <a16:rowId xmlns:a16="http://schemas.microsoft.com/office/drawing/2014/main" val="10003"/>
                  </a:ext>
                </a:extLst>
              </a:tr>
            </a:tbl>
          </a:graphicData>
        </a:graphic>
      </p:graphicFrame>
      <p:grpSp>
        <p:nvGrpSpPr>
          <p:cNvPr id="8" name="Group 8"/>
          <p:cNvGrpSpPr/>
          <p:nvPr/>
        </p:nvGrpSpPr>
        <p:grpSpPr>
          <a:xfrm>
            <a:off x="-1247057" y="-663356"/>
            <a:ext cx="5486061" cy="4598316"/>
            <a:chOff x="0" y="0"/>
            <a:chExt cx="7314748" cy="6131088"/>
          </a:xfrm>
        </p:grpSpPr>
        <p:sp>
          <p:nvSpPr>
            <p:cNvPr id="9" name="Freeform 9"/>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2"/>
              <a:stretch>
                <a:fillRect t="-125" b="-125"/>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043914">
            <a:off x="438433" y="-1038179"/>
            <a:ext cx="16605712" cy="16515135"/>
            <a:chOff x="0" y="0"/>
            <a:chExt cx="22140949" cy="22020180"/>
          </a:xfrm>
        </p:grpSpPr>
        <p:sp>
          <p:nvSpPr>
            <p:cNvPr id="3" name="Freeform 3"/>
            <p:cNvSpPr/>
            <p:nvPr/>
          </p:nvSpPr>
          <p:spPr>
            <a:xfrm>
              <a:off x="0" y="0"/>
              <a:ext cx="22140926" cy="22020149"/>
            </a:xfrm>
            <a:custGeom>
              <a:avLst/>
              <a:gdLst/>
              <a:ahLst/>
              <a:cxnLst/>
              <a:rect l="l" t="t" r="r" b="b"/>
              <a:pathLst>
                <a:path w="22140926" h="22020149">
                  <a:moveTo>
                    <a:pt x="0" y="0"/>
                  </a:moveTo>
                  <a:lnTo>
                    <a:pt x="22140926" y="0"/>
                  </a:lnTo>
                  <a:lnTo>
                    <a:pt x="22140926" y="22020149"/>
                  </a:lnTo>
                  <a:lnTo>
                    <a:pt x="0" y="22020149"/>
                  </a:lnTo>
                  <a:lnTo>
                    <a:pt x="0" y="0"/>
                  </a:lnTo>
                  <a:close/>
                </a:path>
              </a:pathLst>
            </a:custGeom>
            <a:blipFill>
              <a:blip r:embed="rId2"/>
              <a:stretch>
                <a:fillRect l="-100" r="-100"/>
              </a:stretch>
            </a:blipFill>
          </p:spPr>
          <p:txBody>
            <a:bodyPr/>
            <a:lstStyle/>
            <a:p>
              <a:endParaRPr lang="en-GB"/>
            </a:p>
          </p:txBody>
        </p:sp>
      </p:grpSp>
      <p:grpSp>
        <p:nvGrpSpPr>
          <p:cNvPr id="4" name="Group 4"/>
          <p:cNvGrpSpPr/>
          <p:nvPr/>
        </p:nvGrpSpPr>
        <p:grpSpPr>
          <a:xfrm>
            <a:off x="15525968" y="1329167"/>
            <a:ext cx="1056522" cy="1342002"/>
            <a:chOff x="0" y="0"/>
            <a:chExt cx="1408696" cy="1789336"/>
          </a:xfrm>
        </p:grpSpPr>
        <p:sp>
          <p:nvSpPr>
            <p:cNvPr id="5" name="Freeform 5"/>
            <p:cNvSpPr/>
            <p:nvPr/>
          </p:nvSpPr>
          <p:spPr>
            <a:xfrm>
              <a:off x="0" y="0"/>
              <a:ext cx="1408684" cy="1789303"/>
            </a:xfrm>
            <a:custGeom>
              <a:avLst/>
              <a:gdLst/>
              <a:ahLst/>
              <a:cxnLst/>
              <a:rect l="l" t="t" r="r" b="b"/>
              <a:pathLst>
                <a:path w="1408684" h="1789303">
                  <a:moveTo>
                    <a:pt x="0" y="0"/>
                  </a:moveTo>
                  <a:lnTo>
                    <a:pt x="1408684" y="0"/>
                  </a:lnTo>
                  <a:lnTo>
                    <a:pt x="1408684" y="1789303"/>
                  </a:lnTo>
                  <a:lnTo>
                    <a:pt x="0" y="1789303"/>
                  </a:lnTo>
                  <a:lnTo>
                    <a:pt x="0" y="0"/>
                  </a:lnTo>
                  <a:close/>
                </a:path>
              </a:pathLst>
            </a:custGeom>
            <a:blipFill>
              <a:blip r:embed="rId3"/>
              <a:stretch>
                <a:fillRect t="-2" b="-4"/>
              </a:stretch>
            </a:blipFill>
          </p:spPr>
          <p:txBody>
            <a:bodyPr/>
            <a:lstStyle/>
            <a:p>
              <a:endParaRPr lang="en-GB"/>
            </a:p>
          </p:txBody>
        </p:sp>
      </p:grpSp>
      <p:grpSp>
        <p:nvGrpSpPr>
          <p:cNvPr id="6" name="Group 6"/>
          <p:cNvGrpSpPr/>
          <p:nvPr/>
        </p:nvGrpSpPr>
        <p:grpSpPr>
          <a:xfrm>
            <a:off x="16582490" y="1049264"/>
            <a:ext cx="848572" cy="1077863"/>
            <a:chOff x="0" y="0"/>
            <a:chExt cx="1131430" cy="1437151"/>
          </a:xfrm>
        </p:grpSpPr>
        <p:sp>
          <p:nvSpPr>
            <p:cNvPr id="7" name="Freeform 7"/>
            <p:cNvSpPr/>
            <p:nvPr/>
          </p:nvSpPr>
          <p:spPr>
            <a:xfrm>
              <a:off x="0" y="0"/>
              <a:ext cx="1131443" cy="1437132"/>
            </a:xfrm>
            <a:custGeom>
              <a:avLst/>
              <a:gdLst/>
              <a:ahLst/>
              <a:cxnLst/>
              <a:rect l="l" t="t" r="r" b="b"/>
              <a:pathLst>
                <a:path w="1131443" h="1437132">
                  <a:moveTo>
                    <a:pt x="0" y="0"/>
                  </a:moveTo>
                  <a:lnTo>
                    <a:pt x="1131443" y="0"/>
                  </a:lnTo>
                  <a:lnTo>
                    <a:pt x="1131443" y="1437132"/>
                  </a:lnTo>
                  <a:lnTo>
                    <a:pt x="0" y="1437132"/>
                  </a:lnTo>
                  <a:lnTo>
                    <a:pt x="0" y="0"/>
                  </a:lnTo>
                  <a:close/>
                </a:path>
              </a:pathLst>
            </a:custGeom>
            <a:blipFill>
              <a:blip r:embed="rId3"/>
              <a:stretch>
                <a:fillRect l="-139" r="-138" b="-1"/>
              </a:stretch>
            </a:blipFill>
          </p:spPr>
          <p:txBody>
            <a:bodyPr/>
            <a:lstStyle/>
            <a:p>
              <a:endParaRPr lang="en-GB"/>
            </a:p>
          </p:txBody>
        </p:sp>
      </p:grpSp>
      <p:sp>
        <p:nvSpPr>
          <p:cNvPr id="8" name="TextBox 8"/>
          <p:cNvSpPr txBox="1"/>
          <p:nvPr/>
        </p:nvSpPr>
        <p:spPr>
          <a:xfrm>
            <a:off x="4852161" y="1288717"/>
            <a:ext cx="7778257" cy="2710435"/>
          </a:xfrm>
          <a:prstGeom prst="rect">
            <a:avLst/>
          </a:prstGeom>
        </p:spPr>
        <p:txBody>
          <a:bodyPr lIns="0" tIns="0" rIns="0" bIns="0" rtlCol="0" anchor="t">
            <a:spAutoFit/>
          </a:bodyPr>
          <a:lstStyle/>
          <a:p>
            <a:pPr algn="ctr">
              <a:lnSpc>
                <a:spcPts val="9916"/>
              </a:lnSpc>
            </a:pPr>
            <a:r>
              <a:rPr lang="en-US" sz="5798">
                <a:solidFill>
                  <a:srgbClr val="FFFFFF"/>
                </a:solidFill>
                <a:latin typeface="Fraunces Bold"/>
              </a:rPr>
              <a:t>I. TỪ TƯỢNG HÌNH, TỪ TƯỢNG THANH</a:t>
            </a:r>
          </a:p>
        </p:txBody>
      </p:sp>
      <p:sp>
        <p:nvSpPr>
          <p:cNvPr id="9" name="TextBox 9"/>
          <p:cNvSpPr txBox="1"/>
          <p:nvPr/>
        </p:nvSpPr>
        <p:spPr>
          <a:xfrm>
            <a:off x="4290433" y="4914900"/>
            <a:ext cx="10893869" cy="913055"/>
          </a:xfrm>
          <a:prstGeom prst="rect">
            <a:avLst/>
          </a:prstGeom>
        </p:spPr>
        <p:txBody>
          <a:bodyPr lIns="0" tIns="0" rIns="0" bIns="0" rtlCol="0" anchor="t">
            <a:spAutoFit/>
          </a:bodyPr>
          <a:lstStyle/>
          <a:p>
            <a:pPr algn="l">
              <a:lnSpc>
                <a:spcPts val="7419"/>
              </a:lnSpc>
            </a:pPr>
            <a:r>
              <a:rPr lang="en-US" sz="5299">
                <a:solidFill>
                  <a:srgbClr val="FFFFFF"/>
                </a:solidFill>
                <a:latin typeface="Roboto Condensed Bold"/>
              </a:rPr>
              <a:t>1. Từ tượng hình, từ tượng thanh</a:t>
            </a:r>
          </a:p>
        </p:txBody>
      </p:sp>
      <p:grpSp>
        <p:nvGrpSpPr>
          <p:cNvPr id="10" name="Group 10"/>
          <p:cNvGrpSpPr/>
          <p:nvPr/>
        </p:nvGrpSpPr>
        <p:grpSpPr>
          <a:xfrm>
            <a:off x="13244318" y="5688684"/>
            <a:ext cx="5486061" cy="4598316"/>
            <a:chOff x="0" y="0"/>
            <a:chExt cx="7314748" cy="6131088"/>
          </a:xfrm>
        </p:grpSpPr>
        <p:sp>
          <p:nvSpPr>
            <p:cNvPr id="11" name="Freeform 11"/>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4"/>
              <a:stretch>
                <a:fillRect t="-125" b="-125"/>
              </a:stretch>
            </a:blipFill>
          </p:spPr>
          <p:txBody>
            <a:bodyPr/>
            <a:lstStyle/>
            <a:p>
              <a:endParaRPr lang="en-GB"/>
            </a:p>
          </p:txBody>
        </p:sp>
      </p:grpSp>
      <p:grpSp>
        <p:nvGrpSpPr>
          <p:cNvPr id="12" name="Group 12"/>
          <p:cNvGrpSpPr/>
          <p:nvPr/>
        </p:nvGrpSpPr>
        <p:grpSpPr>
          <a:xfrm>
            <a:off x="-163722" y="5662690"/>
            <a:ext cx="3952471" cy="5032081"/>
            <a:chOff x="0" y="0"/>
            <a:chExt cx="5269961" cy="6709441"/>
          </a:xfrm>
        </p:grpSpPr>
        <p:sp>
          <p:nvSpPr>
            <p:cNvPr id="13" name="Freeform 13"/>
            <p:cNvSpPr/>
            <p:nvPr/>
          </p:nvSpPr>
          <p:spPr>
            <a:xfrm>
              <a:off x="0" y="0"/>
              <a:ext cx="5269992" cy="6709410"/>
            </a:xfrm>
            <a:custGeom>
              <a:avLst/>
              <a:gdLst/>
              <a:ahLst/>
              <a:cxnLst/>
              <a:rect l="l" t="t" r="r" b="b"/>
              <a:pathLst>
                <a:path w="5269992" h="6709410">
                  <a:moveTo>
                    <a:pt x="0" y="0"/>
                  </a:moveTo>
                  <a:lnTo>
                    <a:pt x="5269992" y="0"/>
                  </a:lnTo>
                  <a:lnTo>
                    <a:pt x="5269992" y="6709410"/>
                  </a:lnTo>
                  <a:lnTo>
                    <a:pt x="0" y="6709410"/>
                  </a:lnTo>
                  <a:lnTo>
                    <a:pt x="0" y="0"/>
                  </a:lnTo>
                  <a:close/>
                </a:path>
              </a:pathLst>
            </a:custGeom>
            <a:blipFill>
              <a:blip r:embed="rId5"/>
              <a:stretch>
                <a:fillRect l="-59" r="-58"/>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9"/>
        </a:solidFill>
        <a:effectLst/>
      </p:bgPr>
    </p:bg>
    <p:spTree>
      <p:nvGrpSpPr>
        <p:cNvPr id="1" name=""/>
        <p:cNvGrpSpPr/>
        <p:nvPr/>
      </p:nvGrpSpPr>
      <p:grpSpPr>
        <a:xfrm>
          <a:off x="0" y="0"/>
          <a:ext cx="0" cy="0"/>
          <a:chOff x="0" y="0"/>
          <a:chExt cx="0" cy="0"/>
        </a:xfrm>
      </p:grpSpPr>
      <p:grpSp>
        <p:nvGrpSpPr>
          <p:cNvPr id="2" name="Group 2"/>
          <p:cNvGrpSpPr/>
          <p:nvPr/>
        </p:nvGrpSpPr>
        <p:grpSpPr>
          <a:xfrm rot="-1882072">
            <a:off x="15017472" y="7071435"/>
            <a:ext cx="4535786" cy="4083236"/>
            <a:chOff x="0" y="0"/>
            <a:chExt cx="6047715" cy="5444315"/>
          </a:xfrm>
        </p:grpSpPr>
        <p:sp>
          <p:nvSpPr>
            <p:cNvPr id="3" name="Freeform 3"/>
            <p:cNvSpPr/>
            <p:nvPr/>
          </p:nvSpPr>
          <p:spPr>
            <a:xfrm>
              <a:off x="0" y="0"/>
              <a:ext cx="6047740" cy="5444363"/>
            </a:xfrm>
            <a:custGeom>
              <a:avLst/>
              <a:gdLst/>
              <a:ahLst/>
              <a:cxnLst/>
              <a:rect l="l" t="t" r="r" b="b"/>
              <a:pathLst>
                <a:path w="6047740" h="5444363">
                  <a:moveTo>
                    <a:pt x="0" y="0"/>
                  </a:moveTo>
                  <a:lnTo>
                    <a:pt x="6047740" y="0"/>
                  </a:lnTo>
                  <a:lnTo>
                    <a:pt x="6047740" y="5444363"/>
                  </a:lnTo>
                  <a:lnTo>
                    <a:pt x="0" y="5444363"/>
                  </a:lnTo>
                  <a:lnTo>
                    <a:pt x="0" y="0"/>
                  </a:lnTo>
                  <a:close/>
                </a:path>
              </a:pathLst>
            </a:custGeom>
            <a:blipFill>
              <a:blip r:embed="rId2"/>
              <a:stretch>
                <a:fillRect l="-47" r="-47"/>
              </a:stretch>
            </a:blipFill>
          </p:spPr>
          <p:txBody>
            <a:bodyPr/>
            <a:lstStyle/>
            <a:p>
              <a:endParaRPr lang="en-GB"/>
            </a:p>
          </p:txBody>
        </p:sp>
      </p:grpSp>
      <p:grpSp>
        <p:nvGrpSpPr>
          <p:cNvPr id="4" name="Group 4"/>
          <p:cNvGrpSpPr/>
          <p:nvPr/>
        </p:nvGrpSpPr>
        <p:grpSpPr>
          <a:xfrm>
            <a:off x="3127954" y="419471"/>
            <a:ext cx="3370813" cy="3395507"/>
            <a:chOff x="0" y="0"/>
            <a:chExt cx="4494417" cy="4527343"/>
          </a:xfrm>
        </p:grpSpPr>
        <p:sp>
          <p:nvSpPr>
            <p:cNvPr id="5" name="Freeform 5"/>
            <p:cNvSpPr/>
            <p:nvPr/>
          </p:nvSpPr>
          <p:spPr>
            <a:xfrm>
              <a:off x="0" y="0"/>
              <a:ext cx="4494403" cy="4527296"/>
            </a:xfrm>
            <a:custGeom>
              <a:avLst/>
              <a:gdLst/>
              <a:ahLst/>
              <a:cxnLst/>
              <a:rect l="l" t="t" r="r" b="b"/>
              <a:pathLst>
                <a:path w="4494403" h="4527296">
                  <a:moveTo>
                    <a:pt x="0" y="0"/>
                  </a:moveTo>
                  <a:lnTo>
                    <a:pt x="4494403" y="0"/>
                  </a:lnTo>
                  <a:lnTo>
                    <a:pt x="4494403" y="4527296"/>
                  </a:lnTo>
                  <a:lnTo>
                    <a:pt x="0" y="4527296"/>
                  </a:lnTo>
                  <a:lnTo>
                    <a:pt x="0" y="0"/>
                  </a:lnTo>
                  <a:close/>
                </a:path>
              </a:pathLst>
            </a:custGeom>
            <a:blipFill>
              <a:blip r:embed="rId3"/>
              <a:stretch>
                <a:fillRect t="-57" b="-58"/>
              </a:stretch>
            </a:blipFill>
          </p:spPr>
          <p:txBody>
            <a:bodyPr/>
            <a:lstStyle/>
            <a:p>
              <a:endParaRPr lang="en-GB"/>
            </a:p>
          </p:txBody>
        </p:sp>
      </p:grpSp>
      <p:sp>
        <p:nvSpPr>
          <p:cNvPr id="6" name="TextBox 6"/>
          <p:cNvSpPr txBox="1"/>
          <p:nvPr/>
        </p:nvSpPr>
        <p:spPr>
          <a:xfrm>
            <a:off x="3127954" y="1536418"/>
            <a:ext cx="3370813" cy="952095"/>
          </a:xfrm>
          <a:prstGeom prst="rect">
            <a:avLst/>
          </a:prstGeom>
        </p:spPr>
        <p:txBody>
          <a:bodyPr lIns="0" tIns="0" rIns="0" bIns="0" rtlCol="0" anchor="t">
            <a:spAutoFit/>
          </a:bodyPr>
          <a:lstStyle/>
          <a:p>
            <a:pPr algn="ctr">
              <a:lnSpc>
                <a:spcPts val="6826"/>
              </a:lnSpc>
            </a:pPr>
            <a:r>
              <a:rPr lang="en-US" sz="4875">
                <a:solidFill>
                  <a:srgbClr val="000000"/>
                </a:solidFill>
                <a:latin typeface="Roboto Condensed"/>
              </a:rPr>
              <a:t>KHÁI NIỆM</a:t>
            </a:r>
          </a:p>
        </p:txBody>
      </p:sp>
      <p:grpSp>
        <p:nvGrpSpPr>
          <p:cNvPr id="7" name="Group 7"/>
          <p:cNvGrpSpPr/>
          <p:nvPr/>
        </p:nvGrpSpPr>
        <p:grpSpPr>
          <a:xfrm>
            <a:off x="9608206" y="400424"/>
            <a:ext cx="3370813" cy="3395507"/>
            <a:chOff x="0" y="0"/>
            <a:chExt cx="4494417" cy="4527343"/>
          </a:xfrm>
        </p:grpSpPr>
        <p:sp>
          <p:nvSpPr>
            <p:cNvPr id="8" name="Freeform 8"/>
            <p:cNvSpPr/>
            <p:nvPr/>
          </p:nvSpPr>
          <p:spPr>
            <a:xfrm>
              <a:off x="0" y="0"/>
              <a:ext cx="4494403" cy="4527296"/>
            </a:xfrm>
            <a:custGeom>
              <a:avLst/>
              <a:gdLst/>
              <a:ahLst/>
              <a:cxnLst/>
              <a:rect l="l" t="t" r="r" b="b"/>
              <a:pathLst>
                <a:path w="4494403" h="4527296">
                  <a:moveTo>
                    <a:pt x="0" y="0"/>
                  </a:moveTo>
                  <a:lnTo>
                    <a:pt x="4494403" y="0"/>
                  </a:lnTo>
                  <a:lnTo>
                    <a:pt x="4494403" y="4527296"/>
                  </a:lnTo>
                  <a:lnTo>
                    <a:pt x="0" y="4527296"/>
                  </a:lnTo>
                  <a:lnTo>
                    <a:pt x="0" y="0"/>
                  </a:lnTo>
                  <a:close/>
                </a:path>
              </a:pathLst>
            </a:custGeom>
            <a:blipFill>
              <a:blip r:embed="rId3"/>
              <a:stretch>
                <a:fillRect t="-57" b="-58"/>
              </a:stretch>
            </a:blipFill>
          </p:spPr>
          <p:txBody>
            <a:bodyPr/>
            <a:lstStyle/>
            <a:p>
              <a:endParaRPr lang="en-GB"/>
            </a:p>
          </p:txBody>
        </p:sp>
      </p:grpSp>
      <p:sp>
        <p:nvSpPr>
          <p:cNvPr id="9" name="TextBox 9"/>
          <p:cNvSpPr txBox="1"/>
          <p:nvPr/>
        </p:nvSpPr>
        <p:spPr>
          <a:xfrm>
            <a:off x="9629943" y="1536418"/>
            <a:ext cx="3370813" cy="952095"/>
          </a:xfrm>
          <a:prstGeom prst="rect">
            <a:avLst/>
          </a:prstGeom>
        </p:spPr>
        <p:txBody>
          <a:bodyPr lIns="0" tIns="0" rIns="0" bIns="0" rtlCol="0" anchor="t">
            <a:spAutoFit/>
          </a:bodyPr>
          <a:lstStyle/>
          <a:p>
            <a:pPr algn="ctr">
              <a:lnSpc>
                <a:spcPts val="6826"/>
              </a:lnSpc>
            </a:pPr>
            <a:r>
              <a:rPr lang="en-US" sz="4875">
                <a:solidFill>
                  <a:srgbClr val="000000"/>
                </a:solidFill>
                <a:latin typeface="Roboto Condensed"/>
              </a:rPr>
              <a:t>Ý NGHĨA</a:t>
            </a:r>
          </a:p>
        </p:txBody>
      </p:sp>
      <p:grpSp>
        <p:nvGrpSpPr>
          <p:cNvPr id="10" name="Group 10"/>
          <p:cNvGrpSpPr/>
          <p:nvPr/>
        </p:nvGrpSpPr>
        <p:grpSpPr>
          <a:xfrm>
            <a:off x="1512582" y="4357532"/>
            <a:ext cx="3261144" cy="5598531"/>
            <a:chOff x="0" y="0"/>
            <a:chExt cx="4348192" cy="7464708"/>
          </a:xfrm>
        </p:grpSpPr>
        <p:sp>
          <p:nvSpPr>
            <p:cNvPr id="11" name="Freeform 11"/>
            <p:cNvSpPr/>
            <p:nvPr/>
          </p:nvSpPr>
          <p:spPr>
            <a:xfrm>
              <a:off x="0" y="0"/>
              <a:ext cx="4348226" cy="7464679"/>
            </a:xfrm>
            <a:custGeom>
              <a:avLst/>
              <a:gdLst/>
              <a:ahLst/>
              <a:cxnLst/>
              <a:rect l="l" t="t" r="r" b="b"/>
              <a:pathLst>
                <a:path w="4348226" h="7464679">
                  <a:moveTo>
                    <a:pt x="0" y="0"/>
                  </a:moveTo>
                  <a:lnTo>
                    <a:pt x="4348226" y="0"/>
                  </a:lnTo>
                  <a:lnTo>
                    <a:pt x="4348226" y="7464679"/>
                  </a:lnTo>
                  <a:lnTo>
                    <a:pt x="0" y="7464679"/>
                  </a:lnTo>
                  <a:lnTo>
                    <a:pt x="0" y="0"/>
                  </a:lnTo>
                  <a:close/>
                </a:path>
              </a:pathLst>
            </a:custGeom>
            <a:blipFill>
              <a:blip r:embed="rId4"/>
              <a:stretch>
                <a:fillRect l="-509" r="-508"/>
              </a:stretch>
            </a:blipFill>
          </p:spPr>
          <p:txBody>
            <a:bodyPr/>
            <a:lstStyle/>
            <a:p>
              <a:endParaRPr lang="en-GB"/>
            </a:p>
          </p:txBody>
        </p:sp>
      </p:grpSp>
      <p:sp>
        <p:nvSpPr>
          <p:cNvPr id="12" name="TextBox 12"/>
          <p:cNvSpPr txBox="1"/>
          <p:nvPr/>
        </p:nvSpPr>
        <p:spPr>
          <a:xfrm>
            <a:off x="1984080" y="4781968"/>
            <a:ext cx="2613604" cy="3575050"/>
          </a:xfrm>
          <a:prstGeom prst="rect">
            <a:avLst/>
          </a:prstGeom>
        </p:spPr>
        <p:txBody>
          <a:bodyPr lIns="0" tIns="0" rIns="0" bIns="0" rtlCol="0" anchor="t">
            <a:spAutoFit/>
          </a:bodyPr>
          <a:lstStyle/>
          <a:p>
            <a:pPr algn="ctr">
              <a:lnSpc>
                <a:spcPts val="5598"/>
              </a:lnSpc>
            </a:pPr>
            <a:r>
              <a:rPr lang="en-US" sz="3999">
                <a:solidFill>
                  <a:srgbClr val="000000"/>
                </a:solidFill>
                <a:latin typeface="Roboto Condensed"/>
              </a:rPr>
              <a:t>Từ tượng hình là từ gợi tả dáng vẻ, trạng thái của sự vật</a:t>
            </a:r>
          </a:p>
        </p:txBody>
      </p:sp>
      <p:grpSp>
        <p:nvGrpSpPr>
          <p:cNvPr id="13" name="Group 13"/>
          <p:cNvGrpSpPr/>
          <p:nvPr/>
        </p:nvGrpSpPr>
        <p:grpSpPr>
          <a:xfrm>
            <a:off x="6011976" y="4198147"/>
            <a:ext cx="3261735" cy="5599545"/>
            <a:chOff x="0" y="0"/>
            <a:chExt cx="4348980" cy="7466060"/>
          </a:xfrm>
        </p:grpSpPr>
        <p:sp>
          <p:nvSpPr>
            <p:cNvPr id="14" name="Freeform 14"/>
            <p:cNvSpPr/>
            <p:nvPr/>
          </p:nvSpPr>
          <p:spPr>
            <a:xfrm>
              <a:off x="0" y="0"/>
              <a:ext cx="4348988" cy="7466076"/>
            </a:xfrm>
            <a:custGeom>
              <a:avLst/>
              <a:gdLst/>
              <a:ahLst/>
              <a:cxnLst/>
              <a:rect l="l" t="t" r="r" b="b"/>
              <a:pathLst>
                <a:path w="4348988" h="7466076">
                  <a:moveTo>
                    <a:pt x="0" y="0"/>
                  </a:moveTo>
                  <a:lnTo>
                    <a:pt x="4348988" y="0"/>
                  </a:lnTo>
                  <a:lnTo>
                    <a:pt x="4348988" y="7466076"/>
                  </a:lnTo>
                  <a:lnTo>
                    <a:pt x="0" y="7466076"/>
                  </a:lnTo>
                  <a:lnTo>
                    <a:pt x="0" y="0"/>
                  </a:lnTo>
                  <a:close/>
                </a:path>
              </a:pathLst>
            </a:custGeom>
            <a:blipFill>
              <a:blip r:embed="rId4"/>
              <a:stretch>
                <a:fillRect l="-509" r="-509"/>
              </a:stretch>
            </a:blipFill>
          </p:spPr>
          <p:txBody>
            <a:bodyPr/>
            <a:lstStyle/>
            <a:p>
              <a:endParaRPr lang="en-GB"/>
            </a:p>
          </p:txBody>
        </p:sp>
      </p:grpSp>
      <p:sp>
        <p:nvSpPr>
          <p:cNvPr id="15" name="TextBox 15"/>
          <p:cNvSpPr txBox="1"/>
          <p:nvPr/>
        </p:nvSpPr>
        <p:spPr>
          <a:xfrm>
            <a:off x="6186624" y="4781968"/>
            <a:ext cx="2912438" cy="4279900"/>
          </a:xfrm>
          <a:prstGeom prst="rect">
            <a:avLst/>
          </a:prstGeom>
        </p:spPr>
        <p:txBody>
          <a:bodyPr lIns="0" tIns="0" rIns="0" bIns="0" rtlCol="0" anchor="t">
            <a:spAutoFit/>
          </a:bodyPr>
          <a:lstStyle/>
          <a:p>
            <a:pPr algn="ctr">
              <a:lnSpc>
                <a:spcPts val="5598"/>
              </a:lnSpc>
            </a:pPr>
            <a:r>
              <a:rPr lang="en-US" sz="3999">
                <a:solidFill>
                  <a:srgbClr val="000000"/>
                </a:solidFill>
                <a:latin typeface="Roboto Condensed"/>
              </a:rPr>
              <a:t>Từ tượng thanh là từ mô phỏng âm thanh của tự nhiên hoặc của con người</a:t>
            </a:r>
          </a:p>
        </p:txBody>
      </p:sp>
      <p:grpSp>
        <p:nvGrpSpPr>
          <p:cNvPr id="16" name="Group 16"/>
          <p:cNvGrpSpPr/>
          <p:nvPr/>
        </p:nvGrpSpPr>
        <p:grpSpPr>
          <a:xfrm>
            <a:off x="11893450" y="3949739"/>
            <a:ext cx="3551362" cy="6096758"/>
            <a:chOff x="0" y="0"/>
            <a:chExt cx="4735149" cy="8129011"/>
          </a:xfrm>
        </p:grpSpPr>
        <p:sp>
          <p:nvSpPr>
            <p:cNvPr id="17" name="Freeform 17"/>
            <p:cNvSpPr/>
            <p:nvPr/>
          </p:nvSpPr>
          <p:spPr>
            <a:xfrm>
              <a:off x="0" y="0"/>
              <a:ext cx="4735195" cy="8129016"/>
            </a:xfrm>
            <a:custGeom>
              <a:avLst/>
              <a:gdLst/>
              <a:ahLst/>
              <a:cxnLst/>
              <a:rect l="l" t="t" r="r" b="b"/>
              <a:pathLst>
                <a:path w="4735195" h="8129016">
                  <a:moveTo>
                    <a:pt x="0" y="0"/>
                  </a:moveTo>
                  <a:lnTo>
                    <a:pt x="4735195" y="0"/>
                  </a:lnTo>
                  <a:lnTo>
                    <a:pt x="4735195" y="8129016"/>
                  </a:lnTo>
                  <a:lnTo>
                    <a:pt x="0" y="8129016"/>
                  </a:lnTo>
                  <a:lnTo>
                    <a:pt x="0" y="0"/>
                  </a:lnTo>
                  <a:close/>
                </a:path>
              </a:pathLst>
            </a:custGeom>
            <a:blipFill>
              <a:blip r:embed="rId4"/>
              <a:stretch>
                <a:fillRect l="-484" r="-483"/>
              </a:stretch>
            </a:blipFill>
          </p:spPr>
          <p:txBody>
            <a:bodyPr/>
            <a:lstStyle/>
            <a:p>
              <a:endParaRPr lang="en-GB"/>
            </a:p>
          </p:txBody>
        </p:sp>
      </p:grpSp>
      <p:sp>
        <p:nvSpPr>
          <p:cNvPr id="18" name="TextBox 18"/>
          <p:cNvSpPr txBox="1"/>
          <p:nvPr/>
        </p:nvSpPr>
        <p:spPr>
          <a:xfrm>
            <a:off x="12145829" y="4045747"/>
            <a:ext cx="3046603" cy="5689600"/>
          </a:xfrm>
          <a:prstGeom prst="rect">
            <a:avLst/>
          </a:prstGeom>
        </p:spPr>
        <p:txBody>
          <a:bodyPr lIns="0" tIns="0" rIns="0" bIns="0" rtlCol="0" anchor="t">
            <a:spAutoFit/>
          </a:bodyPr>
          <a:lstStyle/>
          <a:p>
            <a:pPr algn="ctr">
              <a:lnSpc>
                <a:spcPts val="5598"/>
              </a:lnSpc>
            </a:pPr>
            <a:r>
              <a:rPr lang="en-US" sz="3999">
                <a:solidFill>
                  <a:srgbClr val="000000"/>
                </a:solidFill>
                <a:latin typeface="Roboto Condensed"/>
              </a:rPr>
              <a:t>gợi hình ảnh, âm thanh và có tính biểu cảm, làm cho đối tượng cần miêu tả hiện lên cụ thể, sinh động.</a:t>
            </a:r>
          </a:p>
        </p:txBody>
      </p:sp>
      <p:grpSp>
        <p:nvGrpSpPr>
          <p:cNvPr id="19" name="Group 19"/>
          <p:cNvGrpSpPr/>
          <p:nvPr/>
        </p:nvGrpSpPr>
        <p:grpSpPr>
          <a:xfrm>
            <a:off x="3124104" y="3795929"/>
            <a:ext cx="1708307" cy="580653"/>
            <a:chOff x="0" y="0"/>
            <a:chExt cx="2277743" cy="774204"/>
          </a:xfrm>
        </p:grpSpPr>
        <p:sp>
          <p:nvSpPr>
            <p:cNvPr id="20" name="Freeform 20"/>
            <p:cNvSpPr/>
            <p:nvPr/>
          </p:nvSpPr>
          <p:spPr>
            <a:xfrm>
              <a:off x="17526" y="1270"/>
              <a:ext cx="2242693" cy="771652"/>
            </a:xfrm>
            <a:custGeom>
              <a:avLst/>
              <a:gdLst/>
              <a:ahLst/>
              <a:cxnLst/>
              <a:rect l="l" t="t" r="r" b="b"/>
              <a:pathLst>
                <a:path w="2242693" h="771652">
                  <a:moveTo>
                    <a:pt x="2242693" y="48260"/>
                  </a:moveTo>
                  <a:lnTo>
                    <a:pt x="15748" y="771652"/>
                  </a:lnTo>
                  <a:lnTo>
                    <a:pt x="0" y="723392"/>
                  </a:lnTo>
                  <a:lnTo>
                    <a:pt x="2226945" y="0"/>
                  </a:lnTo>
                  <a:close/>
                </a:path>
              </a:pathLst>
            </a:custGeom>
            <a:solidFill>
              <a:srgbClr val="E8B33C"/>
            </a:solidFill>
          </p:spPr>
          <p:txBody>
            <a:bodyPr/>
            <a:lstStyle/>
            <a:p>
              <a:endParaRPr lang="en-GB"/>
            </a:p>
          </p:txBody>
        </p:sp>
      </p:grpSp>
      <p:grpSp>
        <p:nvGrpSpPr>
          <p:cNvPr id="21" name="Group 21"/>
          <p:cNvGrpSpPr/>
          <p:nvPr/>
        </p:nvGrpSpPr>
        <p:grpSpPr>
          <a:xfrm>
            <a:off x="11274563" y="3776882"/>
            <a:ext cx="2413618" cy="191907"/>
            <a:chOff x="0" y="0"/>
            <a:chExt cx="3218157" cy="255876"/>
          </a:xfrm>
        </p:grpSpPr>
        <p:sp>
          <p:nvSpPr>
            <p:cNvPr id="22" name="Freeform 22"/>
            <p:cNvSpPr/>
            <p:nvPr/>
          </p:nvSpPr>
          <p:spPr>
            <a:xfrm>
              <a:off x="23749" y="0"/>
              <a:ext cx="3170682" cy="255778"/>
            </a:xfrm>
            <a:custGeom>
              <a:avLst/>
              <a:gdLst/>
              <a:ahLst/>
              <a:cxnLst/>
              <a:rect l="l" t="t" r="r" b="b"/>
              <a:pathLst>
                <a:path w="3170682" h="255778">
                  <a:moveTo>
                    <a:pt x="3302" y="0"/>
                  </a:moveTo>
                  <a:lnTo>
                    <a:pt x="3170682" y="205105"/>
                  </a:lnTo>
                  <a:lnTo>
                    <a:pt x="3167380" y="255778"/>
                  </a:lnTo>
                  <a:lnTo>
                    <a:pt x="0" y="50800"/>
                  </a:lnTo>
                  <a:close/>
                </a:path>
              </a:pathLst>
            </a:custGeom>
            <a:solidFill>
              <a:srgbClr val="E8B33C"/>
            </a:solidFill>
          </p:spPr>
          <p:txBody>
            <a:bodyPr/>
            <a:lstStyle/>
            <a:p>
              <a:endParaRPr lang="en-GB"/>
            </a:p>
          </p:txBody>
        </p:sp>
      </p:grpSp>
      <p:grpSp>
        <p:nvGrpSpPr>
          <p:cNvPr id="25" name="Group 25"/>
          <p:cNvGrpSpPr/>
          <p:nvPr/>
        </p:nvGrpSpPr>
        <p:grpSpPr>
          <a:xfrm>
            <a:off x="4807423" y="3639666"/>
            <a:ext cx="1406063" cy="599052"/>
            <a:chOff x="0" y="0"/>
            <a:chExt cx="1874751" cy="798736"/>
          </a:xfrm>
        </p:grpSpPr>
        <p:sp>
          <p:nvSpPr>
            <p:cNvPr id="26" name="Freeform 26"/>
            <p:cNvSpPr/>
            <p:nvPr/>
          </p:nvSpPr>
          <p:spPr>
            <a:xfrm>
              <a:off x="15748" y="1905"/>
              <a:ext cx="1843278" cy="794893"/>
            </a:xfrm>
            <a:custGeom>
              <a:avLst/>
              <a:gdLst/>
              <a:ahLst/>
              <a:cxnLst/>
              <a:rect l="l" t="t" r="r" b="b"/>
              <a:pathLst>
                <a:path w="1843278" h="794893">
                  <a:moveTo>
                    <a:pt x="19304" y="0"/>
                  </a:moveTo>
                  <a:lnTo>
                    <a:pt x="1843278" y="747903"/>
                  </a:lnTo>
                  <a:lnTo>
                    <a:pt x="1823974" y="794893"/>
                  </a:lnTo>
                  <a:lnTo>
                    <a:pt x="0" y="46990"/>
                  </a:lnTo>
                  <a:close/>
                </a:path>
              </a:pathLst>
            </a:custGeom>
            <a:solidFill>
              <a:srgbClr val="E8B33C"/>
            </a:solidFill>
          </p:spPr>
          <p:txBody>
            <a:bodyPr/>
            <a:lstStyle/>
            <a:p>
              <a:endParaRPr lang="en-GB"/>
            </a:p>
          </p:txBody>
        </p:sp>
      </p:grpSp>
      <p:grpSp>
        <p:nvGrpSpPr>
          <p:cNvPr id="27" name="Group 27"/>
          <p:cNvGrpSpPr/>
          <p:nvPr/>
        </p:nvGrpSpPr>
        <p:grpSpPr>
          <a:xfrm>
            <a:off x="14798454" y="6057860"/>
            <a:ext cx="5486061" cy="4598316"/>
            <a:chOff x="0" y="0"/>
            <a:chExt cx="7314748" cy="6131088"/>
          </a:xfrm>
        </p:grpSpPr>
        <p:sp>
          <p:nvSpPr>
            <p:cNvPr id="28" name="Freeform 28"/>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5"/>
              <a:stretch>
                <a:fillRect t="-125" b="-125"/>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043914">
            <a:off x="438433" y="-1038179"/>
            <a:ext cx="16605712" cy="16515135"/>
            <a:chOff x="0" y="0"/>
            <a:chExt cx="22140949" cy="22020180"/>
          </a:xfrm>
        </p:grpSpPr>
        <p:sp>
          <p:nvSpPr>
            <p:cNvPr id="3" name="Freeform 3"/>
            <p:cNvSpPr/>
            <p:nvPr/>
          </p:nvSpPr>
          <p:spPr>
            <a:xfrm>
              <a:off x="0" y="0"/>
              <a:ext cx="22140926" cy="22020149"/>
            </a:xfrm>
            <a:custGeom>
              <a:avLst/>
              <a:gdLst/>
              <a:ahLst/>
              <a:cxnLst/>
              <a:rect l="l" t="t" r="r" b="b"/>
              <a:pathLst>
                <a:path w="22140926" h="22020149">
                  <a:moveTo>
                    <a:pt x="0" y="0"/>
                  </a:moveTo>
                  <a:lnTo>
                    <a:pt x="22140926" y="0"/>
                  </a:lnTo>
                  <a:lnTo>
                    <a:pt x="22140926" y="22020149"/>
                  </a:lnTo>
                  <a:lnTo>
                    <a:pt x="0" y="22020149"/>
                  </a:lnTo>
                  <a:lnTo>
                    <a:pt x="0" y="0"/>
                  </a:lnTo>
                  <a:close/>
                </a:path>
              </a:pathLst>
            </a:custGeom>
            <a:blipFill>
              <a:blip r:embed="rId2"/>
              <a:stretch>
                <a:fillRect l="-100" r="-100"/>
              </a:stretch>
            </a:blipFill>
          </p:spPr>
          <p:txBody>
            <a:bodyPr/>
            <a:lstStyle/>
            <a:p>
              <a:endParaRPr lang="en-GB"/>
            </a:p>
          </p:txBody>
        </p:sp>
      </p:grpSp>
      <p:grpSp>
        <p:nvGrpSpPr>
          <p:cNvPr id="4" name="Group 4"/>
          <p:cNvGrpSpPr/>
          <p:nvPr/>
        </p:nvGrpSpPr>
        <p:grpSpPr>
          <a:xfrm>
            <a:off x="15525968" y="1329167"/>
            <a:ext cx="1056522" cy="1342002"/>
            <a:chOff x="0" y="0"/>
            <a:chExt cx="1408696" cy="1789336"/>
          </a:xfrm>
        </p:grpSpPr>
        <p:sp>
          <p:nvSpPr>
            <p:cNvPr id="5" name="Freeform 5"/>
            <p:cNvSpPr/>
            <p:nvPr/>
          </p:nvSpPr>
          <p:spPr>
            <a:xfrm>
              <a:off x="0" y="0"/>
              <a:ext cx="1408684" cy="1789303"/>
            </a:xfrm>
            <a:custGeom>
              <a:avLst/>
              <a:gdLst/>
              <a:ahLst/>
              <a:cxnLst/>
              <a:rect l="l" t="t" r="r" b="b"/>
              <a:pathLst>
                <a:path w="1408684" h="1789303">
                  <a:moveTo>
                    <a:pt x="0" y="0"/>
                  </a:moveTo>
                  <a:lnTo>
                    <a:pt x="1408684" y="0"/>
                  </a:lnTo>
                  <a:lnTo>
                    <a:pt x="1408684" y="1789303"/>
                  </a:lnTo>
                  <a:lnTo>
                    <a:pt x="0" y="1789303"/>
                  </a:lnTo>
                  <a:lnTo>
                    <a:pt x="0" y="0"/>
                  </a:lnTo>
                  <a:close/>
                </a:path>
              </a:pathLst>
            </a:custGeom>
            <a:blipFill>
              <a:blip r:embed="rId3"/>
              <a:stretch>
                <a:fillRect t="-2" b="-4"/>
              </a:stretch>
            </a:blipFill>
          </p:spPr>
          <p:txBody>
            <a:bodyPr/>
            <a:lstStyle/>
            <a:p>
              <a:endParaRPr lang="en-GB"/>
            </a:p>
          </p:txBody>
        </p:sp>
      </p:grpSp>
      <p:grpSp>
        <p:nvGrpSpPr>
          <p:cNvPr id="6" name="Group 6"/>
          <p:cNvGrpSpPr/>
          <p:nvPr/>
        </p:nvGrpSpPr>
        <p:grpSpPr>
          <a:xfrm>
            <a:off x="16582490" y="1049264"/>
            <a:ext cx="848572" cy="1077863"/>
            <a:chOff x="0" y="0"/>
            <a:chExt cx="1131430" cy="1437151"/>
          </a:xfrm>
        </p:grpSpPr>
        <p:sp>
          <p:nvSpPr>
            <p:cNvPr id="7" name="Freeform 7"/>
            <p:cNvSpPr/>
            <p:nvPr/>
          </p:nvSpPr>
          <p:spPr>
            <a:xfrm>
              <a:off x="0" y="0"/>
              <a:ext cx="1131443" cy="1437132"/>
            </a:xfrm>
            <a:custGeom>
              <a:avLst/>
              <a:gdLst/>
              <a:ahLst/>
              <a:cxnLst/>
              <a:rect l="l" t="t" r="r" b="b"/>
              <a:pathLst>
                <a:path w="1131443" h="1437132">
                  <a:moveTo>
                    <a:pt x="0" y="0"/>
                  </a:moveTo>
                  <a:lnTo>
                    <a:pt x="1131443" y="0"/>
                  </a:lnTo>
                  <a:lnTo>
                    <a:pt x="1131443" y="1437132"/>
                  </a:lnTo>
                  <a:lnTo>
                    <a:pt x="0" y="1437132"/>
                  </a:lnTo>
                  <a:lnTo>
                    <a:pt x="0" y="0"/>
                  </a:lnTo>
                  <a:close/>
                </a:path>
              </a:pathLst>
            </a:custGeom>
            <a:blipFill>
              <a:blip r:embed="rId3"/>
              <a:stretch>
                <a:fillRect l="-139" r="-138" b="-1"/>
              </a:stretch>
            </a:blipFill>
          </p:spPr>
          <p:txBody>
            <a:bodyPr/>
            <a:lstStyle/>
            <a:p>
              <a:endParaRPr lang="en-GB"/>
            </a:p>
          </p:txBody>
        </p:sp>
      </p:grpSp>
      <p:sp>
        <p:nvSpPr>
          <p:cNvPr id="8" name="TextBox 8"/>
          <p:cNvSpPr txBox="1"/>
          <p:nvPr/>
        </p:nvSpPr>
        <p:spPr>
          <a:xfrm>
            <a:off x="5254872" y="1288717"/>
            <a:ext cx="7778257" cy="2710435"/>
          </a:xfrm>
          <a:prstGeom prst="rect">
            <a:avLst/>
          </a:prstGeom>
        </p:spPr>
        <p:txBody>
          <a:bodyPr lIns="0" tIns="0" rIns="0" bIns="0" rtlCol="0" anchor="t">
            <a:spAutoFit/>
          </a:bodyPr>
          <a:lstStyle/>
          <a:p>
            <a:pPr algn="ctr">
              <a:lnSpc>
                <a:spcPts val="9916"/>
              </a:lnSpc>
            </a:pPr>
            <a:r>
              <a:rPr lang="en-US" sz="5798">
                <a:solidFill>
                  <a:srgbClr val="FFFFFF"/>
                </a:solidFill>
                <a:latin typeface="Fraunces Bold"/>
              </a:rPr>
              <a:t>I. TỪ TƯỢNG HÌNH, TỪ TƯỢNG THANH</a:t>
            </a:r>
          </a:p>
        </p:txBody>
      </p:sp>
      <p:sp>
        <p:nvSpPr>
          <p:cNvPr id="9" name="TextBox 9"/>
          <p:cNvSpPr txBox="1"/>
          <p:nvPr/>
        </p:nvSpPr>
        <p:spPr>
          <a:xfrm>
            <a:off x="4290433" y="4595255"/>
            <a:ext cx="10893869" cy="1749326"/>
          </a:xfrm>
          <a:prstGeom prst="rect">
            <a:avLst/>
          </a:prstGeom>
        </p:spPr>
        <p:txBody>
          <a:bodyPr lIns="0" tIns="0" rIns="0" bIns="0" rtlCol="0" anchor="t">
            <a:spAutoFit/>
          </a:bodyPr>
          <a:lstStyle/>
          <a:p>
            <a:pPr algn="l">
              <a:lnSpc>
                <a:spcPts val="7000"/>
              </a:lnSpc>
            </a:pPr>
            <a:r>
              <a:rPr lang="en-US" sz="4999">
                <a:solidFill>
                  <a:srgbClr val="FFFFFF"/>
                </a:solidFill>
                <a:latin typeface="Roboto Condensed Bold"/>
              </a:rPr>
              <a:t>2. Thực hành sử dụng từ tượng hình, từ tượng thanh.</a:t>
            </a:r>
          </a:p>
        </p:txBody>
      </p:sp>
      <p:grpSp>
        <p:nvGrpSpPr>
          <p:cNvPr id="10" name="Group 10"/>
          <p:cNvGrpSpPr/>
          <p:nvPr/>
        </p:nvGrpSpPr>
        <p:grpSpPr>
          <a:xfrm>
            <a:off x="13244318" y="6120861"/>
            <a:ext cx="5486061" cy="4598316"/>
            <a:chOff x="0" y="0"/>
            <a:chExt cx="7314748" cy="6131088"/>
          </a:xfrm>
        </p:grpSpPr>
        <p:sp>
          <p:nvSpPr>
            <p:cNvPr id="11" name="Freeform 11"/>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4"/>
              <a:stretch>
                <a:fillRect t="-125" b="-125"/>
              </a:stretch>
            </a:blipFill>
          </p:spPr>
          <p:txBody>
            <a:bodyPr/>
            <a:lstStyle/>
            <a:p>
              <a:endParaRPr lang="en-GB"/>
            </a:p>
          </p:txBody>
        </p:sp>
      </p:grpSp>
      <p:grpSp>
        <p:nvGrpSpPr>
          <p:cNvPr id="12" name="Group 12"/>
          <p:cNvGrpSpPr/>
          <p:nvPr/>
        </p:nvGrpSpPr>
        <p:grpSpPr>
          <a:xfrm>
            <a:off x="-163722" y="5662690"/>
            <a:ext cx="3952471" cy="5032081"/>
            <a:chOff x="0" y="0"/>
            <a:chExt cx="5269961" cy="6709441"/>
          </a:xfrm>
        </p:grpSpPr>
        <p:sp>
          <p:nvSpPr>
            <p:cNvPr id="13" name="Freeform 13"/>
            <p:cNvSpPr/>
            <p:nvPr/>
          </p:nvSpPr>
          <p:spPr>
            <a:xfrm>
              <a:off x="0" y="0"/>
              <a:ext cx="5269992" cy="6709410"/>
            </a:xfrm>
            <a:custGeom>
              <a:avLst/>
              <a:gdLst/>
              <a:ahLst/>
              <a:cxnLst/>
              <a:rect l="l" t="t" r="r" b="b"/>
              <a:pathLst>
                <a:path w="5269992" h="6709410">
                  <a:moveTo>
                    <a:pt x="0" y="0"/>
                  </a:moveTo>
                  <a:lnTo>
                    <a:pt x="5269992" y="0"/>
                  </a:lnTo>
                  <a:lnTo>
                    <a:pt x="5269992" y="6709410"/>
                  </a:lnTo>
                  <a:lnTo>
                    <a:pt x="0" y="6709410"/>
                  </a:lnTo>
                  <a:lnTo>
                    <a:pt x="0" y="0"/>
                  </a:lnTo>
                  <a:close/>
                </a:path>
              </a:pathLst>
            </a:custGeom>
            <a:blipFill>
              <a:blip r:embed="rId5"/>
              <a:stretch>
                <a:fillRect l="-59" r="-58"/>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2" name="Group 2"/>
          <p:cNvGrpSpPr/>
          <p:nvPr/>
        </p:nvGrpSpPr>
        <p:grpSpPr>
          <a:xfrm rot="-7298634">
            <a:off x="14632228" y="362266"/>
            <a:ext cx="6670900" cy="2547071"/>
            <a:chOff x="0" y="0"/>
            <a:chExt cx="8894533" cy="3396095"/>
          </a:xfrm>
        </p:grpSpPr>
        <p:sp>
          <p:nvSpPr>
            <p:cNvPr id="3" name="Freeform 3"/>
            <p:cNvSpPr/>
            <p:nvPr/>
          </p:nvSpPr>
          <p:spPr>
            <a:xfrm>
              <a:off x="0" y="0"/>
              <a:ext cx="8894572" cy="3396107"/>
            </a:xfrm>
            <a:custGeom>
              <a:avLst/>
              <a:gdLst/>
              <a:ahLst/>
              <a:cxnLst/>
              <a:rect l="l" t="t" r="r" b="b"/>
              <a:pathLst>
                <a:path w="8894572" h="3396107">
                  <a:moveTo>
                    <a:pt x="0" y="0"/>
                  </a:moveTo>
                  <a:lnTo>
                    <a:pt x="8894572" y="0"/>
                  </a:lnTo>
                  <a:lnTo>
                    <a:pt x="8894572" y="3396107"/>
                  </a:lnTo>
                  <a:lnTo>
                    <a:pt x="0" y="3396107"/>
                  </a:lnTo>
                  <a:lnTo>
                    <a:pt x="0" y="0"/>
                  </a:lnTo>
                  <a:close/>
                </a:path>
              </a:pathLst>
            </a:custGeom>
            <a:blipFill>
              <a:blip r:embed="rId2"/>
              <a:stretch>
                <a:fillRect t="-811" b="-811"/>
              </a:stretch>
            </a:blipFill>
          </p:spPr>
          <p:txBody>
            <a:bodyPr/>
            <a:lstStyle/>
            <a:p>
              <a:endParaRPr lang="en-GB"/>
            </a:p>
          </p:txBody>
        </p:sp>
      </p:grpSp>
      <p:grpSp>
        <p:nvGrpSpPr>
          <p:cNvPr id="4" name="Group 4"/>
          <p:cNvGrpSpPr/>
          <p:nvPr/>
        </p:nvGrpSpPr>
        <p:grpSpPr>
          <a:xfrm rot="-10800000">
            <a:off x="14261844" y="8187691"/>
            <a:ext cx="3541778" cy="2099309"/>
            <a:chOff x="0" y="0"/>
            <a:chExt cx="4722371" cy="2799079"/>
          </a:xfrm>
        </p:grpSpPr>
        <p:sp>
          <p:nvSpPr>
            <p:cNvPr id="5" name="Freeform 5"/>
            <p:cNvSpPr/>
            <p:nvPr/>
          </p:nvSpPr>
          <p:spPr>
            <a:xfrm>
              <a:off x="0" y="0"/>
              <a:ext cx="4722368" cy="2799080"/>
            </a:xfrm>
            <a:custGeom>
              <a:avLst/>
              <a:gdLst/>
              <a:ahLst/>
              <a:cxnLst/>
              <a:rect l="l" t="t" r="r" b="b"/>
              <a:pathLst>
                <a:path w="4722368" h="2799080">
                  <a:moveTo>
                    <a:pt x="0" y="0"/>
                  </a:moveTo>
                  <a:lnTo>
                    <a:pt x="4722368" y="0"/>
                  </a:lnTo>
                  <a:lnTo>
                    <a:pt x="4722368" y="2799080"/>
                  </a:lnTo>
                  <a:lnTo>
                    <a:pt x="0" y="2799080"/>
                  </a:lnTo>
                  <a:lnTo>
                    <a:pt x="0" y="0"/>
                  </a:lnTo>
                  <a:close/>
                </a:path>
              </a:pathLst>
            </a:custGeom>
            <a:blipFill>
              <a:blip r:embed="rId3"/>
              <a:stretch>
                <a:fillRect l="-153" r="-153"/>
              </a:stretch>
            </a:blipFill>
          </p:spPr>
          <p:txBody>
            <a:bodyPr/>
            <a:lstStyle/>
            <a:p>
              <a:endParaRPr lang="en-GB"/>
            </a:p>
          </p:txBody>
        </p:sp>
      </p:grpSp>
      <p:grpSp>
        <p:nvGrpSpPr>
          <p:cNvPr id="6" name="Group 6"/>
          <p:cNvGrpSpPr/>
          <p:nvPr/>
        </p:nvGrpSpPr>
        <p:grpSpPr>
          <a:xfrm>
            <a:off x="2385458" y="-2426956"/>
            <a:ext cx="17671251" cy="12568677"/>
            <a:chOff x="0" y="0"/>
            <a:chExt cx="23561668" cy="16758236"/>
          </a:xfrm>
        </p:grpSpPr>
        <p:sp>
          <p:nvSpPr>
            <p:cNvPr id="7" name="Freeform 7"/>
            <p:cNvSpPr/>
            <p:nvPr/>
          </p:nvSpPr>
          <p:spPr>
            <a:xfrm>
              <a:off x="0" y="0"/>
              <a:ext cx="23561675" cy="16758286"/>
            </a:xfrm>
            <a:custGeom>
              <a:avLst/>
              <a:gdLst/>
              <a:ahLst/>
              <a:cxnLst/>
              <a:rect l="l" t="t" r="r" b="b"/>
              <a:pathLst>
                <a:path w="23561675" h="16758286">
                  <a:moveTo>
                    <a:pt x="0" y="0"/>
                  </a:moveTo>
                  <a:lnTo>
                    <a:pt x="23561675" y="0"/>
                  </a:lnTo>
                  <a:lnTo>
                    <a:pt x="23561675" y="16758286"/>
                  </a:lnTo>
                  <a:lnTo>
                    <a:pt x="0" y="16758286"/>
                  </a:lnTo>
                  <a:lnTo>
                    <a:pt x="0" y="0"/>
                  </a:lnTo>
                  <a:close/>
                </a:path>
              </a:pathLst>
            </a:custGeom>
            <a:blipFill>
              <a:blip r:embed="rId4"/>
              <a:stretch>
                <a:fillRect t="-34" b="-34"/>
              </a:stretch>
            </a:blipFill>
          </p:spPr>
          <p:txBody>
            <a:bodyPr/>
            <a:lstStyle/>
            <a:p>
              <a:endParaRPr lang="en-GB"/>
            </a:p>
          </p:txBody>
        </p:sp>
      </p:grpSp>
      <p:sp>
        <p:nvSpPr>
          <p:cNvPr id="8" name="TextBox 8"/>
          <p:cNvSpPr txBox="1"/>
          <p:nvPr/>
        </p:nvSpPr>
        <p:spPr>
          <a:xfrm>
            <a:off x="3235049" y="2141272"/>
            <a:ext cx="14024251" cy="6743700"/>
          </a:xfrm>
          <a:prstGeom prst="rect">
            <a:avLst/>
          </a:prstGeom>
        </p:spPr>
        <p:txBody>
          <a:bodyPr lIns="0" tIns="0" rIns="0" bIns="0" rtlCol="0" anchor="t">
            <a:spAutoFit/>
          </a:bodyPr>
          <a:lstStyle/>
          <a:p>
            <a:pPr marL="1028700" lvl="2" indent="-342900" algn="l">
              <a:lnSpc>
                <a:spcPts val="8550"/>
              </a:lnSpc>
              <a:buFont typeface="Arial"/>
              <a:buChar char="⚬"/>
            </a:pPr>
            <a:r>
              <a:rPr lang="en-US" sz="4500">
                <a:solidFill>
                  <a:srgbClr val="000000"/>
                </a:solidFill>
                <a:latin typeface="Roboto Condensed Italics"/>
              </a:rPr>
              <a:t>GV chiếu từng hình ảnh trên màn chiếu, </a:t>
            </a:r>
          </a:p>
          <a:p>
            <a:pPr marL="1028700" lvl="2" indent="-342900" algn="l">
              <a:lnSpc>
                <a:spcPts val="8550"/>
              </a:lnSpc>
              <a:buFont typeface="Arial"/>
              <a:buChar char="⚬"/>
            </a:pPr>
            <a:r>
              <a:rPr lang="en-US" sz="4500">
                <a:solidFill>
                  <a:srgbClr val="000000"/>
                </a:solidFill>
                <a:latin typeface="Roboto Condensed Italics"/>
              </a:rPr>
              <a:t>HS cần gọi tên từ tượng hình/ từ tượng thanh phù hợp. </a:t>
            </a:r>
          </a:p>
          <a:p>
            <a:pPr marL="1028700" lvl="2" indent="-342900" algn="l">
              <a:lnSpc>
                <a:spcPts val="8550"/>
              </a:lnSpc>
              <a:buFont typeface="Arial"/>
              <a:buChar char="⚬"/>
            </a:pPr>
            <a:r>
              <a:rPr lang="en-US" sz="4500">
                <a:solidFill>
                  <a:srgbClr val="000000"/>
                </a:solidFill>
                <a:latin typeface="Roboto Condensed Italics"/>
              </a:rPr>
              <a:t>HS trong 1 nhóm lần lượt xếp hàng để viết nối tiếp các từ tìm được trên bảng trong thời gian 2p. </a:t>
            </a:r>
          </a:p>
          <a:p>
            <a:pPr marL="1028700" lvl="2" indent="-342900" algn="l">
              <a:lnSpc>
                <a:spcPts val="8550"/>
              </a:lnSpc>
              <a:buFont typeface="Arial"/>
              <a:buChar char="⚬"/>
            </a:pPr>
            <a:r>
              <a:rPr lang="en-US" sz="4500">
                <a:solidFill>
                  <a:srgbClr val="000000"/>
                </a:solidFill>
                <a:latin typeface="Roboto Condensed Italics"/>
              </a:rPr>
              <a:t>Nhóm nào tìm được nhiều nhất là nhóm chiến thắng.</a:t>
            </a:r>
          </a:p>
          <a:p>
            <a:pPr marL="1028700" lvl="2" indent="-342900" algn="l">
              <a:lnSpc>
                <a:spcPts val="8550"/>
              </a:lnSpc>
            </a:pPr>
            <a:endParaRPr lang="en-US" sz="4500">
              <a:solidFill>
                <a:srgbClr val="000000"/>
              </a:solidFill>
              <a:latin typeface="Roboto Condensed Italics"/>
            </a:endParaRPr>
          </a:p>
        </p:txBody>
      </p:sp>
      <p:sp>
        <p:nvSpPr>
          <p:cNvPr id="9" name="TextBox 9"/>
          <p:cNvSpPr txBox="1"/>
          <p:nvPr/>
        </p:nvSpPr>
        <p:spPr>
          <a:xfrm>
            <a:off x="3515502" y="667427"/>
            <a:ext cx="11618077" cy="1001395"/>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2.1. Nhận diện TTH, TTT (Bài tập ngoài)</a:t>
            </a:r>
          </a:p>
        </p:txBody>
      </p:sp>
      <p:grpSp>
        <p:nvGrpSpPr>
          <p:cNvPr id="10" name="Group 10"/>
          <p:cNvGrpSpPr/>
          <p:nvPr/>
        </p:nvGrpSpPr>
        <p:grpSpPr>
          <a:xfrm rot="1534021">
            <a:off x="-772400" y="5391392"/>
            <a:ext cx="4349937" cy="6541259"/>
            <a:chOff x="0" y="0"/>
            <a:chExt cx="5799916" cy="8721679"/>
          </a:xfrm>
        </p:grpSpPr>
        <p:sp>
          <p:nvSpPr>
            <p:cNvPr id="11" name="Freeform 11"/>
            <p:cNvSpPr/>
            <p:nvPr/>
          </p:nvSpPr>
          <p:spPr>
            <a:xfrm>
              <a:off x="0" y="0"/>
              <a:ext cx="5799963" cy="8721725"/>
            </a:xfrm>
            <a:custGeom>
              <a:avLst/>
              <a:gdLst/>
              <a:ahLst/>
              <a:cxnLst/>
              <a:rect l="l" t="t" r="r" b="b"/>
              <a:pathLst>
                <a:path w="5799963" h="8721725">
                  <a:moveTo>
                    <a:pt x="0" y="0"/>
                  </a:moveTo>
                  <a:lnTo>
                    <a:pt x="5799963" y="0"/>
                  </a:lnTo>
                  <a:lnTo>
                    <a:pt x="5799963" y="8721725"/>
                  </a:lnTo>
                  <a:lnTo>
                    <a:pt x="0" y="8721725"/>
                  </a:lnTo>
                  <a:lnTo>
                    <a:pt x="0" y="0"/>
                  </a:lnTo>
                  <a:close/>
                </a:path>
              </a:pathLst>
            </a:custGeom>
            <a:blipFill>
              <a:blip r:embed="rId5"/>
              <a:stretch>
                <a:fillRect l="-41" r="-40"/>
              </a:stretch>
            </a:blipFill>
          </p:spPr>
          <p:txBody>
            <a:bodyPr/>
            <a:lstStyle/>
            <a:p>
              <a:endParaRPr lang="en-GB"/>
            </a:p>
          </p:txBody>
        </p:sp>
      </p:grpSp>
      <p:grpSp>
        <p:nvGrpSpPr>
          <p:cNvPr id="12" name="Group 12"/>
          <p:cNvGrpSpPr/>
          <p:nvPr/>
        </p:nvGrpSpPr>
        <p:grpSpPr>
          <a:xfrm>
            <a:off x="15133580" y="7718338"/>
            <a:ext cx="3624531" cy="3038016"/>
            <a:chOff x="0" y="0"/>
            <a:chExt cx="4832708" cy="4050688"/>
          </a:xfrm>
        </p:grpSpPr>
        <p:sp>
          <p:nvSpPr>
            <p:cNvPr id="13" name="Freeform 13"/>
            <p:cNvSpPr/>
            <p:nvPr/>
          </p:nvSpPr>
          <p:spPr>
            <a:xfrm>
              <a:off x="0" y="0"/>
              <a:ext cx="4832731" cy="4050665"/>
            </a:xfrm>
            <a:custGeom>
              <a:avLst/>
              <a:gdLst/>
              <a:ahLst/>
              <a:cxnLst/>
              <a:rect l="l" t="t" r="r" b="b"/>
              <a:pathLst>
                <a:path w="4832731" h="4050665">
                  <a:moveTo>
                    <a:pt x="0" y="0"/>
                  </a:moveTo>
                  <a:lnTo>
                    <a:pt x="4832731" y="0"/>
                  </a:lnTo>
                  <a:lnTo>
                    <a:pt x="4832731" y="4050665"/>
                  </a:lnTo>
                  <a:lnTo>
                    <a:pt x="0" y="4050665"/>
                  </a:lnTo>
                  <a:lnTo>
                    <a:pt x="0" y="0"/>
                  </a:lnTo>
                  <a:close/>
                </a:path>
              </a:pathLst>
            </a:custGeom>
            <a:blipFill>
              <a:blip r:embed="rId6"/>
              <a:stretch>
                <a:fillRect t="-102" b="-102"/>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4" name="Group 4"/>
          <p:cNvGrpSpPr/>
          <p:nvPr/>
        </p:nvGrpSpPr>
        <p:grpSpPr>
          <a:xfrm>
            <a:off x="2924527" y="1369980"/>
            <a:ext cx="11959114" cy="8505920"/>
            <a:chOff x="0" y="0"/>
            <a:chExt cx="15945485" cy="11341227"/>
          </a:xfrm>
        </p:grpSpPr>
        <p:sp>
          <p:nvSpPr>
            <p:cNvPr id="5" name="Freeform 5"/>
            <p:cNvSpPr/>
            <p:nvPr/>
          </p:nvSpPr>
          <p:spPr>
            <a:xfrm>
              <a:off x="0" y="0"/>
              <a:ext cx="15945486" cy="11341227"/>
            </a:xfrm>
            <a:custGeom>
              <a:avLst/>
              <a:gdLst/>
              <a:ahLst/>
              <a:cxnLst/>
              <a:rect l="l" t="t" r="r" b="b"/>
              <a:pathLst>
                <a:path w="15945486" h="11341227">
                  <a:moveTo>
                    <a:pt x="0" y="0"/>
                  </a:moveTo>
                  <a:lnTo>
                    <a:pt x="15945486" y="0"/>
                  </a:lnTo>
                  <a:lnTo>
                    <a:pt x="15945486" y="11341227"/>
                  </a:lnTo>
                  <a:lnTo>
                    <a:pt x="0" y="11341227"/>
                  </a:lnTo>
                  <a:lnTo>
                    <a:pt x="0" y="0"/>
                  </a:lnTo>
                  <a:close/>
                </a:path>
              </a:pathLst>
            </a:custGeom>
            <a:blipFill>
              <a:blip r:embed="rId2"/>
              <a:stretch>
                <a:fillRect t="-37" b="-37"/>
              </a:stretch>
            </a:blipFill>
          </p:spPr>
          <p:txBody>
            <a:bodyPr/>
            <a:lstStyle/>
            <a:p>
              <a:endParaRPr lang="en-GB"/>
            </a:p>
          </p:txBody>
        </p:sp>
      </p:grpSp>
      <p:grpSp>
        <p:nvGrpSpPr>
          <p:cNvPr id="6" name="Group 6"/>
          <p:cNvGrpSpPr/>
          <p:nvPr/>
        </p:nvGrpSpPr>
        <p:grpSpPr>
          <a:xfrm>
            <a:off x="3930769" y="2247900"/>
            <a:ext cx="9946630" cy="7435106"/>
            <a:chOff x="0" y="0"/>
            <a:chExt cx="13262173" cy="9913475"/>
          </a:xfrm>
        </p:grpSpPr>
        <p:sp>
          <p:nvSpPr>
            <p:cNvPr id="7" name="Freeform 7"/>
            <p:cNvSpPr/>
            <p:nvPr/>
          </p:nvSpPr>
          <p:spPr>
            <a:xfrm>
              <a:off x="0" y="0"/>
              <a:ext cx="13262229" cy="9913493"/>
            </a:xfrm>
            <a:custGeom>
              <a:avLst/>
              <a:gdLst/>
              <a:ahLst/>
              <a:cxnLst/>
              <a:rect l="l" t="t" r="r" b="b"/>
              <a:pathLst>
                <a:path w="13262229" h="9913493">
                  <a:moveTo>
                    <a:pt x="0" y="0"/>
                  </a:moveTo>
                  <a:lnTo>
                    <a:pt x="13262229" y="0"/>
                  </a:lnTo>
                  <a:lnTo>
                    <a:pt x="13262229" y="9913493"/>
                  </a:lnTo>
                  <a:lnTo>
                    <a:pt x="0" y="9913493"/>
                  </a:lnTo>
                  <a:lnTo>
                    <a:pt x="0" y="0"/>
                  </a:lnTo>
                  <a:close/>
                </a:path>
              </a:pathLst>
            </a:custGeom>
            <a:blipFill>
              <a:blip r:embed="rId3"/>
              <a:stretch>
                <a:fillRect t="-119" b="-119"/>
              </a:stretch>
            </a:blipFill>
          </p:spPr>
          <p:txBody>
            <a:bodyPr/>
            <a:lstStyle/>
            <a:p>
              <a:endParaRPr lang="en-GB"/>
            </a:p>
          </p:txBody>
        </p:sp>
      </p:grpSp>
      <p:sp>
        <p:nvSpPr>
          <p:cNvPr id="8" name="TextBox 8"/>
          <p:cNvSpPr txBox="1"/>
          <p:nvPr/>
        </p:nvSpPr>
        <p:spPr>
          <a:xfrm>
            <a:off x="3325793" y="423227"/>
            <a:ext cx="11557848" cy="1001395"/>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2.1. Nhận diện TTH, TTT (Bài tập ngoài)</a:t>
            </a:r>
          </a:p>
        </p:txBody>
      </p:sp>
      <p:grpSp>
        <p:nvGrpSpPr>
          <p:cNvPr id="9" name="Group 9"/>
          <p:cNvGrpSpPr/>
          <p:nvPr/>
        </p:nvGrpSpPr>
        <p:grpSpPr>
          <a:xfrm rot="1534021">
            <a:off x="-153503" y="4498299"/>
            <a:ext cx="3867853" cy="5816321"/>
            <a:chOff x="0" y="0"/>
            <a:chExt cx="5157137" cy="7755095"/>
          </a:xfrm>
        </p:grpSpPr>
        <p:sp>
          <p:nvSpPr>
            <p:cNvPr id="10" name="Freeform 10"/>
            <p:cNvSpPr/>
            <p:nvPr/>
          </p:nvSpPr>
          <p:spPr>
            <a:xfrm>
              <a:off x="0" y="0"/>
              <a:ext cx="5157089" cy="7755128"/>
            </a:xfrm>
            <a:custGeom>
              <a:avLst/>
              <a:gdLst/>
              <a:ahLst/>
              <a:cxnLst/>
              <a:rect l="l" t="t" r="r" b="b"/>
              <a:pathLst>
                <a:path w="5157089" h="7755128">
                  <a:moveTo>
                    <a:pt x="0" y="0"/>
                  </a:moveTo>
                  <a:lnTo>
                    <a:pt x="5157089" y="0"/>
                  </a:lnTo>
                  <a:lnTo>
                    <a:pt x="5157089" y="7755128"/>
                  </a:lnTo>
                  <a:lnTo>
                    <a:pt x="0" y="7755128"/>
                  </a:lnTo>
                  <a:lnTo>
                    <a:pt x="0" y="0"/>
                  </a:lnTo>
                  <a:close/>
                </a:path>
              </a:pathLst>
            </a:custGeom>
            <a:blipFill>
              <a:blip r:embed="rId4"/>
              <a:stretch>
                <a:fillRect l="-41" r="-42"/>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4" name="Group 4"/>
          <p:cNvGrpSpPr/>
          <p:nvPr/>
        </p:nvGrpSpPr>
        <p:grpSpPr>
          <a:xfrm>
            <a:off x="2924527" y="2641886"/>
            <a:ext cx="9273054" cy="6595460"/>
            <a:chOff x="0" y="0"/>
            <a:chExt cx="12364072" cy="8793947"/>
          </a:xfrm>
        </p:grpSpPr>
        <p:sp>
          <p:nvSpPr>
            <p:cNvPr id="5" name="Freeform 5"/>
            <p:cNvSpPr/>
            <p:nvPr/>
          </p:nvSpPr>
          <p:spPr>
            <a:xfrm>
              <a:off x="0" y="0"/>
              <a:ext cx="12364085" cy="8793988"/>
            </a:xfrm>
            <a:custGeom>
              <a:avLst/>
              <a:gdLst/>
              <a:ahLst/>
              <a:cxnLst/>
              <a:rect l="l" t="t" r="r" b="b"/>
              <a:pathLst>
                <a:path w="12364085" h="8793988">
                  <a:moveTo>
                    <a:pt x="0" y="0"/>
                  </a:moveTo>
                  <a:lnTo>
                    <a:pt x="12364085" y="0"/>
                  </a:lnTo>
                  <a:lnTo>
                    <a:pt x="12364085" y="8793988"/>
                  </a:lnTo>
                  <a:lnTo>
                    <a:pt x="0" y="8793988"/>
                  </a:lnTo>
                  <a:lnTo>
                    <a:pt x="0" y="0"/>
                  </a:lnTo>
                  <a:close/>
                </a:path>
              </a:pathLst>
            </a:custGeom>
            <a:blipFill>
              <a:blip r:embed="rId2"/>
              <a:stretch>
                <a:fillRect t="-17" b="-17"/>
              </a:stretch>
            </a:blipFill>
          </p:spPr>
          <p:txBody>
            <a:bodyPr/>
            <a:lstStyle/>
            <a:p>
              <a:endParaRPr lang="en-GB"/>
            </a:p>
          </p:txBody>
        </p:sp>
      </p:grpSp>
      <p:grpSp>
        <p:nvGrpSpPr>
          <p:cNvPr id="6" name="Group 6"/>
          <p:cNvGrpSpPr/>
          <p:nvPr/>
        </p:nvGrpSpPr>
        <p:grpSpPr>
          <a:xfrm>
            <a:off x="4018478" y="2891541"/>
            <a:ext cx="7085151" cy="5296151"/>
            <a:chOff x="0" y="0"/>
            <a:chExt cx="9446868" cy="7061535"/>
          </a:xfrm>
        </p:grpSpPr>
        <p:sp>
          <p:nvSpPr>
            <p:cNvPr id="7" name="Freeform 7"/>
            <p:cNvSpPr/>
            <p:nvPr/>
          </p:nvSpPr>
          <p:spPr>
            <a:xfrm>
              <a:off x="0" y="0"/>
              <a:ext cx="9446895" cy="7061581"/>
            </a:xfrm>
            <a:custGeom>
              <a:avLst/>
              <a:gdLst/>
              <a:ahLst/>
              <a:cxnLst/>
              <a:rect l="l" t="t" r="r" b="b"/>
              <a:pathLst>
                <a:path w="9446895" h="7061581">
                  <a:moveTo>
                    <a:pt x="0" y="0"/>
                  </a:moveTo>
                  <a:lnTo>
                    <a:pt x="9446895" y="0"/>
                  </a:lnTo>
                  <a:lnTo>
                    <a:pt x="9446895" y="7061581"/>
                  </a:lnTo>
                  <a:lnTo>
                    <a:pt x="0" y="7061581"/>
                  </a:lnTo>
                  <a:lnTo>
                    <a:pt x="0" y="0"/>
                  </a:lnTo>
                  <a:close/>
                </a:path>
              </a:pathLst>
            </a:custGeom>
            <a:blipFill>
              <a:blip r:embed="rId3"/>
              <a:stretch>
                <a:fillRect t="-167" b="-166"/>
              </a:stretch>
            </a:blipFill>
          </p:spPr>
          <p:txBody>
            <a:bodyPr/>
            <a:lstStyle/>
            <a:p>
              <a:endParaRPr lang="en-GB"/>
            </a:p>
          </p:txBody>
        </p:sp>
      </p:grpSp>
      <p:grpSp>
        <p:nvGrpSpPr>
          <p:cNvPr id="8" name="Group 8"/>
          <p:cNvGrpSpPr/>
          <p:nvPr/>
        </p:nvGrpSpPr>
        <p:grpSpPr>
          <a:xfrm rot="1534021">
            <a:off x="-229703" y="3635954"/>
            <a:ext cx="3867853" cy="5816321"/>
            <a:chOff x="0" y="0"/>
            <a:chExt cx="5157137" cy="7755095"/>
          </a:xfrm>
        </p:grpSpPr>
        <p:sp>
          <p:nvSpPr>
            <p:cNvPr id="9" name="Freeform 9"/>
            <p:cNvSpPr/>
            <p:nvPr/>
          </p:nvSpPr>
          <p:spPr>
            <a:xfrm>
              <a:off x="0" y="0"/>
              <a:ext cx="5157089" cy="7755128"/>
            </a:xfrm>
            <a:custGeom>
              <a:avLst/>
              <a:gdLst/>
              <a:ahLst/>
              <a:cxnLst/>
              <a:rect l="l" t="t" r="r" b="b"/>
              <a:pathLst>
                <a:path w="5157089" h="7755128">
                  <a:moveTo>
                    <a:pt x="0" y="0"/>
                  </a:moveTo>
                  <a:lnTo>
                    <a:pt x="5157089" y="0"/>
                  </a:lnTo>
                  <a:lnTo>
                    <a:pt x="5157089" y="7755128"/>
                  </a:lnTo>
                  <a:lnTo>
                    <a:pt x="0" y="7755128"/>
                  </a:lnTo>
                  <a:lnTo>
                    <a:pt x="0" y="0"/>
                  </a:lnTo>
                  <a:close/>
                </a:path>
              </a:pathLst>
            </a:custGeom>
            <a:blipFill>
              <a:blip r:embed="rId4"/>
              <a:stretch>
                <a:fillRect l="-41" r="-42"/>
              </a:stretch>
            </a:blipFill>
          </p:spPr>
          <p:txBody>
            <a:bodyPr/>
            <a:lstStyle/>
            <a:p>
              <a:endParaRPr lang="en-GB"/>
            </a:p>
          </p:txBody>
        </p:sp>
      </p:grpSp>
      <p:grpSp>
        <p:nvGrpSpPr>
          <p:cNvPr id="10" name="Group 10"/>
          <p:cNvGrpSpPr/>
          <p:nvPr/>
        </p:nvGrpSpPr>
        <p:grpSpPr>
          <a:xfrm>
            <a:off x="12689051" y="2785147"/>
            <a:ext cx="5862723" cy="4716706"/>
            <a:chOff x="0" y="0"/>
            <a:chExt cx="7816964" cy="6288941"/>
          </a:xfrm>
        </p:grpSpPr>
        <p:sp>
          <p:nvSpPr>
            <p:cNvPr id="11" name="Freeform 11"/>
            <p:cNvSpPr/>
            <p:nvPr/>
          </p:nvSpPr>
          <p:spPr>
            <a:xfrm>
              <a:off x="0" y="0"/>
              <a:ext cx="7816977" cy="6288913"/>
            </a:xfrm>
            <a:custGeom>
              <a:avLst/>
              <a:gdLst/>
              <a:ahLst/>
              <a:cxnLst/>
              <a:rect l="l" t="t" r="r" b="b"/>
              <a:pathLst>
                <a:path w="7816977" h="6288913">
                  <a:moveTo>
                    <a:pt x="0" y="0"/>
                  </a:moveTo>
                  <a:lnTo>
                    <a:pt x="7816977" y="0"/>
                  </a:lnTo>
                  <a:lnTo>
                    <a:pt x="7816977" y="6288913"/>
                  </a:lnTo>
                  <a:lnTo>
                    <a:pt x="0" y="6288913"/>
                  </a:lnTo>
                  <a:lnTo>
                    <a:pt x="0" y="0"/>
                  </a:lnTo>
                  <a:close/>
                </a:path>
              </a:pathLst>
            </a:custGeom>
            <a:blipFill>
              <a:blip r:embed="rId5"/>
              <a:stretch>
                <a:fillRect t="-41" b="-42"/>
              </a:stretch>
            </a:blipFill>
          </p:spPr>
          <p:txBody>
            <a:bodyPr/>
            <a:lstStyle/>
            <a:p>
              <a:endParaRPr lang="en-GB"/>
            </a:p>
          </p:txBody>
        </p:sp>
      </p:grpSp>
      <p:sp>
        <p:nvSpPr>
          <p:cNvPr id="12" name="TextBox 12"/>
          <p:cNvSpPr txBox="1"/>
          <p:nvPr/>
        </p:nvSpPr>
        <p:spPr>
          <a:xfrm>
            <a:off x="3325792" y="423227"/>
            <a:ext cx="11685607" cy="1001395"/>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2.1. Nhận diện TTH, TTT (Bài tập ngoài)</a:t>
            </a:r>
          </a:p>
        </p:txBody>
      </p:sp>
      <p:sp>
        <p:nvSpPr>
          <p:cNvPr id="13" name="TextBox 13"/>
          <p:cNvSpPr txBox="1"/>
          <p:nvPr/>
        </p:nvSpPr>
        <p:spPr>
          <a:xfrm>
            <a:off x="14097111" y="3279775"/>
            <a:ext cx="3046603" cy="4279900"/>
          </a:xfrm>
          <a:prstGeom prst="rect">
            <a:avLst/>
          </a:prstGeom>
        </p:spPr>
        <p:txBody>
          <a:bodyPr lIns="0" tIns="0" rIns="0" bIns="0" rtlCol="0" anchor="t">
            <a:spAutoFit/>
          </a:bodyPr>
          <a:lstStyle/>
          <a:p>
            <a:pPr algn="ctr">
              <a:lnSpc>
                <a:spcPts val="5598"/>
              </a:lnSpc>
            </a:pPr>
            <a:r>
              <a:rPr lang="en-US" sz="3999">
                <a:solidFill>
                  <a:srgbClr val="000000"/>
                </a:solidFill>
                <a:latin typeface="Roboto Condensed"/>
              </a:rPr>
              <a:t>đung đưa</a:t>
            </a:r>
          </a:p>
          <a:p>
            <a:pPr algn="ctr">
              <a:lnSpc>
                <a:spcPts val="5598"/>
              </a:lnSpc>
            </a:pPr>
            <a:r>
              <a:rPr lang="en-US" sz="3999">
                <a:solidFill>
                  <a:srgbClr val="000000"/>
                </a:solidFill>
                <a:latin typeface="Roboto Condensed"/>
              </a:rPr>
              <a:t>oang oang</a:t>
            </a:r>
          </a:p>
          <a:p>
            <a:pPr algn="ctr">
              <a:lnSpc>
                <a:spcPts val="5598"/>
              </a:lnSpc>
            </a:pPr>
            <a:r>
              <a:rPr lang="en-US" sz="3999">
                <a:solidFill>
                  <a:srgbClr val="000000"/>
                </a:solidFill>
                <a:latin typeface="Roboto Condensed"/>
              </a:rPr>
              <a:t>khà khà</a:t>
            </a:r>
          </a:p>
          <a:p>
            <a:pPr algn="ctr">
              <a:lnSpc>
                <a:spcPts val="5598"/>
              </a:lnSpc>
            </a:pPr>
            <a:r>
              <a:rPr lang="en-US" sz="3999">
                <a:solidFill>
                  <a:srgbClr val="000000"/>
                </a:solidFill>
                <a:latin typeface="Roboto Condensed"/>
              </a:rPr>
              <a:t>ha ha</a:t>
            </a:r>
          </a:p>
          <a:p>
            <a:pPr algn="ctr">
              <a:lnSpc>
                <a:spcPts val="5598"/>
              </a:lnSpc>
            </a:pPr>
            <a:r>
              <a:rPr lang="en-US" sz="3999">
                <a:solidFill>
                  <a:srgbClr val="000000"/>
                </a:solidFill>
                <a:latin typeface="Roboto Condensed"/>
              </a:rPr>
              <a:t>reng reng</a:t>
            </a:r>
          </a:p>
          <a:p>
            <a:pPr algn="ctr">
              <a:lnSpc>
                <a:spcPts val="5598"/>
              </a:lnSpc>
            </a:pPr>
            <a:r>
              <a:rPr lang="en-US" sz="3999">
                <a:solidFill>
                  <a:srgbClr val="000000"/>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4" name="Group 4"/>
          <p:cNvGrpSpPr/>
          <p:nvPr/>
        </p:nvGrpSpPr>
        <p:grpSpPr>
          <a:xfrm rot="1534021">
            <a:off x="367215" y="3327042"/>
            <a:ext cx="4374946" cy="6578867"/>
            <a:chOff x="0" y="0"/>
            <a:chExt cx="5833261" cy="8771823"/>
          </a:xfrm>
        </p:grpSpPr>
        <p:sp>
          <p:nvSpPr>
            <p:cNvPr id="5" name="Freeform 5"/>
            <p:cNvSpPr/>
            <p:nvPr/>
          </p:nvSpPr>
          <p:spPr>
            <a:xfrm>
              <a:off x="0" y="0"/>
              <a:ext cx="5833237" cy="8771763"/>
            </a:xfrm>
            <a:custGeom>
              <a:avLst/>
              <a:gdLst/>
              <a:ahLst/>
              <a:cxnLst/>
              <a:rect l="l" t="t" r="r" b="b"/>
              <a:pathLst>
                <a:path w="5833237" h="8771763">
                  <a:moveTo>
                    <a:pt x="0" y="0"/>
                  </a:moveTo>
                  <a:lnTo>
                    <a:pt x="5833237" y="0"/>
                  </a:lnTo>
                  <a:lnTo>
                    <a:pt x="5833237" y="8771763"/>
                  </a:lnTo>
                  <a:lnTo>
                    <a:pt x="0" y="8771763"/>
                  </a:lnTo>
                  <a:lnTo>
                    <a:pt x="0" y="0"/>
                  </a:lnTo>
                  <a:close/>
                </a:path>
              </a:pathLst>
            </a:custGeom>
            <a:blipFill>
              <a:blip r:embed="rId2"/>
              <a:stretch>
                <a:fillRect l="-41" r="-42"/>
              </a:stretch>
            </a:blipFill>
          </p:spPr>
          <p:txBody>
            <a:bodyPr/>
            <a:lstStyle/>
            <a:p>
              <a:endParaRPr lang="en-GB"/>
            </a:p>
          </p:txBody>
        </p:sp>
      </p:grpSp>
      <p:grpSp>
        <p:nvGrpSpPr>
          <p:cNvPr id="6" name="Group 6"/>
          <p:cNvGrpSpPr/>
          <p:nvPr/>
        </p:nvGrpSpPr>
        <p:grpSpPr>
          <a:xfrm>
            <a:off x="4435676" y="1424623"/>
            <a:ext cx="9526409" cy="9466869"/>
            <a:chOff x="0" y="0"/>
            <a:chExt cx="12701879" cy="12622492"/>
          </a:xfrm>
        </p:grpSpPr>
        <p:sp>
          <p:nvSpPr>
            <p:cNvPr id="7" name="Freeform 7"/>
            <p:cNvSpPr/>
            <p:nvPr/>
          </p:nvSpPr>
          <p:spPr>
            <a:xfrm>
              <a:off x="0" y="0"/>
              <a:ext cx="12701905" cy="12622530"/>
            </a:xfrm>
            <a:custGeom>
              <a:avLst/>
              <a:gdLst/>
              <a:ahLst/>
              <a:cxnLst/>
              <a:rect l="l" t="t" r="r" b="b"/>
              <a:pathLst>
                <a:path w="12701905" h="12622530">
                  <a:moveTo>
                    <a:pt x="0" y="0"/>
                  </a:moveTo>
                  <a:lnTo>
                    <a:pt x="12701905" y="0"/>
                  </a:lnTo>
                  <a:lnTo>
                    <a:pt x="12701905" y="12622530"/>
                  </a:lnTo>
                  <a:lnTo>
                    <a:pt x="0" y="12622530"/>
                  </a:lnTo>
                  <a:lnTo>
                    <a:pt x="0" y="0"/>
                  </a:lnTo>
                  <a:close/>
                </a:path>
              </a:pathLst>
            </a:custGeom>
            <a:blipFill>
              <a:blip r:embed="rId3"/>
              <a:stretch>
                <a:fillRect l="-37" r="-37"/>
              </a:stretch>
            </a:blipFill>
          </p:spPr>
          <p:txBody>
            <a:bodyPr/>
            <a:lstStyle/>
            <a:p>
              <a:endParaRPr lang="en-GB"/>
            </a:p>
          </p:txBody>
        </p:sp>
      </p:grpSp>
      <p:sp>
        <p:nvSpPr>
          <p:cNvPr id="8" name="TextBox 8"/>
          <p:cNvSpPr txBox="1"/>
          <p:nvPr/>
        </p:nvSpPr>
        <p:spPr>
          <a:xfrm>
            <a:off x="3325792" y="423227"/>
            <a:ext cx="11457007" cy="1001395"/>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2.1. Nhận diện TTH, TTT (Bài tập ngoài)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5" name="Group 5"/>
          <p:cNvGrpSpPr/>
          <p:nvPr/>
        </p:nvGrpSpPr>
        <p:grpSpPr>
          <a:xfrm rot="-304780">
            <a:off x="11511186" y="537837"/>
            <a:ext cx="3310865" cy="2540337"/>
            <a:chOff x="0" y="0"/>
            <a:chExt cx="4414487" cy="3387116"/>
          </a:xfrm>
        </p:grpSpPr>
        <p:sp>
          <p:nvSpPr>
            <p:cNvPr id="6" name="Freeform 6"/>
            <p:cNvSpPr/>
            <p:nvPr/>
          </p:nvSpPr>
          <p:spPr>
            <a:xfrm flipH="1">
              <a:off x="0" y="0"/>
              <a:ext cx="4414520" cy="3387090"/>
            </a:xfrm>
            <a:custGeom>
              <a:avLst/>
              <a:gdLst/>
              <a:ahLst/>
              <a:cxnLst/>
              <a:rect l="l" t="t" r="r" b="b"/>
              <a:pathLst>
                <a:path w="4414520" h="3387090">
                  <a:moveTo>
                    <a:pt x="4414520" y="0"/>
                  </a:moveTo>
                  <a:lnTo>
                    <a:pt x="0" y="0"/>
                  </a:lnTo>
                  <a:lnTo>
                    <a:pt x="0" y="3387090"/>
                  </a:lnTo>
                  <a:lnTo>
                    <a:pt x="4414520" y="3387090"/>
                  </a:lnTo>
                  <a:lnTo>
                    <a:pt x="4414520" y="0"/>
                  </a:lnTo>
                  <a:close/>
                </a:path>
              </a:pathLst>
            </a:custGeom>
            <a:blipFill>
              <a:blip r:embed="rId3"/>
              <a:stretch>
                <a:fillRect l="-2" r="-1"/>
              </a:stretch>
            </a:blipFill>
          </p:spPr>
          <p:txBody>
            <a:bodyPr/>
            <a:lstStyle/>
            <a:p>
              <a:endParaRPr lang="en-GB"/>
            </a:p>
          </p:txBody>
        </p:sp>
      </p:grpSp>
      <p:grpSp>
        <p:nvGrpSpPr>
          <p:cNvPr id="7" name="Group 7"/>
          <p:cNvGrpSpPr/>
          <p:nvPr/>
        </p:nvGrpSpPr>
        <p:grpSpPr>
          <a:xfrm rot="458435">
            <a:off x="-1724688" y="-37503"/>
            <a:ext cx="8687582" cy="2132406"/>
            <a:chOff x="0" y="0"/>
            <a:chExt cx="11583443" cy="2843208"/>
          </a:xfrm>
        </p:grpSpPr>
        <p:sp>
          <p:nvSpPr>
            <p:cNvPr id="8" name="Freeform 8"/>
            <p:cNvSpPr/>
            <p:nvPr/>
          </p:nvSpPr>
          <p:spPr>
            <a:xfrm>
              <a:off x="0" y="0"/>
              <a:ext cx="11583416" cy="2843149"/>
            </a:xfrm>
            <a:custGeom>
              <a:avLst/>
              <a:gdLst/>
              <a:ahLst/>
              <a:cxnLst/>
              <a:rect l="l" t="t" r="r" b="b"/>
              <a:pathLst>
                <a:path w="11583416" h="2843149">
                  <a:moveTo>
                    <a:pt x="0" y="0"/>
                  </a:moveTo>
                  <a:lnTo>
                    <a:pt x="11583416" y="0"/>
                  </a:lnTo>
                  <a:lnTo>
                    <a:pt x="11583416" y="2843149"/>
                  </a:lnTo>
                  <a:lnTo>
                    <a:pt x="0" y="2843149"/>
                  </a:lnTo>
                  <a:lnTo>
                    <a:pt x="0" y="0"/>
                  </a:lnTo>
                  <a:close/>
                </a:path>
              </a:pathLst>
            </a:custGeom>
            <a:blipFill>
              <a:blip r:embed="rId4"/>
              <a:stretch>
                <a:fillRect t="-200" b="-202"/>
              </a:stretch>
            </a:blipFill>
          </p:spPr>
          <p:txBody>
            <a:bodyPr/>
            <a:lstStyle/>
            <a:p>
              <a:endParaRPr lang="en-GB"/>
            </a:p>
          </p:txBody>
        </p:sp>
      </p:grpSp>
      <p:grpSp>
        <p:nvGrpSpPr>
          <p:cNvPr id="9" name="Group 9"/>
          <p:cNvGrpSpPr/>
          <p:nvPr/>
        </p:nvGrpSpPr>
        <p:grpSpPr>
          <a:xfrm>
            <a:off x="12834674" y="8081534"/>
            <a:ext cx="1050310" cy="911144"/>
            <a:chOff x="0" y="0"/>
            <a:chExt cx="1400413" cy="1214859"/>
          </a:xfrm>
        </p:grpSpPr>
        <p:sp>
          <p:nvSpPr>
            <p:cNvPr id="10" name="Freeform 10"/>
            <p:cNvSpPr/>
            <p:nvPr/>
          </p:nvSpPr>
          <p:spPr>
            <a:xfrm>
              <a:off x="0" y="0"/>
              <a:ext cx="1400429" cy="1214882"/>
            </a:xfrm>
            <a:custGeom>
              <a:avLst/>
              <a:gdLst/>
              <a:ahLst/>
              <a:cxnLst/>
              <a:rect l="l" t="t" r="r" b="b"/>
              <a:pathLst>
                <a:path w="1400429" h="1214882">
                  <a:moveTo>
                    <a:pt x="0" y="0"/>
                  </a:moveTo>
                  <a:lnTo>
                    <a:pt x="1400429" y="0"/>
                  </a:lnTo>
                  <a:lnTo>
                    <a:pt x="1400429" y="1214882"/>
                  </a:lnTo>
                  <a:lnTo>
                    <a:pt x="0" y="1214882"/>
                  </a:lnTo>
                  <a:lnTo>
                    <a:pt x="0" y="0"/>
                  </a:lnTo>
                  <a:close/>
                </a:path>
              </a:pathLst>
            </a:custGeom>
            <a:blipFill>
              <a:blip r:embed="rId5"/>
              <a:stretch>
                <a:fillRect l="-152" r="-151" b="1"/>
              </a:stretch>
            </a:blipFill>
          </p:spPr>
          <p:txBody>
            <a:bodyPr/>
            <a:lstStyle/>
            <a:p>
              <a:endParaRPr lang="en-GB"/>
            </a:p>
          </p:txBody>
        </p:sp>
      </p:grpSp>
      <p:grpSp>
        <p:nvGrpSpPr>
          <p:cNvPr id="11" name="Group 11"/>
          <p:cNvGrpSpPr/>
          <p:nvPr/>
        </p:nvGrpSpPr>
        <p:grpSpPr>
          <a:xfrm>
            <a:off x="566990" y="7735318"/>
            <a:ext cx="1501435" cy="394127"/>
            <a:chOff x="0" y="0"/>
            <a:chExt cx="2001913" cy="525503"/>
          </a:xfrm>
        </p:grpSpPr>
        <p:sp>
          <p:nvSpPr>
            <p:cNvPr id="12" name="Freeform 12"/>
            <p:cNvSpPr/>
            <p:nvPr/>
          </p:nvSpPr>
          <p:spPr>
            <a:xfrm>
              <a:off x="0" y="0"/>
              <a:ext cx="2001901" cy="525526"/>
            </a:xfrm>
            <a:custGeom>
              <a:avLst/>
              <a:gdLst/>
              <a:ahLst/>
              <a:cxnLst/>
              <a:rect l="l" t="t" r="r" b="b"/>
              <a:pathLst>
                <a:path w="2001901" h="525526">
                  <a:moveTo>
                    <a:pt x="0" y="0"/>
                  </a:moveTo>
                  <a:lnTo>
                    <a:pt x="2001901" y="0"/>
                  </a:lnTo>
                  <a:lnTo>
                    <a:pt x="2001901" y="525526"/>
                  </a:lnTo>
                  <a:lnTo>
                    <a:pt x="0" y="525526"/>
                  </a:lnTo>
                  <a:lnTo>
                    <a:pt x="0" y="0"/>
                  </a:lnTo>
                  <a:close/>
                </a:path>
              </a:pathLst>
            </a:custGeom>
            <a:blipFill>
              <a:blip r:embed="rId6"/>
              <a:stretch>
                <a:fillRect t="-632" b="-628"/>
              </a:stretch>
            </a:blipFill>
          </p:spPr>
          <p:txBody>
            <a:bodyPr/>
            <a:lstStyle/>
            <a:p>
              <a:endParaRPr lang="en-GB"/>
            </a:p>
          </p:txBody>
        </p:sp>
      </p:grpSp>
      <p:pic>
        <p:nvPicPr>
          <p:cNvPr id="13" name="Picture 13"/>
          <p:cNvPicPr>
            <a:picLocks noChangeAspect="1"/>
          </p:cNvPicPr>
          <p:nvPr/>
        </p:nvPicPr>
        <p:blipFill>
          <a:blip r:embed="rId7"/>
          <a:srcRect b="9159"/>
          <a:stretch>
            <a:fillRect/>
          </a:stretch>
        </p:blipFill>
        <p:spPr>
          <a:xfrm rot="2008471">
            <a:off x="-1051722" y="-1270749"/>
            <a:ext cx="5934063" cy="4598899"/>
          </a:xfrm>
          <a:prstGeom prst="rect">
            <a:avLst/>
          </a:prstGeom>
        </p:spPr>
      </p:pic>
      <p:grpSp>
        <p:nvGrpSpPr>
          <p:cNvPr id="14" name="Group 14"/>
          <p:cNvGrpSpPr/>
          <p:nvPr/>
        </p:nvGrpSpPr>
        <p:grpSpPr>
          <a:xfrm>
            <a:off x="5840126" y="728854"/>
            <a:ext cx="11130199" cy="9335454"/>
            <a:chOff x="0" y="0"/>
            <a:chExt cx="14840265" cy="12447272"/>
          </a:xfrm>
        </p:grpSpPr>
        <p:sp>
          <p:nvSpPr>
            <p:cNvPr id="15" name="Freeform 15"/>
            <p:cNvSpPr/>
            <p:nvPr/>
          </p:nvSpPr>
          <p:spPr>
            <a:xfrm>
              <a:off x="0" y="0"/>
              <a:ext cx="14840204" cy="12447270"/>
            </a:xfrm>
            <a:custGeom>
              <a:avLst/>
              <a:gdLst/>
              <a:ahLst/>
              <a:cxnLst/>
              <a:rect l="l" t="t" r="r" b="b"/>
              <a:pathLst>
                <a:path w="14840204" h="12447270">
                  <a:moveTo>
                    <a:pt x="0" y="0"/>
                  </a:moveTo>
                  <a:lnTo>
                    <a:pt x="14840204" y="0"/>
                  </a:lnTo>
                  <a:lnTo>
                    <a:pt x="14840204" y="12447270"/>
                  </a:lnTo>
                  <a:lnTo>
                    <a:pt x="0" y="12447270"/>
                  </a:lnTo>
                  <a:lnTo>
                    <a:pt x="0" y="0"/>
                  </a:lnTo>
                  <a:close/>
                </a:path>
              </a:pathLst>
            </a:custGeom>
            <a:blipFill>
              <a:blip r:embed="rId8"/>
              <a:stretch>
                <a:fillRect t="-25" b="-25"/>
              </a:stretch>
            </a:blipFill>
          </p:spPr>
          <p:txBody>
            <a:bodyPr/>
            <a:lstStyle/>
            <a:p>
              <a:endParaRPr lang="en-GB"/>
            </a:p>
          </p:txBody>
        </p:sp>
      </p:grpSp>
      <p:sp>
        <p:nvSpPr>
          <p:cNvPr id="16" name="TextBox 16"/>
          <p:cNvSpPr txBox="1"/>
          <p:nvPr/>
        </p:nvSpPr>
        <p:spPr>
          <a:xfrm>
            <a:off x="7010400" y="1409700"/>
            <a:ext cx="8690411" cy="5490799"/>
          </a:xfrm>
          <a:prstGeom prst="rect">
            <a:avLst/>
          </a:prstGeom>
        </p:spPr>
        <p:txBody>
          <a:bodyPr wrap="square" lIns="0" tIns="0" rIns="0" bIns="0" rtlCol="0" anchor="t">
            <a:spAutoFit/>
          </a:bodyPr>
          <a:lstStyle/>
          <a:p>
            <a:pPr marL="883618" lvl="2" indent="-294539" algn="just">
              <a:lnSpc>
                <a:spcPts val="5412"/>
              </a:lnSpc>
              <a:buFont typeface="Arial"/>
              <a:buChar char="⚬"/>
            </a:pPr>
            <a:r>
              <a:rPr lang="en-US" sz="3865">
                <a:solidFill>
                  <a:srgbClr val="705C34"/>
                </a:solidFill>
                <a:latin typeface="Roboto Condensed"/>
              </a:rPr>
              <a:t>HS thi theo đội nhóm (3-4 nhóm) </a:t>
            </a:r>
          </a:p>
          <a:p>
            <a:pPr marL="883618" lvl="2" indent="-294539" algn="just">
              <a:lnSpc>
                <a:spcPts val="5412"/>
              </a:lnSpc>
              <a:buFont typeface="Arial"/>
              <a:buChar char="⚬"/>
            </a:pPr>
            <a:r>
              <a:rPr lang="en-US" sz="3865">
                <a:solidFill>
                  <a:srgbClr val="705C34"/>
                </a:solidFill>
                <a:latin typeface="Roboto Condensed"/>
              </a:rPr>
              <a:t>10s quan sát hình ảnh/ hoặc lắng nghe 1 đoạn âm thanh</a:t>
            </a:r>
          </a:p>
          <a:p>
            <a:pPr marL="883618" lvl="2" indent="-294539" algn="just">
              <a:lnSpc>
                <a:spcPts val="5412"/>
              </a:lnSpc>
              <a:buFont typeface="Arial"/>
              <a:buChar char="⚬"/>
            </a:pPr>
            <a:r>
              <a:rPr lang="en-US" sz="3865">
                <a:solidFill>
                  <a:srgbClr val="705C34"/>
                </a:solidFill>
                <a:latin typeface="Roboto Condensed"/>
              </a:rPr>
              <a:t>HS giơ tay nhanh nhất để giành quyền trả lời (gọi tên được đặc điểm âm thanh/ hình ảnh đó)</a:t>
            </a:r>
          </a:p>
          <a:p>
            <a:pPr marL="883618" lvl="2" indent="-294539" algn="just">
              <a:lnSpc>
                <a:spcPts val="5412"/>
              </a:lnSpc>
              <a:buFont typeface="Arial"/>
              <a:buChar char="⚬"/>
            </a:pPr>
            <a:r>
              <a:rPr lang="en-US" sz="3865">
                <a:solidFill>
                  <a:srgbClr val="705C34"/>
                </a:solidFill>
                <a:latin typeface="Roboto Condensed"/>
              </a:rPr>
              <a:t>Nhóm nào đạt kết quả tốt nhất được xếp danh hiệu TRIỆU PHÚ NGÔN TỪ.</a:t>
            </a:r>
          </a:p>
        </p:txBody>
      </p:sp>
      <p:sp>
        <p:nvSpPr>
          <p:cNvPr id="17" name="TextBox 17"/>
          <p:cNvSpPr txBox="1"/>
          <p:nvPr/>
        </p:nvSpPr>
        <p:spPr>
          <a:xfrm>
            <a:off x="1317707" y="3770159"/>
            <a:ext cx="3780121" cy="5222519"/>
          </a:xfrm>
          <a:prstGeom prst="rect">
            <a:avLst/>
          </a:prstGeom>
        </p:spPr>
        <p:txBody>
          <a:bodyPr lIns="0" tIns="0" rIns="0" bIns="0" rtlCol="0" anchor="t">
            <a:spAutoFit/>
          </a:bodyPr>
          <a:lstStyle/>
          <a:p>
            <a:pPr algn="ctr">
              <a:lnSpc>
                <a:spcPts val="10288"/>
              </a:lnSpc>
            </a:pPr>
            <a:r>
              <a:rPr lang="en-US" sz="7348">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4" name="Group 4"/>
          <p:cNvGrpSpPr/>
          <p:nvPr/>
        </p:nvGrpSpPr>
        <p:grpSpPr>
          <a:xfrm rot="1534021">
            <a:off x="-242385" y="3557874"/>
            <a:ext cx="4374946" cy="6578867"/>
            <a:chOff x="0" y="0"/>
            <a:chExt cx="5833261" cy="8771823"/>
          </a:xfrm>
        </p:grpSpPr>
        <p:sp>
          <p:nvSpPr>
            <p:cNvPr id="5" name="Freeform 5"/>
            <p:cNvSpPr/>
            <p:nvPr/>
          </p:nvSpPr>
          <p:spPr>
            <a:xfrm>
              <a:off x="0" y="0"/>
              <a:ext cx="5833237" cy="8771763"/>
            </a:xfrm>
            <a:custGeom>
              <a:avLst/>
              <a:gdLst/>
              <a:ahLst/>
              <a:cxnLst/>
              <a:rect l="l" t="t" r="r" b="b"/>
              <a:pathLst>
                <a:path w="5833237" h="8771763">
                  <a:moveTo>
                    <a:pt x="0" y="0"/>
                  </a:moveTo>
                  <a:lnTo>
                    <a:pt x="5833237" y="0"/>
                  </a:lnTo>
                  <a:lnTo>
                    <a:pt x="5833237" y="8771763"/>
                  </a:lnTo>
                  <a:lnTo>
                    <a:pt x="0" y="8771763"/>
                  </a:lnTo>
                  <a:lnTo>
                    <a:pt x="0" y="0"/>
                  </a:lnTo>
                  <a:close/>
                </a:path>
              </a:pathLst>
            </a:custGeom>
            <a:blipFill>
              <a:blip r:embed="rId2"/>
              <a:stretch>
                <a:fillRect l="-41" r="-42"/>
              </a:stretch>
            </a:blipFill>
          </p:spPr>
          <p:txBody>
            <a:bodyPr/>
            <a:lstStyle/>
            <a:p>
              <a:endParaRPr lang="en-GB"/>
            </a:p>
          </p:txBody>
        </p:sp>
      </p:grpSp>
      <p:grpSp>
        <p:nvGrpSpPr>
          <p:cNvPr id="6" name="Group 6"/>
          <p:cNvGrpSpPr/>
          <p:nvPr/>
        </p:nvGrpSpPr>
        <p:grpSpPr>
          <a:xfrm>
            <a:off x="3898958" y="2085209"/>
            <a:ext cx="7580803" cy="7533423"/>
            <a:chOff x="0" y="0"/>
            <a:chExt cx="10107737" cy="10044564"/>
          </a:xfrm>
        </p:grpSpPr>
        <p:sp>
          <p:nvSpPr>
            <p:cNvPr id="7" name="Freeform 7"/>
            <p:cNvSpPr/>
            <p:nvPr/>
          </p:nvSpPr>
          <p:spPr>
            <a:xfrm>
              <a:off x="0" y="0"/>
              <a:ext cx="10107676" cy="10044557"/>
            </a:xfrm>
            <a:custGeom>
              <a:avLst/>
              <a:gdLst/>
              <a:ahLst/>
              <a:cxnLst/>
              <a:rect l="l" t="t" r="r" b="b"/>
              <a:pathLst>
                <a:path w="10107676" h="10044557">
                  <a:moveTo>
                    <a:pt x="0" y="0"/>
                  </a:moveTo>
                  <a:lnTo>
                    <a:pt x="10107676" y="0"/>
                  </a:lnTo>
                  <a:lnTo>
                    <a:pt x="10107676" y="10044557"/>
                  </a:lnTo>
                  <a:lnTo>
                    <a:pt x="0" y="10044557"/>
                  </a:lnTo>
                  <a:lnTo>
                    <a:pt x="0" y="0"/>
                  </a:lnTo>
                  <a:close/>
                </a:path>
              </a:pathLst>
            </a:custGeom>
            <a:blipFill>
              <a:blip r:embed="rId3"/>
              <a:stretch>
                <a:fillRect l="-64" r="-65"/>
              </a:stretch>
            </a:blipFill>
          </p:spPr>
          <p:txBody>
            <a:bodyPr/>
            <a:lstStyle/>
            <a:p>
              <a:endParaRPr lang="en-GB"/>
            </a:p>
          </p:txBody>
        </p:sp>
      </p:grpSp>
      <p:sp>
        <p:nvSpPr>
          <p:cNvPr id="8" name="TextBox 8"/>
          <p:cNvSpPr txBox="1"/>
          <p:nvPr/>
        </p:nvSpPr>
        <p:spPr>
          <a:xfrm>
            <a:off x="3325792" y="423227"/>
            <a:ext cx="11457007" cy="1001395"/>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2.1. Nhận diện TTH, TTT (Bài tập ngoài)</a:t>
            </a:r>
          </a:p>
        </p:txBody>
      </p:sp>
      <p:grpSp>
        <p:nvGrpSpPr>
          <p:cNvPr id="9" name="Group 9"/>
          <p:cNvGrpSpPr/>
          <p:nvPr/>
        </p:nvGrpSpPr>
        <p:grpSpPr>
          <a:xfrm>
            <a:off x="12211968" y="2943551"/>
            <a:ext cx="5862723" cy="4716706"/>
            <a:chOff x="0" y="0"/>
            <a:chExt cx="7816964" cy="6288941"/>
          </a:xfrm>
        </p:grpSpPr>
        <p:sp>
          <p:nvSpPr>
            <p:cNvPr id="10" name="Freeform 10"/>
            <p:cNvSpPr/>
            <p:nvPr/>
          </p:nvSpPr>
          <p:spPr>
            <a:xfrm>
              <a:off x="0" y="0"/>
              <a:ext cx="7816977" cy="6288913"/>
            </a:xfrm>
            <a:custGeom>
              <a:avLst/>
              <a:gdLst/>
              <a:ahLst/>
              <a:cxnLst/>
              <a:rect l="l" t="t" r="r" b="b"/>
              <a:pathLst>
                <a:path w="7816977" h="6288913">
                  <a:moveTo>
                    <a:pt x="0" y="0"/>
                  </a:moveTo>
                  <a:lnTo>
                    <a:pt x="7816977" y="0"/>
                  </a:lnTo>
                  <a:lnTo>
                    <a:pt x="7816977" y="6288913"/>
                  </a:lnTo>
                  <a:lnTo>
                    <a:pt x="0" y="6288913"/>
                  </a:lnTo>
                  <a:lnTo>
                    <a:pt x="0" y="0"/>
                  </a:lnTo>
                  <a:close/>
                </a:path>
              </a:pathLst>
            </a:custGeom>
            <a:blipFill>
              <a:blip r:embed="rId4"/>
              <a:stretch>
                <a:fillRect t="-41" b="-42"/>
              </a:stretch>
            </a:blipFill>
          </p:spPr>
          <p:txBody>
            <a:bodyPr/>
            <a:lstStyle/>
            <a:p>
              <a:endParaRPr lang="en-GB"/>
            </a:p>
          </p:txBody>
        </p:sp>
      </p:grpSp>
      <p:sp>
        <p:nvSpPr>
          <p:cNvPr id="11" name="TextBox 11"/>
          <p:cNvSpPr txBox="1"/>
          <p:nvPr/>
        </p:nvSpPr>
        <p:spPr>
          <a:xfrm>
            <a:off x="13620028" y="3790604"/>
            <a:ext cx="3046603" cy="3575050"/>
          </a:xfrm>
          <a:prstGeom prst="rect">
            <a:avLst/>
          </a:prstGeom>
        </p:spPr>
        <p:txBody>
          <a:bodyPr lIns="0" tIns="0" rIns="0" bIns="0" rtlCol="0" anchor="t">
            <a:spAutoFit/>
          </a:bodyPr>
          <a:lstStyle/>
          <a:p>
            <a:pPr algn="ctr">
              <a:lnSpc>
                <a:spcPts val="5598"/>
              </a:lnSpc>
            </a:pPr>
            <a:r>
              <a:rPr lang="en-US" sz="3999">
                <a:solidFill>
                  <a:srgbClr val="000000"/>
                </a:solidFill>
                <a:latin typeface="Roboto Condensed"/>
              </a:rPr>
              <a:t>oang oang</a:t>
            </a:r>
          </a:p>
          <a:p>
            <a:pPr algn="ctr">
              <a:lnSpc>
                <a:spcPts val="5598"/>
              </a:lnSpc>
            </a:pPr>
            <a:r>
              <a:rPr lang="en-US" sz="3999">
                <a:solidFill>
                  <a:srgbClr val="000000"/>
                </a:solidFill>
                <a:latin typeface="Roboto Condensed"/>
              </a:rPr>
              <a:t>khà khà</a:t>
            </a:r>
          </a:p>
          <a:p>
            <a:pPr algn="ctr">
              <a:lnSpc>
                <a:spcPts val="5598"/>
              </a:lnSpc>
            </a:pPr>
            <a:r>
              <a:rPr lang="en-US" sz="3999">
                <a:solidFill>
                  <a:srgbClr val="000000"/>
                </a:solidFill>
                <a:latin typeface="Roboto Condensed"/>
              </a:rPr>
              <a:t>ha ha</a:t>
            </a:r>
          </a:p>
          <a:p>
            <a:pPr algn="ctr">
              <a:lnSpc>
                <a:spcPts val="5598"/>
              </a:lnSpc>
            </a:pPr>
            <a:r>
              <a:rPr lang="en-US" sz="3999">
                <a:solidFill>
                  <a:srgbClr val="000000"/>
                </a:solidFill>
                <a:latin typeface="Roboto Condensed"/>
              </a:rPr>
              <a:t>xôn xao</a:t>
            </a:r>
          </a:p>
          <a:p>
            <a:pPr algn="ctr">
              <a:lnSpc>
                <a:spcPts val="5598"/>
              </a:lnSpc>
            </a:pPr>
            <a:r>
              <a:rPr lang="en-US" sz="3999">
                <a:solidFill>
                  <a:srgbClr val="000000"/>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aphicFrame>
        <p:nvGraphicFramePr>
          <p:cNvPr id="6" name="Table 6"/>
          <p:cNvGraphicFramePr>
            <a:graphicFrameLocks noGrp="1"/>
          </p:cNvGraphicFramePr>
          <p:nvPr/>
        </p:nvGraphicFramePr>
        <p:xfrm>
          <a:off x="6180616" y="331470"/>
          <a:ext cx="10091090" cy="8905877"/>
        </p:xfrm>
        <a:graphic>
          <a:graphicData uri="http://schemas.openxmlformats.org/drawingml/2006/table">
            <a:tbl>
              <a:tblPr/>
              <a:tblGrid>
                <a:gridCol w="3652340">
                  <a:extLst>
                    <a:ext uri="{9D8B030D-6E8A-4147-A177-3AD203B41FA5}">
                      <a16:colId xmlns:a16="http://schemas.microsoft.com/office/drawing/2014/main" val="20000"/>
                    </a:ext>
                  </a:extLst>
                </a:gridCol>
                <a:gridCol w="6438750">
                  <a:extLst>
                    <a:ext uri="{9D8B030D-6E8A-4147-A177-3AD203B41FA5}">
                      <a16:colId xmlns:a16="http://schemas.microsoft.com/office/drawing/2014/main" val="20001"/>
                    </a:ext>
                  </a:extLst>
                </a:gridCol>
              </a:tblGrid>
              <a:tr h="1607075">
                <a:tc>
                  <a:txBody>
                    <a:bodyPr/>
                    <a:lstStyle/>
                    <a:p>
                      <a:pPr algn="ctr">
                        <a:lnSpc>
                          <a:spcPts val="4480"/>
                        </a:lnSpc>
                        <a:defRPr/>
                      </a:pPr>
                      <a:r>
                        <a:rPr lang="en-US" sz="3200">
                          <a:solidFill>
                            <a:srgbClr val="000000"/>
                          </a:solidFill>
                          <a:latin typeface="Roboto Condensed Bold"/>
                        </a:rPr>
                        <a:t>A. Từ tượng hình, tượng thanh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Bold"/>
                        </a:rPr>
                        <a:t>B. Nghĩa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42686">
                <a:tc>
                  <a:txBody>
                    <a:bodyPr/>
                    <a:lstStyle/>
                    <a:p>
                      <a:pPr algn="ctr">
                        <a:lnSpc>
                          <a:spcPts val="4480"/>
                        </a:lnSpc>
                        <a:defRPr/>
                      </a:pPr>
                      <a:r>
                        <a:rPr lang="en-US" sz="3200">
                          <a:solidFill>
                            <a:srgbClr val="000000"/>
                          </a:solidFill>
                          <a:latin typeface="Roboto Condensed"/>
                        </a:rPr>
                        <a:t>a) Ậm ọe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42686">
                <a:tc>
                  <a:txBody>
                    <a:bodyPr/>
                    <a:lstStyle/>
                    <a:p>
                      <a:pPr algn="ctr">
                        <a:lnSpc>
                          <a:spcPts val="4480"/>
                        </a:lnSpc>
                        <a:defRPr/>
                      </a:pPr>
                      <a:r>
                        <a:rPr lang="en-US" sz="3200">
                          <a:solidFill>
                            <a:srgbClr val="000000"/>
                          </a:solidFill>
                          <a:latin typeface="Roboto Condensed"/>
                        </a:rPr>
                        <a:t>b) Lom khom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42686">
                <a:tc>
                  <a:txBody>
                    <a:bodyPr/>
                    <a:lstStyle/>
                    <a:p>
                      <a:pPr algn="ctr">
                        <a:lnSpc>
                          <a:spcPts val="4480"/>
                        </a:lnSpc>
                        <a:defRPr/>
                      </a:pPr>
                      <a:r>
                        <a:rPr lang="en-US" sz="3200">
                          <a:solidFill>
                            <a:srgbClr val="000000"/>
                          </a:solidFill>
                          <a:latin typeface="Roboto Condensed"/>
                        </a:rPr>
                        <a:t>c) Lác đác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42686">
                <a:tc>
                  <a:txBody>
                    <a:bodyPr/>
                    <a:lstStyle/>
                    <a:p>
                      <a:pPr algn="ctr">
                        <a:lnSpc>
                          <a:spcPts val="4480"/>
                        </a:lnSpc>
                        <a:defRPr/>
                      </a:pPr>
                      <a:r>
                        <a:rPr lang="en-US" sz="3200">
                          <a:solidFill>
                            <a:srgbClr val="000000"/>
                          </a:solidFill>
                          <a:latin typeface="Roboto Condensed"/>
                        </a:rPr>
                        <a:t>d) Ầng ậng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42686">
                <a:tc>
                  <a:txBody>
                    <a:bodyPr/>
                    <a:lstStyle/>
                    <a:p>
                      <a:pPr algn="ctr">
                        <a:lnSpc>
                          <a:spcPts val="4480"/>
                        </a:lnSpc>
                        <a:defRPr/>
                      </a:pPr>
                      <a:r>
                        <a:rPr lang="en-US" sz="3200">
                          <a:solidFill>
                            <a:srgbClr val="000000"/>
                          </a:solidFill>
                          <a:latin typeface="Roboto Condensed"/>
                        </a:rPr>
                        <a:t>e) Lầm rầm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42686">
                <a:tc>
                  <a:txBody>
                    <a:bodyPr/>
                    <a:lstStyle/>
                    <a:p>
                      <a:pPr algn="ctr">
                        <a:lnSpc>
                          <a:spcPts val="4480"/>
                        </a:lnSpc>
                        <a:defRPr/>
                      </a:pPr>
                      <a:r>
                        <a:rPr lang="en-US" sz="3200">
                          <a:solidFill>
                            <a:srgbClr val="000000"/>
                          </a:solidFill>
                          <a:latin typeface="Roboto Condensed"/>
                        </a:rPr>
                        <a:t>g) Lêu nghêu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42686">
                <a:tc>
                  <a:txBody>
                    <a:bodyPr/>
                    <a:lstStyle/>
                    <a:p>
                      <a:pPr algn="ctr">
                        <a:lnSpc>
                          <a:spcPts val="4480"/>
                        </a:lnSpc>
                        <a:defRPr/>
                      </a:pPr>
                      <a:r>
                        <a:rPr lang="en-US" sz="3200">
                          <a:solidFill>
                            <a:srgbClr val="000000"/>
                          </a:solidFill>
                          <a:latin typeface="Roboto Condensed"/>
                        </a:rPr>
                        <a:t>h) Loắt choắt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7" name="TextBox 7"/>
          <p:cNvSpPr txBox="1"/>
          <p:nvPr/>
        </p:nvSpPr>
        <p:spPr>
          <a:xfrm>
            <a:off x="285668" y="236220"/>
            <a:ext cx="5114788" cy="857355"/>
          </a:xfrm>
          <a:prstGeom prst="rect">
            <a:avLst/>
          </a:prstGeom>
        </p:spPr>
        <p:txBody>
          <a:bodyPr lIns="0" tIns="0" rIns="0" bIns="0" rtlCol="0" anchor="t">
            <a:spAutoFit/>
          </a:bodyPr>
          <a:lstStyle/>
          <a:p>
            <a:pPr algn="ctr">
              <a:lnSpc>
                <a:spcPts val="6186"/>
              </a:lnSpc>
            </a:pPr>
            <a:r>
              <a:rPr lang="en-US" sz="4419">
                <a:solidFill>
                  <a:srgbClr val="000000"/>
                </a:solidFill>
                <a:latin typeface="Roboto Condensed Bold"/>
              </a:rPr>
              <a:t>2.2. Bài tập trong SGK </a:t>
            </a:r>
          </a:p>
        </p:txBody>
      </p:sp>
      <p:sp>
        <p:nvSpPr>
          <p:cNvPr id="8" name="TextBox 8"/>
          <p:cNvSpPr txBox="1"/>
          <p:nvPr/>
        </p:nvSpPr>
        <p:spPr>
          <a:xfrm>
            <a:off x="285668" y="1198353"/>
            <a:ext cx="5310881" cy="2261703"/>
          </a:xfrm>
          <a:prstGeom prst="rect">
            <a:avLst/>
          </a:prstGeom>
        </p:spPr>
        <p:txBody>
          <a:bodyPr lIns="0" tIns="0" rIns="0" bIns="0" rtlCol="0" anchor="t">
            <a:spAutoFit/>
          </a:bodyPr>
          <a:lstStyle/>
          <a:p>
            <a:pPr algn="just">
              <a:lnSpc>
                <a:spcPts val="6061"/>
              </a:lnSpc>
            </a:pPr>
            <a:r>
              <a:rPr lang="en-US" sz="4329">
                <a:solidFill>
                  <a:srgbClr val="000000"/>
                </a:solidFill>
                <a:latin typeface="Roboto Condensed Bold"/>
              </a:rPr>
              <a:t>Bài 4:</a:t>
            </a:r>
            <a:r>
              <a:rPr lang="en-US" sz="4329">
                <a:solidFill>
                  <a:srgbClr val="000000"/>
                </a:solidFill>
                <a:latin typeface="Roboto Condensed"/>
              </a:rPr>
              <a:t> Ghép từ TH, TT ở cột A với nghĩa phù hợp ở cột B:</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aphicFrame>
        <p:nvGraphicFramePr>
          <p:cNvPr id="6" name="Table 6"/>
          <p:cNvGraphicFramePr>
            <a:graphicFrameLocks noGrp="1"/>
          </p:cNvGraphicFramePr>
          <p:nvPr/>
        </p:nvGraphicFramePr>
        <p:xfrm>
          <a:off x="5990114" y="331470"/>
          <a:ext cx="11968897" cy="9467850"/>
        </p:xfrm>
        <a:graphic>
          <a:graphicData uri="http://schemas.openxmlformats.org/drawingml/2006/table">
            <a:tbl>
              <a:tblPr/>
              <a:tblGrid>
                <a:gridCol w="3841280">
                  <a:extLst>
                    <a:ext uri="{9D8B030D-6E8A-4147-A177-3AD203B41FA5}">
                      <a16:colId xmlns:a16="http://schemas.microsoft.com/office/drawing/2014/main" val="20000"/>
                    </a:ext>
                  </a:extLst>
                </a:gridCol>
                <a:gridCol w="8127617">
                  <a:extLst>
                    <a:ext uri="{9D8B030D-6E8A-4147-A177-3AD203B41FA5}">
                      <a16:colId xmlns:a16="http://schemas.microsoft.com/office/drawing/2014/main" val="20001"/>
                    </a:ext>
                  </a:extLst>
                </a:gridCol>
              </a:tblGrid>
              <a:tr h="1606665">
                <a:tc>
                  <a:txBody>
                    <a:bodyPr/>
                    <a:lstStyle/>
                    <a:p>
                      <a:pPr algn="ctr">
                        <a:lnSpc>
                          <a:spcPts val="4480"/>
                        </a:lnSpc>
                        <a:defRPr/>
                      </a:pPr>
                      <a:r>
                        <a:rPr lang="en-US" sz="3200">
                          <a:solidFill>
                            <a:srgbClr val="000000"/>
                          </a:solidFill>
                          <a:latin typeface="Roboto Condensed Bold"/>
                        </a:rPr>
                        <a:t>A. Từ tượng hình, tượng thanh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80"/>
                        </a:lnSpc>
                        <a:defRPr/>
                      </a:pPr>
                      <a:r>
                        <a:rPr lang="en-US" sz="3200">
                          <a:solidFill>
                            <a:srgbClr val="000000"/>
                          </a:solidFill>
                          <a:latin typeface="Roboto Condensed Bold"/>
                        </a:rPr>
                        <a:t>B. Nghĩa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42420">
                <a:tc>
                  <a:txBody>
                    <a:bodyPr/>
                    <a:lstStyle/>
                    <a:p>
                      <a:pPr algn="ctr">
                        <a:lnSpc>
                          <a:spcPts val="4480"/>
                        </a:lnSpc>
                        <a:defRPr/>
                      </a:pPr>
                      <a:r>
                        <a:rPr lang="en-US" sz="3200">
                          <a:solidFill>
                            <a:srgbClr val="000000"/>
                          </a:solidFill>
                          <a:latin typeface="Roboto Condensed"/>
                        </a:rPr>
                        <a:t>a) Ậm ọe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7)Tiếng nói bị cản trong cổ họng, nghe không rõ</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42420">
                <a:tc>
                  <a:txBody>
                    <a:bodyPr/>
                    <a:lstStyle/>
                    <a:p>
                      <a:pPr algn="ctr">
                        <a:lnSpc>
                          <a:spcPts val="4480"/>
                        </a:lnSpc>
                        <a:defRPr/>
                      </a:pPr>
                      <a:r>
                        <a:rPr lang="en-US" sz="3200">
                          <a:solidFill>
                            <a:srgbClr val="000000"/>
                          </a:solidFill>
                          <a:latin typeface="Roboto Condensed"/>
                        </a:rPr>
                        <a:t>b) Lom khom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3) Ở tư thế còng lưng xuống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42420">
                <a:tc>
                  <a:txBody>
                    <a:bodyPr/>
                    <a:lstStyle/>
                    <a:p>
                      <a:pPr algn="ctr">
                        <a:lnSpc>
                          <a:spcPts val="4480"/>
                        </a:lnSpc>
                        <a:defRPr/>
                      </a:pPr>
                      <a:r>
                        <a:rPr lang="en-US" sz="3200">
                          <a:solidFill>
                            <a:srgbClr val="000000"/>
                          </a:solidFill>
                          <a:latin typeface="Roboto Condensed"/>
                        </a:rPr>
                        <a:t>c) Lác đác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4) Thưa và rải rác ở mỗi chỗ, mỗi lần một ít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06665">
                <a:tc>
                  <a:txBody>
                    <a:bodyPr/>
                    <a:lstStyle/>
                    <a:p>
                      <a:pPr algn="ctr">
                        <a:lnSpc>
                          <a:spcPts val="4480"/>
                        </a:lnSpc>
                        <a:defRPr/>
                      </a:pPr>
                      <a:r>
                        <a:rPr lang="en-US" sz="3200">
                          <a:solidFill>
                            <a:srgbClr val="000000"/>
                          </a:solidFill>
                          <a:latin typeface="Roboto Condensed"/>
                        </a:rPr>
                        <a:t>d) Ầng ậng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5) Nước mắt nhiều, dâng đầy khóe mắt, chỉ chực tuôn chảy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42420">
                <a:tc>
                  <a:txBody>
                    <a:bodyPr/>
                    <a:lstStyle/>
                    <a:p>
                      <a:pPr algn="ctr">
                        <a:lnSpc>
                          <a:spcPts val="4480"/>
                        </a:lnSpc>
                        <a:defRPr/>
                      </a:pPr>
                      <a:r>
                        <a:rPr lang="en-US" sz="3200">
                          <a:solidFill>
                            <a:srgbClr val="000000"/>
                          </a:solidFill>
                          <a:latin typeface="Roboto Condensed"/>
                        </a:rPr>
                        <a:t>e) Lầm rầm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5) Tiếng nói nhỏ, thấp, đều đều, nghe không rõ</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42420">
                <a:tc>
                  <a:txBody>
                    <a:bodyPr/>
                    <a:lstStyle/>
                    <a:p>
                      <a:pPr algn="ctr">
                        <a:lnSpc>
                          <a:spcPts val="4480"/>
                        </a:lnSpc>
                        <a:defRPr/>
                      </a:pPr>
                      <a:r>
                        <a:rPr lang="en-US" sz="3200">
                          <a:solidFill>
                            <a:srgbClr val="000000"/>
                          </a:solidFill>
                          <a:latin typeface="Roboto Condensed"/>
                        </a:rPr>
                        <a:t>g) Lêu nghêu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2) Dài hoặc cao quá, mất cân đối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42420">
                <a:tc>
                  <a:txBody>
                    <a:bodyPr/>
                    <a:lstStyle/>
                    <a:p>
                      <a:pPr algn="ctr">
                        <a:lnSpc>
                          <a:spcPts val="4480"/>
                        </a:lnSpc>
                        <a:defRPr/>
                      </a:pPr>
                      <a:r>
                        <a:rPr lang="en-US" sz="3200">
                          <a:solidFill>
                            <a:srgbClr val="000000"/>
                          </a:solidFill>
                          <a:latin typeface="Roboto Condensed"/>
                        </a:rPr>
                        <a:t>h) Loắt choắt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1) Vóc dáng nhỏ bé quá mức.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7" name="TextBox 7"/>
          <p:cNvSpPr txBox="1"/>
          <p:nvPr/>
        </p:nvSpPr>
        <p:spPr>
          <a:xfrm>
            <a:off x="344182" y="2794393"/>
            <a:ext cx="5114788" cy="857355"/>
          </a:xfrm>
          <a:prstGeom prst="rect">
            <a:avLst/>
          </a:prstGeom>
        </p:spPr>
        <p:txBody>
          <a:bodyPr lIns="0" tIns="0" rIns="0" bIns="0" rtlCol="0" anchor="t">
            <a:spAutoFit/>
          </a:bodyPr>
          <a:lstStyle/>
          <a:p>
            <a:pPr algn="ctr">
              <a:lnSpc>
                <a:spcPts val="6186"/>
              </a:lnSpc>
            </a:pPr>
            <a:r>
              <a:rPr lang="en-US" sz="4419">
                <a:solidFill>
                  <a:srgbClr val="000000"/>
                </a:solidFill>
                <a:latin typeface="Roboto Condensed Bold"/>
              </a:rPr>
              <a:t>2.2. Bài tập trong SGK </a:t>
            </a:r>
          </a:p>
        </p:txBody>
      </p:sp>
      <p:sp>
        <p:nvSpPr>
          <p:cNvPr id="8" name="TextBox 8"/>
          <p:cNvSpPr txBox="1"/>
          <p:nvPr/>
        </p:nvSpPr>
        <p:spPr>
          <a:xfrm>
            <a:off x="344182" y="3756526"/>
            <a:ext cx="5310881" cy="2261703"/>
          </a:xfrm>
          <a:prstGeom prst="rect">
            <a:avLst/>
          </a:prstGeom>
        </p:spPr>
        <p:txBody>
          <a:bodyPr lIns="0" tIns="0" rIns="0" bIns="0" rtlCol="0" anchor="t">
            <a:spAutoFit/>
          </a:bodyPr>
          <a:lstStyle/>
          <a:p>
            <a:pPr algn="just">
              <a:lnSpc>
                <a:spcPts val="6061"/>
              </a:lnSpc>
            </a:pPr>
            <a:r>
              <a:rPr lang="en-US" sz="4329">
                <a:solidFill>
                  <a:srgbClr val="000000"/>
                </a:solidFill>
                <a:latin typeface="Roboto Condensed Bold"/>
              </a:rPr>
              <a:t>Bài 4:</a:t>
            </a:r>
            <a:r>
              <a:rPr lang="en-US" sz="4329">
                <a:solidFill>
                  <a:srgbClr val="000000"/>
                </a:solidFill>
                <a:latin typeface="Roboto Condensed"/>
              </a:rPr>
              <a:t> Ghép từ TH, TT ở cột A với nghĩa phù hợp ở cột B:</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6" name="Group 6"/>
          <p:cNvGrpSpPr/>
          <p:nvPr/>
        </p:nvGrpSpPr>
        <p:grpSpPr>
          <a:xfrm>
            <a:off x="3164443" y="752380"/>
            <a:ext cx="11959114" cy="8505920"/>
            <a:chOff x="0" y="0"/>
            <a:chExt cx="15945485" cy="11341227"/>
          </a:xfrm>
        </p:grpSpPr>
        <p:sp>
          <p:nvSpPr>
            <p:cNvPr id="7" name="Freeform 7"/>
            <p:cNvSpPr/>
            <p:nvPr/>
          </p:nvSpPr>
          <p:spPr>
            <a:xfrm>
              <a:off x="0" y="0"/>
              <a:ext cx="15945486" cy="11341227"/>
            </a:xfrm>
            <a:custGeom>
              <a:avLst/>
              <a:gdLst/>
              <a:ahLst/>
              <a:cxnLst/>
              <a:rect l="l" t="t" r="r" b="b"/>
              <a:pathLst>
                <a:path w="15945486" h="11341227">
                  <a:moveTo>
                    <a:pt x="0" y="0"/>
                  </a:moveTo>
                  <a:lnTo>
                    <a:pt x="15945486" y="0"/>
                  </a:lnTo>
                  <a:lnTo>
                    <a:pt x="15945486" y="11341227"/>
                  </a:lnTo>
                  <a:lnTo>
                    <a:pt x="0" y="11341227"/>
                  </a:lnTo>
                  <a:lnTo>
                    <a:pt x="0" y="0"/>
                  </a:lnTo>
                  <a:close/>
                </a:path>
              </a:pathLst>
            </a:custGeom>
            <a:blipFill>
              <a:blip r:embed="rId2"/>
              <a:stretch>
                <a:fillRect t="-37" b="-37"/>
              </a:stretch>
            </a:blipFill>
          </p:spPr>
          <p:txBody>
            <a:bodyPr/>
            <a:lstStyle/>
            <a:p>
              <a:endParaRPr lang="en-GB"/>
            </a:p>
          </p:txBody>
        </p:sp>
      </p:grpSp>
      <p:pic>
        <p:nvPicPr>
          <p:cNvPr id="8" name="Picture 8"/>
          <p:cNvPicPr>
            <a:picLocks noChangeAspect="1"/>
          </p:cNvPicPr>
          <p:nvPr/>
        </p:nvPicPr>
        <p:blipFill>
          <a:blip r:embed="rId3"/>
          <a:srcRect b="28853"/>
          <a:stretch>
            <a:fillRect/>
          </a:stretch>
        </p:blipFill>
        <p:spPr>
          <a:xfrm>
            <a:off x="1935101" y="5005340"/>
            <a:ext cx="2129044" cy="958070"/>
          </a:xfrm>
          <a:prstGeom prst="rect">
            <a:avLst/>
          </a:prstGeom>
        </p:spPr>
      </p:pic>
      <p:sp>
        <p:nvSpPr>
          <p:cNvPr id="9" name="TextBox 9"/>
          <p:cNvSpPr txBox="1"/>
          <p:nvPr/>
        </p:nvSpPr>
        <p:spPr>
          <a:xfrm>
            <a:off x="4306200" y="2160639"/>
            <a:ext cx="9675601" cy="5613201"/>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000000"/>
                </a:solidFill>
                <a:latin typeface="Roboto Condensed"/>
              </a:rPr>
              <a:t>HS làm việc theo nhóm trong 10 phút</a:t>
            </a:r>
          </a:p>
          <a:p>
            <a:pPr marL="863599" lvl="1" indent="-431800" algn="just">
              <a:lnSpc>
                <a:spcPts val="5599"/>
              </a:lnSpc>
              <a:buFont typeface="Arial"/>
              <a:buChar char="•"/>
            </a:pPr>
            <a:r>
              <a:rPr lang="en-US" sz="3999">
                <a:solidFill>
                  <a:srgbClr val="000000"/>
                </a:solidFill>
                <a:latin typeface="Roboto Condensed"/>
              </a:rPr>
              <a:t>Hoàn thành bài tập theo yêu cầu của GV (PHT số 2)</a:t>
            </a:r>
          </a:p>
          <a:p>
            <a:pPr marL="863599" lvl="1" indent="-431800" algn="just">
              <a:lnSpc>
                <a:spcPts val="5600"/>
              </a:lnSpc>
              <a:buFont typeface="Arial"/>
              <a:buChar char="•"/>
            </a:pPr>
            <a:r>
              <a:rPr lang="en-US" sz="3999">
                <a:solidFill>
                  <a:srgbClr val="000000"/>
                </a:solidFill>
                <a:latin typeface="Roboto Condensed"/>
              </a:rPr>
              <a:t>Sau 10 phút thực hiện, GV tổ chức cho HS chấm chéo các nhóm với nhau, GV bốc thăm ngẫu nhiên 1 nhóm để chữa mẫu cho cả lớp.</a:t>
            </a:r>
          </a:p>
          <a:p>
            <a:pPr algn="r">
              <a:lnSpc>
                <a:spcPts val="5599"/>
              </a:lnSpc>
            </a:pPr>
            <a:endParaRPr lang="en-US" sz="3999">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6" name="TextBox 6"/>
          <p:cNvSpPr txBox="1"/>
          <p:nvPr/>
        </p:nvSpPr>
        <p:spPr>
          <a:xfrm>
            <a:off x="-163141" y="349537"/>
            <a:ext cx="6017568" cy="896520"/>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BÀI TẬP NHÓM</a:t>
            </a:r>
          </a:p>
        </p:txBody>
      </p:sp>
      <p:grpSp>
        <p:nvGrpSpPr>
          <p:cNvPr id="7" name="Group 7"/>
          <p:cNvGrpSpPr/>
          <p:nvPr/>
        </p:nvGrpSpPr>
        <p:grpSpPr>
          <a:xfrm>
            <a:off x="4920767" y="1028700"/>
            <a:ext cx="11959114" cy="8505920"/>
            <a:chOff x="0" y="0"/>
            <a:chExt cx="15945485" cy="11341227"/>
          </a:xfrm>
        </p:grpSpPr>
        <p:sp>
          <p:nvSpPr>
            <p:cNvPr id="8" name="Freeform 8"/>
            <p:cNvSpPr/>
            <p:nvPr/>
          </p:nvSpPr>
          <p:spPr>
            <a:xfrm>
              <a:off x="0" y="0"/>
              <a:ext cx="15945486" cy="11341227"/>
            </a:xfrm>
            <a:custGeom>
              <a:avLst/>
              <a:gdLst/>
              <a:ahLst/>
              <a:cxnLst/>
              <a:rect l="l" t="t" r="r" b="b"/>
              <a:pathLst>
                <a:path w="15945486" h="11341227">
                  <a:moveTo>
                    <a:pt x="0" y="0"/>
                  </a:moveTo>
                  <a:lnTo>
                    <a:pt x="15945486" y="0"/>
                  </a:lnTo>
                  <a:lnTo>
                    <a:pt x="15945486" y="11341227"/>
                  </a:lnTo>
                  <a:lnTo>
                    <a:pt x="0" y="11341227"/>
                  </a:lnTo>
                  <a:lnTo>
                    <a:pt x="0" y="0"/>
                  </a:lnTo>
                  <a:close/>
                </a:path>
              </a:pathLst>
            </a:custGeom>
            <a:blipFill>
              <a:blip r:embed="rId2"/>
              <a:stretch>
                <a:fillRect t="-37" b="-37"/>
              </a:stretch>
            </a:blipFill>
          </p:spPr>
          <p:txBody>
            <a:bodyPr/>
            <a:lstStyle/>
            <a:p>
              <a:endParaRPr lang="en-GB"/>
            </a:p>
          </p:txBody>
        </p:sp>
      </p:grpSp>
      <p:pic>
        <p:nvPicPr>
          <p:cNvPr id="9" name="Picture 9"/>
          <p:cNvPicPr>
            <a:picLocks noChangeAspect="1"/>
          </p:cNvPicPr>
          <p:nvPr/>
        </p:nvPicPr>
        <p:blipFill>
          <a:blip r:embed="rId3"/>
          <a:srcRect b="28853"/>
          <a:stretch>
            <a:fillRect/>
          </a:stretch>
        </p:blipFill>
        <p:spPr>
          <a:xfrm>
            <a:off x="4662586" y="6828986"/>
            <a:ext cx="2129044" cy="958070"/>
          </a:xfrm>
          <a:prstGeom prst="rect">
            <a:avLst/>
          </a:prstGeom>
        </p:spPr>
      </p:pic>
      <p:sp>
        <p:nvSpPr>
          <p:cNvPr id="10" name="TextBox 10"/>
          <p:cNvSpPr txBox="1"/>
          <p:nvPr/>
        </p:nvSpPr>
        <p:spPr>
          <a:xfrm>
            <a:off x="1028700" y="1451532"/>
            <a:ext cx="3633886" cy="6305128"/>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a:rPr>
              <a:t>Xác định và phân tích tác dụng của các từ tượng hình, từ tượng thanh trong những đoạn thơ sau:</a:t>
            </a:r>
          </a:p>
          <a:p>
            <a:pPr algn="just">
              <a:lnSpc>
                <a:spcPts val="6298"/>
              </a:lnSpc>
            </a:pPr>
            <a:endParaRPr lang="en-US" sz="4498">
              <a:solidFill>
                <a:srgbClr val="000000"/>
              </a:solidFill>
              <a:latin typeface="Roboto Condensed"/>
            </a:endParaRPr>
          </a:p>
        </p:txBody>
      </p:sp>
      <p:sp>
        <p:nvSpPr>
          <p:cNvPr id="11" name="TextBox 11"/>
          <p:cNvSpPr txBox="1"/>
          <p:nvPr/>
        </p:nvSpPr>
        <p:spPr>
          <a:xfrm>
            <a:off x="6019800" y="2857500"/>
            <a:ext cx="10492910" cy="3970979"/>
          </a:xfrm>
          <a:prstGeom prst="rect">
            <a:avLst/>
          </a:prstGeom>
        </p:spPr>
        <p:txBody>
          <a:bodyPr lIns="0" tIns="0" rIns="0" bIns="0" rtlCol="0" anchor="t">
            <a:spAutoFit/>
          </a:bodyPr>
          <a:lstStyle/>
          <a:p>
            <a:pPr algn="just">
              <a:lnSpc>
                <a:spcPts val="6342"/>
              </a:lnSpc>
            </a:pPr>
            <a:r>
              <a:rPr lang="en-US" sz="4530">
                <a:solidFill>
                  <a:srgbClr val="000000"/>
                </a:solidFill>
                <a:latin typeface="Roboto Condensed Italics"/>
              </a:rPr>
              <a:t>Năm gian nhà cỏ thấp le te,</a:t>
            </a:r>
          </a:p>
          <a:p>
            <a:pPr algn="just">
              <a:lnSpc>
                <a:spcPts val="6342"/>
              </a:lnSpc>
            </a:pPr>
            <a:r>
              <a:rPr lang="en-US" sz="4530">
                <a:solidFill>
                  <a:srgbClr val="000000"/>
                </a:solidFill>
                <a:latin typeface="Roboto Condensed Italics"/>
              </a:rPr>
              <a:t>Ngõ tối đêm sâu đóm lập lòe.</a:t>
            </a:r>
          </a:p>
          <a:p>
            <a:pPr algn="just">
              <a:lnSpc>
                <a:spcPts val="6342"/>
              </a:lnSpc>
            </a:pPr>
            <a:r>
              <a:rPr lang="en-US" sz="4530">
                <a:solidFill>
                  <a:srgbClr val="000000"/>
                </a:solidFill>
                <a:latin typeface="Roboto Condensed Italics"/>
              </a:rPr>
              <a:t>Lưng giậu phất phơ màu khói nhạt,</a:t>
            </a:r>
          </a:p>
          <a:p>
            <a:pPr algn="just">
              <a:lnSpc>
                <a:spcPts val="6342"/>
              </a:lnSpc>
            </a:pPr>
            <a:r>
              <a:rPr lang="en-US" sz="4530">
                <a:solidFill>
                  <a:srgbClr val="000000"/>
                </a:solidFill>
                <a:latin typeface="Roboto Condensed Italics"/>
              </a:rPr>
              <a:t>Làn ao lóng lánh bóng trăng loe.</a:t>
            </a:r>
          </a:p>
          <a:p>
            <a:pPr algn="r">
              <a:lnSpc>
                <a:spcPts val="6343"/>
              </a:lnSpc>
            </a:pPr>
            <a:r>
              <a:rPr lang="en-US" sz="4530">
                <a:solidFill>
                  <a:srgbClr val="000000"/>
                </a:solidFill>
                <a:latin typeface="Roboto Condensed"/>
              </a:rPr>
              <a:t>(Nguyễn Khuyến,</a:t>
            </a:r>
            <a:r>
              <a:rPr lang="en-US" sz="4530">
                <a:solidFill>
                  <a:srgbClr val="000000"/>
                </a:solidFill>
                <a:latin typeface="Roboto Condensed Italics"/>
              </a:rPr>
              <a:t> "Thu ẩm"</a:t>
            </a:r>
            <a:r>
              <a:rPr lang="en-US" sz="4530">
                <a:solidFill>
                  <a:srgbClr val="000000"/>
                </a:solidFill>
                <a:latin typeface="Roboto Condensed"/>
              </a:rPr>
              <a:t>)</a:t>
            </a:r>
          </a:p>
        </p:txBody>
      </p:sp>
      <p:sp>
        <p:nvSpPr>
          <p:cNvPr id="12" name="TextBox 12"/>
          <p:cNvSpPr txBox="1"/>
          <p:nvPr/>
        </p:nvSpPr>
        <p:spPr>
          <a:xfrm>
            <a:off x="7013517" y="7015606"/>
            <a:ext cx="8955713" cy="771450"/>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Bold"/>
              </a:rPr>
              <a:t>TTH: le te, lập lòe, phất phơ, lóng lánh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sp>
        <p:nvSpPr>
          <p:cNvPr id="6" name="TextBox 6"/>
          <p:cNvSpPr txBox="1"/>
          <p:nvPr/>
        </p:nvSpPr>
        <p:spPr>
          <a:xfrm>
            <a:off x="-163141" y="349537"/>
            <a:ext cx="6017568" cy="896520"/>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BÀI TẬP NHÓM</a:t>
            </a:r>
          </a:p>
        </p:txBody>
      </p:sp>
      <p:grpSp>
        <p:nvGrpSpPr>
          <p:cNvPr id="7" name="Group 7"/>
          <p:cNvGrpSpPr/>
          <p:nvPr/>
        </p:nvGrpSpPr>
        <p:grpSpPr>
          <a:xfrm>
            <a:off x="4920767" y="1028700"/>
            <a:ext cx="11959114" cy="8505920"/>
            <a:chOff x="0" y="0"/>
            <a:chExt cx="15945485" cy="11341227"/>
          </a:xfrm>
        </p:grpSpPr>
        <p:sp>
          <p:nvSpPr>
            <p:cNvPr id="8" name="Freeform 8"/>
            <p:cNvSpPr/>
            <p:nvPr/>
          </p:nvSpPr>
          <p:spPr>
            <a:xfrm>
              <a:off x="0" y="0"/>
              <a:ext cx="15945486" cy="11341227"/>
            </a:xfrm>
            <a:custGeom>
              <a:avLst/>
              <a:gdLst/>
              <a:ahLst/>
              <a:cxnLst/>
              <a:rect l="l" t="t" r="r" b="b"/>
              <a:pathLst>
                <a:path w="15945486" h="11341227">
                  <a:moveTo>
                    <a:pt x="0" y="0"/>
                  </a:moveTo>
                  <a:lnTo>
                    <a:pt x="15945486" y="0"/>
                  </a:lnTo>
                  <a:lnTo>
                    <a:pt x="15945486" y="11341227"/>
                  </a:lnTo>
                  <a:lnTo>
                    <a:pt x="0" y="11341227"/>
                  </a:lnTo>
                  <a:lnTo>
                    <a:pt x="0" y="0"/>
                  </a:lnTo>
                  <a:close/>
                </a:path>
              </a:pathLst>
            </a:custGeom>
            <a:blipFill>
              <a:blip r:embed="rId2"/>
              <a:stretch>
                <a:fillRect t="-37" b="-37"/>
              </a:stretch>
            </a:blipFill>
          </p:spPr>
          <p:txBody>
            <a:bodyPr/>
            <a:lstStyle/>
            <a:p>
              <a:endParaRPr lang="en-GB"/>
            </a:p>
          </p:txBody>
        </p:sp>
      </p:grpSp>
      <p:pic>
        <p:nvPicPr>
          <p:cNvPr id="9" name="Picture 9"/>
          <p:cNvPicPr>
            <a:picLocks noChangeAspect="1"/>
          </p:cNvPicPr>
          <p:nvPr/>
        </p:nvPicPr>
        <p:blipFill>
          <a:blip r:embed="rId3"/>
          <a:srcRect b="28853"/>
          <a:stretch>
            <a:fillRect/>
          </a:stretch>
        </p:blipFill>
        <p:spPr>
          <a:xfrm>
            <a:off x="3856245" y="6828986"/>
            <a:ext cx="2129044" cy="958070"/>
          </a:xfrm>
          <a:prstGeom prst="rect">
            <a:avLst/>
          </a:prstGeom>
        </p:spPr>
      </p:pic>
      <p:sp>
        <p:nvSpPr>
          <p:cNvPr id="10" name="TextBox 10"/>
          <p:cNvSpPr txBox="1"/>
          <p:nvPr/>
        </p:nvSpPr>
        <p:spPr>
          <a:xfrm>
            <a:off x="1028700" y="1451532"/>
            <a:ext cx="3633886" cy="6305128"/>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a:rPr>
              <a:t>Xác định và phân tích tác dụng của các từ tượng hình, từ tượng thanh trong những đoạn thơ sau:</a:t>
            </a:r>
          </a:p>
          <a:p>
            <a:pPr algn="just">
              <a:lnSpc>
                <a:spcPts val="6298"/>
              </a:lnSpc>
            </a:pPr>
            <a:endParaRPr lang="en-US" sz="4498">
              <a:solidFill>
                <a:srgbClr val="000000"/>
              </a:solidFill>
              <a:latin typeface="Roboto Condensed"/>
            </a:endParaRPr>
          </a:p>
        </p:txBody>
      </p:sp>
      <p:sp>
        <p:nvSpPr>
          <p:cNvPr id="11" name="TextBox 11"/>
          <p:cNvSpPr txBox="1"/>
          <p:nvPr/>
        </p:nvSpPr>
        <p:spPr>
          <a:xfrm>
            <a:off x="6781800" y="1790700"/>
            <a:ext cx="8955713" cy="771450"/>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Bold"/>
              </a:rPr>
              <a:t>TTH: le te, lập lòe, phất phơ, lóng lánh</a:t>
            </a:r>
          </a:p>
        </p:txBody>
      </p:sp>
      <p:sp>
        <p:nvSpPr>
          <p:cNvPr id="12" name="TextBox 12"/>
          <p:cNvSpPr txBox="1"/>
          <p:nvPr/>
        </p:nvSpPr>
        <p:spPr>
          <a:xfrm>
            <a:off x="5715000" y="2857500"/>
            <a:ext cx="10349624" cy="5575244"/>
          </a:xfrm>
          <a:prstGeom prst="rect">
            <a:avLst/>
          </a:prstGeom>
        </p:spPr>
        <p:txBody>
          <a:bodyPr lIns="0" tIns="0" rIns="0" bIns="0" rtlCol="0" anchor="t">
            <a:spAutoFit/>
          </a:bodyPr>
          <a:lstStyle/>
          <a:p>
            <a:pPr marL="971335" lvl="1" indent="-485667" algn="just">
              <a:lnSpc>
                <a:spcPts val="6298"/>
              </a:lnSpc>
              <a:buFont typeface="Arial"/>
              <a:buChar char="•"/>
            </a:pPr>
            <a:r>
              <a:rPr lang="en-US" sz="3800">
                <a:solidFill>
                  <a:srgbClr val="000000"/>
                </a:solidFill>
                <a:latin typeface="Roboto Condensed Italics"/>
              </a:rPr>
              <a:t>Gợi tả dáng vẻ của những sự vật thôn quê: gian nhà nhỏ bé, lụp xụp, ngõ tối ẩn hiện vài cánh đom đóm, lưng giậu màu khói nhạt còn vương tức rặng cây cũng nhạt bớt, mặt ao ẩn hiện màu trăng lúc dồn lại, lúc loe ra…</a:t>
            </a:r>
          </a:p>
          <a:p>
            <a:pPr marL="971334" lvl="1" indent="-485667" algn="just">
              <a:lnSpc>
                <a:spcPts val="6298"/>
              </a:lnSpc>
              <a:buFont typeface="Arial"/>
              <a:buChar char="•"/>
            </a:pPr>
            <a:r>
              <a:rPr lang="en-US" sz="3800">
                <a:solidFill>
                  <a:srgbClr val="000000"/>
                </a:solidFill>
                <a:latin typeface="Roboto Condensed Italics"/>
              </a:rPr>
              <a:t>Tất cả đều là hình ảnh của cuộc sống bình yên, lặng lẽ với tình thu man mác, dạt dào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6" name="Group 6"/>
          <p:cNvGrpSpPr/>
          <p:nvPr/>
        </p:nvGrpSpPr>
        <p:grpSpPr>
          <a:xfrm>
            <a:off x="4920767" y="560481"/>
            <a:ext cx="12617418" cy="8974139"/>
            <a:chOff x="0" y="0"/>
            <a:chExt cx="16823224" cy="11965519"/>
          </a:xfrm>
        </p:grpSpPr>
        <p:sp>
          <p:nvSpPr>
            <p:cNvPr id="7" name="Freeform 7"/>
            <p:cNvSpPr/>
            <p:nvPr/>
          </p:nvSpPr>
          <p:spPr>
            <a:xfrm>
              <a:off x="0" y="0"/>
              <a:ext cx="16823182" cy="11965559"/>
            </a:xfrm>
            <a:custGeom>
              <a:avLst/>
              <a:gdLst/>
              <a:ahLst/>
              <a:cxnLst/>
              <a:rect l="l" t="t" r="r" b="b"/>
              <a:pathLst>
                <a:path w="16823182" h="11965559">
                  <a:moveTo>
                    <a:pt x="0" y="0"/>
                  </a:moveTo>
                  <a:lnTo>
                    <a:pt x="16823182" y="0"/>
                  </a:lnTo>
                  <a:lnTo>
                    <a:pt x="16823182" y="11965559"/>
                  </a:lnTo>
                  <a:lnTo>
                    <a:pt x="0" y="11965559"/>
                  </a:lnTo>
                  <a:lnTo>
                    <a:pt x="0" y="0"/>
                  </a:lnTo>
                  <a:close/>
                </a:path>
              </a:pathLst>
            </a:custGeom>
            <a:blipFill>
              <a:blip r:embed="rId2"/>
              <a:stretch>
                <a:fillRect t="-31" b="-31"/>
              </a:stretch>
            </a:blipFill>
          </p:spPr>
          <p:txBody>
            <a:bodyPr/>
            <a:lstStyle/>
            <a:p>
              <a:endParaRPr lang="en-GB"/>
            </a:p>
          </p:txBody>
        </p:sp>
      </p:grpSp>
      <p:pic>
        <p:nvPicPr>
          <p:cNvPr id="8" name="Picture 8"/>
          <p:cNvPicPr>
            <a:picLocks noChangeAspect="1"/>
          </p:cNvPicPr>
          <p:nvPr/>
        </p:nvPicPr>
        <p:blipFill>
          <a:blip r:embed="rId3"/>
          <a:srcRect b="28853"/>
          <a:stretch>
            <a:fillRect/>
          </a:stretch>
        </p:blipFill>
        <p:spPr>
          <a:xfrm>
            <a:off x="5181749" y="6558033"/>
            <a:ext cx="2129044" cy="958070"/>
          </a:xfrm>
          <a:prstGeom prst="rect">
            <a:avLst/>
          </a:prstGeom>
        </p:spPr>
      </p:pic>
      <p:sp>
        <p:nvSpPr>
          <p:cNvPr id="9" name="TextBox 9"/>
          <p:cNvSpPr txBox="1"/>
          <p:nvPr/>
        </p:nvSpPr>
        <p:spPr>
          <a:xfrm>
            <a:off x="1028700" y="1489632"/>
            <a:ext cx="3633886" cy="6305128"/>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a:rPr>
              <a:t>Xác định và phân tích tác dụng của các từ tượng hình, từ tượng thanh trong những đoạn thơ sau:</a:t>
            </a:r>
          </a:p>
          <a:p>
            <a:pPr algn="just">
              <a:lnSpc>
                <a:spcPts val="6298"/>
              </a:lnSpc>
            </a:pPr>
            <a:endParaRPr lang="en-US" sz="4498">
              <a:solidFill>
                <a:srgbClr val="000000"/>
              </a:solidFill>
              <a:latin typeface="Roboto Condensed"/>
            </a:endParaRPr>
          </a:p>
        </p:txBody>
      </p:sp>
      <p:sp>
        <p:nvSpPr>
          <p:cNvPr id="10" name="TextBox 10"/>
          <p:cNvSpPr txBox="1"/>
          <p:nvPr/>
        </p:nvSpPr>
        <p:spPr>
          <a:xfrm>
            <a:off x="6718647" y="1499157"/>
            <a:ext cx="9021657" cy="3693503"/>
          </a:xfrm>
          <a:prstGeom prst="rect">
            <a:avLst/>
          </a:prstGeom>
        </p:spPr>
        <p:txBody>
          <a:bodyPr lIns="0" tIns="0" rIns="0" bIns="0" rtlCol="0" anchor="t">
            <a:spAutoFit/>
          </a:bodyPr>
          <a:lstStyle/>
          <a:p>
            <a:pPr algn="ctr">
              <a:lnSpc>
                <a:spcPts val="5880"/>
              </a:lnSpc>
            </a:pPr>
            <a:r>
              <a:rPr lang="en-US" sz="4200">
                <a:solidFill>
                  <a:srgbClr val="000000"/>
                </a:solidFill>
                <a:latin typeface="Roboto Condensed Italics"/>
              </a:rPr>
              <a:t>Sáng hồng lơ lửng mây son,</a:t>
            </a:r>
          </a:p>
          <a:p>
            <a:pPr algn="ctr">
              <a:lnSpc>
                <a:spcPts val="5880"/>
              </a:lnSpc>
            </a:pPr>
            <a:r>
              <a:rPr lang="en-US" sz="4200">
                <a:solidFill>
                  <a:srgbClr val="000000"/>
                </a:solidFill>
                <a:latin typeface="Roboto Condensed Italics"/>
              </a:rPr>
              <a:t>Mặt trời thức giấc véo von chim chào.</a:t>
            </a:r>
          </a:p>
          <a:p>
            <a:pPr algn="ctr">
              <a:lnSpc>
                <a:spcPts val="5880"/>
              </a:lnSpc>
            </a:pPr>
            <a:r>
              <a:rPr lang="en-US" sz="4200">
                <a:solidFill>
                  <a:srgbClr val="000000"/>
                </a:solidFill>
                <a:latin typeface="Roboto Condensed Italics"/>
              </a:rPr>
              <a:t>Cổng làng rộng mở. Ồn ào,</a:t>
            </a:r>
          </a:p>
          <a:p>
            <a:pPr algn="ctr">
              <a:lnSpc>
                <a:spcPts val="5880"/>
              </a:lnSpc>
            </a:pPr>
            <a:r>
              <a:rPr lang="en-US" sz="4200">
                <a:solidFill>
                  <a:srgbClr val="000000"/>
                </a:solidFill>
                <a:latin typeface="Roboto Condensed Italics"/>
              </a:rPr>
              <a:t>Nông phu lững thững đi vào nắng mai.</a:t>
            </a:r>
          </a:p>
          <a:p>
            <a:pPr algn="r">
              <a:lnSpc>
                <a:spcPts val="5880"/>
              </a:lnSpc>
            </a:pPr>
            <a:r>
              <a:rPr lang="en-US" sz="4200">
                <a:solidFill>
                  <a:srgbClr val="000000"/>
                </a:solidFill>
                <a:latin typeface="Roboto Condensed"/>
              </a:rPr>
              <a:t>(Bàng Bá Lân</a:t>
            </a:r>
            <a:r>
              <a:rPr lang="en-US" sz="4200">
                <a:solidFill>
                  <a:srgbClr val="000000"/>
                </a:solidFill>
                <a:latin typeface="Roboto Condensed Italics"/>
              </a:rPr>
              <a:t>, "Cổng làng")</a:t>
            </a:r>
          </a:p>
        </p:txBody>
      </p:sp>
      <p:sp>
        <p:nvSpPr>
          <p:cNvPr id="11" name="TextBox 11"/>
          <p:cNvSpPr txBox="1"/>
          <p:nvPr/>
        </p:nvSpPr>
        <p:spPr>
          <a:xfrm>
            <a:off x="8020457" y="6160767"/>
            <a:ext cx="7769554" cy="1657352"/>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Bold"/>
              </a:rPr>
              <a:t>TTH: lơ lửng, lững thững</a:t>
            </a:r>
          </a:p>
          <a:p>
            <a:pPr algn="just">
              <a:lnSpc>
                <a:spcPts val="6298"/>
              </a:lnSpc>
            </a:pPr>
            <a:r>
              <a:rPr lang="en-US" sz="4498">
                <a:solidFill>
                  <a:srgbClr val="000000"/>
                </a:solidFill>
                <a:latin typeface="Roboto Condensed Bold"/>
              </a:rPr>
              <a:t>TTT: véo von, ồn ào</a:t>
            </a:r>
          </a:p>
        </p:txBody>
      </p:sp>
      <p:sp>
        <p:nvSpPr>
          <p:cNvPr id="12" name="TextBox 12"/>
          <p:cNvSpPr txBox="1"/>
          <p:nvPr/>
        </p:nvSpPr>
        <p:spPr>
          <a:xfrm>
            <a:off x="-163141" y="349537"/>
            <a:ext cx="6017568" cy="896520"/>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BÀI TẬP NHÓM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EDD9"/>
        </a:solidFill>
        <a:effectLst/>
      </p:bgPr>
    </p:bg>
    <p:spTree>
      <p:nvGrpSpPr>
        <p:cNvPr id="1" name=""/>
        <p:cNvGrpSpPr/>
        <p:nvPr/>
      </p:nvGrpSpPr>
      <p:grpSpPr>
        <a:xfrm>
          <a:off x="0" y="0"/>
          <a:ext cx="0" cy="0"/>
          <a:chOff x="0" y="0"/>
          <a:chExt cx="0" cy="0"/>
        </a:xfrm>
      </p:grpSpPr>
      <p:grpSp>
        <p:nvGrpSpPr>
          <p:cNvPr id="6" name="Group 6"/>
          <p:cNvGrpSpPr/>
          <p:nvPr/>
        </p:nvGrpSpPr>
        <p:grpSpPr>
          <a:xfrm>
            <a:off x="4920767" y="560481"/>
            <a:ext cx="12617418" cy="8974139"/>
            <a:chOff x="0" y="0"/>
            <a:chExt cx="16823224" cy="11965519"/>
          </a:xfrm>
        </p:grpSpPr>
        <p:sp>
          <p:nvSpPr>
            <p:cNvPr id="7" name="Freeform 7"/>
            <p:cNvSpPr/>
            <p:nvPr/>
          </p:nvSpPr>
          <p:spPr>
            <a:xfrm>
              <a:off x="0" y="0"/>
              <a:ext cx="16823182" cy="11965559"/>
            </a:xfrm>
            <a:custGeom>
              <a:avLst/>
              <a:gdLst/>
              <a:ahLst/>
              <a:cxnLst/>
              <a:rect l="l" t="t" r="r" b="b"/>
              <a:pathLst>
                <a:path w="16823182" h="11965559">
                  <a:moveTo>
                    <a:pt x="0" y="0"/>
                  </a:moveTo>
                  <a:lnTo>
                    <a:pt x="16823182" y="0"/>
                  </a:lnTo>
                  <a:lnTo>
                    <a:pt x="16823182" y="11965559"/>
                  </a:lnTo>
                  <a:lnTo>
                    <a:pt x="0" y="11965559"/>
                  </a:lnTo>
                  <a:lnTo>
                    <a:pt x="0" y="0"/>
                  </a:lnTo>
                  <a:close/>
                </a:path>
              </a:pathLst>
            </a:custGeom>
            <a:blipFill>
              <a:blip r:embed="rId2"/>
              <a:stretch>
                <a:fillRect t="-31" b="-31"/>
              </a:stretch>
            </a:blipFill>
          </p:spPr>
          <p:txBody>
            <a:bodyPr/>
            <a:lstStyle/>
            <a:p>
              <a:endParaRPr lang="en-GB"/>
            </a:p>
          </p:txBody>
        </p:sp>
      </p:grpSp>
      <p:pic>
        <p:nvPicPr>
          <p:cNvPr id="8" name="Picture 8"/>
          <p:cNvPicPr>
            <a:picLocks noChangeAspect="1"/>
          </p:cNvPicPr>
          <p:nvPr/>
        </p:nvPicPr>
        <p:blipFill>
          <a:blip r:embed="rId3"/>
          <a:srcRect b="28853"/>
          <a:stretch>
            <a:fillRect/>
          </a:stretch>
        </p:blipFill>
        <p:spPr>
          <a:xfrm>
            <a:off x="4065950" y="6828986"/>
            <a:ext cx="2129044" cy="958070"/>
          </a:xfrm>
          <a:prstGeom prst="rect">
            <a:avLst/>
          </a:prstGeom>
        </p:spPr>
      </p:pic>
      <p:sp>
        <p:nvSpPr>
          <p:cNvPr id="9" name="TextBox 9"/>
          <p:cNvSpPr txBox="1"/>
          <p:nvPr/>
        </p:nvSpPr>
        <p:spPr>
          <a:xfrm>
            <a:off x="783769" y="1481928"/>
            <a:ext cx="3633886" cy="6305128"/>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a:rPr>
              <a:t>Xác định và phân tích tác dụng của các từ tượng hình, từ tượng thanh trong những đoạn thơ sau:</a:t>
            </a:r>
          </a:p>
          <a:p>
            <a:pPr algn="just">
              <a:lnSpc>
                <a:spcPts val="6298"/>
              </a:lnSpc>
            </a:pPr>
            <a:endParaRPr lang="en-US" sz="4498">
              <a:solidFill>
                <a:srgbClr val="000000"/>
              </a:solidFill>
              <a:latin typeface="Roboto Condensed"/>
            </a:endParaRPr>
          </a:p>
        </p:txBody>
      </p:sp>
      <p:sp>
        <p:nvSpPr>
          <p:cNvPr id="10" name="TextBox 10"/>
          <p:cNvSpPr txBox="1"/>
          <p:nvPr/>
        </p:nvSpPr>
        <p:spPr>
          <a:xfrm>
            <a:off x="9144000" y="1333500"/>
            <a:ext cx="7769554" cy="1657352"/>
          </a:xfrm>
          <a:prstGeom prst="rect">
            <a:avLst/>
          </a:prstGeom>
        </p:spPr>
        <p:txBody>
          <a:bodyPr lIns="0" tIns="0" rIns="0" bIns="0" rtlCol="0" anchor="t">
            <a:spAutoFit/>
          </a:bodyPr>
          <a:lstStyle/>
          <a:p>
            <a:pPr algn="just">
              <a:lnSpc>
                <a:spcPts val="6298"/>
              </a:lnSpc>
            </a:pPr>
            <a:r>
              <a:rPr lang="en-US" sz="4498">
                <a:solidFill>
                  <a:srgbClr val="000000"/>
                </a:solidFill>
                <a:latin typeface="Roboto Condensed Bold"/>
              </a:rPr>
              <a:t>TTH: lơ lửng, lững thững</a:t>
            </a:r>
          </a:p>
          <a:p>
            <a:pPr algn="just">
              <a:lnSpc>
                <a:spcPts val="6298"/>
              </a:lnSpc>
            </a:pPr>
            <a:r>
              <a:rPr lang="en-US" sz="4498">
                <a:solidFill>
                  <a:srgbClr val="000000"/>
                </a:solidFill>
                <a:latin typeface="Roboto Condensed Bold"/>
              </a:rPr>
              <a:t>TTT: véo von, ồn ào</a:t>
            </a:r>
          </a:p>
        </p:txBody>
      </p:sp>
      <p:sp>
        <p:nvSpPr>
          <p:cNvPr id="11" name="TextBox 11"/>
          <p:cNvSpPr txBox="1"/>
          <p:nvPr/>
        </p:nvSpPr>
        <p:spPr>
          <a:xfrm>
            <a:off x="-408072" y="349537"/>
            <a:ext cx="6017568" cy="896520"/>
          </a:xfrm>
          <a:prstGeom prst="rect">
            <a:avLst/>
          </a:prstGeom>
        </p:spPr>
        <p:txBody>
          <a:bodyPr lIns="0" tIns="0" rIns="0" bIns="0" rtlCol="0" anchor="t">
            <a:spAutoFit/>
          </a:bodyPr>
          <a:lstStyle/>
          <a:p>
            <a:pPr algn="ctr">
              <a:lnSpc>
                <a:spcPts val="7278"/>
              </a:lnSpc>
            </a:pPr>
            <a:r>
              <a:rPr lang="en-US" sz="5198">
                <a:solidFill>
                  <a:srgbClr val="000000"/>
                </a:solidFill>
                <a:latin typeface="Roboto Condensed Bold"/>
              </a:rPr>
              <a:t>BÀI TẬP NHÓM</a:t>
            </a:r>
          </a:p>
        </p:txBody>
      </p:sp>
      <p:sp>
        <p:nvSpPr>
          <p:cNvPr id="12" name="TextBox 12"/>
          <p:cNvSpPr txBox="1"/>
          <p:nvPr/>
        </p:nvSpPr>
        <p:spPr>
          <a:xfrm>
            <a:off x="5813554" y="3149026"/>
            <a:ext cx="10831843" cy="5038665"/>
          </a:xfrm>
          <a:prstGeom prst="rect">
            <a:avLst/>
          </a:prstGeom>
        </p:spPr>
        <p:txBody>
          <a:bodyPr lIns="0" tIns="0" rIns="0" bIns="0" rtlCol="0" anchor="t">
            <a:spAutoFit/>
          </a:bodyPr>
          <a:lstStyle/>
          <a:p>
            <a:pPr marL="884974" lvl="1" indent="-442487" algn="just">
              <a:lnSpc>
                <a:spcPts val="5738"/>
              </a:lnSpc>
              <a:buFont typeface="Arial"/>
              <a:buChar char="•"/>
            </a:pPr>
            <a:r>
              <a:rPr lang="en-US" sz="4098">
                <a:solidFill>
                  <a:srgbClr val="000000"/>
                </a:solidFill>
                <a:latin typeface="Roboto Condensed Italics"/>
              </a:rPr>
              <a:t>Từ “lơ lửng” gợi hình ảnh nắng hồng đang lên, từ “véo von” gợi tả âm thanh tiếng chim, từ “ồn ào” gợi tả âm thanh của cảnh làng quê buổi sáng, từ “lững thững” gợi dáng hình những người nông dân bước đi vào buổi sáng. </a:t>
            </a:r>
          </a:p>
          <a:p>
            <a:pPr marL="884974" lvl="1" indent="-442487" algn="just">
              <a:lnSpc>
                <a:spcPts val="5739"/>
              </a:lnSpc>
              <a:buFont typeface="Arial"/>
              <a:buChar char="•"/>
            </a:pPr>
            <a:r>
              <a:rPr lang="en-US" sz="4099">
                <a:solidFill>
                  <a:srgbClr val="000000"/>
                </a:solidFill>
                <a:latin typeface="Roboto Condensed Italics"/>
              </a:rPr>
              <a:t>Các từ tượng hình, tượng thanh ấy gợi tả một khung cảnh làng quê sáng sớm đẹp, yên bình.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043914">
            <a:off x="438433" y="-1038179"/>
            <a:ext cx="16605712" cy="16515135"/>
            <a:chOff x="0" y="0"/>
            <a:chExt cx="22140949" cy="22020180"/>
          </a:xfrm>
        </p:grpSpPr>
        <p:sp>
          <p:nvSpPr>
            <p:cNvPr id="3" name="Freeform 3"/>
            <p:cNvSpPr/>
            <p:nvPr/>
          </p:nvSpPr>
          <p:spPr>
            <a:xfrm>
              <a:off x="0" y="0"/>
              <a:ext cx="22140926" cy="22020149"/>
            </a:xfrm>
            <a:custGeom>
              <a:avLst/>
              <a:gdLst/>
              <a:ahLst/>
              <a:cxnLst/>
              <a:rect l="l" t="t" r="r" b="b"/>
              <a:pathLst>
                <a:path w="22140926" h="22020149">
                  <a:moveTo>
                    <a:pt x="0" y="0"/>
                  </a:moveTo>
                  <a:lnTo>
                    <a:pt x="22140926" y="0"/>
                  </a:lnTo>
                  <a:lnTo>
                    <a:pt x="22140926" y="22020149"/>
                  </a:lnTo>
                  <a:lnTo>
                    <a:pt x="0" y="22020149"/>
                  </a:lnTo>
                  <a:lnTo>
                    <a:pt x="0" y="0"/>
                  </a:lnTo>
                  <a:close/>
                </a:path>
              </a:pathLst>
            </a:custGeom>
            <a:blipFill>
              <a:blip r:embed="rId2"/>
              <a:stretch>
                <a:fillRect l="-100" r="-100"/>
              </a:stretch>
            </a:blipFill>
          </p:spPr>
          <p:txBody>
            <a:bodyPr/>
            <a:lstStyle/>
            <a:p>
              <a:endParaRPr lang="en-GB"/>
            </a:p>
          </p:txBody>
        </p:sp>
      </p:grpSp>
      <p:grpSp>
        <p:nvGrpSpPr>
          <p:cNvPr id="4" name="Group 4"/>
          <p:cNvGrpSpPr/>
          <p:nvPr/>
        </p:nvGrpSpPr>
        <p:grpSpPr>
          <a:xfrm>
            <a:off x="15525968" y="1329167"/>
            <a:ext cx="1056522" cy="1342002"/>
            <a:chOff x="0" y="0"/>
            <a:chExt cx="1408696" cy="1789336"/>
          </a:xfrm>
        </p:grpSpPr>
        <p:sp>
          <p:nvSpPr>
            <p:cNvPr id="5" name="Freeform 5"/>
            <p:cNvSpPr/>
            <p:nvPr/>
          </p:nvSpPr>
          <p:spPr>
            <a:xfrm>
              <a:off x="0" y="0"/>
              <a:ext cx="1408684" cy="1789303"/>
            </a:xfrm>
            <a:custGeom>
              <a:avLst/>
              <a:gdLst/>
              <a:ahLst/>
              <a:cxnLst/>
              <a:rect l="l" t="t" r="r" b="b"/>
              <a:pathLst>
                <a:path w="1408684" h="1789303">
                  <a:moveTo>
                    <a:pt x="0" y="0"/>
                  </a:moveTo>
                  <a:lnTo>
                    <a:pt x="1408684" y="0"/>
                  </a:lnTo>
                  <a:lnTo>
                    <a:pt x="1408684" y="1789303"/>
                  </a:lnTo>
                  <a:lnTo>
                    <a:pt x="0" y="1789303"/>
                  </a:lnTo>
                  <a:lnTo>
                    <a:pt x="0" y="0"/>
                  </a:lnTo>
                  <a:close/>
                </a:path>
              </a:pathLst>
            </a:custGeom>
            <a:blipFill>
              <a:blip r:embed="rId3"/>
              <a:stretch>
                <a:fillRect t="-2" b="-4"/>
              </a:stretch>
            </a:blipFill>
          </p:spPr>
          <p:txBody>
            <a:bodyPr/>
            <a:lstStyle/>
            <a:p>
              <a:endParaRPr lang="en-GB"/>
            </a:p>
          </p:txBody>
        </p:sp>
      </p:grpSp>
      <p:grpSp>
        <p:nvGrpSpPr>
          <p:cNvPr id="6" name="Group 6"/>
          <p:cNvGrpSpPr/>
          <p:nvPr/>
        </p:nvGrpSpPr>
        <p:grpSpPr>
          <a:xfrm>
            <a:off x="16582490" y="1049264"/>
            <a:ext cx="848572" cy="1077863"/>
            <a:chOff x="0" y="0"/>
            <a:chExt cx="1131430" cy="1437151"/>
          </a:xfrm>
        </p:grpSpPr>
        <p:sp>
          <p:nvSpPr>
            <p:cNvPr id="7" name="Freeform 7"/>
            <p:cNvSpPr/>
            <p:nvPr/>
          </p:nvSpPr>
          <p:spPr>
            <a:xfrm>
              <a:off x="0" y="0"/>
              <a:ext cx="1131443" cy="1437132"/>
            </a:xfrm>
            <a:custGeom>
              <a:avLst/>
              <a:gdLst/>
              <a:ahLst/>
              <a:cxnLst/>
              <a:rect l="l" t="t" r="r" b="b"/>
              <a:pathLst>
                <a:path w="1131443" h="1437132">
                  <a:moveTo>
                    <a:pt x="0" y="0"/>
                  </a:moveTo>
                  <a:lnTo>
                    <a:pt x="1131443" y="0"/>
                  </a:lnTo>
                  <a:lnTo>
                    <a:pt x="1131443" y="1437132"/>
                  </a:lnTo>
                  <a:lnTo>
                    <a:pt x="0" y="1437132"/>
                  </a:lnTo>
                  <a:lnTo>
                    <a:pt x="0" y="0"/>
                  </a:lnTo>
                  <a:close/>
                </a:path>
              </a:pathLst>
            </a:custGeom>
            <a:blipFill>
              <a:blip r:embed="rId3"/>
              <a:stretch>
                <a:fillRect l="-139" r="-138" b="-1"/>
              </a:stretch>
            </a:blipFill>
          </p:spPr>
          <p:txBody>
            <a:bodyPr/>
            <a:lstStyle/>
            <a:p>
              <a:endParaRPr lang="en-GB"/>
            </a:p>
          </p:txBody>
        </p:sp>
      </p:grpSp>
      <p:sp>
        <p:nvSpPr>
          <p:cNvPr id="8" name="TextBox 8"/>
          <p:cNvSpPr txBox="1"/>
          <p:nvPr/>
        </p:nvSpPr>
        <p:spPr>
          <a:xfrm>
            <a:off x="3325451" y="2550555"/>
            <a:ext cx="11344796" cy="1202055"/>
          </a:xfrm>
          <a:prstGeom prst="rect">
            <a:avLst/>
          </a:prstGeom>
        </p:spPr>
        <p:txBody>
          <a:bodyPr lIns="0" tIns="0" rIns="0" bIns="0" rtlCol="0" anchor="t">
            <a:spAutoFit/>
          </a:bodyPr>
          <a:lstStyle/>
          <a:p>
            <a:pPr algn="ctr">
              <a:lnSpc>
                <a:spcPts val="8819"/>
              </a:lnSpc>
            </a:pPr>
            <a:r>
              <a:rPr lang="en-US" sz="6300">
                <a:solidFill>
                  <a:srgbClr val="FFFFFF"/>
                </a:solidFill>
                <a:latin typeface="Fraunces Bold"/>
              </a:rPr>
              <a:t>II. BIỆN PHÁP ĐẢO NGỮ</a:t>
            </a:r>
          </a:p>
        </p:txBody>
      </p:sp>
      <p:sp>
        <p:nvSpPr>
          <p:cNvPr id="9" name="TextBox 9"/>
          <p:cNvSpPr txBox="1"/>
          <p:nvPr/>
        </p:nvSpPr>
        <p:spPr>
          <a:xfrm>
            <a:off x="3057092" y="4455160"/>
            <a:ext cx="10831676" cy="1005130"/>
          </a:xfrm>
          <a:prstGeom prst="rect">
            <a:avLst/>
          </a:prstGeom>
        </p:spPr>
        <p:txBody>
          <a:bodyPr lIns="0" tIns="0" rIns="0" bIns="0" rtlCol="0" anchor="t">
            <a:spAutoFit/>
          </a:bodyPr>
          <a:lstStyle/>
          <a:p>
            <a:pPr algn="ctr">
              <a:lnSpc>
                <a:spcPts val="8118"/>
              </a:lnSpc>
            </a:pPr>
            <a:r>
              <a:rPr lang="en-US" sz="5798">
                <a:solidFill>
                  <a:srgbClr val="FFFFFF"/>
                </a:solidFill>
                <a:latin typeface="Roboto Condensed"/>
              </a:rPr>
              <a:t>1. Biện pháp đảo ngữ</a:t>
            </a:r>
          </a:p>
        </p:txBody>
      </p:sp>
      <p:grpSp>
        <p:nvGrpSpPr>
          <p:cNvPr id="10" name="Group 10"/>
          <p:cNvGrpSpPr/>
          <p:nvPr/>
        </p:nvGrpSpPr>
        <p:grpSpPr>
          <a:xfrm>
            <a:off x="13244318" y="6120861"/>
            <a:ext cx="5486061" cy="4598316"/>
            <a:chOff x="0" y="0"/>
            <a:chExt cx="7314748" cy="6131088"/>
          </a:xfrm>
        </p:grpSpPr>
        <p:sp>
          <p:nvSpPr>
            <p:cNvPr id="11" name="Freeform 11"/>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4"/>
              <a:stretch>
                <a:fillRect t="-125" b="-125"/>
              </a:stretch>
            </a:blipFill>
          </p:spPr>
          <p:txBody>
            <a:bodyPr/>
            <a:lstStyle/>
            <a:p>
              <a:endParaRPr lang="en-GB"/>
            </a:p>
          </p:txBody>
        </p:sp>
      </p:grpSp>
      <p:grpSp>
        <p:nvGrpSpPr>
          <p:cNvPr id="12" name="Group 12"/>
          <p:cNvGrpSpPr/>
          <p:nvPr/>
        </p:nvGrpSpPr>
        <p:grpSpPr>
          <a:xfrm>
            <a:off x="-163722" y="5662690"/>
            <a:ext cx="3952471" cy="5032081"/>
            <a:chOff x="0" y="0"/>
            <a:chExt cx="5269961" cy="6709441"/>
          </a:xfrm>
        </p:grpSpPr>
        <p:sp>
          <p:nvSpPr>
            <p:cNvPr id="13" name="Freeform 13"/>
            <p:cNvSpPr/>
            <p:nvPr/>
          </p:nvSpPr>
          <p:spPr>
            <a:xfrm>
              <a:off x="0" y="0"/>
              <a:ext cx="5269992" cy="6709410"/>
            </a:xfrm>
            <a:custGeom>
              <a:avLst/>
              <a:gdLst/>
              <a:ahLst/>
              <a:cxnLst/>
              <a:rect l="l" t="t" r="r" b="b"/>
              <a:pathLst>
                <a:path w="5269992" h="6709410">
                  <a:moveTo>
                    <a:pt x="0" y="0"/>
                  </a:moveTo>
                  <a:lnTo>
                    <a:pt x="5269992" y="0"/>
                  </a:lnTo>
                  <a:lnTo>
                    <a:pt x="5269992" y="6709410"/>
                  </a:lnTo>
                  <a:lnTo>
                    <a:pt x="0" y="6709410"/>
                  </a:lnTo>
                  <a:lnTo>
                    <a:pt x="0" y="0"/>
                  </a:lnTo>
                  <a:close/>
                </a:path>
              </a:pathLst>
            </a:custGeom>
            <a:blipFill>
              <a:blip r:embed="rId5"/>
              <a:stretch>
                <a:fillRect l="-59" r="-58"/>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5" name="Group 5"/>
          <p:cNvGrpSpPr/>
          <p:nvPr/>
        </p:nvGrpSpPr>
        <p:grpSpPr>
          <a:xfrm>
            <a:off x="13725124" y="7170473"/>
            <a:ext cx="3312386" cy="2541503"/>
            <a:chOff x="0" y="0"/>
            <a:chExt cx="4416515" cy="3388671"/>
          </a:xfrm>
        </p:grpSpPr>
        <p:sp>
          <p:nvSpPr>
            <p:cNvPr id="6" name="Freeform 6"/>
            <p:cNvSpPr/>
            <p:nvPr/>
          </p:nvSpPr>
          <p:spPr>
            <a:xfrm>
              <a:off x="0" y="0"/>
              <a:ext cx="4416552" cy="3388614"/>
            </a:xfrm>
            <a:custGeom>
              <a:avLst/>
              <a:gdLst/>
              <a:ahLst/>
              <a:cxnLst/>
              <a:rect l="l" t="t" r="r" b="b"/>
              <a:pathLst>
                <a:path w="4416552" h="3388614">
                  <a:moveTo>
                    <a:pt x="0" y="0"/>
                  </a:moveTo>
                  <a:lnTo>
                    <a:pt x="4416552" y="0"/>
                  </a:lnTo>
                  <a:lnTo>
                    <a:pt x="4416552" y="3388614"/>
                  </a:lnTo>
                  <a:lnTo>
                    <a:pt x="0" y="3388614"/>
                  </a:lnTo>
                  <a:lnTo>
                    <a:pt x="0" y="0"/>
                  </a:lnTo>
                  <a:close/>
                </a:path>
              </a:pathLst>
            </a:custGeom>
            <a:blipFill>
              <a:blip r:embed="rId3"/>
              <a:stretch>
                <a:fillRect l="-2" r="-1" b="-1"/>
              </a:stretch>
            </a:blipFill>
          </p:spPr>
          <p:txBody>
            <a:bodyPr/>
            <a:lstStyle/>
            <a:p>
              <a:endParaRPr lang="en-GB"/>
            </a:p>
          </p:txBody>
        </p:sp>
      </p:grpSp>
      <p:sp>
        <p:nvSpPr>
          <p:cNvPr id="9" name="TextBox 9"/>
          <p:cNvSpPr txBox="1"/>
          <p:nvPr/>
        </p:nvSpPr>
        <p:spPr>
          <a:xfrm>
            <a:off x="747729" y="282575"/>
            <a:ext cx="15977087" cy="1320800"/>
          </a:xfrm>
          <a:prstGeom prst="rect">
            <a:avLst/>
          </a:prstGeom>
        </p:spPr>
        <p:txBody>
          <a:bodyPr lIns="0" tIns="0" rIns="0" bIns="0" rtlCol="0" anchor="t">
            <a:spAutoFit/>
          </a:bodyPr>
          <a:lstStyle/>
          <a:p>
            <a:pPr marL="800101" lvl="2" indent="-266700" algn="just">
              <a:lnSpc>
                <a:spcPts val="4900"/>
              </a:lnSpc>
              <a:buFont typeface="Arial"/>
              <a:buChar char="⚬"/>
            </a:pPr>
            <a:r>
              <a:rPr lang="en-US" sz="3500">
                <a:solidFill>
                  <a:srgbClr val="6B4C31"/>
                </a:solidFill>
                <a:latin typeface="Roboto Condensed Bold"/>
              </a:rPr>
              <a:t>HS chuẩn bị ở nhà theo phiếu học tập dùng để khai thác bài học, trên lớp HS cùng GV trao đổi về các nội dung còn băn khoăn (nếu có).</a:t>
            </a:r>
          </a:p>
        </p:txBody>
      </p:sp>
      <p:sp>
        <p:nvSpPr>
          <p:cNvPr id="10" name="TextBox 10"/>
          <p:cNvSpPr txBox="1"/>
          <p:nvPr/>
        </p:nvSpPr>
        <p:spPr>
          <a:xfrm>
            <a:off x="8594141" y="1431925"/>
            <a:ext cx="7781627" cy="2559050"/>
          </a:xfrm>
          <a:prstGeom prst="rect">
            <a:avLst/>
          </a:prstGeom>
        </p:spPr>
        <p:txBody>
          <a:bodyPr lIns="0" tIns="0" rIns="0" bIns="0" rtlCol="0" anchor="t">
            <a:spAutoFit/>
          </a:bodyPr>
          <a:lstStyle/>
          <a:p>
            <a:pPr algn="ctr">
              <a:lnSpc>
                <a:spcPts val="4900"/>
              </a:lnSpc>
            </a:pPr>
            <a:r>
              <a:rPr lang="en-US" sz="3500">
                <a:solidFill>
                  <a:srgbClr val="6B4C31"/>
                </a:solidFill>
                <a:latin typeface="Roboto Condensed Bold"/>
              </a:rPr>
              <a:t>Khai thác ví dụ: </a:t>
            </a:r>
          </a:p>
          <a:p>
            <a:pPr algn="ctr">
              <a:lnSpc>
                <a:spcPts val="4900"/>
              </a:lnSpc>
            </a:pPr>
            <a:r>
              <a:rPr lang="en-US" sz="3500">
                <a:solidFill>
                  <a:srgbClr val="6B4C31"/>
                </a:solidFill>
                <a:latin typeface="Roboto Condensed Italics"/>
              </a:rPr>
              <a:t>“Tìm nơi thăm thẳm rừng sâu</a:t>
            </a:r>
          </a:p>
          <a:p>
            <a:pPr algn="ctr">
              <a:lnSpc>
                <a:spcPts val="4900"/>
              </a:lnSpc>
            </a:pPr>
            <a:r>
              <a:rPr lang="en-US" sz="3500">
                <a:solidFill>
                  <a:srgbClr val="6B4C31"/>
                </a:solidFill>
                <a:latin typeface="Roboto Condensed Italics"/>
              </a:rPr>
              <a:t>Bập bùng hoa chuối, trắng màu hoa ban.”</a:t>
            </a:r>
          </a:p>
          <a:p>
            <a:pPr algn="ctr">
              <a:lnSpc>
                <a:spcPts val="4900"/>
              </a:lnSpc>
            </a:pPr>
            <a:r>
              <a:rPr lang="en-US" sz="3500">
                <a:solidFill>
                  <a:srgbClr val="6B4C31"/>
                </a:solidFill>
                <a:latin typeface="Roboto Condensed"/>
              </a:rPr>
              <a:t>(Nguyễn Đức Mậu, "Hành trình của bầy ong")</a:t>
            </a:r>
          </a:p>
        </p:txBody>
      </p:sp>
      <p:graphicFrame>
        <p:nvGraphicFramePr>
          <p:cNvPr id="11" name="Table 11"/>
          <p:cNvGraphicFramePr>
            <a:graphicFrameLocks noGrp="1"/>
          </p:cNvGraphicFramePr>
          <p:nvPr/>
        </p:nvGraphicFramePr>
        <p:xfrm>
          <a:off x="747729" y="4442986"/>
          <a:ext cx="17030700" cy="5435600"/>
        </p:xfrm>
        <a:graphic>
          <a:graphicData uri="http://schemas.openxmlformats.org/drawingml/2006/table">
            <a:tbl>
              <a:tblPr/>
              <a:tblGrid>
                <a:gridCol w="12465085">
                  <a:extLst>
                    <a:ext uri="{9D8B030D-6E8A-4147-A177-3AD203B41FA5}">
                      <a16:colId xmlns:a16="http://schemas.microsoft.com/office/drawing/2014/main" val="20000"/>
                    </a:ext>
                  </a:extLst>
                </a:gridCol>
                <a:gridCol w="4565615">
                  <a:extLst>
                    <a:ext uri="{9D8B030D-6E8A-4147-A177-3AD203B41FA5}">
                      <a16:colId xmlns:a16="http://schemas.microsoft.com/office/drawing/2014/main" val="20001"/>
                    </a:ext>
                  </a:extLst>
                </a:gridCol>
              </a:tblGrid>
              <a:tr h="1012572">
                <a:tc>
                  <a:txBody>
                    <a:bodyPr/>
                    <a:lstStyle/>
                    <a:p>
                      <a:pPr algn="ctr">
                        <a:lnSpc>
                          <a:spcPts val="4079"/>
                        </a:lnSpc>
                        <a:defRPr/>
                      </a:pPr>
                      <a:r>
                        <a:rPr lang="en-US" sz="3400">
                          <a:solidFill>
                            <a:srgbClr val="FFFFFF"/>
                          </a:solidFill>
                          <a:latin typeface="Roboto Condensed Bold"/>
                        </a:rPr>
                        <a:t>Hướng dẫn</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tc>
                  <a:txBody>
                    <a:bodyPr/>
                    <a:lstStyle/>
                    <a:p>
                      <a:pPr algn="ctr">
                        <a:lnSpc>
                          <a:spcPts val="4079"/>
                        </a:lnSpc>
                        <a:defRPr/>
                      </a:pPr>
                      <a:r>
                        <a:rPr lang="en-US" sz="3400">
                          <a:solidFill>
                            <a:srgbClr val="FFFFFF"/>
                          </a:solidFill>
                          <a:latin typeface="Roboto Condensed Bold"/>
                        </a:rPr>
                        <a:t>Trả lời</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extLst>
                  <a:ext uri="{0D108BD9-81ED-4DB2-BD59-A6C34878D82A}">
                    <a16:rowId xmlns:a16="http://schemas.microsoft.com/office/drawing/2014/main" val="10000"/>
                  </a:ext>
                </a:extLst>
              </a:tr>
              <a:tr h="1708819">
                <a:tc>
                  <a:txBody>
                    <a:bodyPr/>
                    <a:lstStyle/>
                    <a:p>
                      <a:pPr algn="just">
                        <a:lnSpc>
                          <a:spcPts val="4079"/>
                        </a:lnSpc>
                        <a:defRPr/>
                      </a:pPr>
                      <a:r>
                        <a:rPr lang="en-US" sz="3400">
                          <a:solidFill>
                            <a:srgbClr val="000000"/>
                          </a:solidFill>
                          <a:latin typeface="Roboto Condensed"/>
                        </a:rPr>
                        <a:t>Trong ví dụ, từ “thăm thẳm” được đặt trước cụm từ nào?</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a:solidFill>
                            <a:srgbClr val="000000"/>
                          </a:solidFill>
                          <a:latin typeface="Roboto Condensed"/>
                        </a:rPr>
                        <a:t>  Rừng sâu</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2714209">
                <a:tc>
                  <a:txBody>
                    <a:bodyPr/>
                    <a:lstStyle/>
                    <a:p>
                      <a:pPr algn="just">
                        <a:lnSpc>
                          <a:spcPts val="4079"/>
                        </a:lnSpc>
                        <a:defRPr/>
                      </a:pPr>
                      <a:r>
                        <a:rPr lang="en-US" sz="3400">
                          <a:solidFill>
                            <a:srgbClr val="000000"/>
                          </a:solidFill>
                          <a:latin typeface="Roboto Condensed"/>
                        </a:rPr>
                        <a:t>Việc đặt từ “thăm thẳm” lên trước như vậy có tác dụng ra sao đối với việc thể hiện nội dung ngữ liệu?</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a:solidFill>
                            <a:srgbClr val="000000"/>
                          </a:solidFill>
                          <a:latin typeface="Roboto Condensed"/>
                        </a:rPr>
                        <a:t>  Nhấn mạnh đặc điểm núi    rừng xanh thẳm, sâu rộng, heo hút</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4851298" y="-849581"/>
            <a:ext cx="8914834" cy="11749369"/>
            <a:chOff x="0" y="0"/>
            <a:chExt cx="11886445" cy="15665825"/>
          </a:xfrm>
        </p:grpSpPr>
        <p:sp>
          <p:nvSpPr>
            <p:cNvPr id="4" name="Freeform 4"/>
            <p:cNvSpPr/>
            <p:nvPr/>
          </p:nvSpPr>
          <p:spPr>
            <a:xfrm>
              <a:off x="0" y="0"/>
              <a:ext cx="11886438" cy="15665831"/>
            </a:xfrm>
            <a:custGeom>
              <a:avLst/>
              <a:gdLst/>
              <a:ahLst/>
              <a:cxnLst/>
              <a:rect l="l" t="t" r="r" b="b"/>
              <a:pathLst>
                <a:path w="11886438" h="15665831">
                  <a:moveTo>
                    <a:pt x="0" y="0"/>
                  </a:moveTo>
                  <a:lnTo>
                    <a:pt x="11886438" y="0"/>
                  </a:lnTo>
                  <a:lnTo>
                    <a:pt x="11886438" y="15665831"/>
                  </a:lnTo>
                  <a:lnTo>
                    <a:pt x="0" y="15665831"/>
                  </a:lnTo>
                  <a:lnTo>
                    <a:pt x="0" y="0"/>
                  </a:lnTo>
                  <a:close/>
                </a:path>
              </a:pathLst>
            </a:custGeom>
            <a:blipFill>
              <a:blip r:embed="rId3"/>
              <a:stretch>
                <a:fillRect t="-5" b="-5"/>
              </a:stretch>
            </a:blipFill>
          </p:spPr>
          <p:txBody>
            <a:bodyPr/>
            <a:lstStyle/>
            <a:p>
              <a:endParaRPr lang="en-GB"/>
            </a:p>
          </p:txBody>
        </p:sp>
      </p:grpSp>
      <p:grpSp>
        <p:nvGrpSpPr>
          <p:cNvPr id="13" name="Group 13"/>
          <p:cNvGrpSpPr/>
          <p:nvPr/>
        </p:nvGrpSpPr>
        <p:grpSpPr>
          <a:xfrm>
            <a:off x="4648200" y="5981700"/>
            <a:ext cx="10051762" cy="2357595"/>
            <a:chOff x="0" y="0"/>
            <a:chExt cx="13402349" cy="3143460"/>
          </a:xfrm>
        </p:grpSpPr>
        <p:sp>
          <p:nvSpPr>
            <p:cNvPr id="14" name="Freeform 14"/>
            <p:cNvSpPr/>
            <p:nvPr/>
          </p:nvSpPr>
          <p:spPr>
            <a:xfrm>
              <a:off x="0" y="0"/>
              <a:ext cx="13402311" cy="3143504"/>
            </a:xfrm>
            <a:custGeom>
              <a:avLst/>
              <a:gdLst/>
              <a:ahLst/>
              <a:cxnLst/>
              <a:rect l="l" t="t" r="r" b="b"/>
              <a:pathLst>
                <a:path w="13402311" h="3143504">
                  <a:moveTo>
                    <a:pt x="0" y="0"/>
                  </a:moveTo>
                  <a:lnTo>
                    <a:pt x="13402311" y="0"/>
                  </a:lnTo>
                  <a:lnTo>
                    <a:pt x="13402311" y="3143504"/>
                  </a:lnTo>
                  <a:lnTo>
                    <a:pt x="0" y="3143504"/>
                  </a:lnTo>
                  <a:lnTo>
                    <a:pt x="0" y="0"/>
                  </a:lnTo>
                  <a:close/>
                </a:path>
              </a:pathLst>
            </a:custGeom>
            <a:blipFill>
              <a:blip r:embed="rId4"/>
              <a:stretch>
                <a:fillRect t="-64" b="-63"/>
              </a:stretch>
            </a:blipFill>
          </p:spPr>
          <p:txBody>
            <a:bodyPr/>
            <a:lstStyle/>
            <a:p>
              <a:endParaRPr lang="en-GB"/>
            </a:p>
          </p:txBody>
        </p:sp>
      </p:grpSp>
      <p:grpSp>
        <p:nvGrpSpPr>
          <p:cNvPr id="15" name="Group 15"/>
          <p:cNvGrpSpPr/>
          <p:nvPr/>
        </p:nvGrpSpPr>
        <p:grpSpPr>
          <a:xfrm>
            <a:off x="4244572" y="5143500"/>
            <a:ext cx="714769" cy="2136537"/>
            <a:chOff x="0" y="0"/>
            <a:chExt cx="953025" cy="2848716"/>
          </a:xfrm>
        </p:grpSpPr>
        <p:sp>
          <p:nvSpPr>
            <p:cNvPr id="16" name="Freeform 16"/>
            <p:cNvSpPr/>
            <p:nvPr/>
          </p:nvSpPr>
          <p:spPr>
            <a:xfrm>
              <a:off x="0" y="0"/>
              <a:ext cx="953008" cy="2848737"/>
            </a:xfrm>
            <a:custGeom>
              <a:avLst/>
              <a:gdLst/>
              <a:ahLst/>
              <a:cxnLst/>
              <a:rect l="l" t="t" r="r" b="b"/>
              <a:pathLst>
                <a:path w="953008" h="2848737">
                  <a:moveTo>
                    <a:pt x="0" y="0"/>
                  </a:moveTo>
                  <a:lnTo>
                    <a:pt x="953008" y="0"/>
                  </a:lnTo>
                  <a:lnTo>
                    <a:pt x="953008" y="2848737"/>
                  </a:lnTo>
                  <a:lnTo>
                    <a:pt x="0" y="2848737"/>
                  </a:lnTo>
                  <a:lnTo>
                    <a:pt x="0" y="0"/>
                  </a:lnTo>
                  <a:close/>
                </a:path>
              </a:pathLst>
            </a:custGeom>
            <a:blipFill>
              <a:blip r:embed="rId5"/>
              <a:stretch>
                <a:fillRect l="-483" r="-484"/>
              </a:stretch>
            </a:blipFill>
          </p:spPr>
          <p:txBody>
            <a:bodyPr/>
            <a:lstStyle/>
            <a:p>
              <a:endParaRPr lang="en-GB"/>
            </a:p>
          </p:txBody>
        </p:sp>
      </p:grpSp>
      <p:grpSp>
        <p:nvGrpSpPr>
          <p:cNvPr id="17" name="Group 17"/>
          <p:cNvGrpSpPr/>
          <p:nvPr/>
        </p:nvGrpSpPr>
        <p:grpSpPr>
          <a:xfrm>
            <a:off x="4395176" y="642610"/>
            <a:ext cx="9497648" cy="4784440"/>
            <a:chOff x="0" y="0"/>
            <a:chExt cx="12663531" cy="6379253"/>
          </a:xfrm>
        </p:grpSpPr>
        <p:sp>
          <p:nvSpPr>
            <p:cNvPr id="18" name="Freeform 18"/>
            <p:cNvSpPr/>
            <p:nvPr/>
          </p:nvSpPr>
          <p:spPr>
            <a:xfrm>
              <a:off x="0" y="0"/>
              <a:ext cx="12663551" cy="6379210"/>
            </a:xfrm>
            <a:custGeom>
              <a:avLst/>
              <a:gdLst/>
              <a:ahLst/>
              <a:cxnLst/>
              <a:rect l="l" t="t" r="r" b="b"/>
              <a:pathLst>
                <a:path w="12663551" h="6379210">
                  <a:moveTo>
                    <a:pt x="0" y="0"/>
                  </a:moveTo>
                  <a:lnTo>
                    <a:pt x="12663551" y="0"/>
                  </a:lnTo>
                  <a:lnTo>
                    <a:pt x="12663551" y="6379210"/>
                  </a:lnTo>
                  <a:lnTo>
                    <a:pt x="0" y="6379210"/>
                  </a:lnTo>
                  <a:lnTo>
                    <a:pt x="0" y="0"/>
                  </a:lnTo>
                  <a:close/>
                </a:path>
              </a:pathLst>
            </a:custGeom>
            <a:blipFill>
              <a:blip r:embed="rId6"/>
              <a:stretch>
                <a:fillRect t="-27" b="-27"/>
              </a:stretch>
            </a:blipFill>
          </p:spPr>
          <p:txBody>
            <a:bodyPr/>
            <a:lstStyle/>
            <a:p>
              <a:endParaRPr lang="en-GB"/>
            </a:p>
          </p:txBody>
        </p:sp>
      </p:grpSp>
      <p:sp>
        <p:nvSpPr>
          <p:cNvPr id="19" name="TextBox 19"/>
          <p:cNvSpPr txBox="1"/>
          <p:nvPr/>
        </p:nvSpPr>
        <p:spPr>
          <a:xfrm>
            <a:off x="4959341" y="6392526"/>
            <a:ext cx="9347642" cy="1024892"/>
          </a:xfrm>
          <a:prstGeom prst="rect">
            <a:avLst/>
          </a:prstGeom>
        </p:spPr>
        <p:txBody>
          <a:bodyPr lIns="0" tIns="0" rIns="0" bIns="0" rtlCol="0" anchor="t">
            <a:spAutoFit/>
          </a:bodyPr>
          <a:lstStyle/>
          <a:p>
            <a:pPr algn="ctr">
              <a:lnSpc>
                <a:spcPts val="7558"/>
              </a:lnSpc>
            </a:pPr>
            <a:r>
              <a:rPr lang="en-US" sz="5398">
                <a:solidFill>
                  <a:srgbClr val="5186CD"/>
                </a:solidFill>
                <a:latin typeface="Roboto Condensed Bold"/>
              </a:rPr>
              <a:t>ngoằn ngoèo</a:t>
            </a:r>
          </a:p>
        </p:txBody>
      </p:sp>
      <p:pic>
        <p:nvPicPr>
          <p:cNvPr id="20" name="Picture 20"/>
          <p:cNvPicPr>
            <a:picLocks noChangeAspect="1"/>
          </p:cNvPicPr>
          <p:nvPr/>
        </p:nvPicPr>
        <p:blipFill>
          <a:blip r:embed="rId7"/>
          <a:srcRect b="9159"/>
          <a:stretch>
            <a:fillRect/>
          </a:stretch>
        </p:blipFill>
        <p:spPr>
          <a:xfrm rot="2008471">
            <a:off x="-141369" y="-45973"/>
            <a:ext cx="3652859" cy="3053842"/>
          </a:xfrm>
          <a:prstGeom prst="rect">
            <a:avLst/>
          </a:prstGeom>
        </p:spPr>
      </p:pic>
      <p:sp>
        <p:nvSpPr>
          <p:cNvPr id="21" name="TextBox 21"/>
          <p:cNvSpPr txBox="1"/>
          <p:nvPr/>
        </p:nvSpPr>
        <p:spPr>
          <a:xfrm>
            <a:off x="236937" y="4309980"/>
            <a:ext cx="3130418" cy="4330711"/>
          </a:xfrm>
          <a:prstGeom prst="rect">
            <a:avLst/>
          </a:prstGeom>
        </p:spPr>
        <p:txBody>
          <a:bodyPr lIns="0" tIns="0" rIns="0" bIns="0" rtlCol="0" anchor="t">
            <a:spAutoFit/>
          </a:bodyPr>
          <a:lstStyle/>
          <a:p>
            <a:pPr algn="ctr">
              <a:lnSpc>
                <a:spcPts val="8520"/>
              </a:lnSpc>
            </a:pPr>
            <a:r>
              <a:rPr lang="en-US" sz="6085">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p:cNvGraphicFramePr>
            <a:graphicFrameLocks noGrp="1"/>
          </p:cNvGraphicFramePr>
          <p:nvPr/>
        </p:nvGraphicFramePr>
        <p:xfrm>
          <a:off x="1937186" y="4386841"/>
          <a:ext cx="15087600" cy="4292600"/>
        </p:xfrm>
        <a:graphic>
          <a:graphicData uri="http://schemas.openxmlformats.org/drawingml/2006/table">
            <a:tbl>
              <a:tblPr/>
              <a:tblGrid>
                <a:gridCol w="10526207">
                  <a:extLst>
                    <a:ext uri="{9D8B030D-6E8A-4147-A177-3AD203B41FA5}">
                      <a16:colId xmlns:a16="http://schemas.microsoft.com/office/drawing/2014/main" val="20000"/>
                    </a:ext>
                  </a:extLst>
                </a:gridCol>
                <a:gridCol w="4561393">
                  <a:extLst>
                    <a:ext uri="{9D8B030D-6E8A-4147-A177-3AD203B41FA5}">
                      <a16:colId xmlns:a16="http://schemas.microsoft.com/office/drawing/2014/main" val="20001"/>
                    </a:ext>
                  </a:extLst>
                </a:gridCol>
              </a:tblGrid>
              <a:tr h="1005407">
                <a:tc>
                  <a:txBody>
                    <a:bodyPr/>
                    <a:lstStyle/>
                    <a:p>
                      <a:pPr algn="ctr">
                        <a:lnSpc>
                          <a:spcPts val="4079"/>
                        </a:lnSpc>
                        <a:defRPr/>
                      </a:pPr>
                      <a:r>
                        <a:rPr lang="en-US" sz="3400">
                          <a:solidFill>
                            <a:srgbClr val="FFFFFF"/>
                          </a:solidFill>
                          <a:latin typeface="Roboto Condensed Bold"/>
                        </a:rPr>
                        <a:t>Hướng dẫn</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tc>
                  <a:txBody>
                    <a:bodyPr/>
                    <a:lstStyle/>
                    <a:p>
                      <a:pPr algn="ctr">
                        <a:lnSpc>
                          <a:spcPts val="4079"/>
                        </a:lnSpc>
                        <a:defRPr/>
                      </a:pPr>
                      <a:r>
                        <a:rPr lang="en-US" sz="3400">
                          <a:solidFill>
                            <a:srgbClr val="FFFFFF"/>
                          </a:solidFill>
                          <a:latin typeface="Roboto Condensed Bold"/>
                        </a:rPr>
                        <a:t>Trả lời</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extLst>
                  <a:ext uri="{0D108BD9-81ED-4DB2-BD59-A6C34878D82A}">
                    <a16:rowId xmlns:a16="http://schemas.microsoft.com/office/drawing/2014/main" val="10000"/>
                  </a:ext>
                </a:extLst>
              </a:tr>
              <a:tr h="1696757">
                <a:tc>
                  <a:txBody>
                    <a:bodyPr/>
                    <a:lstStyle/>
                    <a:p>
                      <a:pPr algn="just">
                        <a:lnSpc>
                          <a:spcPts val="4079"/>
                        </a:lnSpc>
                        <a:defRPr/>
                      </a:pPr>
                      <a:r>
                        <a:rPr lang="en-US" sz="3400">
                          <a:solidFill>
                            <a:srgbClr val="000000"/>
                          </a:solidFill>
                          <a:latin typeface="Roboto Condensed"/>
                        </a:rPr>
                        <a:t>Từ “bập bùng”, “trắng” được đảo lên trước từ/ cụm từ nào?</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a:solidFill>
                            <a:srgbClr val="000000"/>
                          </a:solidFill>
                          <a:latin typeface="Roboto Condensed"/>
                        </a:rPr>
                        <a:t>Hoa chuối, hoa ban</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1590436">
                <a:tc>
                  <a:txBody>
                    <a:bodyPr/>
                    <a:lstStyle/>
                    <a:p>
                      <a:pPr algn="just">
                        <a:lnSpc>
                          <a:spcPts val="4079"/>
                        </a:lnSpc>
                        <a:defRPr/>
                      </a:pPr>
                      <a:r>
                        <a:rPr lang="en-US" sz="3400">
                          <a:solidFill>
                            <a:srgbClr val="000000"/>
                          </a:solidFill>
                          <a:latin typeface="Roboto Condensed"/>
                        </a:rPr>
                        <a:t>Hãy nêu vai trò ngữ pháp của từ “bập bùng”, “trắng” trong dòng thơ thứ hai.</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a:solidFill>
                            <a:srgbClr val="000000"/>
                          </a:solidFill>
                          <a:latin typeface="Roboto Condensed"/>
                        </a:rPr>
                        <a:t>Vị ngữ</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bl>
          </a:graphicData>
        </a:graphic>
      </p:graphicFrame>
      <p:sp>
        <p:nvSpPr>
          <p:cNvPr id="10" name="TextBox 10"/>
          <p:cNvSpPr txBox="1"/>
          <p:nvPr/>
        </p:nvSpPr>
        <p:spPr>
          <a:xfrm>
            <a:off x="747729" y="282575"/>
            <a:ext cx="15977087" cy="1320800"/>
          </a:xfrm>
          <a:prstGeom prst="rect">
            <a:avLst/>
          </a:prstGeom>
        </p:spPr>
        <p:txBody>
          <a:bodyPr lIns="0" tIns="0" rIns="0" bIns="0" rtlCol="0" anchor="t">
            <a:spAutoFit/>
          </a:bodyPr>
          <a:lstStyle/>
          <a:p>
            <a:pPr marL="800101" lvl="2" indent="-266700" algn="just">
              <a:lnSpc>
                <a:spcPts val="4900"/>
              </a:lnSpc>
              <a:buFont typeface="Arial"/>
              <a:buChar char="⚬"/>
            </a:pPr>
            <a:r>
              <a:rPr lang="en-US" sz="3500">
                <a:solidFill>
                  <a:srgbClr val="6B4C31"/>
                </a:solidFill>
                <a:latin typeface="Roboto Condensed Bold"/>
              </a:rPr>
              <a:t>HS chuẩn bị ở nhà theo phiếu học tập dùng để khai thác bài học, trên lớp HS cùng GV trao đổi về các nội dung còn băn khoăn (nếu có).</a:t>
            </a:r>
          </a:p>
        </p:txBody>
      </p:sp>
      <p:sp>
        <p:nvSpPr>
          <p:cNvPr id="11" name="TextBox 11"/>
          <p:cNvSpPr txBox="1"/>
          <p:nvPr/>
        </p:nvSpPr>
        <p:spPr>
          <a:xfrm>
            <a:off x="8594141" y="1431925"/>
            <a:ext cx="7781627" cy="2559050"/>
          </a:xfrm>
          <a:prstGeom prst="rect">
            <a:avLst/>
          </a:prstGeom>
        </p:spPr>
        <p:txBody>
          <a:bodyPr lIns="0" tIns="0" rIns="0" bIns="0" rtlCol="0" anchor="t">
            <a:spAutoFit/>
          </a:bodyPr>
          <a:lstStyle/>
          <a:p>
            <a:pPr algn="ctr">
              <a:lnSpc>
                <a:spcPts val="4900"/>
              </a:lnSpc>
            </a:pPr>
            <a:r>
              <a:rPr lang="en-US" sz="3500">
                <a:solidFill>
                  <a:srgbClr val="6B4C31"/>
                </a:solidFill>
                <a:latin typeface="Roboto Condensed Bold"/>
              </a:rPr>
              <a:t>Khai thác ví dụ: </a:t>
            </a:r>
          </a:p>
          <a:p>
            <a:pPr algn="ctr">
              <a:lnSpc>
                <a:spcPts val="4900"/>
              </a:lnSpc>
            </a:pPr>
            <a:r>
              <a:rPr lang="en-US" sz="3500">
                <a:solidFill>
                  <a:srgbClr val="6B4C31"/>
                </a:solidFill>
                <a:latin typeface="Roboto Condensed Italics"/>
              </a:rPr>
              <a:t>“Tìm nơi thăm thẳm rừng sâu</a:t>
            </a:r>
          </a:p>
          <a:p>
            <a:pPr algn="ctr">
              <a:lnSpc>
                <a:spcPts val="4900"/>
              </a:lnSpc>
            </a:pPr>
            <a:r>
              <a:rPr lang="en-US" sz="3500">
                <a:solidFill>
                  <a:srgbClr val="6B4C31"/>
                </a:solidFill>
                <a:latin typeface="Roboto Condensed Italics"/>
              </a:rPr>
              <a:t>Bập bùng hoa chuối, trắng màu hoa ban.”</a:t>
            </a:r>
          </a:p>
          <a:p>
            <a:pPr algn="ctr">
              <a:lnSpc>
                <a:spcPts val="4900"/>
              </a:lnSpc>
            </a:pPr>
            <a:r>
              <a:rPr lang="en-US" sz="3500">
                <a:solidFill>
                  <a:srgbClr val="6B4C31"/>
                </a:solidFill>
                <a:latin typeface="Roboto Condensed"/>
              </a:rPr>
              <a:t>(Nguyễn Đức Mậu, "Hành trình của bầy ong")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aphicFrame>
        <p:nvGraphicFramePr>
          <p:cNvPr id="9" name="Table 9"/>
          <p:cNvGraphicFramePr>
            <a:graphicFrameLocks noGrp="1"/>
          </p:cNvGraphicFramePr>
          <p:nvPr/>
        </p:nvGraphicFramePr>
        <p:xfrm>
          <a:off x="1937186" y="4386841"/>
          <a:ext cx="15087600" cy="4419599"/>
        </p:xfrm>
        <a:graphic>
          <a:graphicData uri="http://schemas.openxmlformats.org/drawingml/2006/table">
            <a:tbl>
              <a:tblPr/>
              <a:tblGrid>
                <a:gridCol w="10526207">
                  <a:extLst>
                    <a:ext uri="{9D8B030D-6E8A-4147-A177-3AD203B41FA5}">
                      <a16:colId xmlns:a16="http://schemas.microsoft.com/office/drawing/2014/main" val="20000"/>
                    </a:ext>
                  </a:extLst>
                </a:gridCol>
                <a:gridCol w="4561393">
                  <a:extLst>
                    <a:ext uri="{9D8B030D-6E8A-4147-A177-3AD203B41FA5}">
                      <a16:colId xmlns:a16="http://schemas.microsoft.com/office/drawing/2014/main" val="20001"/>
                    </a:ext>
                  </a:extLst>
                </a:gridCol>
              </a:tblGrid>
              <a:tr h="1006247">
                <a:tc>
                  <a:txBody>
                    <a:bodyPr/>
                    <a:lstStyle/>
                    <a:p>
                      <a:pPr algn="ctr">
                        <a:lnSpc>
                          <a:spcPts val="4079"/>
                        </a:lnSpc>
                        <a:defRPr/>
                      </a:pPr>
                      <a:r>
                        <a:rPr lang="en-US" sz="3400">
                          <a:solidFill>
                            <a:srgbClr val="FFFFFF"/>
                          </a:solidFill>
                          <a:latin typeface="Roboto Condensed Bold"/>
                        </a:rPr>
                        <a:t>Hướng dẫn</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tc>
                  <a:txBody>
                    <a:bodyPr/>
                    <a:lstStyle/>
                    <a:p>
                      <a:pPr algn="ctr">
                        <a:lnSpc>
                          <a:spcPts val="4079"/>
                        </a:lnSpc>
                        <a:defRPr/>
                      </a:pPr>
                      <a:r>
                        <a:rPr lang="en-US" sz="3400">
                          <a:solidFill>
                            <a:srgbClr val="FFFFFF"/>
                          </a:solidFill>
                          <a:latin typeface="Roboto Condensed Bold"/>
                        </a:rPr>
                        <a:t>Trả lời</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69BAAD"/>
                    </a:solidFill>
                  </a:tcPr>
                </a:tc>
                <a:extLst>
                  <a:ext uri="{0D108BD9-81ED-4DB2-BD59-A6C34878D82A}">
                    <a16:rowId xmlns:a16="http://schemas.microsoft.com/office/drawing/2014/main" val="10000"/>
                  </a:ext>
                </a:extLst>
              </a:tr>
              <a:tr h="1706676">
                <a:tc>
                  <a:txBody>
                    <a:bodyPr/>
                    <a:lstStyle/>
                    <a:p>
                      <a:pPr algn="just">
                        <a:lnSpc>
                          <a:spcPts val="4079"/>
                        </a:lnSpc>
                        <a:defRPr/>
                      </a:pPr>
                      <a:r>
                        <a:rPr lang="en-US" sz="3400">
                          <a:solidFill>
                            <a:srgbClr val="000000"/>
                          </a:solidFill>
                          <a:latin typeface="Roboto Condensed"/>
                        </a:rPr>
                        <a:t>Việc đảo từ “bập bùng”, “trắng” như vậy có tác dụng ra sao trong việc thể hiện nội dung ngữ liệu?</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a:txBody>
                    <a:bodyPr/>
                    <a:lstStyle/>
                    <a:p>
                      <a:pPr algn="just">
                        <a:lnSpc>
                          <a:spcPts val="4079"/>
                        </a:lnSpc>
                        <a:defRPr/>
                      </a:pPr>
                      <a:r>
                        <a:rPr lang="en-US" sz="3399">
                          <a:solidFill>
                            <a:srgbClr val="000000"/>
                          </a:solidFill>
                          <a:latin typeface="Roboto Condensed"/>
                        </a:rPr>
                        <a:t>Nhấn mạnh trạng thái, sắc màu, vẻ đẹp của những loài hoa núi rừng</a:t>
                      </a:r>
                      <a:endParaRPr lang="en-US" sz="1100"/>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1706676">
                <a:tc gridSpan="2">
                  <a:txBody>
                    <a:bodyPr/>
                    <a:lstStyle/>
                    <a:p>
                      <a:pPr algn="just">
                        <a:lnSpc>
                          <a:spcPts val="4079"/>
                        </a:lnSpc>
                        <a:defRPr/>
                      </a:pPr>
                      <a:r>
                        <a:rPr lang="en-US" sz="3399">
                          <a:solidFill>
                            <a:srgbClr val="000000"/>
                          </a:solidFill>
                          <a:latin typeface="Roboto Condensed"/>
                        </a:rPr>
                        <a:t>=&gt; đảo các thành tố trong cụm từ</a:t>
                      </a:r>
                      <a:endParaRPr lang="en-US" sz="1100"/>
                    </a:p>
                    <a:p>
                      <a:pPr algn="just">
                        <a:lnSpc>
                          <a:spcPts val="4079"/>
                        </a:lnSpc>
                      </a:pPr>
                      <a:r>
                        <a:rPr lang="en-US" sz="3399">
                          <a:solidFill>
                            <a:srgbClr val="000000"/>
                          </a:solidFill>
                          <a:latin typeface="Roboto Condensed"/>
                        </a:rPr>
                        <a:t>=&gt; đảo các thành phần trong câu</a:t>
                      </a:r>
                    </a:p>
                    <a:p>
                      <a:pPr algn="just">
                        <a:lnSpc>
                          <a:spcPts val="4079"/>
                        </a:lnSpc>
                      </a:pPr>
                      <a:r>
                        <a:rPr lang="en-US" sz="3400">
                          <a:solidFill>
                            <a:srgbClr val="000000"/>
                          </a:solidFill>
                          <a:latin typeface="Roboto Condensed"/>
                        </a:rPr>
                        <a:t>=&gt; Tác dụng chính: nhấn mạnh nội dung biểu đạt ở từ ngữ được đảo lên trước.</a:t>
                      </a:r>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tc hMerge="1">
                  <a:txBody>
                    <a:bodyPr/>
                    <a:lstStyle/>
                    <a:p>
                      <a:pPr algn="just">
                        <a:lnSpc>
                          <a:spcPts val="4079"/>
                        </a:lnSpc>
                        <a:defRPr/>
                      </a:pPr>
                      <a:r>
                        <a:rPr lang="en-US" sz="3399">
                          <a:solidFill>
                            <a:srgbClr val="000000"/>
                          </a:solidFill>
                          <a:latin typeface="Roboto Condensed"/>
                        </a:rPr>
                        <a:t>=&gt; đảo các thành tố trong cụm từ</a:t>
                      </a:r>
                      <a:endParaRPr lang="en-US" sz="1100"/>
                    </a:p>
                    <a:p>
                      <a:pPr algn="just">
                        <a:lnSpc>
                          <a:spcPts val="4079"/>
                        </a:lnSpc>
                      </a:pPr>
                      <a:r>
                        <a:rPr lang="en-US" sz="3399">
                          <a:solidFill>
                            <a:srgbClr val="000000"/>
                          </a:solidFill>
                          <a:latin typeface="Roboto Condensed"/>
                        </a:rPr>
                        <a:t>=&gt; đảo các thành phần trong câu</a:t>
                      </a:r>
                    </a:p>
                    <a:p>
                      <a:pPr algn="just">
                        <a:lnSpc>
                          <a:spcPts val="4079"/>
                        </a:lnSpc>
                      </a:pPr>
                      <a:r>
                        <a:rPr lang="en-US" sz="3400">
                          <a:solidFill>
                            <a:srgbClr val="000000"/>
                          </a:solidFill>
                          <a:latin typeface="Roboto Condensed"/>
                        </a:rPr>
                        <a:t>=&gt; Tác dụng chính: nhấn mạnh nội dung biểu đạt ở từ ngữ được đảo lên trước.</a:t>
                      </a:r>
                    </a:p>
                  </a:txBody>
                  <a:tcPr marL="0" marR="0" marT="0" marB="0" anchor="ctr">
                    <a:lnL w="21431" cap="flat" cmpd="sng" algn="ctr">
                      <a:solidFill>
                        <a:srgbClr val="687B50"/>
                      </a:solidFill>
                      <a:prstDash val="solid"/>
                      <a:round/>
                      <a:headEnd type="none" w="med" len="med"/>
                      <a:tailEnd type="none" w="med" len="med"/>
                    </a:lnL>
                    <a:lnR w="21431" cap="flat" cmpd="sng" algn="ctr">
                      <a:solidFill>
                        <a:srgbClr val="687B50"/>
                      </a:solidFill>
                      <a:prstDash val="solid"/>
                      <a:round/>
                      <a:headEnd type="none" w="med" len="med"/>
                      <a:tailEnd type="none" w="med" len="med"/>
                    </a:lnR>
                    <a:lnT w="21431" cap="flat" cmpd="sng" algn="ctr">
                      <a:solidFill>
                        <a:srgbClr val="687B50"/>
                      </a:solidFill>
                      <a:prstDash val="solid"/>
                      <a:round/>
                      <a:headEnd type="none" w="med" len="med"/>
                      <a:tailEnd type="none" w="med" len="med"/>
                    </a:lnT>
                    <a:lnB w="21431"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bl>
          </a:graphicData>
        </a:graphic>
      </p:graphicFrame>
      <p:sp>
        <p:nvSpPr>
          <p:cNvPr id="10" name="TextBox 10"/>
          <p:cNvSpPr txBox="1"/>
          <p:nvPr/>
        </p:nvSpPr>
        <p:spPr>
          <a:xfrm>
            <a:off x="747729" y="282575"/>
            <a:ext cx="15977087" cy="1320800"/>
          </a:xfrm>
          <a:prstGeom prst="rect">
            <a:avLst/>
          </a:prstGeom>
        </p:spPr>
        <p:txBody>
          <a:bodyPr lIns="0" tIns="0" rIns="0" bIns="0" rtlCol="0" anchor="t">
            <a:spAutoFit/>
          </a:bodyPr>
          <a:lstStyle/>
          <a:p>
            <a:pPr marL="800101" lvl="2" indent="-266700" algn="just">
              <a:lnSpc>
                <a:spcPts val="4900"/>
              </a:lnSpc>
              <a:buFont typeface="Arial"/>
              <a:buChar char="⚬"/>
            </a:pPr>
            <a:r>
              <a:rPr lang="en-US" sz="3500">
                <a:solidFill>
                  <a:srgbClr val="6B4C31"/>
                </a:solidFill>
                <a:latin typeface="Roboto Condensed Bold"/>
              </a:rPr>
              <a:t>HS chuẩn bị ở nhà theo phiếu học tập dùng để khai thác bài học, trên lớp HS cùng GV trao đổi về các nội dung còn băn khoăn (nếu có).</a:t>
            </a:r>
          </a:p>
        </p:txBody>
      </p:sp>
      <p:sp>
        <p:nvSpPr>
          <p:cNvPr id="11" name="TextBox 11"/>
          <p:cNvSpPr txBox="1"/>
          <p:nvPr/>
        </p:nvSpPr>
        <p:spPr>
          <a:xfrm>
            <a:off x="8594141" y="1431925"/>
            <a:ext cx="7781627" cy="2559050"/>
          </a:xfrm>
          <a:prstGeom prst="rect">
            <a:avLst/>
          </a:prstGeom>
        </p:spPr>
        <p:txBody>
          <a:bodyPr lIns="0" tIns="0" rIns="0" bIns="0" rtlCol="0" anchor="t">
            <a:spAutoFit/>
          </a:bodyPr>
          <a:lstStyle/>
          <a:p>
            <a:pPr algn="ctr">
              <a:lnSpc>
                <a:spcPts val="4900"/>
              </a:lnSpc>
            </a:pPr>
            <a:r>
              <a:rPr lang="en-US" sz="3500">
                <a:solidFill>
                  <a:srgbClr val="6B4C31"/>
                </a:solidFill>
                <a:latin typeface="Roboto Condensed Bold"/>
              </a:rPr>
              <a:t>Khai thác ví dụ: </a:t>
            </a:r>
          </a:p>
          <a:p>
            <a:pPr algn="ctr">
              <a:lnSpc>
                <a:spcPts val="4900"/>
              </a:lnSpc>
            </a:pPr>
            <a:r>
              <a:rPr lang="en-US" sz="3500">
                <a:solidFill>
                  <a:srgbClr val="6B4C31"/>
                </a:solidFill>
                <a:latin typeface="Roboto Condensed Italics"/>
              </a:rPr>
              <a:t>“Tìm nơi thăm thẳm rừng sâu</a:t>
            </a:r>
          </a:p>
          <a:p>
            <a:pPr algn="ctr">
              <a:lnSpc>
                <a:spcPts val="4900"/>
              </a:lnSpc>
            </a:pPr>
            <a:r>
              <a:rPr lang="en-US" sz="3500">
                <a:solidFill>
                  <a:srgbClr val="6B4C31"/>
                </a:solidFill>
                <a:latin typeface="Roboto Condensed Italics"/>
              </a:rPr>
              <a:t>Bập bùng hoa chuối, trắng màu hoa ban.”</a:t>
            </a:r>
          </a:p>
          <a:p>
            <a:pPr algn="ctr">
              <a:lnSpc>
                <a:spcPts val="4900"/>
              </a:lnSpc>
            </a:pPr>
            <a:r>
              <a:rPr lang="en-US" sz="3500">
                <a:solidFill>
                  <a:srgbClr val="6B4C31"/>
                </a:solidFill>
                <a:latin typeface="Roboto Condensed"/>
              </a:rPr>
              <a:t>(Nguyễn Đức Mậu, "Hành trình của bầy ong")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419279" y="1881927"/>
            <a:ext cx="9196567" cy="6492976"/>
            <a:chOff x="0" y="0"/>
            <a:chExt cx="12262089" cy="8657302"/>
          </a:xfrm>
        </p:grpSpPr>
        <p:sp>
          <p:nvSpPr>
            <p:cNvPr id="4" name="Freeform 4"/>
            <p:cNvSpPr/>
            <p:nvPr/>
          </p:nvSpPr>
          <p:spPr>
            <a:xfrm>
              <a:off x="0" y="0"/>
              <a:ext cx="12262104" cy="8657336"/>
            </a:xfrm>
            <a:custGeom>
              <a:avLst/>
              <a:gdLst/>
              <a:ahLst/>
              <a:cxnLst/>
              <a:rect l="l" t="t" r="r" b="b"/>
              <a:pathLst>
                <a:path w="12262104" h="8657336">
                  <a:moveTo>
                    <a:pt x="0" y="0"/>
                  </a:moveTo>
                  <a:lnTo>
                    <a:pt x="12262104" y="0"/>
                  </a:lnTo>
                  <a:lnTo>
                    <a:pt x="12262104" y="8657336"/>
                  </a:lnTo>
                  <a:lnTo>
                    <a:pt x="0" y="8657336"/>
                  </a:lnTo>
                  <a:lnTo>
                    <a:pt x="0" y="0"/>
                  </a:lnTo>
                  <a:close/>
                </a:path>
              </a:pathLst>
            </a:custGeom>
            <a:blipFill>
              <a:blip r:embed="rId3"/>
              <a:stretch>
                <a:fillRect t="-43346" b="-43346"/>
              </a:stretch>
            </a:blipFill>
          </p:spPr>
          <p:txBody>
            <a:bodyPr/>
            <a:lstStyle/>
            <a:p>
              <a:endParaRPr lang="en-GB"/>
            </a:p>
          </p:txBody>
        </p:sp>
      </p:grpSp>
      <p:grpSp>
        <p:nvGrpSpPr>
          <p:cNvPr id="5" name="Group 5"/>
          <p:cNvGrpSpPr/>
          <p:nvPr/>
        </p:nvGrpSpPr>
        <p:grpSpPr>
          <a:xfrm rot="-5400000">
            <a:off x="7934868" y="30814"/>
            <a:ext cx="9196567" cy="10255542"/>
            <a:chOff x="0" y="0"/>
            <a:chExt cx="12262089" cy="13674057"/>
          </a:xfrm>
        </p:grpSpPr>
        <p:sp>
          <p:nvSpPr>
            <p:cNvPr id="6" name="Freeform 6"/>
            <p:cNvSpPr/>
            <p:nvPr/>
          </p:nvSpPr>
          <p:spPr>
            <a:xfrm>
              <a:off x="0" y="0"/>
              <a:ext cx="12262104" cy="13674089"/>
            </a:xfrm>
            <a:custGeom>
              <a:avLst/>
              <a:gdLst/>
              <a:ahLst/>
              <a:cxnLst/>
              <a:rect l="l" t="t" r="r" b="b"/>
              <a:pathLst>
                <a:path w="12262104" h="13674089">
                  <a:moveTo>
                    <a:pt x="0" y="0"/>
                  </a:moveTo>
                  <a:lnTo>
                    <a:pt x="12262104" y="0"/>
                  </a:lnTo>
                  <a:lnTo>
                    <a:pt x="12262104" y="13674089"/>
                  </a:lnTo>
                  <a:lnTo>
                    <a:pt x="0" y="13674089"/>
                  </a:lnTo>
                  <a:lnTo>
                    <a:pt x="0" y="0"/>
                  </a:lnTo>
                  <a:close/>
                </a:path>
              </a:pathLst>
            </a:custGeom>
            <a:blipFill>
              <a:blip r:embed="rId3"/>
              <a:stretch>
                <a:fillRect t="-9099" b="-9099"/>
              </a:stretch>
            </a:blipFill>
          </p:spPr>
          <p:txBody>
            <a:bodyPr/>
            <a:lstStyle/>
            <a:p>
              <a:endParaRPr lang="en-GB"/>
            </a:p>
          </p:txBody>
        </p:sp>
      </p:grpSp>
      <p:sp>
        <p:nvSpPr>
          <p:cNvPr id="7" name="TextBox 7"/>
          <p:cNvSpPr txBox="1"/>
          <p:nvPr/>
        </p:nvSpPr>
        <p:spPr>
          <a:xfrm>
            <a:off x="3407284" y="847725"/>
            <a:ext cx="11064939" cy="1095301"/>
          </a:xfrm>
          <a:prstGeom prst="rect">
            <a:avLst/>
          </a:prstGeom>
        </p:spPr>
        <p:txBody>
          <a:bodyPr lIns="0" tIns="0" rIns="0" bIns="0" rtlCol="0" anchor="t">
            <a:spAutoFit/>
          </a:bodyPr>
          <a:lstStyle/>
          <a:p>
            <a:pPr algn="ctr">
              <a:lnSpc>
                <a:spcPts val="8400"/>
              </a:lnSpc>
            </a:pPr>
            <a:r>
              <a:rPr lang="en-US" sz="6000">
                <a:solidFill>
                  <a:srgbClr val="222222"/>
                </a:solidFill>
                <a:latin typeface="#9Slide07 SVNRevolution"/>
              </a:rPr>
              <a:t>GHI NHỚ</a:t>
            </a:r>
          </a:p>
        </p:txBody>
      </p:sp>
      <p:sp>
        <p:nvSpPr>
          <p:cNvPr id="14" name="TextBox 14"/>
          <p:cNvSpPr txBox="1"/>
          <p:nvPr/>
        </p:nvSpPr>
        <p:spPr>
          <a:xfrm>
            <a:off x="1851415" y="2358856"/>
            <a:ext cx="14585170" cy="5462919"/>
          </a:xfrm>
          <a:prstGeom prst="rect">
            <a:avLst/>
          </a:prstGeom>
        </p:spPr>
        <p:txBody>
          <a:bodyPr lIns="0" tIns="0" rIns="0" bIns="0" rtlCol="0" anchor="t">
            <a:spAutoFit/>
          </a:bodyPr>
          <a:lstStyle/>
          <a:p>
            <a:pPr algn="just">
              <a:lnSpc>
                <a:spcPts val="5458"/>
              </a:lnSpc>
            </a:pPr>
            <a:r>
              <a:rPr lang="en-US" sz="3898">
                <a:solidFill>
                  <a:srgbClr val="222222"/>
                </a:solidFill>
                <a:latin typeface="Roboto Condensed"/>
              </a:rPr>
              <a:t>- </a:t>
            </a:r>
            <a:r>
              <a:rPr lang="en-US" sz="3898">
                <a:solidFill>
                  <a:srgbClr val="222222"/>
                </a:solidFill>
                <a:latin typeface="Roboto Condensed Bold"/>
              </a:rPr>
              <a:t>BPTT đảo ngữ</a:t>
            </a:r>
            <a:r>
              <a:rPr lang="en-US" sz="3898">
                <a:solidFill>
                  <a:srgbClr val="222222"/>
                </a:solidFill>
                <a:latin typeface="Roboto Condensed"/>
              </a:rPr>
              <a:t> được tạo ra bằng cách thay đổi vị trí thông thường của các từ ngữ trong câu nhằm nhấn mạnh đặc điểm (màu sắc, đường nét,…), hoạt động, trạng thái của sự vật, hiện tượng, gợi ấn tượng rõ hơn hoặc bộc lộ cảm xúc của người viết (người nói)</a:t>
            </a:r>
          </a:p>
          <a:p>
            <a:pPr algn="just">
              <a:lnSpc>
                <a:spcPts val="5458"/>
              </a:lnSpc>
            </a:pPr>
            <a:r>
              <a:rPr lang="en-US" sz="3898">
                <a:solidFill>
                  <a:srgbClr val="222222"/>
                </a:solidFill>
                <a:latin typeface="Roboto Condensed"/>
              </a:rPr>
              <a:t>- Hình thức cơ bản: </a:t>
            </a:r>
          </a:p>
          <a:p>
            <a:pPr marL="891418" lvl="2" indent="-297139" algn="just">
              <a:lnSpc>
                <a:spcPts val="5458"/>
              </a:lnSpc>
              <a:buFont typeface="Arial"/>
              <a:buChar char="⚬"/>
            </a:pPr>
            <a:r>
              <a:rPr lang="en-US" sz="3898">
                <a:solidFill>
                  <a:srgbClr val="222222"/>
                </a:solidFill>
                <a:latin typeface="Roboto Condensed"/>
              </a:rPr>
              <a:t>đảo các thành tố trong cụm từ</a:t>
            </a:r>
          </a:p>
          <a:p>
            <a:pPr marL="891418" lvl="2" indent="-297139" algn="just">
              <a:lnSpc>
                <a:spcPts val="5458"/>
              </a:lnSpc>
              <a:buFont typeface="Arial"/>
              <a:buChar char="⚬"/>
            </a:pPr>
            <a:r>
              <a:rPr lang="en-US" sz="3898">
                <a:solidFill>
                  <a:srgbClr val="222222"/>
                </a:solidFill>
                <a:latin typeface="Roboto Condensed"/>
              </a:rPr>
              <a:t>đảo các thành phần trong câu</a:t>
            </a:r>
          </a:p>
          <a:p>
            <a:pPr algn="just">
              <a:lnSpc>
                <a:spcPts val="5458"/>
              </a:lnSpc>
            </a:pPr>
            <a:r>
              <a:rPr lang="en-US" sz="3898">
                <a:solidFill>
                  <a:srgbClr val="222222"/>
                </a:solidFill>
                <a:latin typeface="Roboto Condensed"/>
              </a:rPr>
              <a:t>-</a:t>
            </a:r>
            <a:r>
              <a:rPr lang="en-US" sz="3898">
                <a:solidFill>
                  <a:srgbClr val="222222"/>
                </a:solidFill>
                <a:latin typeface="Roboto Condensed Bold"/>
              </a:rPr>
              <a:t> Tác dụng: </a:t>
            </a:r>
            <a:r>
              <a:rPr lang="en-US" sz="3898">
                <a:solidFill>
                  <a:srgbClr val="222222"/>
                </a:solidFill>
                <a:latin typeface="Roboto Condensed"/>
              </a:rPr>
              <a:t>nhấn mạnh nội dung biểu đạt ở từ ngữ được đảo lên trước.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7" name="Group 7"/>
          <p:cNvGrpSpPr/>
          <p:nvPr/>
        </p:nvGrpSpPr>
        <p:grpSpPr>
          <a:xfrm>
            <a:off x="2982229" y="3418179"/>
            <a:ext cx="7437739" cy="6396455"/>
            <a:chOff x="0" y="0"/>
            <a:chExt cx="9916985" cy="8528607"/>
          </a:xfrm>
        </p:grpSpPr>
        <p:sp>
          <p:nvSpPr>
            <p:cNvPr id="8" name="Freeform 8"/>
            <p:cNvSpPr/>
            <p:nvPr/>
          </p:nvSpPr>
          <p:spPr>
            <a:xfrm>
              <a:off x="0" y="0"/>
              <a:ext cx="9916922" cy="8528558"/>
            </a:xfrm>
            <a:custGeom>
              <a:avLst/>
              <a:gdLst/>
              <a:ahLst/>
              <a:cxnLst/>
              <a:rect l="l" t="t" r="r" b="b"/>
              <a:pathLst>
                <a:path w="9916922" h="8528558">
                  <a:moveTo>
                    <a:pt x="0" y="0"/>
                  </a:moveTo>
                  <a:lnTo>
                    <a:pt x="9916922" y="0"/>
                  </a:lnTo>
                  <a:lnTo>
                    <a:pt x="9916922" y="8528558"/>
                  </a:lnTo>
                  <a:lnTo>
                    <a:pt x="0" y="8528558"/>
                  </a:lnTo>
                  <a:lnTo>
                    <a:pt x="0" y="0"/>
                  </a:lnTo>
                  <a:close/>
                </a:path>
              </a:pathLst>
            </a:custGeom>
            <a:blipFill>
              <a:blip r:embed="rId3"/>
              <a:stretch>
                <a:fillRect l="-102" r="-103"/>
              </a:stretch>
            </a:blipFill>
          </p:spPr>
          <p:txBody>
            <a:bodyPr/>
            <a:lstStyle/>
            <a:p>
              <a:endParaRPr lang="en-GB"/>
            </a:p>
          </p:txBody>
        </p:sp>
      </p:grpSp>
      <p:sp>
        <p:nvSpPr>
          <p:cNvPr id="9" name="TextBox 9"/>
          <p:cNvSpPr txBox="1"/>
          <p:nvPr/>
        </p:nvSpPr>
        <p:spPr>
          <a:xfrm>
            <a:off x="4152915" y="4953000"/>
            <a:ext cx="4650966" cy="2502537"/>
          </a:xfrm>
          <a:prstGeom prst="rect">
            <a:avLst/>
          </a:prstGeom>
        </p:spPr>
        <p:txBody>
          <a:bodyPr lIns="0" tIns="0" rIns="0" bIns="0" rtlCol="0" anchor="t">
            <a:spAutoFit/>
          </a:bodyPr>
          <a:lstStyle/>
          <a:p>
            <a:pPr algn="ctr">
              <a:lnSpc>
                <a:spcPts val="6439"/>
              </a:lnSpc>
            </a:pPr>
            <a:r>
              <a:rPr lang="en-US" sz="4599">
                <a:solidFill>
                  <a:srgbClr val="FFFFFF"/>
                </a:solidFill>
                <a:latin typeface="Roboto Condensed"/>
              </a:rPr>
              <a:t>Nhận diện vị trí có đảo ngữ trong các ví dụ </a:t>
            </a:r>
          </a:p>
        </p:txBody>
      </p:sp>
      <p:sp>
        <p:nvSpPr>
          <p:cNvPr id="10" name="TextBox 10"/>
          <p:cNvSpPr txBox="1"/>
          <p:nvPr/>
        </p:nvSpPr>
        <p:spPr>
          <a:xfrm>
            <a:off x="2170656" y="2541879"/>
            <a:ext cx="9060885" cy="866775"/>
          </a:xfrm>
          <a:prstGeom prst="rect">
            <a:avLst/>
          </a:prstGeom>
        </p:spPr>
        <p:txBody>
          <a:bodyPr lIns="0" tIns="0" rIns="0" bIns="0" rtlCol="0" anchor="t">
            <a:spAutoFit/>
          </a:bodyPr>
          <a:lstStyle/>
          <a:p>
            <a:pPr algn="just">
              <a:lnSpc>
                <a:spcPts val="6298"/>
              </a:lnSpc>
            </a:pPr>
            <a:r>
              <a:rPr lang="en-US" sz="4498">
                <a:solidFill>
                  <a:srgbClr val="C67E50"/>
                </a:solidFill>
                <a:latin typeface="Roboto Condensed Bold"/>
              </a:rPr>
              <a:t>2.1. Nhận diện đảo ngữ (BT ngoài)</a:t>
            </a:r>
          </a:p>
        </p:txBody>
      </p:sp>
      <p:sp>
        <p:nvSpPr>
          <p:cNvPr id="11" name="TextBox 11"/>
          <p:cNvSpPr txBox="1"/>
          <p:nvPr/>
        </p:nvSpPr>
        <p:spPr>
          <a:xfrm>
            <a:off x="1028700" y="170154"/>
            <a:ext cx="11344796" cy="1142999"/>
          </a:xfrm>
          <a:prstGeom prst="rect">
            <a:avLst/>
          </a:prstGeom>
        </p:spPr>
        <p:txBody>
          <a:bodyPr lIns="0" tIns="0" rIns="0" bIns="0" rtlCol="0" anchor="t">
            <a:spAutoFit/>
          </a:bodyPr>
          <a:lstStyle/>
          <a:p>
            <a:pPr algn="ctr">
              <a:lnSpc>
                <a:spcPts val="8400"/>
              </a:lnSpc>
            </a:pPr>
            <a:r>
              <a:rPr lang="en-US" sz="6000">
                <a:solidFill>
                  <a:srgbClr val="9A401B"/>
                </a:solidFill>
                <a:latin typeface="Fraunces Bold"/>
              </a:rPr>
              <a:t>II. BIỆN PHÁP ĐẢO NGỮ</a:t>
            </a:r>
          </a:p>
        </p:txBody>
      </p:sp>
      <p:sp>
        <p:nvSpPr>
          <p:cNvPr id="12" name="TextBox 12"/>
          <p:cNvSpPr txBox="1"/>
          <p:nvPr/>
        </p:nvSpPr>
        <p:spPr>
          <a:xfrm>
            <a:off x="1450691" y="1494763"/>
            <a:ext cx="10055413" cy="961390"/>
          </a:xfrm>
          <a:prstGeom prst="rect">
            <a:avLst/>
          </a:prstGeom>
        </p:spPr>
        <p:txBody>
          <a:bodyPr lIns="0" tIns="0" rIns="0" bIns="0" rtlCol="0" anchor="t">
            <a:spAutoFit/>
          </a:bodyPr>
          <a:lstStyle/>
          <a:p>
            <a:pPr algn="ctr">
              <a:lnSpc>
                <a:spcPts val="6858"/>
              </a:lnSpc>
            </a:pPr>
            <a:r>
              <a:rPr lang="en-US" sz="4898">
                <a:solidFill>
                  <a:srgbClr val="687B50"/>
                </a:solidFill>
                <a:latin typeface="Arimo"/>
              </a:rPr>
              <a:t>2. Thực hành sử dụng đảo ngữ</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7" name="Group 7"/>
          <p:cNvGrpSpPr/>
          <p:nvPr/>
        </p:nvGrpSpPr>
        <p:grpSpPr>
          <a:xfrm>
            <a:off x="533400" y="419100"/>
            <a:ext cx="9394126" cy="8078949"/>
            <a:chOff x="0" y="0"/>
            <a:chExt cx="12525501" cy="10771932"/>
          </a:xfrm>
        </p:grpSpPr>
        <p:sp>
          <p:nvSpPr>
            <p:cNvPr id="8" name="Freeform 8"/>
            <p:cNvSpPr/>
            <p:nvPr/>
          </p:nvSpPr>
          <p:spPr>
            <a:xfrm>
              <a:off x="0" y="0"/>
              <a:ext cx="12525502" cy="10771886"/>
            </a:xfrm>
            <a:custGeom>
              <a:avLst/>
              <a:gdLst/>
              <a:ahLst/>
              <a:cxnLst/>
              <a:rect l="l" t="t" r="r" b="b"/>
              <a:pathLst>
                <a:path w="12525502" h="10771886">
                  <a:moveTo>
                    <a:pt x="0" y="0"/>
                  </a:moveTo>
                  <a:lnTo>
                    <a:pt x="12525502" y="0"/>
                  </a:lnTo>
                  <a:lnTo>
                    <a:pt x="12525502" y="10771886"/>
                  </a:lnTo>
                  <a:lnTo>
                    <a:pt x="0" y="10771886"/>
                  </a:lnTo>
                  <a:lnTo>
                    <a:pt x="0" y="0"/>
                  </a:lnTo>
                  <a:close/>
                </a:path>
              </a:pathLst>
            </a:custGeom>
            <a:blipFill>
              <a:blip r:embed="rId3"/>
              <a:stretch>
                <a:fillRect l="-90" r="-90"/>
              </a:stretch>
            </a:blipFill>
          </p:spPr>
          <p:txBody>
            <a:bodyPr/>
            <a:lstStyle/>
            <a:p>
              <a:endParaRPr lang="en-GB"/>
            </a:p>
          </p:txBody>
        </p:sp>
      </p:grpSp>
      <p:sp>
        <p:nvSpPr>
          <p:cNvPr id="9" name="TextBox 9"/>
          <p:cNvSpPr txBox="1"/>
          <p:nvPr/>
        </p:nvSpPr>
        <p:spPr>
          <a:xfrm>
            <a:off x="2286000" y="2781300"/>
            <a:ext cx="6484500" cy="3082134"/>
          </a:xfrm>
          <a:prstGeom prst="rect">
            <a:avLst/>
          </a:prstGeom>
        </p:spPr>
        <p:txBody>
          <a:bodyPr lIns="0" tIns="0" rIns="0" bIns="0" rtlCol="0" anchor="t">
            <a:spAutoFit/>
          </a:bodyPr>
          <a:lstStyle/>
          <a:p>
            <a:pPr>
              <a:lnSpc>
                <a:spcPts val="6257"/>
              </a:lnSpc>
            </a:pPr>
            <a:r>
              <a:rPr lang="en-US" sz="4469">
                <a:latin typeface="Roboto Condensed"/>
              </a:rPr>
              <a:t>“Ơi con chim chiền chiện</a:t>
            </a:r>
          </a:p>
          <a:p>
            <a:pPr>
              <a:lnSpc>
                <a:spcPts val="6257"/>
              </a:lnSpc>
            </a:pPr>
            <a:r>
              <a:rPr lang="en-US" sz="4469">
                <a:latin typeface="Roboto Condensed"/>
              </a:rPr>
              <a:t>Hót chi mà vang trời”</a:t>
            </a:r>
          </a:p>
          <a:p>
            <a:pPr algn="r">
              <a:lnSpc>
                <a:spcPts val="6257"/>
              </a:lnSpc>
            </a:pPr>
            <a:r>
              <a:rPr lang="en-US" sz="4469">
                <a:latin typeface="Roboto Condensed"/>
              </a:rPr>
              <a:t>(Thanh Hải)</a:t>
            </a:r>
          </a:p>
          <a:p>
            <a:pPr>
              <a:lnSpc>
                <a:spcPts val="5140"/>
              </a:lnSpc>
            </a:pPr>
            <a:endParaRPr lang="en-US" sz="4469">
              <a:latin typeface="Roboto Condensed"/>
            </a:endParaRPr>
          </a:p>
        </p:txBody>
      </p:sp>
      <p:sp>
        <p:nvSpPr>
          <p:cNvPr id="10" name="TextBox 10"/>
          <p:cNvSpPr txBox="1"/>
          <p:nvPr/>
        </p:nvSpPr>
        <p:spPr>
          <a:xfrm>
            <a:off x="3048000" y="8420100"/>
            <a:ext cx="8905591" cy="1012970"/>
          </a:xfrm>
          <a:prstGeom prst="rect">
            <a:avLst/>
          </a:prstGeom>
        </p:spPr>
        <p:txBody>
          <a:bodyPr lIns="0" tIns="0" rIns="0" bIns="0" rtlCol="0" anchor="t">
            <a:spAutoFit/>
          </a:bodyPr>
          <a:lstStyle/>
          <a:p>
            <a:pPr algn="just">
              <a:lnSpc>
                <a:spcPts val="8539"/>
              </a:lnSpc>
            </a:pPr>
            <a:r>
              <a:rPr lang="en-US" sz="6098" b="1">
                <a:solidFill>
                  <a:srgbClr val="AB5762"/>
                </a:solidFill>
                <a:highlight>
                  <a:srgbClr val="FFFF00"/>
                </a:highlight>
                <a:latin typeface="Roboto Condensed"/>
              </a:rPr>
              <a:t>Ơi </a:t>
            </a:r>
            <a:r>
              <a:rPr lang="en-US" sz="6098">
                <a:solidFill>
                  <a:srgbClr val="AB5762"/>
                </a:solidFill>
                <a:latin typeface="Roboto Condensed"/>
              </a:rPr>
              <a:t>con chim chiền chiện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7" name="Group 7"/>
          <p:cNvGrpSpPr/>
          <p:nvPr/>
        </p:nvGrpSpPr>
        <p:grpSpPr>
          <a:xfrm>
            <a:off x="551232" y="0"/>
            <a:ext cx="9394126" cy="8078949"/>
            <a:chOff x="0" y="0"/>
            <a:chExt cx="12525501" cy="10771932"/>
          </a:xfrm>
        </p:grpSpPr>
        <p:sp>
          <p:nvSpPr>
            <p:cNvPr id="8" name="Freeform 8"/>
            <p:cNvSpPr/>
            <p:nvPr/>
          </p:nvSpPr>
          <p:spPr>
            <a:xfrm>
              <a:off x="0" y="0"/>
              <a:ext cx="12525502" cy="10771886"/>
            </a:xfrm>
            <a:custGeom>
              <a:avLst/>
              <a:gdLst/>
              <a:ahLst/>
              <a:cxnLst/>
              <a:rect l="l" t="t" r="r" b="b"/>
              <a:pathLst>
                <a:path w="12525502" h="10771886">
                  <a:moveTo>
                    <a:pt x="0" y="0"/>
                  </a:moveTo>
                  <a:lnTo>
                    <a:pt x="12525502" y="0"/>
                  </a:lnTo>
                  <a:lnTo>
                    <a:pt x="12525502" y="10771886"/>
                  </a:lnTo>
                  <a:lnTo>
                    <a:pt x="0" y="10771886"/>
                  </a:lnTo>
                  <a:lnTo>
                    <a:pt x="0" y="0"/>
                  </a:lnTo>
                  <a:close/>
                </a:path>
              </a:pathLst>
            </a:custGeom>
            <a:blipFill>
              <a:blip r:embed="rId3"/>
              <a:stretch>
                <a:fillRect l="-90" r="-90"/>
              </a:stretch>
            </a:blipFill>
          </p:spPr>
          <p:txBody>
            <a:bodyPr/>
            <a:lstStyle/>
            <a:p>
              <a:endParaRPr lang="en-GB"/>
            </a:p>
          </p:txBody>
        </p:sp>
      </p:grpSp>
      <p:sp>
        <p:nvSpPr>
          <p:cNvPr id="9" name="TextBox 9"/>
          <p:cNvSpPr txBox="1"/>
          <p:nvPr/>
        </p:nvSpPr>
        <p:spPr>
          <a:xfrm>
            <a:off x="1905383" y="1912524"/>
            <a:ext cx="6685825" cy="3464286"/>
          </a:xfrm>
          <a:prstGeom prst="rect">
            <a:avLst/>
          </a:prstGeom>
        </p:spPr>
        <p:txBody>
          <a:bodyPr lIns="0" tIns="0" rIns="0" bIns="0" rtlCol="0" anchor="t">
            <a:spAutoFit/>
          </a:bodyPr>
          <a:lstStyle/>
          <a:p>
            <a:pPr algn="ctr">
              <a:lnSpc>
                <a:spcPts val="7278"/>
              </a:lnSpc>
            </a:pPr>
            <a:r>
              <a:rPr lang="en-US" sz="5198">
                <a:latin typeface="Roboto Condensed"/>
              </a:rPr>
              <a:t>“Đẹp vô cùng Tổ quốc ta ơi!/ Rừng cọ đồi chè đồng xanh ngào ngạt”</a:t>
            </a:r>
          </a:p>
          <a:p>
            <a:pPr algn="ctr">
              <a:lnSpc>
                <a:spcPts val="5598"/>
              </a:lnSpc>
            </a:pPr>
            <a:r>
              <a:rPr lang="en-US" sz="3999">
                <a:latin typeface="Roboto Condensed"/>
              </a:rPr>
              <a:t>(Tố Hữu)</a:t>
            </a:r>
          </a:p>
        </p:txBody>
      </p:sp>
      <p:sp>
        <p:nvSpPr>
          <p:cNvPr id="10" name="TextBox 10"/>
          <p:cNvSpPr txBox="1"/>
          <p:nvPr/>
        </p:nvSpPr>
        <p:spPr>
          <a:xfrm>
            <a:off x="3429000" y="8267700"/>
            <a:ext cx="8135257" cy="988570"/>
          </a:xfrm>
          <a:prstGeom prst="rect">
            <a:avLst/>
          </a:prstGeom>
        </p:spPr>
        <p:txBody>
          <a:bodyPr wrap="square" lIns="0" tIns="0" rIns="0" bIns="0" rtlCol="0" anchor="t">
            <a:spAutoFit/>
          </a:bodyPr>
          <a:lstStyle/>
          <a:p>
            <a:pPr algn="just">
              <a:lnSpc>
                <a:spcPts val="7978"/>
              </a:lnSpc>
            </a:pPr>
            <a:r>
              <a:rPr lang="en-US" sz="5698" b="1">
                <a:solidFill>
                  <a:srgbClr val="AB5762"/>
                </a:solidFill>
                <a:highlight>
                  <a:srgbClr val="FFFF00"/>
                </a:highlight>
                <a:latin typeface="Roboto Condensed"/>
              </a:rPr>
              <a:t>Đẹp vô cùng </a:t>
            </a:r>
            <a:r>
              <a:rPr lang="en-US" sz="5698">
                <a:solidFill>
                  <a:srgbClr val="AB5762"/>
                </a:solidFill>
                <a:latin typeface="Roboto Condensed"/>
              </a:rPr>
              <a:t>Tổ quốc ta ơi!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7" name="Group 7"/>
          <p:cNvGrpSpPr/>
          <p:nvPr/>
        </p:nvGrpSpPr>
        <p:grpSpPr>
          <a:xfrm>
            <a:off x="1082535" y="-203490"/>
            <a:ext cx="9675381" cy="8320828"/>
            <a:chOff x="0" y="0"/>
            <a:chExt cx="12900508" cy="11094437"/>
          </a:xfrm>
        </p:grpSpPr>
        <p:sp>
          <p:nvSpPr>
            <p:cNvPr id="8" name="Freeform 8"/>
            <p:cNvSpPr/>
            <p:nvPr/>
          </p:nvSpPr>
          <p:spPr>
            <a:xfrm>
              <a:off x="0" y="0"/>
              <a:ext cx="12900533" cy="11094466"/>
            </a:xfrm>
            <a:custGeom>
              <a:avLst/>
              <a:gdLst/>
              <a:ahLst/>
              <a:cxnLst/>
              <a:rect l="l" t="t" r="r" b="b"/>
              <a:pathLst>
                <a:path w="12900533" h="11094466">
                  <a:moveTo>
                    <a:pt x="0" y="0"/>
                  </a:moveTo>
                  <a:lnTo>
                    <a:pt x="12900533" y="0"/>
                  </a:lnTo>
                  <a:lnTo>
                    <a:pt x="12900533" y="11094466"/>
                  </a:lnTo>
                  <a:lnTo>
                    <a:pt x="0" y="11094466"/>
                  </a:lnTo>
                  <a:lnTo>
                    <a:pt x="0" y="0"/>
                  </a:lnTo>
                  <a:close/>
                </a:path>
              </a:pathLst>
            </a:custGeom>
            <a:blipFill>
              <a:blip r:embed="rId3"/>
              <a:stretch>
                <a:fillRect l="-84" r="-84"/>
              </a:stretch>
            </a:blipFill>
          </p:spPr>
          <p:txBody>
            <a:bodyPr/>
            <a:lstStyle/>
            <a:p>
              <a:endParaRPr lang="en-GB"/>
            </a:p>
          </p:txBody>
        </p:sp>
      </p:grpSp>
      <p:sp>
        <p:nvSpPr>
          <p:cNvPr id="9" name="TextBox 9"/>
          <p:cNvSpPr txBox="1"/>
          <p:nvPr/>
        </p:nvSpPr>
        <p:spPr>
          <a:xfrm>
            <a:off x="2023233" y="2269094"/>
            <a:ext cx="7644875" cy="3933527"/>
          </a:xfrm>
          <a:prstGeom prst="rect">
            <a:avLst/>
          </a:prstGeom>
        </p:spPr>
        <p:txBody>
          <a:bodyPr lIns="0" tIns="0" rIns="0" bIns="0" rtlCol="0" anchor="t">
            <a:spAutoFit/>
          </a:bodyPr>
          <a:lstStyle/>
          <a:p>
            <a:pPr algn="ctr">
              <a:lnSpc>
                <a:spcPts val="6578"/>
              </a:lnSpc>
            </a:pPr>
            <a:r>
              <a:rPr lang="en-US" sz="4699">
                <a:latin typeface="Roboto Condensed"/>
              </a:rPr>
              <a:t>“Đã tan tác những bóng thù hắc ám/Đã sáng lại trời thu tháng Tám”</a:t>
            </a:r>
          </a:p>
          <a:p>
            <a:pPr algn="ctr">
              <a:lnSpc>
                <a:spcPts val="5598"/>
              </a:lnSpc>
            </a:pPr>
            <a:r>
              <a:rPr lang="en-US" sz="3999">
                <a:latin typeface="Roboto Condensed"/>
              </a:rPr>
              <a:t>(Tố Hữu)</a:t>
            </a:r>
          </a:p>
          <a:p>
            <a:pPr algn="ctr">
              <a:lnSpc>
                <a:spcPts val="5598"/>
              </a:lnSpc>
            </a:pPr>
            <a:endParaRPr lang="en-US" sz="3999">
              <a:latin typeface="Roboto Condensed"/>
            </a:endParaRPr>
          </a:p>
        </p:txBody>
      </p:sp>
      <p:sp>
        <p:nvSpPr>
          <p:cNvPr id="10" name="TextBox 10"/>
          <p:cNvSpPr txBox="1"/>
          <p:nvPr/>
        </p:nvSpPr>
        <p:spPr>
          <a:xfrm>
            <a:off x="3124200" y="8115300"/>
            <a:ext cx="11069285" cy="1713641"/>
          </a:xfrm>
          <a:prstGeom prst="rect">
            <a:avLst/>
          </a:prstGeom>
        </p:spPr>
        <p:txBody>
          <a:bodyPr lIns="0" tIns="0" rIns="0" bIns="0" rtlCol="0" anchor="t">
            <a:spAutoFit/>
          </a:bodyPr>
          <a:lstStyle/>
          <a:p>
            <a:pPr algn="just">
              <a:lnSpc>
                <a:spcPts val="6858"/>
              </a:lnSpc>
            </a:pPr>
            <a:r>
              <a:rPr lang="en-US" sz="4898">
                <a:solidFill>
                  <a:srgbClr val="AB5762"/>
                </a:solidFill>
                <a:latin typeface="Roboto Condensed Bold"/>
              </a:rPr>
              <a:t>Đã tan tác </a:t>
            </a:r>
            <a:r>
              <a:rPr lang="en-US" sz="4898">
                <a:solidFill>
                  <a:srgbClr val="AB5762"/>
                </a:solidFill>
                <a:latin typeface="Roboto Condensed"/>
              </a:rPr>
              <a:t>những bóng thù hắc ám</a:t>
            </a:r>
          </a:p>
          <a:p>
            <a:pPr algn="just">
              <a:lnSpc>
                <a:spcPts val="6858"/>
              </a:lnSpc>
            </a:pPr>
            <a:r>
              <a:rPr lang="en-US" sz="4898">
                <a:solidFill>
                  <a:srgbClr val="AB5762"/>
                </a:solidFill>
                <a:latin typeface="Roboto Condensed Bold"/>
              </a:rPr>
              <a:t>Đã sáng lại</a:t>
            </a:r>
            <a:r>
              <a:rPr lang="en-US" sz="4898">
                <a:solidFill>
                  <a:srgbClr val="AB5762"/>
                </a:solidFill>
                <a:latin typeface="Roboto Condensed"/>
              </a:rPr>
              <a:t> trời thu tháng Tám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7" name="Group 7"/>
          <p:cNvGrpSpPr/>
          <p:nvPr/>
        </p:nvGrpSpPr>
        <p:grpSpPr>
          <a:xfrm>
            <a:off x="551232" y="0"/>
            <a:ext cx="9394126" cy="8078949"/>
            <a:chOff x="0" y="0"/>
            <a:chExt cx="12525501" cy="10771932"/>
          </a:xfrm>
        </p:grpSpPr>
        <p:sp>
          <p:nvSpPr>
            <p:cNvPr id="8" name="Freeform 8"/>
            <p:cNvSpPr/>
            <p:nvPr/>
          </p:nvSpPr>
          <p:spPr>
            <a:xfrm>
              <a:off x="0" y="0"/>
              <a:ext cx="12525502" cy="10771886"/>
            </a:xfrm>
            <a:custGeom>
              <a:avLst/>
              <a:gdLst/>
              <a:ahLst/>
              <a:cxnLst/>
              <a:rect l="l" t="t" r="r" b="b"/>
              <a:pathLst>
                <a:path w="12525502" h="10771886">
                  <a:moveTo>
                    <a:pt x="0" y="0"/>
                  </a:moveTo>
                  <a:lnTo>
                    <a:pt x="12525502" y="0"/>
                  </a:lnTo>
                  <a:lnTo>
                    <a:pt x="12525502" y="10771886"/>
                  </a:lnTo>
                  <a:lnTo>
                    <a:pt x="0" y="10771886"/>
                  </a:lnTo>
                  <a:lnTo>
                    <a:pt x="0" y="0"/>
                  </a:lnTo>
                  <a:close/>
                </a:path>
              </a:pathLst>
            </a:custGeom>
            <a:blipFill>
              <a:blip r:embed="rId3"/>
              <a:stretch>
                <a:fillRect l="-90" r="-90"/>
              </a:stretch>
            </a:blipFill>
          </p:spPr>
          <p:txBody>
            <a:bodyPr/>
            <a:lstStyle/>
            <a:p>
              <a:endParaRPr lang="en-GB"/>
            </a:p>
          </p:txBody>
        </p:sp>
      </p:grpSp>
      <p:sp>
        <p:nvSpPr>
          <p:cNvPr id="9" name="TextBox 9"/>
          <p:cNvSpPr txBox="1"/>
          <p:nvPr/>
        </p:nvSpPr>
        <p:spPr>
          <a:xfrm>
            <a:off x="2129015" y="1344534"/>
            <a:ext cx="6238560" cy="5102150"/>
          </a:xfrm>
          <a:prstGeom prst="rect">
            <a:avLst/>
          </a:prstGeom>
        </p:spPr>
        <p:txBody>
          <a:bodyPr lIns="0" tIns="0" rIns="0" bIns="0" rtlCol="0" anchor="t">
            <a:spAutoFit/>
          </a:bodyPr>
          <a:lstStyle/>
          <a:p>
            <a:pPr algn="ctr">
              <a:lnSpc>
                <a:spcPts val="7138"/>
              </a:lnSpc>
            </a:pPr>
            <a:r>
              <a:rPr lang="en-US" sz="5098">
                <a:solidFill>
                  <a:srgbClr val="AB5762"/>
                </a:solidFill>
                <a:latin typeface="Roboto Condensed"/>
              </a:rPr>
              <a:t>“Trong xanh ánh mắt</a:t>
            </a:r>
          </a:p>
          <a:p>
            <a:pPr algn="ctr">
              <a:lnSpc>
                <a:spcPts val="7138"/>
              </a:lnSpc>
            </a:pPr>
            <a:r>
              <a:rPr lang="en-US" sz="5098">
                <a:solidFill>
                  <a:srgbClr val="AB5762"/>
                </a:solidFill>
                <a:latin typeface="Roboto Condensed"/>
              </a:rPr>
              <a:t>Trong vắt nhãn lồng</a:t>
            </a:r>
          </a:p>
          <a:p>
            <a:pPr algn="ctr">
              <a:lnSpc>
                <a:spcPts val="7138"/>
              </a:lnSpc>
            </a:pPr>
            <a:r>
              <a:rPr lang="en-US" sz="5098">
                <a:solidFill>
                  <a:srgbClr val="AB5762"/>
                </a:solidFill>
                <a:latin typeface="Roboto Condensed"/>
              </a:rPr>
              <a:t>Chim ăn nhãn ngọt</a:t>
            </a:r>
          </a:p>
          <a:p>
            <a:pPr algn="ctr">
              <a:lnSpc>
                <a:spcPts val="7138"/>
              </a:lnSpc>
            </a:pPr>
            <a:r>
              <a:rPr lang="en-US" sz="5098">
                <a:solidFill>
                  <a:srgbClr val="AB5762"/>
                </a:solidFill>
                <a:latin typeface="Roboto Condensed"/>
              </a:rPr>
              <a:t>Bồi hồi nhớ ông!”</a:t>
            </a:r>
          </a:p>
          <a:p>
            <a:pPr algn="ctr">
              <a:lnSpc>
                <a:spcPts val="5598"/>
              </a:lnSpc>
            </a:pPr>
            <a:r>
              <a:rPr lang="en-US" sz="3999">
                <a:solidFill>
                  <a:srgbClr val="AB5762"/>
                </a:solidFill>
                <a:latin typeface="Roboto Condensed"/>
              </a:rPr>
              <a:t>(Trần Kim Dũng)</a:t>
            </a:r>
          </a:p>
          <a:p>
            <a:pPr algn="ctr">
              <a:lnSpc>
                <a:spcPts val="5598"/>
              </a:lnSpc>
            </a:pPr>
            <a:endParaRPr lang="en-US" sz="3999">
              <a:solidFill>
                <a:srgbClr val="AB5762"/>
              </a:solidFill>
              <a:latin typeface="Roboto Condensed"/>
            </a:endParaRPr>
          </a:p>
        </p:txBody>
      </p:sp>
      <p:sp>
        <p:nvSpPr>
          <p:cNvPr id="10" name="TextBox 10"/>
          <p:cNvSpPr txBox="1"/>
          <p:nvPr/>
        </p:nvSpPr>
        <p:spPr>
          <a:xfrm>
            <a:off x="2888075" y="7840824"/>
            <a:ext cx="9463623" cy="1820371"/>
          </a:xfrm>
          <a:prstGeom prst="rect">
            <a:avLst/>
          </a:prstGeom>
        </p:spPr>
        <p:txBody>
          <a:bodyPr lIns="0" tIns="0" rIns="0" bIns="0" rtlCol="0" anchor="t">
            <a:spAutoFit/>
          </a:bodyPr>
          <a:lstStyle/>
          <a:p>
            <a:pPr algn="just">
              <a:lnSpc>
                <a:spcPts val="7278"/>
              </a:lnSpc>
            </a:pPr>
            <a:r>
              <a:rPr lang="en-US" sz="5198">
                <a:solidFill>
                  <a:srgbClr val="AB5762"/>
                </a:solidFill>
                <a:latin typeface="Roboto Condensed Bold"/>
              </a:rPr>
              <a:t>Trong xanh</a:t>
            </a:r>
            <a:r>
              <a:rPr lang="en-US" sz="5198">
                <a:solidFill>
                  <a:srgbClr val="AB5762"/>
                </a:solidFill>
                <a:latin typeface="Roboto Condensed"/>
              </a:rPr>
              <a:t> ánh mắt</a:t>
            </a:r>
          </a:p>
          <a:p>
            <a:pPr algn="just">
              <a:lnSpc>
                <a:spcPts val="7278"/>
              </a:lnSpc>
            </a:pPr>
            <a:r>
              <a:rPr lang="en-US" sz="5198">
                <a:solidFill>
                  <a:srgbClr val="AB5762"/>
                </a:solidFill>
                <a:latin typeface="Roboto Condensed Bold"/>
              </a:rPr>
              <a:t>Trong vắt</a:t>
            </a:r>
            <a:r>
              <a:rPr lang="en-US" sz="5198">
                <a:solidFill>
                  <a:srgbClr val="AB5762"/>
                </a:solidFill>
                <a:latin typeface="Roboto Condensed"/>
              </a:rPr>
              <a:t> nhãn lồng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sp>
        <p:nvSpPr>
          <p:cNvPr id="7" name="TextBox 7"/>
          <p:cNvSpPr txBox="1"/>
          <p:nvPr/>
        </p:nvSpPr>
        <p:spPr>
          <a:xfrm>
            <a:off x="3048000" y="4152900"/>
            <a:ext cx="8002635" cy="4669369"/>
          </a:xfrm>
          <a:prstGeom prst="rect">
            <a:avLst/>
          </a:prstGeom>
        </p:spPr>
        <p:txBody>
          <a:bodyPr lIns="0" tIns="0" rIns="0" bIns="0" rtlCol="0" anchor="t">
            <a:spAutoFit/>
          </a:bodyPr>
          <a:lstStyle/>
          <a:p>
            <a:pPr marL="949744" lvl="1" indent="-474872" algn="just">
              <a:lnSpc>
                <a:spcPts val="6158"/>
              </a:lnSpc>
              <a:buFont typeface="Arial"/>
              <a:buChar char="•"/>
            </a:pPr>
            <a:r>
              <a:rPr lang="en-US" sz="4398">
                <a:solidFill>
                  <a:srgbClr val="AB5762"/>
                </a:solidFill>
                <a:latin typeface="Roboto Condensed Bold"/>
              </a:rPr>
              <a:t>HS làm việc theo nhóm. </a:t>
            </a:r>
          </a:p>
          <a:p>
            <a:pPr marL="949744" lvl="1" indent="-474872" algn="just">
              <a:lnSpc>
                <a:spcPts val="6158"/>
              </a:lnSpc>
              <a:buFont typeface="Arial"/>
              <a:buChar char="•"/>
            </a:pPr>
            <a:r>
              <a:rPr lang="en-US" sz="4398">
                <a:solidFill>
                  <a:srgbClr val="AB5762"/>
                </a:solidFill>
                <a:latin typeface="Roboto Condensed Bold"/>
              </a:rPr>
              <a:t>Sau 10 phút thực hiện, GV tổ chức cho HS chấm chéo các nhóm với nhau</a:t>
            </a:r>
          </a:p>
          <a:p>
            <a:pPr marL="949744" lvl="1" indent="-474872" algn="just">
              <a:lnSpc>
                <a:spcPts val="6158"/>
              </a:lnSpc>
              <a:buFont typeface="Arial"/>
              <a:buChar char="•"/>
            </a:pPr>
            <a:r>
              <a:rPr lang="en-US" sz="4398">
                <a:solidFill>
                  <a:srgbClr val="AB5762"/>
                </a:solidFill>
                <a:latin typeface="Roboto Condensed Bold"/>
              </a:rPr>
              <a:t>GV bốc thăm ngẫu nhiên 1 nhóm để chữa mẫu cho cả lớp.</a:t>
            </a:r>
          </a:p>
        </p:txBody>
      </p:sp>
      <p:sp>
        <p:nvSpPr>
          <p:cNvPr id="8" name="TextBox 8"/>
          <p:cNvSpPr txBox="1"/>
          <p:nvPr/>
        </p:nvSpPr>
        <p:spPr>
          <a:xfrm>
            <a:off x="2590800" y="2476500"/>
            <a:ext cx="9060885" cy="866775"/>
          </a:xfrm>
          <a:prstGeom prst="rect">
            <a:avLst/>
          </a:prstGeom>
        </p:spPr>
        <p:txBody>
          <a:bodyPr lIns="0" tIns="0" rIns="0" bIns="0" rtlCol="0" anchor="t">
            <a:spAutoFit/>
          </a:bodyPr>
          <a:lstStyle/>
          <a:p>
            <a:pPr algn="just">
              <a:lnSpc>
                <a:spcPts val="6298"/>
              </a:lnSpc>
            </a:pPr>
            <a:r>
              <a:rPr lang="en-US" sz="4498">
                <a:solidFill>
                  <a:srgbClr val="C67E50"/>
                </a:solidFill>
                <a:latin typeface="Roboto Condensed Bold"/>
              </a:rPr>
              <a:t>2.2. BT trong SGK</a:t>
            </a:r>
          </a:p>
        </p:txBody>
      </p:sp>
      <p:sp>
        <p:nvSpPr>
          <p:cNvPr id="9" name="TextBox 9"/>
          <p:cNvSpPr txBox="1"/>
          <p:nvPr/>
        </p:nvSpPr>
        <p:spPr>
          <a:xfrm>
            <a:off x="1752600" y="571500"/>
            <a:ext cx="11344796" cy="1142999"/>
          </a:xfrm>
          <a:prstGeom prst="rect">
            <a:avLst/>
          </a:prstGeom>
        </p:spPr>
        <p:txBody>
          <a:bodyPr lIns="0" tIns="0" rIns="0" bIns="0" rtlCol="0" anchor="t">
            <a:spAutoFit/>
          </a:bodyPr>
          <a:lstStyle/>
          <a:p>
            <a:pPr algn="ctr">
              <a:lnSpc>
                <a:spcPts val="8400"/>
              </a:lnSpc>
            </a:pPr>
            <a:r>
              <a:rPr lang="en-US" sz="6000">
                <a:solidFill>
                  <a:srgbClr val="9A401B"/>
                </a:solidFill>
                <a:latin typeface="Fraunces Bold"/>
              </a:rPr>
              <a:t>II. BIỆN PHÁP ĐẢO NGỮ</a:t>
            </a:r>
          </a:p>
        </p:txBody>
      </p:sp>
      <p:sp>
        <p:nvSpPr>
          <p:cNvPr id="10" name="TextBox 10"/>
          <p:cNvSpPr txBox="1"/>
          <p:nvPr/>
        </p:nvSpPr>
        <p:spPr>
          <a:xfrm>
            <a:off x="2057400" y="1714500"/>
            <a:ext cx="9713975" cy="961390"/>
          </a:xfrm>
          <a:prstGeom prst="rect">
            <a:avLst/>
          </a:prstGeom>
        </p:spPr>
        <p:txBody>
          <a:bodyPr lIns="0" tIns="0" rIns="0" bIns="0" rtlCol="0" anchor="t">
            <a:spAutoFit/>
          </a:bodyPr>
          <a:lstStyle/>
          <a:p>
            <a:pPr algn="ctr">
              <a:lnSpc>
                <a:spcPts val="6858"/>
              </a:lnSpc>
            </a:pPr>
            <a:r>
              <a:rPr lang="en-US" sz="4898">
                <a:solidFill>
                  <a:srgbClr val="687B50"/>
                </a:solidFill>
                <a:latin typeface="Arimo"/>
              </a:rPr>
              <a:t>2. Thực hành sử dụng đảo ngữ</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aphicFrame>
        <p:nvGraphicFramePr>
          <p:cNvPr id="5" name="Table 5"/>
          <p:cNvGraphicFramePr>
            <a:graphicFrameLocks noGrp="1"/>
          </p:cNvGraphicFramePr>
          <p:nvPr>
            <p:extLst>
              <p:ext uri="{D42A27DB-BD31-4B8C-83A1-F6EECF244321}">
                <p14:modId xmlns:p14="http://schemas.microsoft.com/office/powerpoint/2010/main" val="3901447047"/>
              </p:ext>
            </p:extLst>
          </p:nvPr>
        </p:nvGraphicFramePr>
        <p:xfrm>
          <a:off x="2819400" y="2019300"/>
          <a:ext cx="12836525" cy="4791075"/>
        </p:xfrm>
        <a:graphic>
          <a:graphicData uri="http://schemas.openxmlformats.org/drawingml/2006/table">
            <a:tbl>
              <a:tblPr/>
              <a:tblGrid>
                <a:gridCol w="2417412">
                  <a:extLst>
                    <a:ext uri="{9D8B030D-6E8A-4147-A177-3AD203B41FA5}">
                      <a16:colId xmlns:a16="http://schemas.microsoft.com/office/drawing/2014/main" val="20000"/>
                    </a:ext>
                  </a:extLst>
                </a:gridCol>
                <a:gridCol w="10419113">
                  <a:extLst>
                    <a:ext uri="{9D8B030D-6E8A-4147-A177-3AD203B41FA5}">
                      <a16:colId xmlns:a16="http://schemas.microsoft.com/office/drawing/2014/main" val="20001"/>
                    </a:ext>
                  </a:extLst>
                </a:gridCol>
              </a:tblGrid>
              <a:tr h="4791075">
                <a:tc>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l">
                        <a:lnSpc>
                          <a:spcPts val="6020"/>
                        </a:lnSpc>
                        <a:defRPr/>
                      </a:pPr>
                      <a:r>
                        <a:rPr lang="en-US" sz="4299">
                          <a:solidFill>
                            <a:srgbClr val="000000"/>
                          </a:solidFill>
                          <a:latin typeface="Roboto Condensed Italics"/>
                        </a:rPr>
                        <a:t>Lom khom dưới núi, tiều vài chú</a:t>
                      </a:r>
                      <a:endParaRPr lang="en-US" sz="1100"/>
                    </a:p>
                    <a:p>
                      <a:pPr>
                        <a:lnSpc>
                          <a:spcPts val="6020"/>
                        </a:lnSpc>
                      </a:pPr>
                      <a:r>
                        <a:rPr lang="en-US" sz="4299">
                          <a:solidFill>
                            <a:srgbClr val="000000"/>
                          </a:solidFill>
                          <a:latin typeface="Roboto Condensed Italics"/>
                        </a:rPr>
                        <a:t>Lác đác bên sông, chợ mấy nhà.</a:t>
                      </a:r>
                    </a:p>
                    <a:p>
                      <a:pPr>
                        <a:lnSpc>
                          <a:spcPts val="6020"/>
                        </a:lnSpc>
                      </a:pPr>
                      <a:r>
                        <a:rPr lang="en-US" sz="4299">
                          <a:solidFill>
                            <a:srgbClr val="000000"/>
                          </a:solidFill>
                          <a:latin typeface="Roboto Condensed Italics"/>
                        </a:rPr>
                        <a:t>Nhớ nước đau lòng con quốc quốc,</a:t>
                      </a:r>
                    </a:p>
                    <a:p>
                      <a:pPr>
                        <a:lnSpc>
                          <a:spcPts val="6020"/>
                        </a:lnSpc>
                      </a:pPr>
                      <a:r>
                        <a:rPr lang="en-US" sz="4299">
                          <a:solidFill>
                            <a:srgbClr val="000000"/>
                          </a:solidFill>
                          <a:latin typeface="Roboto Condensed Italics"/>
                        </a:rPr>
                        <a:t>Thương nhà mỏi miệng cái gia gia</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bl>
          </a:graphicData>
        </a:graphic>
      </p:graphicFrame>
      <p:sp>
        <p:nvSpPr>
          <p:cNvPr id="6" name="TextBox 6"/>
          <p:cNvSpPr txBox="1"/>
          <p:nvPr/>
        </p:nvSpPr>
        <p:spPr>
          <a:xfrm>
            <a:off x="2819400" y="1028700"/>
            <a:ext cx="10793401" cy="859791"/>
          </a:xfrm>
          <a:prstGeom prst="rect">
            <a:avLst/>
          </a:prstGeom>
        </p:spPr>
        <p:txBody>
          <a:bodyPr lIns="0" tIns="0" rIns="0" bIns="0" rtlCol="0" anchor="t">
            <a:spAutoFit/>
          </a:bodyPr>
          <a:lstStyle/>
          <a:p>
            <a:pPr algn="just">
              <a:lnSpc>
                <a:spcPts val="6159"/>
              </a:lnSpc>
            </a:pPr>
            <a:r>
              <a:rPr lang="en-US" sz="4399">
                <a:solidFill>
                  <a:srgbClr val="AB5762"/>
                </a:solidFill>
                <a:latin typeface="Roboto Condensed Bold"/>
              </a:rPr>
              <a:t>Bài 1: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4851298" y="-849581"/>
            <a:ext cx="8914834" cy="11749369"/>
            <a:chOff x="0" y="0"/>
            <a:chExt cx="11886445" cy="15665825"/>
          </a:xfrm>
        </p:grpSpPr>
        <p:sp>
          <p:nvSpPr>
            <p:cNvPr id="4" name="Freeform 4"/>
            <p:cNvSpPr/>
            <p:nvPr/>
          </p:nvSpPr>
          <p:spPr>
            <a:xfrm>
              <a:off x="0" y="0"/>
              <a:ext cx="11886438" cy="15665831"/>
            </a:xfrm>
            <a:custGeom>
              <a:avLst/>
              <a:gdLst/>
              <a:ahLst/>
              <a:cxnLst/>
              <a:rect l="l" t="t" r="r" b="b"/>
              <a:pathLst>
                <a:path w="11886438" h="15665831">
                  <a:moveTo>
                    <a:pt x="0" y="0"/>
                  </a:moveTo>
                  <a:lnTo>
                    <a:pt x="11886438" y="0"/>
                  </a:lnTo>
                  <a:lnTo>
                    <a:pt x="11886438" y="15665831"/>
                  </a:lnTo>
                  <a:lnTo>
                    <a:pt x="0" y="15665831"/>
                  </a:lnTo>
                  <a:lnTo>
                    <a:pt x="0" y="0"/>
                  </a:lnTo>
                  <a:close/>
                </a:path>
              </a:pathLst>
            </a:custGeom>
            <a:blipFill>
              <a:blip r:embed="rId3"/>
              <a:stretch>
                <a:fillRect t="-5" b="-5"/>
              </a:stretch>
            </a:blipFill>
          </p:spPr>
          <p:txBody>
            <a:bodyPr/>
            <a:lstStyle/>
            <a:p>
              <a:endParaRPr lang="en-GB"/>
            </a:p>
          </p:txBody>
        </p:sp>
      </p:grpSp>
      <p:grpSp>
        <p:nvGrpSpPr>
          <p:cNvPr id="13" name="Group 13"/>
          <p:cNvGrpSpPr/>
          <p:nvPr/>
        </p:nvGrpSpPr>
        <p:grpSpPr>
          <a:xfrm>
            <a:off x="4607281" y="6012323"/>
            <a:ext cx="10051762" cy="2357595"/>
            <a:chOff x="0" y="0"/>
            <a:chExt cx="13402349" cy="3143460"/>
          </a:xfrm>
        </p:grpSpPr>
        <p:sp>
          <p:nvSpPr>
            <p:cNvPr id="14" name="Freeform 14"/>
            <p:cNvSpPr/>
            <p:nvPr/>
          </p:nvSpPr>
          <p:spPr>
            <a:xfrm>
              <a:off x="0" y="0"/>
              <a:ext cx="13402311" cy="3143504"/>
            </a:xfrm>
            <a:custGeom>
              <a:avLst/>
              <a:gdLst/>
              <a:ahLst/>
              <a:cxnLst/>
              <a:rect l="l" t="t" r="r" b="b"/>
              <a:pathLst>
                <a:path w="13402311" h="3143504">
                  <a:moveTo>
                    <a:pt x="0" y="0"/>
                  </a:moveTo>
                  <a:lnTo>
                    <a:pt x="13402311" y="0"/>
                  </a:lnTo>
                  <a:lnTo>
                    <a:pt x="13402311" y="3143504"/>
                  </a:lnTo>
                  <a:lnTo>
                    <a:pt x="0" y="3143504"/>
                  </a:lnTo>
                  <a:lnTo>
                    <a:pt x="0" y="0"/>
                  </a:lnTo>
                  <a:close/>
                </a:path>
              </a:pathLst>
            </a:custGeom>
            <a:blipFill>
              <a:blip r:embed="rId4"/>
              <a:stretch>
                <a:fillRect t="-64" b="-63"/>
              </a:stretch>
            </a:blipFill>
          </p:spPr>
          <p:txBody>
            <a:bodyPr/>
            <a:lstStyle/>
            <a:p>
              <a:endParaRPr lang="en-GB"/>
            </a:p>
          </p:txBody>
        </p:sp>
      </p:grpSp>
      <p:grpSp>
        <p:nvGrpSpPr>
          <p:cNvPr id="15" name="Group 15"/>
          <p:cNvGrpSpPr/>
          <p:nvPr/>
        </p:nvGrpSpPr>
        <p:grpSpPr>
          <a:xfrm>
            <a:off x="4244572" y="5143500"/>
            <a:ext cx="714769" cy="2136537"/>
            <a:chOff x="0" y="0"/>
            <a:chExt cx="953025" cy="2848716"/>
          </a:xfrm>
        </p:grpSpPr>
        <p:sp>
          <p:nvSpPr>
            <p:cNvPr id="16" name="Freeform 16"/>
            <p:cNvSpPr/>
            <p:nvPr/>
          </p:nvSpPr>
          <p:spPr>
            <a:xfrm>
              <a:off x="0" y="0"/>
              <a:ext cx="953008" cy="2848737"/>
            </a:xfrm>
            <a:custGeom>
              <a:avLst/>
              <a:gdLst/>
              <a:ahLst/>
              <a:cxnLst/>
              <a:rect l="l" t="t" r="r" b="b"/>
              <a:pathLst>
                <a:path w="953008" h="2848737">
                  <a:moveTo>
                    <a:pt x="0" y="0"/>
                  </a:moveTo>
                  <a:lnTo>
                    <a:pt x="953008" y="0"/>
                  </a:lnTo>
                  <a:lnTo>
                    <a:pt x="953008" y="2848737"/>
                  </a:lnTo>
                  <a:lnTo>
                    <a:pt x="0" y="2848737"/>
                  </a:lnTo>
                  <a:lnTo>
                    <a:pt x="0" y="0"/>
                  </a:lnTo>
                  <a:close/>
                </a:path>
              </a:pathLst>
            </a:custGeom>
            <a:blipFill>
              <a:blip r:embed="rId5"/>
              <a:stretch>
                <a:fillRect l="-483" r="-484"/>
              </a:stretch>
            </a:blipFill>
          </p:spPr>
          <p:txBody>
            <a:bodyPr/>
            <a:lstStyle/>
            <a:p>
              <a:endParaRPr lang="en-GB"/>
            </a:p>
          </p:txBody>
        </p:sp>
      </p:grpSp>
      <p:grpSp>
        <p:nvGrpSpPr>
          <p:cNvPr id="17" name="Group 17"/>
          <p:cNvGrpSpPr/>
          <p:nvPr/>
        </p:nvGrpSpPr>
        <p:grpSpPr>
          <a:xfrm>
            <a:off x="7019990" y="821516"/>
            <a:ext cx="5288381" cy="4693438"/>
            <a:chOff x="0" y="0"/>
            <a:chExt cx="7051175" cy="6257917"/>
          </a:xfrm>
        </p:grpSpPr>
        <p:sp>
          <p:nvSpPr>
            <p:cNvPr id="18" name="Freeform 18"/>
            <p:cNvSpPr/>
            <p:nvPr/>
          </p:nvSpPr>
          <p:spPr>
            <a:xfrm>
              <a:off x="0" y="0"/>
              <a:ext cx="7051167" cy="6257925"/>
            </a:xfrm>
            <a:custGeom>
              <a:avLst/>
              <a:gdLst/>
              <a:ahLst/>
              <a:cxnLst/>
              <a:rect l="l" t="t" r="r" b="b"/>
              <a:pathLst>
                <a:path w="7051167" h="6257925">
                  <a:moveTo>
                    <a:pt x="0" y="0"/>
                  </a:moveTo>
                  <a:lnTo>
                    <a:pt x="7051167" y="0"/>
                  </a:lnTo>
                  <a:lnTo>
                    <a:pt x="7051167" y="6257925"/>
                  </a:lnTo>
                  <a:lnTo>
                    <a:pt x="0" y="6257925"/>
                  </a:lnTo>
                  <a:lnTo>
                    <a:pt x="0" y="0"/>
                  </a:lnTo>
                  <a:close/>
                </a:path>
              </a:pathLst>
            </a:custGeom>
            <a:blipFill>
              <a:blip r:embed="rId6"/>
              <a:stretch>
                <a:fillRect t="-55" b="-55"/>
              </a:stretch>
            </a:blipFill>
          </p:spPr>
          <p:txBody>
            <a:bodyPr/>
            <a:lstStyle/>
            <a:p>
              <a:endParaRPr lang="en-GB"/>
            </a:p>
          </p:txBody>
        </p:sp>
      </p:grpSp>
      <p:sp>
        <p:nvSpPr>
          <p:cNvPr id="19" name="TextBox 19"/>
          <p:cNvSpPr txBox="1"/>
          <p:nvPr/>
        </p:nvSpPr>
        <p:spPr>
          <a:xfrm>
            <a:off x="4959341" y="6392526"/>
            <a:ext cx="9347642" cy="1024892"/>
          </a:xfrm>
          <a:prstGeom prst="rect">
            <a:avLst/>
          </a:prstGeom>
        </p:spPr>
        <p:txBody>
          <a:bodyPr lIns="0" tIns="0" rIns="0" bIns="0" rtlCol="0" anchor="t">
            <a:spAutoFit/>
          </a:bodyPr>
          <a:lstStyle/>
          <a:p>
            <a:pPr algn="ctr">
              <a:lnSpc>
                <a:spcPts val="7558"/>
              </a:lnSpc>
            </a:pPr>
            <a:r>
              <a:rPr lang="en-US" sz="5398">
                <a:solidFill>
                  <a:srgbClr val="5186CD"/>
                </a:solidFill>
                <a:latin typeface="Roboto Condensed Bold"/>
              </a:rPr>
              <a:t>lom khom</a:t>
            </a:r>
          </a:p>
        </p:txBody>
      </p:sp>
      <p:pic>
        <p:nvPicPr>
          <p:cNvPr id="20" name="Picture 20"/>
          <p:cNvPicPr>
            <a:picLocks noChangeAspect="1"/>
          </p:cNvPicPr>
          <p:nvPr/>
        </p:nvPicPr>
        <p:blipFill>
          <a:blip r:embed="rId7"/>
          <a:srcRect b="9159"/>
          <a:stretch>
            <a:fillRect/>
          </a:stretch>
        </p:blipFill>
        <p:spPr>
          <a:xfrm rot="2008471">
            <a:off x="-1571977" y="-882561"/>
            <a:ext cx="5934063" cy="4598899"/>
          </a:xfrm>
          <a:prstGeom prst="rect">
            <a:avLst/>
          </a:prstGeom>
        </p:spPr>
      </p:pic>
      <p:sp>
        <p:nvSpPr>
          <p:cNvPr id="21" name="TextBox 21"/>
          <p:cNvSpPr txBox="1"/>
          <p:nvPr/>
        </p:nvSpPr>
        <p:spPr>
          <a:xfrm>
            <a:off x="236937" y="4309980"/>
            <a:ext cx="3130418" cy="4330711"/>
          </a:xfrm>
          <a:prstGeom prst="rect">
            <a:avLst/>
          </a:prstGeom>
        </p:spPr>
        <p:txBody>
          <a:bodyPr lIns="0" tIns="0" rIns="0" bIns="0" rtlCol="0" anchor="t">
            <a:spAutoFit/>
          </a:bodyPr>
          <a:lstStyle/>
          <a:p>
            <a:pPr algn="ctr">
              <a:lnSpc>
                <a:spcPts val="8520"/>
              </a:lnSpc>
            </a:pPr>
            <a:r>
              <a:rPr lang="en-US" sz="6085">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aphicFrame>
        <p:nvGraphicFramePr>
          <p:cNvPr id="5" name="Table 5"/>
          <p:cNvGraphicFramePr>
            <a:graphicFrameLocks noGrp="1"/>
          </p:cNvGraphicFramePr>
          <p:nvPr/>
        </p:nvGraphicFramePr>
        <p:xfrm>
          <a:off x="1028700" y="2204367"/>
          <a:ext cx="14652625" cy="6648450"/>
        </p:xfrm>
        <a:graphic>
          <a:graphicData uri="http://schemas.openxmlformats.org/drawingml/2006/table">
            <a:tbl>
              <a:tblPr/>
              <a:tblGrid>
                <a:gridCol w="2533376">
                  <a:extLst>
                    <a:ext uri="{9D8B030D-6E8A-4147-A177-3AD203B41FA5}">
                      <a16:colId xmlns:a16="http://schemas.microsoft.com/office/drawing/2014/main" val="20000"/>
                    </a:ext>
                  </a:extLst>
                </a:gridCol>
                <a:gridCol w="12119249">
                  <a:extLst>
                    <a:ext uri="{9D8B030D-6E8A-4147-A177-3AD203B41FA5}">
                      <a16:colId xmlns:a16="http://schemas.microsoft.com/office/drawing/2014/main" val="20001"/>
                    </a:ext>
                  </a:extLst>
                </a:gridCol>
              </a:tblGrid>
              <a:tr h="6648450">
                <a:tc>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just">
                        <a:lnSpc>
                          <a:spcPts val="4900"/>
                        </a:lnSpc>
                        <a:defRPr/>
                      </a:pPr>
                      <a:r>
                        <a:rPr lang="en-US" sz="3500">
                          <a:solidFill>
                            <a:srgbClr val="000000"/>
                          </a:solidFill>
                          <a:latin typeface="Roboto Condensed"/>
                        </a:rPr>
                        <a:t> - Nghệ thuật đảo ngữ nhấn mạnh vào dáng “lom khom” của những chú tiều, cái “lác đác” của mấy ngôi nhà ven sông kết hợp các từ chỉ số lượng ít ỏi “vài”, “mấy” khiến cho hình bóng con người đã nhỏ lại càng nhỏ hơn, cuộc sống đã hiu quạnh lại càng hiu quạnh hơn. </a:t>
                      </a:r>
                      <a:endParaRPr lang="en-US" sz="1100"/>
                    </a:p>
                    <a:p>
                      <a:pPr algn="just">
                        <a:lnSpc>
                          <a:spcPts val="4900"/>
                        </a:lnSpc>
                      </a:pPr>
                      <a:r>
                        <a:rPr lang="en-US" sz="3500">
                          <a:solidFill>
                            <a:srgbClr val="000000"/>
                          </a:solidFill>
                          <a:latin typeface="Roboto Condensed"/>
                        </a:rPr>
                        <a:t>- Nghệ thuật đảo ngữ “nhớ nước”, “thương nhà” nhấn mạnh vào tiếng kêu của con quốc và cái gia gia. Những âm thanh của cuốc kêu cũng chính là nỗi lòng của Bà Huyện Thanh Quan. Chữ vừa ghi âm thanh nhưng đồng thời còn bộc lộ tâm trạng, ý tứ của tác giả, qua đó làm nổi bật tâm trạng, nỗi niềm của nữ sĩ. </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bl>
          </a:graphicData>
        </a:graphic>
      </p:graphicFrame>
      <p:sp>
        <p:nvSpPr>
          <p:cNvPr id="6" name="TextBox 6"/>
          <p:cNvSpPr txBox="1"/>
          <p:nvPr/>
        </p:nvSpPr>
        <p:spPr>
          <a:xfrm>
            <a:off x="2667000" y="952500"/>
            <a:ext cx="10793401" cy="859791"/>
          </a:xfrm>
          <a:prstGeom prst="rect">
            <a:avLst/>
          </a:prstGeom>
        </p:spPr>
        <p:txBody>
          <a:bodyPr lIns="0" tIns="0" rIns="0" bIns="0" rtlCol="0" anchor="t">
            <a:spAutoFit/>
          </a:bodyPr>
          <a:lstStyle/>
          <a:p>
            <a:pPr algn="just">
              <a:lnSpc>
                <a:spcPts val="6159"/>
              </a:lnSpc>
            </a:pPr>
            <a:r>
              <a:rPr lang="en-US" sz="4399">
                <a:solidFill>
                  <a:srgbClr val="AB5762"/>
                </a:solidFill>
                <a:latin typeface="Roboto Condensed Bold"/>
              </a:rPr>
              <a:t>Bài 1: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aphicFrame>
        <p:nvGraphicFramePr>
          <p:cNvPr id="5" name="Table 5"/>
          <p:cNvGraphicFramePr>
            <a:graphicFrameLocks noGrp="1"/>
          </p:cNvGraphicFramePr>
          <p:nvPr>
            <p:extLst>
              <p:ext uri="{D42A27DB-BD31-4B8C-83A1-F6EECF244321}">
                <p14:modId xmlns:p14="http://schemas.microsoft.com/office/powerpoint/2010/main" val="196674803"/>
              </p:ext>
            </p:extLst>
          </p:nvPr>
        </p:nvGraphicFramePr>
        <p:xfrm>
          <a:off x="2725738" y="2747962"/>
          <a:ext cx="12836525" cy="4791075"/>
        </p:xfrm>
        <a:graphic>
          <a:graphicData uri="http://schemas.openxmlformats.org/drawingml/2006/table">
            <a:tbl>
              <a:tblPr/>
              <a:tblGrid>
                <a:gridCol w="2417412">
                  <a:extLst>
                    <a:ext uri="{9D8B030D-6E8A-4147-A177-3AD203B41FA5}">
                      <a16:colId xmlns:a16="http://schemas.microsoft.com/office/drawing/2014/main" val="20000"/>
                    </a:ext>
                  </a:extLst>
                </a:gridCol>
                <a:gridCol w="10419113">
                  <a:extLst>
                    <a:ext uri="{9D8B030D-6E8A-4147-A177-3AD203B41FA5}">
                      <a16:colId xmlns:a16="http://schemas.microsoft.com/office/drawing/2014/main" val="20001"/>
                    </a:ext>
                  </a:extLst>
                </a:gridCol>
              </a:tblGrid>
              <a:tr h="4791075">
                <a:tc>
                  <a:txBody>
                    <a:bodyPr/>
                    <a:lstStyle/>
                    <a:p>
                      <a:pPr algn="ctr">
                        <a:lnSpc>
                          <a:spcPts val="4900"/>
                        </a:lnSpc>
                        <a:defRPr/>
                      </a:pPr>
                      <a:r>
                        <a:rPr lang="en-US" sz="3500" i="0">
                          <a:solidFill>
                            <a:srgbClr val="000000"/>
                          </a:solidFill>
                          <a:latin typeface="Roboto Condensed Bold"/>
                        </a:rPr>
                        <a:t>Xác định biện pháp tu từ đảo ngữ trong câu thơ và nêu tác dụng:</a:t>
                      </a:r>
                      <a:endParaRPr lang="en-US" sz="1100" i="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l">
                        <a:lnSpc>
                          <a:spcPts val="6019"/>
                        </a:lnSpc>
                        <a:defRPr/>
                      </a:pPr>
                      <a:r>
                        <a:rPr lang="en-US" sz="4299" i="1">
                          <a:solidFill>
                            <a:srgbClr val="000000"/>
                          </a:solidFill>
                          <a:latin typeface="Roboto Condensed"/>
                        </a:rPr>
                        <a:t>Lôi thôi sĩ tử vai đeo lọ</a:t>
                      </a:r>
                      <a:endParaRPr lang="en-US" sz="1100" i="1"/>
                    </a:p>
                    <a:p>
                      <a:pPr>
                        <a:lnSpc>
                          <a:spcPts val="6020"/>
                        </a:lnSpc>
                      </a:pPr>
                      <a:r>
                        <a:rPr lang="en-US" sz="4299" i="1">
                          <a:solidFill>
                            <a:srgbClr val="000000"/>
                          </a:solidFill>
                          <a:latin typeface="Roboto Condensed"/>
                        </a:rPr>
                        <a:t>Ậm ọe quan trường miệng thét loa</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bl>
          </a:graphicData>
        </a:graphic>
      </p:graphicFrame>
      <p:sp>
        <p:nvSpPr>
          <p:cNvPr id="6" name="TextBox 6"/>
          <p:cNvSpPr txBox="1"/>
          <p:nvPr/>
        </p:nvSpPr>
        <p:spPr>
          <a:xfrm>
            <a:off x="2667000" y="1028700"/>
            <a:ext cx="10793401" cy="859791"/>
          </a:xfrm>
          <a:prstGeom prst="rect">
            <a:avLst/>
          </a:prstGeom>
        </p:spPr>
        <p:txBody>
          <a:bodyPr lIns="0" tIns="0" rIns="0" bIns="0" rtlCol="0" anchor="t">
            <a:spAutoFit/>
          </a:bodyPr>
          <a:lstStyle/>
          <a:p>
            <a:pPr algn="just">
              <a:lnSpc>
                <a:spcPts val="6159"/>
              </a:lnSpc>
            </a:pPr>
            <a:r>
              <a:rPr lang="en-US" sz="4399">
                <a:solidFill>
                  <a:srgbClr val="AB5762"/>
                </a:solidFill>
                <a:latin typeface="Roboto Condensed Bold"/>
              </a:rPr>
              <a:t>Bài 1: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aphicFrame>
        <p:nvGraphicFramePr>
          <p:cNvPr id="5" name="Table 5"/>
          <p:cNvGraphicFramePr>
            <a:graphicFrameLocks noGrp="1"/>
          </p:cNvGraphicFramePr>
          <p:nvPr>
            <p:extLst>
              <p:ext uri="{D42A27DB-BD31-4B8C-83A1-F6EECF244321}">
                <p14:modId xmlns:p14="http://schemas.microsoft.com/office/powerpoint/2010/main" val="864894149"/>
              </p:ext>
            </p:extLst>
          </p:nvPr>
        </p:nvGraphicFramePr>
        <p:xfrm>
          <a:off x="2888075" y="2250527"/>
          <a:ext cx="12020086" cy="7007773"/>
        </p:xfrm>
        <a:graphic>
          <a:graphicData uri="http://schemas.openxmlformats.org/drawingml/2006/table">
            <a:tbl>
              <a:tblPr/>
              <a:tblGrid>
                <a:gridCol w="2263658">
                  <a:extLst>
                    <a:ext uri="{9D8B030D-6E8A-4147-A177-3AD203B41FA5}">
                      <a16:colId xmlns:a16="http://schemas.microsoft.com/office/drawing/2014/main" val="20000"/>
                    </a:ext>
                  </a:extLst>
                </a:gridCol>
                <a:gridCol w="9756428">
                  <a:extLst>
                    <a:ext uri="{9D8B030D-6E8A-4147-A177-3AD203B41FA5}">
                      <a16:colId xmlns:a16="http://schemas.microsoft.com/office/drawing/2014/main" val="20001"/>
                    </a:ext>
                  </a:extLst>
                </a:gridCol>
              </a:tblGrid>
              <a:tr h="2026222">
                <a:tc rowSpan="2">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l">
                        <a:lnSpc>
                          <a:spcPts val="6019"/>
                        </a:lnSpc>
                        <a:defRPr/>
                      </a:pPr>
                      <a:r>
                        <a:rPr lang="en-US" sz="4299">
                          <a:solidFill>
                            <a:srgbClr val="000000"/>
                          </a:solidFill>
                          <a:latin typeface="Roboto Condensed Bold Italics"/>
                        </a:rPr>
                        <a:t>Lôi thôi</a:t>
                      </a:r>
                      <a:r>
                        <a:rPr lang="en-US" sz="4299">
                          <a:solidFill>
                            <a:srgbClr val="000000"/>
                          </a:solidFill>
                          <a:latin typeface="Roboto Condensed Italics"/>
                        </a:rPr>
                        <a:t> sĩ tử vai đeo lọ</a:t>
                      </a:r>
                      <a:endParaRPr lang="en-US" sz="1100"/>
                    </a:p>
                    <a:p>
                      <a:pPr>
                        <a:lnSpc>
                          <a:spcPts val="6020"/>
                        </a:lnSpc>
                      </a:pPr>
                      <a:r>
                        <a:rPr lang="en-US" sz="4299">
                          <a:solidFill>
                            <a:srgbClr val="000000"/>
                          </a:solidFill>
                          <a:latin typeface="Roboto Condensed Bold Italics"/>
                        </a:rPr>
                        <a:t>Ậm ọe</a:t>
                      </a:r>
                      <a:r>
                        <a:rPr lang="en-US" sz="4299">
                          <a:solidFill>
                            <a:srgbClr val="000000"/>
                          </a:solidFill>
                          <a:latin typeface="Roboto Condensed Italics"/>
                        </a:rPr>
                        <a:t> quan trường miệng thét loa</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4981551">
                <a:tc vMerge="1">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just">
                        <a:lnSpc>
                          <a:spcPts val="6019"/>
                        </a:lnSpc>
                        <a:defRPr/>
                      </a:pPr>
                      <a:r>
                        <a:rPr lang="en-US" sz="4299">
                          <a:solidFill>
                            <a:srgbClr val="000000"/>
                          </a:solidFill>
                          <a:latin typeface="Roboto Condensed"/>
                        </a:rPr>
                        <a:t>Nhấn mạnh trạng thái của hoạt động: lôi thôi (đeo); Ậm ọe (Thét)</a:t>
                      </a:r>
                      <a:endParaRPr lang="en-US" sz="1100"/>
                    </a:p>
                    <a:p>
                      <a:pPr algn="just">
                        <a:lnSpc>
                          <a:spcPts val="6020"/>
                        </a:lnSpc>
                      </a:pPr>
                      <a:r>
                        <a:rPr lang="en-US" sz="4299">
                          <a:solidFill>
                            <a:srgbClr val="000000"/>
                          </a:solidFill>
                          <a:latin typeface="Roboto Condensed"/>
                          <a:ea typeface="Roboto Condensed"/>
                          <a:sym typeface="Wingdings" panose="05000000000000000000" pitchFamily="2" charset="2"/>
                        </a:rPr>
                        <a:t></a:t>
                      </a:r>
                      <a:r>
                        <a:rPr lang="en-US" sz="4299">
                          <a:solidFill>
                            <a:srgbClr val="000000"/>
                          </a:solidFill>
                          <a:latin typeface="Roboto Condensed"/>
                          <a:ea typeface="Roboto Condensed"/>
                        </a:rPr>
                        <a:t> Phơi bày sự hài hước, nhếch nhác, khác thường của một kì thi tầm cỡ quốc gia của nhà nước phong kiến.</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1"/>
                  </a:ext>
                </a:extLst>
              </a:tr>
            </a:tbl>
          </a:graphicData>
        </a:graphic>
      </p:graphicFrame>
      <p:sp>
        <p:nvSpPr>
          <p:cNvPr id="6" name="TextBox 6"/>
          <p:cNvSpPr txBox="1"/>
          <p:nvPr/>
        </p:nvSpPr>
        <p:spPr>
          <a:xfrm>
            <a:off x="2590800" y="876300"/>
            <a:ext cx="10793401" cy="859791"/>
          </a:xfrm>
          <a:prstGeom prst="rect">
            <a:avLst/>
          </a:prstGeom>
        </p:spPr>
        <p:txBody>
          <a:bodyPr lIns="0" tIns="0" rIns="0" bIns="0" rtlCol="0" anchor="t">
            <a:spAutoFit/>
          </a:bodyPr>
          <a:lstStyle/>
          <a:p>
            <a:pPr algn="just">
              <a:lnSpc>
                <a:spcPts val="6159"/>
              </a:lnSpc>
            </a:pPr>
            <a:r>
              <a:rPr lang="en-US" sz="4399">
                <a:solidFill>
                  <a:srgbClr val="AB5762"/>
                </a:solidFill>
                <a:latin typeface="Roboto Condensed Bold"/>
              </a:rPr>
              <a:t>Bài 1: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aphicFrame>
        <p:nvGraphicFramePr>
          <p:cNvPr id="5" name="Table 5"/>
          <p:cNvGraphicFramePr>
            <a:graphicFrameLocks noGrp="1"/>
          </p:cNvGraphicFramePr>
          <p:nvPr/>
        </p:nvGraphicFramePr>
        <p:xfrm>
          <a:off x="3323509" y="2515243"/>
          <a:ext cx="12020086" cy="5266039"/>
        </p:xfrm>
        <a:graphic>
          <a:graphicData uri="http://schemas.openxmlformats.org/drawingml/2006/table">
            <a:tbl>
              <a:tblPr/>
              <a:tblGrid>
                <a:gridCol w="2263658">
                  <a:extLst>
                    <a:ext uri="{9D8B030D-6E8A-4147-A177-3AD203B41FA5}">
                      <a16:colId xmlns:a16="http://schemas.microsoft.com/office/drawing/2014/main" val="20000"/>
                    </a:ext>
                  </a:extLst>
                </a:gridCol>
                <a:gridCol w="9756428">
                  <a:extLst>
                    <a:ext uri="{9D8B030D-6E8A-4147-A177-3AD203B41FA5}">
                      <a16:colId xmlns:a16="http://schemas.microsoft.com/office/drawing/2014/main" val="20001"/>
                    </a:ext>
                  </a:extLst>
                </a:gridCol>
              </a:tblGrid>
              <a:tr h="2027135">
                <a:tc rowSpan="2">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l">
                        <a:lnSpc>
                          <a:spcPts val="6020"/>
                        </a:lnSpc>
                        <a:defRPr/>
                      </a:pPr>
                      <a:r>
                        <a:rPr lang="en-US" sz="4299">
                          <a:solidFill>
                            <a:srgbClr val="000000"/>
                          </a:solidFill>
                          <a:latin typeface="Roboto Condensed Bold Italics"/>
                        </a:rPr>
                        <a:t>Củi một cành khô </a:t>
                      </a:r>
                      <a:r>
                        <a:rPr lang="en-US" sz="4299">
                          <a:solidFill>
                            <a:srgbClr val="000000"/>
                          </a:solidFill>
                          <a:latin typeface="Roboto Condensed Italics"/>
                        </a:rPr>
                        <a:t>lạc mấy dòng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3238904">
                <a:tc vMerge="1">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just">
                        <a:lnSpc>
                          <a:spcPts val="6019"/>
                        </a:lnSpc>
                        <a:defRPr/>
                      </a:pPr>
                      <a:r>
                        <a:rPr lang="en-US" sz="4299">
                          <a:solidFill>
                            <a:srgbClr val="000000"/>
                          </a:solidFill>
                          <a:latin typeface="Roboto Condensed"/>
                        </a:rPr>
                        <a:t>Nhấn mạnh vào sự vật được đảo ngữ (củi), tạo cách diễn đạt độc đáo.</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1"/>
                  </a:ext>
                </a:extLst>
              </a:tr>
            </a:tbl>
          </a:graphicData>
        </a:graphic>
      </p:graphicFrame>
      <p:sp>
        <p:nvSpPr>
          <p:cNvPr id="6" name="TextBox 6"/>
          <p:cNvSpPr txBox="1"/>
          <p:nvPr/>
        </p:nvSpPr>
        <p:spPr>
          <a:xfrm>
            <a:off x="2743200" y="1028700"/>
            <a:ext cx="10793401" cy="859791"/>
          </a:xfrm>
          <a:prstGeom prst="rect">
            <a:avLst/>
          </a:prstGeom>
        </p:spPr>
        <p:txBody>
          <a:bodyPr lIns="0" tIns="0" rIns="0" bIns="0" rtlCol="0" anchor="t">
            <a:spAutoFit/>
          </a:bodyPr>
          <a:lstStyle/>
          <a:p>
            <a:pPr algn="just">
              <a:lnSpc>
                <a:spcPts val="6159"/>
              </a:lnSpc>
            </a:pPr>
            <a:r>
              <a:rPr lang="en-US" sz="4399">
                <a:solidFill>
                  <a:srgbClr val="AB5762"/>
                </a:solidFill>
                <a:latin typeface="Roboto Condensed Bold"/>
              </a:rPr>
              <a:t>Bài 1: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aphicFrame>
        <p:nvGraphicFramePr>
          <p:cNvPr id="5" name="Table 5"/>
          <p:cNvGraphicFramePr>
            <a:graphicFrameLocks noGrp="1"/>
          </p:cNvGraphicFramePr>
          <p:nvPr>
            <p:extLst>
              <p:ext uri="{D42A27DB-BD31-4B8C-83A1-F6EECF244321}">
                <p14:modId xmlns:p14="http://schemas.microsoft.com/office/powerpoint/2010/main" val="2164747812"/>
              </p:ext>
            </p:extLst>
          </p:nvPr>
        </p:nvGraphicFramePr>
        <p:xfrm>
          <a:off x="990600" y="1638300"/>
          <a:ext cx="15621196" cy="7930502"/>
        </p:xfrm>
        <a:graphic>
          <a:graphicData uri="http://schemas.openxmlformats.org/drawingml/2006/table">
            <a:tbl>
              <a:tblPr/>
              <a:tblGrid>
                <a:gridCol w="2941830">
                  <a:extLst>
                    <a:ext uri="{9D8B030D-6E8A-4147-A177-3AD203B41FA5}">
                      <a16:colId xmlns:a16="http://schemas.microsoft.com/office/drawing/2014/main" val="20000"/>
                    </a:ext>
                  </a:extLst>
                </a:gridCol>
                <a:gridCol w="12679366">
                  <a:extLst>
                    <a:ext uri="{9D8B030D-6E8A-4147-A177-3AD203B41FA5}">
                      <a16:colId xmlns:a16="http://schemas.microsoft.com/office/drawing/2014/main" val="20001"/>
                    </a:ext>
                  </a:extLst>
                </a:gridCol>
              </a:tblGrid>
              <a:tr h="2122802">
                <a:tc rowSpan="2">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l">
                        <a:lnSpc>
                          <a:spcPts val="6019"/>
                        </a:lnSpc>
                        <a:defRPr/>
                      </a:pPr>
                      <a:r>
                        <a:rPr lang="en-US" sz="4299">
                          <a:solidFill>
                            <a:srgbClr val="000000"/>
                          </a:solidFill>
                          <a:latin typeface="Roboto Condensed Bold Italics"/>
                        </a:rPr>
                        <a:t>Đã tan tác</a:t>
                      </a:r>
                      <a:r>
                        <a:rPr lang="en-US" sz="4299">
                          <a:solidFill>
                            <a:srgbClr val="000000"/>
                          </a:solidFill>
                          <a:latin typeface="Roboto Condensed Italics"/>
                        </a:rPr>
                        <a:t> những bóng thù hắc ám</a:t>
                      </a:r>
                      <a:endParaRPr lang="en-US" sz="1100"/>
                    </a:p>
                    <a:p>
                      <a:pPr>
                        <a:lnSpc>
                          <a:spcPts val="6020"/>
                        </a:lnSpc>
                      </a:pPr>
                      <a:r>
                        <a:rPr lang="en-US" sz="4299">
                          <a:solidFill>
                            <a:srgbClr val="000000"/>
                          </a:solidFill>
                          <a:latin typeface="Roboto Condensed Bold Italics"/>
                        </a:rPr>
                        <a:t>Đã sáng lại</a:t>
                      </a:r>
                      <a:r>
                        <a:rPr lang="en-US" sz="4299">
                          <a:solidFill>
                            <a:srgbClr val="000000"/>
                          </a:solidFill>
                          <a:latin typeface="Roboto Condensed Italics"/>
                        </a:rPr>
                        <a:t> trời thu tháng Tám</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5807700">
                <a:tc vMerge="1">
                  <a:txBody>
                    <a:bodyPr/>
                    <a:lstStyle/>
                    <a:p>
                      <a:pPr algn="ctr">
                        <a:lnSpc>
                          <a:spcPts val="4900"/>
                        </a:lnSpc>
                        <a:defRPr/>
                      </a:pPr>
                      <a:r>
                        <a:rPr lang="en-US" sz="3500">
                          <a:solidFill>
                            <a:srgbClr val="000000"/>
                          </a:solidFill>
                          <a:latin typeface="Roboto Condensed Bold"/>
                        </a:rPr>
                        <a:t>Xác định biện pháp tu từ đảo ngữ trong câu thơ và nêu tác dụng:</a:t>
                      </a:r>
                      <a:endParaRPr lang="en-US" sz="1100"/>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tc>
                  <a:txBody>
                    <a:bodyPr/>
                    <a:lstStyle/>
                    <a:p>
                      <a:pPr algn="just">
                        <a:lnSpc>
                          <a:spcPts val="6019"/>
                        </a:lnSpc>
                        <a:defRPr/>
                      </a:pPr>
                      <a:r>
                        <a:rPr lang="en-US" sz="4299">
                          <a:solidFill>
                            <a:srgbClr val="000000"/>
                          </a:solidFill>
                          <a:latin typeface="Roboto Condensed"/>
                        </a:rPr>
                        <a:t>Nhấn mạnh vào trạng thái của sự vật (bóng thù hắc ám, trời thu tháng Tám)</a:t>
                      </a:r>
                      <a:endParaRPr lang="en-US" sz="1100"/>
                    </a:p>
                    <a:p>
                      <a:pPr algn="just">
                        <a:lnSpc>
                          <a:spcPts val="6019"/>
                        </a:lnSpc>
                      </a:pPr>
                      <a:r>
                        <a:rPr lang="en-US" sz="4299">
                          <a:solidFill>
                            <a:srgbClr val="000000"/>
                          </a:solidFill>
                          <a:latin typeface="Roboto Condensed"/>
                          <a:ea typeface="Roboto Condensed"/>
                          <a:sym typeface="Wingdings" panose="05000000000000000000" pitchFamily="2" charset="2"/>
                        </a:rPr>
                        <a:t></a:t>
                      </a:r>
                      <a:r>
                        <a:rPr lang="en-US" sz="4299">
                          <a:solidFill>
                            <a:srgbClr val="000000"/>
                          </a:solidFill>
                          <a:latin typeface="Roboto Condensed"/>
                          <a:ea typeface="Roboto Condensed"/>
                        </a:rPr>
                        <a:t> Biểu thị niềm hân hoan khi đất nước đổi thay, nhân dân có được độc lập tự do; thể hiện cảm hứng tự hào của tác giả về những chiến thắng oanh liệt cùng những thành quả trong công cuộc xây dựng đất nước sau kháng chiến chống Pháp thắng lợi.</a:t>
                      </a:r>
                    </a:p>
                  </a:txBody>
                  <a:tcPr marL="190500" marR="190500" marT="190500" marB="190500" anchor="ctr">
                    <a:lnL w="9525" cap="flat" cmpd="sng" algn="ctr">
                      <a:solidFill>
                        <a:srgbClr val="915350"/>
                      </a:solidFill>
                      <a:prstDash val="solid"/>
                      <a:round/>
                      <a:headEnd type="none" w="med" len="med"/>
                      <a:tailEnd type="none" w="med" len="med"/>
                    </a:lnL>
                    <a:lnR w="9525" cap="flat" cmpd="sng" algn="ctr">
                      <a:solidFill>
                        <a:srgbClr val="915350"/>
                      </a:solidFill>
                      <a:prstDash val="solid"/>
                      <a:round/>
                      <a:headEnd type="none" w="med" len="med"/>
                      <a:tailEnd type="none" w="med" len="med"/>
                    </a:lnR>
                    <a:lnT w="9525" cap="flat" cmpd="sng" algn="ctr">
                      <a:solidFill>
                        <a:srgbClr val="915350"/>
                      </a:solidFill>
                      <a:prstDash val="solid"/>
                      <a:round/>
                      <a:headEnd type="none" w="med" len="med"/>
                      <a:tailEnd type="none" w="med" len="med"/>
                    </a:lnT>
                    <a:lnB w="9525" cap="flat" cmpd="sng" algn="ctr">
                      <a:solidFill>
                        <a:srgbClr val="915350"/>
                      </a:solidFill>
                      <a:prstDash val="solid"/>
                      <a:round/>
                      <a:headEnd type="none" w="med" len="med"/>
                      <a:tailEnd type="none" w="med" len="med"/>
                    </a:lnB>
                    <a:solidFill>
                      <a:srgbClr val="EFE5E5"/>
                    </a:solidFill>
                  </a:tcPr>
                </a:tc>
                <a:extLst>
                  <a:ext uri="{0D108BD9-81ED-4DB2-BD59-A6C34878D82A}">
                    <a16:rowId xmlns:a16="http://schemas.microsoft.com/office/drawing/2014/main" val="10001"/>
                  </a:ext>
                </a:extLst>
              </a:tr>
            </a:tbl>
          </a:graphicData>
        </a:graphic>
      </p:graphicFrame>
      <p:sp>
        <p:nvSpPr>
          <p:cNvPr id="6" name="TextBox 6"/>
          <p:cNvSpPr txBox="1"/>
          <p:nvPr/>
        </p:nvSpPr>
        <p:spPr>
          <a:xfrm>
            <a:off x="2743200" y="647700"/>
            <a:ext cx="10793401" cy="859791"/>
          </a:xfrm>
          <a:prstGeom prst="rect">
            <a:avLst/>
          </a:prstGeom>
        </p:spPr>
        <p:txBody>
          <a:bodyPr lIns="0" tIns="0" rIns="0" bIns="0" rtlCol="0" anchor="t">
            <a:spAutoFit/>
          </a:bodyPr>
          <a:lstStyle/>
          <a:p>
            <a:pPr algn="just">
              <a:lnSpc>
                <a:spcPts val="6159"/>
              </a:lnSpc>
            </a:pPr>
            <a:r>
              <a:rPr lang="en-US" sz="4399">
                <a:solidFill>
                  <a:srgbClr val="AB5762"/>
                </a:solidFill>
                <a:latin typeface="Roboto Condensed Bold"/>
              </a:rPr>
              <a:t>Bài 1: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2971800" y="510472"/>
            <a:ext cx="12910591" cy="1384225"/>
          </a:xfrm>
          <a:prstGeom prst="rect">
            <a:avLst/>
          </a:prstGeom>
        </p:spPr>
        <p:txBody>
          <a:bodyPr wrap="square" lIns="0" tIns="0" rIns="0" bIns="0" rtlCol="0" anchor="t">
            <a:spAutoFit/>
          </a:bodyPr>
          <a:lstStyle/>
          <a:p>
            <a:pPr algn="just">
              <a:lnSpc>
                <a:spcPts val="5598"/>
              </a:lnSpc>
            </a:pPr>
            <a:r>
              <a:rPr lang="en-US" sz="3999">
                <a:solidFill>
                  <a:srgbClr val="C67E50"/>
                </a:solidFill>
                <a:latin typeface="Roboto Condensed Bold"/>
              </a:rPr>
              <a:t>Bài 2: Chỉ ra biện pháp đảo ngữ và nêu tác dụng của nó đối với việc liên kết câu:</a:t>
            </a:r>
          </a:p>
        </p:txBody>
      </p:sp>
      <p:graphicFrame>
        <p:nvGraphicFramePr>
          <p:cNvPr id="12" name="Table 12"/>
          <p:cNvGraphicFramePr>
            <a:graphicFrameLocks noGrp="1"/>
          </p:cNvGraphicFramePr>
          <p:nvPr/>
        </p:nvGraphicFramePr>
        <p:xfrm>
          <a:off x="2102279" y="2208611"/>
          <a:ext cx="14884400" cy="4648200"/>
        </p:xfrm>
        <a:graphic>
          <a:graphicData uri="http://schemas.openxmlformats.org/drawingml/2006/table">
            <a:tbl>
              <a:tblPr/>
              <a:tblGrid>
                <a:gridCol w="14884400">
                  <a:extLst>
                    <a:ext uri="{9D8B030D-6E8A-4147-A177-3AD203B41FA5}">
                      <a16:colId xmlns:a16="http://schemas.microsoft.com/office/drawing/2014/main" val="20000"/>
                    </a:ext>
                  </a:extLst>
                </a:gridCol>
              </a:tblGrid>
              <a:tr h="2325266">
                <a:tc>
                  <a:txBody>
                    <a:bodyPr/>
                    <a:lstStyle/>
                    <a:p>
                      <a:pPr algn="just">
                        <a:lnSpc>
                          <a:spcPts val="4759"/>
                        </a:lnSpc>
                        <a:defRPr/>
                      </a:pPr>
                      <a:r>
                        <a:rPr lang="en-US" sz="3399">
                          <a:solidFill>
                            <a:srgbClr val="000000"/>
                          </a:solidFill>
                          <a:latin typeface="Roboto Condensed Italics"/>
                        </a:rPr>
                        <a:t>a. (1) Chúng nó đã giở ra với chị biết bao là trò mua vui. (2) Nào nhảy nô, nào trò hú tim, nào đánh rồng rắn. (3) </a:t>
                      </a:r>
                      <a:r>
                        <a:rPr lang="en-US" sz="3399">
                          <a:solidFill>
                            <a:srgbClr val="000000"/>
                          </a:solidFill>
                          <a:latin typeface="Roboto Condensed Bold Italics"/>
                        </a:rPr>
                        <a:t>Những cuộc vui ấy</a:t>
                      </a:r>
                      <a:r>
                        <a:rPr lang="en-US" sz="3399">
                          <a:solidFill>
                            <a:srgbClr val="000000"/>
                          </a:solidFill>
                          <a:latin typeface="Roboto Condensed Italics"/>
                        </a:rPr>
                        <a:t> chị còn nhớ rành rành.</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2322934">
                <a:tc>
                  <a:txBody>
                    <a:bodyPr/>
                    <a:lstStyle/>
                    <a:p>
                      <a:pPr algn="just">
                        <a:lnSpc>
                          <a:spcPts val="4759"/>
                        </a:lnSpc>
                        <a:defRPr/>
                      </a:pP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FF9999"/>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2819400" y="571500"/>
            <a:ext cx="12725400" cy="1384225"/>
          </a:xfrm>
          <a:prstGeom prst="rect">
            <a:avLst/>
          </a:prstGeom>
        </p:spPr>
        <p:txBody>
          <a:bodyPr wrap="square" lIns="0" tIns="0" rIns="0" bIns="0" rtlCol="0" anchor="t">
            <a:spAutoFit/>
          </a:bodyPr>
          <a:lstStyle/>
          <a:p>
            <a:pPr algn="just">
              <a:lnSpc>
                <a:spcPts val="5598"/>
              </a:lnSpc>
            </a:pPr>
            <a:r>
              <a:rPr lang="en-US" sz="3999">
                <a:solidFill>
                  <a:srgbClr val="C67E50"/>
                </a:solidFill>
                <a:latin typeface="Roboto Condensed Bold"/>
              </a:rPr>
              <a:t>Bài 2: Chỉ ra biện pháp đảo ngữ và nêu tác dụng của nó đối với việc liên kết câu:</a:t>
            </a:r>
          </a:p>
        </p:txBody>
      </p:sp>
      <p:graphicFrame>
        <p:nvGraphicFramePr>
          <p:cNvPr id="12" name="Table 12"/>
          <p:cNvGraphicFramePr>
            <a:graphicFrameLocks noGrp="1"/>
          </p:cNvGraphicFramePr>
          <p:nvPr/>
        </p:nvGraphicFramePr>
        <p:xfrm>
          <a:off x="2102279" y="2208611"/>
          <a:ext cx="14884400" cy="5175621"/>
        </p:xfrm>
        <a:graphic>
          <a:graphicData uri="http://schemas.openxmlformats.org/drawingml/2006/table">
            <a:tbl>
              <a:tblPr/>
              <a:tblGrid>
                <a:gridCol w="14884400">
                  <a:extLst>
                    <a:ext uri="{9D8B030D-6E8A-4147-A177-3AD203B41FA5}">
                      <a16:colId xmlns:a16="http://schemas.microsoft.com/office/drawing/2014/main" val="20000"/>
                    </a:ext>
                  </a:extLst>
                </a:gridCol>
              </a:tblGrid>
              <a:tr h="2325023">
                <a:tc>
                  <a:txBody>
                    <a:bodyPr/>
                    <a:lstStyle/>
                    <a:p>
                      <a:pPr algn="just">
                        <a:lnSpc>
                          <a:spcPts val="4759"/>
                        </a:lnSpc>
                        <a:defRPr/>
                      </a:pPr>
                      <a:r>
                        <a:rPr lang="en-US" sz="3399">
                          <a:solidFill>
                            <a:srgbClr val="000000"/>
                          </a:solidFill>
                          <a:latin typeface="Roboto Condensed Italics"/>
                        </a:rPr>
                        <a:t>a. (1) Chúng nó đã giở ra với chị biết bao là trò mua vui. (2) Nào nhảy nô, nào trò hú tim, nào đánh rồng rắn. (3) </a:t>
                      </a:r>
                      <a:r>
                        <a:rPr lang="en-US" sz="3399">
                          <a:solidFill>
                            <a:srgbClr val="000000"/>
                          </a:solidFill>
                          <a:latin typeface="Roboto Condensed Bold Italics"/>
                        </a:rPr>
                        <a:t>Những cuộc vui ấy</a:t>
                      </a:r>
                      <a:r>
                        <a:rPr lang="en-US" sz="3399">
                          <a:solidFill>
                            <a:srgbClr val="000000"/>
                          </a:solidFill>
                          <a:latin typeface="Roboto Condensed Italics"/>
                        </a:rPr>
                        <a:t> chị còn nhớ rành rành.</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2850598">
                <a:tc>
                  <a:txBody>
                    <a:bodyPr/>
                    <a:lstStyle/>
                    <a:p>
                      <a:pPr algn="just">
                        <a:lnSpc>
                          <a:spcPts val="4758"/>
                        </a:lnSpc>
                        <a:defRPr/>
                      </a:pPr>
                      <a:r>
                        <a:rPr lang="en-US" sz="3399">
                          <a:solidFill>
                            <a:srgbClr val="000000"/>
                          </a:solidFill>
                          <a:latin typeface="Roboto Condensed"/>
                        </a:rPr>
                        <a:t>+ Câu (1), (2): đang kể về những trò vui mà chúng giở ra cho chị, vì vậy, đảo ngữ ở câu (3) có tác dụng tạo mạch kể thống nhất cho đoạn văn.</a:t>
                      </a:r>
                      <a:endParaRPr lang="en-US" sz="1100"/>
                    </a:p>
                    <a:p>
                      <a:pPr algn="just">
                        <a:lnSpc>
                          <a:spcPts val="4759"/>
                        </a:lnSpc>
                      </a:pPr>
                      <a:r>
                        <a:rPr lang="en-US" sz="3399">
                          <a:solidFill>
                            <a:srgbClr val="000000"/>
                          </a:solidFill>
                          <a:latin typeface="Roboto Condensed"/>
                        </a:rPr>
                        <a:t>+ Nếu đổi lại thành cách diễn đạt thông thường: Chị còn nhớ rành rành </a:t>
                      </a:r>
                      <a:r>
                        <a:rPr lang="en-US" sz="3399">
                          <a:solidFill>
                            <a:srgbClr val="000000"/>
                          </a:solidFill>
                          <a:latin typeface="Roboto Condensed Bold"/>
                          <a:ea typeface="Roboto Condensed Bold"/>
                        </a:rPr>
                        <a:t>những cuộc vui ấy 🡪 </a:t>
                      </a:r>
                      <a:r>
                        <a:rPr lang="en-US" sz="3399">
                          <a:solidFill>
                            <a:srgbClr val="000000"/>
                          </a:solidFill>
                          <a:latin typeface="Roboto Condensed"/>
                        </a:rPr>
                        <a:t>Câu (3) hướng về đối tượng </a:t>
                      </a:r>
                      <a:r>
                        <a:rPr lang="en-US" sz="3399">
                          <a:solidFill>
                            <a:srgbClr val="000000"/>
                          </a:solidFill>
                          <a:latin typeface="Roboto Condensed Italics"/>
                          <a:ea typeface="Roboto Condensed Italics"/>
                        </a:rPr>
                        <a:t>chị 🡪 </a:t>
                      </a:r>
                      <a:r>
                        <a:rPr lang="en-US" sz="3399">
                          <a:solidFill>
                            <a:srgbClr val="000000"/>
                          </a:solidFill>
                          <a:latin typeface="Roboto Condensed"/>
                        </a:rPr>
                        <a:t>Đứt mạch truyện.</a:t>
                      </a:r>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FF9999"/>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sp>
        <p:nvSpPr>
          <p:cNvPr id="11" name="TextBox 11"/>
          <p:cNvSpPr txBox="1"/>
          <p:nvPr/>
        </p:nvSpPr>
        <p:spPr>
          <a:xfrm>
            <a:off x="2971800" y="510472"/>
            <a:ext cx="12910591" cy="1384225"/>
          </a:xfrm>
          <a:prstGeom prst="rect">
            <a:avLst/>
          </a:prstGeom>
        </p:spPr>
        <p:txBody>
          <a:bodyPr wrap="square" lIns="0" tIns="0" rIns="0" bIns="0" rtlCol="0" anchor="t">
            <a:spAutoFit/>
          </a:bodyPr>
          <a:lstStyle/>
          <a:p>
            <a:pPr algn="just">
              <a:lnSpc>
                <a:spcPts val="5598"/>
              </a:lnSpc>
            </a:pPr>
            <a:r>
              <a:rPr lang="en-US" sz="3999">
                <a:solidFill>
                  <a:srgbClr val="C67E50"/>
                </a:solidFill>
                <a:latin typeface="Roboto Condensed Bold"/>
              </a:rPr>
              <a:t>Bài 2: Chỉ ra biện pháp đảo ngữ và nêu tác dụng của nó đối với việc liên kết câu:</a:t>
            </a:r>
          </a:p>
        </p:txBody>
      </p:sp>
      <p:graphicFrame>
        <p:nvGraphicFramePr>
          <p:cNvPr id="12" name="Table 12"/>
          <p:cNvGraphicFramePr>
            <a:graphicFrameLocks noGrp="1"/>
          </p:cNvGraphicFramePr>
          <p:nvPr/>
        </p:nvGraphicFramePr>
        <p:xfrm>
          <a:off x="2102279" y="2208611"/>
          <a:ext cx="14884400" cy="6968754"/>
        </p:xfrm>
        <a:graphic>
          <a:graphicData uri="http://schemas.openxmlformats.org/drawingml/2006/table">
            <a:tbl>
              <a:tblPr/>
              <a:tblGrid>
                <a:gridCol w="14884400">
                  <a:extLst>
                    <a:ext uri="{9D8B030D-6E8A-4147-A177-3AD203B41FA5}">
                      <a16:colId xmlns:a16="http://schemas.microsoft.com/office/drawing/2014/main" val="20000"/>
                    </a:ext>
                  </a:extLst>
                </a:gridCol>
              </a:tblGrid>
              <a:tr h="2324472">
                <a:tc>
                  <a:txBody>
                    <a:bodyPr/>
                    <a:lstStyle/>
                    <a:p>
                      <a:pPr algn="just">
                        <a:lnSpc>
                          <a:spcPts val="4759"/>
                        </a:lnSpc>
                        <a:defRPr/>
                      </a:pPr>
                      <a:r>
                        <a:rPr lang="en-US" sz="3399">
                          <a:solidFill>
                            <a:srgbClr val="000000"/>
                          </a:solidFill>
                          <a:latin typeface="Roboto Condensed Italics"/>
                        </a:rPr>
                        <a:t>b. (1) Phải cho hắn ăn tí gì mới được. (2) Đang ốm thế thì chỉ ăn cháo hành. […]. (3) </a:t>
                      </a:r>
                      <a:r>
                        <a:rPr lang="en-US" sz="3399">
                          <a:solidFill>
                            <a:srgbClr val="000000"/>
                          </a:solidFill>
                          <a:latin typeface="Roboto Condensed Bold Italics"/>
                        </a:rPr>
                        <a:t>Hành</a:t>
                      </a:r>
                      <a:r>
                        <a:rPr lang="en-US" sz="3399">
                          <a:solidFill>
                            <a:srgbClr val="000000"/>
                          </a:solidFill>
                          <a:latin typeface="Roboto Condensed Italics"/>
                        </a:rPr>
                        <a:t> thì nhà thị may lại còn.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FE5E5"/>
                    </a:solidFill>
                  </a:tcPr>
                </a:tc>
                <a:extLst>
                  <a:ext uri="{0D108BD9-81ED-4DB2-BD59-A6C34878D82A}">
                    <a16:rowId xmlns:a16="http://schemas.microsoft.com/office/drawing/2014/main" val="10000"/>
                  </a:ext>
                </a:extLst>
              </a:tr>
              <a:tr h="2322141">
                <a:tc>
                  <a:txBody>
                    <a:bodyPr/>
                    <a:lstStyle/>
                    <a:p>
                      <a:pPr algn="just">
                        <a:lnSpc>
                          <a:spcPts val="4759"/>
                        </a:lnSpc>
                        <a:defRPr/>
                      </a:pPr>
                      <a:r>
                        <a:rPr lang="en-US" sz="3399">
                          <a:solidFill>
                            <a:srgbClr val="000000"/>
                          </a:solidFill>
                          <a:latin typeface="Roboto Condensed"/>
                        </a:rPr>
                        <a:t>+ Câu (1), (2): Kể về ý định nấu cháo hành cho Chí Phèo, câu (3) được đảo lên khiến cho mạch kể thống nhất.</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0" cap="flat" cmpd="sng" algn="ctr">
                      <a:solidFill>
                        <a:srgbClr val="FF9999"/>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2322141">
                <a:tc>
                  <a:txBody>
                    <a:bodyPr/>
                    <a:lstStyle/>
                    <a:p>
                      <a:pPr algn="just">
                        <a:lnSpc>
                          <a:spcPts val="4759"/>
                        </a:lnSpc>
                        <a:defRPr/>
                      </a:pPr>
                      <a:r>
                        <a:rPr lang="en-US" sz="3399">
                          <a:solidFill>
                            <a:srgbClr val="000000"/>
                          </a:solidFill>
                          <a:latin typeface="Roboto Condensed"/>
                        </a:rPr>
                        <a:t>+ Nếu dùng trật tự thông thường (Nhà thị may lại còn hành) thì không tạo liên kết về nội dung với hai câu trên.</a:t>
                      </a:r>
                      <a:endParaRPr lang="en-US" sz="1100"/>
                    </a:p>
                  </a:txBody>
                  <a:tcPr marL="190500" marR="190500" marT="190500" marB="1905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043914">
            <a:off x="438433" y="-1038179"/>
            <a:ext cx="16605712" cy="16515135"/>
            <a:chOff x="0" y="0"/>
            <a:chExt cx="22140949" cy="22020180"/>
          </a:xfrm>
        </p:grpSpPr>
        <p:sp>
          <p:nvSpPr>
            <p:cNvPr id="3" name="Freeform 3"/>
            <p:cNvSpPr/>
            <p:nvPr/>
          </p:nvSpPr>
          <p:spPr>
            <a:xfrm>
              <a:off x="0" y="0"/>
              <a:ext cx="22140926" cy="22020149"/>
            </a:xfrm>
            <a:custGeom>
              <a:avLst/>
              <a:gdLst/>
              <a:ahLst/>
              <a:cxnLst/>
              <a:rect l="l" t="t" r="r" b="b"/>
              <a:pathLst>
                <a:path w="22140926" h="22020149">
                  <a:moveTo>
                    <a:pt x="0" y="0"/>
                  </a:moveTo>
                  <a:lnTo>
                    <a:pt x="22140926" y="0"/>
                  </a:lnTo>
                  <a:lnTo>
                    <a:pt x="22140926" y="22020149"/>
                  </a:lnTo>
                  <a:lnTo>
                    <a:pt x="0" y="22020149"/>
                  </a:lnTo>
                  <a:lnTo>
                    <a:pt x="0" y="0"/>
                  </a:lnTo>
                  <a:close/>
                </a:path>
              </a:pathLst>
            </a:custGeom>
            <a:blipFill>
              <a:blip r:embed="rId2"/>
              <a:stretch>
                <a:fillRect l="-100" r="-100"/>
              </a:stretch>
            </a:blipFill>
          </p:spPr>
          <p:txBody>
            <a:bodyPr/>
            <a:lstStyle/>
            <a:p>
              <a:endParaRPr lang="en-GB"/>
            </a:p>
          </p:txBody>
        </p:sp>
      </p:grpSp>
      <p:grpSp>
        <p:nvGrpSpPr>
          <p:cNvPr id="4" name="Group 4"/>
          <p:cNvGrpSpPr/>
          <p:nvPr/>
        </p:nvGrpSpPr>
        <p:grpSpPr>
          <a:xfrm>
            <a:off x="15525968" y="1329167"/>
            <a:ext cx="1056522" cy="1342002"/>
            <a:chOff x="0" y="0"/>
            <a:chExt cx="1408696" cy="1789336"/>
          </a:xfrm>
        </p:grpSpPr>
        <p:sp>
          <p:nvSpPr>
            <p:cNvPr id="5" name="Freeform 5"/>
            <p:cNvSpPr/>
            <p:nvPr/>
          </p:nvSpPr>
          <p:spPr>
            <a:xfrm>
              <a:off x="0" y="0"/>
              <a:ext cx="1408684" cy="1789303"/>
            </a:xfrm>
            <a:custGeom>
              <a:avLst/>
              <a:gdLst/>
              <a:ahLst/>
              <a:cxnLst/>
              <a:rect l="l" t="t" r="r" b="b"/>
              <a:pathLst>
                <a:path w="1408684" h="1789303">
                  <a:moveTo>
                    <a:pt x="0" y="0"/>
                  </a:moveTo>
                  <a:lnTo>
                    <a:pt x="1408684" y="0"/>
                  </a:lnTo>
                  <a:lnTo>
                    <a:pt x="1408684" y="1789303"/>
                  </a:lnTo>
                  <a:lnTo>
                    <a:pt x="0" y="1789303"/>
                  </a:lnTo>
                  <a:lnTo>
                    <a:pt x="0" y="0"/>
                  </a:lnTo>
                  <a:close/>
                </a:path>
              </a:pathLst>
            </a:custGeom>
            <a:blipFill>
              <a:blip r:embed="rId3"/>
              <a:stretch>
                <a:fillRect t="-2" b="-4"/>
              </a:stretch>
            </a:blipFill>
          </p:spPr>
          <p:txBody>
            <a:bodyPr/>
            <a:lstStyle/>
            <a:p>
              <a:endParaRPr lang="en-GB"/>
            </a:p>
          </p:txBody>
        </p:sp>
      </p:grpSp>
      <p:grpSp>
        <p:nvGrpSpPr>
          <p:cNvPr id="6" name="Group 6"/>
          <p:cNvGrpSpPr/>
          <p:nvPr/>
        </p:nvGrpSpPr>
        <p:grpSpPr>
          <a:xfrm>
            <a:off x="16582490" y="1049264"/>
            <a:ext cx="848572" cy="1077863"/>
            <a:chOff x="0" y="0"/>
            <a:chExt cx="1131430" cy="1437151"/>
          </a:xfrm>
        </p:grpSpPr>
        <p:sp>
          <p:nvSpPr>
            <p:cNvPr id="7" name="Freeform 7"/>
            <p:cNvSpPr/>
            <p:nvPr/>
          </p:nvSpPr>
          <p:spPr>
            <a:xfrm>
              <a:off x="0" y="0"/>
              <a:ext cx="1131443" cy="1437132"/>
            </a:xfrm>
            <a:custGeom>
              <a:avLst/>
              <a:gdLst/>
              <a:ahLst/>
              <a:cxnLst/>
              <a:rect l="l" t="t" r="r" b="b"/>
              <a:pathLst>
                <a:path w="1131443" h="1437132">
                  <a:moveTo>
                    <a:pt x="0" y="0"/>
                  </a:moveTo>
                  <a:lnTo>
                    <a:pt x="1131443" y="0"/>
                  </a:lnTo>
                  <a:lnTo>
                    <a:pt x="1131443" y="1437132"/>
                  </a:lnTo>
                  <a:lnTo>
                    <a:pt x="0" y="1437132"/>
                  </a:lnTo>
                  <a:lnTo>
                    <a:pt x="0" y="0"/>
                  </a:lnTo>
                  <a:close/>
                </a:path>
              </a:pathLst>
            </a:custGeom>
            <a:blipFill>
              <a:blip r:embed="rId3"/>
              <a:stretch>
                <a:fillRect l="-139" r="-138" b="-1"/>
              </a:stretch>
            </a:blipFill>
          </p:spPr>
          <p:txBody>
            <a:bodyPr/>
            <a:lstStyle/>
            <a:p>
              <a:endParaRPr lang="en-GB"/>
            </a:p>
          </p:txBody>
        </p:sp>
      </p:grpSp>
      <p:sp>
        <p:nvSpPr>
          <p:cNvPr id="8" name="TextBox 8"/>
          <p:cNvSpPr txBox="1"/>
          <p:nvPr/>
        </p:nvSpPr>
        <p:spPr>
          <a:xfrm>
            <a:off x="2812331" y="2692758"/>
            <a:ext cx="11344796" cy="1310640"/>
          </a:xfrm>
          <a:prstGeom prst="rect">
            <a:avLst/>
          </a:prstGeom>
        </p:spPr>
        <p:txBody>
          <a:bodyPr lIns="0" tIns="0" rIns="0" bIns="0" rtlCol="0" anchor="t">
            <a:spAutoFit/>
          </a:bodyPr>
          <a:lstStyle/>
          <a:p>
            <a:pPr algn="ctr">
              <a:lnSpc>
                <a:spcPts val="9660"/>
              </a:lnSpc>
            </a:pPr>
            <a:r>
              <a:rPr lang="en-US" sz="6900">
                <a:solidFill>
                  <a:srgbClr val="FFFFFF"/>
                </a:solidFill>
                <a:latin typeface="Fraunces Bold"/>
              </a:rPr>
              <a:t>III. VIẾT NGẮN</a:t>
            </a:r>
          </a:p>
        </p:txBody>
      </p:sp>
      <p:sp>
        <p:nvSpPr>
          <p:cNvPr id="9" name="TextBox 9"/>
          <p:cNvSpPr txBox="1"/>
          <p:nvPr/>
        </p:nvSpPr>
        <p:spPr>
          <a:xfrm>
            <a:off x="3325451" y="4991830"/>
            <a:ext cx="10831676" cy="1129030"/>
          </a:xfrm>
          <a:prstGeom prst="rect">
            <a:avLst/>
          </a:prstGeom>
        </p:spPr>
        <p:txBody>
          <a:bodyPr lIns="0" tIns="0" rIns="0" bIns="0" rtlCol="0" anchor="t">
            <a:spAutoFit/>
          </a:bodyPr>
          <a:lstStyle/>
          <a:p>
            <a:pPr algn="ctr">
              <a:lnSpc>
                <a:spcPts val="8118"/>
              </a:lnSpc>
            </a:pPr>
            <a:r>
              <a:rPr lang="en-US" sz="5798">
                <a:solidFill>
                  <a:srgbClr val="FFFFFF"/>
                </a:solidFill>
                <a:latin typeface="Roboto Condensed Bold"/>
              </a:rPr>
              <a:t>NÉT ĐẸP CỔ ĐIỂN – XƯA VÀ NAY</a:t>
            </a:r>
          </a:p>
        </p:txBody>
      </p:sp>
      <p:grpSp>
        <p:nvGrpSpPr>
          <p:cNvPr id="10" name="Group 10"/>
          <p:cNvGrpSpPr/>
          <p:nvPr/>
        </p:nvGrpSpPr>
        <p:grpSpPr>
          <a:xfrm>
            <a:off x="13244318" y="6120861"/>
            <a:ext cx="5486061" cy="4598316"/>
            <a:chOff x="0" y="0"/>
            <a:chExt cx="7314748" cy="6131088"/>
          </a:xfrm>
        </p:grpSpPr>
        <p:sp>
          <p:nvSpPr>
            <p:cNvPr id="11" name="Freeform 11"/>
            <p:cNvSpPr/>
            <p:nvPr/>
          </p:nvSpPr>
          <p:spPr>
            <a:xfrm>
              <a:off x="0" y="0"/>
              <a:ext cx="7314692" cy="6131052"/>
            </a:xfrm>
            <a:custGeom>
              <a:avLst/>
              <a:gdLst/>
              <a:ahLst/>
              <a:cxnLst/>
              <a:rect l="l" t="t" r="r" b="b"/>
              <a:pathLst>
                <a:path w="7314692" h="6131052">
                  <a:moveTo>
                    <a:pt x="0" y="0"/>
                  </a:moveTo>
                  <a:lnTo>
                    <a:pt x="7314692" y="0"/>
                  </a:lnTo>
                  <a:lnTo>
                    <a:pt x="7314692" y="6131052"/>
                  </a:lnTo>
                  <a:lnTo>
                    <a:pt x="0" y="6131052"/>
                  </a:lnTo>
                  <a:lnTo>
                    <a:pt x="0" y="0"/>
                  </a:lnTo>
                  <a:close/>
                </a:path>
              </a:pathLst>
            </a:custGeom>
            <a:blipFill>
              <a:blip r:embed="rId4"/>
              <a:stretch>
                <a:fillRect t="-125" b="-125"/>
              </a:stretch>
            </a:blipFill>
          </p:spPr>
          <p:txBody>
            <a:bodyPr/>
            <a:lstStyle/>
            <a:p>
              <a:endParaRPr lang="en-GB"/>
            </a:p>
          </p:txBody>
        </p:sp>
      </p:grpSp>
      <p:grpSp>
        <p:nvGrpSpPr>
          <p:cNvPr id="12" name="Group 12"/>
          <p:cNvGrpSpPr/>
          <p:nvPr/>
        </p:nvGrpSpPr>
        <p:grpSpPr>
          <a:xfrm>
            <a:off x="-163722" y="5662690"/>
            <a:ext cx="3952471" cy="5032081"/>
            <a:chOff x="0" y="0"/>
            <a:chExt cx="5269961" cy="6709441"/>
          </a:xfrm>
        </p:grpSpPr>
        <p:sp>
          <p:nvSpPr>
            <p:cNvPr id="13" name="Freeform 13"/>
            <p:cNvSpPr/>
            <p:nvPr/>
          </p:nvSpPr>
          <p:spPr>
            <a:xfrm>
              <a:off x="0" y="0"/>
              <a:ext cx="5269992" cy="6709410"/>
            </a:xfrm>
            <a:custGeom>
              <a:avLst/>
              <a:gdLst/>
              <a:ahLst/>
              <a:cxnLst/>
              <a:rect l="l" t="t" r="r" b="b"/>
              <a:pathLst>
                <a:path w="5269992" h="6709410">
                  <a:moveTo>
                    <a:pt x="0" y="0"/>
                  </a:moveTo>
                  <a:lnTo>
                    <a:pt x="5269992" y="0"/>
                  </a:lnTo>
                  <a:lnTo>
                    <a:pt x="5269992" y="6709410"/>
                  </a:lnTo>
                  <a:lnTo>
                    <a:pt x="0" y="6709410"/>
                  </a:lnTo>
                  <a:lnTo>
                    <a:pt x="0" y="0"/>
                  </a:lnTo>
                  <a:close/>
                </a:path>
              </a:pathLst>
            </a:custGeom>
            <a:blipFill>
              <a:blip r:embed="rId5"/>
              <a:stretch>
                <a:fillRect l="-59" r="-58"/>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6248400" y="342900"/>
            <a:ext cx="10371063" cy="3783087"/>
          </a:xfrm>
          <a:prstGeom prst="rect">
            <a:avLst/>
          </a:prstGeom>
        </p:spPr>
        <p:txBody>
          <a:bodyPr wrap="square" lIns="0" tIns="0" rIns="0" bIns="0" rtlCol="0" anchor="t">
            <a:spAutoFit/>
          </a:bodyPr>
          <a:lstStyle/>
          <a:p>
            <a:pPr algn="just">
              <a:lnSpc>
                <a:spcPts val="6020"/>
              </a:lnSpc>
            </a:pPr>
            <a:r>
              <a:rPr lang="en-US" sz="3600">
                <a:solidFill>
                  <a:srgbClr val="AB5762"/>
                </a:solidFill>
                <a:latin typeface="Roboto Condensed"/>
              </a:rPr>
              <a:t>Những nét đẹp cổ điển không chỉ hiện hữu qua những sáng tác thơ </a:t>
            </a:r>
            <a:r>
              <a:rPr lang="en-US" sz="4000">
                <a:solidFill>
                  <a:srgbClr val="AB5762"/>
                </a:solidFill>
                <a:latin typeface="Roboto Condensed"/>
              </a:rPr>
              <a:t>văn</a:t>
            </a:r>
            <a:r>
              <a:rPr lang="en-US" sz="3600">
                <a:solidFill>
                  <a:srgbClr val="AB5762"/>
                </a:solidFill>
                <a:latin typeface="Roboto Condensed"/>
              </a:rPr>
              <a:t>; nét đẹp ấy còn có thể được thể hiện qua trang phụ, lối sống, thói quen của con người. Nhưng thật tiếc vì giới trẻ lại vô tình hay cố ý lãng quên những nét đẹp xưa cũ của cha ông.</a:t>
            </a:r>
          </a:p>
        </p:txBody>
      </p:sp>
      <p:sp>
        <p:nvSpPr>
          <p:cNvPr id="12" name="TextBox 12"/>
          <p:cNvSpPr txBox="1"/>
          <p:nvPr/>
        </p:nvSpPr>
        <p:spPr>
          <a:xfrm>
            <a:off x="6096000" y="4610100"/>
            <a:ext cx="11163401" cy="3267321"/>
          </a:xfrm>
          <a:prstGeom prst="rect">
            <a:avLst/>
          </a:prstGeom>
        </p:spPr>
        <p:txBody>
          <a:bodyPr lIns="0" tIns="0" rIns="0" bIns="0" rtlCol="0" anchor="t">
            <a:spAutoFit/>
          </a:bodyPr>
          <a:lstStyle/>
          <a:p>
            <a:pPr algn="ctr">
              <a:lnSpc>
                <a:spcPts val="6291"/>
              </a:lnSpc>
            </a:pPr>
            <a:r>
              <a:rPr lang="en-US" sz="3931">
                <a:solidFill>
                  <a:srgbClr val="AB5762"/>
                </a:solidFill>
                <a:latin typeface="Roboto Condensed"/>
              </a:rPr>
              <a:t>Hãy viết đoạn văn khoảng 8 – 10 câu chia sẻ những cách mà thế hệ trẻ có thể làm để giữ gìn và phát huy những nét đẹp của cha ông. Đoạn văn có sử dụng 01 từ tượng hình/ từ tượng thanh hoặc 01 biện pháp đảo ngữ.</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5400000">
            <a:off x="5073791" y="-832264"/>
            <a:ext cx="8914834" cy="11749369"/>
            <a:chOff x="0" y="0"/>
            <a:chExt cx="11886445" cy="15665825"/>
          </a:xfrm>
        </p:grpSpPr>
        <p:sp>
          <p:nvSpPr>
            <p:cNvPr id="4" name="Freeform 4"/>
            <p:cNvSpPr/>
            <p:nvPr/>
          </p:nvSpPr>
          <p:spPr>
            <a:xfrm>
              <a:off x="0" y="0"/>
              <a:ext cx="11886438" cy="15665831"/>
            </a:xfrm>
            <a:custGeom>
              <a:avLst/>
              <a:gdLst/>
              <a:ahLst/>
              <a:cxnLst/>
              <a:rect l="l" t="t" r="r" b="b"/>
              <a:pathLst>
                <a:path w="11886438" h="15665831">
                  <a:moveTo>
                    <a:pt x="0" y="0"/>
                  </a:moveTo>
                  <a:lnTo>
                    <a:pt x="11886438" y="0"/>
                  </a:lnTo>
                  <a:lnTo>
                    <a:pt x="11886438" y="15665831"/>
                  </a:lnTo>
                  <a:lnTo>
                    <a:pt x="0" y="15665831"/>
                  </a:lnTo>
                  <a:lnTo>
                    <a:pt x="0" y="0"/>
                  </a:lnTo>
                  <a:close/>
                </a:path>
              </a:pathLst>
            </a:custGeom>
            <a:blipFill>
              <a:blip r:embed="rId2"/>
              <a:stretch>
                <a:fillRect t="-5" b="-5"/>
              </a:stretch>
            </a:blipFill>
          </p:spPr>
          <p:txBody>
            <a:bodyPr/>
            <a:lstStyle/>
            <a:p>
              <a:endParaRPr lang="en-GB"/>
            </a:p>
          </p:txBody>
        </p:sp>
      </p:grpSp>
      <p:grpSp>
        <p:nvGrpSpPr>
          <p:cNvPr id="13" name="Group 13"/>
          <p:cNvGrpSpPr/>
          <p:nvPr/>
        </p:nvGrpSpPr>
        <p:grpSpPr>
          <a:xfrm>
            <a:off x="4931774" y="6814810"/>
            <a:ext cx="10051762" cy="2357595"/>
            <a:chOff x="0" y="0"/>
            <a:chExt cx="13402349" cy="3143460"/>
          </a:xfrm>
        </p:grpSpPr>
        <p:sp>
          <p:nvSpPr>
            <p:cNvPr id="14" name="Freeform 14"/>
            <p:cNvSpPr/>
            <p:nvPr/>
          </p:nvSpPr>
          <p:spPr>
            <a:xfrm>
              <a:off x="0" y="0"/>
              <a:ext cx="13402311" cy="3143504"/>
            </a:xfrm>
            <a:custGeom>
              <a:avLst/>
              <a:gdLst/>
              <a:ahLst/>
              <a:cxnLst/>
              <a:rect l="l" t="t" r="r" b="b"/>
              <a:pathLst>
                <a:path w="13402311" h="3143504">
                  <a:moveTo>
                    <a:pt x="0" y="0"/>
                  </a:moveTo>
                  <a:lnTo>
                    <a:pt x="13402311" y="0"/>
                  </a:lnTo>
                  <a:lnTo>
                    <a:pt x="13402311" y="3143504"/>
                  </a:lnTo>
                  <a:lnTo>
                    <a:pt x="0" y="3143504"/>
                  </a:lnTo>
                  <a:lnTo>
                    <a:pt x="0" y="0"/>
                  </a:lnTo>
                  <a:close/>
                </a:path>
              </a:pathLst>
            </a:custGeom>
            <a:blipFill>
              <a:blip r:embed="rId3"/>
              <a:stretch>
                <a:fillRect t="-64" b="-63"/>
              </a:stretch>
            </a:blipFill>
          </p:spPr>
          <p:txBody>
            <a:bodyPr/>
            <a:lstStyle/>
            <a:p>
              <a:endParaRPr lang="en-GB"/>
            </a:p>
          </p:txBody>
        </p:sp>
      </p:grpSp>
      <p:grpSp>
        <p:nvGrpSpPr>
          <p:cNvPr id="15" name="Group 15"/>
          <p:cNvGrpSpPr/>
          <p:nvPr/>
        </p:nvGrpSpPr>
        <p:grpSpPr>
          <a:xfrm>
            <a:off x="4931774" y="4075231"/>
            <a:ext cx="714769" cy="2136537"/>
            <a:chOff x="0" y="0"/>
            <a:chExt cx="953025" cy="2848716"/>
          </a:xfrm>
        </p:grpSpPr>
        <p:sp>
          <p:nvSpPr>
            <p:cNvPr id="16" name="Freeform 16"/>
            <p:cNvSpPr/>
            <p:nvPr/>
          </p:nvSpPr>
          <p:spPr>
            <a:xfrm>
              <a:off x="0" y="0"/>
              <a:ext cx="953008" cy="2848737"/>
            </a:xfrm>
            <a:custGeom>
              <a:avLst/>
              <a:gdLst/>
              <a:ahLst/>
              <a:cxnLst/>
              <a:rect l="l" t="t" r="r" b="b"/>
              <a:pathLst>
                <a:path w="953008" h="2848737">
                  <a:moveTo>
                    <a:pt x="0" y="0"/>
                  </a:moveTo>
                  <a:lnTo>
                    <a:pt x="953008" y="0"/>
                  </a:lnTo>
                  <a:lnTo>
                    <a:pt x="953008" y="2848737"/>
                  </a:lnTo>
                  <a:lnTo>
                    <a:pt x="0" y="2848737"/>
                  </a:lnTo>
                  <a:lnTo>
                    <a:pt x="0" y="0"/>
                  </a:lnTo>
                  <a:close/>
                </a:path>
              </a:pathLst>
            </a:custGeom>
            <a:blipFill>
              <a:blip r:embed="rId4"/>
              <a:stretch>
                <a:fillRect l="-483" r="-484"/>
              </a:stretch>
            </a:blipFill>
          </p:spPr>
          <p:txBody>
            <a:bodyPr/>
            <a:lstStyle/>
            <a:p>
              <a:endParaRPr lang="en-GB"/>
            </a:p>
          </p:txBody>
        </p:sp>
      </p:grpSp>
      <p:pic>
        <p:nvPicPr>
          <p:cNvPr id="17" name="Picture 17"/>
          <p:cNvPicPr>
            <a:picLocks noChangeAspect="1"/>
          </p:cNvPicPr>
          <p:nvPr/>
        </p:nvPicPr>
        <p:blipFill>
          <a:blip r:embed="rId5"/>
          <a:srcRect b="241"/>
          <a:stretch>
            <a:fillRect/>
          </a:stretch>
        </p:blipFill>
        <p:spPr>
          <a:xfrm>
            <a:off x="5646543" y="-134181"/>
            <a:ext cx="7324344" cy="8229600"/>
          </a:xfrm>
          <a:prstGeom prst="rect">
            <a:avLst/>
          </a:prstGeom>
        </p:spPr>
      </p:pic>
      <p:sp>
        <p:nvSpPr>
          <p:cNvPr id="18" name="TextBox 18"/>
          <p:cNvSpPr txBox="1"/>
          <p:nvPr/>
        </p:nvSpPr>
        <p:spPr>
          <a:xfrm>
            <a:off x="5283834" y="7195013"/>
            <a:ext cx="9347642" cy="1024892"/>
          </a:xfrm>
          <a:prstGeom prst="rect">
            <a:avLst/>
          </a:prstGeom>
        </p:spPr>
        <p:txBody>
          <a:bodyPr lIns="0" tIns="0" rIns="0" bIns="0" rtlCol="0" anchor="t">
            <a:spAutoFit/>
          </a:bodyPr>
          <a:lstStyle/>
          <a:p>
            <a:pPr algn="ctr">
              <a:lnSpc>
                <a:spcPts val="7558"/>
              </a:lnSpc>
            </a:pPr>
            <a:r>
              <a:rPr lang="en-US" sz="5398">
                <a:solidFill>
                  <a:srgbClr val="5186CD"/>
                </a:solidFill>
                <a:latin typeface="Roboto Condensed Bold"/>
              </a:rPr>
              <a:t>rào rào</a:t>
            </a:r>
          </a:p>
        </p:txBody>
      </p:sp>
      <p:pic>
        <p:nvPicPr>
          <p:cNvPr id="19" name="Picture 19"/>
          <p:cNvPicPr>
            <a:picLocks noChangeAspect="1"/>
          </p:cNvPicPr>
          <p:nvPr/>
        </p:nvPicPr>
        <p:blipFill>
          <a:blip r:embed="rId6"/>
          <a:srcRect b="9159"/>
          <a:stretch>
            <a:fillRect/>
          </a:stretch>
        </p:blipFill>
        <p:spPr>
          <a:xfrm rot="2008471">
            <a:off x="-1571977" y="-882561"/>
            <a:ext cx="5934063" cy="4598899"/>
          </a:xfrm>
          <a:prstGeom prst="rect">
            <a:avLst/>
          </a:prstGeom>
        </p:spPr>
      </p:pic>
      <p:sp>
        <p:nvSpPr>
          <p:cNvPr id="20" name="TextBox 20"/>
          <p:cNvSpPr txBox="1"/>
          <p:nvPr/>
        </p:nvSpPr>
        <p:spPr>
          <a:xfrm>
            <a:off x="236937" y="4309980"/>
            <a:ext cx="3130418" cy="4330711"/>
          </a:xfrm>
          <a:prstGeom prst="rect">
            <a:avLst/>
          </a:prstGeom>
        </p:spPr>
        <p:txBody>
          <a:bodyPr lIns="0" tIns="0" rIns="0" bIns="0" rtlCol="0" anchor="t">
            <a:spAutoFit/>
          </a:bodyPr>
          <a:lstStyle/>
          <a:p>
            <a:pPr algn="ctr">
              <a:lnSpc>
                <a:spcPts val="8520"/>
              </a:lnSpc>
            </a:pPr>
            <a:r>
              <a:rPr lang="en-US" sz="6085">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2783800" cy="115443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pic>
        <p:nvPicPr>
          <p:cNvPr id="11" name="Picture 11"/>
          <p:cNvPicPr>
            <a:picLocks noChangeAspect="1"/>
          </p:cNvPicPr>
          <p:nvPr/>
        </p:nvPicPr>
        <p:blipFill>
          <a:blip r:embed="rId3"/>
          <a:srcRect/>
          <a:stretch>
            <a:fillRect/>
          </a:stretch>
        </p:blipFill>
        <p:spPr>
          <a:xfrm>
            <a:off x="4459069" y="7894227"/>
            <a:ext cx="1240912" cy="784877"/>
          </a:xfrm>
          <a:prstGeom prst="rect">
            <a:avLst/>
          </a:prstGeom>
        </p:spPr>
      </p:pic>
      <p:sp>
        <p:nvSpPr>
          <p:cNvPr id="12" name="TextBox 12"/>
          <p:cNvSpPr txBox="1"/>
          <p:nvPr/>
        </p:nvSpPr>
        <p:spPr>
          <a:xfrm>
            <a:off x="5901448" y="876300"/>
            <a:ext cx="6371835" cy="772161"/>
          </a:xfrm>
          <a:prstGeom prst="rect">
            <a:avLst/>
          </a:prstGeom>
        </p:spPr>
        <p:txBody>
          <a:bodyPr lIns="0" tIns="0" rIns="0" bIns="0" rtlCol="0" anchor="t">
            <a:spAutoFit/>
          </a:bodyPr>
          <a:lstStyle/>
          <a:p>
            <a:pPr algn="just">
              <a:lnSpc>
                <a:spcPts val="5739"/>
              </a:lnSpc>
            </a:pPr>
            <a:r>
              <a:rPr lang="en-US" sz="4099">
                <a:solidFill>
                  <a:srgbClr val="AB5762"/>
                </a:solidFill>
                <a:latin typeface="Roboto Condensed"/>
              </a:rPr>
              <a:t>Giới thiệu hiện trạng vấn đề</a:t>
            </a:r>
          </a:p>
        </p:txBody>
      </p:sp>
      <p:sp>
        <p:nvSpPr>
          <p:cNvPr id="13" name="TextBox 13"/>
          <p:cNvSpPr txBox="1"/>
          <p:nvPr/>
        </p:nvSpPr>
        <p:spPr>
          <a:xfrm>
            <a:off x="2281025" y="636545"/>
            <a:ext cx="4356088" cy="1550671"/>
          </a:xfrm>
          <a:prstGeom prst="rect">
            <a:avLst/>
          </a:prstGeom>
        </p:spPr>
        <p:txBody>
          <a:bodyPr lIns="0" tIns="0" rIns="0" bIns="0" rtlCol="0" anchor="t">
            <a:spAutoFit/>
          </a:bodyPr>
          <a:lstStyle/>
          <a:p>
            <a:pPr algn="just">
              <a:lnSpc>
                <a:spcPts val="5878"/>
              </a:lnSpc>
            </a:pPr>
            <a:r>
              <a:rPr lang="en-US" sz="4198">
                <a:solidFill>
                  <a:srgbClr val="C67E50"/>
                </a:solidFill>
                <a:latin typeface="Roboto Condensed Bold"/>
              </a:rPr>
              <a:t>Mở đoạn</a:t>
            </a:r>
          </a:p>
          <a:p>
            <a:pPr algn="just">
              <a:lnSpc>
                <a:spcPts val="5878"/>
              </a:lnSpc>
            </a:pPr>
            <a:r>
              <a:rPr lang="en-US" sz="4198">
                <a:solidFill>
                  <a:srgbClr val="C67E50"/>
                </a:solidFill>
                <a:latin typeface="Roboto Condensed Bold"/>
              </a:rPr>
              <a:t>(1 câu)</a:t>
            </a:r>
          </a:p>
        </p:txBody>
      </p:sp>
      <p:sp>
        <p:nvSpPr>
          <p:cNvPr id="14" name="TextBox 14"/>
          <p:cNvSpPr txBox="1"/>
          <p:nvPr/>
        </p:nvSpPr>
        <p:spPr>
          <a:xfrm>
            <a:off x="2281025" y="3378984"/>
            <a:ext cx="4356088" cy="1550671"/>
          </a:xfrm>
          <a:prstGeom prst="rect">
            <a:avLst/>
          </a:prstGeom>
        </p:spPr>
        <p:txBody>
          <a:bodyPr lIns="0" tIns="0" rIns="0" bIns="0" rtlCol="0" anchor="t">
            <a:spAutoFit/>
          </a:bodyPr>
          <a:lstStyle/>
          <a:p>
            <a:pPr algn="just">
              <a:lnSpc>
                <a:spcPts val="5878"/>
              </a:lnSpc>
            </a:pPr>
            <a:r>
              <a:rPr lang="en-US" sz="4198">
                <a:solidFill>
                  <a:srgbClr val="C67E50"/>
                </a:solidFill>
                <a:latin typeface="Roboto Condensed Bold"/>
              </a:rPr>
              <a:t>Thân đoạn</a:t>
            </a:r>
          </a:p>
          <a:p>
            <a:pPr algn="just">
              <a:lnSpc>
                <a:spcPts val="5878"/>
              </a:lnSpc>
            </a:pPr>
            <a:r>
              <a:rPr lang="en-US" sz="4198">
                <a:solidFill>
                  <a:srgbClr val="C67E50"/>
                </a:solidFill>
                <a:latin typeface="Roboto Condensed Bold"/>
              </a:rPr>
              <a:t>(3-5 câu)</a:t>
            </a:r>
          </a:p>
        </p:txBody>
      </p:sp>
      <p:sp>
        <p:nvSpPr>
          <p:cNvPr id="15" name="TextBox 15"/>
          <p:cNvSpPr txBox="1"/>
          <p:nvPr/>
        </p:nvSpPr>
        <p:spPr>
          <a:xfrm>
            <a:off x="5901448" y="2839113"/>
            <a:ext cx="11747423" cy="3667761"/>
          </a:xfrm>
          <a:prstGeom prst="rect">
            <a:avLst/>
          </a:prstGeom>
        </p:spPr>
        <p:txBody>
          <a:bodyPr lIns="0" tIns="0" rIns="0" bIns="0" rtlCol="0" anchor="t">
            <a:spAutoFit/>
          </a:bodyPr>
          <a:lstStyle/>
          <a:p>
            <a:pPr algn="just">
              <a:lnSpc>
                <a:spcPts val="5739"/>
              </a:lnSpc>
            </a:pPr>
            <a:r>
              <a:rPr lang="en-US" sz="4099">
                <a:solidFill>
                  <a:srgbClr val="AB5762"/>
                </a:solidFill>
                <a:latin typeface="Roboto Condensed"/>
              </a:rPr>
              <a:t>Chia sẻ những cách thế hệ trẻ có thể làm để giữ gìn và phát huy những nét đẹp của cha ông: Đọc những sáng tác văn học xưa kia, làm video giới thiệu văn hóa Việt, hướng dẫn du khách tìm hiểu về đặc trưng vẻ đẹp phong cách – con người Việt Nam,...</a:t>
            </a:r>
          </a:p>
        </p:txBody>
      </p:sp>
      <p:sp>
        <p:nvSpPr>
          <p:cNvPr id="16" name="TextBox 16"/>
          <p:cNvSpPr txBox="1"/>
          <p:nvPr/>
        </p:nvSpPr>
        <p:spPr>
          <a:xfrm>
            <a:off x="5901448" y="7444654"/>
            <a:ext cx="8102332" cy="1496061"/>
          </a:xfrm>
          <a:prstGeom prst="rect">
            <a:avLst/>
          </a:prstGeom>
        </p:spPr>
        <p:txBody>
          <a:bodyPr lIns="0" tIns="0" rIns="0" bIns="0" rtlCol="0" anchor="t">
            <a:spAutoFit/>
          </a:bodyPr>
          <a:lstStyle/>
          <a:p>
            <a:pPr algn="just">
              <a:lnSpc>
                <a:spcPts val="5739"/>
              </a:lnSpc>
            </a:pPr>
            <a:r>
              <a:rPr lang="en-US" sz="4099">
                <a:solidFill>
                  <a:srgbClr val="AB5762"/>
                </a:solidFill>
                <a:latin typeface="Roboto Condensed"/>
              </a:rPr>
              <a:t>Ý nghĩa, giá trị của những nét đẹp xưa đối với sự phát triển ngày nay.</a:t>
            </a:r>
          </a:p>
        </p:txBody>
      </p:sp>
      <p:sp>
        <p:nvSpPr>
          <p:cNvPr id="17" name="TextBox 17"/>
          <p:cNvSpPr txBox="1"/>
          <p:nvPr/>
        </p:nvSpPr>
        <p:spPr>
          <a:xfrm>
            <a:off x="2435604" y="7425604"/>
            <a:ext cx="2268853" cy="1550671"/>
          </a:xfrm>
          <a:prstGeom prst="rect">
            <a:avLst/>
          </a:prstGeom>
        </p:spPr>
        <p:txBody>
          <a:bodyPr lIns="0" tIns="0" rIns="0" bIns="0" rtlCol="0" anchor="t">
            <a:spAutoFit/>
          </a:bodyPr>
          <a:lstStyle/>
          <a:p>
            <a:pPr algn="just">
              <a:lnSpc>
                <a:spcPts val="5878"/>
              </a:lnSpc>
            </a:pPr>
            <a:r>
              <a:rPr lang="en-US" sz="4198">
                <a:solidFill>
                  <a:srgbClr val="C67E50"/>
                </a:solidFill>
                <a:latin typeface="Roboto Condensed Bold"/>
              </a:rPr>
              <a:t>Kết đoạn</a:t>
            </a:r>
          </a:p>
          <a:p>
            <a:pPr algn="just">
              <a:lnSpc>
                <a:spcPts val="5878"/>
              </a:lnSpc>
            </a:pPr>
            <a:r>
              <a:rPr lang="en-US" sz="4198">
                <a:solidFill>
                  <a:srgbClr val="C67E50"/>
                </a:solidFill>
                <a:latin typeface="Roboto Condensed Bold"/>
              </a:rPr>
              <a:t>(1 câu)</a:t>
            </a:r>
          </a:p>
        </p:txBody>
      </p:sp>
      <p:pic>
        <p:nvPicPr>
          <p:cNvPr id="18" name="Picture 18"/>
          <p:cNvPicPr>
            <a:picLocks noChangeAspect="1"/>
          </p:cNvPicPr>
          <p:nvPr/>
        </p:nvPicPr>
        <p:blipFill>
          <a:blip r:embed="rId3"/>
          <a:srcRect/>
          <a:stretch>
            <a:fillRect/>
          </a:stretch>
        </p:blipFill>
        <p:spPr>
          <a:xfrm>
            <a:off x="4459069" y="3550434"/>
            <a:ext cx="1240912" cy="784877"/>
          </a:xfrm>
          <a:prstGeom prst="rect">
            <a:avLst/>
          </a:prstGeom>
        </p:spPr>
      </p:pic>
      <p:pic>
        <p:nvPicPr>
          <p:cNvPr id="19" name="Picture 19"/>
          <p:cNvPicPr>
            <a:picLocks noChangeAspect="1"/>
          </p:cNvPicPr>
          <p:nvPr/>
        </p:nvPicPr>
        <p:blipFill>
          <a:blip r:embed="rId3"/>
          <a:srcRect/>
          <a:stretch>
            <a:fillRect/>
          </a:stretch>
        </p:blipFill>
        <p:spPr>
          <a:xfrm>
            <a:off x="4459069" y="1105168"/>
            <a:ext cx="1240912" cy="7848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4851298" y="-849581"/>
            <a:ext cx="8914834" cy="11749369"/>
            <a:chOff x="0" y="0"/>
            <a:chExt cx="11886445" cy="15665825"/>
          </a:xfrm>
        </p:grpSpPr>
        <p:sp>
          <p:nvSpPr>
            <p:cNvPr id="4" name="Freeform 4"/>
            <p:cNvSpPr/>
            <p:nvPr/>
          </p:nvSpPr>
          <p:spPr>
            <a:xfrm>
              <a:off x="0" y="0"/>
              <a:ext cx="11886438" cy="15665831"/>
            </a:xfrm>
            <a:custGeom>
              <a:avLst/>
              <a:gdLst/>
              <a:ahLst/>
              <a:cxnLst/>
              <a:rect l="l" t="t" r="r" b="b"/>
              <a:pathLst>
                <a:path w="11886438" h="15665831">
                  <a:moveTo>
                    <a:pt x="0" y="0"/>
                  </a:moveTo>
                  <a:lnTo>
                    <a:pt x="11886438" y="0"/>
                  </a:lnTo>
                  <a:lnTo>
                    <a:pt x="11886438" y="15665831"/>
                  </a:lnTo>
                  <a:lnTo>
                    <a:pt x="0" y="15665831"/>
                  </a:lnTo>
                  <a:lnTo>
                    <a:pt x="0" y="0"/>
                  </a:lnTo>
                  <a:close/>
                </a:path>
              </a:pathLst>
            </a:custGeom>
            <a:blipFill>
              <a:blip r:embed="rId3"/>
              <a:stretch>
                <a:fillRect t="-5" b="-5"/>
              </a:stretch>
            </a:blipFill>
          </p:spPr>
          <p:txBody>
            <a:bodyPr/>
            <a:lstStyle/>
            <a:p>
              <a:endParaRPr lang="en-GB"/>
            </a:p>
          </p:txBody>
        </p:sp>
      </p:grpSp>
      <p:grpSp>
        <p:nvGrpSpPr>
          <p:cNvPr id="13" name="Group 13"/>
          <p:cNvGrpSpPr/>
          <p:nvPr/>
        </p:nvGrpSpPr>
        <p:grpSpPr>
          <a:xfrm>
            <a:off x="4282834" y="6431462"/>
            <a:ext cx="10051762" cy="2357595"/>
            <a:chOff x="0" y="0"/>
            <a:chExt cx="13402349" cy="3143460"/>
          </a:xfrm>
        </p:grpSpPr>
        <p:sp>
          <p:nvSpPr>
            <p:cNvPr id="14" name="Freeform 14"/>
            <p:cNvSpPr/>
            <p:nvPr/>
          </p:nvSpPr>
          <p:spPr>
            <a:xfrm>
              <a:off x="0" y="0"/>
              <a:ext cx="13402311" cy="3143504"/>
            </a:xfrm>
            <a:custGeom>
              <a:avLst/>
              <a:gdLst/>
              <a:ahLst/>
              <a:cxnLst/>
              <a:rect l="l" t="t" r="r" b="b"/>
              <a:pathLst>
                <a:path w="13402311" h="3143504">
                  <a:moveTo>
                    <a:pt x="0" y="0"/>
                  </a:moveTo>
                  <a:lnTo>
                    <a:pt x="13402311" y="0"/>
                  </a:lnTo>
                  <a:lnTo>
                    <a:pt x="13402311" y="3143504"/>
                  </a:lnTo>
                  <a:lnTo>
                    <a:pt x="0" y="3143504"/>
                  </a:lnTo>
                  <a:lnTo>
                    <a:pt x="0" y="0"/>
                  </a:lnTo>
                  <a:close/>
                </a:path>
              </a:pathLst>
            </a:custGeom>
            <a:blipFill>
              <a:blip r:embed="rId4"/>
              <a:stretch>
                <a:fillRect t="-64" b="-63"/>
              </a:stretch>
            </a:blipFill>
          </p:spPr>
          <p:txBody>
            <a:bodyPr/>
            <a:lstStyle/>
            <a:p>
              <a:endParaRPr lang="en-GB"/>
            </a:p>
          </p:txBody>
        </p:sp>
      </p:grpSp>
      <p:grpSp>
        <p:nvGrpSpPr>
          <p:cNvPr id="15" name="Group 15"/>
          <p:cNvGrpSpPr/>
          <p:nvPr/>
        </p:nvGrpSpPr>
        <p:grpSpPr>
          <a:xfrm>
            <a:off x="4244572" y="5143500"/>
            <a:ext cx="714769" cy="2136537"/>
            <a:chOff x="0" y="0"/>
            <a:chExt cx="953025" cy="2848716"/>
          </a:xfrm>
        </p:grpSpPr>
        <p:sp>
          <p:nvSpPr>
            <p:cNvPr id="16" name="Freeform 16"/>
            <p:cNvSpPr/>
            <p:nvPr/>
          </p:nvSpPr>
          <p:spPr>
            <a:xfrm>
              <a:off x="0" y="0"/>
              <a:ext cx="953008" cy="2848737"/>
            </a:xfrm>
            <a:custGeom>
              <a:avLst/>
              <a:gdLst/>
              <a:ahLst/>
              <a:cxnLst/>
              <a:rect l="l" t="t" r="r" b="b"/>
              <a:pathLst>
                <a:path w="953008" h="2848737">
                  <a:moveTo>
                    <a:pt x="0" y="0"/>
                  </a:moveTo>
                  <a:lnTo>
                    <a:pt x="953008" y="0"/>
                  </a:lnTo>
                  <a:lnTo>
                    <a:pt x="953008" y="2848737"/>
                  </a:lnTo>
                  <a:lnTo>
                    <a:pt x="0" y="2848737"/>
                  </a:lnTo>
                  <a:lnTo>
                    <a:pt x="0" y="0"/>
                  </a:lnTo>
                  <a:close/>
                </a:path>
              </a:pathLst>
            </a:custGeom>
            <a:blipFill>
              <a:blip r:embed="rId5"/>
              <a:stretch>
                <a:fillRect l="-483" r="-484"/>
              </a:stretch>
            </a:blipFill>
          </p:spPr>
          <p:txBody>
            <a:bodyPr/>
            <a:lstStyle/>
            <a:p>
              <a:endParaRPr lang="en-GB"/>
            </a:p>
          </p:txBody>
        </p:sp>
      </p:grpSp>
      <p:grpSp>
        <p:nvGrpSpPr>
          <p:cNvPr id="17" name="Group 17"/>
          <p:cNvGrpSpPr/>
          <p:nvPr/>
        </p:nvGrpSpPr>
        <p:grpSpPr>
          <a:xfrm>
            <a:off x="6766613" y="886537"/>
            <a:ext cx="4754773" cy="5544925"/>
            <a:chOff x="0" y="0"/>
            <a:chExt cx="6339697" cy="7393233"/>
          </a:xfrm>
        </p:grpSpPr>
        <p:sp>
          <p:nvSpPr>
            <p:cNvPr id="18" name="Freeform 18"/>
            <p:cNvSpPr/>
            <p:nvPr/>
          </p:nvSpPr>
          <p:spPr>
            <a:xfrm>
              <a:off x="0" y="0"/>
              <a:ext cx="6339713" cy="7393178"/>
            </a:xfrm>
            <a:custGeom>
              <a:avLst/>
              <a:gdLst/>
              <a:ahLst/>
              <a:cxnLst/>
              <a:rect l="l" t="t" r="r" b="b"/>
              <a:pathLst>
                <a:path w="6339713" h="7393178">
                  <a:moveTo>
                    <a:pt x="0" y="0"/>
                  </a:moveTo>
                  <a:lnTo>
                    <a:pt x="6339713" y="0"/>
                  </a:lnTo>
                  <a:lnTo>
                    <a:pt x="6339713" y="7393178"/>
                  </a:lnTo>
                  <a:lnTo>
                    <a:pt x="0" y="7393178"/>
                  </a:lnTo>
                  <a:lnTo>
                    <a:pt x="0" y="0"/>
                  </a:lnTo>
                  <a:close/>
                </a:path>
              </a:pathLst>
            </a:custGeom>
            <a:blipFill>
              <a:blip r:embed="rId6"/>
              <a:stretch>
                <a:fillRect l="-7" r="-7"/>
              </a:stretch>
            </a:blipFill>
          </p:spPr>
          <p:txBody>
            <a:bodyPr/>
            <a:lstStyle/>
            <a:p>
              <a:endParaRPr lang="en-GB"/>
            </a:p>
          </p:txBody>
        </p:sp>
      </p:grpSp>
      <p:sp>
        <p:nvSpPr>
          <p:cNvPr id="19" name="TextBox 19"/>
          <p:cNvSpPr txBox="1"/>
          <p:nvPr/>
        </p:nvSpPr>
        <p:spPr>
          <a:xfrm>
            <a:off x="4804441" y="6681075"/>
            <a:ext cx="9347642" cy="1024892"/>
          </a:xfrm>
          <a:prstGeom prst="rect">
            <a:avLst/>
          </a:prstGeom>
        </p:spPr>
        <p:txBody>
          <a:bodyPr lIns="0" tIns="0" rIns="0" bIns="0" rtlCol="0" anchor="t">
            <a:spAutoFit/>
          </a:bodyPr>
          <a:lstStyle/>
          <a:p>
            <a:pPr algn="ctr">
              <a:lnSpc>
                <a:spcPts val="7558"/>
              </a:lnSpc>
            </a:pPr>
            <a:r>
              <a:rPr lang="en-US" sz="5398">
                <a:solidFill>
                  <a:srgbClr val="5186CD"/>
                </a:solidFill>
                <a:latin typeface="Roboto Condensed Bold"/>
              </a:rPr>
              <a:t>tích tắc</a:t>
            </a:r>
          </a:p>
        </p:txBody>
      </p:sp>
      <p:pic>
        <p:nvPicPr>
          <p:cNvPr id="20" name="Picture 20"/>
          <p:cNvPicPr>
            <a:picLocks noChangeAspect="1"/>
          </p:cNvPicPr>
          <p:nvPr/>
        </p:nvPicPr>
        <p:blipFill>
          <a:blip r:embed="rId7"/>
          <a:srcRect b="9159"/>
          <a:stretch>
            <a:fillRect/>
          </a:stretch>
        </p:blipFill>
        <p:spPr>
          <a:xfrm rot="2008471">
            <a:off x="-1571977" y="-882561"/>
            <a:ext cx="5934063" cy="4598899"/>
          </a:xfrm>
          <a:prstGeom prst="rect">
            <a:avLst/>
          </a:prstGeom>
        </p:spPr>
      </p:pic>
      <p:sp>
        <p:nvSpPr>
          <p:cNvPr id="21" name="TextBox 21"/>
          <p:cNvSpPr txBox="1"/>
          <p:nvPr/>
        </p:nvSpPr>
        <p:spPr>
          <a:xfrm>
            <a:off x="236937" y="4734100"/>
            <a:ext cx="3130418" cy="4330711"/>
          </a:xfrm>
          <a:prstGeom prst="rect">
            <a:avLst/>
          </a:prstGeom>
        </p:spPr>
        <p:txBody>
          <a:bodyPr lIns="0" tIns="0" rIns="0" bIns="0" rtlCol="0" anchor="t">
            <a:spAutoFit/>
          </a:bodyPr>
          <a:lstStyle/>
          <a:p>
            <a:pPr algn="ctr">
              <a:lnSpc>
                <a:spcPts val="8520"/>
              </a:lnSpc>
            </a:pPr>
            <a:r>
              <a:rPr lang="en-US" sz="6085">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4851298" y="-849581"/>
            <a:ext cx="8914834" cy="11749369"/>
            <a:chOff x="0" y="0"/>
            <a:chExt cx="11886445" cy="15665825"/>
          </a:xfrm>
        </p:grpSpPr>
        <p:sp>
          <p:nvSpPr>
            <p:cNvPr id="4" name="Freeform 4"/>
            <p:cNvSpPr/>
            <p:nvPr/>
          </p:nvSpPr>
          <p:spPr>
            <a:xfrm>
              <a:off x="0" y="0"/>
              <a:ext cx="11886438" cy="15665831"/>
            </a:xfrm>
            <a:custGeom>
              <a:avLst/>
              <a:gdLst/>
              <a:ahLst/>
              <a:cxnLst/>
              <a:rect l="l" t="t" r="r" b="b"/>
              <a:pathLst>
                <a:path w="11886438" h="15665831">
                  <a:moveTo>
                    <a:pt x="0" y="0"/>
                  </a:moveTo>
                  <a:lnTo>
                    <a:pt x="11886438" y="0"/>
                  </a:lnTo>
                  <a:lnTo>
                    <a:pt x="11886438" y="15665831"/>
                  </a:lnTo>
                  <a:lnTo>
                    <a:pt x="0" y="15665831"/>
                  </a:lnTo>
                  <a:lnTo>
                    <a:pt x="0" y="0"/>
                  </a:lnTo>
                  <a:close/>
                </a:path>
              </a:pathLst>
            </a:custGeom>
            <a:blipFill>
              <a:blip r:embed="rId3"/>
              <a:stretch>
                <a:fillRect t="-5" b="-5"/>
              </a:stretch>
            </a:blipFill>
          </p:spPr>
          <p:txBody>
            <a:bodyPr/>
            <a:lstStyle/>
            <a:p>
              <a:endParaRPr lang="en-GB"/>
            </a:p>
          </p:txBody>
        </p:sp>
      </p:grpSp>
      <p:grpSp>
        <p:nvGrpSpPr>
          <p:cNvPr id="13" name="Group 13"/>
          <p:cNvGrpSpPr/>
          <p:nvPr/>
        </p:nvGrpSpPr>
        <p:grpSpPr>
          <a:xfrm>
            <a:off x="4607281" y="6012323"/>
            <a:ext cx="10051762" cy="2357595"/>
            <a:chOff x="0" y="0"/>
            <a:chExt cx="13402349" cy="3143460"/>
          </a:xfrm>
        </p:grpSpPr>
        <p:sp>
          <p:nvSpPr>
            <p:cNvPr id="14" name="Freeform 14"/>
            <p:cNvSpPr/>
            <p:nvPr/>
          </p:nvSpPr>
          <p:spPr>
            <a:xfrm>
              <a:off x="0" y="0"/>
              <a:ext cx="13402311" cy="3143504"/>
            </a:xfrm>
            <a:custGeom>
              <a:avLst/>
              <a:gdLst/>
              <a:ahLst/>
              <a:cxnLst/>
              <a:rect l="l" t="t" r="r" b="b"/>
              <a:pathLst>
                <a:path w="13402311" h="3143504">
                  <a:moveTo>
                    <a:pt x="0" y="0"/>
                  </a:moveTo>
                  <a:lnTo>
                    <a:pt x="13402311" y="0"/>
                  </a:lnTo>
                  <a:lnTo>
                    <a:pt x="13402311" y="3143504"/>
                  </a:lnTo>
                  <a:lnTo>
                    <a:pt x="0" y="3143504"/>
                  </a:lnTo>
                  <a:lnTo>
                    <a:pt x="0" y="0"/>
                  </a:lnTo>
                  <a:close/>
                </a:path>
              </a:pathLst>
            </a:custGeom>
            <a:blipFill>
              <a:blip r:embed="rId4"/>
              <a:stretch>
                <a:fillRect t="-64" b="-63"/>
              </a:stretch>
            </a:blipFill>
          </p:spPr>
          <p:txBody>
            <a:bodyPr/>
            <a:lstStyle/>
            <a:p>
              <a:endParaRPr lang="en-GB"/>
            </a:p>
          </p:txBody>
        </p:sp>
      </p:grpSp>
      <p:grpSp>
        <p:nvGrpSpPr>
          <p:cNvPr id="15" name="Group 15"/>
          <p:cNvGrpSpPr/>
          <p:nvPr/>
        </p:nvGrpSpPr>
        <p:grpSpPr>
          <a:xfrm>
            <a:off x="4244572" y="5143500"/>
            <a:ext cx="714769" cy="2136537"/>
            <a:chOff x="0" y="0"/>
            <a:chExt cx="953025" cy="2848716"/>
          </a:xfrm>
        </p:grpSpPr>
        <p:sp>
          <p:nvSpPr>
            <p:cNvPr id="16" name="Freeform 16"/>
            <p:cNvSpPr/>
            <p:nvPr/>
          </p:nvSpPr>
          <p:spPr>
            <a:xfrm>
              <a:off x="0" y="0"/>
              <a:ext cx="953008" cy="2848737"/>
            </a:xfrm>
            <a:custGeom>
              <a:avLst/>
              <a:gdLst/>
              <a:ahLst/>
              <a:cxnLst/>
              <a:rect l="l" t="t" r="r" b="b"/>
              <a:pathLst>
                <a:path w="953008" h="2848737">
                  <a:moveTo>
                    <a:pt x="0" y="0"/>
                  </a:moveTo>
                  <a:lnTo>
                    <a:pt x="953008" y="0"/>
                  </a:lnTo>
                  <a:lnTo>
                    <a:pt x="953008" y="2848737"/>
                  </a:lnTo>
                  <a:lnTo>
                    <a:pt x="0" y="2848737"/>
                  </a:lnTo>
                  <a:lnTo>
                    <a:pt x="0" y="0"/>
                  </a:lnTo>
                  <a:close/>
                </a:path>
              </a:pathLst>
            </a:custGeom>
            <a:blipFill>
              <a:blip r:embed="rId5"/>
              <a:stretch>
                <a:fillRect l="-483" r="-484"/>
              </a:stretch>
            </a:blipFill>
          </p:spPr>
          <p:txBody>
            <a:bodyPr/>
            <a:lstStyle/>
            <a:p>
              <a:endParaRPr lang="en-GB"/>
            </a:p>
          </p:txBody>
        </p:sp>
      </p:grpSp>
      <p:grpSp>
        <p:nvGrpSpPr>
          <p:cNvPr id="17" name="Group 17"/>
          <p:cNvGrpSpPr/>
          <p:nvPr/>
        </p:nvGrpSpPr>
        <p:grpSpPr>
          <a:xfrm>
            <a:off x="5332023" y="567687"/>
            <a:ext cx="7306830" cy="5397921"/>
            <a:chOff x="0" y="0"/>
            <a:chExt cx="9742440" cy="7197228"/>
          </a:xfrm>
        </p:grpSpPr>
        <p:sp>
          <p:nvSpPr>
            <p:cNvPr id="18" name="Freeform 18"/>
            <p:cNvSpPr/>
            <p:nvPr/>
          </p:nvSpPr>
          <p:spPr>
            <a:xfrm>
              <a:off x="0" y="0"/>
              <a:ext cx="9742424" cy="7197217"/>
            </a:xfrm>
            <a:custGeom>
              <a:avLst/>
              <a:gdLst/>
              <a:ahLst/>
              <a:cxnLst/>
              <a:rect l="l" t="t" r="r" b="b"/>
              <a:pathLst>
                <a:path w="9742424" h="7197217">
                  <a:moveTo>
                    <a:pt x="0" y="0"/>
                  </a:moveTo>
                  <a:lnTo>
                    <a:pt x="9742424" y="0"/>
                  </a:lnTo>
                  <a:lnTo>
                    <a:pt x="9742424" y="7197217"/>
                  </a:lnTo>
                  <a:lnTo>
                    <a:pt x="0" y="7197217"/>
                  </a:lnTo>
                  <a:lnTo>
                    <a:pt x="0" y="0"/>
                  </a:lnTo>
                  <a:close/>
                </a:path>
              </a:pathLst>
            </a:custGeom>
            <a:blipFill>
              <a:blip r:embed="rId6"/>
              <a:stretch>
                <a:fillRect t="-144" b="-144"/>
              </a:stretch>
            </a:blipFill>
          </p:spPr>
          <p:txBody>
            <a:bodyPr/>
            <a:lstStyle/>
            <a:p>
              <a:endParaRPr lang="en-GB"/>
            </a:p>
          </p:txBody>
        </p:sp>
      </p:grpSp>
      <p:sp>
        <p:nvSpPr>
          <p:cNvPr id="19" name="TextBox 19"/>
          <p:cNvSpPr txBox="1"/>
          <p:nvPr/>
        </p:nvSpPr>
        <p:spPr>
          <a:xfrm>
            <a:off x="4959341" y="6392526"/>
            <a:ext cx="9347642" cy="1024892"/>
          </a:xfrm>
          <a:prstGeom prst="rect">
            <a:avLst/>
          </a:prstGeom>
        </p:spPr>
        <p:txBody>
          <a:bodyPr lIns="0" tIns="0" rIns="0" bIns="0" rtlCol="0" anchor="t">
            <a:spAutoFit/>
          </a:bodyPr>
          <a:lstStyle/>
          <a:p>
            <a:pPr algn="ctr">
              <a:lnSpc>
                <a:spcPts val="7558"/>
              </a:lnSpc>
            </a:pPr>
            <a:r>
              <a:rPr lang="en-US" sz="5398">
                <a:solidFill>
                  <a:srgbClr val="5F2C17"/>
                </a:solidFill>
                <a:latin typeface="Roboto Condensed Bold"/>
              </a:rPr>
              <a:t>gâu gâu</a:t>
            </a:r>
          </a:p>
        </p:txBody>
      </p:sp>
      <p:pic>
        <p:nvPicPr>
          <p:cNvPr id="20" name="Picture 20"/>
          <p:cNvPicPr>
            <a:picLocks noChangeAspect="1"/>
          </p:cNvPicPr>
          <p:nvPr/>
        </p:nvPicPr>
        <p:blipFill>
          <a:blip r:embed="rId7"/>
          <a:srcRect b="9159"/>
          <a:stretch>
            <a:fillRect/>
          </a:stretch>
        </p:blipFill>
        <p:spPr>
          <a:xfrm rot="2008471">
            <a:off x="-1571977" y="-882561"/>
            <a:ext cx="5934063" cy="4598899"/>
          </a:xfrm>
          <a:prstGeom prst="rect">
            <a:avLst/>
          </a:prstGeom>
        </p:spPr>
      </p:pic>
      <p:sp>
        <p:nvSpPr>
          <p:cNvPr id="21" name="TextBox 21"/>
          <p:cNvSpPr txBox="1"/>
          <p:nvPr/>
        </p:nvSpPr>
        <p:spPr>
          <a:xfrm>
            <a:off x="236937" y="4309980"/>
            <a:ext cx="3130418" cy="4330711"/>
          </a:xfrm>
          <a:prstGeom prst="rect">
            <a:avLst/>
          </a:prstGeom>
        </p:spPr>
        <p:txBody>
          <a:bodyPr lIns="0" tIns="0" rIns="0" bIns="0" rtlCol="0" anchor="t">
            <a:spAutoFit/>
          </a:bodyPr>
          <a:lstStyle/>
          <a:p>
            <a:pPr algn="ctr">
              <a:lnSpc>
                <a:spcPts val="8520"/>
              </a:lnSpc>
            </a:pPr>
            <a:r>
              <a:rPr lang="en-US" sz="6085">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187" t="-38892" r="13187" b="-38901"/>
            </a:stretch>
          </a:blipFill>
        </p:spPr>
        <p:txBody>
          <a:bodyPr/>
          <a:lstStyle/>
          <a:p>
            <a:endParaRPr lang="en-GB"/>
          </a:p>
        </p:txBody>
      </p:sp>
      <p:grpSp>
        <p:nvGrpSpPr>
          <p:cNvPr id="3" name="Group 3"/>
          <p:cNvGrpSpPr/>
          <p:nvPr/>
        </p:nvGrpSpPr>
        <p:grpSpPr>
          <a:xfrm rot="-5400000">
            <a:off x="4851298" y="-849581"/>
            <a:ext cx="8914834" cy="11749369"/>
            <a:chOff x="0" y="0"/>
            <a:chExt cx="11886445" cy="15665825"/>
          </a:xfrm>
        </p:grpSpPr>
        <p:sp>
          <p:nvSpPr>
            <p:cNvPr id="4" name="Freeform 4"/>
            <p:cNvSpPr/>
            <p:nvPr/>
          </p:nvSpPr>
          <p:spPr>
            <a:xfrm>
              <a:off x="0" y="0"/>
              <a:ext cx="11886438" cy="15665831"/>
            </a:xfrm>
            <a:custGeom>
              <a:avLst/>
              <a:gdLst/>
              <a:ahLst/>
              <a:cxnLst/>
              <a:rect l="l" t="t" r="r" b="b"/>
              <a:pathLst>
                <a:path w="11886438" h="15665831">
                  <a:moveTo>
                    <a:pt x="0" y="0"/>
                  </a:moveTo>
                  <a:lnTo>
                    <a:pt x="11886438" y="0"/>
                  </a:lnTo>
                  <a:lnTo>
                    <a:pt x="11886438" y="15665831"/>
                  </a:lnTo>
                  <a:lnTo>
                    <a:pt x="0" y="15665831"/>
                  </a:lnTo>
                  <a:lnTo>
                    <a:pt x="0" y="0"/>
                  </a:lnTo>
                  <a:close/>
                </a:path>
              </a:pathLst>
            </a:custGeom>
            <a:blipFill>
              <a:blip r:embed="rId3"/>
              <a:stretch>
                <a:fillRect t="-5" b="-5"/>
              </a:stretch>
            </a:blipFill>
          </p:spPr>
          <p:txBody>
            <a:bodyPr/>
            <a:lstStyle/>
            <a:p>
              <a:endParaRPr lang="en-GB"/>
            </a:p>
          </p:txBody>
        </p:sp>
      </p:grpSp>
      <p:grpSp>
        <p:nvGrpSpPr>
          <p:cNvPr id="13" name="Group 13"/>
          <p:cNvGrpSpPr/>
          <p:nvPr/>
        </p:nvGrpSpPr>
        <p:grpSpPr>
          <a:xfrm>
            <a:off x="4607281" y="6012323"/>
            <a:ext cx="10051762" cy="2357595"/>
            <a:chOff x="0" y="0"/>
            <a:chExt cx="13402349" cy="3143460"/>
          </a:xfrm>
        </p:grpSpPr>
        <p:sp>
          <p:nvSpPr>
            <p:cNvPr id="14" name="Freeform 14"/>
            <p:cNvSpPr/>
            <p:nvPr/>
          </p:nvSpPr>
          <p:spPr>
            <a:xfrm>
              <a:off x="0" y="0"/>
              <a:ext cx="13402311" cy="3143504"/>
            </a:xfrm>
            <a:custGeom>
              <a:avLst/>
              <a:gdLst/>
              <a:ahLst/>
              <a:cxnLst/>
              <a:rect l="l" t="t" r="r" b="b"/>
              <a:pathLst>
                <a:path w="13402311" h="3143504">
                  <a:moveTo>
                    <a:pt x="0" y="0"/>
                  </a:moveTo>
                  <a:lnTo>
                    <a:pt x="13402311" y="0"/>
                  </a:lnTo>
                  <a:lnTo>
                    <a:pt x="13402311" y="3143504"/>
                  </a:lnTo>
                  <a:lnTo>
                    <a:pt x="0" y="3143504"/>
                  </a:lnTo>
                  <a:lnTo>
                    <a:pt x="0" y="0"/>
                  </a:lnTo>
                  <a:close/>
                </a:path>
              </a:pathLst>
            </a:custGeom>
            <a:blipFill>
              <a:blip r:embed="rId4"/>
              <a:stretch>
                <a:fillRect t="-64" b="-63"/>
              </a:stretch>
            </a:blipFill>
          </p:spPr>
          <p:txBody>
            <a:bodyPr/>
            <a:lstStyle/>
            <a:p>
              <a:endParaRPr lang="en-GB"/>
            </a:p>
          </p:txBody>
        </p:sp>
      </p:grpSp>
      <p:grpSp>
        <p:nvGrpSpPr>
          <p:cNvPr id="15" name="Group 15"/>
          <p:cNvGrpSpPr/>
          <p:nvPr/>
        </p:nvGrpSpPr>
        <p:grpSpPr>
          <a:xfrm>
            <a:off x="4244572" y="5143500"/>
            <a:ext cx="714769" cy="2136537"/>
            <a:chOff x="0" y="0"/>
            <a:chExt cx="953025" cy="2848716"/>
          </a:xfrm>
        </p:grpSpPr>
        <p:sp>
          <p:nvSpPr>
            <p:cNvPr id="16" name="Freeform 16"/>
            <p:cNvSpPr/>
            <p:nvPr/>
          </p:nvSpPr>
          <p:spPr>
            <a:xfrm>
              <a:off x="0" y="0"/>
              <a:ext cx="953008" cy="2848737"/>
            </a:xfrm>
            <a:custGeom>
              <a:avLst/>
              <a:gdLst/>
              <a:ahLst/>
              <a:cxnLst/>
              <a:rect l="l" t="t" r="r" b="b"/>
              <a:pathLst>
                <a:path w="953008" h="2848737">
                  <a:moveTo>
                    <a:pt x="0" y="0"/>
                  </a:moveTo>
                  <a:lnTo>
                    <a:pt x="953008" y="0"/>
                  </a:lnTo>
                  <a:lnTo>
                    <a:pt x="953008" y="2848737"/>
                  </a:lnTo>
                  <a:lnTo>
                    <a:pt x="0" y="2848737"/>
                  </a:lnTo>
                  <a:lnTo>
                    <a:pt x="0" y="0"/>
                  </a:lnTo>
                  <a:close/>
                </a:path>
              </a:pathLst>
            </a:custGeom>
            <a:blipFill>
              <a:blip r:embed="rId5"/>
              <a:stretch>
                <a:fillRect l="-483" r="-484"/>
              </a:stretch>
            </a:blipFill>
          </p:spPr>
          <p:txBody>
            <a:bodyPr/>
            <a:lstStyle/>
            <a:p>
              <a:endParaRPr lang="en-GB"/>
            </a:p>
          </p:txBody>
        </p:sp>
      </p:grpSp>
      <p:pic>
        <p:nvPicPr>
          <p:cNvPr id="17" name="Picture 17"/>
          <p:cNvPicPr>
            <a:picLocks noChangeAspect="1"/>
          </p:cNvPicPr>
          <p:nvPr/>
        </p:nvPicPr>
        <p:blipFill>
          <a:blip r:embed="rId6"/>
          <a:srcRect b="233"/>
          <a:stretch>
            <a:fillRect/>
          </a:stretch>
        </p:blipFill>
        <p:spPr>
          <a:xfrm>
            <a:off x="7238552" y="438947"/>
            <a:ext cx="3121091" cy="5573376"/>
          </a:xfrm>
          <a:prstGeom prst="rect">
            <a:avLst/>
          </a:prstGeom>
        </p:spPr>
      </p:pic>
      <p:sp>
        <p:nvSpPr>
          <p:cNvPr id="18" name="TextBox 18"/>
          <p:cNvSpPr txBox="1"/>
          <p:nvPr/>
        </p:nvSpPr>
        <p:spPr>
          <a:xfrm>
            <a:off x="4959341" y="6392526"/>
            <a:ext cx="9347642" cy="1024892"/>
          </a:xfrm>
          <a:prstGeom prst="rect">
            <a:avLst/>
          </a:prstGeom>
        </p:spPr>
        <p:txBody>
          <a:bodyPr lIns="0" tIns="0" rIns="0" bIns="0" rtlCol="0" anchor="t">
            <a:spAutoFit/>
          </a:bodyPr>
          <a:lstStyle/>
          <a:p>
            <a:pPr algn="ctr">
              <a:lnSpc>
                <a:spcPts val="7558"/>
              </a:lnSpc>
            </a:pPr>
            <a:r>
              <a:rPr lang="en-US" sz="5398">
                <a:solidFill>
                  <a:srgbClr val="5186CD"/>
                </a:solidFill>
                <a:latin typeface="Roboto Condensed Bold"/>
              </a:rPr>
              <a:t>đùng đoàng</a:t>
            </a:r>
          </a:p>
        </p:txBody>
      </p:sp>
      <p:pic>
        <p:nvPicPr>
          <p:cNvPr id="19" name="Picture 19"/>
          <p:cNvPicPr>
            <a:picLocks noChangeAspect="1"/>
          </p:cNvPicPr>
          <p:nvPr/>
        </p:nvPicPr>
        <p:blipFill>
          <a:blip r:embed="rId7"/>
          <a:srcRect b="9159"/>
          <a:stretch>
            <a:fillRect/>
          </a:stretch>
        </p:blipFill>
        <p:spPr>
          <a:xfrm rot="2008471">
            <a:off x="-1571977" y="-882561"/>
            <a:ext cx="5934063" cy="4598899"/>
          </a:xfrm>
          <a:prstGeom prst="rect">
            <a:avLst/>
          </a:prstGeom>
        </p:spPr>
      </p:pic>
      <p:sp>
        <p:nvSpPr>
          <p:cNvPr id="20" name="TextBox 20"/>
          <p:cNvSpPr txBox="1"/>
          <p:nvPr/>
        </p:nvSpPr>
        <p:spPr>
          <a:xfrm>
            <a:off x="236937" y="4309980"/>
            <a:ext cx="3130418" cy="4330711"/>
          </a:xfrm>
          <a:prstGeom prst="rect">
            <a:avLst/>
          </a:prstGeom>
        </p:spPr>
        <p:txBody>
          <a:bodyPr lIns="0" tIns="0" rIns="0" bIns="0" rtlCol="0" anchor="t">
            <a:spAutoFit/>
          </a:bodyPr>
          <a:lstStyle/>
          <a:p>
            <a:pPr algn="ctr">
              <a:lnSpc>
                <a:spcPts val="8520"/>
              </a:lnSpc>
            </a:pPr>
            <a:r>
              <a:rPr lang="en-US" sz="6085">
                <a:solidFill>
                  <a:srgbClr val="705C34"/>
                </a:solidFill>
                <a:latin typeface="#9Slide07 SVNRevolution"/>
              </a:rPr>
              <a:t>TRIỆU PHÚ NGÔN TỪ</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rot="5400000">
            <a:off x="2910883" y="-657533"/>
            <a:ext cx="8900751" cy="11730809"/>
            <a:chOff x="0" y="0"/>
            <a:chExt cx="11867668" cy="15641079"/>
          </a:xfrm>
        </p:grpSpPr>
        <p:sp>
          <p:nvSpPr>
            <p:cNvPr id="8" name="Freeform 8"/>
            <p:cNvSpPr/>
            <p:nvPr/>
          </p:nvSpPr>
          <p:spPr>
            <a:xfrm>
              <a:off x="0" y="0"/>
              <a:ext cx="11867642" cy="15641065"/>
            </a:xfrm>
            <a:custGeom>
              <a:avLst/>
              <a:gdLst/>
              <a:ahLst/>
              <a:cxnLst/>
              <a:rect l="l" t="t" r="r" b="b"/>
              <a:pathLst>
                <a:path w="11867642" h="15641065">
                  <a:moveTo>
                    <a:pt x="0" y="0"/>
                  </a:moveTo>
                  <a:lnTo>
                    <a:pt x="11867642" y="0"/>
                  </a:lnTo>
                  <a:lnTo>
                    <a:pt x="11867642" y="15641065"/>
                  </a:lnTo>
                  <a:lnTo>
                    <a:pt x="0" y="15641065"/>
                  </a:lnTo>
                  <a:lnTo>
                    <a:pt x="0" y="0"/>
                  </a:lnTo>
                  <a:close/>
                </a:path>
              </a:pathLst>
            </a:custGeom>
            <a:blipFill>
              <a:blip r:embed="rId2"/>
              <a:stretch>
                <a:fillRect t="-5" b="-5"/>
              </a:stretch>
            </a:blipFill>
          </p:spPr>
          <p:txBody>
            <a:bodyPr/>
            <a:lstStyle/>
            <a:p>
              <a:endParaRPr lang="en-GB"/>
            </a:p>
          </p:txBody>
        </p:sp>
      </p:grpSp>
      <p:grpSp>
        <p:nvGrpSpPr>
          <p:cNvPr id="9" name="Group 9"/>
          <p:cNvGrpSpPr/>
          <p:nvPr/>
        </p:nvGrpSpPr>
        <p:grpSpPr>
          <a:xfrm rot="5400000">
            <a:off x="9078545" y="1982747"/>
            <a:ext cx="8900751" cy="6526448"/>
            <a:chOff x="0" y="0"/>
            <a:chExt cx="11867668" cy="8701931"/>
          </a:xfrm>
        </p:grpSpPr>
        <p:sp>
          <p:nvSpPr>
            <p:cNvPr id="10" name="Freeform 10"/>
            <p:cNvSpPr/>
            <p:nvPr/>
          </p:nvSpPr>
          <p:spPr>
            <a:xfrm>
              <a:off x="0" y="0"/>
              <a:ext cx="11867642" cy="8701913"/>
            </a:xfrm>
            <a:custGeom>
              <a:avLst/>
              <a:gdLst/>
              <a:ahLst/>
              <a:cxnLst/>
              <a:rect l="l" t="t" r="r" b="b"/>
              <a:pathLst>
                <a:path w="11867642" h="8701913">
                  <a:moveTo>
                    <a:pt x="0" y="0"/>
                  </a:moveTo>
                  <a:lnTo>
                    <a:pt x="11867642" y="0"/>
                  </a:lnTo>
                  <a:lnTo>
                    <a:pt x="11867642" y="8701913"/>
                  </a:lnTo>
                  <a:lnTo>
                    <a:pt x="0" y="8701913"/>
                  </a:lnTo>
                  <a:lnTo>
                    <a:pt x="0" y="0"/>
                  </a:lnTo>
                  <a:close/>
                </a:path>
              </a:pathLst>
            </a:custGeom>
            <a:blipFill>
              <a:blip r:embed="rId2"/>
              <a:stretch>
                <a:fillRect t="-39881" b="-39881"/>
              </a:stretch>
            </a:blipFill>
          </p:spPr>
          <p:txBody>
            <a:bodyPr/>
            <a:lstStyle/>
            <a:p>
              <a:endParaRPr lang="en-GB"/>
            </a:p>
          </p:txBody>
        </p:sp>
      </p:grpSp>
      <p:sp>
        <p:nvSpPr>
          <p:cNvPr id="19" name="TextBox 19"/>
          <p:cNvSpPr txBox="1"/>
          <p:nvPr/>
        </p:nvSpPr>
        <p:spPr>
          <a:xfrm>
            <a:off x="3080652" y="2005081"/>
            <a:ext cx="12038519" cy="1120676"/>
          </a:xfrm>
          <a:prstGeom prst="rect">
            <a:avLst/>
          </a:prstGeom>
        </p:spPr>
        <p:txBody>
          <a:bodyPr lIns="0" tIns="0" rIns="0" bIns="0" rtlCol="0" anchor="t">
            <a:spAutoFit/>
          </a:bodyPr>
          <a:lstStyle/>
          <a:p>
            <a:pPr algn="ctr">
              <a:lnSpc>
                <a:spcPts val="9100"/>
              </a:lnSpc>
            </a:pPr>
            <a:r>
              <a:rPr lang="en-US" sz="6500">
                <a:solidFill>
                  <a:srgbClr val="4F5159"/>
                </a:solidFill>
                <a:latin typeface="Fraunces Bold"/>
              </a:rPr>
              <a:t>BÀI 7: THƠ ĐƯỜNG LUẬT</a:t>
            </a:r>
          </a:p>
        </p:txBody>
      </p:sp>
      <p:sp>
        <p:nvSpPr>
          <p:cNvPr id="20" name="TextBox 20"/>
          <p:cNvSpPr txBox="1"/>
          <p:nvPr/>
        </p:nvSpPr>
        <p:spPr>
          <a:xfrm>
            <a:off x="4147964" y="3587167"/>
            <a:ext cx="9784784" cy="1019247"/>
          </a:xfrm>
          <a:prstGeom prst="rect">
            <a:avLst/>
          </a:prstGeom>
        </p:spPr>
        <p:txBody>
          <a:bodyPr lIns="0" tIns="0" rIns="0" bIns="0" rtlCol="0" anchor="t">
            <a:spAutoFit/>
          </a:bodyPr>
          <a:lstStyle/>
          <a:p>
            <a:pPr algn="ctr">
              <a:lnSpc>
                <a:spcPts val="7346"/>
              </a:lnSpc>
            </a:pPr>
            <a:r>
              <a:rPr lang="en-US" sz="5247">
                <a:solidFill>
                  <a:srgbClr val="F5EDD9"/>
                </a:solidFill>
                <a:latin typeface="Roboto Condensed"/>
              </a:rPr>
              <a:t>THỰC HÀNH TIẾNG VIỆT </a:t>
            </a:r>
          </a:p>
        </p:txBody>
      </p:sp>
      <p:sp>
        <p:nvSpPr>
          <p:cNvPr id="21" name="TextBox 21"/>
          <p:cNvSpPr txBox="1"/>
          <p:nvPr/>
        </p:nvSpPr>
        <p:spPr>
          <a:xfrm>
            <a:off x="3080652" y="4962525"/>
            <a:ext cx="12806785" cy="3441599"/>
          </a:xfrm>
          <a:prstGeom prst="rect">
            <a:avLst/>
          </a:prstGeom>
        </p:spPr>
        <p:txBody>
          <a:bodyPr lIns="0" tIns="0" rIns="0" bIns="0" rtlCol="0" anchor="t">
            <a:spAutoFit/>
          </a:bodyPr>
          <a:lstStyle/>
          <a:p>
            <a:pPr algn="ctr">
              <a:lnSpc>
                <a:spcPts val="9015"/>
              </a:lnSpc>
            </a:pPr>
            <a:r>
              <a:rPr lang="en-US" sz="6439">
                <a:solidFill>
                  <a:srgbClr val="4F5159"/>
                </a:solidFill>
                <a:latin typeface="#9Slide07 SVNRevolution"/>
              </a:rPr>
              <a:t>TỪ TƯỢNG HÌNH VÀ </a:t>
            </a:r>
          </a:p>
          <a:p>
            <a:pPr algn="ctr">
              <a:lnSpc>
                <a:spcPts val="9015"/>
              </a:lnSpc>
            </a:pPr>
            <a:r>
              <a:rPr lang="en-US" sz="6439">
                <a:solidFill>
                  <a:srgbClr val="4F5159"/>
                </a:solidFill>
                <a:latin typeface="#9Slide07 SVNRevolution"/>
              </a:rPr>
              <a:t>TỪ TƯỢNG THANH,</a:t>
            </a:r>
          </a:p>
          <a:p>
            <a:pPr algn="ctr">
              <a:lnSpc>
                <a:spcPts val="9015"/>
              </a:lnSpc>
            </a:pPr>
            <a:r>
              <a:rPr lang="en-US" sz="6439">
                <a:solidFill>
                  <a:srgbClr val="4F5159"/>
                </a:solidFill>
                <a:latin typeface="#9Slide07 SVNRevolution"/>
              </a:rPr>
              <a:t>biện pháp tu từ đảo ngữ</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61012136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3115</Words>
  <Application>Microsoft Office PowerPoint</Application>
  <PresentationFormat>Custom</PresentationFormat>
  <Paragraphs>262</Paragraphs>
  <Slides>50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Arimo</vt:lpstr>
      <vt:lpstr>Roboto Condensed Bold Italics</vt:lpstr>
      <vt:lpstr>Arial</vt:lpstr>
      <vt:lpstr>Calibri</vt:lpstr>
      <vt:lpstr>Roboto Condensed</vt:lpstr>
      <vt:lpstr>#9Slide07 SVNRevolution</vt:lpstr>
      <vt:lpstr>Roboto Condensed Bold</vt:lpstr>
      <vt:lpstr>Roboto Condensed Italics</vt:lpstr>
      <vt:lpstr>Fraunces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8CD_B7_THTV1.pptx</dc:title>
  <dc:creator>Administrator</dc:creator>
  <cp:lastModifiedBy>QuangHung Xuan</cp:lastModifiedBy>
  <cp:revision>6</cp:revision>
  <dcterms:created xsi:type="dcterms:W3CDTF">2006-08-16T00:00:00Z</dcterms:created>
  <dcterms:modified xsi:type="dcterms:W3CDTF">2026-02-11T16:08:56Z</dcterms:modified>
  <dc:identifier>DAF37bd2AOg</dc:identifier>
</cp:coreProperties>
</file>