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8" r:id="rId3"/>
    <p:sldId id="259" r:id="rId4"/>
    <p:sldId id="290" r:id="rId5"/>
    <p:sldId id="262" r:id="rId6"/>
    <p:sldId id="291" r:id="rId7"/>
    <p:sldId id="292" r:id="rId8"/>
    <p:sldId id="294" r:id="rId9"/>
    <p:sldId id="293" r:id="rId10"/>
    <p:sldId id="295" r:id="rId11"/>
    <p:sldId id="270" r:id="rId12"/>
    <p:sldId id="300" r:id="rId13"/>
    <p:sldId id="298" r:id="rId14"/>
    <p:sldId id="301" r:id="rId15"/>
    <p:sldId id="296" r:id="rId16"/>
    <p:sldId id="302" r:id="rId17"/>
    <p:sldId id="297" r:id="rId18"/>
    <p:sldId id="299" r:id="rId19"/>
    <p:sldId id="280" r:id="rId20"/>
    <p:sldId id="281" r:id="rId21"/>
  </p:sldIdLst>
  <p:sldSz cx="18288000" cy="10287000"/>
  <p:notesSz cx="6858000" cy="9144000"/>
  <p:embeddedFontLst>
    <p:embeddedFont>
      <p:font typeface="#9Slide05 Aphrodite Pro" panose="020B0604020202020204" charset="-93"/>
      <p:regular r:id="rId22"/>
    </p:embeddedFont>
    <p:embeddedFont>
      <p:font typeface="#9Slide05 VL Fadilla" panose="020B0604020202020204" charset="-93"/>
      <p:regular r:id="rId23"/>
    </p:embeddedFont>
    <p:embeddedFont>
      <p:font typeface="#9Slide07 SFU Blackout" panose="020B0604020202020204" charset="-93"/>
      <p:regular r:id="rId24"/>
    </p:embeddedFont>
    <p:embeddedFont>
      <p:font typeface="#9Slide07 SVNNexa Rust Slab Bla" panose="020B0606040200020203" charset="0"/>
      <p:bold r:id="rId25"/>
    </p:embeddedFont>
    <p:embeddedFont>
      <p:font typeface="#9Slide07 SVNUT Triumph Press" panose="00000500000000000000" charset="0"/>
      <p:regular r:id="rId26"/>
      <p:boldItalic r:id="rId27"/>
    </p:embeddedFont>
    <p:embeddedFont>
      <p:font typeface="Fraunces Bold" panose="020B0604020202020204" charset="-93"/>
      <p:regular r:id="rId28"/>
    </p:embeddedFont>
    <p:embeddedFont>
      <p:font typeface="Roboto Condensed" panose="02000000000000000000" pitchFamily="2" charset="0"/>
      <p:regular r:id="rId29"/>
      <p:bold r:id="rId30"/>
      <p:italic r:id="rId31"/>
      <p:boldItalic r:id="rId32"/>
    </p:embeddedFont>
    <p:embeddedFont>
      <p:font typeface="Roboto Condensed Italics" panose="020B0604020202020204" charset="0"/>
      <p:regular r:id="rId33"/>
    </p:embeddedFont>
  </p:embeddedFontLst>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560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1096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9849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512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1325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4" r:id="rId8"/>
    <p:sldLayoutId id="2147483663" r:id="rId9"/>
    <p:sldLayoutId id="2147483662" r:id="rId10"/>
    <p:sldLayoutId id="2147483661" r:id="rId11"/>
    <p:sldLayoutId id="2147483660" r:id="rId12"/>
    <p:sldLayoutId id="2147483656" r:id="rId13"/>
    <p:sldLayoutId id="2147483657" r:id="rId14"/>
    <p:sldLayoutId id="2147483658" r:id="rId15"/>
    <p:sldLayoutId id="2147483659"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22.sv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9.sv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18.png"/><Relationship Id="rId2" Type="http://schemas.openxmlformats.org/officeDocument/2006/relationships/image" Target="../media/image23.png"/><Relationship Id="rId16"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4.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9.sv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18.png"/><Relationship Id="rId2" Type="http://schemas.openxmlformats.org/officeDocument/2006/relationships/image" Target="../media/image23.png"/><Relationship Id="rId16"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4.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18" Type="http://schemas.openxmlformats.org/officeDocument/2006/relationships/image" Target="../media/image35.svg"/><Relationship Id="rId3" Type="http://schemas.openxmlformats.org/officeDocument/2006/relationships/image" Target="../media/image24.sv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4.png"/><Relationship Id="rId2" Type="http://schemas.openxmlformats.org/officeDocument/2006/relationships/image" Target="../media/image23.png"/><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37.svg"/><Relationship Id="rId15" Type="http://schemas.openxmlformats.org/officeDocument/2006/relationships/image" Target="../media/image19.svg"/><Relationship Id="rId10" Type="http://schemas.openxmlformats.org/officeDocument/2006/relationships/image" Target="../media/image29.png"/><Relationship Id="rId4" Type="http://schemas.openxmlformats.org/officeDocument/2006/relationships/image" Target="../media/image36.png"/><Relationship Id="rId9" Type="http://schemas.openxmlformats.org/officeDocument/2006/relationships/image" Target="../media/image28.svg"/><Relationship Id="rId1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9.svg"/><Relationship Id="rId5" Type="http://schemas.openxmlformats.org/officeDocument/2006/relationships/image" Target="../media/image28.svg"/><Relationship Id="rId10" Type="http://schemas.openxmlformats.org/officeDocument/2006/relationships/image" Target="../media/image18.png"/><Relationship Id="rId4" Type="http://schemas.openxmlformats.org/officeDocument/2006/relationships/image" Target="../media/image27.png"/><Relationship Id="rId9" Type="http://schemas.openxmlformats.org/officeDocument/2006/relationships/image" Target="../media/image32.svg"/></Relationships>
</file>

<file path=ppt/slides/_rels/slide1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3.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png"/><Relationship Id="rId5" Type="http://schemas.openxmlformats.org/officeDocument/2006/relationships/image" Target="../media/image14.sv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4.sv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png"/><Relationship Id="rId5" Type="http://schemas.openxmlformats.org/officeDocument/2006/relationships/image" Target="../media/image14.sv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0AE"/>
        </a:solidFill>
        <a:effectLst/>
      </p:bgPr>
    </p:bg>
    <p:spTree>
      <p:nvGrpSpPr>
        <p:cNvPr id="1" name=""/>
        <p:cNvGrpSpPr/>
        <p:nvPr/>
      </p:nvGrpSpPr>
      <p:grpSpPr>
        <a:xfrm>
          <a:off x="0" y="0"/>
          <a:ext cx="0" cy="0"/>
          <a:chOff x="0" y="0"/>
          <a:chExt cx="0" cy="0"/>
        </a:xfrm>
      </p:grpSpPr>
      <p:sp>
        <p:nvSpPr>
          <p:cNvPr id="8" name="Freeform 8"/>
          <p:cNvSpPr/>
          <p:nvPr/>
        </p:nvSpPr>
        <p:spPr>
          <a:xfrm>
            <a:off x="16723779" y="8992000"/>
            <a:ext cx="535521" cy="532600"/>
          </a:xfrm>
          <a:custGeom>
            <a:avLst/>
            <a:gdLst/>
            <a:ahLst/>
            <a:cxnLst/>
            <a:rect l="l" t="t" r="r" b="b"/>
            <a:pathLst>
              <a:path w="535521" h="532600">
                <a:moveTo>
                  <a:pt x="0" y="0"/>
                </a:moveTo>
                <a:lnTo>
                  <a:pt x="535521" y="0"/>
                </a:lnTo>
                <a:lnTo>
                  <a:pt x="535521" y="532600"/>
                </a:lnTo>
                <a:lnTo>
                  <a:pt x="0" y="532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8763000" y="571500"/>
            <a:ext cx="6647756" cy="1226820"/>
          </a:xfrm>
          <a:prstGeom prst="rect">
            <a:avLst/>
          </a:prstGeom>
        </p:spPr>
        <p:txBody>
          <a:bodyPr lIns="0" tIns="0" rIns="0" bIns="0" rtlCol="0" anchor="t">
            <a:spAutoFit/>
          </a:bodyPr>
          <a:lstStyle/>
          <a:p>
            <a:pPr algn="ctr">
              <a:lnSpc>
                <a:spcPts val="10080"/>
              </a:lnSpc>
            </a:pPr>
            <a:r>
              <a:rPr lang="en-US" sz="7200">
                <a:solidFill>
                  <a:srgbClr val="09103D"/>
                </a:solidFill>
                <a:latin typeface="Fraunces Bold"/>
              </a:rPr>
              <a:t>I. KHỞI ĐỘNG</a:t>
            </a:r>
          </a:p>
        </p:txBody>
      </p:sp>
      <p:sp>
        <p:nvSpPr>
          <p:cNvPr id="13" name="Freeform 9">
            <a:extLst>
              <a:ext uri="{FF2B5EF4-FFF2-40B4-BE49-F238E27FC236}">
                <a16:creationId xmlns:a16="http://schemas.microsoft.com/office/drawing/2014/main" id="{479FE8A1-FE10-F795-3677-41D5A50C8387}"/>
              </a:ext>
            </a:extLst>
          </p:cNvPr>
          <p:cNvSpPr/>
          <p:nvPr/>
        </p:nvSpPr>
        <p:spPr>
          <a:xfrm>
            <a:off x="3657600" y="5524500"/>
            <a:ext cx="10600166" cy="5550632"/>
          </a:xfrm>
          <a:custGeom>
            <a:avLst/>
            <a:gdLst/>
            <a:ahLst/>
            <a:cxnLst/>
            <a:rect l="l" t="t" r="r" b="b"/>
            <a:pathLst>
              <a:path w="10600166" h="5550632">
                <a:moveTo>
                  <a:pt x="0" y="0"/>
                </a:moveTo>
                <a:lnTo>
                  <a:pt x="10600165" y="0"/>
                </a:lnTo>
                <a:lnTo>
                  <a:pt x="10600165" y="5550632"/>
                </a:lnTo>
                <a:lnTo>
                  <a:pt x="0" y="55506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6">
            <a:extLst>
              <a:ext uri="{FF2B5EF4-FFF2-40B4-BE49-F238E27FC236}">
                <a16:creationId xmlns:a16="http://schemas.microsoft.com/office/drawing/2014/main" id="{44E5395F-8107-1D1C-DA76-724585283BCB}"/>
              </a:ext>
            </a:extLst>
          </p:cNvPr>
          <p:cNvSpPr txBox="1"/>
          <p:nvPr/>
        </p:nvSpPr>
        <p:spPr>
          <a:xfrm>
            <a:off x="3505200" y="2247900"/>
            <a:ext cx="13563600" cy="3462486"/>
          </a:xfrm>
          <a:prstGeom prst="rect">
            <a:avLst/>
          </a:prstGeom>
        </p:spPr>
        <p:txBody>
          <a:bodyPr wrap="square" lIns="0" tIns="0" rIns="0" bIns="0" rtlCol="0" anchor="t">
            <a:spAutoFit/>
          </a:bodyPr>
          <a:lstStyle/>
          <a:p>
            <a:r>
              <a:rPr lang="vi-VN" sz="4500" b="1">
                <a:latin typeface="Roboto Condensed" panose="02000000000000000000" pitchFamily="2" charset="0"/>
                <a:ea typeface="Roboto Condensed" panose="02000000000000000000" pitchFamily="2" charset="0"/>
                <a:cs typeface="Roboto Condensed" panose="02000000000000000000" pitchFamily="2" charset="0"/>
              </a:rPr>
              <a:t>Câu 1: </a:t>
            </a:r>
            <a:endParaRPr lang="en-GB" sz="4500" b="1">
              <a:latin typeface="Roboto Condensed" panose="02000000000000000000" pitchFamily="2" charset="0"/>
              <a:ea typeface="Roboto Condensed" panose="02000000000000000000" pitchFamily="2" charset="0"/>
              <a:cs typeface="Roboto Condensed" panose="02000000000000000000" pitchFamily="2" charset="0"/>
            </a:endParaRPr>
          </a:p>
          <a:p>
            <a:r>
              <a:rPr lang="en-GB" sz="4500" b="1" i="1">
                <a:latin typeface="Roboto Condensed" panose="02000000000000000000" pitchFamily="2" charset="0"/>
                <a:ea typeface="Roboto Condensed" panose="02000000000000000000" pitchFamily="2" charset="0"/>
                <a:cs typeface="Roboto Condensed" panose="02000000000000000000" pitchFamily="2" charset="0"/>
              </a:rPr>
              <a:t>- </a:t>
            </a:r>
            <a:r>
              <a:rPr lang="vi-VN" sz="4500" i="1">
                <a:latin typeface="Roboto Condensed" panose="02000000000000000000" pitchFamily="2" charset="0"/>
                <a:ea typeface="Roboto Condensed" panose="02000000000000000000" pitchFamily="2" charset="0"/>
                <a:cs typeface="Roboto Condensed" panose="02000000000000000000" pitchFamily="2" charset="0"/>
              </a:rPr>
              <a:t>Bạn ơi, cho mình hỏi bây giờ là mấy giờ rồi?</a:t>
            </a:r>
            <a:endParaRPr lang="vi-VN" sz="4500">
              <a:latin typeface="Roboto Condensed" panose="02000000000000000000" pitchFamily="2" charset="0"/>
              <a:ea typeface="Roboto Condensed" panose="02000000000000000000" pitchFamily="2" charset="0"/>
              <a:cs typeface="Roboto Condensed" panose="02000000000000000000" pitchFamily="2" charset="0"/>
            </a:endParaRPr>
          </a:p>
          <a:p>
            <a:r>
              <a:rPr lang="vi-VN" sz="4500" b="1">
                <a:latin typeface="Roboto Condensed" panose="02000000000000000000" pitchFamily="2" charset="0"/>
                <a:ea typeface="Roboto Condensed" panose="02000000000000000000" pitchFamily="2" charset="0"/>
                <a:cs typeface="Roboto Condensed" panose="02000000000000000000" pitchFamily="2" charset="0"/>
              </a:rPr>
              <a:t>Câu 2: </a:t>
            </a:r>
            <a:r>
              <a:rPr lang="vi-VN" sz="4500">
                <a:latin typeface="Roboto Condensed" panose="02000000000000000000" pitchFamily="2" charset="0"/>
                <a:ea typeface="Roboto Condensed" panose="02000000000000000000" pitchFamily="2" charset="0"/>
                <a:cs typeface="Roboto Condensed" panose="02000000000000000000" pitchFamily="2" charset="0"/>
              </a:rPr>
              <a:t>Khi con ngủ dậy trễ, mẹ hỏi:</a:t>
            </a:r>
          </a:p>
          <a:p>
            <a:pPr fontAlgn="base"/>
            <a:r>
              <a:rPr lang="en-GB" sz="4500" i="1">
                <a:latin typeface="Roboto Condensed" panose="02000000000000000000" pitchFamily="2" charset="0"/>
                <a:ea typeface="Roboto Condensed" panose="02000000000000000000" pitchFamily="2" charset="0"/>
                <a:cs typeface="Roboto Condensed" panose="02000000000000000000" pitchFamily="2" charset="0"/>
              </a:rPr>
              <a:t>- </a:t>
            </a:r>
            <a:r>
              <a:rPr lang="vi-VN" sz="4500" b="1" i="1">
                <a:latin typeface="Roboto Condensed" panose="02000000000000000000" pitchFamily="2" charset="0"/>
                <a:ea typeface="Roboto Condensed" panose="02000000000000000000" pitchFamily="2" charset="0"/>
                <a:cs typeface="Roboto Condensed" panose="02000000000000000000" pitchFamily="2" charset="0"/>
              </a:rPr>
              <a:t>Làm thế nào con có thể ngủ được đến tận giờ này hả? </a:t>
            </a:r>
            <a:r>
              <a:rPr lang="vi-VN" sz="4500" i="1">
                <a:latin typeface="Roboto Condensed" panose="02000000000000000000" pitchFamily="2" charset="0"/>
                <a:ea typeface="Roboto Condensed" panose="02000000000000000000" pitchFamily="2" charset="0"/>
                <a:cs typeface="Roboto Condensed" panose="02000000000000000000" pitchFamily="2" charset="0"/>
              </a:rPr>
              <a:t>Dậy đi học thôi!</a:t>
            </a:r>
          </a:p>
        </p:txBody>
      </p:sp>
      <p:sp>
        <p:nvSpPr>
          <p:cNvPr id="15" name="TextBox 16">
            <a:extLst>
              <a:ext uri="{FF2B5EF4-FFF2-40B4-BE49-F238E27FC236}">
                <a16:creationId xmlns:a16="http://schemas.microsoft.com/office/drawing/2014/main" id="{CD3E2ABC-704E-49BF-65CF-100E5D1459F7}"/>
              </a:ext>
            </a:extLst>
          </p:cNvPr>
          <p:cNvSpPr txBox="1"/>
          <p:nvPr/>
        </p:nvSpPr>
        <p:spPr>
          <a:xfrm>
            <a:off x="4953000" y="6743700"/>
            <a:ext cx="8229600" cy="1846659"/>
          </a:xfrm>
          <a:prstGeom prst="rect">
            <a:avLst/>
          </a:prstGeom>
        </p:spPr>
        <p:txBody>
          <a:bodyPr wrap="square" lIns="0" tIns="0" rIns="0" bIns="0" rtlCol="0" anchor="t">
            <a:spAutoFit/>
          </a:bodyPr>
          <a:lstStyle/>
          <a:p>
            <a:pPr algn="just" rtl="0">
              <a:spcBef>
                <a:spcPts val="0"/>
              </a:spcBef>
              <a:spcAft>
                <a:spcPts val="0"/>
              </a:spcAft>
            </a:pPr>
            <a:r>
              <a:rPr lang="en-GB" sz="4000" b="0" i="1"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Theo em, hai câu </a:t>
            </a:r>
            <a:r>
              <a:rPr lang="en-GB" sz="4000" i="1">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rPr>
              <a:t>hỏi</a:t>
            </a:r>
            <a:r>
              <a:rPr lang="en-GB" sz="4000" b="0" i="1"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 trên có điểm gì giống và khác nhau?</a:t>
            </a:r>
            <a:endParaRPr lang="en-GB" sz="4000" b="0" i="1">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rtl="0">
              <a:spcBef>
                <a:spcPts val="0"/>
              </a:spcBef>
              <a:spcAft>
                <a:spcPts val="0"/>
              </a:spcAft>
            </a:pPr>
            <a:r>
              <a:rPr lang="en-GB" sz="4000" b="0" i="1"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Gợi ý: Hình thức, mục đích.</a:t>
            </a:r>
            <a:endParaRPr lang="en-GB" sz="4000" b="0" i="1">
              <a:effectLst/>
              <a:latin typeface="Roboto Condensed" panose="02000000000000000000" pitchFamily="2" charset="0"/>
              <a:ea typeface="Roboto Condensed" panose="02000000000000000000" pitchFamily="2" charset="0"/>
              <a:cs typeface="Roboto Condensed" panose="02000000000000000000"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0AE"/>
        </a:solidFill>
        <a:effectLst/>
      </p:bgPr>
    </p:bg>
    <p:spTree>
      <p:nvGrpSpPr>
        <p:cNvPr id="1" name=""/>
        <p:cNvGrpSpPr/>
        <p:nvPr/>
      </p:nvGrpSpPr>
      <p:grpSpPr>
        <a:xfrm>
          <a:off x="0" y="0"/>
          <a:ext cx="0" cy="0"/>
          <a:chOff x="0" y="0"/>
          <a:chExt cx="0" cy="0"/>
        </a:xfrm>
      </p:grpSpPr>
      <p:sp>
        <p:nvSpPr>
          <p:cNvPr id="4" name="Freeform 4"/>
          <p:cNvSpPr/>
          <p:nvPr/>
        </p:nvSpPr>
        <p:spPr>
          <a:xfrm>
            <a:off x="16118371" y="1142726"/>
            <a:ext cx="976820" cy="973268"/>
          </a:xfrm>
          <a:custGeom>
            <a:avLst/>
            <a:gdLst/>
            <a:ahLst/>
            <a:cxnLst/>
            <a:rect l="l" t="t" r="r" b="b"/>
            <a:pathLst>
              <a:path w="976820" h="973268">
                <a:moveTo>
                  <a:pt x="0" y="0"/>
                </a:moveTo>
                <a:lnTo>
                  <a:pt x="976820" y="0"/>
                </a:lnTo>
                <a:lnTo>
                  <a:pt x="976820" y="973268"/>
                </a:lnTo>
                <a:lnTo>
                  <a:pt x="0" y="973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7072072" y="672359"/>
            <a:ext cx="472083" cy="470367"/>
          </a:xfrm>
          <a:custGeom>
            <a:avLst/>
            <a:gdLst/>
            <a:ahLst/>
            <a:cxnLst/>
            <a:rect l="l" t="t" r="r" b="b"/>
            <a:pathLst>
              <a:path w="472083" h="470367">
                <a:moveTo>
                  <a:pt x="0" y="0"/>
                </a:moveTo>
                <a:lnTo>
                  <a:pt x="472083" y="0"/>
                </a:lnTo>
                <a:lnTo>
                  <a:pt x="472083" y="470367"/>
                </a:lnTo>
                <a:lnTo>
                  <a:pt x="0" y="4703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1543527">
            <a:off x="15994978" y="7102183"/>
            <a:ext cx="1254717" cy="627358"/>
          </a:xfrm>
          <a:custGeom>
            <a:avLst/>
            <a:gdLst/>
            <a:ahLst/>
            <a:cxnLst/>
            <a:rect l="l" t="t" r="r" b="b"/>
            <a:pathLst>
              <a:path w="1254717" h="627358">
                <a:moveTo>
                  <a:pt x="0" y="0"/>
                </a:moveTo>
                <a:lnTo>
                  <a:pt x="1254717" y="0"/>
                </a:lnTo>
                <a:lnTo>
                  <a:pt x="1254717" y="627359"/>
                </a:lnTo>
                <a:lnTo>
                  <a:pt x="0" y="6273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0" y="7415863"/>
            <a:ext cx="2109269" cy="2726034"/>
          </a:xfrm>
          <a:custGeom>
            <a:avLst/>
            <a:gdLst/>
            <a:ahLst/>
            <a:cxnLst/>
            <a:rect l="l" t="t" r="r" b="b"/>
            <a:pathLst>
              <a:path w="2109269" h="2726034">
                <a:moveTo>
                  <a:pt x="0" y="0"/>
                </a:moveTo>
                <a:lnTo>
                  <a:pt x="2109269" y="0"/>
                </a:lnTo>
                <a:lnTo>
                  <a:pt x="2109269" y="2726034"/>
                </a:lnTo>
                <a:lnTo>
                  <a:pt x="0" y="2726034"/>
                </a:lnTo>
                <a:lnTo>
                  <a:pt x="0" y="0"/>
                </a:lnTo>
                <a:close/>
              </a:path>
            </a:pathLst>
          </a:custGeom>
          <a:blipFill>
            <a:blip r:embed="rId8"/>
            <a:stretch>
              <a:fillRect/>
            </a:stretch>
          </a:blipFill>
        </p:spPr>
        <p:txBody>
          <a:bodyPr/>
          <a:lstStyle/>
          <a:p>
            <a:endParaRPr lang="en-US"/>
          </a:p>
        </p:txBody>
      </p:sp>
      <p:sp>
        <p:nvSpPr>
          <p:cNvPr id="8" name="Freeform 8"/>
          <p:cNvSpPr/>
          <p:nvPr/>
        </p:nvSpPr>
        <p:spPr>
          <a:xfrm>
            <a:off x="990600" y="1485900"/>
            <a:ext cx="15849600" cy="1924885"/>
          </a:xfrm>
          <a:custGeom>
            <a:avLst/>
            <a:gdLst/>
            <a:ahLst/>
            <a:cxnLst/>
            <a:rect l="l" t="t" r="r" b="b"/>
            <a:pathLst>
              <a:path w="9276553" h="1924885">
                <a:moveTo>
                  <a:pt x="0" y="0"/>
                </a:moveTo>
                <a:lnTo>
                  <a:pt x="9276554" y="0"/>
                </a:lnTo>
                <a:lnTo>
                  <a:pt x="9276554" y="1924885"/>
                </a:lnTo>
                <a:lnTo>
                  <a:pt x="0" y="19248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TextBox 11"/>
          <p:cNvSpPr txBox="1"/>
          <p:nvPr/>
        </p:nvSpPr>
        <p:spPr>
          <a:xfrm>
            <a:off x="653961" y="567584"/>
            <a:ext cx="14890839" cy="953135"/>
          </a:xfrm>
          <a:prstGeom prst="rect">
            <a:avLst/>
          </a:prstGeom>
        </p:spPr>
        <p:txBody>
          <a:bodyPr wrap="square" lIns="0" tIns="0" rIns="0" bIns="0" rtlCol="0" anchor="t">
            <a:spAutoFit/>
          </a:bodyPr>
          <a:lstStyle/>
          <a:p>
            <a:pPr algn="ctr">
              <a:lnSpc>
                <a:spcPts val="7840"/>
              </a:lnSpc>
              <a:spcBef>
                <a:spcPct val="0"/>
              </a:spcBef>
            </a:pPr>
            <a:r>
              <a:rPr lang="en-US" sz="5600">
                <a:solidFill>
                  <a:srgbClr val="07103D"/>
                </a:solidFill>
                <a:latin typeface="Fraunces Bold"/>
              </a:rPr>
              <a:t>I. TRI THỨC TIẾNG VIỆT</a:t>
            </a:r>
            <a:endParaRPr lang="en-US" sz="5600" dirty="0">
              <a:solidFill>
                <a:srgbClr val="07103D"/>
              </a:solidFill>
              <a:latin typeface="Fraunces Bold"/>
            </a:endParaRPr>
          </a:p>
        </p:txBody>
      </p:sp>
      <p:sp>
        <p:nvSpPr>
          <p:cNvPr id="12" name="TextBox 12"/>
          <p:cNvSpPr txBox="1"/>
          <p:nvPr/>
        </p:nvSpPr>
        <p:spPr>
          <a:xfrm>
            <a:off x="1295401" y="2001694"/>
            <a:ext cx="14173200" cy="795089"/>
          </a:xfrm>
          <a:prstGeom prst="rect">
            <a:avLst/>
          </a:prstGeom>
        </p:spPr>
        <p:txBody>
          <a:bodyPr wrap="square" lIns="0" tIns="0" rIns="0" bIns="0" rtlCol="0" anchor="t">
            <a:spAutoFit/>
          </a:bodyPr>
          <a:lstStyle/>
          <a:p>
            <a:pPr algn="ctr">
              <a:lnSpc>
                <a:spcPts val="6159"/>
              </a:lnSpc>
              <a:spcBef>
                <a:spcPct val="0"/>
              </a:spcBef>
            </a:pPr>
            <a:r>
              <a:rPr lang="en-US" sz="4000">
                <a:solidFill>
                  <a:srgbClr val="000000"/>
                </a:solidFill>
                <a:latin typeface="#9Slide05 Aphrodite Pro"/>
              </a:rPr>
              <a:t>Nhiệm vụ 2: Xác định mục đích của các câu hỏi dưới đây</a:t>
            </a:r>
          </a:p>
        </p:txBody>
      </p:sp>
      <p:graphicFrame>
        <p:nvGraphicFramePr>
          <p:cNvPr id="9" name="Table 15">
            <a:extLst>
              <a:ext uri="{FF2B5EF4-FFF2-40B4-BE49-F238E27FC236}">
                <a16:creationId xmlns:a16="http://schemas.microsoft.com/office/drawing/2014/main" id="{C76DC34E-D8E0-BE0E-E30A-8AE0DE25976D}"/>
              </a:ext>
            </a:extLst>
          </p:cNvPr>
          <p:cNvGraphicFramePr>
            <a:graphicFrameLocks noGrp="1"/>
          </p:cNvGraphicFramePr>
          <p:nvPr/>
        </p:nvGraphicFramePr>
        <p:xfrm>
          <a:off x="1905000" y="3390900"/>
          <a:ext cx="14325600" cy="5567680"/>
        </p:xfrm>
        <a:graphic>
          <a:graphicData uri="http://schemas.openxmlformats.org/drawingml/2006/table">
            <a:tbl>
              <a:tblPr firstRow="1" bandRow="1">
                <a:tableStyleId>{5C22544A-7EE6-4342-B048-85BDC9FD1C3A}</a:tableStyleId>
              </a:tblPr>
              <a:tblGrid>
                <a:gridCol w="7848600">
                  <a:extLst>
                    <a:ext uri="{9D8B030D-6E8A-4147-A177-3AD203B41FA5}">
                      <a16:colId xmlns:a16="http://schemas.microsoft.com/office/drawing/2014/main" val="1468328915"/>
                    </a:ext>
                  </a:extLst>
                </a:gridCol>
                <a:gridCol w="6477000">
                  <a:extLst>
                    <a:ext uri="{9D8B030D-6E8A-4147-A177-3AD203B41FA5}">
                      <a16:colId xmlns:a16="http://schemas.microsoft.com/office/drawing/2014/main" val="378611965"/>
                    </a:ext>
                  </a:extLst>
                </a:gridCol>
              </a:tblGrid>
              <a:tr h="2514600">
                <a:tc>
                  <a:txBody>
                    <a:bodyPr/>
                    <a:lstStyle/>
                    <a:p>
                      <a:pPr algn="just" rtl="0">
                        <a:lnSpc>
                          <a:spcPct val="130000"/>
                        </a:lnSpc>
                        <a:spcBef>
                          <a:spcPts val="0"/>
                        </a:spcBef>
                        <a:spcAft>
                          <a:spcPts val="0"/>
                        </a:spcAft>
                      </a:pPr>
                      <a:r>
                        <a:rPr lang="vi-VN" sz="4000" b="1" i="0" u="none" strike="noStrike">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b. </a:t>
                      </a:r>
                      <a:endParaRPr lang="vi-VN" sz="4000" b="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rtl="0">
                        <a:lnSpc>
                          <a:spcPct val="130000"/>
                        </a:lnSpc>
                        <a:spcBef>
                          <a:spcPts val="0"/>
                        </a:spcBef>
                        <a:spcAft>
                          <a:spcPts val="0"/>
                        </a:spcAft>
                      </a:pPr>
                      <a:r>
                        <a:rPr lang="vi-VN" sz="4000" b="1" i="0" u="none" strike="noStrike">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Ni-côn: </a:t>
                      </a:r>
                      <a:r>
                        <a:rPr lang="vi-VN" sz="4000" b="0" i="0" u="none" strike="noStrike">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Ôi! Ôi giời ơi! Hí, hí, hí, hí!</a:t>
                      </a:r>
                      <a:endParaRPr lang="vi-VN" sz="4000" b="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30000"/>
                        </a:lnSpc>
                      </a:pPr>
                      <a:r>
                        <a:rPr lang="vi-VN" sz="4000" b="1" i="0" u="none" strike="noStrike">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Ông Giuốc-đanh: </a:t>
                      </a:r>
                      <a:r>
                        <a:rPr lang="vi-VN" sz="4000" b="0" i="0" u="none" strike="noStrike">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Con ranh con, lạ chưa kìa? Mày trêu tao đấy hẳn?</a:t>
                      </a:r>
                      <a:endParaRPr lang="en-GB" sz="40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just" rtl="0">
                        <a:lnSpc>
                          <a:spcPct val="130000"/>
                        </a:lnSpc>
                      </a:pPr>
                      <a:r>
                        <a:rPr lang="vi-VN" sz="4000" b="1" i="0"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b. </a:t>
                      </a:r>
                      <a:r>
                        <a:rPr lang="vi-VN" sz="4000" b="0" i="0"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Câu </a:t>
                      </a:r>
                      <a:r>
                        <a:rPr lang="vi-VN" sz="4000" b="0" i="1"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Con ranh con, lạ chưa kìa? Mày trêu tao đấy hẳn? </a:t>
                      </a:r>
                      <a:r>
                        <a:rPr lang="vi-VN" sz="4000" b="0" i="0"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dùng để bộc lộ cảm xúc tức giận của ông Giuốc-đanh khi Ni-côn cứ cười mãi không thôi.</a:t>
                      </a:r>
                      <a:endParaRPr lang="vi-VN" sz="4000" b="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nSpc>
                          <a:spcPct val="130000"/>
                        </a:lnSpc>
                      </a:pPr>
                      <a:br>
                        <a:rPr lang="vi-VN" sz="40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rPr>
                      </a:br>
                      <a:endParaRPr lang="en-GB" sz="4000" b="1">
                        <a:solidFill>
                          <a:schemeClr val="tx1"/>
                        </a:solidFill>
                        <a:latin typeface="Roboto Condensed" panose="02000000000000000000" pitchFamily="2" charset="0"/>
                        <a:ea typeface="Roboto Condensed" panose="02000000000000000000" pitchFamily="2" charset="0"/>
                        <a:cs typeface="Roboto Condensed"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214977148"/>
                  </a:ext>
                </a:extLst>
              </a:tr>
            </a:tbl>
          </a:graphicData>
        </a:graphic>
      </p:graphicFrame>
    </p:spTree>
    <p:extLst>
      <p:ext uri="{BB962C8B-B14F-4D97-AF65-F5344CB8AC3E}">
        <p14:creationId xmlns:p14="http://schemas.microsoft.com/office/powerpoint/2010/main" val="93702576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0AE"/>
        </a:solidFill>
        <a:effectLst/>
      </p:bgPr>
    </p:bg>
    <p:spTree>
      <p:nvGrpSpPr>
        <p:cNvPr id="1" name=""/>
        <p:cNvGrpSpPr/>
        <p:nvPr/>
      </p:nvGrpSpPr>
      <p:grpSpPr>
        <a:xfrm>
          <a:off x="0" y="0"/>
          <a:ext cx="0" cy="0"/>
          <a:chOff x="0" y="0"/>
          <a:chExt cx="0" cy="0"/>
        </a:xfrm>
      </p:grpSpPr>
      <p:sp>
        <p:nvSpPr>
          <p:cNvPr id="4" name="Freeform 4"/>
          <p:cNvSpPr/>
          <p:nvPr/>
        </p:nvSpPr>
        <p:spPr>
          <a:xfrm>
            <a:off x="16002000" y="266700"/>
            <a:ext cx="976820" cy="973268"/>
          </a:xfrm>
          <a:custGeom>
            <a:avLst/>
            <a:gdLst/>
            <a:ahLst/>
            <a:cxnLst/>
            <a:rect l="l" t="t" r="r" b="b"/>
            <a:pathLst>
              <a:path w="976820" h="973268">
                <a:moveTo>
                  <a:pt x="0" y="0"/>
                </a:moveTo>
                <a:lnTo>
                  <a:pt x="976820" y="0"/>
                </a:lnTo>
                <a:lnTo>
                  <a:pt x="976820" y="973268"/>
                </a:lnTo>
                <a:lnTo>
                  <a:pt x="0" y="973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7072072" y="672359"/>
            <a:ext cx="472083" cy="470367"/>
          </a:xfrm>
          <a:custGeom>
            <a:avLst/>
            <a:gdLst/>
            <a:ahLst/>
            <a:cxnLst/>
            <a:rect l="l" t="t" r="r" b="b"/>
            <a:pathLst>
              <a:path w="472083" h="470367">
                <a:moveTo>
                  <a:pt x="0" y="0"/>
                </a:moveTo>
                <a:lnTo>
                  <a:pt x="472083" y="0"/>
                </a:lnTo>
                <a:lnTo>
                  <a:pt x="472083" y="470367"/>
                </a:lnTo>
                <a:lnTo>
                  <a:pt x="0" y="4703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1543527">
            <a:off x="15994978" y="7102183"/>
            <a:ext cx="1254717" cy="627358"/>
          </a:xfrm>
          <a:custGeom>
            <a:avLst/>
            <a:gdLst/>
            <a:ahLst/>
            <a:cxnLst/>
            <a:rect l="l" t="t" r="r" b="b"/>
            <a:pathLst>
              <a:path w="1254717" h="627358">
                <a:moveTo>
                  <a:pt x="0" y="0"/>
                </a:moveTo>
                <a:lnTo>
                  <a:pt x="1254717" y="0"/>
                </a:lnTo>
                <a:lnTo>
                  <a:pt x="1254717" y="627359"/>
                </a:lnTo>
                <a:lnTo>
                  <a:pt x="0" y="6273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4178961" y="272141"/>
            <a:ext cx="5164535" cy="870585"/>
          </a:xfrm>
          <a:prstGeom prst="rect">
            <a:avLst/>
          </a:prstGeom>
        </p:spPr>
        <p:txBody>
          <a:bodyPr lIns="0" tIns="0" rIns="0" bIns="0" rtlCol="0" anchor="t">
            <a:spAutoFit/>
          </a:bodyPr>
          <a:lstStyle/>
          <a:p>
            <a:pPr algn="ctr">
              <a:lnSpc>
                <a:spcPts val="7140"/>
              </a:lnSpc>
              <a:spcBef>
                <a:spcPct val="0"/>
              </a:spcBef>
            </a:pPr>
            <a:r>
              <a:rPr lang="en-US" sz="5100">
                <a:solidFill>
                  <a:srgbClr val="07103D"/>
                </a:solidFill>
                <a:latin typeface="Fraunces Bold"/>
              </a:rPr>
              <a:t>II. THỰC HÀNH</a:t>
            </a:r>
          </a:p>
        </p:txBody>
      </p:sp>
      <p:sp>
        <p:nvSpPr>
          <p:cNvPr id="9" name="TextBox 9"/>
          <p:cNvSpPr txBox="1"/>
          <p:nvPr/>
        </p:nvSpPr>
        <p:spPr>
          <a:xfrm>
            <a:off x="1676401" y="1257300"/>
            <a:ext cx="3962399" cy="1028808"/>
          </a:xfrm>
          <a:prstGeom prst="rect">
            <a:avLst/>
          </a:prstGeom>
        </p:spPr>
        <p:txBody>
          <a:bodyPr wrap="square" lIns="0" tIns="0" rIns="0" bIns="0" rtlCol="0" anchor="t">
            <a:spAutoFit/>
          </a:bodyPr>
          <a:lstStyle/>
          <a:p>
            <a:pPr algn="ctr">
              <a:lnSpc>
                <a:spcPts val="9240"/>
              </a:lnSpc>
              <a:spcBef>
                <a:spcPct val="0"/>
              </a:spcBef>
            </a:pPr>
            <a:r>
              <a:rPr lang="en-US" sz="6600">
                <a:solidFill>
                  <a:srgbClr val="0E479A"/>
                </a:solidFill>
                <a:latin typeface="#9Slide07 SFU Blackout"/>
              </a:rPr>
              <a:t>Câu 1</a:t>
            </a:r>
            <a:endParaRPr lang="en-US" sz="6600" dirty="0">
              <a:solidFill>
                <a:srgbClr val="0E479A"/>
              </a:solidFill>
              <a:latin typeface="#9Slide07 SFU Blackout"/>
            </a:endParaRPr>
          </a:p>
        </p:txBody>
      </p:sp>
      <p:sp>
        <p:nvSpPr>
          <p:cNvPr id="11" name="TextBox 11"/>
          <p:cNvSpPr txBox="1"/>
          <p:nvPr/>
        </p:nvSpPr>
        <p:spPr>
          <a:xfrm>
            <a:off x="3581400" y="3086100"/>
            <a:ext cx="10744200" cy="2077492"/>
          </a:xfrm>
          <a:prstGeom prst="rect">
            <a:avLst/>
          </a:prstGeom>
          <a:solidFill>
            <a:schemeClr val="accent6">
              <a:lumMod val="20000"/>
              <a:lumOff val="80000"/>
            </a:schemeClr>
          </a:solidFill>
        </p:spPr>
        <p:txBody>
          <a:bodyPr wrap="square" lIns="0" tIns="0" rIns="0" bIns="0" rtlCol="0" anchor="t">
            <a:spAutoFit/>
          </a:bodyPr>
          <a:lstStyle/>
          <a:p>
            <a:r>
              <a:rPr lang="en-GB" sz="4500">
                <a:latin typeface="Roboto Condensed" panose="02000000000000000000" pitchFamily="2" charset="0"/>
                <a:ea typeface="Roboto Condensed" panose="02000000000000000000" pitchFamily="2" charset="0"/>
                <a:cs typeface="Roboto Condensed" panose="02000000000000000000" pitchFamily="2" charset="0"/>
              </a:rPr>
              <a:t>- </a:t>
            </a:r>
            <a:r>
              <a:rPr lang="en-GB" sz="4500" i="1">
                <a:latin typeface="Roboto Condensed" panose="02000000000000000000" pitchFamily="2" charset="0"/>
                <a:ea typeface="Roboto Condensed" panose="02000000000000000000" pitchFamily="2" charset="0"/>
                <a:cs typeface="Roboto Condensed" panose="02000000000000000000" pitchFamily="2" charset="0"/>
              </a:rPr>
              <a:t>Cậu có đi xem phim với tớ không? (1)</a:t>
            </a:r>
            <a:endParaRPr lang="en-GB" sz="4500">
              <a:latin typeface="Roboto Condensed" panose="02000000000000000000" pitchFamily="2" charset="0"/>
              <a:ea typeface="Roboto Condensed" panose="02000000000000000000" pitchFamily="2" charset="0"/>
              <a:cs typeface="Roboto Condensed" panose="02000000000000000000" pitchFamily="2" charset="0"/>
            </a:endParaRPr>
          </a:p>
          <a:p>
            <a:r>
              <a:rPr lang="en-GB" sz="4500" i="1">
                <a:latin typeface="Roboto Condensed" panose="02000000000000000000" pitchFamily="2" charset="0"/>
                <a:ea typeface="Roboto Condensed" panose="02000000000000000000" pitchFamily="2" charset="0"/>
                <a:cs typeface="Roboto Condensed" panose="02000000000000000000" pitchFamily="2" charset="0"/>
              </a:rPr>
              <a:t>- Cậu không thấy tớ có bao nhiêu bài tập phải làm đây à?</a:t>
            </a:r>
            <a:r>
              <a:rPr lang="en-GB" sz="4500">
                <a:latin typeface="Roboto Condensed" panose="02000000000000000000" pitchFamily="2" charset="0"/>
                <a:ea typeface="Roboto Condensed" panose="02000000000000000000" pitchFamily="2" charset="0"/>
                <a:cs typeface="Roboto Condensed" panose="02000000000000000000" pitchFamily="2" charset="0"/>
              </a:rPr>
              <a:t> (2)</a:t>
            </a:r>
            <a:endParaRPr lang="en-US" sz="4500" i="1">
              <a:solidFill>
                <a:srgbClr val="07103D"/>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0" name="TextBox 12">
            <a:extLst>
              <a:ext uri="{FF2B5EF4-FFF2-40B4-BE49-F238E27FC236}">
                <a16:creationId xmlns:a16="http://schemas.microsoft.com/office/drawing/2014/main" id="{3C990782-002E-3BFD-DD88-7E22C4CA989D}"/>
              </a:ext>
            </a:extLst>
          </p:cNvPr>
          <p:cNvSpPr txBox="1"/>
          <p:nvPr/>
        </p:nvSpPr>
        <p:spPr>
          <a:xfrm>
            <a:off x="5334000" y="1562100"/>
            <a:ext cx="12975771" cy="692497"/>
          </a:xfrm>
          <a:prstGeom prst="rect">
            <a:avLst/>
          </a:prstGeom>
        </p:spPr>
        <p:txBody>
          <a:bodyPr wrap="square" lIns="0" tIns="0" rIns="0" bIns="0" rtlCol="0" anchor="t">
            <a:spAutoFit/>
          </a:bodyPr>
          <a:lstStyle/>
          <a:p>
            <a:r>
              <a:rPr lang="en-GB" sz="4500">
                <a:latin typeface="Roboto Condensed" panose="02000000000000000000" pitchFamily="2" charset="0"/>
                <a:ea typeface="Roboto Condensed" panose="02000000000000000000" pitchFamily="2" charset="0"/>
                <a:cs typeface="Roboto Condensed" panose="02000000000000000000" pitchFamily="2" charset="0"/>
              </a:rPr>
              <a:t>Trong các câu hỏi sau đây, câu nào là câu hỏi tu từ?</a:t>
            </a:r>
          </a:p>
        </p:txBody>
      </p:sp>
      <p:pic>
        <p:nvPicPr>
          <p:cNvPr id="13" name="Graphic 12" descr="Shield Tick with solid fill">
            <a:extLst>
              <a:ext uri="{FF2B5EF4-FFF2-40B4-BE49-F238E27FC236}">
                <a16:creationId xmlns:a16="http://schemas.microsoft.com/office/drawing/2014/main" id="{3AC8C7C3-3CDD-DAA3-8C9C-3335EF58D7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81200" y="3695700"/>
            <a:ext cx="1600200" cy="16002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0AE"/>
        </a:solidFill>
        <a:effectLst/>
      </p:bgPr>
    </p:bg>
    <p:spTree>
      <p:nvGrpSpPr>
        <p:cNvPr id="1" name=""/>
        <p:cNvGrpSpPr/>
        <p:nvPr/>
      </p:nvGrpSpPr>
      <p:grpSpPr>
        <a:xfrm>
          <a:off x="0" y="0"/>
          <a:ext cx="0" cy="0"/>
          <a:chOff x="0" y="0"/>
          <a:chExt cx="0" cy="0"/>
        </a:xfrm>
      </p:grpSpPr>
      <p:sp>
        <p:nvSpPr>
          <p:cNvPr id="4" name="Freeform 4"/>
          <p:cNvSpPr/>
          <p:nvPr/>
        </p:nvSpPr>
        <p:spPr>
          <a:xfrm>
            <a:off x="16002000" y="266700"/>
            <a:ext cx="976820" cy="973268"/>
          </a:xfrm>
          <a:custGeom>
            <a:avLst/>
            <a:gdLst/>
            <a:ahLst/>
            <a:cxnLst/>
            <a:rect l="l" t="t" r="r" b="b"/>
            <a:pathLst>
              <a:path w="976820" h="973268">
                <a:moveTo>
                  <a:pt x="0" y="0"/>
                </a:moveTo>
                <a:lnTo>
                  <a:pt x="976820" y="0"/>
                </a:lnTo>
                <a:lnTo>
                  <a:pt x="976820" y="973268"/>
                </a:lnTo>
                <a:lnTo>
                  <a:pt x="0" y="973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7072072" y="672359"/>
            <a:ext cx="472083" cy="470367"/>
          </a:xfrm>
          <a:custGeom>
            <a:avLst/>
            <a:gdLst/>
            <a:ahLst/>
            <a:cxnLst/>
            <a:rect l="l" t="t" r="r" b="b"/>
            <a:pathLst>
              <a:path w="472083" h="470367">
                <a:moveTo>
                  <a:pt x="0" y="0"/>
                </a:moveTo>
                <a:lnTo>
                  <a:pt x="472083" y="0"/>
                </a:lnTo>
                <a:lnTo>
                  <a:pt x="472083" y="470367"/>
                </a:lnTo>
                <a:lnTo>
                  <a:pt x="0" y="4703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1543527">
            <a:off x="15994978" y="7102183"/>
            <a:ext cx="1254717" cy="627358"/>
          </a:xfrm>
          <a:custGeom>
            <a:avLst/>
            <a:gdLst/>
            <a:ahLst/>
            <a:cxnLst/>
            <a:rect l="l" t="t" r="r" b="b"/>
            <a:pathLst>
              <a:path w="1254717" h="627358">
                <a:moveTo>
                  <a:pt x="0" y="0"/>
                </a:moveTo>
                <a:lnTo>
                  <a:pt x="1254717" y="0"/>
                </a:lnTo>
                <a:lnTo>
                  <a:pt x="1254717" y="627359"/>
                </a:lnTo>
                <a:lnTo>
                  <a:pt x="0" y="6273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4178961" y="272141"/>
            <a:ext cx="5164535" cy="870585"/>
          </a:xfrm>
          <a:prstGeom prst="rect">
            <a:avLst/>
          </a:prstGeom>
        </p:spPr>
        <p:txBody>
          <a:bodyPr lIns="0" tIns="0" rIns="0" bIns="0" rtlCol="0" anchor="t">
            <a:spAutoFit/>
          </a:bodyPr>
          <a:lstStyle/>
          <a:p>
            <a:pPr algn="ctr">
              <a:lnSpc>
                <a:spcPts val="7140"/>
              </a:lnSpc>
              <a:spcBef>
                <a:spcPct val="0"/>
              </a:spcBef>
            </a:pPr>
            <a:r>
              <a:rPr lang="en-US" sz="5100">
                <a:solidFill>
                  <a:srgbClr val="07103D"/>
                </a:solidFill>
                <a:latin typeface="Fraunces Bold"/>
              </a:rPr>
              <a:t>II. THỰC HÀNH</a:t>
            </a:r>
          </a:p>
        </p:txBody>
      </p:sp>
      <p:sp>
        <p:nvSpPr>
          <p:cNvPr id="9" name="TextBox 9"/>
          <p:cNvSpPr txBox="1"/>
          <p:nvPr/>
        </p:nvSpPr>
        <p:spPr>
          <a:xfrm>
            <a:off x="1676401" y="1257300"/>
            <a:ext cx="3962399" cy="1028808"/>
          </a:xfrm>
          <a:prstGeom prst="rect">
            <a:avLst/>
          </a:prstGeom>
        </p:spPr>
        <p:txBody>
          <a:bodyPr wrap="square" lIns="0" tIns="0" rIns="0" bIns="0" rtlCol="0" anchor="t">
            <a:spAutoFit/>
          </a:bodyPr>
          <a:lstStyle/>
          <a:p>
            <a:pPr algn="ctr">
              <a:lnSpc>
                <a:spcPts val="9240"/>
              </a:lnSpc>
              <a:spcBef>
                <a:spcPct val="0"/>
              </a:spcBef>
            </a:pPr>
            <a:r>
              <a:rPr lang="en-US" sz="6600">
                <a:solidFill>
                  <a:srgbClr val="0E479A"/>
                </a:solidFill>
                <a:latin typeface="#9Slide07 SFU Blackout"/>
              </a:rPr>
              <a:t>Câu 1</a:t>
            </a:r>
            <a:endParaRPr lang="en-US" sz="6600" dirty="0">
              <a:solidFill>
                <a:srgbClr val="0E479A"/>
              </a:solidFill>
              <a:latin typeface="#9Slide07 SFU Blackout"/>
            </a:endParaRPr>
          </a:p>
        </p:txBody>
      </p:sp>
      <p:sp>
        <p:nvSpPr>
          <p:cNvPr id="11" name="TextBox 11"/>
          <p:cNvSpPr txBox="1"/>
          <p:nvPr/>
        </p:nvSpPr>
        <p:spPr>
          <a:xfrm>
            <a:off x="2514600" y="3086100"/>
            <a:ext cx="11811000" cy="4420441"/>
          </a:xfrm>
          <a:prstGeom prst="rect">
            <a:avLst/>
          </a:prstGeom>
          <a:solidFill>
            <a:schemeClr val="accent6">
              <a:lumMod val="20000"/>
              <a:lumOff val="80000"/>
            </a:schemeClr>
          </a:solidFill>
        </p:spPr>
        <p:txBody>
          <a:bodyPr wrap="square" lIns="0" tIns="0" rIns="0" bIns="0" rtlCol="0" anchor="t">
            <a:spAutoFit/>
          </a:bodyPr>
          <a:lstStyle/>
          <a:p>
            <a:pPr>
              <a:lnSpc>
                <a:spcPct val="130000"/>
              </a:lnSpc>
            </a:pPr>
            <a:r>
              <a:rPr lang="en-GB" sz="4500">
                <a:latin typeface="Roboto Condensed" panose="02000000000000000000" pitchFamily="2" charset="0"/>
                <a:ea typeface="Roboto Condensed" panose="02000000000000000000" pitchFamily="2" charset="0"/>
                <a:cs typeface="Roboto Condensed" panose="02000000000000000000" pitchFamily="2" charset="0"/>
              </a:rPr>
              <a:t>- </a:t>
            </a:r>
            <a:r>
              <a:rPr lang="vi-VN" sz="4500">
                <a:latin typeface="Roboto Condensed" panose="02000000000000000000" pitchFamily="2" charset="0"/>
                <a:ea typeface="Roboto Condensed" panose="02000000000000000000" pitchFamily="2" charset="0"/>
                <a:cs typeface="Roboto Condensed" panose="02000000000000000000" pitchFamily="2" charset="0"/>
              </a:rPr>
              <a:t>Con hỏi: ‘</a:t>
            </a:r>
            <a:r>
              <a:rPr lang="vi-VN" sz="4500" i="1">
                <a:latin typeface="Roboto Condensed" panose="02000000000000000000" pitchFamily="2" charset="0"/>
                <a:ea typeface="Roboto Condensed" panose="02000000000000000000" pitchFamily="2" charset="0"/>
                <a:cs typeface="Roboto Condensed" panose="02000000000000000000" pitchFamily="2" charset="0"/>
              </a:rPr>
              <a:t>Nhưng làm sao mình lên đó được?</a:t>
            </a:r>
            <a:r>
              <a:rPr lang="vi-VN" sz="4500">
                <a:latin typeface="Roboto Condensed" panose="02000000000000000000" pitchFamily="2" charset="0"/>
                <a:ea typeface="Roboto Condensed" panose="02000000000000000000" pitchFamily="2" charset="0"/>
                <a:cs typeface="Roboto Condensed" panose="02000000000000000000" pitchFamily="2" charset="0"/>
              </a:rPr>
              <a:t>’ (3)</a:t>
            </a:r>
          </a:p>
          <a:p>
            <a:pPr>
              <a:lnSpc>
                <a:spcPct val="130000"/>
              </a:lnSpc>
            </a:pPr>
            <a:r>
              <a:rPr lang="en-GB" sz="4500">
                <a:latin typeface="Roboto Condensed" panose="02000000000000000000" pitchFamily="2" charset="0"/>
                <a:ea typeface="Roboto Condensed" panose="02000000000000000000" pitchFamily="2" charset="0"/>
                <a:cs typeface="Roboto Condensed" panose="02000000000000000000" pitchFamily="2" charset="0"/>
              </a:rPr>
              <a:t>- </a:t>
            </a:r>
            <a:r>
              <a:rPr lang="vi-VN" sz="4500">
                <a:latin typeface="Roboto Condensed" panose="02000000000000000000" pitchFamily="2" charset="0"/>
                <a:ea typeface="Roboto Condensed" panose="02000000000000000000" pitchFamily="2" charset="0"/>
                <a:cs typeface="Roboto Condensed" panose="02000000000000000000" pitchFamily="2" charset="0"/>
              </a:rPr>
              <a:t>Họ đáp: ‘</a:t>
            </a:r>
            <a:r>
              <a:rPr lang="vi-VN" sz="4500" i="1">
                <a:latin typeface="Roboto Condensed" panose="02000000000000000000" pitchFamily="2" charset="0"/>
                <a:ea typeface="Roboto Condensed" panose="02000000000000000000" pitchFamily="2" charset="0"/>
                <a:cs typeface="Roboto Condensed" panose="02000000000000000000" pitchFamily="2" charset="0"/>
              </a:rPr>
              <a:t>Hãy đến nơi tận cùng trái đất, đưa tay lên trời, cậu sẽ được nhấc bổng lên tận tầng mây</a:t>
            </a:r>
            <a:r>
              <a:rPr lang="vi-VN" sz="4500">
                <a:latin typeface="Roboto Condensed" panose="02000000000000000000" pitchFamily="2" charset="0"/>
                <a:ea typeface="Roboto Condensed" panose="02000000000000000000" pitchFamily="2" charset="0"/>
                <a:cs typeface="Roboto Condensed" panose="02000000000000000000" pitchFamily="2" charset="0"/>
              </a:rPr>
              <a:t>.’ (4)</a:t>
            </a:r>
          </a:p>
          <a:p>
            <a:pPr>
              <a:lnSpc>
                <a:spcPct val="130000"/>
              </a:lnSpc>
            </a:pPr>
            <a:r>
              <a:rPr lang="vi-VN" sz="4500">
                <a:latin typeface="Roboto Condensed" panose="02000000000000000000" pitchFamily="2" charset="0"/>
                <a:ea typeface="Roboto Condensed" panose="02000000000000000000" pitchFamily="2" charset="0"/>
                <a:cs typeface="Roboto Condensed" panose="02000000000000000000" pitchFamily="2" charset="0"/>
              </a:rPr>
              <a:t>‘</a:t>
            </a:r>
            <a:r>
              <a:rPr lang="vi-VN" sz="4500" i="1">
                <a:latin typeface="Roboto Condensed" panose="02000000000000000000" pitchFamily="2" charset="0"/>
                <a:ea typeface="Roboto Condensed" panose="02000000000000000000" pitchFamily="2" charset="0"/>
                <a:cs typeface="Roboto Condensed" panose="02000000000000000000" pitchFamily="2" charset="0"/>
              </a:rPr>
              <a:t>Mẹ mình đang đợi ở nhà’</a:t>
            </a:r>
            <a:r>
              <a:rPr lang="vi-VN" sz="4500">
                <a:latin typeface="Roboto Condensed" panose="02000000000000000000" pitchFamily="2" charset="0"/>
                <a:ea typeface="Roboto Condensed" panose="02000000000000000000" pitchFamily="2" charset="0"/>
                <a:cs typeface="Roboto Condensed" panose="02000000000000000000" pitchFamily="2" charset="0"/>
              </a:rPr>
              <a:t> – con bảo – ‘</a:t>
            </a:r>
            <a:r>
              <a:rPr lang="vi-VN" sz="4500" i="1">
                <a:latin typeface="Roboto Condensed" panose="02000000000000000000" pitchFamily="2" charset="0"/>
                <a:ea typeface="Roboto Condensed" panose="02000000000000000000" pitchFamily="2" charset="0"/>
                <a:cs typeface="Roboto Condensed" panose="02000000000000000000" pitchFamily="2" charset="0"/>
              </a:rPr>
              <a:t>Làm sao có thể rời mẹ mà đến được?</a:t>
            </a:r>
            <a:r>
              <a:rPr lang="vi-VN" sz="4500">
                <a:latin typeface="Roboto Condensed" panose="02000000000000000000" pitchFamily="2" charset="0"/>
                <a:ea typeface="Roboto Condensed" panose="02000000000000000000" pitchFamily="2" charset="0"/>
                <a:cs typeface="Roboto Condensed" panose="02000000000000000000" pitchFamily="2" charset="0"/>
              </a:rPr>
              <a:t>’ (5) </a:t>
            </a:r>
          </a:p>
        </p:txBody>
      </p:sp>
      <p:sp>
        <p:nvSpPr>
          <p:cNvPr id="10" name="TextBox 12">
            <a:extLst>
              <a:ext uri="{FF2B5EF4-FFF2-40B4-BE49-F238E27FC236}">
                <a16:creationId xmlns:a16="http://schemas.microsoft.com/office/drawing/2014/main" id="{3C990782-002E-3BFD-DD88-7E22C4CA989D}"/>
              </a:ext>
            </a:extLst>
          </p:cNvPr>
          <p:cNvSpPr txBox="1"/>
          <p:nvPr/>
        </p:nvSpPr>
        <p:spPr>
          <a:xfrm>
            <a:off x="5334000" y="1562100"/>
            <a:ext cx="12975771" cy="692497"/>
          </a:xfrm>
          <a:prstGeom prst="rect">
            <a:avLst/>
          </a:prstGeom>
        </p:spPr>
        <p:txBody>
          <a:bodyPr wrap="square" lIns="0" tIns="0" rIns="0" bIns="0" rtlCol="0" anchor="t">
            <a:spAutoFit/>
          </a:bodyPr>
          <a:lstStyle/>
          <a:p>
            <a:r>
              <a:rPr lang="en-GB" sz="4500">
                <a:latin typeface="Roboto Condensed" panose="02000000000000000000" pitchFamily="2" charset="0"/>
                <a:ea typeface="Roboto Condensed" panose="02000000000000000000" pitchFamily="2" charset="0"/>
                <a:cs typeface="Roboto Condensed" panose="02000000000000000000" pitchFamily="2" charset="0"/>
              </a:rPr>
              <a:t>Trong các câu hỏi sau đây, câu nào là câu hỏi tu từ?</a:t>
            </a:r>
          </a:p>
        </p:txBody>
      </p:sp>
      <p:pic>
        <p:nvPicPr>
          <p:cNvPr id="13" name="Graphic 12" descr="Shield Tick with solid fill">
            <a:extLst>
              <a:ext uri="{FF2B5EF4-FFF2-40B4-BE49-F238E27FC236}">
                <a16:creationId xmlns:a16="http://schemas.microsoft.com/office/drawing/2014/main" id="{3AC8C7C3-3CDD-DAA3-8C9C-3335EF58D7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15400" y="6438900"/>
            <a:ext cx="1600200" cy="1600200"/>
          </a:xfrm>
          <a:prstGeom prst="rect">
            <a:avLst/>
          </a:prstGeom>
        </p:spPr>
      </p:pic>
    </p:spTree>
    <p:extLst>
      <p:ext uri="{BB962C8B-B14F-4D97-AF65-F5344CB8AC3E}">
        <p14:creationId xmlns:p14="http://schemas.microsoft.com/office/powerpoint/2010/main" val="346723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0AE"/>
        </a:solidFill>
        <a:effectLst/>
      </p:bgPr>
    </p:bg>
    <p:spTree>
      <p:nvGrpSpPr>
        <p:cNvPr id="1" name=""/>
        <p:cNvGrpSpPr/>
        <p:nvPr/>
      </p:nvGrpSpPr>
      <p:grpSpPr>
        <a:xfrm>
          <a:off x="0" y="0"/>
          <a:ext cx="0" cy="0"/>
          <a:chOff x="0" y="0"/>
          <a:chExt cx="0" cy="0"/>
        </a:xfrm>
      </p:grpSpPr>
      <p:sp>
        <p:nvSpPr>
          <p:cNvPr id="4" name="Freeform 4"/>
          <p:cNvSpPr/>
          <p:nvPr/>
        </p:nvSpPr>
        <p:spPr>
          <a:xfrm>
            <a:off x="15849600" y="419100"/>
            <a:ext cx="976820" cy="973268"/>
          </a:xfrm>
          <a:custGeom>
            <a:avLst/>
            <a:gdLst/>
            <a:ahLst/>
            <a:cxnLst/>
            <a:rect l="l" t="t" r="r" b="b"/>
            <a:pathLst>
              <a:path w="976820" h="973268">
                <a:moveTo>
                  <a:pt x="0" y="0"/>
                </a:moveTo>
                <a:lnTo>
                  <a:pt x="976820" y="0"/>
                </a:lnTo>
                <a:lnTo>
                  <a:pt x="976820" y="973268"/>
                </a:lnTo>
                <a:lnTo>
                  <a:pt x="0" y="973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7072072" y="672359"/>
            <a:ext cx="472083" cy="470367"/>
          </a:xfrm>
          <a:custGeom>
            <a:avLst/>
            <a:gdLst/>
            <a:ahLst/>
            <a:cxnLst/>
            <a:rect l="l" t="t" r="r" b="b"/>
            <a:pathLst>
              <a:path w="472083" h="470367">
                <a:moveTo>
                  <a:pt x="0" y="0"/>
                </a:moveTo>
                <a:lnTo>
                  <a:pt x="472083" y="0"/>
                </a:lnTo>
                <a:lnTo>
                  <a:pt x="472083" y="470367"/>
                </a:lnTo>
                <a:lnTo>
                  <a:pt x="0" y="4703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1543527">
            <a:off x="15994978" y="7102183"/>
            <a:ext cx="1254717" cy="627358"/>
          </a:xfrm>
          <a:custGeom>
            <a:avLst/>
            <a:gdLst/>
            <a:ahLst/>
            <a:cxnLst/>
            <a:rect l="l" t="t" r="r" b="b"/>
            <a:pathLst>
              <a:path w="1254717" h="627358">
                <a:moveTo>
                  <a:pt x="0" y="0"/>
                </a:moveTo>
                <a:lnTo>
                  <a:pt x="1254717" y="0"/>
                </a:lnTo>
                <a:lnTo>
                  <a:pt x="1254717" y="627359"/>
                </a:lnTo>
                <a:lnTo>
                  <a:pt x="0" y="6273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4178961" y="272141"/>
            <a:ext cx="5164535" cy="870585"/>
          </a:xfrm>
          <a:prstGeom prst="rect">
            <a:avLst/>
          </a:prstGeom>
        </p:spPr>
        <p:txBody>
          <a:bodyPr lIns="0" tIns="0" rIns="0" bIns="0" rtlCol="0" anchor="t">
            <a:spAutoFit/>
          </a:bodyPr>
          <a:lstStyle/>
          <a:p>
            <a:pPr algn="ctr">
              <a:lnSpc>
                <a:spcPts val="7140"/>
              </a:lnSpc>
              <a:spcBef>
                <a:spcPct val="0"/>
              </a:spcBef>
            </a:pPr>
            <a:r>
              <a:rPr lang="en-US" sz="5100">
                <a:solidFill>
                  <a:srgbClr val="07103D"/>
                </a:solidFill>
                <a:latin typeface="Fraunces Bold"/>
              </a:rPr>
              <a:t>II. THỰC HÀNH</a:t>
            </a:r>
          </a:p>
        </p:txBody>
      </p:sp>
      <p:sp>
        <p:nvSpPr>
          <p:cNvPr id="9" name="TextBox 9"/>
          <p:cNvSpPr txBox="1"/>
          <p:nvPr/>
        </p:nvSpPr>
        <p:spPr>
          <a:xfrm>
            <a:off x="1676401" y="1257300"/>
            <a:ext cx="4648200" cy="1028808"/>
          </a:xfrm>
          <a:prstGeom prst="rect">
            <a:avLst/>
          </a:prstGeom>
        </p:spPr>
        <p:txBody>
          <a:bodyPr wrap="square" lIns="0" tIns="0" rIns="0" bIns="0" rtlCol="0" anchor="t">
            <a:spAutoFit/>
          </a:bodyPr>
          <a:lstStyle/>
          <a:p>
            <a:pPr algn="ctr">
              <a:lnSpc>
                <a:spcPts val="9240"/>
              </a:lnSpc>
              <a:spcBef>
                <a:spcPct val="0"/>
              </a:spcBef>
            </a:pPr>
            <a:r>
              <a:rPr lang="en-US" sz="6600">
                <a:solidFill>
                  <a:srgbClr val="0E479A"/>
                </a:solidFill>
                <a:latin typeface="#9Slide07 SFU Blackout"/>
              </a:rPr>
              <a:t>BÀI 2</a:t>
            </a:r>
            <a:endParaRPr lang="en-US" sz="6600" dirty="0">
              <a:solidFill>
                <a:srgbClr val="0E479A"/>
              </a:solidFill>
              <a:latin typeface="#9Slide07 SFU Blackout"/>
            </a:endParaRPr>
          </a:p>
        </p:txBody>
      </p:sp>
      <p:graphicFrame>
        <p:nvGraphicFramePr>
          <p:cNvPr id="10" name="Table 15">
            <a:extLst>
              <a:ext uri="{FF2B5EF4-FFF2-40B4-BE49-F238E27FC236}">
                <a16:creationId xmlns:a16="http://schemas.microsoft.com/office/drawing/2014/main" id="{061AEB15-6795-2F9A-6244-91B8372EE418}"/>
              </a:ext>
            </a:extLst>
          </p:cNvPr>
          <p:cNvGraphicFramePr>
            <a:graphicFrameLocks noGrp="1"/>
          </p:cNvGraphicFramePr>
          <p:nvPr>
            <p:extLst>
              <p:ext uri="{D42A27DB-BD31-4B8C-83A1-F6EECF244321}">
                <p14:modId xmlns:p14="http://schemas.microsoft.com/office/powerpoint/2010/main" val="3962657886"/>
              </p:ext>
            </p:extLst>
          </p:nvPr>
        </p:nvGraphicFramePr>
        <p:xfrm>
          <a:off x="838200" y="4152899"/>
          <a:ext cx="14859001" cy="6073293"/>
        </p:xfrm>
        <a:graphic>
          <a:graphicData uri="http://schemas.openxmlformats.org/drawingml/2006/table">
            <a:tbl>
              <a:tblPr firstRow="1" bandRow="1">
                <a:tableStyleId>{5C22544A-7EE6-4342-B048-85BDC9FD1C3A}</a:tableStyleId>
              </a:tblPr>
              <a:tblGrid>
                <a:gridCol w="7350463">
                  <a:extLst>
                    <a:ext uri="{9D8B030D-6E8A-4147-A177-3AD203B41FA5}">
                      <a16:colId xmlns:a16="http://schemas.microsoft.com/office/drawing/2014/main" val="1468328915"/>
                    </a:ext>
                  </a:extLst>
                </a:gridCol>
                <a:gridCol w="7508538">
                  <a:extLst>
                    <a:ext uri="{9D8B030D-6E8A-4147-A177-3AD203B41FA5}">
                      <a16:colId xmlns:a16="http://schemas.microsoft.com/office/drawing/2014/main" val="378611965"/>
                    </a:ext>
                  </a:extLst>
                </a:gridCol>
              </a:tblGrid>
              <a:tr h="1476096">
                <a:tc>
                  <a:txBody>
                    <a:bodyPr/>
                    <a:lstStyle/>
                    <a:p>
                      <a:pPr algn="ctr" rtl="0">
                        <a:lnSpc>
                          <a:spcPct val="130000"/>
                        </a:lnSpc>
                        <a:spcBef>
                          <a:spcPts val="0"/>
                        </a:spcBef>
                        <a:spcAft>
                          <a:spcPts val="0"/>
                        </a:spcAft>
                      </a:pPr>
                      <a:r>
                        <a:rPr lang="en-GB" sz="3800" b="1" i="0" u="none" strike="noStrike">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CÂU KỂ</a:t>
                      </a:r>
                      <a:endParaRPr lang="en-GB" sz="38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30000"/>
                        </a:lnSpc>
                      </a:pPr>
                      <a:r>
                        <a:rPr lang="en-GB" sz="38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rPr>
                        <a:t>CÂU HỎI TU TỪ</a:t>
                      </a:r>
                      <a:br>
                        <a:rPr lang="vi-VN" sz="38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rPr>
                      </a:br>
                      <a:endParaRPr lang="en-GB" sz="3800" b="1">
                        <a:solidFill>
                          <a:schemeClr val="tx1"/>
                        </a:solidFill>
                        <a:latin typeface="Roboto Condensed" panose="02000000000000000000" pitchFamily="2" charset="0"/>
                        <a:ea typeface="Roboto Condensed" panose="02000000000000000000" pitchFamily="2" charset="0"/>
                        <a:cs typeface="Roboto Condensed" panose="02000000000000000000" pitchFamily="2" charset="0"/>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214977148"/>
                  </a:ext>
                </a:extLst>
              </a:tr>
              <a:tr h="2358028">
                <a:tc>
                  <a:txBody>
                    <a:bodyPr/>
                    <a:lstStyle/>
                    <a:p>
                      <a:pPr algn="just" rtl="0" fontAlgn="t">
                        <a:spcBef>
                          <a:spcPts val="0"/>
                        </a:spcBef>
                        <a:spcAft>
                          <a:spcPts val="0"/>
                        </a:spcAft>
                      </a:pPr>
                      <a:r>
                        <a:rPr lang="en-GB" sz="4500" b="0" i="1"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Cậu không thấy tớ có bao nhiêu bài tập phải làm đây à?</a:t>
                      </a:r>
                      <a:endParaRPr lang="en-GB" sz="4500">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73025" marR="73025" marT="63500" marB="63500">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just" rtl="0" fontAlgn="t">
                        <a:spcBef>
                          <a:spcPts val="0"/>
                        </a:spcBef>
                        <a:spcAft>
                          <a:spcPts val="0"/>
                        </a:spcAft>
                      </a:pPr>
                      <a:endParaRPr lang="vi-VN" sz="3800" i="1">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73025" marR="73025" marT="63500" marB="63500">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494280839"/>
                  </a:ext>
                </a:extLst>
              </a:tr>
              <a:tr h="2185677">
                <a:tc>
                  <a:txBody>
                    <a:bodyPr/>
                    <a:lstStyle/>
                    <a:p>
                      <a:pPr algn="just" rtl="0" fontAlgn="t">
                        <a:spcBef>
                          <a:spcPts val="0"/>
                        </a:spcBef>
                        <a:spcAft>
                          <a:spcPts val="0"/>
                        </a:spcAft>
                      </a:pPr>
                      <a:r>
                        <a:rPr lang="vi-VN" sz="4500" b="0" i="0"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a:t>
                      </a:r>
                      <a:r>
                        <a:rPr lang="vi-VN" sz="4500" b="0" i="1"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Làm sao có thể rời mẹ mà đến được?</a:t>
                      </a:r>
                      <a:r>
                        <a:rPr lang="vi-VN" sz="4500" b="0" i="0"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a:t>
                      </a:r>
                      <a:br>
                        <a:rPr lang="vi-VN" sz="4500">
                          <a:effectLst/>
                          <a:latin typeface="Roboto Condensed" panose="02000000000000000000" pitchFamily="2" charset="0"/>
                          <a:ea typeface="Roboto Condensed" panose="02000000000000000000" pitchFamily="2" charset="0"/>
                          <a:cs typeface="Roboto Condensed" panose="02000000000000000000" pitchFamily="2" charset="0"/>
                        </a:rPr>
                      </a:br>
                      <a:endParaRPr lang="vi-VN" sz="4500">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73025" marR="73025" marT="63500" marB="63500">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just" rtl="0" fontAlgn="t">
                        <a:spcBef>
                          <a:spcPts val="0"/>
                        </a:spcBef>
                        <a:spcAft>
                          <a:spcPts val="0"/>
                        </a:spcAft>
                      </a:pPr>
                      <a:endParaRPr lang="en-GB" sz="3800" i="1">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73025" marR="73025" marT="63500" marB="63500">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816522405"/>
                  </a:ext>
                </a:extLst>
              </a:tr>
            </a:tbl>
          </a:graphicData>
        </a:graphic>
      </p:graphicFrame>
      <p:sp>
        <p:nvSpPr>
          <p:cNvPr id="11" name="TextBox 12">
            <a:extLst>
              <a:ext uri="{FF2B5EF4-FFF2-40B4-BE49-F238E27FC236}">
                <a16:creationId xmlns:a16="http://schemas.microsoft.com/office/drawing/2014/main" id="{C53C04CB-F6DD-9308-1835-4459197B8954}"/>
              </a:ext>
            </a:extLst>
          </p:cNvPr>
          <p:cNvSpPr txBox="1"/>
          <p:nvPr/>
        </p:nvSpPr>
        <p:spPr>
          <a:xfrm>
            <a:off x="5486401" y="1562100"/>
            <a:ext cx="11353800" cy="2077492"/>
          </a:xfrm>
          <a:prstGeom prst="rect">
            <a:avLst/>
          </a:prstGeom>
        </p:spPr>
        <p:txBody>
          <a:bodyPr wrap="square" lIns="0" tIns="0" rIns="0" bIns="0" rtlCol="0" anchor="t">
            <a:spAutoFit/>
          </a:bodyPr>
          <a:lstStyle/>
          <a:p>
            <a:pPr algn="just"/>
            <a:r>
              <a:rPr lang="en-GB" sz="4500">
                <a:latin typeface="Roboto Condensed" panose="02000000000000000000" pitchFamily="2" charset="0"/>
                <a:ea typeface="Roboto Condensed" panose="02000000000000000000" pitchFamily="2" charset="0"/>
                <a:cs typeface="Roboto Condensed" panose="02000000000000000000" pitchFamily="2" charset="0"/>
              </a:rPr>
              <a:t>Chuyển những câu hỏi tu từ vừa xác định sang dạng câu trần thuật. So sánh hai cách diễn đạt và cho biết câu hỏi tu từ có tác dụng thế nào.</a:t>
            </a:r>
          </a:p>
        </p:txBody>
      </p:sp>
    </p:spTree>
    <p:extLst>
      <p:ext uri="{BB962C8B-B14F-4D97-AF65-F5344CB8AC3E}">
        <p14:creationId xmlns:p14="http://schemas.microsoft.com/office/powerpoint/2010/main" val="112376883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0AE"/>
        </a:solidFill>
        <a:effectLst/>
      </p:bgPr>
    </p:bg>
    <p:spTree>
      <p:nvGrpSpPr>
        <p:cNvPr id="1" name=""/>
        <p:cNvGrpSpPr/>
        <p:nvPr/>
      </p:nvGrpSpPr>
      <p:grpSpPr>
        <a:xfrm>
          <a:off x="0" y="0"/>
          <a:ext cx="0" cy="0"/>
          <a:chOff x="0" y="0"/>
          <a:chExt cx="0" cy="0"/>
        </a:xfrm>
      </p:grpSpPr>
      <p:sp>
        <p:nvSpPr>
          <p:cNvPr id="4" name="Freeform 4"/>
          <p:cNvSpPr/>
          <p:nvPr/>
        </p:nvSpPr>
        <p:spPr>
          <a:xfrm>
            <a:off x="15849600" y="419100"/>
            <a:ext cx="976820" cy="973268"/>
          </a:xfrm>
          <a:custGeom>
            <a:avLst/>
            <a:gdLst/>
            <a:ahLst/>
            <a:cxnLst/>
            <a:rect l="l" t="t" r="r" b="b"/>
            <a:pathLst>
              <a:path w="976820" h="973268">
                <a:moveTo>
                  <a:pt x="0" y="0"/>
                </a:moveTo>
                <a:lnTo>
                  <a:pt x="976820" y="0"/>
                </a:lnTo>
                <a:lnTo>
                  <a:pt x="976820" y="973268"/>
                </a:lnTo>
                <a:lnTo>
                  <a:pt x="0" y="973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7072072" y="672359"/>
            <a:ext cx="472083" cy="470367"/>
          </a:xfrm>
          <a:custGeom>
            <a:avLst/>
            <a:gdLst/>
            <a:ahLst/>
            <a:cxnLst/>
            <a:rect l="l" t="t" r="r" b="b"/>
            <a:pathLst>
              <a:path w="472083" h="470367">
                <a:moveTo>
                  <a:pt x="0" y="0"/>
                </a:moveTo>
                <a:lnTo>
                  <a:pt x="472083" y="0"/>
                </a:lnTo>
                <a:lnTo>
                  <a:pt x="472083" y="470367"/>
                </a:lnTo>
                <a:lnTo>
                  <a:pt x="0" y="4703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1543527">
            <a:off x="15994978" y="7102183"/>
            <a:ext cx="1254717" cy="627358"/>
          </a:xfrm>
          <a:custGeom>
            <a:avLst/>
            <a:gdLst/>
            <a:ahLst/>
            <a:cxnLst/>
            <a:rect l="l" t="t" r="r" b="b"/>
            <a:pathLst>
              <a:path w="1254717" h="627358">
                <a:moveTo>
                  <a:pt x="0" y="0"/>
                </a:moveTo>
                <a:lnTo>
                  <a:pt x="1254717" y="0"/>
                </a:lnTo>
                <a:lnTo>
                  <a:pt x="1254717" y="627359"/>
                </a:lnTo>
                <a:lnTo>
                  <a:pt x="0" y="6273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4178961" y="272141"/>
            <a:ext cx="5164535" cy="870585"/>
          </a:xfrm>
          <a:prstGeom prst="rect">
            <a:avLst/>
          </a:prstGeom>
        </p:spPr>
        <p:txBody>
          <a:bodyPr lIns="0" tIns="0" rIns="0" bIns="0" rtlCol="0" anchor="t">
            <a:spAutoFit/>
          </a:bodyPr>
          <a:lstStyle/>
          <a:p>
            <a:pPr algn="ctr">
              <a:lnSpc>
                <a:spcPts val="7140"/>
              </a:lnSpc>
              <a:spcBef>
                <a:spcPct val="0"/>
              </a:spcBef>
            </a:pPr>
            <a:r>
              <a:rPr lang="en-US" sz="5100">
                <a:solidFill>
                  <a:srgbClr val="07103D"/>
                </a:solidFill>
                <a:latin typeface="Fraunces Bold"/>
              </a:rPr>
              <a:t>II. THỰC HÀNH</a:t>
            </a:r>
          </a:p>
        </p:txBody>
      </p:sp>
      <p:sp>
        <p:nvSpPr>
          <p:cNvPr id="9" name="TextBox 9"/>
          <p:cNvSpPr txBox="1"/>
          <p:nvPr/>
        </p:nvSpPr>
        <p:spPr>
          <a:xfrm>
            <a:off x="4724400" y="1104900"/>
            <a:ext cx="4648200" cy="1028808"/>
          </a:xfrm>
          <a:prstGeom prst="rect">
            <a:avLst/>
          </a:prstGeom>
        </p:spPr>
        <p:txBody>
          <a:bodyPr wrap="square" lIns="0" tIns="0" rIns="0" bIns="0" rtlCol="0" anchor="t">
            <a:spAutoFit/>
          </a:bodyPr>
          <a:lstStyle/>
          <a:p>
            <a:pPr algn="ctr">
              <a:lnSpc>
                <a:spcPts val="9240"/>
              </a:lnSpc>
              <a:spcBef>
                <a:spcPct val="0"/>
              </a:spcBef>
            </a:pPr>
            <a:r>
              <a:rPr lang="en-US" sz="6600">
                <a:solidFill>
                  <a:srgbClr val="0E479A"/>
                </a:solidFill>
                <a:latin typeface="#9Slide07 SFU Blackout"/>
              </a:rPr>
              <a:t>BÀI 2</a:t>
            </a:r>
            <a:endParaRPr lang="en-US" sz="6600" dirty="0">
              <a:solidFill>
                <a:srgbClr val="0E479A"/>
              </a:solidFill>
              <a:latin typeface="#9Slide07 SFU Blackout"/>
            </a:endParaRPr>
          </a:p>
        </p:txBody>
      </p:sp>
      <p:graphicFrame>
        <p:nvGraphicFramePr>
          <p:cNvPr id="10" name="Table 15">
            <a:extLst>
              <a:ext uri="{FF2B5EF4-FFF2-40B4-BE49-F238E27FC236}">
                <a16:creationId xmlns:a16="http://schemas.microsoft.com/office/drawing/2014/main" id="{061AEB15-6795-2F9A-6244-91B8372EE418}"/>
              </a:ext>
            </a:extLst>
          </p:cNvPr>
          <p:cNvGraphicFramePr>
            <a:graphicFrameLocks noGrp="1"/>
          </p:cNvGraphicFramePr>
          <p:nvPr>
            <p:extLst>
              <p:ext uri="{D42A27DB-BD31-4B8C-83A1-F6EECF244321}">
                <p14:modId xmlns:p14="http://schemas.microsoft.com/office/powerpoint/2010/main" val="1032942597"/>
              </p:ext>
            </p:extLst>
          </p:nvPr>
        </p:nvGraphicFramePr>
        <p:xfrm>
          <a:off x="838200" y="4152899"/>
          <a:ext cx="15544800" cy="5520195"/>
        </p:xfrm>
        <a:graphic>
          <a:graphicData uri="http://schemas.openxmlformats.org/drawingml/2006/table">
            <a:tbl>
              <a:tblPr firstRow="1" bandRow="1">
                <a:tableStyleId>{5C22544A-7EE6-4342-B048-85BDC9FD1C3A}</a:tableStyleId>
              </a:tblPr>
              <a:tblGrid>
                <a:gridCol w="8290559">
                  <a:extLst>
                    <a:ext uri="{9D8B030D-6E8A-4147-A177-3AD203B41FA5}">
                      <a16:colId xmlns:a16="http://schemas.microsoft.com/office/drawing/2014/main" val="1468328915"/>
                    </a:ext>
                  </a:extLst>
                </a:gridCol>
                <a:gridCol w="7254241">
                  <a:extLst>
                    <a:ext uri="{9D8B030D-6E8A-4147-A177-3AD203B41FA5}">
                      <a16:colId xmlns:a16="http://schemas.microsoft.com/office/drawing/2014/main" val="378611965"/>
                    </a:ext>
                  </a:extLst>
                </a:gridCol>
              </a:tblGrid>
              <a:tr h="1343394">
                <a:tc>
                  <a:txBody>
                    <a:bodyPr/>
                    <a:lstStyle/>
                    <a:p>
                      <a:pPr algn="ctr" rtl="0">
                        <a:lnSpc>
                          <a:spcPct val="130000"/>
                        </a:lnSpc>
                        <a:spcBef>
                          <a:spcPts val="0"/>
                        </a:spcBef>
                        <a:spcAft>
                          <a:spcPts val="0"/>
                        </a:spcAft>
                      </a:pPr>
                      <a:r>
                        <a:rPr lang="en-GB" sz="3800" b="1" i="0" u="none" strike="noStrike">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CÂU KỂ</a:t>
                      </a:r>
                      <a:endParaRPr lang="en-GB" sz="38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30000"/>
                        </a:lnSpc>
                      </a:pPr>
                      <a:r>
                        <a:rPr lang="en-GB" sz="38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rPr>
                        <a:t>CÂU HỎI TU TỪ</a:t>
                      </a:r>
                      <a:br>
                        <a:rPr lang="vi-VN" sz="38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rPr>
                      </a:br>
                      <a:endParaRPr lang="en-GB" sz="3800" b="1">
                        <a:solidFill>
                          <a:schemeClr val="tx1"/>
                        </a:solidFill>
                        <a:latin typeface="Roboto Condensed" panose="02000000000000000000" pitchFamily="2" charset="0"/>
                        <a:ea typeface="Roboto Condensed" panose="02000000000000000000" pitchFamily="2" charset="0"/>
                        <a:cs typeface="Roboto Condensed" panose="02000000000000000000" pitchFamily="2" charset="0"/>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214977148"/>
                  </a:ext>
                </a:extLst>
              </a:tr>
              <a:tr h="2070989">
                <a:tc>
                  <a:txBody>
                    <a:bodyPr/>
                    <a:lstStyle/>
                    <a:p>
                      <a:pPr algn="just" rtl="0" fontAlgn="t">
                        <a:spcBef>
                          <a:spcPts val="0"/>
                        </a:spcBef>
                        <a:spcAft>
                          <a:spcPts val="0"/>
                        </a:spcAft>
                      </a:pPr>
                      <a:r>
                        <a:rPr lang="en-GB" sz="4500" b="0" i="1"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Cậu không thấy tớ có bao nhiêu bài tập phải làm đây à?</a:t>
                      </a:r>
                      <a:endParaRPr lang="en-GB" sz="4500">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73025" marR="73025" marT="63500" marB="63500">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just" rtl="0" fontAlgn="t">
                        <a:spcBef>
                          <a:spcPts val="0"/>
                        </a:spcBef>
                        <a:spcAft>
                          <a:spcPts val="0"/>
                        </a:spcAft>
                      </a:pPr>
                      <a:r>
                        <a:rPr lang="en-GB" sz="4500" b="0" i="0"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Mình không đi với cậu đâu vì còn phải làm bài tập.</a:t>
                      </a:r>
                      <a:endParaRPr lang="en-GB" sz="4500">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73025" marR="73025" marT="63500" marB="63500">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494280839"/>
                  </a:ext>
                </a:extLst>
              </a:tr>
              <a:tr h="1919618">
                <a:tc>
                  <a:txBody>
                    <a:bodyPr/>
                    <a:lstStyle/>
                    <a:p>
                      <a:pPr algn="just" rtl="0" fontAlgn="t">
                        <a:spcBef>
                          <a:spcPts val="0"/>
                        </a:spcBef>
                        <a:spcAft>
                          <a:spcPts val="0"/>
                        </a:spcAft>
                      </a:pPr>
                      <a:r>
                        <a:rPr lang="vi-VN" sz="4500" b="0" i="1"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Làm sao có thể rời mẹ mà đến được?</a:t>
                      </a:r>
                      <a:r>
                        <a:rPr lang="vi-VN" sz="4500" b="0" i="0"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a:t>
                      </a:r>
                      <a:endParaRPr lang="vi-VN" sz="4500">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73025" marR="73025" marT="63500" marB="63500">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just" rtl="0" fontAlgn="t">
                        <a:spcBef>
                          <a:spcPts val="0"/>
                        </a:spcBef>
                        <a:spcAft>
                          <a:spcPts val="0"/>
                        </a:spcAft>
                      </a:pPr>
                      <a:r>
                        <a:rPr lang="vi-VN" sz="4500" b="0" i="0"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Mình không thể đi được vì mẹ còn đang chờ mình ở nhà.</a:t>
                      </a:r>
                      <a:endParaRPr lang="vi-VN" sz="4500">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73025" marR="73025" marT="63500" marB="63500">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816522405"/>
                  </a:ext>
                </a:extLst>
              </a:tr>
            </a:tbl>
          </a:graphicData>
        </a:graphic>
      </p:graphicFrame>
      <p:sp>
        <p:nvSpPr>
          <p:cNvPr id="11" name="TextBox 12">
            <a:extLst>
              <a:ext uri="{FF2B5EF4-FFF2-40B4-BE49-F238E27FC236}">
                <a16:creationId xmlns:a16="http://schemas.microsoft.com/office/drawing/2014/main" id="{C53C04CB-F6DD-9308-1835-4459197B8954}"/>
              </a:ext>
            </a:extLst>
          </p:cNvPr>
          <p:cNvSpPr txBox="1"/>
          <p:nvPr/>
        </p:nvSpPr>
        <p:spPr>
          <a:xfrm>
            <a:off x="2514600" y="2552700"/>
            <a:ext cx="11353800" cy="1384995"/>
          </a:xfrm>
          <a:prstGeom prst="rect">
            <a:avLst/>
          </a:prstGeom>
        </p:spPr>
        <p:txBody>
          <a:bodyPr wrap="square" lIns="0" tIns="0" rIns="0" bIns="0" rtlCol="0" anchor="t">
            <a:spAutoFit/>
          </a:bodyPr>
          <a:lstStyle/>
          <a:p>
            <a:pPr algn="just"/>
            <a:r>
              <a:rPr lang="vi-VN" sz="4500">
                <a:latin typeface="Roboto Condensed" panose="02000000000000000000" pitchFamily="2" charset="0"/>
                <a:ea typeface="Roboto Condensed" panose="02000000000000000000" pitchFamily="2" charset="0"/>
                <a:cs typeface="Roboto Condensed" panose="02000000000000000000" pitchFamily="2" charset="0"/>
              </a:rPr>
              <a:t>Sử dụng câu hỏi tu từ có tác dụng như một lời từ chối khéo léo, tế nhị hơn so với câu trần thuật.</a:t>
            </a:r>
            <a:endParaRPr lang="en-GB" sz="4500">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163140125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AFD3"/>
        </a:solidFill>
        <a:effectLst/>
      </p:bgPr>
    </p:bg>
    <p:spTree>
      <p:nvGrpSpPr>
        <p:cNvPr id="1" name=""/>
        <p:cNvGrpSpPr/>
        <p:nvPr/>
      </p:nvGrpSpPr>
      <p:grpSpPr>
        <a:xfrm>
          <a:off x="0" y="0"/>
          <a:ext cx="0" cy="0"/>
          <a:chOff x="0" y="0"/>
          <a:chExt cx="0" cy="0"/>
        </a:xfrm>
      </p:grpSpPr>
      <p:sp>
        <p:nvSpPr>
          <p:cNvPr id="2" name="Freeform 2"/>
          <p:cNvSpPr/>
          <p:nvPr/>
        </p:nvSpPr>
        <p:spPr>
          <a:xfrm rot="-5101776">
            <a:off x="9033916" y="1186748"/>
            <a:ext cx="12308892" cy="9075194"/>
          </a:xfrm>
          <a:custGeom>
            <a:avLst/>
            <a:gdLst/>
            <a:ahLst/>
            <a:cxnLst/>
            <a:rect l="l" t="t" r="r" b="b"/>
            <a:pathLst>
              <a:path w="12308892" h="9075194">
                <a:moveTo>
                  <a:pt x="0" y="0"/>
                </a:moveTo>
                <a:lnTo>
                  <a:pt x="12308892" y="0"/>
                </a:lnTo>
                <a:lnTo>
                  <a:pt x="12308892" y="9075194"/>
                </a:lnTo>
                <a:lnTo>
                  <a:pt x="0" y="9075194"/>
                </a:lnTo>
                <a:lnTo>
                  <a:pt x="0" y="0"/>
                </a:lnTo>
                <a:close/>
              </a:path>
            </a:pathLst>
          </a:custGeom>
          <a:blipFill>
            <a:blip r:embed="rId2">
              <a:extLst>
                <a:ext uri="{96DAC541-7B7A-43D3-8B79-37D633B846F1}">
                  <asvg:svgBlip xmlns:asvg="http://schemas.microsoft.com/office/drawing/2016/SVG/main" r:embed="rId3"/>
                </a:ext>
              </a:extLst>
            </a:blip>
            <a:stretch>
              <a:fillRect l="-88119" r="-25305"/>
            </a:stretch>
          </a:blipFill>
        </p:spPr>
        <p:txBody>
          <a:bodyPr/>
          <a:lstStyle/>
          <a:p>
            <a:endParaRPr lang="en-US"/>
          </a:p>
        </p:txBody>
      </p:sp>
      <p:sp>
        <p:nvSpPr>
          <p:cNvPr id="5" name="Freeform 5"/>
          <p:cNvSpPr/>
          <p:nvPr/>
        </p:nvSpPr>
        <p:spPr>
          <a:xfrm>
            <a:off x="0" y="170509"/>
            <a:ext cx="2053118" cy="1209473"/>
          </a:xfrm>
          <a:custGeom>
            <a:avLst/>
            <a:gdLst/>
            <a:ahLst/>
            <a:cxnLst/>
            <a:rect l="l" t="t" r="r" b="b"/>
            <a:pathLst>
              <a:path w="2053118" h="1209473">
                <a:moveTo>
                  <a:pt x="0" y="0"/>
                </a:moveTo>
                <a:lnTo>
                  <a:pt x="2053118" y="0"/>
                </a:lnTo>
                <a:lnTo>
                  <a:pt x="2053118" y="1209473"/>
                </a:lnTo>
                <a:lnTo>
                  <a:pt x="0" y="12094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6133320" y="6577708"/>
            <a:ext cx="608279" cy="602750"/>
          </a:xfrm>
          <a:custGeom>
            <a:avLst/>
            <a:gdLst/>
            <a:ahLst/>
            <a:cxnLst/>
            <a:rect l="l" t="t" r="r" b="b"/>
            <a:pathLst>
              <a:path w="608279" h="602750">
                <a:moveTo>
                  <a:pt x="0" y="0"/>
                </a:moveTo>
                <a:lnTo>
                  <a:pt x="608279" y="0"/>
                </a:lnTo>
                <a:lnTo>
                  <a:pt x="608279" y="602749"/>
                </a:lnTo>
                <a:lnTo>
                  <a:pt x="0" y="6027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3565579">
            <a:off x="12868524" y="6282125"/>
            <a:ext cx="876392" cy="591166"/>
          </a:xfrm>
          <a:custGeom>
            <a:avLst/>
            <a:gdLst/>
            <a:ahLst/>
            <a:cxnLst/>
            <a:rect l="l" t="t" r="r" b="b"/>
            <a:pathLst>
              <a:path w="876392" h="591166">
                <a:moveTo>
                  <a:pt x="0" y="0"/>
                </a:moveTo>
                <a:lnTo>
                  <a:pt x="876392" y="0"/>
                </a:lnTo>
                <a:lnTo>
                  <a:pt x="876392" y="591166"/>
                </a:lnTo>
                <a:lnTo>
                  <a:pt x="0" y="5911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16741599" y="5382580"/>
            <a:ext cx="517701" cy="514877"/>
          </a:xfrm>
          <a:custGeom>
            <a:avLst/>
            <a:gdLst/>
            <a:ahLst/>
            <a:cxnLst/>
            <a:rect l="l" t="t" r="r" b="b"/>
            <a:pathLst>
              <a:path w="517701" h="514877">
                <a:moveTo>
                  <a:pt x="0" y="0"/>
                </a:moveTo>
                <a:lnTo>
                  <a:pt x="517701" y="0"/>
                </a:lnTo>
                <a:lnTo>
                  <a:pt x="517701" y="514877"/>
                </a:lnTo>
                <a:lnTo>
                  <a:pt x="0" y="51487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a:off x="762000" y="0"/>
            <a:ext cx="11778871" cy="2444116"/>
          </a:xfrm>
          <a:custGeom>
            <a:avLst/>
            <a:gdLst/>
            <a:ahLst/>
            <a:cxnLst/>
            <a:rect l="l" t="t" r="r" b="b"/>
            <a:pathLst>
              <a:path w="11778871" h="2444116">
                <a:moveTo>
                  <a:pt x="0" y="0"/>
                </a:moveTo>
                <a:lnTo>
                  <a:pt x="11778870" y="0"/>
                </a:lnTo>
                <a:lnTo>
                  <a:pt x="11778870" y="2444116"/>
                </a:lnTo>
                <a:lnTo>
                  <a:pt x="0" y="24441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0" name="Freeform 10"/>
          <p:cNvSpPr/>
          <p:nvPr/>
        </p:nvSpPr>
        <p:spPr>
          <a:xfrm>
            <a:off x="1752600" y="3268691"/>
            <a:ext cx="8915400" cy="7018309"/>
          </a:xfrm>
          <a:custGeom>
            <a:avLst/>
            <a:gdLst/>
            <a:ahLst/>
            <a:cxnLst/>
            <a:rect l="l" t="t" r="r" b="b"/>
            <a:pathLst>
              <a:path w="10695783" h="5695504">
                <a:moveTo>
                  <a:pt x="0" y="0"/>
                </a:moveTo>
                <a:lnTo>
                  <a:pt x="10695782" y="0"/>
                </a:lnTo>
                <a:lnTo>
                  <a:pt x="10695782" y="5695505"/>
                </a:lnTo>
                <a:lnTo>
                  <a:pt x="0" y="5695505"/>
                </a:lnTo>
                <a:lnTo>
                  <a:pt x="0" y="0"/>
                </a:lnTo>
                <a:close/>
              </a:path>
            </a:pathLst>
          </a:custGeom>
          <a:blipFill>
            <a:blip r:embed="rId14"/>
            <a:stretch>
              <a:fillRect/>
            </a:stretch>
          </a:blipFill>
        </p:spPr>
        <p:txBody>
          <a:bodyPr/>
          <a:lstStyle/>
          <a:p>
            <a:endParaRPr lang="en-US"/>
          </a:p>
        </p:txBody>
      </p:sp>
      <p:sp>
        <p:nvSpPr>
          <p:cNvPr id="11" name="Freeform 11"/>
          <p:cNvSpPr/>
          <p:nvPr/>
        </p:nvSpPr>
        <p:spPr>
          <a:xfrm>
            <a:off x="2438400" y="2171700"/>
            <a:ext cx="1404175" cy="2057400"/>
          </a:xfrm>
          <a:custGeom>
            <a:avLst/>
            <a:gdLst/>
            <a:ahLst/>
            <a:cxnLst/>
            <a:rect l="l" t="t" r="r" b="b"/>
            <a:pathLst>
              <a:path w="1404175" h="2057400">
                <a:moveTo>
                  <a:pt x="0" y="0"/>
                </a:moveTo>
                <a:lnTo>
                  <a:pt x="1404175" y="0"/>
                </a:lnTo>
                <a:lnTo>
                  <a:pt x="1404175" y="2057400"/>
                </a:lnTo>
                <a:lnTo>
                  <a:pt x="0" y="20574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2" name="TextBox 12"/>
          <p:cNvSpPr txBox="1"/>
          <p:nvPr/>
        </p:nvSpPr>
        <p:spPr>
          <a:xfrm>
            <a:off x="3048000" y="4000500"/>
            <a:ext cx="6934200" cy="4924425"/>
          </a:xfrm>
          <a:prstGeom prst="rect">
            <a:avLst/>
          </a:prstGeom>
        </p:spPr>
        <p:txBody>
          <a:bodyPr wrap="square" lIns="0" tIns="0" rIns="0" bIns="0" rtlCol="0" anchor="t">
            <a:spAutoFit/>
          </a:bodyPr>
          <a:lstStyle/>
          <a:p>
            <a:pPr algn="just"/>
            <a:r>
              <a:rPr lang="vi-VN" sz="4000" b="1">
                <a:latin typeface="Roboto Condensed" panose="02000000000000000000" pitchFamily="2" charset="0"/>
                <a:ea typeface="Roboto Condensed" panose="02000000000000000000" pitchFamily="2" charset="0"/>
                <a:cs typeface="Roboto Condensed" panose="02000000000000000000" pitchFamily="2" charset="0"/>
              </a:rPr>
              <a:t>Hãy đặt một câu hỏi tu từ:</a:t>
            </a:r>
            <a:endParaRPr lang="en-GB" sz="4000" b="1">
              <a:latin typeface="Roboto Condensed" panose="02000000000000000000" pitchFamily="2" charset="0"/>
              <a:ea typeface="Roboto Condensed" panose="02000000000000000000" pitchFamily="2" charset="0"/>
              <a:cs typeface="Roboto Condensed" panose="02000000000000000000" pitchFamily="2" charset="0"/>
            </a:endParaRPr>
          </a:p>
          <a:p>
            <a:pPr algn="just"/>
            <a:endParaRPr lang="vi-VN" sz="4000">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vi-VN" sz="4000">
                <a:latin typeface="Roboto Condensed" panose="02000000000000000000" pitchFamily="2" charset="0"/>
                <a:ea typeface="Roboto Condensed" panose="02000000000000000000" pitchFamily="2" charset="0"/>
                <a:cs typeface="Roboto Condensed" panose="02000000000000000000" pitchFamily="2" charset="0"/>
              </a:rPr>
              <a:t>A. Thể hiện cảm xúc của em khi nhận được một món quà của người thân.</a:t>
            </a:r>
          </a:p>
          <a:p>
            <a:pPr algn="just"/>
            <a:r>
              <a:rPr lang="vi-VN" sz="4000">
                <a:latin typeface="Roboto Condensed" panose="02000000000000000000" pitchFamily="2" charset="0"/>
                <a:ea typeface="Roboto Condensed" panose="02000000000000000000" pitchFamily="2" charset="0"/>
                <a:cs typeface="Roboto Condensed" panose="02000000000000000000" pitchFamily="2" charset="0"/>
              </a:rPr>
              <a:t>B. Bày tỏ suy nghĩ của mình về một nhân vật văn học đã học hoặc đã đọc.</a:t>
            </a:r>
          </a:p>
        </p:txBody>
      </p:sp>
      <p:sp>
        <p:nvSpPr>
          <p:cNvPr id="13" name="TextBox 9">
            <a:extLst>
              <a:ext uri="{FF2B5EF4-FFF2-40B4-BE49-F238E27FC236}">
                <a16:creationId xmlns:a16="http://schemas.microsoft.com/office/drawing/2014/main" id="{CBBF35F5-9013-57E2-E9C2-E58AEFE48024}"/>
              </a:ext>
            </a:extLst>
          </p:cNvPr>
          <p:cNvSpPr txBox="1"/>
          <p:nvPr/>
        </p:nvSpPr>
        <p:spPr>
          <a:xfrm>
            <a:off x="4038600" y="495300"/>
            <a:ext cx="4648200" cy="1028808"/>
          </a:xfrm>
          <a:prstGeom prst="rect">
            <a:avLst/>
          </a:prstGeom>
        </p:spPr>
        <p:txBody>
          <a:bodyPr wrap="square" lIns="0" tIns="0" rIns="0" bIns="0" rtlCol="0" anchor="t">
            <a:spAutoFit/>
          </a:bodyPr>
          <a:lstStyle/>
          <a:p>
            <a:pPr algn="ctr">
              <a:lnSpc>
                <a:spcPts val="9240"/>
              </a:lnSpc>
              <a:spcBef>
                <a:spcPct val="0"/>
              </a:spcBef>
            </a:pPr>
            <a:r>
              <a:rPr lang="en-US" sz="6600">
                <a:solidFill>
                  <a:srgbClr val="0E479A"/>
                </a:solidFill>
                <a:latin typeface="#9Slide07 SFU Blackout"/>
              </a:rPr>
              <a:t>BÀI 3</a:t>
            </a:r>
            <a:endParaRPr lang="en-US" sz="6600" dirty="0">
              <a:solidFill>
                <a:srgbClr val="0E479A"/>
              </a:solidFill>
              <a:latin typeface="#9Slide07 SFU Blackout"/>
            </a:endParaRPr>
          </a:p>
        </p:txBody>
      </p:sp>
    </p:spTree>
    <p:extLst>
      <p:ext uri="{BB962C8B-B14F-4D97-AF65-F5344CB8AC3E}">
        <p14:creationId xmlns:p14="http://schemas.microsoft.com/office/powerpoint/2010/main" val="42373181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AFD3"/>
        </a:solidFill>
        <a:effectLst/>
      </p:bgPr>
    </p:bg>
    <p:spTree>
      <p:nvGrpSpPr>
        <p:cNvPr id="1" name=""/>
        <p:cNvGrpSpPr/>
        <p:nvPr/>
      </p:nvGrpSpPr>
      <p:grpSpPr>
        <a:xfrm>
          <a:off x="0" y="0"/>
          <a:ext cx="0" cy="0"/>
          <a:chOff x="0" y="0"/>
          <a:chExt cx="0" cy="0"/>
        </a:xfrm>
      </p:grpSpPr>
      <p:sp>
        <p:nvSpPr>
          <p:cNvPr id="2" name="Freeform 2"/>
          <p:cNvSpPr/>
          <p:nvPr/>
        </p:nvSpPr>
        <p:spPr>
          <a:xfrm rot="-5101776">
            <a:off x="9033916" y="1186748"/>
            <a:ext cx="12308892" cy="9075194"/>
          </a:xfrm>
          <a:custGeom>
            <a:avLst/>
            <a:gdLst/>
            <a:ahLst/>
            <a:cxnLst/>
            <a:rect l="l" t="t" r="r" b="b"/>
            <a:pathLst>
              <a:path w="12308892" h="9075194">
                <a:moveTo>
                  <a:pt x="0" y="0"/>
                </a:moveTo>
                <a:lnTo>
                  <a:pt x="12308892" y="0"/>
                </a:lnTo>
                <a:lnTo>
                  <a:pt x="12308892" y="9075194"/>
                </a:lnTo>
                <a:lnTo>
                  <a:pt x="0" y="9075194"/>
                </a:lnTo>
                <a:lnTo>
                  <a:pt x="0" y="0"/>
                </a:lnTo>
                <a:close/>
              </a:path>
            </a:pathLst>
          </a:custGeom>
          <a:blipFill>
            <a:blip r:embed="rId2">
              <a:extLst>
                <a:ext uri="{96DAC541-7B7A-43D3-8B79-37D633B846F1}">
                  <asvg:svgBlip xmlns:asvg="http://schemas.microsoft.com/office/drawing/2016/SVG/main" r:embed="rId3"/>
                </a:ext>
              </a:extLst>
            </a:blip>
            <a:stretch>
              <a:fillRect l="-88119" r="-25305"/>
            </a:stretch>
          </a:blipFill>
        </p:spPr>
        <p:txBody>
          <a:bodyPr/>
          <a:lstStyle/>
          <a:p>
            <a:endParaRPr lang="en-US"/>
          </a:p>
        </p:txBody>
      </p:sp>
      <p:sp>
        <p:nvSpPr>
          <p:cNvPr id="5" name="Freeform 5"/>
          <p:cNvSpPr/>
          <p:nvPr/>
        </p:nvSpPr>
        <p:spPr>
          <a:xfrm>
            <a:off x="0" y="170509"/>
            <a:ext cx="2053118" cy="1209473"/>
          </a:xfrm>
          <a:custGeom>
            <a:avLst/>
            <a:gdLst/>
            <a:ahLst/>
            <a:cxnLst/>
            <a:rect l="l" t="t" r="r" b="b"/>
            <a:pathLst>
              <a:path w="2053118" h="1209473">
                <a:moveTo>
                  <a:pt x="0" y="0"/>
                </a:moveTo>
                <a:lnTo>
                  <a:pt x="2053118" y="0"/>
                </a:lnTo>
                <a:lnTo>
                  <a:pt x="2053118" y="1209473"/>
                </a:lnTo>
                <a:lnTo>
                  <a:pt x="0" y="12094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6133320" y="6577708"/>
            <a:ext cx="608279" cy="602750"/>
          </a:xfrm>
          <a:custGeom>
            <a:avLst/>
            <a:gdLst/>
            <a:ahLst/>
            <a:cxnLst/>
            <a:rect l="l" t="t" r="r" b="b"/>
            <a:pathLst>
              <a:path w="608279" h="602750">
                <a:moveTo>
                  <a:pt x="0" y="0"/>
                </a:moveTo>
                <a:lnTo>
                  <a:pt x="608279" y="0"/>
                </a:lnTo>
                <a:lnTo>
                  <a:pt x="608279" y="602749"/>
                </a:lnTo>
                <a:lnTo>
                  <a:pt x="0" y="6027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3565579">
            <a:off x="12868524" y="6282125"/>
            <a:ext cx="876392" cy="591166"/>
          </a:xfrm>
          <a:custGeom>
            <a:avLst/>
            <a:gdLst/>
            <a:ahLst/>
            <a:cxnLst/>
            <a:rect l="l" t="t" r="r" b="b"/>
            <a:pathLst>
              <a:path w="876392" h="591166">
                <a:moveTo>
                  <a:pt x="0" y="0"/>
                </a:moveTo>
                <a:lnTo>
                  <a:pt x="876392" y="0"/>
                </a:lnTo>
                <a:lnTo>
                  <a:pt x="876392" y="591166"/>
                </a:lnTo>
                <a:lnTo>
                  <a:pt x="0" y="5911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16741599" y="5382580"/>
            <a:ext cx="517701" cy="514877"/>
          </a:xfrm>
          <a:custGeom>
            <a:avLst/>
            <a:gdLst/>
            <a:ahLst/>
            <a:cxnLst/>
            <a:rect l="l" t="t" r="r" b="b"/>
            <a:pathLst>
              <a:path w="517701" h="514877">
                <a:moveTo>
                  <a:pt x="0" y="0"/>
                </a:moveTo>
                <a:lnTo>
                  <a:pt x="517701" y="0"/>
                </a:lnTo>
                <a:lnTo>
                  <a:pt x="517701" y="514877"/>
                </a:lnTo>
                <a:lnTo>
                  <a:pt x="0" y="51487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a:off x="762000" y="0"/>
            <a:ext cx="11778871" cy="2444116"/>
          </a:xfrm>
          <a:custGeom>
            <a:avLst/>
            <a:gdLst/>
            <a:ahLst/>
            <a:cxnLst/>
            <a:rect l="l" t="t" r="r" b="b"/>
            <a:pathLst>
              <a:path w="11778871" h="2444116">
                <a:moveTo>
                  <a:pt x="0" y="0"/>
                </a:moveTo>
                <a:lnTo>
                  <a:pt x="11778870" y="0"/>
                </a:lnTo>
                <a:lnTo>
                  <a:pt x="11778870" y="2444116"/>
                </a:lnTo>
                <a:lnTo>
                  <a:pt x="0" y="24441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0" name="Freeform 10"/>
          <p:cNvSpPr/>
          <p:nvPr/>
        </p:nvSpPr>
        <p:spPr>
          <a:xfrm>
            <a:off x="1752600" y="3268691"/>
            <a:ext cx="8915400" cy="7018309"/>
          </a:xfrm>
          <a:custGeom>
            <a:avLst/>
            <a:gdLst/>
            <a:ahLst/>
            <a:cxnLst/>
            <a:rect l="l" t="t" r="r" b="b"/>
            <a:pathLst>
              <a:path w="10695783" h="5695504">
                <a:moveTo>
                  <a:pt x="0" y="0"/>
                </a:moveTo>
                <a:lnTo>
                  <a:pt x="10695782" y="0"/>
                </a:lnTo>
                <a:lnTo>
                  <a:pt x="10695782" y="5695505"/>
                </a:lnTo>
                <a:lnTo>
                  <a:pt x="0" y="5695505"/>
                </a:lnTo>
                <a:lnTo>
                  <a:pt x="0" y="0"/>
                </a:lnTo>
                <a:close/>
              </a:path>
            </a:pathLst>
          </a:custGeom>
          <a:blipFill>
            <a:blip r:embed="rId14"/>
            <a:stretch>
              <a:fillRect/>
            </a:stretch>
          </a:blipFill>
        </p:spPr>
        <p:txBody>
          <a:bodyPr/>
          <a:lstStyle/>
          <a:p>
            <a:endParaRPr lang="en-US"/>
          </a:p>
        </p:txBody>
      </p:sp>
      <p:sp>
        <p:nvSpPr>
          <p:cNvPr id="11" name="Freeform 11"/>
          <p:cNvSpPr/>
          <p:nvPr/>
        </p:nvSpPr>
        <p:spPr>
          <a:xfrm>
            <a:off x="2438400" y="2171700"/>
            <a:ext cx="1404175" cy="2057400"/>
          </a:xfrm>
          <a:custGeom>
            <a:avLst/>
            <a:gdLst/>
            <a:ahLst/>
            <a:cxnLst/>
            <a:rect l="l" t="t" r="r" b="b"/>
            <a:pathLst>
              <a:path w="1404175" h="2057400">
                <a:moveTo>
                  <a:pt x="0" y="0"/>
                </a:moveTo>
                <a:lnTo>
                  <a:pt x="1404175" y="0"/>
                </a:lnTo>
                <a:lnTo>
                  <a:pt x="1404175" y="2057400"/>
                </a:lnTo>
                <a:lnTo>
                  <a:pt x="0" y="20574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2" name="TextBox 12"/>
          <p:cNvSpPr txBox="1"/>
          <p:nvPr/>
        </p:nvSpPr>
        <p:spPr>
          <a:xfrm>
            <a:off x="3048000" y="4000500"/>
            <a:ext cx="6934200" cy="4924425"/>
          </a:xfrm>
          <a:prstGeom prst="rect">
            <a:avLst/>
          </a:prstGeom>
        </p:spPr>
        <p:txBody>
          <a:bodyPr wrap="square" lIns="0" tIns="0" rIns="0" bIns="0" rtlCol="0" anchor="t">
            <a:spAutoFit/>
          </a:bodyPr>
          <a:lstStyle/>
          <a:p>
            <a:pPr algn="just"/>
            <a:r>
              <a:rPr lang="vi-VN" sz="4000" b="1">
                <a:latin typeface="Roboto Condensed" panose="02000000000000000000" pitchFamily="2" charset="0"/>
                <a:ea typeface="Roboto Condensed" panose="02000000000000000000" pitchFamily="2" charset="0"/>
                <a:cs typeface="Roboto Condensed" panose="02000000000000000000" pitchFamily="2" charset="0"/>
              </a:rPr>
              <a:t>Hãy đặt một câu hỏi tu từ:</a:t>
            </a:r>
            <a:endParaRPr lang="en-GB" sz="4000" b="1">
              <a:latin typeface="Roboto Condensed" panose="02000000000000000000" pitchFamily="2" charset="0"/>
              <a:ea typeface="Roboto Condensed" panose="02000000000000000000" pitchFamily="2" charset="0"/>
              <a:cs typeface="Roboto Condensed" panose="02000000000000000000" pitchFamily="2" charset="0"/>
            </a:endParaRPr>
          </a:p>
          <a:p>
            <a:pPr algn="just"/>
            <a:endParaRPr lang="vi-VN" sz="4000">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vi-VN" sz="4000">
                <a:latin typeface="Roboto Condensed" panose="02000000000000000000" pitchFamily="2" charset="0"/>
                <a:ea typeface="Roboto Condensed" panose="02000000000000000000" pitchFamily="2" charset="0"/>
                <a:cs typeface="Roboto Condensed" panose="02000000000000000000" pitchFamily="2" charset="0"/>
              </a:rPr>
              <a:t>A. Thể hiện cảm xúc của em khi nhận được một món quà của người thân.</a:t>
            </a:r>
          </a:p>
          <a:p>
            <a:pPr algn="just"/>
            <a:r>
              <a:rPr lang="vi-VN" sz="4000">
                <a:latin typeface="Roboto Condensed" panose="02000000000000000000" pitchFamily="2" charset="0"/>
                <a:ea typeface="Roboto Condensed" panose="02000000000000000000" pitchFamily="2" charset="0"/>
                <a:cs typeface="Roboto Condensed" panose="02000000000000000000" pitchFamily="2" charset="0"/>
              </a:rPr>
              <a:t>B. Bày tỏ suy nghĩ của mình về một nhân vật văn học đã học hoặc đã đọc.</a:t>
            </a:r>
          </a:p>
        </p:txBody>
      </p:sp>
      <p:sp>
        <p:nvSpPr>
          <p:cNvPr id="13" name="TextBox 9">
            <a:extLst>
              <a:ext uri="{FF2B5EF4-FFF2-40B4-BE49-F238E27FC236}">
                <a16:creationId xmlns:a16="http://schemas.microsoft.com/office/drawing/2014/main" id="{CBBF35F5-9013-57E2-E9C2-E58AEFE48024}"/>
              </a:ext>
            </a:extLst>
          </p:cNvPr>
          <p:cNvSpPr txBox="1"/>
          <p:nvPr/>
        </p:nvSpPr>
        <p:spPr>
          <a:xfrm>
            <a:off x="4038600" y="495300"/>
            <a:ext cx="4648200" cy="1028808"/>
          </a:xfrm>
          <a:prstGeom prst="rect">
            <a:avLst/>
          </a:prstGeom>
        </p:spPr>
        <p:txBody>
          <a:bodyPr wrap="square" lIns="0" tIns="0" rIns="0" bIns="0" rtlCol="0" anchor="t">
            <a:spAutoFit/>
          </a:bodyPr>
          <a:lstStyle/>
          <a:p>
            <a:pPr algn="ctr">
              <a:lnSpc>
                <a:spcPts val="9240"/>
              </a:lnSpc>
              <a:spcBef>
                <a:spcPct val="0"/>
              </a:spcBef>
            </a:pPr>
            <a:r>
              <a:rPr lang="en-US" sz="6600">
                <a:solidFill>
                  <a:srgbClr val="0E479A"/>
                </a:solidFill>
                <a:latin typeface="#9Slide07 SFU Blackout"/>
              </a:rPr>
              <a:t>BÀI 3</a:t>
            </a:r>
            <a:endParaRPr lang="en-US" sz="6600" dirty="0">
              <a:solidFill>
                <a:srgbClr val="0E479A"/>
              </a:solidFill>
              <a:latin typeface="#9Slide07 SFU Blackout"/>
            </a:endParaRPr>
          </a:p>
        </p:txBody>
      </p:sp>
      <p:sp>
        <p:nvSpPr>
          <p:cNvPr id="14" name="Freeform 10">
            <a:extLst>
              <a:ext uri="{FF2B5EF4-FFF2-40B4-BE49-F238E27FC236}">
                <a16:creationId xmlns:a16="http://schemas.microsoft.com/office/drawing/2014/main" id="{08263F06-A128-878C-3C04-F753976ACA8E}"/>
              </a:ext>
            </a:extLst>
          </p:cNvPr>
          <p:cNvSpPr/>
          <p:nvPr/>
        </p:nvSpPr>
        <p:spPr>
          <a:xfrm>
            <a:off x="10820400" y="2247900"/>
            <a:ext cx="7848600" cy="5791200"/>
          </a:xfrm>
          <a:custGeom>
            <a:avLst/>
            <a:gdLst/>
            <a:ahLst/>
            <a:cxnLst/>
            <a:rect l="l" t="t" r="r" b="b"/>
            <a:pathLst>
              <a:path w="10695783" h="5695504">
                <a:moveTo>
                  <a:pt x="0" y="0"/>
                </a:moveTo>
                <a:lnTo>
                  <a:pt x="10695782" y="0"/>
                </a:lnTo>
                <a:lnTo>
                  <a:pt x="10695782" y="5695505"/>
                </a:lnTo>
                <a:lnTo>
                  <a:pt x="0" y="5695505"/>
                </a:lnTo>
                <a:lnTo>
                  <a:pt x="0" y="0"/>
                </a:lnTo>
                <a:close/>
              </a:path>
            </a:pathLst>
          </a:custGeom>
          <a:blipFill>
            <a:blip r:embed="rId14"/>
            <a:stretch>
              <a:fillRect/>
            </a:stretch>
          </a:blipFill>
        </p:spPr>
        <p:txBody>
          <a:bodyPr/>
          <a:lstStyle/>
          <a:p>
            <a:endParaRPr lang="en-US"/>
          </a:p>
        </p:txBody>
      </p:sp>
      <p:sp>
        <p:nvSpPr>
          <p:cNvPr id="15" name="TextBox 12">
            <a:extLst>
              <a:ext uri="{FF2B5EF4-FFF2-40B4-BE49-F238E27FC236}">
                <a16:creationId xmlns:a16="http://schemas.microsoft.com/office/drawing/2014/main" id="{2D0A7739-5F06-143D-7E08-6CB070B2463D}"/>
              </a:ext>
            </a:extLst>
          </p:cNvPr>
          <p:cNvSpPr txBox="1"/>
          <p:nvPr/>
        </p:nvSpPr>
        <p:spPr>
          <a:xfrm>
            <a:off x="11734800" y="2857500"/>
            <a:ext cx="6096000" cy="4308872"/>
          </a:xfrm>
          <a:prstGeom prst="rect">
            <a:avLst/>
          </a:prstGeom>
        </p:spPr>
        <p:txBody>
          <a:bodyPr wrap="square" lIns="0" tIns="0" rIns="0" bIns="0" rtlCol="0" anchor="t">
            <a:spAutoFit/>
          </a:bodyPr>
          <a:lstStyle/>
          <a:p>
            <a:pPr algn="just"/>
            <a:r>
              <a:rPr lang="en-GB" sz="4000" i="1">
                <a:latin typeface="Roboto Condensed" panose="02000000000000000000" pitchFamily="2" charset="0"/>
                <a:ea typeface="Roboto Condensed" panose="02000000000000000000" pitchFamily="2" charset="0"/>
                <a:cs typeface="Roboto Condensed" panose="02000000000000000000" pitchFamily="2" charset="0"/>
              </a:rPr>
              <a:t>a. Món quà này thật là quý giá, chắc mẹ mua khó lắm đúng không? </a:t>
            </a:r>
          </a:p>
          <a:p>
            <a:pPr algn="just"/>
            <a:r>
              <a:rPr lang="en-GB" sz="4000" i="1">
                <a:latin typeface="Roboto Condensed" panose="02000000000000000000" pitchFamily="2" charset="0"/>
                <a:ea typeface="Roboto Condensed" panose="02000000000000000000" pitchFamily="2" charset="0"/>
                <a:cs typeface="Roboto Condensed" panose="02000000000000000000" pitchFamily="2" charset="0"/>
              </a:rPr>
              <a:t>b. Phải chăng, Trần Quốc Toản chính là một trong những biểu hiện của Hào khí Đông A – hào khí nhà Trần? </a:t>
            </a:r>
          </a:p>
        </p:txBody>
      </p:sp>
    </p:spTree>
    <p:extLst>
      <p:ext uri="{BB962C8B-B14F-4D97-AF65-F5344CB8AC3E}">
        <p14:creationId xmlns:p14="http://schemas.microsoft.com/office/powerpoint/2010/main" val="1252582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AFD3"/>
        </a:solidFill>
        <a:effectLst/>
      </p:bgPr>
    </p:bg>
    <p:spTree>
      <p:nvGrpSpPr>
        <p:cNvPr id="1" name=""/>
        <p:cNvGrpSpPr/>
        <p:nvPr/>
      </p:nvGrpSpPr>
      <p:grpSpPr>
        <a:xfrm>
          <a:off x="0" y="0"/>
          <a:ext cx="0" cy="0"/>
          <a:chOff x="0" y="0"/>
          <a:chExt cx="0" cy="0"/>
        </a:xfrm>
      </p:grpSpPr>
      <p:sp>
        <p:nvSpPr>
          <p:cNvPr id="2" name="Freeform 2"/>
          <p:cNvSpPr/>
          <p:nvPr/>
        </p:nvSpPr>
        <p:spPr>
          <a:xfrm rot="-5101776">
            <a:off x="9047454" y="1240162"/>
            <a:ext cx="12308892" cy="9075194"/>
          </a:xfrm>
          <a:custGeom>
            <a:avLst/>
            <a:gdLst/>
            <a:ahLst/>
            <a:cxnLst/>
            <a:rect l="l" t="t" r="r" b="b"/>
            <a:pathLst>
              <a:path w="12308892" h="9075194">
                <a:moveTo>
                  <a:pt x="0" y="0"/>
                </a:moveTo>
                <a:lnTo>
                  <a:pt x="12308892" y="0"/>
                </a:lnTo>
                <a:lnTo>
                  <a:pt x="12308892" y="9075194"/>
                </a:lnTo>
                <a:lnTo>
                  <a:pt x="0" y="9075194"/>
                </a:lnTo>
                <a:lnTo>
                  <a:pt x="0" y="0"/>
                </a:lnTo>
                <a:close/>
              </a:path>
            </a:pathLst>
          </a:custGeom>
          <a:blipFill>
            <a:blip r:embed="rId2">
              <a:extLst>
                <a:ext uri="{96DAC541-7B7A-43D3-8B79-37D633B846F1}">
                  <asvg:svgBlip xmlns:asvg="http://schemas.microsoft.com/office/drawing/2016/SVG/main" r:embed="rId3"/>
                </a:ext>
              </a:extLst>
            </a:blip>
            <a:stretch>
              <a:fillRect l="-88119" r="-25305"/>
            </a:stretch>
          </a:blipFill>
        </p:spPr>
        <p:txBody>
          <a:bodyPr/>
          <a:lstStyle/>
          <a:p>
            <a:endParaRPr lang="en-US"/>
          </a:p>
        </p:txBody>
      </p:sp>
      <p:sp>
        <p:nvSpPr>
          <p:cNvPr id="4" name="Freeform 4"/>
          <p:cNvSpPr/>
          <p:nvPr/>
        </p:nvSpPr>
        <p:spPr>
          <a:xfrm>
            <a:off x="12877800" y="-342900"/>
            <a:ext cx="3476668" cy="3375529"/>
          </a:xfrm>
          <a:custGeom>
            <a:avLst/>
            <a:gdLst/>
            <a:ahLst/>
            <a:cxnLst/>
            <a:rect l="l" t="t" r="r" b="b"/>
            <a:pathLst>
              <a:path w="3476668" h="3375529">
                <a:moveTo>
                  <a:pt x="0" y="0"/>
                </a:moveTo>
                <a:lnTo>
                  <a:pt x="3476668" y="0"/>
                </a:lnTo>
                <a:lnTo>
                  <a:pt x="3476668" y="3375529"/>
                </a:lnTo>
                <a:lnTo>
                  <a:pt x="0" y="3375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0" y="170509"/>
            <a:ext cx="2053118" cy="1209473"/>
          </a:xfrm>
          <a:custGeom>
            <a:avLst/>
            <a:gdLst/>
            <a:ahLst/>
            <a:cxnLst/>
            <a:rect l="l" t="t" r="r" b="b"/>
            <a:pathLst>
              <a:path w="2053118" h="1209473">
                <a:moveTo>
                  <a:pt x="0" y="0"/>
                </a:moveTo>
                <a:lnTo>
                  <a:pt x="2053118" y="0"/>
                </a:lnTo>
                <a:lnTo>
                  <a:pt x="2053118" y="1209473"/>
                </a:lnTo>
                <a:lnTo>
                  <a:pt x="0" y="12094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6133320" y="6577708"/>
            <a:ext cx="608279" cy="602750"/>
          </a:xfrm>
          <a:custGeom>
            <a:avLst/>
            <a:gdLst/>
            <a:ahLst/>
            <a:cxnLst/>
            <a:rect l="l" t="t" r="r" b="b"/>
            <a:pathLst>
              <a:path w="608279" h="602750">
                <a:moveTo>
                  <a:pt x="0" y="0"/>
                </a:moveTo>
                <a:lnTo>
                  <a:pt x="608279" y="0"/>
                </a:lnTo>
                <a:lnTo>
                  <a:pt x="608279" y="602749"/>
                </a:lnTo>
                <a:lnTo>
                  <a:pt x="0" y="6027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3565579">
            <a:off x="12868524" y="6282125"/>
            <a:ext cx="876392" cy="591166"/>
          </a:xfrm>
          <a:custGeom>
            <a:avLst/>
            <a:gdLst/>
            <a:ahLst/>
            <a:cxnLst/>
            <a:rect l="l" t="t" r="r" b="b"/>
            <a:pathLst>
              <a:path w="876392" h="591166">
                <a:moveTo>
                  <a:pt x="0" y="0"/>
                </a:moveTo>
                <a:lnTo>
                  <a:pt x="876392" y="0"/>
                </a:lnTo>
                <a:lnTo>
                  <a:pt x="876392" y="591166"/>
                </a:lnTo>
                <a:lnTo>
                  <a:pt x="0" y="5911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a:off x="16741599" y="5382580"/>
            <a:ext cx="517701" cy="514877"/>
          </a:xfrm>
          <a:custGeom>
            <a:avLst/>
            <a:gdLst/>
            <a:ahLst/>
            <a:cxnLst/>
            <a:rect l="l" t="t" r="r" b="b"/>
            <a:pathLst>
              <a:path w="517701" h="514877">
                <a:moveTo>
                  <a:pt x="0" y="0"/>
                </a:moveTo>
                <a:lnTo>
                  <a:pt x="517701" y="0"/>
                </a:lnTo>
                <a:lnTo>
                  <a:pt x="517701" y="514877"/>
                </a:lnTo>
                <a:lnTo>
                  <a:pt x="0" y="51487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p:cNvSpPr/>
          <p:nvPr/>
        </p:nvSpPr>
        <p:spPr>
          <a:xfrm>
            <a:off x="762000" y="0"/>
            <a:ext cx="11778871" cy="2444116"/>
          </a:xfrm>
          <a:custGeom>
            <a:avLst/>
            <a:gdLst/>
            <a:ahLst/>
            <a:cxnLst/>
            <a:rect l="l" t="t" r="r" b="b"/>
            <a:pathLst>
              <a:path w="11778871" h="2444116">
                <a:moveTo>
                  <a:pt x="0" y="0"/>
                </a:moveTo>
                <a:lnTo>
                  <a:pt x="11778870" y="0"/>
                </a:lnTo>
                <a:lnTo>
                  <a:pt x="11778870" y="2444116"/>
                </a:lnTo>
                <a:lnTo>
                  <a:pt x="0" y="244411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a:off x="1752600" y="3268691"/>
            <a:ext cx="8915400" cy="7018309"/>
          </a:xfrm>
          <a:custGeom>
            <a:avLst/>
            <a:gdLst/>
            <a:ahLst/>
            <a:cxnLst/>
            <a:rect l="l" t="t" r="r" b="b"/>
            <a:pathLst>
              <a:path w="10695783" h="5695504">
                <a:moveTo>
                  <a:pt x="0" y="0"/>
                </a:moveTo>
                <a:lnTo>
                  <a:pt x="10695782" y="0"/>
                </a:lnTo>
                <a:lnTo>
                  <a:pt x="10695782" y="5695505"/>
                </a:lnTo>
                <a:lnTo>
                  <a:pt x="0" y="5695505"/>
                </a:lnTo>
                <a:lnTo>
                  <a:pt x="0" y="0"/>
                </a:lnTo>
                <a:close/>
              </a:path>
            </a:pathLst>
          </a:custGeom>
          <a:blipFill>
            <a:blip r:embed="rId16"/>
            <a:stretch>
              <a:fillRect/>
            </a:stretch>
          </a:blipFill>
        </p:spPr>
        <p:txBody>
          <a:bodyPr/>
          <a:lstStyle/>
          <a:p>
            <a:endParaRPr lang="en-US"/>
          </a:p>
        </p:txBody>
      </p:sp>
      <p:sp>
        <p:nvSpPr>
          <p:cNvPr id="11" name="Freeform 11"/>
          <p:cNvSpPr/>
          <p:nvPr/>
        </p:nvSpPr>
        <p:spPr>
          <a:xfrm>
            <a:off x="2438400" y="2171700"/>
            <a:ext cx="1404175" cy="2057400"/>
          </a:xfrm>
          <a:custGeom>
            <a:avLst/>
            <a:gdLst/>
            <a:ahLst/>
            <a:cxnLst/>
            <a:rect l="l" t="t" r="r" b="b"/>
            <a:pathLst>
              <a:path w="1404175" h="2057400">
                <a:moveTo>
                  <a:pt x="0" y="0"/>
                </a:moveTo>
                <a:lnTo>
                  <a:pt x="1404175" y="0"/>
                </a:lnTo>
                <a:lnTo>
                  <a:pt x="1404175" y="2057400"/>
                </a:lnTo>
                <a:lnTo>
                  <a:pt x="0" y="20574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2" name="TextBox 12"/>
          <p:cNvSpPr txBox="1"/>
          <p:nvPr/>
        </p:nvSpPr>
        <p:spPr>
          <a:xfrm>
            <a:off x="2971800" y="4229100"/>
            <a:ext cx="6934200" cy="5806205"/>
          </a:xfrm>
          <a:prstGeom prst="rect">
            <a:avLst/>
          </a:prstGeom>
        </p:spPr>
        <p:txBody>
          <a:bodyPr wrap="square" lIns="0" tIns="0" rIns="0" bIns="0" rtlCol="0" anchor="t">
            <a:spAutoFit/>
          </a:bodyPr>
          <a:lstStyle/>
          <a:p>
            <a:pPr algn="ctr">
              <a:lnSpc>
                <a:spcPct val="130000"/>
              </a:lnSpc>
            </a:pPr>
            <a:r>
              <a:rPr lang="en-GB" sz="4200" b="1">
                <a:latin typeface="Roboto Condensed" panose="02000000000000000000" pitchFamily="2" charset="0"/>
                <a:ea typeface="Roboto Condensed" panose="02000000000000000000" pitchFamily="2" charset="0"/>
                <a:cs typeface="Roboto Condensed" panose="02000000000000000000" pitchFamily="2" charset="0"/>
              </a:rPr>
              <a:t>Nhiệm vụ 2: </a:t>
            </a:r>
          </a:p>
          <a:p>
            <a:pPr marL="285750" indent="-285750" algn="just">
              <a:lnSpc>
                <a:spcPct val="130000"/>
              </a:lnSpc>
              <a:buFont typeface="Arial" panose="020B0604020202020204" pitchFamily="34" charset="0"/>
              <a:buChar char="•"/>
            </a:pPr>
            <a:r>
              <a:rPr lang="en-GB" sz="4200">
                <a:latin typeface="Roboto Condensed" panose="02000000000000000000" pitchFamily="2" charset="0"/>
                <a:ea typeface="Roboto Condensed" panose="02000000000000000000" pitchFamily="2" charset="0"/>
                <a:cs typeface="Roboto Condensed" panose="02000000000000000000" pitchFamily="2" charset="0"/>
              </a:rPr>
              <a:t>HS thực hiện bài tập 2 (SGK. Tr44) theo hình thức nhóm đôi.</a:t>
            </a:r>
          </a:p>
          <a:p>
            <a:pPr marL="285750" indent="-285750" algn="just">
              <a:lnSpc>
                <a:spcPct val="130000"/>
              </a:lnSpc>
              <a:buFont typeface="Arial" panose="020B0604020202020204" pitchFamily="34" charset="0"/>
              <a:buChar char="•"/>
            </a:pPr>
            <a:endParaRPr lang="en-GB" sz="4200">
              <a:latin typeface="Roboto Condensed" panose="02000000000000000000" pitchFamily="2" charset="0"/>
              <a:ea typeface="Roboto Condensed" panose="02000000000000000000" pitchFamily="2" charset="0"/>
              <a:cs typeface="Roboto Condensed" panose="02000000000000000000" pitchFamily="2" charset="0"/>
            </a:endParaRPr>
          </a:p>
          <a:p>
            <a:pPr marL="285750" indent="-285750" algn="just">
              <a:lnSpc>
                <a:spcPct val="130000"/>
              </a:lnSpc>
              <a:buFont typeface="Arial" panose="020B0604020202020204" pitchFamily="34" charset="0"/>
              <a:buChar char="•"/>
            </a:pPr>
            <a:r>
              <a:rPr lang="en-GB" sz="4200">
                <a:latin typeface="Roboto Condensed" panose="02000000000000000000" pitchFamily="2" charset="0"/>
                <a:ea typeface="Roboto Condensed" panose="02000000000000000000" pitchFamily="2" charset="0"/>
                <a:cs typeface="Roboto Condensed" panose="02000000000000000000" pitchFamily="2" charset="0"/>
              </a:rPr>
              <a:t>Thời gian thảo luận: 5 phút</a:t>
            </a:r>
          </a:p>
          <a:p>
            <a:pPr algn="just">
              <a:lnSpc>
                <a:spcPct val="130000"/>
              </a:lnSpc>
            </a:pPr>
            <a:br>
              <a:rPr lang="en-GB" sz="4200">
                <a:latin typeface="Roboto Condensed" panose="02000000000000000000" pitchFamily="2" charset="0"/>
                <a:ea typeface="Roboto Condensed" panose="02000000000000000000" pitchFamily="2" charset="0"/>
                <a:cs typeface="Roboto Condensed" panose="02000000000000000000" pitchFamily="2" charset="0"/>
              </a:rPr>
            </a:br>
            <a:endParaRPr lang="vi-VN" sz="420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4" name="TextBox 14"/>
          <p:cNvSpPr txBox="1"/>
          <p:nvPr/>
        </p:nvSpPr>
        <p:spPr>
          <a:xfrm>
            <a:off x="533400" y="762000"/>
            <a:ext cx="11778871" cy="808619"/>
          </a:xfrm>
          <a:prstGeom prst="rect">
            <a:avLst/>
          </a:prstGeom>
        </p:spPr>
        <p:txBody>
          <a:bodyPr lIns="0" tIns="0" rIns="0" bIns="0" rtlCol="0" anchor="t">
            <a:spAutoFit/>
          </a:bodyPr>
          <a:lstStyle/>
          <a:p>
            <a:pPr algn="ctr">
              <a:lnSpc>
                <a:spcPts val="6859"/>
              </a:lnSpc>
              <a:spcBef>
                <a:spcPct val="0"/>
              </a:spcBef>
            </a:pPr>
            <a:r>
              <a:rPr lang="en-US" sz="4899">
                <a:solidFill>
                  <a:srgbClr val="07103D"/>
                </a:solidFill>
                <a:latin typeface="#9Slide07 SVNNexa Rust Slab Bla" panose="020B0606040200020203" pitchFamily="34" charset="0"/>
              </a:rPr>
              <a:t>BÀI TẬP</a:t>
            </a:r>
          </a:p>
        </p:txBody>
      </p:sp>
    </p:spTree>
    <p:extLst>
      <p:ext uri="{BB962C8B-B14F-4D97-AF65-F5344CB8AC3E}">
        <p14:creationId xmlns:p14="http://schemas.microsoft.com/office/powerpoint/2010/main" val="2018561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AFD3"/>
        </a:solidFill>
        <a:effectLst/>
      </p:bgPr>
    </p:bg>
    <p:spTree>
      <p:nvGrpSpPr>
        <p:cNvPr id="1" name=""/>
        <p:cNvGrpSpPr/>
        <p:nvPr/>
      </p:nvGrpSpPr>
      <p:grpSpPr>
        <a:xfrm>
          <a:off x="0" y="0"/>
          <a:ext cx="0" cy="0"/>
          <a:chOff x="0" y="0"/>
          <a:chExt cx="0" cy="0"/>
        </a:xfrm>
      </p:grpSpPr>
      <p:sp>
        <p:nvSpPr>
          <p:cNvPr id="5" name="Freeform 5"/>
          <p:cNvSpPr/>
          <p:nvPr/>
        </p:nvSpPr>
        <p:spPr>
          <a:xfrm>
            <a:off x="0" y="170509"/>
            <a:ext cx="2053118" cy="1209473"/>
          </a:xfrm>
          <a:custGeom>
            <a:avLst/>
            <a:gdLst/>
            <a:ahLst/>
            <a:cxnLst/>
            <a:rect l="l" t="t" r="r" b="b"/>
            <a:pathLst>
              <a:path w="2053118" h="1209473">
                <a:moveTo>
                  <a:pt x="0" y="0"/>
                </a:moveTo>
                <a:lnTo>
                  <a:pt x="2053118" y="0"/>
                </a:lnTo>
                <a:lnTo>
                  <a:pt x="2053118" y="1209473"/>
                </a:lnTo>
                <a:lnTo>
                  <a:pt x="0" y="12094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4876800" y="7886700"/>
            <a:ext cx="608279" cy="602750"/>
          </a:xfrm>
          <a:custGeom>
            <a:avLst/>
            <a:gdLst/>
            <a:ahLst/>
            <a:cxnLst/>
            <a:rect l="l" t="t" r="r" b="b"/>
            <a:pathLst>
              <a:path w="608279" h="602750">
                <a:moveTo>
                  <a:pt x="0" y="0"/>
                </a:moveTo>
                <a:lnTo>
                  <a:pt x="608279" y="0"/>
                </a:lnTo>
                <a:lnTo>
                  <a:pt x="608279" y="602749"/>
                </a:lnTo>
                <a:lnTo>
                  <a:pt x="0" y="6027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3565579">
            <a:off x="17031780" y="1870340"/>
            <a:ext cx="876392" cy="591166"/>
          </a:xfrm>
          <a:custGeom>
            <a:avLst/>
            <a:gdLst/>
            <a:ahLst/>
            <a:cxnLst/>
            <a:rect l="l" t="t" r="r" b="b"/>
            <a:pathLst>
              <a:path w="876392" h="591166">
                <a:moveTo>
                  <a:pt x="0" y="0"/>
                </a:moveTo>
                <a:lnTo>
                  <a:pt x="876392" y="0"/>
                </a:lnTo>
                <a:lnTo>
                  <a:pt x="876392" y="591166"/>
                </a:lnTo>
                <a:lnTo>
                  <a:pt x="0" y="5911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1430000" y="419100"/>
            <a:ext cx="517701" cy="514877"/>
          </a:xfrm>
          <a:custGeom>
            <a:avLst/>
            <a:gdLst/>
            <a:ahLst/>
            <a:cxnLst/>
            <a:rect l="l" t="t" r="r" b="b"/>
            <a:pathLst>
              <a:path w="517701" h="514877">
                <a:moveTo>
                  <a:pt x="0" y="0"/>
                </a:moveTo>
                <a:lnTo>
                  <a:pt x="517701" y="0"/>
                </a:lnTo>
                <a:lnTo>
                  <a:pt x="517701" y="514877"/>
                </a:lnTo>
                <a:lnTo>
                  <a:pt x="0" y="51487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52400" y="0"/>
            <a:ext cx="5334000" cy="2444116"/>
          </a:xfrm>
          <a:custGeom>
            <a:avLst/>
            <a:gdLst/>
            <a:ahLst/>
            <a:cxnLst/>
            <a:rect l="l" t="t" r="r" b="b"/>
            <a:pathLst>
              <a:path w="11778871" h="2444116">
                <a:moveTo>
                  <a:pt x="0" y="0"/>
                </a:moveTo>
                <a:lnTo>
                  <a:pt x="11778870" y="0"/>
                </a:lnTo>
                <a:lnTo>
                  <a:pt x="11778870" y="2444116"/>
                </a:lnTo>
                <a:lnTo>
                  <a:pt x="0" y="24441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a:off x="152400" y="2095500"/>
            <a:ext cx="5867400" cy="7018309"/>
          </a:xfrm>
          <a:custGeom>
            <a:avLst/>
            <a:gdLst/>
            <a:ahLst/>
            <a:cxnLst/>
            <a:rect l="l" t="t" r="r" b="b"/>
            <a:pathLst>
              <a:path w="10695783" h="5695504">
                <a:moveTo>
                  <a:pt x="0" y="0"/>
                </a:moveTo>
                <a:lnTo>
                  <a:pt x="10695782" y="0"/>
                </a:lnTo>
                <a:lnTo>
                  <a:pt x="10695782" y="5695505"/>
                </a:lnTo>
                <a:lnTo>
                  <a:pt x="0" y="5695505"/>
                </a:lnTo>
                <a:lnTo>
                  <a:pt x="0" y="0"/>
                </a:lnTo>
                <a:close/>
              </a:path>
            </a:pathLst>
          </a:custGeom>
          <a:blipFill>
            <a:blip r:embed="rId12"/>
            <a:stretch>
              <a:fillRect/>
            </a:stretch>
          </a:blipFill>
        </p:spPr>
        <p:txBody>
          <a:bodyPr/>
          <a:lstStyle/>
          <a:p>
            <a:endParaRPr lang="en-US"/>
          </a:p>
        </p:txBody>
      </p:sp>
      <p:sp>
        <p:nvSpPr>
          <p:cNvPr id="12" name="TextBox 12"/>
          <p:cNvSpPr txBox="1"/>
          <p:nvPr/>
        </p:nvSpPr>
        <p:spPr>
          <a:xfrm>
            <a:off x="990600" y="3086100"/>
            <a:ext cx="4343400" cy="1231106"/>
          </a:xfrm>
          <a:prstGeom prst="rect">
            <a:avLst/>
          </a:prstGeom>
        </p:spPr>
        <p:txBody>
          <a:bodyPr wrap="square" lIns="0" tIns="0" rIns="0" bIns="0" rtlCol="0" anchor="t">
            <a:spAutoFit/>
          </a:bodyPr>
          <a:lstStyle/>
          <a:p>
            <a:pPr algn="just"/>
            <a:r>
              <a:rPr lang="en-GB" sz="4000">
                <a:latin typeface="Roboto Condensed" panose="02000000000000000000" pitchFamily="2" charset="0"/>
                <a:ea typeface="Roboto Condensed" panose="02000000000000000000" pitchFamily="2" charset="0"/>
                <a:cs typeface="Roboto Condensed" panose="02000000000000000000" pitchFamily="2" charset="0"/>
              </a:rPr>
              <a:t>a. CHTT: </a:t>
            </a:r>
            <a:r>
              <a:rPr lang="en-GB" sz="4000" i="1">
                <a:latin typeface="Roboto Condensed" panose="02000000000000000000" pitchFamily="2" charset="0"/>
                <a:ea typeface="Roboto Condensed" panose="02000000000000000000" pitchFamily="2" charset="0"/>
                <a:cs typeface="Roboto Condensed" panose="02000000000000000000" pitchFamily="2" charset="0"/>
              </a:rPr>
              <a:t>Thời oanh liệt nay còn đâu?</a:t>
            </a:r>
            <a:endParaRPr lang="vi-VN" sz="4000" i="1">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4" name="TextBox 14"/>
          <p:cNvSpPr txBox="1"/>
          <p:nvPr/>
        </p:nvSpPr>
        <p:spPr>
          <a:xfrm>
            <a:off x="0" y="723900"/>
            <a:ext cx="5638800" cy="808619"/>
          </a:xfrm>
          <a:prstGeom prst="rect">
            <a:avLst/>
          </a:prstGeom>
        </p:spPr>
        <p:txBody>
          <a:bodyPr wrap="square" lIns="0" tIns="0" rIns="0" bIns="0" rtlCol="0" anchor="t">
            <a:spAutoFit/>
          </a:bodyPr>
          <a:lstStyle/>
          <a:p>
            <a:pPr algn="ctr">
              <a:lnSpc>
                <a:spcPts val="6859"/>
              </a:lnSpc>
              <a:spcBef>
                <a:spcPct val="0"/>
              </a:spcBef>
            </a:pPr>
            <a:r>
              <a:rPr lang="en-US" sz="4899">
                <a:solidFill>
                  <a:srgbClr val="07103D"/>
                </a:solidFill>
                <a:latin typeface="#9Slide07 SVNNexa Rust Slab Bla" panose="020B0606040200020203" pitchFamily="34" charset="0"/>
              </a:rPr>
              <a:t>Bài 2 SGK</a:t>
            </a:r>
          </a:p>
        </p:txBody>
      </p:sp>
      <p:sp>
        <p:nvSpPr>
          <p:cNvPr id="13" name="Freeform 10">
            <a:extLst>
              <a:ext uri="{FF2B5EF4-FFF2-40B4-BE49-F238E27FC236}">
                <a16:creationId xmlns:a16="http://schemas.microsoft.com/office/drawing/2014/main" id="{D3326B85-D0A5-9039-F79B-8495C35DC595}"/>
              </a:ext>
            </a:extLst>
          </p:cNvPr>
          <p:cNvSpPr/>
          <p:nvPr/>
        </p:nvSpPr>
        <p:spPr>
          <a:xfrm>
            <a:off x="6248400" y="3086100"/>
            <a:ext cx="5867400" cy="7018309"/>
          </a:xfrm>
          <a:custGeom>
            <a:avLst/>
            <a:gdLst/>
            <a:ahLst/>
            <a:cxnLst/>
            <a:rect l="l" t="t" r="r" b="b"/>
            <a:pathLst>
              <a:path w="10695783" h="5695504">
                <a:moveTo>
                  <a:pt x="0" y="0"/>
                </a:moveTo>
                <a:lnTo>
                  <a:pt x="10695782" y="0"/>
                </a:lnTo>
                <a:lnTo>
                  <a:pt x="10695782" y="5695505"/>
                </a:lnTo>
                <a:lnTo>
                  <a:pt x="0" y="5695505"/>
                </a:lnTo>
                <a:lnTo>
                  <a:pt x="0" y="0"/>
                </a:lnTo>
                <a:close/>
              </a:path>
            </a:pathLst>
          </a:custGeom>
          <a:blipFill>
            <a:blip r:embed="rId12"/>
            <a:stretch>
              <a:fillRect/>
            </a:stretch>
          </a:blipFill>
        </p:spPr>
        <p:txBody>
          <a:bodyPr/>
          <a:lstStyle/>
          <a:p>
            <a:endParaRPr lang="en-US"/>
          </a:p>
        </p:txBody>
      </p:sp>
      <p:sp>
        <p:nvSpPr>
          <p:cNvPr id="16" name="Freeform 10">
            <a:extLst>
              <a:ext uri="{FF2B5EF4-FFF2-40B4-BE49-F238E27FC236}">
                <a16:creationId xmlns:a16="http://schemas.microsoft.com/office/drawing/2014/main" id="{814CE655-0314-2FE9-4996-5C07A4F08015}"/>
              </a:ext>
            </a:extLst>
          </p:cNvPr>
          <p:cNvSpPr/>
          <p:nvPr/>
        </p:nvSpPr>
        <p:spPr>
          <a:xfrm>
            <a:off x="12420600" y="3268691"/>
            <a:ext cx="5867400" cy="7018309"/>
          </a:xfrm>
          <a:custGeom>
            <a:avLst/>
            <a:gdLst/>
            <a:ahLst/>
            <a:cxnLst/>
            <a:rect l="l" t="t" r="r" b="b"/>
            <a:pathLst>
              <a:path w="10695783" h="5695504">
                <a:moveTo>
                  <a:pt x="0" y="0"/>
                </a:moveTo>
                <a:lnTo>
                  <a:pt x="10695782" y="0"/>
                </a:lnTo>
                <a:lnTo>
                  <a:pt x="10695782" y="5695505"/>
                </a:lnTo>
                <a:lnTo>
                  <a:pt x="0" y="5695505"/>
                </a:lnTo>
                <a:lnTo>
                  <a:pt x="0" y="0"/>
                </a:lnTo>
                <a:close/>
              </a:path>
            </a:pathLst>
          </a:custGeom>
          <a:blipFill>
            <a:blip r:embed="rId12"/>
            <a:stretch>
              <a:fillRect/>
            </a:stretch>
          </a:blipFill>
        </p:spPr>
        <p:txBody>
          <a:bodyPr/>
          <a:lstStyle/>
          <a:p>
            <a:endParaRPr lang="en-US"/>
          </a:p>
        </p:txBody>
      </p:sp>
      <p:sp>
        <p:nvSpPr>
          <p:cNvPr id="2" name="TextBox 12">
            <a:extLst>
              <a:ext uri="{FF2B5EF4-FFF2-40B4-BE49-F238E27FC236}">
                <a16:creationId xmlns:a16="http://schemas.microsoft.com/office/drawing/2014/main" id="{D59584DC-E7C3-DD56-BE3C-915CF350D699}"/>
              </a:ext>
            </a:extLst>
          </p:cNvPr>
          <p:cNvSpPr txBox="1"/>
          <p:nvPr/>
        </p:nvSpPr>
        <p:spPr>
          <a:xfrm>
            <a:off x="990600" y="4533900"/>
            <a:ext cx="4343400" cy="3693319"/>
          </a:xfrm>
          <a:prstGeom prst="rect">
            <a:avLst/>
          </a:prstGeom>
        </p:spPr>
        <p:txBody>
          <a:bodyPr wrap="square" lIns="0" tIns="0" rIns="0" bIns="0" rtlCol="0" anchor="t">
            <a:spAutoFit/>
          </a:bodyPr>
          <a:lstStyle/>
          <a:p>
            <a:pPr algn="just"/>
            <a:r>
              <a:rPr lang="vi-VN" sz="4000" b="1">
                <a:latin typeface="Roboto Condensed" panose="02000000000000000000" pitchFamily="2" charset="0"/>
                <a:ea typeface="Roboto Condensed" panose="02000000000000000000" pitchFamily="2" charset="0"/>
                <a:cs typeface="Roboto Condensed" panose="02000000000000000000" pitchFamily="2" charset="0"/>
              </a:rPr>
              <a:t>Tác dụng: </a:t>
            </a:r>
            <a:r>
              <a:rPr lang="vi-VN" sz="4000">
                <a:latin typeface="Roboto Condensed" panose="02000000000000000000" pitchFamily="2" charset="0"/>
                <a:ea typeface="Roboto Condensed" panose="02000000000000000000" pitchFamily="2" charset="0"/>
                <a:cs typeface="Roboto Condensed" panose="02000000000000000000" pitchFamily="2" charset="0"/>
              </a:rPr>
              <a:t>Thể hiện cảm xúc tiếc nuối thời quá khứ vàng son, huy hoàng xưa kia của con hổ trong vườn bách thú.</a:t>
            </a:r>
            <a:endParaRPr lang="vi-VN" sz="4000" i="1">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0" name="TextBox 12">
            <a:extLst>
              <a:ext uri="{FF2B5EF4-FFF2-40B4-BE49-F238E27FC236}">
                <a16:creationId xmlns:a16="http://schemas.microsoft.com/office/drawing/2014/main" id="{FF136169-03B6-7926-E397-E3919250AB80}"/>
              </a:ext>
            </a:extLst>
          </p:cNvPr>
          <p:cNvSpPr txBox="1"/>
          <p:nvPr/>
        </p:nvSpPr>
        <p:spPr>
          <a:xfrm>
            <a:off x="7086600" y="3848100"/>
            <a:ext cx="4343400" cy="1231106"/>
          </a:xfrm>
          <a:prstGeom prst="rect">
            <a:avLst/>
          </a:prstGeom>
        </p:spPr>
        <p:txBody>
          <a:bodyPr wrap="square" lIns="0" tIns="0" rIns="0" bIns="0" rtlCol="0" anchor="t">
            <a:spAutoFit/>
          </a:bodyPr>
          <a:lstStyle/>
          <a:p>
            <a:pPr algn="just"/>
            <a:r>
              <a:rPr lang="en-GB" sz="4000">
                <a:latin typeface="Roboto Condensed" panose="02000000000000000000" pitchFamily="2" charset="0"/>
                <a:ea typeface="Roboto Condensed" panose="02000000000000000000" pitchFamily="2" charset="0"/>
                <a:cs typeface="Roboto Condensed" panose="02000000000000000000" pitchFamily="2" charset="0"/>
              </a:rPr>
              <a:t>b. </a:t>
            </a:r>
            <a:r>
              <a:rPr lang="vi-VN" sz="4000">
                <a:latin typeface="Roboto Condensed" panose="02000000000000000000" pitchFamily="2" charset="0"/>
                <a:ea typeface="Roboto Condensed" panose="02000000000000000000" pitchFamily="2" charset="0"/>
                <a:cs typeface="Roboto Condensed" panose="02000000000000000000" pitchFamily="2" charset="0"/>
              </a:rPr>
              <a:t>CHTT: Cả đoạn thơ là hai CHTT</a:t>
            </a:r>
            <a:endParaRPr lang="vi-VN" sz="4000" b="1" i="1">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1" name="TextBox 12">
            <a:extLst>
              <a:ext uri="{FF2B5EF4-FFF2-40B4-BE49-F238E27FC236}">
                <a16:creationId xmlns:a16="http://schemas.microsoft.com/office/drawing/2014/main" id="{51FF29DE-7D7F-4674-A02E-3DDBC692C291}"/>
              </a:ext>
            </a:extLst>
          </p:cNvPr>
          <p:cNvSpPr txBox="1"/>
          <p:nvPr/>
        </p:nvSpPr>
        <p:spPr>
          <a:xfrm>
            <a:off x="7086600" y="5295900"/>
            <a:ext cx="4343400" cy="4924425"/>
          </a:xfrm>
          <a:prstGeom prst="rect">
            <a:avLst/>
          </a:prstGeom>
        </p:spPr>
        <p:txBody>
          <a:bodyPr wrap="square" lIns="0" tIns="0" rIns="0" bIns="0" rtlCol="0" anchor="t">
            <a:spAutoFit/>
          </a:bodyPr>
          <a:lstStyle/>
          <a:p>
            <a:pPr algn="just"/>
            <a:r>
              <a:rPr lang="en-GB" sz="4000">
                <a:latin typeface="Roboto Condensed" panose="02000000000000000000" pitchFamily="2" charset="0"/>
                <a:ea typeface="Roboto Condensed" panose="02000000000000000000" pitchFamily="2" charset="0"/>
                <a:cs typeface="Roboto Condensed" panose="02000000000000000000" pitchFamily="2" charset="0"/>
              </a:rPr>
              <a:t>Tác dụng:</a:t>
            </a:r>
          </a:p>
          <a:p>
            <a:pPr algn="just"/>
            <a:r>
              <a:rPr lang="en-GB" sz="4000">
                <a:latin typeface="Roboto Condensed" panose="02000000000000000000" pitchFamily="2" charset="0"/>
                <a:ea typeface="Roboto Condensed" panose="02000000000000000000" pitchFamily="2" charset="0"/>
                <a:cs typeface="Roboto Condensed" panose="02000000000000000000" pitchFamily="2" charset="0"/>
              </a:rPr>
              <a:t>Thể hiện sự khâm phục của tác giả với tinh thần, ý chí chiến đấu anh dũng của Miền Nam.</a:t>
            </a:r>
          </a:p>
          <a:p>
            <a:pPr algn="just"/>
            <a:br>
              <a:rPr lang="en-GB" sz="4000">
                <a:latin typeface="Roboto Condensed" panose="02000000000000000000" pitchFamily="2" charset="0"/>
                <a:ea typeface="Roboto Condensed" panose="02000000000000000000" pitchFamily="2" charset="0"/>
                <a:cs typeface="Roboto Condensed" panose="02000000000000000000" pitchFamily="2" charset="0"/>
              </a:rPr>
            </a:br>
            <a:endParaRPr lang="vi-VN" sz="4000" i="1">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2" name="TextBox 12">
            <a:extLst>
              <a:ext uri="{FF2B5EF4-FFF2-40B4-BE49-F238E27FC236}">
                <a16:creationId xmlns:a16="http://schemas.microsoft.com/office/drawing/2014/main" id="{38B0A32F-CE15-8EF0-A023-C968C7B6EBB1}"/>
              </a:ext>
            </a:extLst>
          </p:cNvPr>
          <p:cNvSpPr txBox="1"/>
          <p:nvPr/>
        </p:nvSpPr>
        <p:spPr>
          <a:xfrm>
            <a:off x="13106400" y="4076700"/>
            <a:ext cx="4343400" cy="1231106"/>
          </a:xfrm>
          <a:prstGeom prst="rect">
            <a:avLst/>
          </a:prstGeom>
        </p:spPr>
        <p:txBody>
          <a:bodyPr wrap="square" lIns="0" tIns="0" rIns="0" bIns="0" rtlCol="0" anchor="t">
            <a:spAutoFit/>
          </a:bodyPr>
          <a:lstStyle/>
          <a:p>
            <a:pPr algn="just"/>
            <a:r>
              <a:rPr lang="vi-VN" sz="4000">
                <a:latin typeface="Roboto Condensed" panose="02000000000000000000" pitchFamily="2" charset="0"/>
                <a:ea typeface="Roboto Condensed" panose="02000000000000000000" pitchFamily="2" charset="0"/>
                <a:cs typeface="Roboto Condensed" panose="02000000000000000000" pitchFamily="2" charset="0"/>
              </a:rPr>
              <a:t>c. CHTT: </a:t>
            </a:r>
            <a:r>
              <a:rPr lang="vi-VN" sz="4000" i="1">
                <a:latin typeface="Roboto Condensed" panose="02000000000000000000" pitchFamily="2" charset="0"/>
                <a:ea typeface="Roboto Condensed" panose="02000000000000000000" pitchFamily="2" charset="0"/>
                <a:cs typeface="Roboto Condensed" panose="02000000000000000000" pitchFamily="2" charset="0"/>
              </a:rPr>
              <a:t>Con gái tôi vẽ đây ư?</a:t>
            </a:r>
          </a:p>
        </p:txBody>
      </p:sp>
      <p:sp>
        <p:nvSpPr>
          <p:cNvPr id="23" name="TextBox 12">
            <a:extLst>
              <a:ext uri="{FF2B5EF4-FFF2-40B4-BE49-F238E27FC236}">
                <a16:creationId xmlns:a16="http://schemas.microsoft.com/office/drawing/2014/main" id="{668B9671-A3F4-0D9D-185E-FDBC46A6B663}"/>
              </a:ext>
            </a:extLst>
          </p:cNvPr>
          <p:cNvSpPr txBox="1"/>
          <p:nvPr/>
        </p:nvSpPr>
        <p:spPr>
          <a:xfrm>
            <a:off x="13106400" y="5524500"/>
            <a:ext cx="4343400" cy="4308872"/>
          </a:xfrm>
          <a:prstGeom prst="rect">
            <a:avLst/>
          </a:prstGeom>
        </p:spPr>
        <p:txBody>
          <a:bodyPr wrap="square" lIns="0" tIns="0" rIns="0" bIns="0" rtlCol="0" anchor="t">
            <a:spAutoFit/>
          </a:bodyPr>
          <a:lstStyle/>
          <a:p>
            <a:pPr algn="just"/>
            <a:r>
              <a:rPr lang="vi-VN" sz="4000">
                <a:latin typeface="Roboto Condensed" panose="02000000000000000000" pitchFamily="2" charset="0"/>
                <a:ea typeface="Roboto Condensed" panose="02000000000000000000" pitchFamily="2" charset="0"/>
                <a:cs typeface="Roboto Condensed" panose="02000000000000000000" pitchFamily="2" charset="0"/>
              </a:rPr>
              <a:t>Tác dụng: Thể hiện sự ngạc nhiên, vui mừng của người cha khi nhận ra tài năng hội họa của con gái.</a:t>
            </a:r>
          </a:p>
          <a:p>
            <a:pPr algn="just"/>
            <a:br>
              <a:rPr lang="vi-VN" sz="4000">
                <a:latin typeface="Roboto Condensed" panose="02000000000000000000" pitchFamily="2" charset="0"/>
                <a:ea typeface="Roboto Condensed" panose="02000000000000000000" pitchFamily="2" charset="0"/>
                <a:cs typeface="Roboto Condensed" panose="02000000000000000000" pitchFamily="2" charset="0"/>
              </a:rPr>
            </a:br>
            <a:endParaRPr lang="vi-VN" sz="4000" i="1">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8694344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animBg="1"/>
      <p:bldP spid="16" grpId="0" animBg="1"/>
      <p:bldP spid="2" grpId="0"/>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AFD3"/>
        </a:solidFill>
        <a:effectLst/>
      </p:bgPr>
    </p:bg>
    <p:spTree>
      <p:nvGrpSpPr>
        <p:cNvPr id="1" name=""/>
        <p:cNvGrpSpPr/>
        <p:nvPr/>
      </p:nvGrpSpPr>
      <p:grpSpPr>
        <a:xfrm>
          <a:off x="0" y="0"/>
          <a:ext cx="0" cy="0"/>
          <a:chOff x="0" y="0"/>
          <a:chExt cx="0" cy="0"/>
        </a:xfrm>
      </p:grpSpPr>
      <p:sp>
        <p:nvSpPr>
          <p:cNvPr id="5" name="Freeform 5"/>
          <p:cNvSpPr/>
          <p:nvPr/>
        </p:nvSpPr>
        <p:spPr>
          <a:xfrm>
            <a:off x="1485989" y="960411"/>
            <a:ext cx="608279" cy="602750"/>
          </a:xfrm>
          <a:custGeom>
            <a:avLst/>
            <a:gdLst/>
            <a:ahLst/>
            <a:cxnLst/>
            <a:rect l="l" t="t" r="r" b="b"/>
            <a:pathLst>
              <a:path w="608279" h="602750">
                <a:moveTo>
                  <a:pt x="0" y="0"/>
                </a:moveTo>
                <a:lnTo>
                  <a:pt x="608279" y="0"/>
                </a:lnTo>
                <a:lnTo>
                  <a:pt x="608279" y="602749"/>
                </a:lnTo>
                <a:lnTo>
                  <a:pt x="0" y="602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3352800" y="266700"/>
            <a:ext cx="4985048" cy="870585"/>
          </a:xfrm>
          <a:prstGeom prst="rect">
            <a:avLst/>
          </a:prstGeom>
        </p:spPr>
        <p:txBody>
          <a:bodyPr lIns="0" tIns="0" rIns="0" bIns="0" rtlCol="0" anchor="t">
            <a:spAutoFit/>
          </a:bodyPr>
          <a:lstStyle/>
          <a:p>
            <a:pPr algn="ctr">
              <a:lnSpc>
                <a:spcPts val="7140"/>
              </a:lnSpc>
              <a:spcBef>
                <a:spcPct val="0"/>
              </a:spcBef>
            </a:pPr>
            <a:r>
              <a:rPr lang="en-US" sz="5100">
                <a:solidFill>
                  <a:srgbClr val="07103D"/>
                </a:solidFill>
                <a:latin typeface="Fraunces Bold"/>
              </a:rPr>
              <a:t>III. VIẾT NGẮN</a:t>
            </a:r>
          </a:p>
        </p:txBody>
      </p:sp>
      <p:sp>
        <p:nvSpPr>
          <p:cNvPr id="9" name="TextBox 9"/>
          <p:cNvSpPr txBox="1"/>
          <p:nvPr/>
        </p:nvSpPr>
        <p:spPr>
          <a:xfrm>
            <a:off x="2362200" y="1562100"/>
            <a:ext cx="8948341" cy="859210"/>
          </a:xfrm>
          <a:prstGeom prst="rect">
            <a:avLst/>
          </a:prstGeom>
        </p:spPr>
        <p:txBody>
          <a:bodyPr lIns="0" tIns="0" rIns="0" bIns="0" rtlCol="0" anchor="t">
            <a:spAutoFit/>
          </a:bodyPr>
          <a:lstStyle/>
          <a:p>
            <a:pPr algn="ctr">
              <a:lnSpc>
                <a:spcPts val="6719"/>
              </a:lnSpc>
              <a:spcBef>
                <a:spcPct val="0"/>
              </a:spcBef>
            </a:pPr>
            <a:r>
              <a:rPr lang="en-US" sz="4800">
                <a:solidFill>
                  <a:srgbClr val="07103D"/>
                </a:solidFill>
                <a:latin typeface="#9Slide05 Aphrodite Pro"/>
              </a:rPr>
              <a:t>Hoàn thành phiếu học tập 03</a:t>
            </a:r>
          </a:p>
        </p:txBody>
      </p:sp>
      <p:sp>
        <p:nvSpPr>
          <p:cNvPr id="11" name="TextBox 11"/>
          <p:cNvSpPr txBox="1"/>
          <p:nvPr/>
        </p:nvSpPr>
        <p:spPr>
          <a:xfrm>
            <a:off x="1371600" y="3924300"/>
            <a:ext cx="15697200" cy="4619854"/>
          </a:xfrm>
          <a:prstGeom prst="rect">
            <a:avLst/>
          </a:prstGeom>
        </p:spPr>
        <p:txBody>
          <a:bodyPr wrap="square" lIns="0" tIns="0" rIns="0" bIns="0" rtlCol="0" anchor="t">
            <a:spAutoFit/>
          </a:bodyPr>
          <a:lstStyle/>
          <a:p>
            <a:pPr algn="just">
              <a:lnSpc>
                <a:spcPts val="6299"/>
              </a:lnSpc>
            </a:pPr>
            <a:r>
              <a:rPr lang="en-GB" sz="4000" b="1" i="0" u="none" strike="noStrike" dirty="0" err="1">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Yêu</a:t>
            </a:r>
            <a:r>
              <a:rPr lang="en-GB" sz="4000" b="1" i="0" u="none" strike="noStrike"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GB" sz="4000" b="1" i="0" u="none" strike="noStrike" dirty="0" err="1">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cầu</a:t>
            </a:r>
            <a:r>
              <a:rPr lang="en-GB" sz="4000" b="1" i="0" u="none" strike="noStrike"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a:t>
            </a:r>
          </a:p>
          <a:p>
            <a:pPr marL="571500" indent="-571500" algn="just">
              <a:buFont typeface="Courier New" panose="02070309020205020404" pitchFamily="49" charset="0"/>
              <a:buChar char="o"/>
            </a:pPr>
            <a:r>
              <a:rPr lang="vi-VN" sz="4000" dirty="0">
                <a:latin typeface="Roboto Condensed" panose="02000000000000000000" pitchFamily="2" charset="0"/>
                <a:ea typeface="Roboto Condensed" panose="02000000000000000000" pitchFamily="2" charset="0"/>
                <a:cs typeface="Roboto Condensed" panose="02000000000000000000" pitchFamily="2" charset="0"/>
              </a:rPr>
              <a:t> Viết đoạn văn khoảng 8 câu giới thiệu bài thơ Đường luật / bài thơ trào phúng mà em sưu tầm được. Trong đoạn có sử dụng một câu hỏi tu từ (chú thích rõ câu hỏi tu từ đó xuống dưới).</a:t>
            </a:r>
          </a:p>
          <a:p>
            <a:pPr marL="571500" indent="-571500">
              <a:buFont typeface="Courier New" panose="02070309020205020404" pitchFamily="49" charset="0"/>
              <a:buChar char="o"/>
            </a:pPr>
            <a:r>
              <a:rPr lang="vi-VN" sz="4000" dirty="0">
                <a:latin typeface="Roboto Condensed" panose="02000000000000000000" pitchFamily="2" charset="0"/>
                <a:ea typeface="Roboto Condensed" panose="02000000000000000000" pitchFamily="2" charset="0"/>
                <a:cs typeface="Roboto Condensed" panose="02000000000000000000" pitchFamily="2" charset="0"/>
              </a:rPr>
              <a:t>Thời gian: 15 phút</a:t>
            </a:r>
            <a:br>
              <a:rPr lang="vi-VN" sz="4000" dirty="0">
                <a:latin typeface="Roboto Condensed" panose="02000000000000000000" pitchFamily="2" charset="0"/>
                <a:ea typeface="Roboto Condensed" panose="02000000000000000000" pitchFamily="2" charset="0"/>
                <a:cs typeface="Roboto Condensed" panose="02000000000000000000" pitchFamily="2" charset="0"/>
              </a:rPr>
            </a:br>
            <a:r>
              <a:rPr lang="en-GB" sz="4000" dirty="0" err="1">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rPr>
              <a:t>Lập</a:t>
            </a:r>
            <a:r>
              <a:rPr lang="en-GB" sz="4000"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4000" dirty="0" err="1">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rPr>
              <a:t>dàn</a:t>
            </a:r>
            <a:r>
              <a:rPr lang="en-GB" sz="4000"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rPr>
              <a:t> ý </a:t>
            </a:r>
            <a:r>
              <a:rPr lang="en-GB" sz="4000" dirty="0" err="1">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rPr>
              <a:t>tại</a:t>
            </a:r>
            <a:r>
              <a:rPr lang="en-GB" sz="4000"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4000" dirty="0" err="1">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rPr>
              <a:t>lớp</a:t>
            </a:r>
            <a:r>
              <a:rPr lang="en-GB" sz="4000"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4000" dirty="0" err="1">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rPr>
              <a:t>hoàn</a:t>
            </a:r>
            <a:r>
              <a:rPr lang="en-GB" sz="4000"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4000" dirty="0" err="1">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rPr>
              <a:t>thiện</a:t>
            </a:r>
            <a:r>
              <a:rPr lang="en-GB" sz="4000"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4000" dirty="0" err="1">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rPr>
              <a:t>đoạn</a:t>
            </a:r>
            <a:r>
              <a:rPr lang="en-GB" sz="4000"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4000" dirty="0" err="1">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rPr>
              <a:t>văn</a:t>
            </a:r>
            <a:endParaRPr lang="en-GB" sz="4000"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endParaRPr>
          </a:p>
          <a:p>
            <a:pPr marL="571500" indent="-571500" algn="just">
              <a:lnSpc>
                <a:spcPts val="6299"/>
              </a:lnSpc>
              <a:buFont typeface="Courier New" panose="02070309020205020404" pitchFamily="49" charset="0"/>
              <a:buChar char="o"/>
            </a:pPr>
            <a:r>
              <a:rPr lang="en-GB" sz="4000" dirty="0" err="1">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rPr>
              <a:t>Thời</a:t>
            </a:r>
            <a:r>
              <a:rPr lang="en-GB" sz="4000"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4000" dirty="0" err="1">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rPr>
              <a:t>gian</a:t>
            </a:r>
            <a:r>
              <a:rPr lang="en-GB" sz="4000"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rPr>
              <a:t>: 15 </a:t>
            </a:r>
            <a:r>
              <a:rPr lang="en-GB" sz="4000" dirty="0" err="1">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rPr>
              <a:t>phút</a:t>
            </a:r>
            <a:endParaRPr lang="en-US" sz="4000" dirty="0">
              <a:solidFill>
                <a:srgbClr val="07103D"/>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BAEF1"/>
        </a:solidFill>
        <a:effectLst/>
      </p:bgPr>
    </p:bg>
    <p:spTree>
      <p:nvGrpSpPr>
        <p:cNvPr id="1" name=""/>
        <p:cNvGrpSpPr/>
        <p:nvPr/>
      </p:nvGrpSpPr>
      <p:grpSpPr>
        <a:xfrm>
          <a:off x="0" y="0"/>
          <a:ext cx="0" cy="0"/>
          <a:chOff x="0" y="0"/>
          <a:chExt cx="0" cy="0"/>
        </a:xfrm>
      </p:grpSpPr>
      <p:sp>
        <p:nvSpPr>
          <p:cNvPr id="4" name="Freeform 4"/>
          <p:cNvSpPr/>
          <p:nvPr/>
        </p:nvSpPr>
        <p:spPr>
          <a:xfrm>
            <a:off x="820231" y="1512832"/>
            <a:ext cx="1055325" cy="1051488"/>
          </a:xfrm>
          <a:custGeom>
            <a:avLst/>
            <a:gdLst/>
            <a:ahLst/>
            <a:cxnLst/>
            <a:rect l="l" t="t" r="r" b="b"/>
            <a:pathLst>
              <a:path w="1055325" h="1051488">
                <a:moveTo>
                  <a:pt x="0" y="0"/>
                </a:moveTo>
                <a:lnTo>
                  <a:pt x="1055325" y="0"/>
                </a:lnTo>
                <a:lnTo>
                  <a:pt x="1055325" y="1051488"/>
                </a:lnTo>
                <a:lnTo>
                  <a:pt x="0" y="1051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7352738" y="4136416"/>
            <a:ext cx="595578" cy="593412"/>
          </a:xfrm>
          <a:custGeom>
            <a:avLst/>
            <a:gdLst/>
            <a:ahLst/>
            <a:cxnLst/>
            <a:rect l="l" t="t" r="r" b="b"/>
            <a:pathLst>
              <a:path w="595578" h="593412">
                <a:moveTo>
                  <a:pt x="0" y="0"/>
                </a:moveTo>
                <a:lnTo>
                  <a:pt x="595578" y="0"/>
                </a:lnTo>
                <a:lnTo>
                  <a:pt x="595578" y="593412"/>
                </a:lnTo>
                <a:lnTo>
                  <a:pt x="0" y="593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10229572">
            <a:off x="16735847" y="674443"/>
            <a:ext cx="2279369" cy="1346900"/>
          </a:xfrm>
          <a:custGeom>
            <a:avLst/>
            <a:gdLst/>
            <a:ahLst/>
            <a:cxnLst/>
            <a:rect l="l" t="t" r="r" b="b"/>
            <a:pathLst>
              <a:path w="2279369" h="1346900">
                <a:moveTo>
                  <a:pt x="0" y="0"/>
                </a:moveTo>
                <a:lnTo>
                  <a:pt x="2279369" y="0"/>
                </a:lnTo>
                <a:lnTo>
                  <a:pt x="2279369" y="1346900"/>
                </a:lnTo>
                <a:lnTo>
                  <a:pt x="0" y="13469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4569768" y="3304679"/>
            <a:ext cx="9276553" cy="1924885"/>
          </a:xfrm>
          <a:custGeom>
            <a:avLst/>
            <a:gdLst/>
            <a:ahLst/>
            <a:cxnLst/>
            <a:rect l="l" t="t" r="r" b="b"/>
            <a:pathLst>
              <a:path w="9276553" h="1924885">
                <a:moveTo>
                  <a:pt x="0" y="0"/>
                </a:moveTo>
                <a:lnTo>
                  <a:pt x="9276553" y="0"/>
                </a:lnTo>
                <a:lnTo>
                  <a:pt x="9276553" y="1924885"/>
                </a:lnTo>
                <a:lnTo>
                  <a:pt x="0" y="19248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2461322" y="1619320"/>
            <a:ext cx="14540700" cy="1094739"/>
          </a:xfrm>
          <a:prstGeom prst="rect">
            <a:avLst/>
          </a:prstGeom>
        </p:spPr>
        <p:txBody>
          <a:bodyPr lIns="0" tIns="0" rIns="0" bIns="0" rtlCol="0" anchor="t">
            <a:spAutoFit/>
          </a:bodyPr>
          <a:lstStyle/>
          <a:p>
            <a:pPr algn="ctr">
              <a:lnSpc>
                <a:spcPts val="8960"/>
              </a:lnSpc>
              <a:spcBef>
                <a:spcPct val="0"/>
              </a:spcBef>
            </a:pPr>
            <a:r>
              <a:rPr lang="en-US" sz="6400">
                <a:solidFill>
                  <a:srgbClr val="FAF5DC"/>
                </a:solidFill>
                <a:latin typeface="Fraunces Bold"/>
              </a:rPr>
              <a:t>BÀI 7: THƠ ĐƯỜNG LUẬT</a:t>
            </a:r>
          </a:p>
        </p:txBody>
      </p:sp>
      <p:sp>
        <p:nvSpPr>
          <p:cNvPr id="10" name="TextBox 10"/>
          <p:cNvSpPr txBox="1"/>
          <p:nvPr/>
        </p:nvSpPr>
        <p:spPr>
          <a:xfrm>
            <a:off x="4419600" y="5600700"/>
            <a:ext cx="10323809" cy="1224181"/>
          </a:xfrm>
          <a:prstGeom prst="rect">
            <a:avLst/>
          </a:prstGeom>
        </p:spPr>
        <p:txBody>
          <a:bodyPr lIns="0" tIns="0" rIns="0" bIns="0" rtlCol="0" anchor="t">
            <a:spAutoFit/>
          </a:bodyPr>
          <a:lstStyle/>
          <a:p>
            <a:pPr algn="ctr">
              <a:lnSpc>
                <a:spcPts val="10080"/>
              </a:lnSpc>
              <a:spcBef>
                <a:spcPct val="0"/>
              </a:spcBef>
            </a:pPr>
            <a:r>
              <a:rPr lang="en-US" sz="7200">
                <a:solidFill>
                  <a:srgbClr val="0E479A"/>
                </a:solidFill>
                <a:latin typeface="#9Slide07 SVNUT Triumph Press"/>
              </a:rPr>
              <a:t>Câu hỏi tu từ</a:t>
            </a:r>
          </a:p>
        </p:txBody>
      </p:sp>
      <p:sp>
        <p:nvSpPr>
          <p:cNvPr id="11" name="TextBox 11"/>
          <p:cNvSpPr txBox="1"/>
          <p:nvPr/>
        </p:nvSpPr>
        <p:spPr>
          <a:xfrm>
            <a:off x="4244768" y="3788123"/>
            <a:ext cx="9276553" cy="941706"/>
          </a:xfrm>
          <a:prstGeom prst="rect">
            <a:avLst/>
          </a:prstGeom>
        </p:spPr>
        <p:txBody>
          <a:bodyPr lIns="0" tIns="0" rIns="0" bIns="0" rtlCol="0" anchor="t">
            <a:spAutoFit/>
          </a:bodyPr>
          <a:lstStyle/>
          <a:p>
            <a:pPr algn="ctr">
              <a:lnSpc>
                <a:spcPts val="7419"/>
              </a:lnSpc>
            </a:pPr>
            <a:r>
              <a:rPr lang="en-US" sz="5299" dirty="0" err="1">
                <a:solidFill>
                  <a:srgbClr val="FFC800"/>
                </a:solidFill>
                <a:latin typeface="#9Slide05 Aphrodite Pro"/>
              </a:rPr>
              <a:t>Thực</a:t>
            </a:r>
            <a:r>
              <a:rPr lang="en-US" sz="5299" dirty="0">
                <a:solidFill>
                  <a:srgbClr val="FFC800"/>
                </a:solidFill>
                <a:latin typeface="#9Slide05 Aphrodite Pro"/>
              </a:rPr>
              <a:t> </a:t>
            </a:r>
            <a:r>
              <a:rPr lang="en-US" sz="5299" dirty="0" err="1">
                <a:solidFill>
                  <a:srgbClr val="FFC800"/>
                </a:solidFill>
                <a:latin typeface="#9Slide05 Aphrodite Pro"/>
              </a:rPr>
              <a:t>hành</a:t>
            </a:r>
            <a:r>
              <a:rPr lang="en-US" sz="5299" dirty="0">
                <a:solidFill>
                  <a:srgbClr val="FFC800"/>
                </a:solidFill>
                <a:latin typeface="#9Slide05 Aphrodite Pro"/>
              </a:rPr>
              <a:t> </a:t>
            </a:r>
            <a:r>
              <a:rPr lang="en-US" sz="5299" dirty="0" err="1">
                <a:solidFill>
                  <a:srgbClr val="FFC800"/>
                </a:solidFill>
                <a:latin typeface="#9Slide05 Aphrodite Pro"/>
              </a:rPr>
              <a:t>tiếng</a:t>
            </a:r>
            <a:r>
              <a:rPr lang="en-US" sz="5299" dirty="0">
                <a:solidFill>
                  <a:srgbClr val="FFC800"/>
                </a:solidFill>
                <a:latin typeface="#9Slide05 Aphrodite Pro"/>
              </a:rPr>
              <a:t> </a:t>
            </a:r>
            <a:r>
              <a:rPr lang="en-US" sz="5299" dirty="0" err="1">
                <a:solidFill>
                  <a:srgbClr val="FFC800"/>
                </a:solidFill>
                <a:latin typeface="#9Slide05 Aphrodite Pro"/>
              </a:rPr>
              <a:t>Việt</a:t>
            </a:r>
            <a:endParaRPr lang="en-US" sz="5299" dirty="0">
              <a:solidFill>
                <a:srgbClr val="FFC800"/>
              </a:solidFill>
              <a:latin typeface="#9Slide05 Aphrodite Pro"/>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BAEF1"/>
        </a:solidFill>
        <a:effectLst/>
      </p:bgPr>
    </p:bg>
    <p:spTree>
      <p:nvGrpSpPr>
        <p:cNvPr id="1" name=""/>
        <p:cNvGrpSpPr/>
        <p:nvPr/>
      </p:nvGrpSpPr>
      <p:grpSpPr>
        <a:xfrm>
          <a:off x="0" y="0"/>
          <a:ext cx="0" cy="0"/>
          <a:chOff x="0" y="0"/>
          <a:chExt cx="0" cy="0"/>
        </a:xfrm>
      </p:grpSpPr>
      <p:sp>
        <p:nvSpPr>
          <p:cNvPr id="3" name="Freeform 3"/>
          <p:cNvSpPr/>
          <p:nvPr/>
        </p:nvSpPr>
        <p:spPr>
          <a:xfrm>
            <a:off x="874473" y="4311749"/>
            <a:ext cx="595578" cy="593412"/>
          </a:xfrm>
          <a:custGeom>
            <a:avLst/>
            <a:gdLst/>
            <a:ahLst/>
            <a:cxnLst/>
            <a:rect l="l" t="t" r="r" b="b"/>
            <a:pathLst>
              <a:path w="595578" h="593412">
                <a:moveTo>
                  <a:pt x="0" y="0"/>
                </a:moveTo>
                <a:lnTo>
                  <a:pt x="595578" y="0"/>
                </a:lnTo>
                <a:lnTo>
                  <a:pt x="595578" y="593412"/>
                </a:lnTo>
                <a:lnTo>
                  <a:pt x="0" y="593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7217775" y="2566570"/>
            <a:ext cx="529159" cy="527235"/>
          </a:xfrm>
          <a:custGeom>
            <a:avLst/>
            <a:gdLst/>
            <a:ahLst/>
            <a:cxnLst/>
            <a:rect l="l" t="t" r="r" b="b"/>
            <a:pathLst>
              <a:path w="529159" h="527235">
                <a:moveTo>
                  <a:pt x="0" y="0"/>
                </a:moveTo>
                <a:lnTo>
                  <a:pt x="529160" y="0"/>
                </a:lnTo>
                <a:lnTo>
                  <a:pt x="529160" y="527236"/>
                </a:lnTo>
                <a:lnTo>
                  <a:pt x="0" y="5272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820738">
            <a:off x="3091065" y="1105856"/>
            <a:ext cx="740546" cy="733814"/>
          </a:xfrm>
          <a:custGeom>
            <a:avLst/>
            <a:gdLst/>
            <a:ahLst/>
            <a:cxnLst/>
            <a:rect l="l" t="t" r="r" b="b"/>
            <a:pathLst>
              <a:path w="740546" h="733814">
                <a:moveTo>
                  <a:pt x="0" y="0"/>
                </a:moveTo>
                <a:lnTo>
                  <a:pt x="740546" y="0"/>
                </a:lnTo>
                <a:lnTo>
                  <a:pt x="740546" y="733814"/>
                </a:lnTo>
                <a:lnTo>
                  <a:pt x="0" y="7338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4085937" y="1499603"/>
            <a:ext cx="441969" cy="439559"/>
          </a:xfrm>
          <a:custGeom>
            <a:avLst/>
            <a:gdLst/>
            <a:ahLst/>
            <a:cxnLst/>
            <a:rect l="l" t="t" r="r" b="b"/>
            <a:pathLst>
              <a:path w="441969" h="439559">
                <a:moveTo>
                  <a:pt x="0" y="0"/>
                </a:moveTo>
                <a:lnTo>
                  <a:pt x="441969" y="0"/>
                </a:lnTo>
                <a:lnTo>
                  <a:pt x="441969" y="439559"/>
                </a:lnTo>
                <a:lnTo>
                  <a:pt x="0" y="4395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aphicFrame>
        <p:nvGraphicFramePr>
          <p:cNvPr id="9" name="Table 9"/>
          <p:cNvGraphicFramePr>
            <a:graphicFrameLocks noGrp="1"/>
          </p:cNvGraphicFramePr>
          <p:nvPr>
            <p:extLst>
              <p:ext uri="{D42A27DB-BD31-4B8C-83A1-F6EECF244321}">
                <p14:modId xmlns:p14="http://schemas.microsoft.com/office/powerpoint/2010/main" val="4079031378"/>
              </p:ext>
            </p:extLst>
          </p:nvPr>
        </p:nvGraphicFramePr>
        <p:xfrm>
          <a:off x="1828800" y="1104900"/>
          <a:ext cx="14249400" cy="6095999"/>
        </p:xfrm>
        <a:graphic>
          <a:graphicData uri="http://schemas.openxmlformats.org/drawingml/2006/table">
            <a:tbl>
              <a:tblPr/>
              <a:tblGrid>
                <a:gridCol w="2921996">
                  <a:extLst>
                    <a:ext uri="{9D8B030D-6E8A-4147-A177-3AD203B41FA5}">
                      <a16:colId xmlns:a16="http://schemas.microsoft.com/office/drawing/2014/main" val="20000"/>
                    </a:ext>
                  </a:extLst>
                </a:gridCol>
                <a:gridCol w="11327404">
                  <a:extLst>
                    <a:ext uri="{9D8B030D-6E8A-4147-A177-3AD203B41FA5}">
                      <a16:colId xmlns:a16="http://schemas.microsoft.com/office/drawing/2014/main" val="20001"/>
                    </a:ext>
                  </a:extLst>
                </a:gridCol>
              </a:tblGrid>
              <a:tr h="1682872">
                <a:tc>
                  <a:txBody>
                    <a:bodyPr/>
                    <a:lstStyle/>
                    <a:p>
                      <a:pPr algn="ctr" rtl="0" fontAlgn="t">
                        <a:lnSpc>
                          <a:spcPct val="130000"/>
                        </a:lnSpc>
                        <a:spcBef>
                          <a:spcPts val="0"/>
                        </a:spcBef>
                        <a:spcAft>
                          <a:spcPts val="0"/>
                        </a:spcAft>
                      </a:pPr>
                      <a:r>
                        <a:rPr lang="en-GB" sz="4000" b="0" i="0"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MĐ</a:t>
                      </a:r>
                      <a:endParaRPr lang="en-GB" sz="4000">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73025" marR="73025" marT="63500" marB="63500">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solidFill>
                      <a:srgbClr val="FEF0F8"/>
                    </a:solidFill>
                  </a:tcPr>
                </a:tc>
                <a:tc>
                  <a:txBody>
                    <a:bodyPr/>
                    <a:lstStyle/>
                    <a:p>
                      <a:pPr algn="just" rtl="0" fontAlgn="t">
                        <a:spcBef>
                          <a:spcPts val="0"/>
                        </a:spcBef>
                        <a:spcAft>
                          <a:spcPts val="0"/>
                        </a:spcAft>
                      </a:pPr>
                      <a:r>
                        <a:rPr lang="vi-VN" sz="4000" b="0" i="0"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Giới thiệu về tác giả và bài thơ, nêu ấn tượng chung về bài thơ. </a:t>
                      </a:r>
                      <a:endParaRPr lang="vi-VN" sz="4000">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73025" marR="73025" marT="63500" marB="63500">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730255">
                <a:tc>
                  <a:txBody>
                    <a:bodyPr/>
                    <a:lstStyle/>
                    <a:p>
                      <a:pPr algn="ctr" rtl="0" fontAlgn="t">
                        <a:lnSpc>
                          <a:spcPct val="130000"/>
                        </a:lnSpc>
                        <a:spcBef>
                          <a:spcPts val="0"/>
                        </a:spcBef>
                        <a:spcAft>
                          <a:spcPts val="0"/>
                        </a:spcAft>
                      </a:pPr>
                      <a:r>
                        <a:rPr lang="en-GB" sz="4000" b="0" i="0"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TĐ</a:t>
                      </a:r>
                      <a:endParaRPr lang="en-GB" sz="4000">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73025" marR="73025" marT="63500" marB="63500">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solidFill>
                      <a:srgbClr val="FEF0F8"/>
                    </a:solidFill>
                  </a:tcPr>
                </a:tc>
                <a:tc>
                  <a:txBody>
                    <a:bodyPr/>
                    <a:lstStyle/>
                    <a:p>
                      <a:pPr algn="just" rtl="0" fontAlgn="t">
                        <a:spcBef>
                          <a:spcPts val="0"/>
                        </a:spcBef>
                        <a:spcAft>
                          <a:spcPts val="0"/>
                        </a:spcAft>
                      </a:pPr>
                      <a:r>
                        <a:rPr lang="vi-VN" sz="4000" b="0" i="0"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 Giới thiệu về hoàn cảnh sáng tác của bài thơ.</a:t>
                      </a:r>
                      <a:endParaRPr lang="vi-VN" sz="400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rtl="0" fontAlgn="t">
                        <a:spcBef>
                          <a:spcPts val="0"/>
                        </a:spcBef>
                        <a:spcAft>
                          <a:spcPts val="0"/>
                        </a:spcAft>
                      </a:pPr>
                      <a:r>
                        <a:rPr lang="vi-VN" sz="4000" b="0" i="0"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 Trích thơ và cảm nhận về nội dung</a:t>
                      </a:r>
                      <a:endParaRPr lang="vi-VN" sz="400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rtl="0" fontAlgn="t">
                        <a:spcBef>
                          <a:spcPts val="0"/>
                        </a:spcBef>
                        <a:spcAft>
                          <a:spcPts val="0"/>
                        </a:spcAft>
                      </a:pPr>
                      <a:r>
                        <a:rPr lang="vi-VN" sz="4000" b="0" i="0"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 Cảm nhận cái hay về nghệ thuật của bài.</a:t>
                      </a:r>
                      <a:endParaRPr lang="vi-VN" sz="4000">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73025" marR="73025" marT="63500" marB="63500">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82872">
                <a:tc>
                  <a:txBody>
                    <a:bodyPr/>
                    <a:lstStyle/>
                    <a:p>
                      <a:pPr algn="ctr" rtl="0" fontAlgn="t">
                        <a:lnSpc>
                          <a:spcPct val="130000"/>
                        </a:lnSpc>
                        <a:spcBef>
                          <a:spcPts val="0"/>
                        </a:spcBef>
                        <a:spcAft>
                          <a:spcPts val="0"/>
                        </a:spcAft>
                      </a:pPr>
                      <a:r>
                        <a:rPr lang="en-GB" sz="4000" b="0" i="0"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KĐ</a:t>
                      </a:r>
                      <a:endParaRPr lang="en-GB" sz="4000">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73025" marR="73025" marT="63500" marB="63500">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solidFill>
                      <a:srgbClr val="FEF0F8"/>
                    </a:solidFill>
                  </a:tcPr>
                </a:tc>
                <a:tc>
                  <a:txBody>
                    <a:bodyPr/>
                    <a:lstStyle/>
                    <a:p>
                      <a:pPr algn="just" rtl="0" fontAlgn="t">
                        <a:spcBef>
                          <a:spcPts val="0"/>
                        </a:spcBef>
                        <a:spcAft>
                          <a:spcPts val="0"/>
                        </a:spcAft>
                      </a:pPr>
                      <a:r>
                        <a:rPr lang="vi-VN" sz="4000" b="0" i="0"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Chia sẻ thông điệp, bày tỏ sự tâm đắc, hứa hẹn những trải nghiệm thú vị khi đọc bài thơ.</a:t>
                      </a:r>
                      <a:endParaRPr lang="vi-VN" sz="4000">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73025" marR="73025" marT="63500" marB="63500">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1" name="TextBox 10">
            <a:extLst>
              <a:ext uri="{FF2B5EF4-FFF2-40B4-BE49-F238E27FC236}">
                <a16:creationId xmlns:a16="http://schemas.microsoft.com/office/drawing/2014/main" id="{185A54DD-6FF0-510D-5712-F29517C08161}"/>
              </a:ext>
            </a:extLst>
          </p:cNvPr>
          <p:cNvSpPr txBox="1"/>
          <p:nvPr/>
        </p:nvSpPr>
        <p:spPr>
          <a:xfrm>
            <a:off x="4191000" y="7886700"/>
            <a:ext cx="11537320" cy="1436291"/>
          </a:xfrm>
          <a:prstGeom prst="rect">
            <a:avLst/>
          </a:prstGeom>
        </p:spPr>
        <p:txBody>
          <a:bodyPr wrap="square" lIns="0" tIns="0" rIns="0" bIns="0" rtlCol="0" anchor="t">
            <a:spAutoFit/>
          </a:bodyPr>
          <a:lstStyle/>
          <a:p>
            <a:pPr algn="ctr">
              <a:lnSpc>
                <a:spcPts val="11200"/>
              </a:lnSpc>
            </a:pPr>
            <a:r>
              <a:rPr lang="en-US" sz="8000">
                <a:solidFill>
                  <a:srgbClr val="010E3D"/>
                </a:solidFill>
                <a:latin typeface="#9Slide05 VL Fadilla"/>
              </a:rPr>
              <a:t>Dàn ý</a:t>
            </a:r>
            <a:endParaRPr lang="en-US" sz="8000" dirty="0">
              <a:solidFill>
                <a:srgbClr val="010E3D"/>
              </a:solidFill>
              <a:latin typeface="#9Slide05 VL Fadilla"/>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0AE"/>
        </a:solidFill>
        <a:effectLst/>
      </p:bgPr>
    </p:bg>
    <p:spTree>
      <p:nvGrpSpPr>
        <p:cNvPr id="1" name=""/>
        <p:cNvGrpSpPr/>
        <p:nvPr/>
      </p:nvGrpSpPr>
      <p:grpSpPr>
        <a:xfrm>
          <a:off x="0" y="0"/>
          <a:ext cx="0" cy="0"/>
          <a:chOff x="0" y="0"/>
          <a:chExt cx="0" cy="0"/>
        </a:xfrm>
      </p:grpSpPr>
      <p:sp>
        <p:nvSpPr>
          <p:cNvPr id="4" name="Freeform 4"/>
          <p:cNvSpPr/>
          <p:nvPr/>
        </p:nvSpPr>
        <p:spPr>
          <a:xfrm>
            <a:off x="16118371" y="1142726"/>
            <a:ext cx="976820" cy="973268"/>
          </a:xfrm>
          <a:custGeom>
            <a:avLst/>
            <a:gdLst/>
            <a:ahLst/>
            <a:cxnLst/>
            <a:rect l="l" t="t" r="r" b="b"/>
            <a:pathLst>
              <a:path w="976820" h="973268">
                <a:moveTo>
                  <a:pt x="0" y="0"/>
                </a:moveTo>
                <a:lnTo>
                  <a:pt x="976820" y="0"/>
                </a:lnTo>
                <a:lnTo>
                  <a:pt x="976820" y="973268"/>
                </a:lnTo>
                <a:lnTo>
                  <a:pt x="0" y="973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7072072" y="672359"/>
            <a:ext cx="472083" cy="470367"/>
          </a:xfrm>
          <a:custGeom>
            <a:avLst/>
            <a:gdLst/>
            <a:ahLst/>
            <a:cxnLst/>
            <a:rect l="l" t="t" r="r" b="b"/>
            <a:pathLst>
              <a:path w="472083" h="470367">
                <a:moveTo>
                  <a:pt x="0" y="0"/>
                </a:moveTo>
                <a:lnTo>
                  <a:pt x="472083" y="0"/>
                </a:lnTo>
                <a:lnTo>
                  <a:pt x="472083" y="470367"/>
                </a:lnTo>
                <a:lnTo>
                  <a:pt x="0" y="4703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1543527">
            <a:off x="15994978" y="7102183"/>
            <a:ext cx="1254717" cy="627358"/>
          </a:xfrm>
          <a:custGeom>
            <a:avLst/>
            <a:gdLst/>
            <a:ahLst/>
            <a:cxnLst/>
            <a:rect l="l" t="t" r="r" b="b"/>
            <a:pathLst>
              <a:path w="1254717" h="627358">
                <a:moveTo>
                  <a:pt x="0" y="0"/>
                </a:moveTo>
                <a:lnTo>
                  <a:pt x="1254717" y="0"/>
                </a:lnTo>
                <a:lnTo>
                  <a:pt x="1254717" y="627359"/>
                </a:lnTo>
                <a:lnTo>
                  <a:pt x="0" y="6273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0" y="7415863"/>
            <a:ext cx="2109269" cy="2726034"/>
          </a:xfrm>
          <a:custGeom>
            <a:avLst/>
            <a:gdLst/>
            <a:ahLst/>
            <a:cxnLst/>
            <a:rect l="l" t="t" r="r" b="b"/>
            <a:pathLst>
              <a:path w="2109269" h="2726034">
                <a:moveTo>
                  <a:pt x="0" y="0"/>
                </a:moveTo>
                <a:lnTo>
                  <a:pt x="2109269" y="0"/>
                </a:lnTo>
                <a:lnTo>
                  <a:pt x="2109269" y="2726034"/>
                </a:lnTo>
                <a:lnTo>
                  <a:pt x="0" y="2726034"/>
                </a:lnTo>
                <a:lnTo>
                  <a:pt x="0" y="0"/>
                </a:lnTo>
                <a:close/>
              </a:path>
            </a:pathLst>
          </a:custGeom>
          <a:blipFill>
            <a:blip r:embed="rId8"/>
            <a:stretch>
              <a:fillRect/>
            </a:stretch>
          </a:blipFill>
        </p:spPr>
        <p:txBody>
          <a:bodyPr/>
          <a:lstStyle/>
          <a:p>
            <a:endParaRPr lang="en-US"/>
          </a:p>
        </p:txBody>
      </p:sp>
      <p:sp>
        <p:nvSpPr>
          <p:cNvPr id="8" name="Freeform 8"/>
          <p:cNvSpPr/>
          <p:nvPr/>
        </p:nvSpPr>
        <p:spPr>
          <a:xfrm>
            <a:off x="3741993" y="1629360"/>
            <a:ext cx="9276553" cy="1924885"/>
          </a:xfrm>
          <a:custGeom>
            <a:avLst/>
            <a:gdLst/>
            <a:ahLst/>
            <a:cxnLst/>
            <a:rect l="l" t="t" r="r" b="b"/>
            <a:pathLst>
              <a:path w="9276553" h="1924885">
                <a:moveTo>
                  <a:pt x="0" y="0"/>
                </a:moveTo>
                <a:lnTo>
                  <a:pt x="9276554" y="0"/>
                </a:lnTo>
                <a:lnTo>
                  <a:pt x="9276554" y="1924884"/>
                </a:lnTo>
                <a:lnTo>
                  <a:pt x="0" y="19248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3715054" y="3375834"/>
            <a:ext cx="10600166" cy="5550632"/>
          </a:xfrm>
          <a:custGeom>
            <a:avLst/>
            <a:gdLst/>
            <a:ahLst/>
            <a:cxnLst/>
            <a:rect l="l" t="t" r="r" b="b"/>
            <a:pathLst>
              <a:path w="10600166" h="5550632">
                <a:moveTo>
                  <a:pt x="0" y="0"/>
                </a:moveTo>
                <a:lnTo>
                  <a:pt x="10600165" y="0"/>
                </a:lnTo>
                <a:lnTo>
                  <a:pt x="10600165" y="5550632"/>
                </a:lnTo>
                <a:lnTo>
                  <a:pt x="0" y="555063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TextBox 10"/>
          <p:cNvSpPr txBox="1"/>
          <p:nvPr/>
        </p:nvSpPr>
        <p:spPr>
          <a:xfrm>
            <a:off x="5435203" y="4534323"/>
            <a:ext cx="7417594" cy="2326640"/>
          </a:xfrm>
          <a:prstGeom prst="rect">
            <a:avLst/>
          </a:prstGeom>
        </p:spPr>
        <p:txBody>
          <a:bodyPr lIns="0" tIns="0" rIns="0" bIns="0" rtlCol="0" anchor="t">
            <a:spAutoFit/>
          </a:bodyPr>
          <a:lstStyle/>
          <a:p>
            <a:pPr marL="949959" lvl="1" indent="-474979" algn="just">
              <a:lnSpc>
                <a:spcPts val="6159"/>
              </a:lnSpc>
              <a:buFont typeface="Arial"/>
              <a:buChar char="•"/>
            </a:pPr>
            <a:r>
              <a:rPr lang="en-US" sz="4399">
                <a:solidFill>
                  <a:srgbClr val="000000"/>
                </a:solidFill>
                <a:latin typeface="Roboto Condensed"/>
              </a:rPr>
              <a:t>HS thực hiện phiếu học tập 01 theo hình thức nhóm đôi</a:t>
            </a:r>
          </a:p>
          <a:p>
            <a:pPr marL="949959" lvl="1" indent="-474979" algn="just">
              <a:lnSpc>
                <a:spcPts val="6159"/>
              </a:lnSpc>
              <a:buFont typeface="Arial"/>
              <a:buChar char="•"/>
            </a:pPr>
            <a:r>
              <a:rPr lang="en-US" sz="4399">
                <a:solidFill>
                  <a:srgbClr val="000000"/>
                </a:solidFill>
                <a:latin typeface="Roboto Condensed"/>
              </a:rPr>
              <a:t>Thời gian thảo luận 5 phút.</a:t>
            </a:r>
          </a:p>
        </p:txBody>
      </p:sp>
      <p:sp>
        <p:nvSpPr>
          <p:cNvPr id="11" name="TextBox 11"/>
          <p:cNvSpPr txBox="1"/>
          <p:nvPr/>
        </p:nvSpPr>
        <p:spPr>
          <a:xfrm>
            <a:off x="838200" y="571500"/>
            <a:ext cx="15267042" cy="953135"/>
          </a:xfrm>
          <a:prstGeom prst="rect">
            <a:avLst/>
          </a:prstGeom>
        </p:spPr>
        <p:txBody>
          <a:bodyPr wrap="square" lIns="0" tIns="0" rIns="0" bIns="0" rtlCol="0" anchor="t">
            <a:spAutoFit/>
          </a:bodyPr>
          <a:lstStyle/>
          <a:p>
            <a:pPr algn="ctr">
              <a:lnSpc>
                <a:spcPts val="7840"/>
              </a:lnSpc>
              <a:spcBef>
                <a:spcPct val="0"/>
              </a:spcBef>
            </a:pPr>
            <a:r>
              <a:rPr lang="en-US" sz="5600">
                <a:solidFill>
                  <a:srgbClr val="07103D"/>
                </a:solidFill>
                <a:latin typeface="Fraunces Bold"/>
              </a:rPr>
              <a:t>I. TRI THỨC TIẾNG VIỆT</a:t>
            </a:r>
            <a:endParaRPr lang="en-US" sz="5600" dirty="0">
              <a:solidFill>
                <a:srgbClr val="07103D"/>
              </a:solidFill>
              <a:latin typeface="Fraunces Bold"/>
            </a:endParaRPr>
          </a:p>
        </p:txBody>
      </p:sp>
      <p:sp>
        <p:nvSpPr>
          <p:cNvPr id="12" name="TextBox 12"/>
          <p:cNvSpPr txBox="1"/>
          <p:nvPr/>
        </p:nvSpPr>
        <p:spPr>
          <a:xfrm>
            <a:off x="3741993" y="2001694"/>
            <a:ext cx="9276553" cy="783590"/>
          </a:xfrm>
          <a:prstGeom prst="rect">
            <a:avLst/>
          </a:prstGeom>
        </p:spPr>
        <p:txBody>
          <a:bodyPr lIns="0" tIns="0" rIns="0" bIns="0" rtlCol="0" anchor="t">
            <a:spAutoFit/>
          </a:bodyPr>
          <a:lstStyle/>
          <a:p>
            <a:pPr algn="ctr">
              <a:lnSpc>
                <a:spcPts val="6159"/>
              </a:lnSpc>
              <a:spcBef>
                <a:spcPct val="0"/>
              </a:spcBef>
            </a:pPr>
            <a:r>
              <a:rPr lang="en-US" sz="4399">
                <a:solidFill>
                  <a:srgbClr val="000000"/>
                </a:solidFill>
                <a:latin typeface="#9Slide05 Aphrodite Pro"/>
              </a:rPr>
              <a:t>Nhiệm vụ 1: </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0AE"/>
        </a:solidFill>
        <a:effectLst/>
      </p:bgPr>
    </p:bg>
    <p:spTree>
      <p:nvGrpSpPr>
        <p:cNvPr id="1" name=""/>
        <p:cNvGrpSpPr/>
        <p:nvPr/>
      </p:nvGrpSpPr>
      <p:grpSpPr>
        <a:xfrm>
          <a:off x="0" y="0"/>
          <a:ext cx="0" cy="0"/>
          <a:chOff x="0" y="0"/>
          <a:chExt cx="0" cy="0"/>
        </a:xfrm>
      </p:grpSpPr>
      <p:sp>
        <p:nvSpPr>
          <p:cNvPr id="7" name="Freeform 9">
            <a:extLst>
              <a:ext uri="{FF2B5EF4-FFF2-40B4-BE49-F238E27FC236}">
                <a16:creationId xmlns:a16="http://schemas.microsoft.com/office/drawing/2014/main" id="{BA958A89-F8EB-5421-1526-970F56EF13D1}"/>
              </a:ext>
            </a:extLst>
          </p:cNvPr>
          <p:cNvSpPr/>
          <p:nvPr/>
        </p:nvSpPr>
        <p:spPr>
          <a:xfrm>
            <a:off x="1295400" y="3238500"/>
            <a:ext cx="10600166" cy="5550632"/>
          </a:xfrm>
          <a:custGeom>
            <a:avLst/>
            <a:gdLst/>
            <a:ahLst/>
            <a:cxnLst/>
            <a:rect l="l" t="t" r="r" b="b"/>
            <a:pathLst>
              <a:path w="10600166" h="5550632">
                <a:moveTo>
                  <a:pt x="0" y="0"/>
                </a:moveTo>
                <a:lnTo>
                  <a:pt x="10600165" y="0"/>
                </a:lnTo>
                <a:lnTo>
                  <a:pt x="10600165" y="5550632"/>
                </a:lnTo>
                <a:lnTo>
                  <a:pt x="0" y="55506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6129170" y="2819599"/>
            <a:ext cx="879007" cy="875811"/>
          </a:xfrm>
          <a:custGeom>
            <a:avLst/>
            <a:gdLst/>
            <a:ahLst/>
            <a:cxnLst/>
            <a:rect l="l" t="t" r="r" b="b"/>
            <a:pathLst>
              <a:path w="879007" h="875811">
                <a:moveTo>
                  <a:pt x="0" y="0"/>
                </a:moveTo>
                <a:lnTo>
                  <a:pt x="879007" y="0"/>
                </a:lnTo>
                <a:lnTo>
                  <a:pt x="879007" y="875811"/>
                </a:lnTo>
                <a:lnTo>
                  <a:pt x="0" y="8758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5" name="Picture 5"/>
          <p:cNvPicPr>
            <a:picLocks noChangeAspect="1"/>
          </p:cNvPicPr>
          <p:nvPr/>
        </p:nvPicPr>
        <p:blipFill>
          <a:blip r:embed="rId6"/>
          <a:srcRect/>
          <a:stretch>
            <a:fillRect/>
          </a:stretch>
        </p:blipFill>
        <p:spPr>
          <a:xfrm>
            <a:off x="8467" y="114300"/>
            <a:ext cx="2209800" cy="1767840"/>
          </a:xfrm>
          <a:prstGeom prst="rect">
            <a:avLst/>
          </a:prstGeom>
        </p:spPr>
      </p:pic>
      <p:sp>
        <p:nvSpPr>
          <p:cNvPr id="9" name="TextBox 9"/>
          <p:cNvSpPr txBox="1"/>
          <p:nvPr/>
        </p:nvSpPr>
        <p:spPr>
          <a:xfrm>
            <a:off x="2209800" y="266700"/>
            <a:ext cx="14950430" cy="953135"/>
          </a:xfrm>
          <a:prstGeom prst="rect">
            <a:avLst/>
          </a:prstGeom>
        </p:spPr>
        <p:txBody>
          <a:bodyPr wrap="square" lIns="0" tIns="0" rIns="0" bIns="0" rtlCol="0" anchor="t">
            <a:spAutoFit/>
          </a:bodyPr>
          <a:lstStyle/>
          <a:p>
            <a:pPr algn="ctr">
              <a:lnSpc>
                <a:spcPts val="7840"/>
              </a:lnSpc>
              <a:spcBef>
                <a:spcPct val="0"/>
              </a:spcBef>
            </a:pPr>
            <a:r>
              <a:rPr lang="en-US" sz="5600">
                <a:solidFill>
                  <a:srgbClr val="07103D"/>
                </a:solidFill>
                <a:latin typeface="Fraunces Bold"/>
              </a:rPr>
              <a:t>I. TRI THỨC TIẾNG VIỆT</a:t>
            </a:r>
            <a:endParaRPr lang="en-US" sz="5600" dirty="0">
              <a:solidFill>
                <a:srgbClr val="07103D"/>
              </a:solidFill>
              <a:latin typeface="Fraunces Bold"/>
            </a:endParaRPr>
          </a:p>
        </p:txBody>
      </p:sp>
      <p:sp>
        <p:nvSpPr>
          <p:cNvPr id="12" name="Rectangle 1">
            <a:extLst>
              <a:ext uri="{FF2B5EF4-FFF2-40B4-BE49-F238E27FC236}">
                <a16:creationId xmlns:a16="http://schemas.microsoft.com/office/drawing/2014/main" id="{A54A4726-6F69-8A92-EA32-1F2CE2B3F80C}"/>
              </a:ext>
            </a:extLst>
          </p:cNvPr>
          <p:cNvSpPr>
            <a:spLocks noChangeArrowheads="1"/>
          </p:cNvSpPr>
          <p:nvPr/>
        </p:nvSpPr>
        <p:spPr bwMode="auto">
          <a:xfrm>
            <a:off x="457200" y="2947987"/>
            <a:ext cx="34544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6" name="TextBox 5">
            <a:extLst>
              <a:ext uri="{FF2B5EF4-FFF2-40B4-BE49-F238E27FC236}">
                <a16:creationId xmlns:a16="http://schemas.microsoft.com/office/drawing/2014/main" id="{3178316C-B93C-9919-B377-EACAB82D61EF}"/>
              </a:ext>
            </a:extLst>
          </p:cNvPr>
          <p:cNvSpPr txBox="1"/>
          <p:nvPr/>
        </p:nvSpPr>
        <p:spPr>
          <a:xfrm>
            <a:off x="2895600" y="4381500"/>
            <a:ext cx="8229600" cy="2862322"/>
          </a:xfrm>
          <a:prstGeom prst="rect">
            <a:avLst/>
          </a:prstGeom>
          <a:noFill/>
        </p:spPr>
        <p:txBody>
          <a:bodyPr wrap="square" rtlCol="0">
            <a:spAutoFit/>
          </a:bodyPr>
          <a:lstStyle/>
          <a:p>
            <a:r>
              <a:rPr lang="en-GB" sz="4500" b="0" i="0"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Câu hỏi tu từ là câu hỏi không dùng để hỏi mà để khẳng định, phủ định, bộc lộ cảm xúc…</a:t>
            </a:r>
            <a:endParaRPr lang="en-GB" sz="4500" b="0">
              <a:effectLst/>
              <a:latin typeface="Roboto Condensed" panose="02000000000000000000" pitchFamily="2" charset="0"/>
              <a:ea typeface="Roboto Condensed" panose="02000000000000000000" pitchFamily="2" charset="0"/>
              <a:cs typeface="Roboto Condensed" panose="02000000000000000000" pitchFamily="2" charset="0"/>
            </a:endParaRPr>
          </a:p>
          <a:p>
            <a:endParaRPr lang="en-GB" sz="4500"/>
          </a:p>
        </p:txBody>
      </p:sp>
      <p:sp>
        <p:nvSpPr>
          <p:cNvPr id="10" name="Freeform 8">
            <a:extLst>
              <a:ext uri="{FF2B5EF4-FFF2-40B4-BE49-F238E27FC236}">
                <a16:creationId xmlns:a16="http://schemas.microsoft.com/office/drawing/2014/main" id="{CCD100B0-3157-EACC-AC11-E65319F475CF}"/>
              </a:ext>
            </a:extLst>
          </p:cNvPr>
          <p:cNvSpPr/>
          <p:nvPr/>
        </p:nvSpPr>
        <p:spPr>
          <a:xfrm>
            <a:off x="3124200" y="1181100"/>
            <a:ext cx="9276553" cy="1924885"/>
          </a:xfrm>
          <a:custGeom>
            <a:avLst/>
            <a:gdLst/>
            <a:ahLst/>
            <a:cxnLst/>
            <a:rect l="l" t="t" r="r" b="b"/>
            <a:pathLst>
              <a:path w="9276553" h="1924885">
                <a:moveTo>
                  <a:pt x="0" y="0"/>
                </a:moveTo>
                <a:lnTo>
                  <a:pt x="9276554" y="0"/>
                </a:lnTo>
                <a:lnTo>
                  <a:pt x="9276554" y="1924885"/>
                </a:lnTo>
                <a:lnTo>
                  <a:pt x="0" y="19248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TextBox 12">
            <a:extLst>
              <a:ext uri="{FF2B5EF4-FFF2-40B4-BE49-F238E27FC236}">
                <a16:creationId xmlns:a16="http://schemas.microsoft.com/office/drawing/2014/main" id="{303A7DD0-97EB-FBF7-B502-1751D9C5E058}"/>
              </a:ext>
            </a:extLst>
          </p:cNvPr>
          <p:cNvSpPr txBox="1"/>
          <p:nvPr/>
        </p:nvSpPr>
        <p:spPr>
          <a:xfrm>
            <a:off x="3276600" y="1714500"/>
            <a:ext cx="9276553" cy="795089"/>
          </a:xfrm>
          <a:prstGeom prst="rect">
            <a:avLst/>
          </a:prstGeom>
        </p:spPr>
        <p:txBody>
          <a:bodyPr lIns="0" tIns="0" rIns="0" bIns="0" rtlCol="0" anchor="t">
            <a:spAutoFit/>
          </a:bodyPr>
          <a:lstStyle/>
          <a:p>
            <a:pPr algn="ctr">
              <a:lnSpc>
                <a:spcPts val="6159"/>
              </a:lnSpc>
              <a:spcBef>
                <a:spcPct val="0"/>
              </a:spcBef>
            </a:pPr>
            <a:r>
              <a:rPr lang="en-US" sz="4399">
                <a:solidFill>
                  <a:srgbClr val="000000"/>
                </a:solidFill>
                <a:latin typeface="#9Slide05 Aphrodite Pro"/>
              </a:rPr>
              <a:t>1. Khái niệm câu hỏi tu từ:</a:t>
            </a:r>
          </a:p>
        </p:txBody>
      </p:sp>
    </p:spTree>
    <p:extLst>
      <p:ext uri="{BB962C8B-B14F-4D97-AF65-F5344CB8AC3E}">
        <p14:creationId xmlns:p14="http://schemas.microsoft.com/office/powerpoint/2010/main" val="2904790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0AE"/>
        </a:solidFill>
        <a:effectLst/>
      </p:bgPr>
    </p:bg>
    <p:spTree>
      <p:nvGrpSpPr>
        <p:cNvPr id="1" name=""/>
        <p:cNvGrpSpPr/>
        <p:nvPr/>
      </p:nvGrpSpPr>
      <p:grpSpPr>
        <a:xfrm>
          <a:off x="0" y="0"/>
          <a:ext cx="0" cy="0"/>
          <a:chOff x="0" y="0"/>
          <a:chExt cx="0" cy="0"/>
        </a:xfrm>
      </p:grpSpPr>
      <p:sp>
        <p:nvSpPr>
          <p:cNvPr id="4" name="Freeform 4"/>
          <p:cNvSpPr/>
          <p:nvPr/>
        </p:nvSpPr>
        <p:spPr>
          <a:xfrm>
            <a:off x="16118371" y="1142726"/>
            <a:ext cx="976820" cy="973268"/>
          </a:xfrm>
          <a:custGeom>
            <a:avLst/>
            <a:gdLst/>
            <a:ahLst/>
            <a:cxnLst/>
            <a:rect l="l" t="t" r="r" b="b"/>
            <a:pathLst>
              <a:path w="976820" h="973268">
                <a:moveTo>
                  <a:pt x="0" y="0"/>
                </a:moveTo>
                <a:lnTo>
                  <a:pt x="976820" y="0"/>
                </a:lnTo>
                <a:lnTo>
                  <a:pt x="976820" y="973268"/>
                </a:lnTo>
                <a:lnTo>
                  <a:pt x="0" y="973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7072072" y="672359"/>
            <a:ext cx="472083" cy="470367"/>
          </a:xfrm>
          <a:custGeom>
            <a:avLst/>
            <a:gdLst/>
            <a:ahLst/>
            <a:cxnLst/>
            <a:rect l="l" t="t" r="r" b="b"/>
            <a:pathLst>
              <a:path w="472083" h="470367">
                <a:moveTo>
                  <a:pt x="0" y="0"/>
                </a:moveTo>
                <a:lnTo>
                  <a:pt x="472083" y="0"/>
                </a:lnTo>
                <a:lnTo>
                  <a:pt x="472083" y="470367"/>
                </a:lnTo>
                <a:lnTo>
                  <a:pt x="0" y="4703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1543527">
            <a:off x="15994978" y="7102183"/>
            <a:ext cx="1254717" cy="627358"/>
          </a:xfrm>
          <a:custGeom>
            <a:avLst/>
            <a:gdLst/>
            <a:ahLst/>
            <a:cxnLst/>
            <a:rect l="l" t="t" r="r" b="b"/>
            <a:pathLst>
              <a:path w="1254717" h="627358">
                <a:moveTo>
                  <a:pt x="0" y="0"/>
                </a:moveTo>
                <a:lnTo>
                  <a:pt x="1254717" y="0"/>
                </a:lnTo>
                <a:lnTo>
                  <a:pt x="1254717" y="627359"/>
                </a:lnTo>
                <a:lnTo>
                  <a:pt x="0" y="6273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0" y="7415863"/>
            <a:ext cx="2109269" cy="2726034"/>
          </a:xfrm>
          <a:custGeom>
            <a:avLst/>
            <a:gdLst/>
            <a:ahLst/>
            <a:cxnLst/>
            <a:rect l="l" t="t" r="r" b="b"/>
            <a:pathLst>
              <a:path w="2109269" h="2726034">
                <a:moveTo>
                  <a:pt x="0" y="0"/>
                </a:moveTo>
                <a:lnTo>
                  <a:pt x="2109269" y="0"/>
                </a:lnTo>
                <a:lnTo>
                  <a:pt x="2109269" y="2726034"/>
                </a:lnTo>
                <a:lnTo>
                  <a:pt x="0" y="2726034"/>
                </a:lnTo>
                <a:lnTo>
                  <a:pt x="0" y="0"/>
                </a:lnTo>
                <a:close/>
              </a:path>
            </a:pathLst>
          </a:custGeom>
          <a:blipFill>
            <a:blip r:embed="rId8"/>
            <a:stretch>
              <a:fillRect/>
            </a:stretch>
          </a:blipFill>
        </p:spPr>
        <p:txBody>
          <a:bodyPr/>
          <a:lstStyle/>
          <a:p>
            <a:endParaRPr lang="en-US"/>
          </a:p>
        </p:txBody>
      </p:sp>
      <p:sp>
        <p:nvSpPr>
          <p:cNvPr id="8" name="Freeform 8"/>
          <p:cNvSpPr/>
          <p:nvPr/>
        </p:nvSpPr>
        <p:spPr>
          <a:xfrm>
            <a:off x="990600" y="1485900"/>
            <a:ext cx="14325600" cy="1924885"/>
          </a:xfrm>
          <a:custGeom>
            <a:avLst/>
            <a:gdLst/>
            <a:ahLst/>
            <a:cxnLst/>
            <a:rect l="l" t="t" r="r" b="b"/>
            <a:pathLst>
              <a:path w="9276553" h="1924885">
                <a:moveTo>
                  <a:pt x="0" y="0"/>
                </a:moveTo>
                <a:lnTo>
                  <a:pt x="9276554" y="0"/>
                </a:lnTo>
                <a:lnTo>
                  <a:pt x="9276554" y="1924885"/>
                </a:lnTo>
                <a:lnTo>
                  <a:pt x="0" y="19248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2133600" y="3238500"/>
            <a:ext cx="12921302" cy="6766063"/>
          </a:xfrm>
          <a:custGeom>
            <a:avLst/>
            <a:gdLst/>
            <a:ahLst/>
            <a:cxnLst/>
            <a:rect l="l" t="t" r="r" b="b"/>
            <a:pathLst>
              <a:path w="12921302" h="6766063">
                <a:moveTo>
                  <a:pt x="0" y="0"/>
                </a:moveTo>
                <a:lnTo>
                  <a:pt x="12921302" y="0"/>
                </a:lnTo>
                <a:lnTo>
                  <a:pt x="12921302" y="6766063"/>
                </a:lnTo>
                <a:lnTo>
                  <a:pt x="0" y="676606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TextBox 10"/>
          <p:cNvSpPr txBox="1"/>
          <p:nvPr/>
        </p:nvSpPr>
        <p:spPr>
          <a:xfrm>
            <a:off x="3581400" y="4762500"/>
            <a:ext cx="10807862" cy="1410643"/>
          </a:xfrm>
          <a:prstGeom prst="rect">
            <a:avLst/>
          </a:prstGeom>
        </p:spPr>
        <p:txBody>
          <a:bodyPr lIns="0" tIns="0" rIns="0" bIns="0" rtlCol="0" anchor="t">
            <a:spAutoFit/>
          </a:bodyPr>
          <a:lstStyle/>
          <a:p>
            <a:pPr marL="474980" lvl="1" algn="ctr">
              <a:lnSpc>
                <a:spcPts val="6159"/>
              </a:lnSpc>
            </a:pPr>
            <a:r>
              <a:rPr lang="en-US" sz="4399" b="1">
                <a:solidFill>
                  <a:srgbClr val="000000"/>
                </a:solidFill>
                <a:latin typeface="Roboto Condensed Italics"/>
              </a:rPr>
              <a:t>GIỐNG NHAU:</a:t>
            </a:r>
          </a:p>
          <a:p>
            <a:pPr algn="just" rtl="0">
              <a:spcBef>
                <a:spcPts val="0"/>
              </a:spcBef>
              <a:spcAft>
                <a:spcPts val="0"/>
              </a:spcAft>
            </a:pPr>
            <a:r>
              <a:rPr lang="en-GB" sz="4000" b="0" i="0"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Hình thức kết thúc bằng dấu chấm hỏi (?)</a:t>
            </a:r>
            <a:endParaRPr lang="en-GB" sz="4000" b="0">
              <a:effectLst/>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1" name="TextBox 11"/>
          <p:cNvSpPr txBox="1"/>
          <p:nvPr/>
        </p:nvSpPr>
        <p:spPr>
          <a:xfrm>
            <a:off x="653961" y="567584"/>
            <a:ext cx="14890839" cy="953135"/>
          </a:xfrm>
          <a:prstGeom prst="rect">
            <a:avLst/>
          </a:prstGeom>
        </p:spPr>
        <p:txBody>
          <a:bodyPr wrap="square" lIns="0" tIns="0" rIns="0" bIns="0" rtlCol="0" anchor="t">
            <a:spAutoFit/>
          </a:bodyPr>
          <a:lstStyle/>
          <a:p>
            <a:pPr algn="ctr">
              <a:lnSpc>
                <a:spcPts val="7840"/>
              </a:lnSpc>
              <a:spcBef>
                <a:spcPct val="0"/>
              </a:spcBef>
            </a:pPr>
            <a:r>
              <a:rPr lang="en-US" sz="5600">
                <a:solidFill>
                  <a:srgbClr val="07103D"/>
                </a:solidFill>
                <a:latin typeface="Fraunces Bold"/>
              </a:rPr>
              <a:t>I. TRI THỨC TIẾNG VIỆT</a:t>
            </a:r>
            <a:endParaRPr lang="en-US" sz="5600" dirty="0">
              <a:solidFill>
                <a:srgbClr val="07103D"/>
              </a:solidFill>
              <a:latin typeface="Fraunces Bold"/>
            </a:endParaRPr>
          </a:p>
        </p:txBody>
      </p:sp>
      <p:sp>
        <p:nvSpPr>
          <p:cNvPr id="12" name="TextBox 12"/>
          <p:cNvSpPr txBox="1"/>
          <p:nvPr/>
        </p:nvSpPr>
        <p:spPr>
          <a:xfrm>
            <a:off x="1295401" y="2001694"/>
            <a:ext cx="14173200" cy="795089"/>
          </a:xfrm>
          <a:prstGeom prst="rect">
            <a:avLst/>
          </a:prstGeom>
        </p:spPr>
        <p:txBody>
          <a:bodyPr wrap="square" lIns="0" tIns="0" rIns="0" bIns="0" rtlCol="0" anchor="t">
            <a:spAutoFit/>
          </a:bodyPr>
          <a:lstStyle/>
          <a:p>
            <a:pPr algn="ctr">
              <a:lnSpc>
                <a:spcPts val="6159"/>
              </a:lnSpc>
              <a:spcBef>
                <a:spcPct val="0"/>
              </a:spcBef>
            </a:pPr>
            <a:r>
              <a:rPr lang="en-US" sz="4399">
                <a:solidFill>
                  <a:srgbClr val="000000"/>
                </a:solidFill>
                <a:latin typeface="#9Slide05 Aphrodite Pro"/>
              </a:rPr>
              <a:t>2. So sánh câu hỏi tu từ với câu hỏi thông thường</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0AE"/>
        </a:solidFill>
        <a:effectLst/>
      </p:bgPr>
    </p:bg>
    <p:spTree>
      <p:nvGrpSpPr>
        <p:cNvPr id="1" name=""/>
        <p:cNvGrpSpPr/>
        <p:nvPr/>
      </p:nvGrpSpPr>
      <p:grpSpPr>
        <a:xfrm>
          <a:off x="0" y="0"/>
          <a:ext cx="0" cy="0"/>
          <a:chOff x="0" y="0"/>
          <a:chExt cx="0" cy="0"/>
        </a:xfrm>
      </p:grpSpPr>
      <p:sp>
        <p:nvSpPr>
          <p:cNvPr id="4" name="Freeform 4"/>
          <p:cNvSpPr/>
          <p:nvPr/>
        </p:nvSpPr>
        <p:spPr>
          <a:xfrm>
            <a:off x="16118371" y="1142726"/>
            <a:ext cx="976820" cy="973268"/>
          </a:xfrm>
          <a:custGeom>
            <a:avLst/>
            <a:gdLst/>
            <a:ahLst/>
            <a:cxnLst/>
            <a:rect l="l" t="t" r="r" b="b"/>
            <a:pathLst>
              <a:path w="976820" h="973268">
                <a:moveTo>
                  <a:pt x="0" y="0"/>
                </a:moveTo>
                <a:lnTo>
                  <a:pt x="976820" y="0"/>
                </a:lnTo>
                <a:lnTo>
                  <a:pt x="976820" y="973268"/>
                </a:lnTo>
                <a:lnTo>
                  <a:pt x="0" y="973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7072072" y="672359"/>
            <a:ext cx="472083" cy="470367"/>
          </a:xfrm>
          <a:custGeom>
            <a:avLst/>
            <a:gdLst/>
            <a:ahLst/>
            <a:cxnLst/>
            <a:rect l="l" t="t" r="r" b="b"/>
            <a:pathLst>
              <a:path w="472083" h="470367">
                <a:moveTo>
                  <a:pt x="0" y="0"/>
                </a:moveTo>
                <a:lnTo>
                  <a:pt x="472083" y="0"/>
                </a:lnTo>
                <a:lnTo>
                  <a:pt x="472083" y="470367"/>
                </a:lnTo>
                <a:lnTo>
                  <a:pt x="0" y="4703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1543527">
            <a:off x="15994978" y="7102183"/>
            <a:ext cx="1254717" cy="627358"/>
          </a:xfrm>
          <a:custGeom>
            <a:avLst/>
            <a:gdLst/>
            <a:ahLst/>
            <a:cxnLst/>
            <a:rect l="l" t="t" r="r" b="b"/>
            <a:pathLst>
              <a:path w="1254717" h="627358">
                <a:moveTo>
                  <a:pt x="0" y="0"/>
                </a:moveTo>
                <a:lnTo>
                  <a:pt x="1254717" y="0"/>
                </a:lnTo>
                <a:lnTo>
                  <a:pt x="1254717" y="627359"/>
                </a:lnTo>
                <a:lnTo>
                  <a:pt x="0" y="6273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0" y="7415863"/>
            <a:ext cx="2109269" cy="2726034"/>
          </a:xfrm>
          <a:custGeom>
            <a:avLst/>
            <a:gdLst/>
            <a:ahLst/>
            <a:cxnLst/>
            <a:rect l="l" t="t" r="r" b="b"/>
            <a:pathLst>
              <a:path w="2109269" h="2726034">
                <a:moveTo>
                  <a:pt x="0" y="0"/>
                </a:moveTo>
                <a:lnTo>
                  <a:pt x="2109269" y="0"/>
                </a:lnTo>
                <a:lnTo>
                  <a:pt x="2109269" y="2726034"/>
                </a:lnTo>
                <a:lnTo>
                  <a:pt x="0" y="2726034"/>
                </a:lnTo>
                <a:lnTo>
                  <a:pt x="0" y="0"/>
                </a:lnTo>
                <a:close/>
              </a:path>
            </a:pathLst>
          </a:custGeom>
          <a:blipFill>
            <a:blip r:embed="rId8"/>
            <a:stretch>
              <a:fillRect/>
            </a:stretch>
          </a:blipFill>
        </p:spPr>
        <p:txBody>
          <a:bodyPr/>
          <a:lstStyle/>
          <a:p>
            <a:endParaRPr lang="en-US"/>
          </a:p>
        </p:txBody>
      </p:sp>
      <p:sp>
        <p:nvSpPr>
          <p:cNvPr id="8" name="Freeform 8"/>
          <p:cNvSpPr/>
          <p:nvPr/>
        </p:nvSpPr>
        <p:spPr>
          <a:xfrm>
            <a:off x="990600" y="1485900"/>
            <a:ext cx="14325600" cy="1924885"/>
          </a:xfrm>
          <a:custGeom>
            <a:avLst/>
            <a:gdLst/>
            <a:ahLst/>
            <a:cxnLst/>
            <a:rect l="l" t="t" r="r" b="b"/>
            <a:pathLst>
              <a:path w="9276553" h="1924885">
                <a:moveTo>
                  <a:pt x="0" y="0"/>
                </a:moveTo>
                <a:lnTo>
                  <a:pt x="9276554" y="0"/>
                </a:lnTo>
                <a:lnTo>
                  <a:pt x="9276554" y="1924885"/>
                </a:lnTo>
                <a:lnTo>
                  <a:pt x="0" y="19248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1371600" y="3619500"/>
            <a:ext cx="7010400" cy="737381"/>
          </a:xfrm>
          <a:prstGeom prst="rect">
            <a:avLst/>
          </a:prstGeom>
        </p:spPr>
        <p:txBody>
          <a:bodyPr wrap="square" lIns="0" tIns="0" rIns="0" bIns="0" rtlCol="0" anchor="t">
            <a:spAutoFit/>
          </a:bodyPr>
          <a:lstStyle/>
          <a:p>
            <a:pPr marL="474980" lvl="1" algn="ctr">
              <a:lnSpc>
                <a:spcPts val="6159"/>
              </a:lnSpc>
            </a:pPr>
            <a:r>
              <a:rPr lang="en-GB" sz="4399" b="1">
                <a:solidFill>
                  <a:srgbClr val="000000"/>
                </a:solidFill>
                <a:latin typeface="Roboto Condensed Italics"/>
              </a:rPr>
              <a:t>CÂU HỎI THÔNG THƯỜNG</a:t>
            </a:r>
            <a:endParaRPr lang="en-GB" sz="4000" b="0">
              <a:effectLst/>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1" name="TextBox 11"/>
          <p:cNvSpPr txBox="1"/>
          <p:nvPr/>
        </p:nvSpPr>
        <p:spPr>
          <a:xfrm>
            <a:off x="653961" y="567584"/>
            <a:ext cx="14890839" cy="953135"/>
          </a:xfrm>
          <a:prstGeom prst="rect">
            <a:avLst/>
          </a:prstGeom>
        </p:spPr>
        <p:txBody>
          <a:bodyPr wrap="square" lIns="0" tIns="0" rIns="0" bIns="0" rtlCol="0" anchor="t">
            <a:spAutoFit/>
          </a:bodyPr>
          <a:lstStyle/>
          <a:p>
            <a:pPr algn="ctr">
              <a:lnSpc>
                <a:spcPts val="7840"/>
              </a:lnSpc>
              <a:spcBef>
                <a:spcPct val="0"/>
              </a:spcBef>
            </a:pPr>
            <a:r>
              <a:rPr lang="en-US" sz="5600">
                <a:solidFill>
                  <a:srgbClr val="07103D"/>
                </a:solidFill>
                <a:latin typeface="Fraunces Bold"/>
              </a:rPr>
              <a:t>I. TRI THỨC TIẾNG VIỆT</a:t>
            </a:r>
            <a:endParaRPr lang="en-US" sz="5600" dirty="0">
              <a:solidFill>
                <a:srgbClr val="07103D"/>
              </a:solidFill>
              <a:latin typeface="Fraunces Bold"/>
            </a:endParaRPr>
          </a:p>
        </p:txBody>
      </p:sp>
      <p:sp>
        <p:nvSpPr>
          <p:cNvPr id="12" name="TextBox 12"/>
          <p:cNvSpPr txBox="1"/>
          <p:nvPr/>
        </p:nvSpPr>
        <p:spPr>
          <a:xfrm>
            <a:off x="1295401" y="2001694"/>
            <a:ext cx="14173200" cy="795089"/>
          </a:xfrm>
          <a:prstGeom prst="rect">
            <a:avLst/>
          </a:prstGeom>
        </p:spPr>
        <p:txBody>
          <a:bodyPr wrap="square" lIns="0" tIns="0" rIns="0" bIns="0" rtlCol="0" anchor="t">
            <a:spAutoFit/>
          </a:bodyPr>
          <a:lstStyle/>
          <a:p>
            <a:pPr algn="ctr">
              <a:lnSpc>
                <a:spcPts val="6159"/>
              </a:lnSpc>
              <a:spcBef>
                <a:spcPct val="0"/>
              </a:spcBef>
            </a:pPr>
            <a:r>
              <a:rPr lang="en-US" sz="4399">
                <a:solidFill>
                  <a:srgbClr val="000000"/>
                </a:solidFill>
                <a:latin typeface="#9Slide05 Aphrodite Pro"/>
              </a:rPr>
              <a:t>2. So sánh câu hỏi tu từ với câu hỏi thông thường</a:t>
            </a:r>
          </a:p>
        </p:txBody>
      </p:sp>
      <p:sp>
        <p:nvSpPr>
          <p:cNvPr id="13" name="TextBox 10">
            <a:extLst>
              <a:ext uri="{FF2B5EF4-FFF2-40B4-BE49-F238E27FC236}">
                <a16:creationId xmlns:a16="http://schemas.microsoft.com/office/drawing/2014/main" id="{B568C174-3153-941E-543C-8AB578B89B9F}"/>
              </a:ext>
            </a:extLst>
          </p:cNvPr>
          <p:cNvSpPr txBox="1"/>
          <p:nvPr/>
        </p:nvSpPr>
        <p:spPr>
          <a:xfrm>
            <a:off x="9220200" y="3619500"/>
            <a:ext cx="7010400" cy="737381"/>
          </a:xfrm>
          <a:prstGeom prst="rect">
            <a:avLst/>
          </a:prstGeom>
        </p:spPr>
        <p:txBody>
          <a:bodyPr wrap="square" lIns="0" tIns="0" rIns="0" bIns="0" rtlCol="0" anchor="t">
            <a:spAutoFit/>
          </a:bodyPr>
          <a:lstStyle/>
          <a:p>
            <a:pPr marL="474980" lvl="1" algn="ctr">
              <a:lnSpc>
                <a:spcPts val="6159"/>
              </a:lnSpc>
            </a:pPr>
            <a:r>
              <a:rPr lang="en-GB" sz="4399" b="1">
                <a:solidFill>
                  <a:srgbClr val="000000"/>
                </a:solidFill>
                <a:latin typeface="Roboto Condensed Italics"/>
              </a:rPr>
              <a:t>CÂU HỎI TU TỪ</a:t>
            </a:r>
            <a:endParaRPr lang="en-GB" sz="4000" b="0">
              <a:effectLst/>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4" name="Freeform 8">
            <a:extLst>
              <a:ext uri="{FF2B5EF4-FFF2-40B4-BE49-F238E27FC236}">
                <a16:creationId xmlns:a16="http://schemas.microsoft.com/office/drawing/2014/main" id="{9C56A967-8122-8F90-EB60-D062220B17D2}"/>
              </a:ext>
            </a:extLst>
          </p:cNvPr>
          <p:cNvSpPr/>
          <p:nvPr/>
        </p:nvSpPr>
        <p:spPr>
          <a:xfrm>
            <a:off x="762000" y="4381500"/>
            <a:ext cx="8229600" cy="1924885"/>
          </a:xfrm>
          <a:custGeom>
            <a:avLst/>
            <a:gdLst/>
            <a:ahLst/>
            <a:cxnLst/>
            <a:rect l="l" t="t" r="r" b="b"/>
            <a:pathLst>
              <a:path w="9276553" h="1924885">
                <a:moveTo>
                  <a:pt x="0" y="0"/>
                </a:moveTo>
                <a:lnTo>
                  <a:pt x="9276554" y="0"/>
                </a:lnTo>
                <a:lnTo>
                  <a:pt x="9276554" y="1924885"/>
                </a:lnTo>
                <a:lnTo>
                  <a:pt x="0" y="19248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TextBox 10">
            <a:extLst>
              <a:ext uri="{FF2B5EF4-FFF2-40B4-BE49-F238E27FC236}">
                <a16:creationId xmlns:a16="http://schemas.microsoft.com/office/drawing/2014/main" id="{55C68618-6793-D9D8-5991-FFEED292FAE7}"/>
              </a:ext>
            </a:extLst>
          </p:cNvPr>
          <p:cNvSpPr txBox="1"/>
          <p:nvPr/>
        </p:nvSpPr>
        <p:spPr>
          <a:xfrm>
            <a:off x="1066800" y="4838700"/>
            <a:ext cx="7086600" cy="737381"/>
          </a:xfrm>
          <a:prstGeom prst="rect">
            <a:avLst/>
          </a:prstGeom>
        </p:spPr>
        <p:txBody>
          <a:bodyPr wrap="square" lIns="0" tIns="0" rIns="0" bIns="0" rtlCol="0" anchor="t">
            <a:spAutoFit/>
          </a:bodyPr>
          <a:lstStyle/>
          <a:p>
            <a:pPr marL="474980" lvl="1" algn="ctr">
              <a:lnSpc>
                <a:spcPts val="6159"/>
              </a:lnSpc>
            </a:pPr>
            <a:r>
              <a:rPr lang="en-GB" sz="4399">
                <a:solidFill>
                  <a:srgbClr val="000000"/>
                </a:solidFill>
                <a:latin typeface="Roboto Condensed Italics"/>
              </a:rPr>
              <a:t>Dùng để hỏi</a:t>
            </a:r>
            <a:endParaRPr lang="en-GB" sz="4000">
              <a:effectLst/>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7" name="Freeform 8">
            <a:extLst>
              <a:ext uri="{FF2B5EF4-FFF2-40B4-BE49-F238E27FC236}">
                <a16:creationId xmlns:a16="http://schemas.microsoft.com/office/drawing/2014/main" id="{C56D45AE-E779-6E1F-D144-B451C7E1C508}"/>
              </a:ext>
            </a:extLst>
          </p:cNvPr>
          <p:cNvSpPr/>
          <p:nvPr/>
        </p:nvSpPr>
        <p:spPr>
          <a:xfrm>
            <a:off x="8839200" y="4152900"/>
            <a:ext cx="9144000" cy="1924885"/>
          </a:xfrm>
          <a:custGeom>
            <a:avLst/>
            <a:gdLst/>
            <a:ahLst/>
            <a:cxnLst/>
            <a:rect l="l" t="t" r="r" b="b"/>
            <a:pathLst>
              <a:path w="9276553" h="1924885">
                <a:moveTo>
                  <a:pt x="0" y="0"/>
                </a:moveTo>
                <a:lnTo>
                  <a:pt x="9276554" y="0"/>
                </a:lnTo>
                <a:lnTo>
                  <a:pt x="9276554" y="1924885"/>
                </a:lnTo>
                <a:lnTo>
                  <a:pt x="0" y="19248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TextBox 10">
            <a:extLst>
              <a:ext uri="{FF2B5EF4-FFF2-40B4-BE49-F238E27FC236}">
                <a16:creationId xmlns:a16="http://schemas.microsoft.com/office/drawing/2014/main" id="{67A40C13-A263-85E5-FEBF-7E840A3C1BB5}"/>
              </a:ext>
            </a:extLst>
          </p:cNvPr>
          <p:cNvSpPr txBox="1"/>
          <p:nvPr/>
        </p:nvSpPr>
        <p:spPr>
          <a:xfrm>
            <a:off x="9067800" y="4838700"/>
            <a:ext cx="8610600" cy="708527"/>
          </a:xfrm>
          <a:prstGeom prst="rect">
            <a:avLst/>
          </a:prstGeom>
        </p:spPr>
        <p:txBody>
          <a:bodyPr wrap="square" lIns="0" tIns="0" rIns="0" bIns="0" rtlCol="0" anchor="t">
            <a:spAutoFit/>
          </a:bodyPr>
          <a:lstStyle/>
          <a:p>
            <a:pPr marL="474980" lvl="1" algn="ctr">
              <a:lnSpc>
                <a:spcPts val="6159"/>
              </a:lnSpc>
            </a:pPr>
            <a:r>
              <a:rPr lang="en-GB" sz="3500" b="0" i="0"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Dùng để khẳng định, phủ định, bộc lộ cảm xúc</a:t>
            </a:r>
            <a:endParaRPr lang="en-GB" sz="3500">
              <a:effectLst/>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9" name="Freeform 8">
            <a:extLst>
              <a:ext uri="{FF2B5EF4-FFF2-40B4-BE49-F238E27FC236}">
                <a16:creationId xmlns:a16="http://schemas.microsoft.com/office/drawing/2014/main" id="{D27EEF2C-9E75-CE3A-8A42-459904182928}"/>
              </a:ext>
            </a:extLst>
          </p:cNvPr>
          <p:cNvSpPr/>
          <p:nvPr/>
        </p:nvSpPr>
        <p:spPr>
          <a:xfrm>
            <a:off x="8763000" y="5524500"/>
            <a:ext cx="9829800" cy="4191000"/>
          </a:xfrm>
          <a:custGeom>
            <a:avLst/>
            <a:gdLst/>
            <a:ahLst/>
            <a:cxnLst/>
            <a:rect l="l" t="t" r="r" b="b"/>
            <a:pathLst>
              <a:path w="9276553" h="1924885">
                <a:moveTo>
                  <a:pt x="0" y="0"/>
                </a:moveTo>
                <a:lnTo>
                  <a:pt x="9276554" y="0"/>
                </a:lnTo>
                <a:lnTo>
                  <a:pt x="9276554" y="1924885"/>
                </a:lnTo>
                <a:lnTo>
                  <a:pt x="0" y="19248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0" name="TextBox 10">
            <a:extLst>
              <a:ext uri="{FF2B5EF4-FFF2-40B4-BE49-F238E27FC236}">
                <a16:creationId xmlns:a16="http://schemas.microsoft.com/office/drawing/2014/main" id="{9255AF41-29AA-F7F6-1791-1DF7BA3F3AFB}"/>
              </a:ext>
            </a:extLst>
          </p:cNvPr>
          <p:cNvSpPr txBox="1"/>
          <p:nvPr/>
        </p:nvSpPr>
        <p:spPr>
          <a:xfrm>
            <a:off x="10210800" y="6896100"/>
            <a:ext cx="7391400" cy="2693045"/>
          </a:xfrm>
          <a:prstGeom prst="rect">
            <a:avLst/>
          </a:prstGeom>
        </p:spPr>
        <p:txBody>
          <a:bodyPr wrap="square" lIns="0" tIns="0" rIns="0" bIns="0" rtlCol="0" anchor="t">
            <a:spAutoFit/>
          </a:bodyPr>
          <a:lstStyle/>
          <a:p>
            <a:pPr algn="just" rtl="0">
              <a:spcBef>
                <a:spcPts val="0"/>
              </a:spcBef>
              <a:spcAft>
                <a:spcPts val="0"/>
              </a:spcAft>
            </a:pPr>
            <a:r>
              <a:rPr lang="en-GB" sz="3500" b="0" i="0"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Đ</a:t>
            </a:r>
            <a:r>
              <a:rPr lang="vi-VN" sz="3500" b="0" i="0"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ạt một số hiệu quả giao tiếp như tăng sắc thái biểu cảm, biểu đạt ý nghĩa một cách tế nhị, uyển chuyển</a:t>
            </a:r>
            <a:endParaRPr lang="vi-VN" sz="3500" b="0">
              <a:effectLst/>
              <a:latin typeface="Roboto Condensed" panose="02000000000000000000" pitchFamily="2" charset="0"/>
              <a:ea typeface="Roboto Condensed" panose="02000000000000000000" pitchFamily="2" charset="0"/>
              <a:cs typeface="Roboto Condensed" panose="02000000000000000000" pitchFamily="2" charset="0"/>
            </a:endParaRPr>
          </a:p>
          <a:p>
            <a:br>
              <a:rPr lang="vi-VN" sz="3500">
                <a:latin typeface="Roboto Condensed" panose="02000000000000000000" pitchFamily="2" charset="0"/>
                <a:ea typeface="Roboto Condensed" panose="02000000000000000000" pitchFamily="2" charset="0"/>
                <a:cs typeface="Roboto Condensed" panose="02000000000000000000" pitchFamily="2" charset="0"/>
              </a:rPr>
            </a:br>
            <a:endParaRPr lang="en-GB" sz="3500">
              <a:effectLst/>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41412439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animBg="1"/>
      <p:bldP spid="15" grpId="0"/>
      <p:bldP spid="17" grpId="0" animBg="1"/>
      <p:bldP spid="18" grpId="0"/>
      <p:bldP spid="19"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0AE"/>
        </a:solidFill>
        <a:effectLst/>
      </p:bgPr>
    </p:bg>
    <p:spTree>
      <p:nvGrpSpPr>
        <p:cNvPr id="1" name=""/>
        <p:cNvGrpSpPr/>
        <p:nvPr/>
      </p:nvGrpSpPr>
      <p:grpSpPr>
        <a:xfrm>
          <a:off x="0" y="0"/>
          <a:ext cx="0" cy="0"/>
          <a:chOff x="0" y="0"/>
          <a:chExt cx="0" cy="0"/>
        </a:xfrm>
      </p:grpSpPr>
      <p:sp>
        <p:nvSpPr>
          <p:cNvPr id="4" name="Freeform 4"/>
          <p:cNvSpPr/>
          <p:nvPr/>
        </p:nvSpPr>
        <p:spPr>
          <a:xfrm>
            <a:off x="16118371" y="1142726"/>
            <a:ext cx="976820" cy="973268"/>
          </a:xfrm>
          <a:custGeom>
            <a:avLst/>
            <a:gdLst/>
            <a:ahLst/>
            <a:cxnLst/>
            <a:rect l="l" t="t" r="r" b="b"/>
            <a:pathLst>
              <a:path w="976820" h="973268">
                <a:moveTo>
                  <a:pt x="0" y="0"/>
                </a:moveTo>
                <a:lnTo>
                  <a:pt x="976820" y="0"/>
                </a:lnTo>
                <a:lnTo>
                  <a:pt x="976820" y="973268"/>
                </a:lnTo>
                <a:lnTo>
                  <a:pt x="0" y="973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7072072" y="672359"/>
            <a:ext cx="472083" cy="470367"/>
          </a:xfrm>
          <a:custGeom>
            <a:avLst/>
            <a:gdLst/>
            <a:ahLst/>
            <a:cxnLst/>
            <a:rect l="l" t="t" r="r" b="b"/>
            <a:pathLst>
              <a:path w="472083" h="470367">
                <a:moveTo>
                  <a:pt x="0" y="0"/>
                </a:moveTo>
                <a:lnTo>
                  <a:pt x="472083" y="0"/>
                </a:lnTo>
                <a:lnTo>
                  <a:pt x="472083" y="470367"/>
                </a:lnTo>
                <a:lnTo>
                  <a:pt x="0" y="4703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1543527">
            <a:off x="15994978" y="7102183"/>
            <a:ext cx="1254717" cy="627358"/>
          </a:xfrm>
          <a:custGeom>
            <a:avLst/>
            <a:gdLst/>
            <a:ahLst/>
            <a:cxnLst/>
            <a:rect l="l" t="t" r="r" b="b"/>
            <a:pathLst>
              <a:path w="1254717" h="627358">
                <a:moveTo>
                  <a:pt x="0" y="0"/>
                </a:moveTo>
                <a:lnTo>
                  <a:pt x="1254717" y="0"/>
                </a:lnTo>
                <a:lnTo>
                  <a:pt x="1254717" y="627359"/>
                </a:lnTo>
                <a:lnTo>
                  <a:pt x="0" y="6273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0" y="7415863"/>
            <a:ext cx="2109269" cy="2726034"/>
          </a:xfrm>
          <a:custGeom>
            <a:avLst/>
            <a:gdLst/>
            <a:ahLst/>
            <a:cxnLst/>
            <a:rect l="l" t="t" r="r" b="b"/>
            <a:pathLst>
              <a:path w="2109269" h="2726034">
                <a:moveTo>
                  <a:pt x="0" y="0"/>
                </a:moveTo>
                <a:lnTo>
                  <a:pt x="2109269" y="0"/>
                </a:lnTo>
                <a:lnTo>
                  <a:pt x="2109269" y="2726034"/>
                </a:lnTo>
                <a:lnTo>
                  <a:pt x="0" y="2726034"/>
                </a:lnTo>
                <a:lnTo>
                  <a:pt x="0" y="0"/>
                </a:lnTo>
                <a:close/>
              </a:path>
            </a:pathLst>
          </a:custGeom>
          <a:blipFill>
            <a:blip r:embed="rId8"/>
            <a:stretch>
              <a:fillRect/>
            </a:stretch>
          </a:blipFill>
        </p:spPr>
        <p:txBody>
          <a:bodyPr/>
          <a:lstStyle/>
          <a:p>
            <a:endParaRPr lang="en-US"/>
          </a:p>
        </p:txBody>
      </p:sp>
      <p:sp>
        <p:nvSpPr>
          <p:cNvPr id="8" name="Freeform 8"/>
          <p:cNvSpPr/>
          <p:nvPr/>
        </p:nvSpPr>
        <p:spPr>
          <a:xfrm>
            <a:off x="990600" y="1485900"/>
            <a:ext cx="15163800" cy="1924885"/>
          </a:xfrm>
          <a:custGeom>
            <a:avLst/>
            <a:gdLst/>
            <a:ahLst/>
            <a:cxnLst/>
            <a:rect l="l" t="t" r="r" b="b"/>
            <a:pathLst>
              <a:path w="9276553" h="1924885">
                <a:moveTo>
                  <a:pt x="0" y="0"/>
                </a:moveTo>
                <a:lnTo>
                  <a:pt x="9276554" y="0"/>
                </a:lnTo>
                <a:lnTo>
                  <a:pt x="9276554" y="1924885"/>
                </a:lnTo>
                <a:lnTo>
                  <a:pt x="0" y="19248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TextBox 11"/>
          <p:cNvSpPr txBox="1"/>
          <p:nvPr/>
        </p:nvSpPr>
        <p:spPr>
          <a:xfrm>
            <a:off x="653961" y="567584"/>
            <a:ext cx="14890839" cy="953135"/>
          </a:xfrm>
          <a:prstGeom prst="rect">
            <a:avLst/>
          </a:prstGeom>
        </p:spPr>
        <p:txBody>
          <a:bodyPr wrap="square" lIns="0" tIns="0" rIns="0" bIns="0" rtlCol="0" anchor="t">
            <a:spAutoFit/>
          </a:bodyPr>
          <a:lstStyle/>
          <a:p>
            <a:pPr algn="ctr">
              <a:lnSpc>
                <a:spcPts val="7840"/>
              </a:lnSpc>
              <a:spcBef>
                <a:spcPct val="0"/>
              </a:spcBef>
            </a:pPr>
            <a:r>
              <a:rPr lang="en-US" sz="5600">
                <a:solidFill>
                  <a:srgbClr val="07103D"/>
                </a:solidFill>
                <a:latin typeface="Fraunces Bold"/>
              </a:rPr>
              <a:t>I. TRI THỨC TIẾNG VIỆT</a:t>
            </a:r>
            <a:endParaRPr lang="en-US" sz="5600" dirty="0">
              <a:solidFill>
                <a:srgbClr val="07103D"/>
              </a:solidFill>
              <a:latin typeface="Fraunces Bold"/>
            </a:endParaRPr>
          </a:p>
        </p:txBody>
      </p:sp>
      <p:sp>
        <p:nvSpPr>
          <p:cNvPr id="12" name="TextBox 12"/>
          <p:cNvSpPr txBox="1"/>
          <p:nvPr/>
        </p:nvSpPr>
        <p:spPr>
          <a:xfrm>
            <a:off x="1295401" y="2001694"/>
            <a:ext cx="14173200" cy="795089"/>
          </a:xfrm>
          <a:prstGeom prst="rect">
            <a:avLst/>
          </a:prstGeom>
        </p:spPr>
        <p:txBody>
          <a:bodyPr wrap="square" lIns="0" tIns="0" rIns="0" bIns="0" rtlCol="0" anchor="t">
            <a:spAutoFit/>
          </a:bodyPr>
          <a:lstStyle/>
          <a:p>
            <a:pPr algn="ctr">
              <a:lnSpc>
                <a:spcPts val="6159"/>
              </a:lnSpc>
              <a:spcBef>
                <a:spcPct val="0"/>
              </a:spcBef>
            </a:pPr>
            <a:r>
              <a:rPr lang="en-US" sz="4000">
                <a:solidFill>
                  <a:srgbClr val="000000"/>
                </a:solidFill>
                <a:latin typeface="#9Slide05 Aphrodite Pro"/>
              </a:rPr>
              <a:t>Nhiệm vụ 2: Xác định mục đích của các câu hỏi dưới đây</a:t>
            </a:r>
          </a:p>
        </p:txBody>
      </p:sp>
      <p:graphicFrame>
        <p:nvGraphicFramePr>
          <p:cNvPr id="9" name="Table 15">
            <a:extLst>
              <a:ext uri="{FF2B5EF4-FFF2-40B4-BE49-F238E27FC236}">
                <a16:creationId xmlns:a16="http://schemas.microsoft.com/office/drawing/2014/main" id="{C76DC34E-D8E0-BE0E-E30A-8AE0DE25976D}"/>
              </a:ext>
            </a:extLst>
          </p:cNvPr>
          <p:cNvGraphicFramePr>
            <a:graphicFrameLocks noGrp="1"/>
          </p:cNvGraphicFramePr>
          <p:nvPr>
            <p:extLst>
              <p:ext uri="{D42A27DB-BD31-4B8C-83A1-F6EECF244321}">
                <p14:modId xmlns:p14="http://schemas.microsoft.com/office/powerpoint/2010/main" val="688357591"/>
              </p:ext>
            </p:extLst>
          </p:nvPr>
        </p:nvGraphicFramePr>
        <p:xfrm>
          <a:off x="1905000" y="3390900"/>
          <a:ext cx="14325600" cy="4480560"/>
        </p:xfrm>
        <a:graphic>
          <a:graphicData uri="http://schemas.openxmlformats.org/drawingml/2006/table">
            <a:tbl>
              <a:tblPr firstRow="1" bandRow="1">
                <a:tableStyleId>{5C22544A-7EE6-4342-B048-85BDC9FD1C3A}</a:tableStyleId>
              </a:tblPr>
              <a:tblGrid>
                <a:gridCol w="10573657">
                  <a:extLst>
                    <a:ext uri="{9D8B030D-6E8A-4147-A177-3AD203B41FA5}">
                      <a16:colId xmlns:a16="http://schemas.microsoft.com/office/drawing/2014/main" val="1468328915"/>
                    </a:ext>
                  </a:extLst>
                </a:gridCol>
                <a:gridCol w="3751943">
                  <a:extLst>
                    <a:ext uri="{9D8B030D-6E8A-4147-A177-3AD203B41FA5}">
                      <a16:colId xmlns:a16="http://schemas.microsoft.com/office/drawing/2014/main" val="378611965"/>
                    </a:ext>
                  </a:extLst>
                </a:gridCol>
              </a:tblGrid>
              <a:tr h="2514600">
                <a:tc>
                  <a:txBody>
                    <a:bodyPr/>
                    <a:lstStyle/>
                    <a:p>
                      <a:pPr rtl="0"/>
                      <a:r>
                        <a:rPr lang="en-GB" sz="4000" b="1" i="0"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a.</a:t>
                      </a:r>
                      <a:endParaRPr lang="vi-VN" sz="4000" b="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rtl="0">
                        <a:lnSpc>
                          <a:spcPct val="130000"/>
                        </a:lnSpc>
                      </a:pPr>
                      <a:r>
                        <a:rPr lang="vi-VN" sz="4000" b="1" i="0"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Ông Giuốc-đanh:</a:t>
                      </a:r>
                      <a:r>
                        <a:rPr lang="vi-VN" sz="4000" b="0" i="0"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 .... Lại đôi giày bác bảo đóng cho tôi, làm tôi đau chân ghê gớm.</a:t>
                      </a:r>
                      <a:endParaRPr lang="vi-VN" sz="4000" b="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rtl="0">
                        <a:lnSpc>
                          <a:spcPct val="130000"/>
                        </a:lnSpc>
                      </a:pPr>
                      <a:r>
                        <a:rPr lang="vi-VN" sz="4000" b="1" i="0"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Phó may: </a:t>
                      </a:r>
                      <a:r>
                        <a:rPr lang="vi-VN" sz="4000" b="0" i="0"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Thưa ngài, đâu có.</a:t>
                      </a:r>
                      <a:endParaRPr lang="vi-VN" sz="4000" b="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rtl="0">
                        <a:lnSpc>
                          <a:spcPct val="130000"/>
                        </a:lnSpc>
                      </a:pPr>
                      <a:r>
                        <a:rPr lang="vi-VN" sz="4000" b="1" i="0"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Ông Giuốc-đanh:</a:t>
                      </a:r>
                      <a:r>
                        <a:rPr lang="vi-VN" sz="4000" b="0" i="0"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 </a:t>
                      </a:r>
                      <a:r>
                        <a:rPr lang="vi-VN" sz="4000" b="0" i="0" u="none" strike="noStrike" kern="1200">
                          <a:solidFill>
                            <a:schemeClr val="tx1"/>
                          </a:solidFill>
                          <a:effectLst/>
                          <a:highlight>
                            <a:srgbClr val="FFFF00"/>
                          </a:highlight>
                          <a:latin typeface="Roboto Condensed" panose="02000000000000000000" pitchFamily="2" charset="0"/>
                          <a:ea typeface="Roboto Condensed" panose="02000000000000000000" pitchFamily="2" charset="0"/>
                          <a:cs typeface="Roboto Condensed" panose="02000000000000000000" pitchFamily="2" charset="0"/>
                        </a:rPr>
                        <a:t>Đâu có là thế nào?</a:t>
                      </a:r>
                      <a:endParaRPr lang="vi-VN" sz="4000" b="0">
                        <a:solidFill>
                          <a:schemeClr val="tx1"/>
                        </a:solidFill>
                        <a:effectLst/>
                        <a:highlight>
                          <a:srgbClr val="FFFF00"/>
                        </a:highlight>
                        <a:latin typeface="Roboto Condensed" panose="02000000000000000000" pitchFamily="2" charset="0"/>
                        <a:ea typeface="Roboto Condensed" panose="02000000000000000000" pitchFamily="2" charset="0"/>
                        <a:cs typeface="Roboto Condensed" panose="02000000000000000000" pitchFamily="2" charset="0"/>
                      </a:endParaRPr>
                    </a:p>
                    <a:p>
                      <a:endParaRPr lang="en-GB" sz="40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nSpc>
                          <a:spcPct val="130000"/>
                        </a:lnSpc>
                      </a:pPr>
                      <a:endParaRPr lang="en-GB" sz="4000" b="1">
                        <a:solidFill>
                          <a:schemeClr val="tx1"/>
                        </a:solidFill>
                        <a:latin typeface="Roboto Condensed" panose="02000000000000000000" pitchFamily="2" charset="0"/>
                        <a:ea typeface="Roboto Condensed" panose="02000000000000000000" pitchFamily="2" charset="0"/>
                        <a:cs typeface="Roboto Condensed"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214977148"/>
                  </a:ext>
                </a:extLst>
              </a:tr>
            </a:tbl>
          </a:graphicData>
        </a:graphic>
      </p:graphicFrame>
    </p:spTree>
    <p:extLst>
      <p:ext uri="{BB962C8B-B14F-4D97-AF65-F5344CB8AC3E}">
        <p14:creationId xmlns:p14="http://schemas.microsoft.com/office/powerpoint/2010/main" val="29953298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0AE"/>
        </a:solidFill>
        <a:effectLst/>
      </p:bgPr>
    </p:bg>
    <p:spTree>
      <p:nvGrpSpPr>
        <p:cNvPr id="1" name=""/>
        <p:cNvGrpSpPr/>
        <p:nvPr/>
      </p:nvGrpSpPr>
      <p:grpSpPr>
        <a:xfrm>
          <a:off x="0" y="0"/>
          <a:ext cx="0" cy="0"/>
          <a:chOff x="0" y="0"/>
          <a:chExt cx="0" cy="0"/>
        </a:xfrm>
      </p:grpSpPr>
      <p:sp>
        <p:nvSpPr>
          <p:cNvPr id="4" name="Freeform 4"/>
          <p:cNvSpPr/>
          <p:nvPr/>
        </p:nvSpPr>
        <p:spPr>
          <a:xfrm>
            <a:off x="16118371" y="1142726"/>
            <a:ext cx="976820" cy="973268"/>
          </a:xfrm>
          <a:custGeom>
            <a:avLst/>
            <a:gdLst/>
            <a:ahLst/>
            <a:cxnLst/>
            <a:rect l="l" t="t" r="r" b="b"/>
            <a:pathLst>
              <a:path w="976820" h="973268">
                <a:moveTo>
                  <a:pt x="0" y="0"/>
                </a:moveTo>
                <a:lnTo>
                  <a:pt x="976820" y="0"/>
                </a:lnTo>
                <a:lnTo>
                  <a:pt x="976820" y="973268"/>
                </a:lnTo>
                <a:lnTo>
                  <a:pt x="0" y="973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7072072" y="672359"/>
            <a:ext cx="472083" cy="470367"/>
          </a:xfrm>
          <a:custGeom>
            <a:avLst/>
            <a:gdLst/>
            <a:ahLst/>
            <a:cxnLst/>
            <a:rect l="l" t="t" r="r" b="b"/>
            <a:pathLst>
              <a:path w="472083" h="470367">
                <a:moveTo>
                  <a:pt x="0" y="0"/>
                </a:moveTo>
                <a:lnTo>
                  <a:pt x="472083" y="0"/>
                </a:lnTo>
                <a:lnTo>
                  <a:pt x="472083" y="470367"/>
                </a:lnTo>
                <a:lnTo>
                  <a:pt x="0" y="4703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1543527">
            <a:off x="15994978" y="7102183"/>
            <a:ext cx="1254717" cy="627358"/>
          </a:xfrm>
          <a:custGeom>
            <a:avLst/>
            <a:gdLst/>
            <a:ahLst/>
            <a:cxnLst/>
            <a:rect l="l" t="t" r="r" b="b"/>
            <a:pathLst>
              <a:path w="1254717" h="627358">
                <a:moveTo>
                  <a:pt x="0" y="0"/>
                </a:moveTo>
                <a:lnTo>
                  <a:pt x="1254717" y="0"/>
                </a:lnTo>
                <a:lnTo>
                  <a:pt x="1254717" y="627359"/>
                </a:lnTo>
                <a:lnTo>
                  <a:pt x="0" y="6273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0" y="7415863"/>
            <a:ext cx="2109269" cy="2726034"/>
          </a:xfrm>
          <a:custGeom>
            <a:avLst/>
            <a:gdLst/>
            <a:ahLst/>
            <a:cxnLst/>
            <a:rect l="l" t="t" r="r" b="b"/>
            <a:pathLst>
              <a:path w="2109269" h="2726034">
                <a:moveTo>
                  <a:pt x="0" y="0"/>
                </a:moveTo>
                <a:lnTo>
                  <a:pt x="2109269" y="0"/>
                </a:lnTo>
                <a:lnTo>
                  <a:pt x="2109269" y="2726034"/>
                </a:lnTo>
                <a:lnTo>
                  <a:pt x="0" y="2726034"/>
                </a:lnTo>
                <a:lnTo>
                  <a:pt x="0" y="0"/>
                </a:lnTo>
                <a:close/>
              </a:path>
            </a:pathLst>
          </a:custGeom>
          <a:blipFill>
            <a:blip r:embed="rId8"/>
            <a:stretch>
              <a:fillRect/>
            </a:stretch>
          </a:blipFill>
        </p:spPr>
        <p:txBody>
          <a:bodyPr/>
          <a:lstStyle/>
          <a:p>
            <a:endParaRPr lang="en-US"/>
          </a:p>
        </p:txBody>
      </p:sp>
      <p:sp>
        <p:nvSpPr>
          <p:cNvPr id="8" name="Freeform 8"/>
          <p:cNvSpPr/>
          <p:nvPr/>
        </p:nvSpPr>
        <p:spPr>
          <a:xfrm>
            <a:off x="990600" y="1485900"/>
            <a:ext cx="15011400" cy="1924885"/>
          </a:xfrm>
          <a:custGeom>
            <a:avLst/>
            <a:gdLst/>
            <a:ahLst/>
            <a:cxnLst/>
            <a:rect l="l" t="t" r="r" b="b"/>
            <a:pathLst>
              <a:path w="9276553" h="1924885">
                <a:moveTo>
                  <a:pt x="0" y="0"/>
                </a:moveTo>
                <a:lnTo>
                  <a:pt x="9276554" y="0"/>
                </a:lnTo>
                <a:lnTo>
                  <a:pt x="9276554" y="1924885"/>
                </a:lnTo>
                <a:lnTo>
                  <a:pt x="0" y="19248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TextBox 11"/>
          <p:cNvSpPr txBox="1"/>
          <p:nvPr/>
        </p:nvSpPr>
        <p:spPr>
          <a:xfrm>
            <a:off x="653961" y="567584"/>
            <a:ext cx="14890839" cy="953135"/>
          </a:xfrm>
          <a:prstGeom prst="rect">
            <a:avLst/>
          </a:prstGeom>
        </p:spPr>
        <p:txBody>
          <a:bodyPr wrap="square" lIns="0" tIns="0" rIns="0" bIns="0" rtlCol="0" anchor="t">
            <a:spAutoFit/>
          </a:bodyPr>
          <a:lstStyle/>
          <a:p>
            <a:pPr algn="ctr">
              <a:lnSpc>
                <a:spcPts val="7840"/>
              </a:lnSpc>
              <a:spcBef>
                <a:spcPct val="0"/>
              </a:spcBef>
            </a:pPr>
            <a:r>
              <a:rPr lang="en-US" sz="5600">
                <a:solidFill>
                  <a:srgbClr val="07103D"/>
                </a:solidFill>
                <a:latin typeface="Fraunces Bold"/>
              </a:rPr>
              <a:t>I. TRI THỨC TIẾNG VIỆT</a:t>
            </a:r>
            <a:endParaRPr lang="en-US" sz="5600" dirty="0">
              <a:solidFill>
                <a:srgbClr val="07103D"/>
              </a:solidFill>
              <a:latin typeface="Fraunces Bold"/>
            </a:endParaRPr>
          </a:p>
        </p:txBody>
      </p:sp>
      <p:sp>
        <p:nvSpPr>
          <p:cNvPr id="12" name="TextBox 12"/>
          <p:cNvSpPr txBox="1"/>
          <p:nvPr/>
        </p:nvSpPr>
        <p:spPr>
          <a:xfrm>
            <a:off x="1295401" y="2001694"/>
            <a:ext cx="14173200" cy="795089"/>
          </a:xfrm>
          <a:prstGeom prst="rect">
            <a:avLst/>
          </a:prstGeom>
        </p:spPr>
        <p:txBody>
          <a:bodyPr wrap="square" lIns="0" tIns="0" rIns="0" bIns="0" rtlCol="0" anchor="t">
            <a:spAutoFit/>
          </a:bodyPr>
          <a:lstStyle/>
          <a:p>
            <a:pPr algn="ctr">
              <a:lnSpc>
                <a:spcPts val="6159"/>
              </a:lnSpc>
              <a:spcBef>
                <a:spcPct val="0"/>
              </a:spcBef>
            </a:pPr>
            <a:r>
              <a:rPr lang="en-US" sz="4000">
                <a:solidFill>
                  <a:srgbClr val="000000"/>
                </a:solidFill>
                <a:latin typeface="#9Slide05 Aphrodite Pro"/>
              </a:rPr>
              <a:t>Nhiệm vụ 2: Xác định mục đích của các câu hỏi dưới đây</a:t>
            </a:r>
          </a:p>
        </p:txBody>
      </p:sp>
      <p:graphicFrame>
        <p:nvGraphicFramePr>
          <p:cNvPr id="9" name="Table 15">
            <a:extLst>
              <a:ext uri="{FF2B5EF4-FFF2-40B4-BE49-F238E27FC236}">
                <a16:creationId xmlns:a16="http://schemas.microsoft.com/office/drawing/2014/main" id="{C76DC34E-D8E0-BE0E-E30A-8AE0DE25976D}"/>
              </a:ext>
            </a:extLst>
          </p:cNvPr>
          <p:cNvGraphicFramePr>
            <a:graphicFrameLocks noGrp="1"/>
          </p:cNvGraphicFramePr>
          <p:nvPr/>
        </p:nvGraphicFramePr>
        <p:xfrm>
          <a:off x="1905000" y="3390900"/>
          <a:ext cx="14325600" cy="4480560"/>
        </p:xfrm>
        <a:graphic>
          <a:graphicData uri="http://schemas.openxmlformats.org/drawingml/2006/table">
            <a:tbl>
              <a:tblPr firstRow="1" bandRow="1">
                <a:tableStyleId>{5C22544A-7EE6-4342-B048-85BDC9FD1C3A}</a:tableStyleId>
              </a:tblPr>
              <a:tblGrid>
                <a:gridCol w="10573657">
                  <a:extLst>
                    <a:ext uri="{9D8B030D-6E8A-4147-A177-3AD203B41FA5}">
                      <a16:colId xmlns:a16="http://schemas.microsoft.com/office/drawing/2014/main" val="1468328915"/>
                    </a:ext>
                  </a:extLst>
                </a:gridCol>
                <a:gridCol w="3751943">
                  <a:extLst>
                    <a:ext uri="{9D8B030D-6E8A-4147-A177-3AD203B41FA5}">
                      <a16:colId xmlns:a16="http://schemas.microsoft.com/office/drawing/2014/main" val="378611965"/>
                    </a:ext>
                  </a:extLst>
                </a:gridCol>
              </a:tblGrid>
              <a:tr h="2514600">
                <a:tc>
                  <a:txBody>
                    <a:bodyPr/>
                    <a:lstStyle/>
                    <a:p>
                      <a:pPr rtl="0"/>
                      <a:r>
                        <a:rPr lang="en-GB" sz="4000" b="1" i="0"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a.</a:t>
                      </a:r>
                      <a:endParaRPr lang="vi-VN" sz="4000" b="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rtl="0">
                        <a:lnSpc>
                          <a:spcPct val="130000"/>
                        </a:lnSpc>
                      </a:pPr>
                      <a:r>
                        <a:rPr lang="vi-VN" sz="4000" b="1" i="0"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Ông Giuốc-đanh:</a:t>
                      </a:r>
                      <a:r>
                        <a:rPr lang="vi-VN" sz="4000" b="0" i="0"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 .... Lại đôi giày bác bảo đóng cho tôi, làm tôi đau chân ghê gớm.</a:t>
                      </a:r>
                      <a:endParaRPr lang="vi-VN" sz="4000" b="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rtl="0">
                        <a:lnSpc>
                          <a:spcPct val="130000"/>
                        </a:lnSpc>
                      </a:pPr>
                      <a:r>
                        <a:rPr lang="vi-VN" sz="4000" b="1" i="0"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Phó may: </a:t>
                      </a:r>
                      <a:r>
                        <a:rPr lang="vi-VN" sz="4000" b="0" i="0"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Thưa ngài, đâu có.</a:t>
                      </a:r>
                      <a:endParaRPr lang="vi-VN" sz="4000" b="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rtl="0">
                        <a:lnSpc>
                          <a:spcPct val="130000"/>
                        </a:lnSpc>
                      </a:pPr>
                      <a:r>
                        <a:rPr lang="vi-VN" sz="4000" b="1" i="0"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Ông Giuốc-đanh:</a:t>
                      </a:r>
                      <a:r>
                        <a:rPr lang="vi-VN" sz="4000" b="0" i="0"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 </a:t>
                      </a:r>
                      <a:r>
                        <a:rPr lang="vi-VN" sz="4000" b="0" i="0" u="none" strike="noStrike" kern="1200">
                          <a:solidFill>
                            <a:schemeClr val="tx1"/>
                          </a:solidFill>
                          <a:effectLst/>
                          <a:highlight>
                            <a:srgbClr val="FFFF00"/>
                          </a:highlight>
                          <a:latin typeface="Roboto Condensed" panose="02000000000000000000" pitchFamily="2" charset="0"/>
                          <a:ea typeface="Roboto Condensed" panose="02000000000000000000" pitchFamily="2" charset="0"/>
                          <a:cs typeface="Roboto Condensed" panose="02000000000000000000" pitchFamily="2" charset="0"/>
                        </a:rPr>
                        <a:t>Đâu có là thế nào?</a:t>
                      </a:r>
                      <a:endParaRPr lang="vi-VN" sz="4000" b="0">
                        <a:solidFill>
                          <a:schemeClr val="tx1"/>
                        </a:solidFill>
                        <a:effectLst/>
                        <a:highlight>
                          <a:srgbClr val="FFFF00"/>
                        </a:highlight>
                        <a:latin typeface="Roboto Condensed" panose="02000000000000000000" pitchFamily="2" charset="0"/>
                        <a:ea typeface="Roboto Condensed" panose="02000000000000000000" pitchFamily="2" charset="0"/>
                        <a:cs typeface="Roboto Condensed" panose="02000000000000000000" pitchFamily="2" charset="0"/>
                      </a:endParaRPr>
                    </a:p>
                    <a:p>
                      <a:endParaRPr lang="en-GB" sz="40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nSpc>
                          <a:spcPct val="130000"/>
                        </a:lnSpc>
                      </a:pPr>
                      <a:r>
                        <a:rPr lang="en-GB" sz="4000" b="1" i="0"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a. </a:t>
                      </a:r>
                      <a:r>
                        <a:rPr lang="en-GB" sz="4000" b="0" i="0"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Câu </a:t>
                      </a:r>
                      <a:r>
                        <a:rPr lang="en-GB" sz="4000" b="0" i="1"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Đâu có là thế nào? </a:t>
                      </a:r>
                      <a:r>
                        <a:rPr lang="en-GB" sz="4000" b="0" i="0"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dùng để biểu thị sự khẳng định </a:t>
                      </a:r>
                      <a:r>
                        <a:rPr lang="en-GB" sz="4000" b="1" i="0" u="none" strike="noStrike" kern="120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(Đôi giày có làm đau chân).</a:t>
                      </a:r>
                      <a:endParaRPr lang="en-GB" sz="4000" b="1">
                        <a:solidFill>
                          <a:schemeClr val="tx1"/>
                        </a:solidFill>
                        <a:latin typeface="Roboto Condensed" panose="02000000000000000000" pitchFamily="2" charset="0"/>
                        <a:ea typeface="Roboto Condensed" panose="02000000000000000000" pitchFamily="2" charset="0"/>
                        <a:cs typeface="Roboto Condensed"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214977148"/>
                  </a:ext>
                </a:extLst>
              </a:tr>
            </a:tbl>
          </a:graphicData>
        </a:graphic>
      </p:graphicFrame>
    </p:spTree>
    <p:extLst>
      <p:ext uri="{BB962C8B-B14F-4D97-AF65-F5344CB8AC3E}">
        <p14:creationId xmlns:p14="http://schemas.microsoft.com/office/powerpoint/2010/main" val="125248004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0AE"/>
        </a:solidFill>
        <a:effectLst/>
      </p:bgPr>
    </p:bg>
    <p:spTree>
      <p:nvGrpSpPr>
        <p:cNvPr id="1" name=""/>
        <p:cNvGrpSpPr/>
        <p:nvPr/>
      </p:nvGrpSpPr>
      <p:grpSpPr>
        <a:xfrm>
          <a:off x="0" y="0"/>
          <a:ext cx="0" cy="0"/>
          <a:chOff x="0" y="0"/>
          <a:chExt cx="0" cy="0"/>
        </a:xfrm>
      </p:grpSpPr>
      <p:sp>
        <p:nvSpPr>
          <p:cNvPr id="4" name="Freeform 4"/>
          <p:cNvSpPr/>
          <p:nvPr/>
        </p:nvSpPr>
        <p:spPr>
          <a:xfrm>
            <a:off x="16118371" y="1142726"/>
            <a:ext cx="976820" cy="973268"/>
          </a:xfrm>
          <a:custGeom>
            <a:avLst/>
            <a:gdLst/>
            <a:ahLst/>
            <a:cxnLst/>
            <a:rect l="l" t="t" r="r" b="b"/>
            <a:pathLst>
              <a:path w="976820" h="973268">
                <a:moveTo>
                  <a:pt x="0" y="0"/>
                </a:moveTo>
                <a:lnTo>
                  <a:pt x="976820" y="0"/>
                </a:lnTo>
                <a:lnTo>
                  <a:pt x="976820" y="973268"/>
                </a:lnTo>
                <a:lnTo>
                  <a:pt x="0" y="973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7072072" y="672359"/>
            <a:ext cx="472083" cy="470367"/>
          </a:xfrm>
          <a:custGeom>
            <a:avLst/>
            <a:gdLst/>
            <a:ahLst/>
            <a:cxnLst/>
            <a:rect l="l" t="t" r="r" b="b"/>
            <a:pathLst>
              <a:path w="472083" h="470367">
                <a:moveTo>
                  <a:pt x="0" y="0"/>
                </a:moveTo>
                <a:lnTo>
                  <a:pt x="472083" y="0"/>
                </a:lnTo>
                <a:lnTo>
                  <a:pt x="472083" y="470367"/>
                </a:lnTo>
                <a:lnTo>
                  <a:pt x="0" y="4703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1543527">
            <a:off x="15994978" y="7102183"/>
            <a:ext cx="1254717" cy="627358"/>
          </a:xfrm>
          <a:custGeom>
            <a:avLst/>
            <a:gdLst/>
            <a:ahLst/>
            <a:cxnLst/>
            <a:rect l="l" t="t" r="r" b="b"/>
            <a:pathLst>
              <a:path w="1254717" h="627358">
                <a:moveTo>
                  <a:pt x="0" y="0"/>
                </a:moveTo>
                <a:lnTo>
                  <a:pt x="1254717" y="0"/>
                </a:lnTo>
                <a:lnTo>
                  <a:pt x="1254717" y="627359"/>
                </a:lnTo>
                <a:lnTo>
                  <a:pt x="0" y="6273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0" y="7415863"/>
            <a:ext cx="2109269" cy="2726034"/>
          </a:xfrm>
          <a:custGeom>
            <a:avLst/>
            <a:gdLst/>
            <a:ahLst/>
            <a:cxnLst/>
            <a:rect l="l" t="t" r="r" b="b"/>
            <a:pathLst>
              <a:path w="2109269" h="2726034">
                <a:moveTo>
                  <a:pt x="0" y="0"/>
                </a:moveTo>
                <a:lnTo>
                  <a:pt x="2109269" y="0"/>
                </a:lnTo>
                <a:lnTo>
                  <a:pt x="2109269" y="2726034"/>
                </a:lnTo>
                <a:lnTo>
                  <a:pt x="0" y="2726034"/>
                </a:lnTo>
                <a:lnTo>
                  <a:pt x="0" y="0"/>
                </a:lnTo>
                <a:close/>
              </a:path>
            </a:pathLst>
          </a:custGeom>
          <a:blipFill>
            <a:blip r:embed="rId8"/>
            <a:stretch>
              <a:fillRect/>
            </a:stretch>
          </a:blipFill>
        </p:spPr>
        <p:txBody>
          <a:bodyPr/>
          <a:lstStyle/>
          <a:p>
            <a:endParaRPr lang="en-US"/>
          </a:p>
        </p:txBody>
      </p:sp>
      <p:sp>
        <p:nvSpPr>
          <p:cNvPr id="8" name="Freeform 8"/>
          <p:cNvSpPr/>
          <p:nvPr/>
        </p:nvSpPr>
        <p:spPr>
          <a:xfrm>
            <a:off x="990600" y="1485900"/>
            <a:ext cx="16078200" cy="1924885"/>
          </a:xfrm>
          <a:custGeom>
            <a:avLst/>
            <a:gdLst/>
            <a:ahLst/>
            <a:cxnLst/>
            <a:rect l="l" t="t" r="r" b="b"/>
            <a:pathLst>
              <a:path w="9276553" h="1924885">
                <a:moveTo>
                  <a:pt x="0" y="0"/>
                </a:moveTo>
                <a:lnTo>
                  <a:pt x="9276554" y="0"/>
                </a:lnTo>
                <a:lnTo>
                  <a:pt x="9276554" y="1924885"/>
                </a:lnTo>
                <a:lnTo>
                  <a:pt x="0" y="19248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TextBox 11"/>
          <p:cNvSpPr txBox="1"/>
          <p:nvPr/>
        </p:nvSpPr>
        <p:spPr>
          <a:xfrm>
            <a:off x="653961" y="567584"/>
            <a:ext cx="14890839" cy="953135"/>
          </a:xfrm>
          <a:prstGeom prst="rect">
            <a:avLst/>
          </a:prstGeom>
        </p:spPr>
        <p:txBody>
          <a:bodyPr wrap="square" lIns="0" tIns="0" rIns="0" bIns="0" rtlCol="0" anchor="t">
            <a:spAutoFit/>
          </a:bodyPr>
          <a:lstStyle/>
          <a:p>
            <a:pPr algn="ctr">
              <a:lnSpc>
                <a:spcPts val="7840"/>
              </a:lnSpc>
              <a:spcBef>
                <a:spcPct val="0"/>
              </a:spcBef>
            </a:pPr>
            <a:r>
              <a:rPr lang="en-US" sz="5600">
                <a:solidFill>
                  <a:srgbClr val="07103D"/>
                </a:solidFill>
                <a:latin typeface="Fraunces Bold"/>
              </a:rPr>
              <a:t>I. TRI THỨC TIẾNG VIỆT</a:t>
            </a:r>
            <a:endParaRPr lang="en-US" sz="5600" dirty="0">
              <a:solidFill>
                <a:srgbClr val="07103D"/>
              </a:solidFill>
              <a:latin typeface="Fraunces Bold"/>
            </a:endParaRPr>
          </a:p>
        </p:txBody>
      </p:sp>
      <p:sp>
        <p:nvSpPr>
          <p:cNvPr id="12" name="TextBox 12"/>
          <p:cNvSpPr txBox="1"/>
          <p:nvPr/>
        </p:nvSpPr>
        <p:spPr>
          <a:xfrm>
            <a:off x="1295401" y="2001694"/>
            <a:ext cx="14173200" cy="795089"/>
          </a:xfrm>
          <a:prstGeom prst="rect">
            <a:avLst/>
          </a:prstGeom>
        </p:spPr>
        <p:txBody>
          <a:bodyPr wrap="square" lIns="0" tIns="0" rIns="0" bIns="0" rtlCol="0" anchor="t">
            <a:spAutoFit/>
          </a:bodyPr>
          <a:lstStyle/>
          <a:p>
            <a:pPr algn="ctr">
              <a:lnSpc>
                <a:spcPts val="6159"/>
              </a:lnSpc>
              <a:spcBef>
                <a:spcPct val="0"/>
              </a:spcBef>
            </a:pPr>
            <a:r>
              <a:rPr lang="en-US" sz="4000">
                <a:solidFill>
                  <a:srgbClr val="000000"/>
                </a:solidFill>
                <a:latin typeface="#9Slide05 Aphrodite Pro"/>
              </a:rPr>
              <a:t>Nhiệm vụ 2: Xác định mục đích của các câu hỏi dưới đây</a:t>
            </a:r>
          </a:p>
        </p:txBody>
      </p:sp>
      <p:graphicFrame>
        <p:nvGraphicFramePr>
          <p:cNvPr id="9" name="Table 15">
            <a:extLst>
              <a:ext uri="{FF2B5EF4-FFF2-40B4-BE49-F238E27FC236}">
                <a16:creationId xmlns:a16="http://schemas.microsoft.com/office/drawing/2014/main" id="{C76DC34E-D8E0-BE0E-E30A-8AE0DE25976D}"/>
              </a:ext>
            </a:extLst>
          </p:cNvPr>
          <p:cNvGraphicFramePr>
            <a:graphicFrameLocks noGrp="1"/>
          </p:cNvGraphicFramePr>
          <p:nvPr>
            <p:extLst>
              <p:ext uri="{D42A27DB-BD31-4B8C-83A1-F6EECF244321}">
                <p14:modId xmlns:p14="http://schemas.microsoft.com/office/powerpoint/2010/main" val="3229086997"/>
              </p:ext>
            </p:extLst>
          </p:nvPr>
        </p:nvGraphicFramePr>
        <p:xfrm>
          <a:off x="1905000" y="3390900"/>
          <a:ext cx="14325600" cy="3190240"/>
        </p:xfrm>
        <a:graphic>
          <a:graphicData uri="http://schemas.openxmlformats.org/drawingml/2006/table">
            <a:tbl>
              <a:tblPr firstRow="1" bandRow="1">
                <a:tableStyleId>{5C22544A-7EE6-4342-B048-85BDC9FD1C3A}</a:tableStyleId>
              </a:tblPr>
              <a:tblGrid>
                <a:gridCol w="7848600">
                  <a:extLst>
                    <a:ext uri="{9D8B030D-6E8A-4147-A177-3AD203B41FA5}">
                      <a16:colId xmlns:a16="http://schemas.microsoft.com/office/drawing/2014/main" val="1468328915"/>
                    </a:ext>
                  </a:extLst>
                </a:gridCol>
                <a:gridCol w="6477000">
                  <a:extLst>
                    <a:ext uri="{9D8B030D-6E8A-4147-A177-3AD203B41FA5}">
                      <a16:colId xmlns:a16="http://schemas.microsoft.com/office/drawing/2014/main" val="378611965"/>
                    </a:ext>
                  </a:extLst>
                </a:gridCol>
              </a:tblGrid>
              <a:tr h="2514600">
                <a:tc>
                  <a:txBody>
                    <a:bodyPr/>
                    <a:lstStyle/>
                    <a:p>
                      <a:pPr algn="just" rtl="0">
                        <a:lnSpc>
                          <a:spcPct val="130000"/>
                        </a:lnSpc>
                        <a:spcBef>
                          <a:spcPts val="0"/>
                        </a:spcBef>
                        <a:spcAft>
                          <a:spcPts val="0"/>
                        </a:spcAft>
                      </a:pPr>
                      <a:r>
                        <a:rPr lang="vi-VN" sz="4000" b="1" i="0" u="none" strike="noStrike">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b. </a:t>
                      </a:r>
                      <a:endParaRPr lang="vi-VN" sz="4000" b="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rtl="0">
                        <a:lnSpc>
                          <a:spcPct val="130000"/>
                        </a:lnSpc>
                        <a:spcBef>
                          <a:spcPts val="0"/>
                        </a:spcBef>
                        <a:spcAft>
                          <a:spcPts val="0"/>
                        </a:spcAft>
                      </a:pPr>
                      <a:r>
                        <a:rPr lang="vi-VN" sz="4000" b="1" i="0" u="none" strike="noStrike">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Ni-côn: </a:t>
                      </a:r>
                      <a:r>
                        <a:rPr lang="vi-VN" sz="4000" b="0" i="0" u="none" strike="noStrike">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Ôi! Ôi giời ơi! Hí, hí, hí, hí!</a:t>
                      </a:r>
                      <a:endParaRPr lang="vi-VN" sz="4000" b="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30000"/>
                        </a:lnSpc>
                      </a:pPr>
                      <a:r>
                        <a:rPr lang="vi-VN" sz="4000" b="1" i="0" u="none" strike="noStrike">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Ông Giuốc-đanh: </a:t>
                      </a:r>
                      <a:r>
                        <a:rPr lang="vi-VN" sz="4000" b="0" i="0" u="none" strike="noStrike">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Con ranh con, lạ chưa kìa? Mày trêu tao đấy hẳn?</a:t>
                      </a:r>
                      <a:endParaRPr lang="en-GB" sz="40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nSpc>
                          <a:spcPct val="130000"/>
                        </a:lnSpc>
                      </a:pPr>
                      <a:br>
                        <a:rPr lang="vi-VN" sz="40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rPr>
                      </a:br>
                      <a:endParaRPr lang="en-GB" sz="4000" b="1">
                        <a:solidFill>
                          <a:schemeClr val="tx1"/>
                        </a:solidFill>
                        <a:latin typeface="Roboto Condensed" panose="02000000000000000000" pitchFamily="2" charset="0"/>
                        <a:ea typeface="Roboto Condensed" panose="02000000000000000000" pitchFamily="2" charset="0"/>
                        <a:cs typeface="Roboto Condensed"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214977148"/>
                  </a:ext>
                </a:extLst>
              </a:tr>
            </a:tbl>
          </a:graphicData>
        </a:graphic>
      </p:graphicFrame>
    </p:spTree>
    <p:extLst>
      <p:ext uri="{BB962C8B-B14F-4D97-AF65-F5344CB8AC3E}">
        <p14:creationId xmlns:p14="http://schemas.microsoft.com/office/powerpoint/2010/main" val="1158425755"/>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INKNOELEADERBOARD" val="16801067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1312</Words>
  <Application>Microsoft Office PowerPoint</Application>
  <PresentationFormat>Custom</PresentationFormat>
  <Paragraphs>125</Paragraphs>
  <Slides>20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#9Slide05 Aphrodite Pro</vt:lpstr>
      <vt:lpstr>Fraunces Bold</vt:lpstr>
      <vt:lpstr>#9Slide07 SVNNexa Rust Slab Bla</vt:lpstr>
      <vt:lpstr>Roboto Condensed</vt:lpstr>
      <vt:lpstr>Calibri</vt:lpstr>
      <vt:lpstr>Courier New</vt:lpstr>
      <vt:lpstr>#9Slide07 SFU Blackout</vt:lpstr>
      <vt:lpstr>#9Slide05 VL Fadilla</vt:lpstr>
      <vt:lpstr>Roboto Condensed Italics</vt:lpstr>
      <vt:lpstr>#9Slide07 SVNUT Triumph Press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8CD_B4_THTV</dc:title>
  <dc:creator>Hai Anh</dc:creator>
  <cp:lastModifiedBy>QuangHung Xuan</cp:lastModifiedBy>
  <cp:revision>12</cp:revision>
  <dcterms:created xsi:type="dcterms:W3CDTF">2006-08-16T00:00:00Z</dcterms:created>
  <dcterms:modified xsi:type="dcterms:W3CDTF">2026-02-11T16:07:49Z</dcterms:modified>
  <dc:identifier>DAFtW7z7KY4</dc:identifier>
</cp:coreProperties>
</file>