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9Slide05 Aphrodite Pro" panose="020B0604020202020204" charset="-93"/>
      <p:regular r:id="rId31"/>
    </p:embeddedFont>
    <p:embeddedFont>
      <p:font typeface="#9Slide05 Phobia" panose="020B0604020202020204" charset="-93"/>
      <p:regular r:id="rId32"/>
    </p:embeddedFont>
    <p:embeddedFont>
      <p:font typeface="#9Slide05 ViceroyJF" panose="020B0604020202020204" charset="0"/>
      <p:regular r:id="rId33"/>
    </p:embeddedFont>
    <p:embeddedFont>
      <p:font typeface="#9Slide05 VL Fadilla" panose="020B0604020202020204" charset="-93"/>
      <p:regular r:id="rId34"/>
    </p:embeddedFont>
    <p:embeddedFont>
      <p:font typeface="#9Slide05 Wedding KT" panose="02040603050506020204" charset="0"/>
      <p:regular r:id="rId35"/>
    </p:embeddedFont>
    <p:embeddedFont>
      <p:font typeface="Fraunces" panose="020B0604020202020204" charset="-93"/>
      <p:regular r:id="rId36"/>
    </p:embeddedFont>
    <p:embeddedFont>
      <p:font typeface="Fraunces Bold" panose="020B0604020202020204" charset="-93"/>
      <p:regular r:id="rId37"/>
    </p:embeddedFont>
    <p:embeddedFont>
      <p:font typeface="ITC Franklin Gothic LT" panose="020B0604020202020204" charset="0"/>
      <p:regular r:id="rId38"/>
    </p:embeddedFont>
    <p:embeddedFont>
      <p:font typeface="Roboto Condensed" panose="02000000000000000000" pitchFamily="2" charset="0"/>
      <p:regular r:id="rId39"/>
      <p:bold r:id="rId40"/>
      <p:italic r:id="rId41"/>
      <p:boldItalic r:id="rId42"/>
    </p:embeddedFont>
    <p:embeddedFont>
      <p:font typeface="Roboto Condensed Bold" panose="02000000000000000000" charset="0"/>
      <p:regular r:id="rId43"/>
    </p:embeddedFont>
    <p:embeddedFont>
      <p:font typeface="Roboto Condensed Italics"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7.sv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7.sv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svg"/><Relationship Id="rId7" Type="http://schemas.openxmlformats.org/officeDocument/2006/relationships/image" Target="../media/image2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7.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sv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sv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sv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4.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10" Type="http://schemas.openxmlformats.org/officeDocument/2006/relationships/image" Target="../media/image39.png"/><Relationship Id="rId4" Type="http://schemas.openxmlformats.org/officeDocument/2006/relationships/image" Target="../media/image1.png"/><Relationship Id="rId9"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4.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0" y="-1324003"/>
            <a:ext cx="19403020" cy="1779782"/>
            <a:chOff x="0" y="0"/>
            <a:chExt cx="5110260" cy="468749"/>
          </a:xfrm>
        </p:grpSpPr>
        <p:sp>
          <p:nvSpPr>
            <p:cNvPr id="3" name="Freeform 3"/>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8DAFA8"/>
            </a:solidFill>
          </p:spPr>
          <p:txBody>
            <a:bodyPr/>
            <a:lstStyle/>
            <a:p>
              <a:endParaRPr lang="en-US"/>
            </a:p>
          </p:txBody>
        </p:sp>
        <p:sp>
          <p:nvSpPr>
            <p:cNvPr id="4" name="TextBox 4"/>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627902">
            <a:off x="14767262" y="2339428"/>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2586188" y="2564663"/>
            <a:ext cx="632667" cy="675664"/>
          </a:xfrm>
          <a:custGeom>
            <a:avLst/>
            <a:gdLst/>
            <a:ahLst/>
            <a:cxnLst/>
            <a:rect l="l" t="t" r="r" b="b"/>
            <a:pathLst>
              <a:path w="632667" h="675664">
                <a:moveTo>
                  <a:pt x="0" y="0"/>
                </a:moveTo>
                <a:lnTo>
                  <a:pt x="632667" y="0"/>
                </a:lnTo>
                <a:lnTo>
                  <a:pt x="632667" y="675663"/>
                </a:lnTo>
                <a:lnTo>
                  <a:pt x="0" y="6756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flipH="1">
            <a:off x="16458844" y="7823505"/>
            <a:ext cx="1320252" cy="1409978"/>
          </a:xfrm>
          <a:custGeom>
            <a:avLst/>
            <a:gdLst/>
            <a:ahLst/>
            <a:cxnLst/>
            <a:rect l="l" t="t" r="r" b="b"/>
            <a:pathLst>
              <a:path w="1320252" h="1409978">
                <a:moveTo>
                  <a:pt x="1320251" y="0"/>
                </a:moveTo>
                <a:lnTo>
                  <a:pt x="0" y="0"/>
                </a:lnTo>
                <a:lnTo>
                  <a:pt x="0" y="1409978"/>
                </a:lnTo>
                <a:lnTo>
                  <a:pt x="1320251" y="1409978"/>
                </a:lnTo>
                <a:lnTo>
                  <a:pt x="132025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2292242" y="4607990"/>
            <a:ext cx="5995758" cy="5156352"/>
          </a:xfrm>
          <a:custGeom>
            <a:avLst/>
            <a:gdLst/>
            <a:ahLst/>
            <a:cxnLst/>
            <a:rect l="l" t="t" r="r" b="b"/>
            <a:pathLst>
              <a:path w="5995758" h="5156352">
                <a:moveTo>
                  <a:pt x="0" y="0"/>
                </a:moveTo>
                <a:lnTo>
                  <a:pt x="5995758" y="0"/>
                </a:lnTo>
                <a:lnTo>
                  <a:pt x="5995758" y="5156351"/>
                </a:lnTo>
                <a:lnTo>
                  <a:pt x="0" y="51563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flipH="1">
            <a:off x="176623" y="3645444"/>
            <a:ext cx="7646927" cy="6786647"/>
          </a:xfrm>
          <a:custGeom>
            <a:avLst/>
            <a:gdLst/>
            <a:ahLst/>
            <a:cxnLst/>
            <a:rect l="l" t="t" r="r" b="b"/>
            <a:pathLst>
              <a:path w="7646927" h="6786647">
                <a:moveTo>
                  <a:pt x="7646927" y="0"/>
                </a:moveTo>
                <a:lnTo>
                  <a:pt x="0" y="0"/>
                </a:lnTo>
                <a:lnTo>
                  <a:pt x="0" y="6786648"/>
                </a:lnTo>
                <a:lnTo>
                  <a:pt x="7646927" y="6786648"/>
                </a:lnTo>
                <a:lnTo>
                  <a:pt x="7646927" y="0"/>
                </a:lnTo>
                <a:close/>
              </a:path>
            </a:pathLst>
          </a:custGeom>
          <a:blipFill>
            <a:blip r:embed="rId8"/>
            <a:stretch>
              <a:fillRect/>
            </a:stretch>
          </a:blipFill>
        </p:spPr>
        <p:txBody>
          <a:bodyPr/>
          <a:lstStyle/>
          <a:p>
            <a:endParaRPr lang="en-US"/>
          </a:p>
        </p:txBody>
      </p:sp>
      <p:sp>
        <p:nvSpPr>
          <p:cNvPr id="13" name="TextBox 13"/>
          <p:cNvSpPr txBox="1"/>
          <p:nvPr/>
        </p:nvSpPr>
        <p:spPr>
          <a:xfrm>
            <a:off x="3218855" y="3504668"/>
            <a:ext cx="11850291" cy="1833894"/>
          </a:xfrm>
          <a:prstGeom prst="rect">
            <a:avLst/>
          </a:prstGeom>
        </p:spPr>
        <p:txBody>
          <a:bodyPr lIns="0" tIns="0" rIns="0" bIns="0" rtlCol="0" anchor="t">
            <a:spAutoFit/>
          </a:bodyPr>
          <a:lstStyle/>
          <a:p>
            <a:pPr algn="ctr">
              <a:lnSpc>
                <a:spcPts val="14419"/>
              </a:lnSpc>
            </a:pPr>
            <a:r>
              <a:rPr lang="en-US" sz="10299">
                <a:solidFill>
                  <a:srgbClr val="4E8F86"/>
                </a:solidFill>
                <a:latin typeface="#9Slide05 Aphrodite Pro"/>
                <a:ea typeface="#9Slide05 Aphrodite Pro"/>
                <a:cs typeface="#9Slide05 Aphrodite Pro"/>
                <a:sym typeface="#9Slide05 Aphrodite Pro"/>
              </a:rPr>
              <a:t>Tập làm thơ tám chữ</a:t>
            </a:r>
          </a:p>
        </p:txBody>
      </p:sp>
      <p:sp>
        <p:nvSpPr>
          <p:cNvPr id="14" name="TextBox 14"/>
          <p:cNvSpPr txBox="1"/>
          <p:nvPr/>
        </p:nvSpPr>
        <p:spPr>
          <a:xfrm>
            <a:off x="4560383" y="796188"/>
            <a:ext cx="9507538" cy="679449"/>
          </a:xfrm>
          <a:prstGeom prst="rect">
            <a:avLst/>
          </a:prstGeom>
        </p:spPr>
        <p:txBody>
          <a:bodyPr lIns="0" tIns="0" rIns="0" bIns="0" rtlCol="0" anchor="t">
            <a:spAutoFit/>
          </a:bodyPr>
          <a:lstStyle/>
          <a:p>
            <a:pPr algn="ctr">
              <a:lnSpc>
                <a:spcPts val="5600"/>
              </a:lnSpc>
            </a:pPr>
            <a:r>
              <a:rPr lang="en-US" sz="4000" b="1">
                <a:solidFill>
                  <a:srgbClr val="697924">
                    <a:alpha val="72941"/>
                  </a:srgbClr>
                </a:solidFill>
                <a:latin typeface="Fraunces Bold"/>
                <a:ea typeface="Fraunces Bold"/>
                <a:cs typeface="Fraunces Bold"/>
                <a:sym typeface="Fraunces Bold"/>
              </a:rPr>
              <a:t>BÀI 7: THƠ TÁM CHỮ VÀ THƠ TỰ DO</a:t>
            </a:r>
          </a:p>
        </p:txBody>
      </p:sp>
      <p:sp>
        <p:nvSpPr>
          <p:cNvPr id="15" name="TextBox 15"/>
          <p:cNvSpPr txBox="1"/>
          <p:nvPr/>
        </p:nvSpPr>
        <p:spPr>
          <a:xfrm>
            <a:off x="7237359" y="2130970"/>
            <a:ext cx="4195167" cy="771525"/>
          </a:xfrm>
          <a:prstGeom prst="rect">
            <a:avLst/>
          </a:prstGeom>
        </p:spPr>
        <p:txBody>
          <a:bodyPr lIns="0" tIns="0" rIns="0" bIns="0" rtlCol="0" anchor="t">
            <a:spAutoFit/>
          </a:bodyPr>
          <a:lstStyle/>
          <a:p>
            <a:pPr algn="ctr">
              <a:lnSpc>
                <a:spcPts val="6300"/>
              </a:lnSpc>
            </a:pPr>
            <a:r>
              <a:rPr lang="en-US" sz="4500">
                <a:solidFill>
                  <a:srgbClr val="697924">
                    <a:alpha val="72941"/>
                  </a:srgbClr>
                </a:solidFill>
                <a:latin typeface="Fraunces"/>
                <a:ea typeface="Fraunces"/>
                <a:cs typeface="Fraunces"/>
                <a:sym typeface="Fraunces"/>
              </a:rPr>
              <a:t>KỸ NĂNG VIẾT</a:t>
            </a:r>
          </a:p>
        </p:txBody>
      </p:sp>
      <p:sp>
        <p:nvSpPr>
          <p:cNvPr id="16" name="Freeform 16"/>
          <p:cNvSpPr/>
          <p:nvPr/>
        </p:nvSpPr>
        <p:spPr>
          <a:xfrm rot="8951345" flipV="1">
            <a:off x="-98422" y="1393176"/>
            <a:ext cx="2254244" cy="971374"/>
          </a:xfrm>
          <a:custGeom>
            <a:avLst/>
            <a:gdLst/>
            <a:ahLst/>
            <a:cxnLst/>
            <a:rect l="l" t="t" r="r" b="b"/>
            <a:pathLst>
              <a:path w="2254244" h="971374">
                <a:moveTo>
                  <a:pt x="0" y="971374"/>
                </a:moveTo>
                <a:lnTo>
                  <a:pt x="2254244" y="971374"/>
                </a:lnTo>
                <a:lnTo>
                  <a:pt x="2254244" y="0"/>
                </a:lnTo>
                <a:lnTo>
                  <a:pt x="0" y="0"/>
                </a:lnTo>
                <a:lnTo>
                  <a:pt x="0" y="97137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TextBox 12"/>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13" name="TextBox 13"/>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sp>
        <p:nvSpPr>
          <p:cNvPr id="14" name="TextBox 14"/>
          <p:cNvSpPr txBox="1"/>
          <p:nvPr/>
        </p:nvSpPr>
        <p:spPr>
          <a:xfrm>
            <a:off x="183897" y="240780"/>
            <a:ext cx="12545708" cy="1028699"/>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 YÊU CẦU KIỂU BÀI</a:t>
            </a:r>
          </a:p>
        </p:txBody>
      </p:sp>
      <p:sp>
        <p:nvSpPr>
          <p:cNvPr id="15" name="TextBox 15"/>
          <p:cNvSpPr txBox="1"/>
          <p:nvPr/>
        </p:nvSpPr>
        <p:spPr>
          <a:xfrm>
            <a:off x="6028502" y="1280281"/>
            <a:ext cx="3418384" cy="1076326"/>
          </a:xfrm>
          <a:prstGeom prst="rect">
            <a:avLst/>
          </a:prstGeom>
        </p:spPr>
        <p:txBody>
          <a:bodyPr lIns="0" tIns="0" rIns="0" bIns="0" rtlCol="0" anchor="t">
            <a:spAutoFit/>
          </a:bodyPr>
          <a:lstStyle/>
          <a:p>
            <a:pPr algn="ctr">
              <a:lnSpc>
                <a:spcPts val="8399"/>
              </a:lnSpc>
              <a:spcBef>
                <a:spcPct val="0"/>
              </a:spcBef>
            </a:pPr>
            <a:r>
              <a:rPr lang="en-US" sz="5999">
                <a:solidFill>
                  <a:srgbClr val="4E8F86"/>
                </a:solidFill>
                <a:latin typeface="#9Slide05 ViceroyJF"/>
                <a:ea typeface="#9Slide05 ViceroyJF"/>
                <a:cs typeface="#9Slide05 ViceroyJF"/>
                <a:sym typeface="#9Slide05 ViceroyJF"/>
              </a:rPr>
              <a:t>3. Bảng kiểm</a:t>
            </a:r>
          </a:p>
        </p:txBody>
      </p:sp>
      <p:graphicFrame>
        <p:nvGraphicFramePr>
          <p:cNvPr id="16" name="Table 16"/>
          <p:cNvGraphicFramePr>
            <a:graphicFrameLocks noGrp="1"/>
          </p:cNvGraphicFramePr>
          <p:nvPr/>
        </p:nvGraphicFramePr>
        <p:xfrm>
          <a:off x="352084" y="2283582"/>
          <a:ext cx="17583832" cy="7991478"/>
        </p:xfrm>
        <a:graphic>
          <a:graphicData uri="http://schemas.openxmlformats.org/drawingml/2006/table">
            <a:tbl>
              <a:tblPr/>
              <a:tblGrid>
                <a:gridCol w="2601961">
                  <a:extLst>
                    <a:ext uri="{9D8B030D-6E8A-4147-A177-3AD203B41FA5}">
                      <a16:colId xmlns:a16="http://schemas.microsoft.com/office/drawing/2014/main" val="20000"/>
                    </a:ext>
                  </a:extLst>
                </a:gridCol>
                <a:gridCol w="12620179">
                  <a:extLst>
                    <a:ext uri="{9D8B030D-6E8A-4147-A177-3AD203B41FA5}">
                      <a16:colId xmlns:a16="http://schemas.microsoft.com/office/drawing/2014/main" val="20001"/>
                    </a:ext>
                  </a:extLst>
                </a:gridCol>
                <a:gridCol w="1240621">
                  <a:extLst>
                    <a:ext uri="{9D8B030D-6E8A-4147-A177-3AD203B41FA5}">
                      <a16:colId xmlns:a16="http://schemas.microsoft.com/office/drawing/2014/main" val="20002"/>
                    </a:ext>
                  </a:extLst>
                </a:gridCol>
                <a:gridCol w="1121071">
                  <a:extLst>
                    <a:ext uri="{9D8B030D-6E8A-4147-A177-3AD203B41FA5}">
                      <a16:colId xmlns:a16="http://schemas.microsoft.com/office/drawing/2014/main" val="20003"/>
                    </a:ext>
                  </a:extLst>
                </a:gridCol>
              </a:tblGrid>
              <a:tr h="887942">
                <a:tc gridSpan="2">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Tiêu chí</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h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Tiêu chí</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Đạt</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CĐ</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extLst>
                  <a:ext uri="{0D108BD9-81ED-4DB2-BD59-A6C34878D82A}">
                    <a16:rowId xmlns:a16="http://schemas.microsoft.com/office/drawing/2014/main" val="10000"/>
                  </a:ext>
                </a:extLst>
              </a:tr>
              <a:tr h="887942">
                <a:tc rowSpan="6">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Hình thức</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Các dòng thơ tám chữ</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87942">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Hình thức</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Gieo vần đúng quy cách của thơ tám chữ</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87942">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Hình thức</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Sử dụng một số biện pháp tu từ</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87942">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Hình thức</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Từ ngữ trong bài thơ thể hiện được điều người viết muốn nói</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87942">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Hình thức</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Có một số hình ảnh sinh động thể hiện được chủ đề của bài thơ</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87942">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Hình thức</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Có độ dài tối thiểu bốn dòng thơ</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887942">
                <a:tc rowSpan="2">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Nội dung</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Bài thơ thể hiện được cảm xúc, suy ngẫm về con người hoặc thiên nhiên</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887942">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Nội dung</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D1DAD2"/>
                    </a:solidFill>
                  </a:tcPr>
                </a:tc>
                <a:tc>
                  <a:txBody>
                    <a:bodyPr/>
                    <a:lstStyle/>
                    <a:p>
                      <a:pPr algn="l">
                        <a:lnSpc>
                          <a:spcPts val="4900"/>
                        </a:lnSpc>
                        <a:defRPr/>
                      </a:pPr>
                      <a:r>
                        <a:rPr lang="en-US" sz="3500">
                          <a:solidFill>
                            <a:srgbClr val="55726C"/>
                          </a:solidFill>
                          <a:latin typeface="Roboto Condensed"/>
                          <a:ea typeface="Roboto Condensed"/>
                          <a:cs typeface="Roboto Condensed"/>
                          <a:sym typeface="Roboto Condensed"/>
                        </a:rPr>
                        <a:t>Nhan đề phù hợp với nội dung bài thơ</a:t>
                      </a: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tc>
                  <a:txBody>
                    <a:bodyPr/>
                    <a:lstStyle/>
                    <a:p>
                      <a:pPr algn="ctr">
                        <a:lnSpc>
                          <a:spcPts val="4900"/>
                        </a:lnSpc>
                        <a:defRPr/>
                      </a:pPr>
                      <a:endParaRPr lang="en-US" sz="1100"/>
                    </a:p>
                  </a:txBody>
                  <a:tcPr marL="0" marR="0" marT="0" marB="0" anchor="ctr">
                    <a:lnL w="19050" cap="flat" cmpd="sng" algn="ctr">
                      <a:solidFill>
                        <a:srgbClr val="55726C"/>
                      </a:solidFill>
                      <a:prstDash val="solid"/>
                      <a:round/>
                      <a:headEnd type="none" w="med" len="med"/>
                      <a:tailEnd type="none" w="med" len="med"/>
                    </a:lnL>
                    <a:lnR w="19050" cap="flat" cmpd="sng" algn="ctr">
                      <a:solidFill>
                        <a:srgbClr val="55726C"/>
                      </a:solidFill>
                      <a:prstDash val="solid"/>
                      <a:round/>
                      <a:headEnd type="none" w="med" len="med"/>
                      <a:tailEnd type="none" w="med" len="med"/>
                    </a:lnR>
                    <a:lnT w="19050" cap="flat" cmpd="sng" algn="ctr">
                      <a:solidFill>
                        <a:srgbClr val="55726C"/>
                      </a:solidFill>
                      <a:prstDash val="solid"/>
                      <a:round/>
                      <a:headEnd type="none" w="med" len="med"/>
                      <a:tailEnd type="none" w="med" len="med"/>
                    </a:lnT>
                    <a:lnB w="19050" cap="flat" cmpd="sng" algn="ctr">
                      <a:solidFill>
                        <a:srgbClr val="55726C"/>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767089" y="1942641"/>
            <a:ext cx="5696165" cy="2175104"/>
            <a:chOff x="0" y="0"/>
            <a:chExt cx="1500224" cy="572867"/>
          </a:xfrm>
        </p:grpSpPr>
        <p:sp>
          <p:nvSpPr>
            <p:cNvPr id="13" name="Freeform 13"/>
            <p:cNvSpPr/>
            <p:nvPr/>
          </p:nvSpPr>
          <p:spPr>
            <a:xfrm>
              <a:off x="0" y="0"/>
              <a:ext cx="1500224" cy="572867"/>
            </a:xfrm>
            <a:custGeom>
              <a:avLst/>
              <a:gdLst/>
              <a:ahLst/>
              <a:cxnLst/>
              <a:rect l="l" t="t" r="r" b="b"/>
              <a:pathLst>
                <a:path w="1500224" h="572867">
                  <a:moveTo>
                    <a:pt x="69316" y="0"/>
                  </a:moveTo>
                  <a:lnTo>
                    <a:pt x="1430908" y="0"/>
                  </a:lnTo>
                  <a:cubicBezTo>
                    <a:pt x="1449292" y="0"/>
                    <a:pt x="1466923" y="7303"/>
                    <a:pt x="1479922" y="20302"/>
                  </a:cubicBezTo>
                  <a:cubicBezTo>
                    <a:pt x="1492921" y="33302"/>
                    <a:pt x="1500224" y="50933"/>
                    <a:pt x="1500224" y="69316"/>
                  </a:cubicBezTo>
                  <a:lnTo>
                    <a:pt x="1500224" y="503551"/>
                  </a:lnTo>
                  <a:cubicBezTo>
                    <a:pt x="1500224" y="541833"/>
                    <a:pt x="1469190" y="572867"/>
                    <a:pt x="1430908" y="572867"/>
                  </a:cubicBezTo>
                  <a:lnTo>
                    <a:pt x="69316" y="572867"/>
                  </a:lnTo>
                  <a:cubicBezTo>
                    <a:pt x="50933" y="572867"/>
                    <a:pt x="33302" y="565564"/>
                    <a:pt x="20302" y="552565"/>
                  </a:cubicBezTo>
                  <a:cubicBezTo>
                    <a:pt x="7303" y="539565"/>
                    <a:pt x="0" y="521934"/>
                    <a:pt x="0" y="503551"/>
                  </a:cubicBezTo>
                  <a:lnTo>
                    <a:pt x="0" y="69316"/>
                  </a:lnTo>
                  <a:cubicBezTo>
                    <a:pt x="0" y="50933"/>
                    <a:pt x="7303" y="33302"/>
                    <a:pt x="20302" y="20302"/>
                  </a:cubicBezTo>
                  <a:cubicBezTo>
                    <a:pt x="33302" y="7303"/>
                    <a:pt x="50933" y="0"/>
                    <a:pt x="69316" y="0"/>
                  </a:cubicBezTo>
                  <a:close/>
                </a:path>
              </a:pathLst>
            </a:custGeom>
            <a:solidFill>
              <a:srgbClr val="E0EFE2"/>
            </a:solidFill>
          </p:spPr>
          <p:txBody>
            <a:bodyPr/>
            <a:lstStyle/>
            <a:p>
              <a:endParaRPr lang="en-US"/>
            </a:p>
          </p:txBody>
        </p:sp>
        <p:sp>
          <p:nvSpPr>
            <p:cNvPr id="14" name="TextBox 14"/>
            <p:cNvSpPr txBox="1"/>
            <p:nvPr/>
          </p:nvSpPr>
          <p:spPr>
            <a:xfrm>
              <a:off x="0" y="-47625"/>
              <a:ext cx="1500224" cy="620492"/>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58058" y="4485312"/>
            <a:ext cx="8785942" cy="4772988"/>
            <a:chOff x="0" y="0"/>
            <a:chExt cx="2313993" cy="1257083"/>
          </a:xfrm>
        </p:grpSpPr>
        <p:sp>
          <p:nvSpPr>
            <p:cNvPr id="16" name="Freeform 16"/>
            <p:cNvSpPr/>
            <p:nvPr/>
          </p:nvSpPr>
          <p:spPr>
            <a:xfrm>
              <a:off x="0" y="0"/>
              <a:ext cx="2313993" cy="1257083"/>
            </a:xfrm>
            <a:custGeom>
              <a:avLst/>
              <a:gdLst/>
              <a:ahLst/>
              <a:cxnLst/>
              <a:rect l="l" t="t" r="r" b="b"/>
              <a:pathLst>
                <a:path w="2313993" h="1257083">
                  <a:moveTo>
                    <a:pt x="44940" y="0"/>
                  </a:moveTo>
                  <a:lnTo>
                    <a:pt x="2269053" y="0"/>
                  </a:lnTo>
                  <a:cubicBezTo>
                    <a:pt x="2280972" y="0"/>
                    <a:pt x="2292403" y="4735"/>
                    <a:pt x="2300830" y="13163"/>
                  </a:cubicBezTo>
                  <a:cubicBezTo>
                    <a:pt x="2309258" y="21590"/>
                    <a:pt x="2313993" y="33021"/>
                    <a:pt x="2313993" y="44940"/>
                  </a:cubicBezTo>
                  <a:lnTo>
                    <a:pt x="2313993" y="1212143"/>
                  </a:lnTo>
                  <a:cubicBezTo>
                    <a:pt x="2313993" y="1224062"/>
                    <a:pt x="2309258" y="1235493"/>
                    <a:pt x="2300830" y="1243921"/>
                  </a:cubicBezTo>
                  <a:cubicBezTo>
                    <a:pt x="2292403" y="1252348"/>
                    <a:pt x="2280972" y="1257083"/>
                    <a:pt x="2269053" y="1257083"/>
                  </a:cubicBezTo>
                  <a:lnTo>
                    <a:pt x="44940" y="1257083"/>
                  </a:lnTo>
                  <a:cubicBezTo>
                    <a:pt x="20120" y="1257083"/>
                    <a:pt x="0" y="1236963"/>
                    <a:pt x="0" y="1212143"/>
                  </a:cubicBezTo>
                  <a:lnTo>
                    <a:pt x="0" y="44940"/>
                  </a:lnTo>
                  <a:cubicBezTo>
                    <a:pt x="0" y="20120"/>
                    <a:pt x="20120" y="0"/>
                    <a:pt x="44940" y="0"/>
                  </a:cubicBezTo>
                  <a:close/>
                </a:path>
              </a:pathLst>
            </a:custGeom>
            <a:solidFill>
              <a:srgbClr val="EDEBE3"/>
            </a:solidFill>
          </p:spPr>
          <p:txBody>
            <a:bodyPr/>
            <a:lstStyle/>
            <a:p>
              <a:endParaRPr lang="en-US"/>
            </a:p>
          </p:txBody>
        </p:sp>
        <p:sp>
          <p:nvSpPr>
            <p:cNvPr id="17" name="TextBox 17"/>
            <p:cNvSpPr txBox="1"/>
            <p:nvPr/>
          </p:nvSpPr>
          <p:spPr>
            <a:xfrm>
              <a:off x="0" y="-47625"/>
              <a:ext cx="2313993" cy="1304708"/>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792860" y="2093700"/>
            <a:ext cx="8131636" cy="2828656"/>
            <a:chOff x="0" y="0"/>
            <a:chExt cx="2141666" cy="744996"/>
          </a:xfrm>
        </p:grpSpPr>
        <p:sp>
          <p:nvSpPr>
            <p:cNvPr id="19" name="Freeform 19"/>
            <p:cNvSpPr/>
            <p:nvPr/>
          </p:nvSpPr>
          <p:spPr>
            <a:xfrm>
              <a:off x="0" y="0"/>
              <a:ext cx="2141666" cy="744996"/>
            </a:xfrm>
            <a:custGeom>
              <a:avLst/>
              <a:gdLst/>
              <a:ahLst/>
              <a:cxnLst/>
              <a:rect l="l" t="t" r="r" b="b"/>
              <a:pathLst>
                <a:path w="2141666" h="744996">
                  <a:moveTo>
                    <a:pt x="48556" y="0"/>
                  </a:moveTo>
                  <a:lnTo>
                    <a:pt x="2093110" y="0"/>
                  </a:lnTo>
                  <a:cubicBezTo>
                    <a:pt x="2119926" y="0"/>
                    <a:pt x="2141666" y="21739"/>
                    <a:pt x="2141666" y="48556"/>
                  </a:cubicBezTo>
                  <a:lnTo>
                    <a:pt x="2141666" y="696440"/>
                  </a:lnTo>
                  <a:cubicBezTo>
                    <a:pt x="2141666" y="709318"/>
                    <a:pt x="2136550" y="721668"/>
                    <a:pt x="2127444" y="730774"/>
                  </a:cubicBezTo>
                  <a:cubicBezTo>
                    <a:pt x="2118338" y="739880"/>
                    <a:pt x="2105988" y="744996"/>
                    <a:pt x="2093110" y="744996"/>
                  </a:cubicBezTo>
                  <a:lnTo>
                    <a:pt x="48556" y="744996"/>
                  </a:lnTo>
                  <a:cubicBezTo>
                    <a:pt x="21739" y="744996"/>
                    <a:pt x="0" y="723257"/>
                    <a:pt x="0" y="696440"/>
                  </a:cubicBezTo>
                  <a:lnTo>
                    <a:pt x="0" y="48556"/>
                  </a:lnTo>
                  <a:cubicBezTo>
                    <a:pt x="0" y="21739"/>
                    <a:pt x="21739" y="0"/>
                    <a:pt x="48556" y="0"/>
                  </a:cubicBezTo>
                  <a:close/>
                </a:path>
              </a:pathLst>
            </a:custGeom>
            <a:solidFill>
              <a:srgbClr val="EDEBE3"/>
            </a:solidFill>
          </p:spPr>
          <p:txBody>
            <a:bodyPr/>
            <a:lstStyle/>
            <a:p>
              <a:endParaRPr lang="en-US"/>
            </a:p>
          </p:txBody>
        </p:sp>
        <p:sp>
          <p:nvSpPr>
            <p:cNvPr id="20" name="TextBox 20"/>
            <p:cNvSpPr txBox="1"/>
            <p:nvPr/>
          </p:nvSpPr>
          <p:spPr>
            <a:xfrm>
              <a:off x="0" y="-47625"/>
              <a:ext cx="2141666" cy="792621"/>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9792860" y="5512906"/>
            <a:ext cx="8131636" cy="3184735"/>
            <a:chOff x="0" y="0"/>
            <a:chExt cx="2141666" cy="838778"/>
          </a:xfrm>
        </p:grpSpPr>
        <p:sp>
          <p:nvSpPr>
            <p:cNvPr id="22" name="Freeform 22"/>
            <p:cNvSpPr/>
            <p:nvPr/>
          </p:nvSpPr>
          <p:spPr>
            <a:xfrm>
              <a:off x="0" y="0"/>
              <a:ext cx="2141666" cy="838778"/>
            </a:xfrm>
            <a:custGeom>
              <a:avLst/>
              <a:gdLst/>
              <a:ahLst/>
              <a:cxnLst/>
              <a:rect l="l" t="t" r="r" b="b"/>
              <a:pathLst>
                <a:path w="2141666" h="838778">
                  <a:moveTo>
                    <a:pt x="48556" y="0"/>
                  </a:moveTo>
                  <a:lnTo>
                    <a:pt x="2093110" y="0"/>
                  </a:lnTo>
                  <a:cubicBezTo>
                    <a:pt x="2119926" y="0"/>
                    <a:pt x="2141666" y="21739"/>
                    <a:pt x="2141666" y="48556"/>
                  </a:cubicBezTo>
                  <a:lnTo>
                    <a:pt x="2141666" y="790222"/>
                  </a:lnTo>
                  <a:cubicBezTo>
                    <a:pt x="2141666" y="817039"/>
                    <a:pt x="2119926" y="838778"/>
                    <a:pt x="2093110" y="838778"/>
                  </a:cubicBezTo>
                  <a:lnTo>
                    <a:pt x="48556" y="838778"/>
                  </a:lnTo>
                  <a:cubicBezTo>
                    <a:pt x="21739" y="838778"/>
                    <a:pt x="0" y="817039"/>
                    <a:pt x="0" y="790222"/>
                  </a:cubicBezTo>
                  <a:lnTo>
                    <a:pt x="0" y="48556"/>
                  </a:lnTo>
                  <a:cubicBezTo>
                    <a:pt x="0" y="21739"/>
                    <a:pt x="21739" y="0"/>
                    <a:pt x="48556" y="0"/>
                  </a:cubicBezTo>
                  <a:close/>
                </a:path>
              </a:pathLst>
            </a:custGeom>
            <a:solidFill>
              <a:srgbClr val="EDEBE3"/>
            </a:solidFill>
          </p:spPr>
          <p:txBody>
            <a:bodyPr/>
            <a:lstStyle/>
            <a:p>
              <a:endParaRPr lang="en-US"/>
            </a:p>
          </p:txBody>
        </p:sp>
        <p:sp>
          <p:nvSpPr>
            <p:cNvPr id="23" name="TextBox 23"/>
            <p:cNvSpPr txBox="1"/>
            <p:nvPr/>
          </p:nvSpPr>
          <p:spPr>
            <a:xfrm>
              <a:off x="0" y="-47625"/>
              <a:ext cx="2141666" cy="88640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447860" y="4663594"/>
            <a:ext cx="8696140" cy="4330700"/>
          </a:xfrm>
          <a:prstGeom prst="rect">
            <a:avLst/>
          </a:prstGeom>
        </p:spPr>
        <p:txBody>
          <a:bodyPr lIns="0" tIns="0" rIns="0" bIns="0" rtlCol="0" anchor="t">
            <a:spAutoFit/>
          </a:bodyPr>
          <a:lstStyle/>
          <a:p>
            <a:pPr algn="l">
              <a:lnSpc>
                <a:spcPts val="4900"/>
              </a:lnSpc>
            </a:pPr>
            <a:r>
              <a:rPr lang="en-US" sz="3500" b="1">
                <a:solidFill>
                  <a:srgbClr val="55726C"/>
                </a:solidFill>
                <a:latin typeface="Roboto Condensed Bold"/>
                <a:ea typeface="Roboto Condensed Bold"/>
                <a:cs typeface="Roboto Condensed Bold"/>
                <a:sym typeface="Roboto Condensed Bold"/>
              </a:rPr>
              <a:t>Nhiệm vụ 1:</a:t>
            </a:r>
          </a:p>
          <a:p>
            <a:pPr algn="l">
              <a:lnSpc>
                <a:spcPts val="4900"/>
              </a:lnSpc>
            </a:pPr>
            <a:r>
              <a:rPr lang="en-US" sz="3500">
                <a:solidFill>
                  <a:srgbClr val="55726C"/>
                </a:solidFill>
                <a:latin typeface="Roboto Condensed"/>
                <a:ea typeface="Roboto Condensed"/>
                <a:cs typeface="Roboto Condensed"/>
                <a:sym typeface="Roboto Condensed"/>
              </a:rPr>
              <a:t>+ Nhóm 1: Xác định đặc trưng thơ tám chữ trong văn bản </a:t>
            </a:r>
            <a:r>
              <a:rPr lang="en-US" sz="3500" i="1">
                <a:solidFill>
                  <a:srgbClr val="55726C"/>
                </a:solidFill>
                <a:latin typeface="Roboto Condensed Italics"/>
                <a:ea typeface="Roboto Condensed Italics"/>
                <a:cs typeface="Roboto Condensed Italics"/>
                <a:sym typeface="Roboto Condensed Italics"/>
              </a:rPr>
              <a:t>Quê hương</a:t>
            </a:r>
            <a:r>
              <a:rPr lang="en-US" sz="3500">
                <a:solidFill>
                  <a:srgbClr val="55726C"/>
                </a:solidFill>
                <a:latin typeface="Roboto Condensed"/>
                <a:ea typeface="Roboto Condensed"/>
                <a:cs typeface="Roboto Condensed"/>
                <a:sym typeface="Roboto Condensed"/>
              </a:rPr>
              <a:t>- Tế Hanh.</a:t>
            </a:r>
          </a:p>
          <a:p>
            <a:pPr algn="l">
              <a:lnSpc>
                <a:spcPts val="4900"/>
              </a:lnSpc>
            </a:pPr>
            <a:r>
              <a:rPr lang="en-US" sz="3500">
                <a:solidFill>
                  <a:srgbClr val="55726C"/>
                </a:solidFill>
                <a:latin typeface="Roboto Condensed"/>
                <a:ea typeface="Roboto Condensed"/>
                <a:cs typeface="Roboto Condensed"/>
                <a:sym typeface="Roboto Condensed"/>
              </a:rPr>
              <a:t>+ Nhóm 2: Xác định bố cục, mạch cảm xúc, kết cấu của bài thơ </a:t>
            </a:r>
            <a:r>
              <a:rPr lang="en-US" sz="3500" i="1">
                <a:solidFill>
                  <a:srgbClr val="55726C"/>
                </a:solidFill>
                <a:latin typeface="Roboto Condensed Italics"/>
                <a:ea typeface="Roboto Condensed Italics"/>
                <a:cs typeface="Roboto Condensed Italics"/>
                <a:sym typeface="Roboto Condensed Italics"/>
              </a:rPr>
              <a:t>Quê hương</a:t>
            </a:r>
            <a:r>
              <a:rPr lang="en-US" sz="3500">
                <a:solidFill>
                  <a:srgbClr val="55726C"/>
                </a:solidFill>
                <a:latin typeface="Roboto Condensed"/>
                <a:ea typeface="Roboto Condensed"/>
                <a:cs typeface="Roboto Condensed"/>
                <a:sym typeface="Roboto Condensed"/>
              </a:rPr>
              <a:t> – Tế Hanh.</a:t>
            </a:r>
          </a:p>
          <a:p>
            <a:pPr algn="l">
              <a:lnSpc>
                <a:spcPts val="4900"/>
              </a:lnSpc>
            </a:pPr>
            <a:r>
              <a:rPr lang="en-US" sz="3500">
                <a:solidFill>
                  <a:srgbClr val="55726C"/>
                </a:solidFill>
                <a:latin typeface="Roboto Condensed"/>
                <a:ea typeface="Roboto Condensed"/>
                <a:cs typeface="Roboto Condensed"/>
                <a:sym typeface="Roboto Condensed"/>
              </a:rPr>
              <a:t>+ Nhóm 3: Xác định cảm hứng chủ đạo, tư tưởng, đề tài, chủ đề của bài thơ </a:t>
            </a:r>
            <a:r>
              <a:rPr lang="en-US" sz="3500" i="1">
                <a:solidFill>
                  <a:srgbClr val="55726C"/>
                </a:solidFill>
                <a:latin typeface="Roboto Condensed Italics"/>
                <a:ea typeface="Roboto Condensed Italics"/>
                <a:cs typeface="Roboto Condensed Italics"/>
                <a:sym typeface="Roboto Condensed Italics"/>
              </a:rPr>
              <a:t>Quê hương </a:t>
            </a:r>
            <a:r>
              <a:rPr lang="en-US" sz="3500">
                <a:solidFill>
                  <a:srgbClr val="55726C"/>
                </a:solidFill>
                <a:latin typeface="Roboto Condensed"/>
                <a:ea typeface="Roboto Condensed"/>
                <a:cs typeface="Roboto Condensed"/>
                <a:sym typeface="Roboto Condensed"/>
              </a:rPr>
              <a:t>– Tế Hanh.</a:t>
            </a:r>
          </a:p>
        </p:txBody>
      </p:sp>
      <p:sp>
        <p:nvSpPr>
          <p:cNvPr id="25" name="TextBox 25"/>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26" name="TextBox 26"/>
          <p:cNvSpPr txBox="1"/>
          <p:nvPr/>
        </p:nvSpPr>
        <p:spPr>
          <a:xfrm>
            <a:off x="919740" y="2060231"/>
            <a:ext cx="5543514" cy="1854200"/>
          </a:xfrm>
          <a:prstGeom prst="rect">
            <a:avLst/>
          </a:prstGeom>
        </p:spPr>
        <p:txBody>
          <a:bodyPr lIns="0" tIns="0" rIns="0" bIns="0" rtlCol="0" anchor="t">
            <a:spAutoFit/>
          </a:bodyPr>
          <a:lstStyle/>
          <a:p>
            <a:pPr algn="just">
              <a:lnSpc>
                <a:spcPts val="4900"/>
              </a:lnSpc>
            </a:pPr>
            <a:r>
              <a:rPr lang="en-US" sz="3500">
                <a:solidFill>
                  <a:srgbClr val="55726C"/>
                </a:solidFill>
                <a:latin typeface="Roboto Condensed"/>
                <a:ea typeface="Roboto Condensed"/>
                <a:cs typeface="Roboto Condensed"/>
                <a:sym typeface="Roboto Condensed"/>
              </a:rPr>
              <a:t>Lớp chia thành 3 nhóm, mỗi nhóm dãy bàn 6-7 HS, 3P/1 nhiệm vụ. GV gọi HS lên trả lời</a:t>
            </a:r>
          </a:p>
        </p:txBody>
      </p:sp>
      <p:sp>
        <p:nvSpPr>
          <p:cNvPr id="27" name="TextBox 27"/>
          <p:cNvSpPr txBox="1"/>
          <p:nvPr/>
        </p:nvSpPr>
        <p:spPr>
          <a:xfrm>
            <a:off x="9983163" y="2415828"/>
            <a:ext cx="7751032" cy="1854200"/>
          </a:xfrm>
          <a:prstGeom prst="rect">
            <a:avLst/>
          </a:prstGeom>
        </p:spPr>
        <p:txBody>
          <a:bodyPr lIns="0" tIns="0" rIns="0" bIns="0" rtlCol="0" anchor="t">
            <a:spAutoFit/>
          </a:bodyPr>
          <a:lstStyle/>
          <a:p>
            <a:pPr algn="l">
              <a:lnSpc>
                <a:spcPts val="4900"/>
              </a:lnSpc>
            </a:pPr>
            <a:r>
              <a:rPr lang="en-US" sz="3500">
                <a:solidFill>
                  <a:srgbClr val="55726C"/>
                </a:solidFill>
                <a:latin typeface="Roboto Condensed"/>
                <a:ea typeface="Roboto Condensed"/>
                <a:cs typeface="Roboto Condensed"/>
                <a:sym typeface="Roboto Condensed"/>
              </a:rPr>
              <a:t>Nhiệm vụ 2:</a:t>
            </a:r>
          </a:p>
          <a:p>
            <a:pPr algn="l">
              <a:lnSpc>
                <a:spcPts val="4900"/>
              </a:lnSpc>
            </a:pPr>
            <a:r>
              <a:rPr lang="en-US" sz="3500">
                <a:solidFill>
                  <a:srgbClr val="55726C"/>
                </a:solidFill>
                <a:latin typeface="Roboto Condensed"/>
                <a:ea typeface="Roboto Condensed"/>
                <a:cs typeface="Roboto Condensed"/>
                <a:sym typeface="Roboto Condensed"/>
              </a:rPr>
              <a:t>Tập gieo vần bằng cách lựa chọn chữ thích hợp điền vào chỗ trống. </a:t>
            </a:r>
          </a:p>
        </p:txBody>
      </p:sp>
      <p:sp>
        <p:nvSpPr>
          <p:cNvPr id="28" name="TextBox 28"/>
          <p:cNvSpPr txBox="1"/>
          <p:nvPr/>
        </p:nvSpPr>
        <p:spPr>
          <a:xfrm>
            <a:off x="9983163" y="5660649"/>
            <a:ext cx="7751032" cy="2473325"/>
          </a:xfrm>
          <a:prstGeom prst="rect">
            <a:avLst/>
          </a:prstGeom>
        </p:spPr>
        <p:txBody>
          <a:bodyPr lIns="0" tIns="0" rIns="0" bIns="0" rtlCol="0" anchor="t">
            <a:spAutoFit/>
          </a:bodyPr>
          <a:lstStyle/>
          <a:p>
            <a:pPr algn="l">
              <a:lnSpc>
                <a:spcPts val="4900"/>
              </a:lnSpc>
            </a:pPr>
            <a:r>
              <a:rPr lang="en-US" sz="3500">
                <a:solidFill>
                  <a:srgbClr val="55726C"/>
                </a:solidFill>
                <a:latin typeface="Roboto Condensed"/>
                <a:ea typeface="Roboto Condensed"/>
                <a:cs typeface="Roboto Condensed"/>
                <a:sym typeface="Roboto Condensed"/>
              </a:rPr>
              <a:t>Nhiệm vụ 3: </a:t>
            </a:r>
          </a:p>
          <a:p>
            <a:pPr algn="l">
              <a:lnSpc>
                <a:spcPts val="4900"/>
              </a:lnSpc>
            </a:pPr>
            <a:r>
              <a:rPr lang="en-US" sz="3500">
                <a:solidFill>
                  <a:srgbClr val="55726C"/>
                </a:solidFill>
                <a:latin typeface="Roboto Condensed"/>
                <a:ea typeface="Roboto Condensed"/>
                <a:cs typeface="Roboto Condensed"/>
                <a:sym typeface="Roboto Condensed"/>
              </a:rPr>
              <a:t>Từ việc tìm hiểu các thông tin trên, em hãy nêu kinh nghiệm khi viết một bài thơ tám chữ</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485554"/>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flipH="1">
            <a:off x="13829804" y="6174785"/>
            <a:ext cx="1853301" cy="1979253"/>
          </a:xfrm>
          <a:custGeom>
            <a:avLst/>
            <a:gdLst/>
            <a:ahLst/>
            <a:cxnLst/>
            <a:rect l="l" t="t" r="r" b="b"/>
            <a:pathLst>
              <a:path w="1853301" h="1979253">
                <a:moveTo>
                  <a:pt x="1853301" y="0"/>
                </a:moveTo>
                <a:lnTo>
                  <a:pt x="0" y="0"/>
                </a:lnTo>
                <a:lnTo>
                  <a:pt x="0" y="1979253"/>
                </a:lnTo>
                <a:lnTo>
                  <a:pt x="1853301" y="1979253"/>
                </a:lnTo>
                <a:lnTo>
                  <a:pt x="185330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7259300" y="6493129"/>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18" name="TextBox 18"/>
          <p:cNvSpPr txBox="1"/>
          <p:nvPr/>
        </p:nvSpPr>
        <p:spPr>
          <a:xfrm>
            <a:off x="617956" y="1376970"/>
            <a:ext cx="13197663" cy="1076326"/>
          </a:xfrm>
          <a:prstGeom prst="rect">
            <a:avLst/>
          </a:prstGeom>
        </p:spPr>
        <p:txBody>
          <a:bodyPr lIns="0" tIns="0" rIns="0" bIns="0" rtlCol="0" anchor="t">
            <a:spAutoFit/>
          </a:bodyPr>
          <a:lstStyle/>
          <a:p>
            <a:pPr algn="ctr">
              <a:lnSpc>
                <a:spcPts val="8399"/>
              </a:lnSpc>
              <a:spcBef>
                <a:spcPct val="0"/>
              </a:spcBef>
            </a:pPr>
            <a:r>
              <a:rPr lang="en-US" sz="5999">
                <a:solidFill>
                  <a:srgbClr val="4E8F86"/>
                </a:solidFill>
                <a:latin typeface="#9Slide05 ViceroyJF"/>
                <a:ea typeface="#9Slide05 ViceroyJF"/>
                <a:cs typeface="#9Slide05 ViceroyJF"/>
                <a:sym typeface="#9Slide05 ViceroyJF"/>
              </a:rPr>
              <a:t>1. Phân tích đặc trưng thơ tám chữ, bố cục của bài thơ</a:t>
            </a:r>
          </a:p>
        </p:txBody>
      </p:sp>
      <p:graphicFrame>
        <p:nvGraphicFramePr>
          <p:cNvPr id="19" name="Table 19"/>
          <p:cNvGraphicFramePr>
            <a:graphicFrameLocks noGrp="1"/>
          </p:cNvGraphicFramePr>
          <p:nvPr/>
        </p:nvGraphicFramePr>
        <p:xfrm>
          <a:off x="183897" y="2683418"/>
          <a:ext cx="13229168" cy="6982732"/>
        </p:xfrm>
        <a:graphic>
          <a:graphicData uri="http://schemas.openxmlformats.org/drawingml/2006/table">
            <a:tbl>
              <a:tblPr/>
              <a:tblGrid>
                <a:gridCol w="4205739">
                  <a:extLst>
                    <a:ext uri="{9D8B030D-6E8A-4147-A177-3AD203B41FA5}">
                      <a16:colId xmlns:a16="http://schemas.microsoft.com/office/drawing/2014/main" val="20000"/>
                    </a:ext>
                  </a:extLst>
                </a:gridCol>
                <a:gridCol w="9023429">
                  <a:extLst>
                    <a:ext uri="{9D8B030D-6E8A-4147-A177-3AD203B41FA5}">
                      <a16:colId xmlns:a16="http://schemas.microsoft.com/office/drawing/2014/main" val="20001"/>
                    </a:ext>
                  </a:extLst>
                </a:gridCol>
              </a:tblGrid>
              <a:tr h="806512">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Phương diện</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Đặc điểm thơ tám chữ</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extLst>
                  <a:ext uri="{0D108BD9-81ED-4DB2-BD59-A6C34878D82A}">
                    <a16:rowId xmlns:a16="http://schemas.microsoft.com/office/drawing/2014/main" val="10000"/>
                  </a:ext>
                </a:extLst>
              </a:tr>
              <a:tr h="806512">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Số chữ trên dòng</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a:solidFill>
                            <a:srgbClr val="55726C"/>
                          </a:solidFill>
                          <a:latin typeface="Roboto Condensed"/>
                          <a:ea typeface="Roboto Condensed"/>
                          <a:cs typeface="Roboto Condensed"/>
                          <a:sym typeface="Roboto Condensed"/>
                        </a:rPr>
                        <a:t>Mỗi dòng thơ có 8 chữ</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475086">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Số dòng trên khổ</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a:solidFill>
                            <a:srgbClr val="55726C"/>
                          </a:solidFill>
                          <a:latin typeface="Roboto Condensed"/>
                          <a:ea typeface="Roboto Condensed"/>
                          <a:cs typeface="Roboto Condensed"/>
                          <a:sym typeface="Roboto Condensed"/>
                        </a:rPr>
                        <a:t>Số dòng không hạn định (có khổ 2 dòng, khổ 6 dòng, 8 dòng, 4 dòng, …)</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475086">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Cách gieo vần</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a:solidFill>
                            <a:srgbClr val="55726C"/>
                          </a:solidFill>
                          <a:latin typeface="Roboto Condensed"/>
                          <a:ea typeface="Roboto Condensed"/>
                          <a:cs typeface="Roboto Condensed"/>
                          <a:sym typeface="Roboto Condensed"/>
                        </a:rPr>
                        <a:t>gieo vần chân liền (sông - hồng, giang - làng, trắng - nắng, xăm - nằm)</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806512">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Cách ngắt nhịp</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a:solidFill>
                            <a:srgbClr val="55726C"/>
                          </a:solidFill>
                          <a:latin typeface="Roboto Condensed"/>
                          <a:ea typeface="Roboto Condensed"/>
                          <a:cs typeface="Roboto Condensed"/>
                          <a:sym typeface="Roboto Condensed"/>
                        </a:rPr>
                        <a:t>đa dạng, linh hoạt (3/5, 3/3/3, 4/4,3/2/4 …)</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806512">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ĐT trữ tình</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a:solidFill>
                            <a:srgbClr val="55726C"/>
                          </a:solidFill>
                          <a:latin typeface="Roboto Condensed"/>
                          <a:ea typeface="Roboto Condensed"/>
                          <a:cs typeface="Roboto Condensed"/>
                          <a:sym typeface="Roboto Condensed"/>
                        </a:rPr>
                        <a:t>Làng</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806512">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Nhân vật trữ tình</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a:solidFill>
                            <a:srgbClr val="55726C"/>
                          </a:solidFill>
                          <a:latin typeface="Roboto Condensed"/>
                          <a:ea typeface="Roboto Condensed"/>
                          <a:cs typeface="Roboto Condensed"/>
                          <a:sym typeface="Roboto Condensed"/>
                        </a:rPr>
                        <a:t>Tôi</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485554"/>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flipH="1">
            <a:off x="14240626" y="6783711"/>
            <a:ext cx="1853301" cy="1979253"/>
          </a:xfrm>
          <a:custGeom>
            <a:avLst/>
            <a:gdLst/>
            <a:ahLst/>
            <a:cxnLst/>
            <a:rect l="l" t="t" r="r" b="b"/>
            <a:pathLst>
              <a:path w="1853301" h="1979253">
                <a:moveTo>
                  <a:pt x="1853300" y="0"/>
                </a:moveTo>
                <a:lnTo>
                  <a:pt x="0" y="0"/>
                </a:lnTo>
                <a:lnTo>
                  <a:pt x="0" y="1979253"/>
                </a:lnTo>
                <a:lnTo>
                  <a:pt x="1853300" y="1979253"/>
                </a:lnTo>
                <a:lnTo>
                  <a:pt x="18533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7259300" y="6493129"/>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TextBox 16"/>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18" name="TextBox 18"/>
          <p:cNvSpPr txBox="1"/>
          <p:nvPr/>
        </p:nvSpPr>
        <p:spPr>
          <a:xfrm>
            <a:off x="617956" y="1376970"/>
            <a:ext cx="13197663" cy="1076326"/>
          </a:xfrm>
          <a:prstGeom prst="rect">
            <a:avLst/>
          </a:prstGeom>
        </p:spPr>
        <p:txBody>
          <a:bodyPr lIns="0" tIns="0" rIns="0" bIns="0" rtlCol="0" anchor="t">
            <a:spAutoFit/>
          </a:bodyPr>
          <a:lstStyle/>
          <a:p>
            <a:pPr algn="ctr">
              <a:lnSpc>
                <a:spcPts val="8399"/>
              </a:lnSpc>
              <a:spcBef>
                <a:spcPct val="0"/>
              </a:spcBef>
            </a:pPr>
            <a:r>
              <a:rPr lang="en-US" sz="5999">
                <a:solidFill>
                  <a:srgbClr val="4E8F86"/>
                </a:solidFill>
                <a:latin typeface="#9Slide05 ViceroyJF"/>
                <a:ea typeface="#9Slide05 ViceroyJF"/>
                <a:cs typeface="#9Slide05 ViceroyJF"/>
                <a:sym typeface="#9Slide05 ViceroyJF"/>
              </a:rPr>
              <a:t>1. Phân tích đặc trưng thơ tám chữ, bố cục của bài thơ</a:t>
            </a:r>
          </a:p>
        </p:txBody>
      </p:sp>
      <p:graphicFrame>
        <p:nvGraphicFramePr>
          <p:cNvPr id="19" name="Table 19"/>
          <p:cNvGraphicFramePr>
            <a:graphicFrameLocks noGrp="1"/>
          </p:cNvGraphicFramePr>
          <p:nvPr/>
        </p:nvGraphicFramePr>
        <p:xfrm>
          <a:off x="103196" y="2729521"/>
          <a:ext cx="14065864" cy="7652144"/>
        </p:xfrm>
        <a:graphic>
          <a:graphicData uri="http://schemas.openxmlformats.org/drawingml/2006/table">
            <a:tbl>
              <a:tblPr/>
              <a:tblGrid>
                <a:gridCol w="2603795">
                  <a:extLst>
                    <a:ext uri="{9D8B030D-6E8A-4147-A177-3AD203B41FA5}">
                      <a16:colId xmlns:a16="http://schemas.microsoft.com/office/drawing/2014/main" val="20000"/>
                    </a:ext>
                  </a:extLst>
                </a:gridCol>
                <a:gridCol w="11462069">
                  <a:extLst>
                    <a:ext uri="{9D8B030D-6E8A-4147-A177-3AD203B41FA5}">
                      <a16:colId xmlns:a16="http://schemas.microsoft.com/office/drawing/2014/main" val="20001"/>
                    </a:ext>
                  </a:extLst>
                </a:gridCol>
              </a:tblGrid>
              <a:tr h="806319">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Phương diện</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Đặc điểm thơ tám chữ</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extLst>
                  <a:ext uri="{0D108BD9-81ED-4DB2-BD59-A6C34878D82A}">
                    <a16:rowId xmlns:a16="http://schemas.microsoft.com/office/drawing/2014/main" val="10000"/>
                  </a:ext>
                </a:extLst>
              </a:tr>
              <a:tr h="407203">
                <a:tc rowSpan="3">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Bố cục</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rowSpan="3">
                  <a:txBody>
                    <a:bodyPr/>
                    <a:lstStyle/>
                    <a:p>
                      <a:pPr algn="l">
                        <a:lnSpc>
                          <a:spcPts val="4900"/>
                        </a:lnSpc>
                        <a:defRPr/>
                      </a:pPr>
                      <a:r>
                        <a:rPr lang="en-US" sz="3500" u="none" strike="noStrike">
                          <a:solidFill>
                            <a:srgbClr val="55726C"/>
                          </a:solidFill>
                          <a:latin typeface="Roboto Condensed"/>
                          <a:ea typeface="Roboto Condensed"/>
                          <a:cs typeface="Roboto Condensed"/>
                          <a:sym typeface="Roboto Condensed"/>
                        </a:rPr>
                        <a:t>+ Phần 1 (2 câu đầu): giới thiệu chung về quê hương.</a:t>
                      </a:r>
                      <a:endParaRPr lang="en-US" sz="1100"/>
                    </a:p>
                    <a:p>
                      <a:pPr algn="l">
                        <a:lnSpc>
                          <a:spcPts val="4900"/>
                        </a:lnSpc>
                      </a:pPr>
                      <a:r>
                        <a:rPr lang="en-US" sz="3500" u="none" strike="noStrike">
                          <a:solidFill>
                            <a:srgbClr val="55726C"/>
                          </a:solidFill>
                          <a:latin typeface="Roboto Condensed"/>
                          <a:ea typeface="Roboto Condensed"/>
                          <a:cs typeface="Roboto Condensed"/>
                          <a:sym typeface="Roboto Condensed"/>
                        </a:rPr>
                        <a:t>+ Phần 2 (6 câu sau): cảnh đoàn thuyền ra khơi đánh cá.</a:t>
                      </a:r>
                    </a:p>
                    <a:p>
                      <a:pPr algn="l">
                        <a:lnSpc>
                          <a:spcPts val="4900"/>
                        </a:lnSpc>
                      </a:pPr>
                      <a:r>
                        <a:rPr lang="en-US" sz="3500" u="none" strike="noStrike">
                          <a:solidFill>
                            <a:srgbClr val="55726C"/>
                          </a:solidFill>
                          <a:latin typeface="Roboto Condensed"/>
                          <a:ea typeface="Roboto Condensed"/>
                          <a:cs typeface="Roboto Condensed"/>
                          <a:sym typeface="Roboto Condensed"/>
                        </a:rPr>
                        <a:t>+ Phần 3 (8 câu tiếp): cảnh đoàn thuyền đánh cá trở về.</a:t>
                      </a:r>
                    </a:p>
                    <a:p>
                      <a:pPr algn="l">
                        <a:lnSpc>
                          <a:spcPts val="4900"/>
                        </a:lnSpc>
                      </a:pPr>
                      <a:r>
                        <a:rPr lang="en-US" sz="3500" u="none" strike="noStrike">
                          <a:solidFill>
                            <a:srgbClr val="55726C"/>
                          </a:solidFill>
                          <a:latin typeface="Roboto Condensed"/>
                          <a:ea typeface="Roboto Condensed"/>
                          <a:cs typeface="Roboto Condensed"/>
                          <a:sym typeface="Roboto Condensed"/>
                        </a:rPr>
                        <a:t>+ Phần 4 (4 câu còn lại): nỗi nhớ quê hương của tác giả.</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5617">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Bố cục</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vMerge="1">
                  <a:txBody>
                    <a:bodyPr/>
                    <a:lstStyle/>
                    <a:p>
                      <a:pPr algn="l">
                        <a:lnSpc>
                          <a:spcPts val="4900"/>
                        </a:lnSpc>
                        <a:defRPr/>
                      </a:pPr>
                      <a:r>
                        <a:rPr lang="en-US" sz="3500" u="none" strike="noStrike">
                          <a:solidFill>
                            <a:srgbClr val="55726C"/>
                          </a:solidFill>
                          <a:latin typeface="Roboto Condensed"/>
                          <a:ea typeface="Roboto Condensed"/>
                          <a:cs typeface="Roboto Condensed"/>
                          <a:sym typeface="Roboto Condensed"/>
                        </a:rPr>
                        <a:t>+ Phần 1 (2 câu đầu): giới thiệu chung về quê hương.</a:t>
                      </a:r>
                      <a:endParaRPr lang="en-US" sz="1100"/>
                    </a:p>
                    <a:p>
                      <a:pPr algn="l">
                        <a:lnSpc>
                          <a:spcPts val="4900"/>
                        </a:lnSpc>
                      </a:pPr>
                      <a:r>
                        <a:rPr lang="en-US" sz="3500" u="none" strike="noStrike">
                          <a:solidFill>
                            <a:srgbClr val="55726C"/>
                          </a:solidFill>
                          <a:latin typeface="Roboto Condensed"/>
                          <a:ea typeface="Roboto Condensed"/>
                          <a:cs typeface="Roboto Condensed"/>
                          <a:sym typeface="Roboto Condensed"/>
                        </a:rPr>
                        <a:t>+ Phần 2 (6 câu sau): cảnh đoàn thuyền ra khơi đánh cá.</a:t>
                      </a:r>
                    </a:p>
                    <a:p>
                      <a:pPr algn="l">
                        <a:lnSpc>
                          <a:spcPts val="4900"/>
                        </a:lnSpc>
                      </a:pPr>
                      <a:r>
                        <a:rPr lang="en-US" sz="3500" u="none" strike="noStrike">
                          <a:solidFill>
                            <a:srgbClr val="55726C"/>
                          </a:solidFill>
                          <a:latin typeface="Roboto Condensed"/>
                          <a:ea typeface="Roboto Condensed"/>
                          <a:cs typeface="Roboto Condensed"/>
                          <a:sym typeface="Roboto Condensed"/>
                        </a:rPr>
                        <a:t>+ Phần 3 (8 câu tiếp): cảnh đoàn thuyền đánh cá trở về.</a:t>
                      </a:r>
                    </a:p>
                    <a:p>
                      <a:pPr algn="l">
                        <a:lnSpc>
                          <a:spcPts val="4900"/>
                        </a:lnSpc>
                      </a:pPr>
                      <a:r>
                        <a:rPr lang="en-US" sz="3500" u="none" strike="noStrike">
                          <a:solidFill>
                            <a:srgbClr val="55726C"/>
                          </a:solidFill>
                          <a:latin typeface="Roboto Condensed"/>
                          <a:ea typeface="Roboto Condensed"/>
                          <a:cs typeface="Roboto Condensed"/>
                          <a:sym typeface="Roboto Condensed"/>
                        </a:rPr>
                        <a:t>+ Phần 4 (4 câu còn lại): nỗi nhớ quê hương của tác giả.</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76251">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Bố cục</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vMerge="1">
                  <a:txBody>
                    <a:bodyPr/>
                    <a:lstStyle/>
                    <a:p>
                      <a:pPr algn="l">
                        <a:lnSpc>
                          <a:spcPts val="4900"/>
                        </a:lnSpc>
                        <a:defRPr/>
                      </a:pPr>
                      <a:r>
                        <a:rPr lang="en-US" sz="3500" u="none" strike="noStrike">
                          <a:solidFill>
                            <a:srgbClr val="55726C"/>
                          </a:solidFill>
                          <a:latin typeface="Roboto Condensed"/>
                          <a:ea typeface="Roboto Condensed"/>
                          <a:cs typeface="Roboto Condensed"/>
                          <a:sym typeface="Roboto Condensed"/>
                        </a:rPr>
                        <a:t>+ Phần 1 (2 câu đầu): giới thiệu chung về quê hương.</a:t>
                      </a:r>
                      <a:endParaRPr lang="en-US" sz="1100"/>
                    </a:p>
                    <a:p>
                      <a:pPr algn="l">
                        <a:lnSpc>
                          <a:spcPts val="4900"/>
                        </a:lnSpc>
                      </a:pPr>
                      <a:r>
                        <a:rPr lang="en-US" sz="3500" u="none" strike="noStrike">
                          <a:solidFill>
                            <a:srgbClr val="55726C"/>
                          </a:solidFill>
                          <a:latin typeface="Roboto Condensed"/>
                          <a:ea typeface="Roboto Condensed"/>
                          <a:cs typeface="Roboto Condensed"/>
                          <a:sym typeface="Roboto Condensed"/>
                        </a:rPr>
                        <a:t>+ Phần 2 (6 câu sau): cảnh đoàn thuyền ra khơi đánh cá.</a:t>
                      </a:r>
                    </a:p>
                    <a:p>
                      <a:pPr algn="l">
                        <a:lnSpc>
                          <a:spcPts val="4900"/>
                        </a:lnSpc>
                      </a:pPr>
                      <a:r>
                        <a:rPr lang="en-US" sz="3500" u="none" strike="noStrike">
                          <a:solidFill>
                            <a:srgbClr val="55726C"/>
                          </a:solidFill>
                          <a:latin typeface="Roboto Condensed"/>
                          <a:ea typeface="Roboto Condensed"/>
                          <a:cs typeface="Roboto Condensed"/>
                          <a:sym typeface="Roboto Condensed"/>
                        </a:rPr>
                        <a:t>+ Phần 3 (8 câu tiếp): cảnh đoàn thuyền đánh cá trở về.</a:t>
                      </a:r>
                    </a:p>
                    <a:p>
                      <a:pPr algn="l">
                        <a:lnSpc>
                          <a:spcPts val="4900"/>
                        </a:lnSpc>
                      </a:pPr>
                      <a:r>
                        <a:rPr lang="en-US" sz="3500" u="none" strike="noStrike">
                          <a:solidFill>
                            <a:srgbClr val="55726C"/>
                          </a:solidFill>
                          <a:latin typeface="Roboto Condensed"/>
                          <a:ea typeface="Roboto Condensed"/>
                          <a:cs typeface="Roboto Condensed"/>
                          <a:sym typeface="Roboto Condensed"/>
                        </a:rPr>
                        <a:t>+ Phần 4 (4 câu còn lại): nỗi nhớ quê hương của tác giả.</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727683">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Mạch cảm xúc</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just">
                        <a:lnSpc>
                          <a:spcPts val="4900"/>
                        </a:lnSpc>
                        <a:defRPr/>
                      </a:pPr>
                      <a:r>
                        <a:rPr lang="en-US" sz="3500">
                          <a:solidFill>
                            <a:srgbClr val="55726C"/>
                          </a:solidFill>
                          <a:latin typeface="Roboto Condensed"/>
                          <a:ea typeface="Roboto Condensed"/>
                          <a:cs typeface="Roboto Condensed"/>
                          <a:sym typeface="Roboto Condensed"/>
                        </a:rPr>
                        <a:t>Đi từ niềm tự hào về vẻ đẹp, con người quê hương đến nỗi nhớ quê hương tha thiết.</a:t>
                      </a:r>
                      <a:r>
                        <a:rPr lang="en-US" sz="3500" b="1">
                          <a:solidFill>
                            <a:srgbClr val="55726C"/>
                          </a:solidFill>
                          <a:latin typeface="Roboto Condensed Bold"/>
                          <a:ea typeface="Roboto Condensed Bold"/>
                          <a:cs typeface="Roboto Condensed Bold"/>
                          <a:sym typeface="Roboto Condensed Bold"/>
                        </a:rPr>
                        <a:t> </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232436">
                <a:tc rowSpan="2">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Kết cấu</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rowSpan="2">
                  <a:txBody>
                    <a:bodyPr/>
                    <a:lstStyle/>
                    <a:p>
                      <a:pPr algn="just">
                        <a:lnSpc>
                          <a:spcPts val="4900"/>
                        </a:lnSpc>
                        <a:defRPr/>
                      </a:pPr>
                      <a:r>
                        <a:rPr lang="en-US" sz="3500">
                          <a:solidFill>
                            <a:srgbClr val="55726C"/>
                          </a:solidFill>
                          <a:latin typeface="Roboto Condensed"/>
                          <a:ea typeface="Roboto Condensed"/>
                          <a:cs typeface="Roboto Condensed"/>
                          <a:sym typeface="Roboto Condensed"/>
                        </a:rPr>
                        <a:t>Hình tượng quê hương được nhà thơ Tế Hanh thể hiện theo trật tự thời gian (hồi tưởng về quê hương trong quá khứ rồi trở về hiện tại, trong đó tập trung vào việc hồi tưởng), từ đó bộc lộ cảm xúc và tư tưởng của nhà thơ đối với hình tượng ấy.</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1326635">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Kết cấu</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vMerge="1">
                  <a:txBody>
                    <a:bodyPr/>
                    <a:lstStyle/>
                    <a:p>
                      <a:pPr algn="just">
                        <a:lnSpc>
                          <a:spcPts val="4900"/>
                        </a:lnSpc>
                        <a:defRPr/>
                      </a:pPr>
                      <a:r>
                        <a:rPr lang="en-US" sz="3500">
                          <a:solidFill>
                            <a:srgbClr val="55726C"/>
                          </a:solidFill>
                          <a:latin typeface="Roboto Condensed"/>
                          <a:ea typeface="Roboto Condensed"/>
                          <a:cs typeface="Roboto Condensed"/>
                          <a:sym typeface="Roboto Condensed"/>
                        </a:rPr>
                        <a:t>Hình tượng quê hương được nhà thơ Tế Hanh thể hiện theo trật tự thời gian (hồi tưởng về quê hương trong quá khứ rồi trở về hiện tại, trong đó tập trung vào việc hồi tưởng), từ đó bộc lộ cảm xúc và tư tưởng của nhà thơ đối với hình tượng ấy.</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6" name="TextBox 16"/>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18" name="TextBox 18"/>
          <p:cNvSpPr txBox="1"/>
          <p:nvPr/>
        </p:nvSpPr>
        <p:spPr>
          <a:xfrm>
            <a:off x="617956" y="1376970"/>
            <a:ext cx="13197663" cy="1076326"/>
          </a:xfrm>
          <a:prstGeom prst="rect">
            <a:avLst/>
          </a:prstGeom>
        </p:spPr>
        <p:txBody>
          <a:bodyPr lIns="0" tIns="0" rIns="0" bIns="0" rtlCol="0" anchor="t">
            <a:spAutoFit/>
          </a:bodyPr>
          <a:lstStyle/>
          <a:p>
            <a:pPr algn="ctr">
              <a:lnSpc>
                <a:spcPts val="8399"/>
              </a:lnSpc>
              <a:spcBef>
                <a:spcPct val="0"/>
              </a:spcBef>
            </a:pPr>
            <a:r>
              <a:rPr lang="en-US" sz="5999">
                <a:solidFill>
                  <a:srgbClr val="4E8F86"/>
                </a:solidFill>
                <a:latin typeface="#9Slide05 ViceroyJF"/>
                <a:ea typeface="#9Slide05 ViceroyJF"/>
                <a:cs typeface="#9Slide05 ViceroyJF"/>
                <a:sym typeface="#9Slide05 ViceroyJF"/>
              </a:rPr>
              <a:t>1. Phân tích đặc trưng thơ tám chữ, bố cục của bài thơ</a:t>
            </a:r>
          </a:p>
        </p:txBody>
      </p:sp>
      <p:graphicFrame>
        <p:nvGraphicFramePr>
          <p:cNvPr id="19" name="Table 19"/>
          <p:cNvGraphicFramePr>
            <a:graphicFrameLocks noGrp="1"/>
          </p:cNvGraphicFramePr>
          <p:nvPr/>
        </p:nvGraphicFramePr>
        <p:xfrm>
          <a:off x="103196" y="2729521"/>
          <a:ext cx="14065864" cy="6666409"/>
        </p:xfrm>
        <a:graphic>
          <a:graphicData uri="http://schemas.openxmlformats.org/drawingml/2006/table">
            <a:tbl>
              <a:tblPr/>
              <a:tblGrid>
                <a:gridCol w="2603795">
                  <a:extLst>
                    <a:ext uri="{9D8B030D-6E8A-4147-A177-3AD203B41FA5}">
                      <a16:colId xmlns:a16="http://schemas.microsoft.com/office/drawing/2014/main" val="20000"/>
                    </a:ext>
                  </a:extLst>
                </a:gridCol>
                <a:gridCol w="11462069">
                  <a:extLst>
                    <a:ext uri="{9D8B030D-6E8A-4147-A177-3AD203B41FA5}">
                      <a16:colId xmlns:a16="http://schemas.microsoft.com/office/drawing/2014/main" val="20001"/>
                    </a:ext>
                  </a:extLst>
                </a:gridCol>
              </a:tblGrid>
              <a:tr h="806617">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Phương diện</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Đặc điểm thơ tám chữ</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extLst>
                  <a:ext uri="{0D108BD9-81ED-4DB2-BD59-A6C34878D82A}">
                    <a16:rowId xmlns:a16="http://schemas.microsoft.com/office/drawing/2014/main" val="10000"/>
                  </a:ext>
                </a:extLst>
              </a:tr>
              <a:tr h="407353">
                <a:tc rowSpan="3">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Cảm hứng</a:t>
                      </a:r>
                      <a:endParaRPr lang="en-US" sz="1100"/>
                    </a:p>
                    <a:p>
                      <a:pPr algn="ctr">
                        <a:lnSpc>
                          <a:spcPts val="4900"/>
                        </a:lnSpc>
                      </a:pPr>
                      <a:r>
                        <a:rPr lang="en-US" sz="3500" b="1">
                          <a:solidFill>
                            <a:srgbClr val="55726C"/>
                          </a:solidFill>
                          <a:latin typeface="Roboto Condensed Bold"/>
                          <a:ea typeface="Roboto Condensed Bold"/>
                          <a:cs typeface="Roboto Condensed Bold"/>
                          <a:sym typeface="Roboto Condensed Bold"/>
                        </a:rPr>
                        <a:t> chủ đạo</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rowSpan="3">
                  <a:txBody>
                    <a:bodyPr/>
                    <a:lstStyle/>
                    <a:p>
                      <a:pPr algn="l">
                        <a:lnSpc>
                          <a:spcPts val="4900"/>
                        </a:lnSpc>
                        <a:defRPr/>
                      </a:pPr>
                      <a:r>
                        <a:rPr lang="en-US" sz="3500">
                          <a:solidFill>
                            <a:srgbClr val="55726C"/>
                          </a:solidFill>
                          <a:latin typeface="Roboto Condensed"/>
                          <a:ea typeface="Roboto Condensed"/>
                          <a:cs typeface="Roboto Condensed"/>
                          <a:sym typeface="Roboto Condensed"/>
                        </a:rPr>
                        <a:t>- Cảm hứng chủ đạo của tác giả thể hiện trong bài thơ: tình yêu quê hương tha thiết.</a:t>
                      </a:r>
                      <a:endParaRPr lang="en-US" sz="1100"/>
                    </a:p>
                    <a:p>
                      <a:pPr algn="l">
                        <a:lnSpc>
                          <a:spcPts val="4900"/>
                        </a:lnSpc>
                      </a:pPr>
                      <a:r>
                        <a:rPr lang="en-US" sz="3500">
                          <a:solidFill>
                            <a:srgbClr val="55726C"/>
                          </a:solidFill>
                          <a:latin typeface="Roboto Condensed"/>
                          <a:ea typeface="Roboto Condensed"/>
                          <a:cs typeface="Roboto Condensed"/>
                          <a:sym typeface="Roboto Condensed"/>
                        </a:rPr>
                        <a:t>- Cảm hứng đó được thể hiện rõ nhất ở các câu: </a:t>
                      </a:r>
                      <a:r>
                        <a:rPr lang="en-US" sz="3500" i="1">
                          <a:solidFill>
                            <a:srgbClr val="55726C"/>
                          </a:solidFill>
                          <a:latin typeface="Roboto Condensed Italics"/>
                          <a:ea typeface="Roboto Condensed Italics"/>
                          <a:cs typeface="Roboto Condensed Italics"/>
                          <a:sym typeface="Roboto Condensed Italics"/>
                        </a:rPr>
                        <a:t>Nay xa cách lòng tôi luôn tưởng nhớ/Tôi thấy nhớ cái mùi nồng mặn quá!</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076014">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Cảm hứng</a:t>
                      </a:r>
                      <a:endParaRPr lang="en-US" sz="1100"/>
                    </a:p>
                    <a:p>
                      <a:pPr algn="ctr">
                        <a:lnSpc>
                          <a:spcPts val="4900"/>
                        </a:lnSpc>
                      </a:pPr>
                      <a:r>
                        <a:rPr lang="en-US" sz="3500" b="1">
                          <a:solidFill>
                            <a:srgbClr val="55726C"/>
                          </a:solidFill>
                          <a:latin typeface="Roboto Condensed Bold"/>
                          <a:ea typeface="Roboto Condensed Bold"/>
                          <a:cs typeface="Roboto Condensed Bold"/>
                          <a:sym typeface="Roboto Condensed Bold"/>
                        </a:rPr>
                        <a:t> chủ đạo</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vMerge="1">
                  <a:txBody>
                    <a:bodyPr/>
                    <a:lstStyle/>
                    <a:p>
                      <a:pPr algn="l">
                        <a:lnSpc>
                          <a:spcPts val="4900"/>
                        </a:lnSpc>
                        <a:defRPr/>
                      </a:pPr>
                      <a:r>
                        <a:rPr lang="en-US" sz="3500">
                          <a:solidFill>
                            <a:srgbClr val="55726C"/>
                          </a:solidFill>
                          <a:latin typeface="Roboto Condensed"/>
                          <a:ea typeface="Roboto Condensed"/>
                          <a:cs typeface="Roboto Condensed"/>
                          <a:sym typeface="Roboto Condensed"/>
                        </a:rPr>
                        <a:t>- Cảm hứng chủ đạo của tác giả thể hiện trong bài thơ: tình yêu quê hương tha thiết.</a:t>
                      </a:r>
                      <a:endParaRPr lang="en-US" sz="1100"/>
                    </a:p>
                    <a:p>
                      <a:pPr algn="l">
                        <a:lnSpc>
                          <a:spcPts val="4900"/>
                        </a:lnSpc>
                      </a:pPr>
                      <a:r>
                        <a:rPr lang="en-US" sz="3500">
                          <a:solidFill>
                            <a:srgbClr val="55726C"/>
                          </a:solidFill>
                          <a:latin typeface="Roboto Condensed"/>
                          <a:ea typeface="Roboto Condensed"/>
                          <a:cs typeface="Roboto Condensed"/>
                          <a:sym typeface="Roboto Condensed"/>
                        </a:rPr>
                        <a:t>- Cảm hứng đó được thể hiện rõ nhất ở các câu: </a:t>
                      </a:r>
                      <a:r>
                        <a:rPr lang="en-US" sz="3500" i="1">
                          <a:solidFill>
                            <a:srgbClr val="55726C"/>
                          </a:solidFill>
                          <a:latin typeface="Roboto Condensed Italics"/>
                          <a:ea typeface="Roboto Condensed Italics"/>
                          <a:cs typeface="Roboto Condensed Italics"/>
                          <a:sym typeface="Roboto Condensed Italics"/>
                        </a:rPr>
                        <a:t>Nay xa cách lòng tôi luôn tưởng nhớ/Tôi thấy nhớ cái mùi nồng mặn quá!</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76648">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Cảm hứng</a:t>
                      </a:r>
                      <a:endParaRPr lang="en-US" sz="1100"/>
                    </a:p>
                    <a:p>
                      <a:pPr algn="ctr">
                        <a:lnSpc>
                          <a:spcPts val="4900"/>
                        </a:lnSpc>
                      </a:pPr>
                      <a:r>
                        <a:rPr lang="en-US" sz="3500" b="1">
                          <a:solidFill>
                            <a:srgbClr val="55726C"/>
                          </a:solidFill>
                          <a:latin typeface="Roboto Condensed Bold"/>
                          <a:ea typeface="Roboto Condensed Bold"/>
                          <a:cs typeface="Roboto Condensed Bold"/>
                          <a:sym typeface="Roboto Condensed Bold"/>
                        </a:rPr>
                        <a:t> chủ đạo</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vMerge="1">
                  <a:txBody>
                    <a:bodyPr/>
                    <a:lstStyle/>
                    <a:p>
                      <a:pPr algn="l">
                        <a:lnSpc>
                          <a:spcPts val="4900"/>
                        </a:lnSpc>
                        <a:defRPr/>
                      </a:pPr>
                      <a:r>
                        <a:rPr lang="en-US" sz="3500">
                          <a:solidFill>
                            <a:srgbClr val="55726C"/>
                          </a:solidFill>
                          <a:latin typeface="Roboto Condensed"/>
                          <a:ea typeface="Roboto Condensed"/>
                          <a:cs typeface="Roboto Condensed"/>
                          <a:sym typeface="Roboto Condensed"/>
                        </a:rPr>
                        <a:t>- Cảm hứng chủ đạo của tác giả thể hiện trong bài thơ: tình yêu quê hương tha thiết.</a:t>
                      </a:r>
                      <a:endParaRPr lang="en-US" sz="1100"/>
                    </a:p>
                    <a:p>
                      <a:pPr algn="l">
                        <a:lnSpc>
                          <a:spcPts val="4900"/>
                        </a:lnSpc>
                      </a:pPr>
                      <a:r>
                        <a:rPr lang="en-US" sz="3500">
                          <a:solidFill>
                            <a:srgbClr val="55726C"/>
                          </a:solidFill>
                          <a:latin typeface="Roboto Condensed"/>
                          <a:ea typeface="Roboto Condensed"/>
                          <a:cs typeface="Roboto Condensed"/>
                          <a:sym typeface="Roboto Condensed"/>
                        </a:rPr>
                        <a:t>- Cảm hứng đó được thể hiện rõ nhất ở các câu: </a:t>
                      </a:r>
                      <a:r>
                        <a:rPr lang="en-US" sz="3500" i="1">
                          <a:solidFill>
                            <a:srgbClr val="55726C"/>
                          </a:solidFill>
                          <a:latin typeface="Roboto Condensed Italics"/>
                          <a:ea typeface="Roboto Condensed Italics"/>
                          <a:cs typeface="Roboto Condensed Italics"/>
                          <a:sym typeface="Roboto Condensed Italics"/>
                        </a:rPr>
                        <a:t>Nay xa cách lòng tôi luôn tưởng nhớ/Tôi thấy nhớ cái mùi nồng mặn quá!</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317583">
                <a:tc rowSpan="3">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Đề tài, chủ đề, tư tưởng</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rowSpan="3">
                  <a:txBody>
                    <a:bodyPr/>
                    <a:lstStyle/>
                    <a:p>
                      <a:pPr algn="l">
                        <a:lnSpc>
                          <a:spcPts val="4900"/>
                        </a:lnSpc>
                        <a:defRPr/>
                      </a:pPr>
                      <a:r>
                        <a:rPr lang="en-US" sz="3500" u="none" strike="noStrike">
                          <a:solidFill>
                            <a:srgbClr val="55726C"/>
                          </a:solidFill>
                          <a:latin typeface="Roboto Condensed"/>
                          <a:ea typeface="Roboto Condensed"/>
                          <a:cs typeface="Roboto Condensed"/>
                          <a:sym typeface="Roboto Condensed"/>
                        </a:rPr>
                        <a:t>Đề tài: Quê hương</a:t>
                      </a:r>
                      <a:endParaRPr lang="en-US" sz="1100"/>
                    </a:p>
                    <a:p>
                      <a:pPr algn="l">
                        <a:lnSpc>
                          <a:spcPts val="4900"/>
                        </a:lnSpc>
                      </a:pPr>
                      <a:r>
                        <a:rPr lang="en-US" sz="3500" u="none" strike="noStrike">
                          <a:solidFill>
                            <a:srgbClr val="55726C"/>
                          </a:solidFill>
                          <a:latin typeface="Roboto Condensed"/>
                          <a:ea typeface="Roboto Condensed"/>
                          <a:cs typeface="Roboto Condensed"/>
                          <a:sym typeface="Roboto Condensed"/>
                        </a:rPr>
                        <a:t>- Chủ đề: ca ngợi vẻ đẹp của những người lao động và tự hào về quê hương</a:t>
                      </a:r>
                    </a:p>
                    <a:p>
                      <a:pPr algn="l">
                        <a:lnSpc>
                          <a:spcPts val="4900"/>
                        </a:lnSpc>
                      </a:pPr>
                      <a:r>
                        <a:rPr lang="en-US" sz="3500" u="none" strike="noStrike">
                          <a:solidFill>
                            <a:srgbClr val="55726C"/>
                          </a:solidFill>
                          <a:latin typeface="Roboto Condensed"/>
                          <a:ea typeface="Roboto Condensed"/>
                          <a:cs typeface="Roboto Condensed"/>
                          <a:sym typeface="Roboto Condensed"/>
                        </a:rPr>
                        <a:t>- Tư tưởng: niềm tự hào, tình yêu tha thiết đối với quê hương làng biển của tác giả.</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232891">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Đề tài, chủ đề, tư tưởng</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vMerge="1">
                  <a:txBody>
                    <a:bodyPr/>
                    <a:lstStyle/>
                    <a:p>
                      <a:pPr algn="l">
                        <a:lnSpc>
                          <a:spcPts val="4900"/>
                        </a:lnSpc>
                        <a:defRPr/>
                      </a:pPr>
                      <a:r>
                        <a:rPr lang="en-US" sz="3500" u="none" strike="noStrike">
                          <a:solidFill>
                            <a:srgbClr val="55726C"/>
                          </a:solidFill>
                          <a:latin typeface="Roboto Condensed"/>
                          <a:ea typeface="Roboto Condensed"/>
                          <a:cs typeface="Roboto Condensed"/>
                          <a:sym typeface="Roboto Condensed"/>
                        </a:rPr>
                        <a:t>Đề tài: Quê hương</a:t>
                      </a:r>
                      <a:endParaRPr lang="en-US" sz="1100"/>
                    </a:p>
                    <a:p>
                      <a:pPr algn="l">
                        <a:lnSpc>
                          <a:spcPts val="4900"/>
                        </a:lnSpc>
                      </a:pPr>
                      <a:r>
                        <a:rPr lang="en-US" sz="3500" u="none" strike="noStrike">
                          <a:solidFill>
                            <a:srgbClr val="55726C"/>
                          </a:solidFill>
                          <a:latin typeface="Roboto Condensed"/>
                          <a:ea typeface="Roboto Condensed"/>
                          <a:cs typeface="Roboto Condensed"/>
                          <a:sym typeface="Roboto Condensed"/>
                        </a:rPr>
                        <a:t>- Chủ đề: ca ngợi vẻ đẹp của những người lao động và tự hào về quê hương</a:t>
                      </a:r>
                    </a:p>
                    <a:p>
                      <a:pPr algn="l">
                        <a:lnSpc>
                          <a:spcPts val="4900"/>
                        </a:lnSpc>
                      </a:pPr>
                      <a:r>
                        <a:rPr lang="en-US" sz="3500" u="none" strike="noStrike">
                          <a:solidFill>
                            <a:srgbClr val="55726C"/>
                          </a:solidFill>
                          <a:latin typeface="Roboto Condensed"/>
                          <a:ea typeface="Roboto Condensed"/>
                          <a:cs typeface="Roboto Condensed"/>
                          <a:sym typeface="Roboto Condensed"/>
                        </a:rPr>
                        <a:t>- Tư tưởng: niềm tự hào, tình yêu tha thiết đối với quê hương làng biển của tác giả.</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749303">
                <a:tc vMerge="1">
                  <a:txBody>
                    <a:bodyPr/>
                    <a:lstStyle/>
                    <a:p>
                      <a:pPr algn="ctr">
                        <a:lnSpc>
                          <a:spcPts val="4900"/>
                        </a:lnSpc>
                        <a:defRPr/>
                      </a:pPr>
                      <a:r>
                        <a:rPr lang="en-US" sz="3500" b="1">
                          <a:solidFill>
                            <a:srgbClr val="55726C"/>
                          </a:solidFill>
                          <a:latin typeface="Roboto Condensed Bold"/>
                          <a:ea typeface="Roboto Condensed Bold"/>
                          <a:cs typeface="Roboto Condensed Bold"/>
                          <a:sym typeface="Roboto Condensed Bold"/>
                        </a:rPr>
                        <a:t>Đề tài, chủ đề, tư tưởng</a:t>
                      </a:r>
                      <a:endParaRPr lang="en-US" sz="1100"/>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D1DAD2"/>
                    </a:solidFill>
                  </a:tcPr>
                </a:tc>
                <a:tc vMerge="1">
                  <a:txBody>
                    <a:bodyPr/>
                    <a:lstStyle/>
                    <a:p>
                      <a:pPr algn="l">
                        <a:lnSpc>
                          <a:spcPts val="4900"/>
                        </a:lnSpc>
                        <a:defRPr/>
                      </a:pPr>
                      <a:r>
                        <a:rPr lang="en-US" sz="3500" u="none" strike="noStrike">
                          <a:solidFill>
                            <a:srgbClr val="55726C"/>
                          </a:solidFill>
                          <a:latin typeface="Roboto Condensed"/>
                          <a:ea typeface="Roboto Condensed"/>
                          <a:cs typeface="Roboto Condensed"/>
                          <a:sym typeface="Roboto Condensed"/>
                        </a:rPr>
                        <a:t>Đề tài: Quê hương</a:t>
                      </a:r>
                      <a:endParaRPr lang="en-US" sz="1100"/>
                    </a:p>
                    <a:p>
                      <a:pPr algn="l">
                        <a:lnSpc>
                          <a:spcPts val="4900"/>
                        </a:lnSpc>
                      </a:pPr>
                      <a:r>
                        <a:rPr lang="en-US" sz="3500" u="none" strike="noStrike">
                          <a:solidFill>
                            <a:srgbClr val="55726C"/>
                          </a:solidFill>
                          <a:latin typeface="Roboto Condensed"/>
                          <a:ea typeface="Roboto Condensed"/>
                          <a:cs typeface="Roboto Condensed"/>
                          <a:sym typeface="Roboto Condensed"/>
                        </a:rPr>
                        <a:t>- Chủ đề: ca ngợi vẻ đẹp của những người lao động và tự hào về quê hương</a:t>
                      </a:r>
                    </a:p>
                    <a:p>
                      <a:pPr algn="l">
                        <a:lnSpc>
                          <a:spcPts val="4900"/>
                        </a:lnSpc>
                      </a:pPr>
                      <a:r>
                        <a:rPr lang="en-US" sz="3500" u="none" strike="noStrike">
                          <a:solidFill>
                            <a:srgbClr val="55726C"/>
                          </a:solidFill>
                          <a:latin typeface="Roboto Condensed"/>
                          <a:ea typeface="Roboto Condensed"/>
                          <a:cs typeface="Roboto Condensed"/>
                          <a:sym typeface="Roboto Condensed"/>
                        </a:rPr>
                        <a:t>- Tư tưởng: niềm tự hào, tình yêu tha thiết đối với quê hương làng biển của tác giả.</a:t>
                      </a:r>
                    </a:p>
                  </a:txBody>
                  <a:tcPr marL="0" marR="0" marT="0" marB="0" anchor="ctr">
                    <a:lnL w="19050" cap="flat" cmpd="sng" algn="ctr">
                      <a:solidFill>
                        <a:srgbClr val="8D5B31"/>
                      </a:solidFill>
                      <a:prstDash val="solid"/>
                      <a:round/>
                      <a:headEnd type="none" w="med" len="med"/>
                      <a:tailEnd type="none" w="med" len="med"/>
                    </a:lnL>
                    <a:lnR w="19050" cap="flat" cmpd="sng" algn="ctr">
                      <a:solidFill>
                        <a:srgbClr val="8D5B31"/>
                      </a:solidFill>
                      <a:prstDash val="solid"/>
                      <a:round/>
                      <a:headEnd type="none" w="med" len="med"/>
                      <a:tailEnd type="none" w="med" len="med"/>
                    </a:lnR>
                    <a:lnT w="19050" cap="flat" cmpd="sng" algn="ctr">
                      <a:solidFill>
                        <a:srgbClr val="8D5B31"/>
                      </a:solidFill>
                      <a:prstDash val="solid"/>
                      <a:round/>
                      <a:headEnd type="none" w="med" len="med"/>
                      <a:tailEnd type="none" w="med" len="med"/>
                    </a:lnT>
                    <a:lnB w="19050" cap="flat" cmpd="sng" algn="ctr">
                      <a:solidFill>
                        <a:srgbClr val="8D5B3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485554"/>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3863119" y="3539911"/>
            <a:ext cx="9787516" cy="5513634"/>
          </a:xfrm>
          <a:custGeom>
            <a:avLst/>
            <a:gdLst/>
            <a:ahLst/>
            <a:cxnLst/>
            <a:rect l="l" t="t" r="r" b="b"/>
            <a:pathLst>
              <a:path w="9787516" h="5513634">
                <a:moveTo>
                  <a:pt x="0" y="0"/>
                </a:moveTo>
                <a:lnTo>
                  <a:pt x="9787516" y="0"/>
                </a:lnTo>
                <a:lnTo>
                  <a:pt x="9787516" y="5513634"/>
                </a:lnTo>
                <a:lnTo>
                  <a:pt x="0" y="551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4813576" y="4097385"/>
            <a:ext cx="8189132" cy="5321299"/>
          </a:xfrm>
          <a:prstGeom prst="rect">
            <a:avLst/>
          </a:prstGeom>
        </p:spPr>
        <p:txBody>
          <a:bodyPr lIns="0" tIns="0" rIns="0" bIns="0" rtlCol="0" anchor="t">
            <a:spAutoFit/>
          </a:bodyPr>
          <a:lstStyle/>
          <a:p>
            <a:pPr algn="just">
              <a:lnSpc>
                <a:spcPts val="7000"/>
              </a:lnSpc>
            </a:pPr>
            <a:r>
              <a:rPr lang="en-US" sz="5000">
                <a:solidFill>
                  <a:srgbClr val="55726C"/>
                </a:solidFill>
                <a:latin typeface="#9Slide05 Phobia"/>
                <a:ea typeface="#9Slide05 Phobia"/>
                <a:cs typeface="#9Slide05 Phobia"/>
                <a:sym typeface="#9Slide05 Phobia"/>
              </a:rPr>
              <a:t>Ngày ửng hồng sau làn sương gấm .......,</a:t>
            </a:r>
          </a:p>
          <a:p>
            <a:pPr algn="just">
              <a:lnSpc>
                <a:spcPts val="7000"/>
              </a:lnSpc>
            </a:pPr>
            <a:r>
              <a:rPr lang="en-US" sz="5000">
                <a:solidFill>
                  <a:srgbClr val="55726C"/>
                </a:solidFill>
                <a:latin typeface="#9Slide05 Phobia"/>
                <a:ea typeface="#9Slide05 Phobia"/>
                <a:cs typeface="#9Slide05 Phobia"/>
                <a:sym typeface="#9Slide05 Phobia"/>
              </a:rPr>
              <a:t>Nắng dát vàng trên bãi cỏ non ........</a:t>
            </a:r>
          </a:p>
          <a:p>
            <a:pPr algn="just">
              <a:lnSpc>
                <a:spcPts val="7000"/>
              </a:lnSpc>
            </a:pPr>
            <a:r>
              <a:rPr lang="en-US" sz="5000">
                <a:solidFill>
                  <a:srgbClr val="55726C"/>
                </a:solidFill>
                <a:latin typeface="#9Slide05 Phobia"/>
                <a:ea typeface="#9Slide05 Phobia"/>
                <a:cs typeface="#9Slide05 Phobia"/>
                <a:sym typeface="#9Slide05 Phobia"/>
              </a:rPr>
              <a:t>Dịp cầu xa lồng bóng nước long lanh,</a:t>
            </a:r>
          </a:p>
          <a:p>
            <a:pPr algn="just">
              <a:lnSpc>
                <a:spcPts val="7000"/>
              </a:lnSpc>
            </a:pPr>
            <a:r>
              <a:rPr lang="en-US" sz="5000">
                <a:solidFill>
                  <a:srgbClr val="55726C"/>
                </a:solidFill>
                <a:latin typeface="#9Slide05 Phobia"/>
                <a:ea typeface="#9Slide05 Phobia"/>
                <a:cs typeface="#9Slide05 Phobia"/>
                <a:sym typeface="#9Slide05 Phobia"/>
              </a:rPr>
              <a:t>Đàn có trắng giăng hàng bay phấp phới.</a:t>
            </a:r>
          </a:p>
          <a:p>
            <a:pPr algn="r">
              <a:lnSpc>
                <a:spcPts val="7000"/>
              </a:lnSpc>
            </a:pPr>
            <a:r>
              <a:rPr lang="en-US" sz="5000">
                <a:solidFill>
                  <a:srgbClr val="55726C"/>
                </a:solidFill>
                <a:latin typeface="#9Slide05 Phobia"/>
                <a:ea typeface="#9Slide05 Phobia"/>
                <a:cs typeface="#9Slide05 Phobia"/>
                <a:sym typeface="#9Slide05 Phobia"/>
              </a:rPr>
              <a:t>(Đoàn Văn Cừ)</a:t>
            </a:r>
          </a:p>
          <a:p>
            <a:pPr algn="just">
              <a:lnSpc>
                <a:spcPts val="7000"/>
              </a:lnSpc>
              <a:spcBef>
                <a:spcPct val="0"/>
              </a:spcBef>
            </a:pPr>
            <a:endParaRPr lang="en-US" sz="5000">
              <a:solidFill>
                <a:srgbClr val="55726C"/>
              </a:solidFill>
              <a:latin typeface="#9Slide05 Phobia"/>
              <a:ea typeface="#9Slide05 Phobia"/>
              <a:cs typeface="#9Slide05 Phobia"/>
              <a:sym typeface="#9Slide05 Phobia"/>
            </a:endParaRPr>
          </a:p>
        </p:txBody>
      </p:sp>
      <p:sp>
        <p:nvSpPr>
          <p:cNvPr id="18" name="Freeform 18"/>
          <p:cNvSpPr/>
          <p:nvPr/>
        </p:nvSpPr>
        <p:spPr>
          <a:xfrm rot="5299493">
            <a:off x="-1629295" y="5362204"/>
            <a:ext cx="6842512" cy="2508921"/>
          </a:xfrm>
          <a:custGeom>
            <a:avLst/>
            <a:gdLst/>
            <a:ahLst/>
            <a:cxnLst/>
            <a:rect l="l" t="t" r="r" b="b"/>
            <a:pathLst>
              <a:path w="6842512" h="2508921">
                <a:moveTo>
                  <a:pt x="0" y="0"/>
                </a:moveTo>
                <a:lnTo>
                  <a:pt x="6842512" y="0"/>
                </a:lnTo>
                <a:lnTo>
                  <a:pt x="6842512" y="2508921"/>
                </a:lnTo>
                <a:lnTo>
                  <a:pt x="0" y="2508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20" name="TextBox 20"/>
          <p:cNvSpPr txBox="1"/>
          <p:nvPr/>
        </p:nvSpPr>
        <p:spPr>
          <a:xfrm>
            <a:off x="3271529" y="1375612"/>
            <a:ext cx="6518173" cy="1076326"/>
          </a:xfrm>
          <a:prstGeom prst="rect">
            <a:avLst/>
          </a:prstGeom>
        </p:spPr>
        <p:txBody>
          <a:bodyPr lIns="0" tIns="0" rIns="0" bIns="0" rtlCol="0" anchor="t">
            <a:spAutoFit/>
          </a:bodyPr>
          <a:lstStyle/>
          <a:p>
            <a:pPr algn="l">
              <a:lnSpc>
                <a:spcPts val="8399"/>
              </a:lnSpc>
              <a:spcBef>
                <a:spcPct val="0"/>
              </a:spcBef>
            </a:pPr>
            <a:r>
              <a:rPr lang="en-US" sz="5999">
                <a:solidFill>
                  <a:srgbClr val="4E8F86"/>
                </a:solidFill>
                <a:latin typeface="#9Slide05 ViceroyJF"/>
                <a:ea typeface="#9Slide05 ViceroyJF"/>
                <a:cs typeface="#9Slide05 ViceroyJF"/>
                <a:sym typeface="#9Slide05 ViceroyJF"/>
              </a:rPr>
              <a:t>2. Tập gieo vần</a:t>
            </a:r>
          </a:p>
        </p:txBody>
      </p:sp>
      <p:sp>
        <p:nvSpPr>
          <p:cNvPr id="21" name="TextBox 21"/>
          <p:cNvSpPr txBox="1"/>
          <p:nvPr/>
        </p:nvSpPr>
        <p:spPr>
          <a:xfrm>
            <a:off x="10900688" y="4106910"/>
            <a:ext cx="1291312" cy="882651"/>
          </a:xfrm>
          <a:prstGeom prst="rect">
            <a:avLst/>
          </a:prstGeom>
        </p:spPr>
        <p:txBody>
          <a:bodyPr wrap="square" lIns="0" tIns="0" rIns="0" bIns="0" rtlCol="0" anchor="t">
            <a:spAutoFit/>
          </a:bodyPr>
          <a:lstStyle/>
          <a:p>
            <a:pPr algn="ctr">
              <a:lnSpc>
                <a:spcPts val="6999"/>
              </a:lnSpc>
              <a:spcBef>
                <a:spcPct val="0"/>
              </a:spcBef>
            </a:pPr>
            <a:r>
              <a:rPr lang="en-US" sz="4999">
                <a:solidFill>
                  <a:srgbClr val="CD4D42"/>
                </a:solidFill>
                <a:latin typeface="#9Slide05 Phobia"/>
                <a:ea typeface="#9Slide05 Phobia"/>
                <a:cs typeface="#9Slide05 Phobia"/>
                <a:sym typeface="#9Slide05 Phobia"/>
              </a:rPr>
              <a:t>lạnh</a:t>
            </a:r>
          </a:p>
        </p:txBody>
      </p:sp>
      <p:sp>
        <p:nvSpPr>
          <p:cNvPr id="22" name="TextBox 22"/>
          <p:cNvSpPr txBox="1"/>
          <p:nvPr/>
        </p:nvSpPr>
        <p:spPr>
          <a:xfrm>
            <a:off x="10159623" y="5019675"/>
            <a:ext cx="1175406" cy="882651"/>
          </a:xfrm>
          <a:prstGeom prst="rect">
            <a:avLst/>
          </a:prstGeom>
        </p:spPr>
        <p:txBody>
          <a:bodyPr wrap="square" lIns="0" tIns="0" rIns="0" bIns="0" rtlCol="0" anchor="t">
            <a:spAutoFit/>
          </a:bodyPr>
          <a:lstStyle/>
          <a:p>
            <a:pPr algn="ctr">
              <a:lnSpc>
                <a:spcPts val="6999"/>
              </a:lnSpc>
              <a:spcBef>
                <a:spcPct val="0"/>
              </a:spcBef>
            </a:pPr>
            <a:r>
              <a:rPr lang="en-US" sz="4999">
                <a:solidFill>
                  <a:srgbClr val="CD4D42"/>
                </a:solidFill>
                <a:latin typeface="#9Slide05 Phobia"/>
                <a:ea typeface="#9Slide05 Phobia"/>
                <a:cs typeface="#9Slide05 Phobia"/>
                <a:sym typeface="#9Slide05 Phobia"/>
              </a:rPr>
              <a:t>xanh</a:t>
            </a:r>
          </a:p>
        </p:txBody>
      </p:sp>
      <p:sp>
        <p:nvSpPr>
          <p:cNvPr id="23" name="TextBox 23"/>
          <p:cNvSpPr txBox="1"/>
          <p:nvPr/>
        </p:nvSpPr>
        <p:spPr>
          <a:xfrm>
            <a:off x="1028700" y="3432140"/>
            <a:ext cx="1526522" cy="6334126"/>
          </a:xfrm>
          <a:prstGeom prst="rect">
            <a:avLst/>
          </a:prstGeom>
        </p:spPr>
        <p:txBody>
          <a:bodyPr lIns="0" tIns="0" rIns="0" bIns="0" rtlCol="0" anchor="t">
            <a:spAutoFit/>
          </a:bodyPr>
          <a:lstStyle/>
          <a:p>
            <a:pPr algn="ctr">
              <a:lnSpc>
                <a:spcPts val="8399"/>
              </a:lnSpc>
              <a:spcBef>
                <a:spcPct val="0"/>
              </a:spcBef>
            </a:pPr>
            <a:r>
              <a:rPr lang="en-US" sz="5999">
                <a:solidFill>
                  <a:srgbClr val="55726C"/>
                </a:solidFill>
                <a:latin typeface="#9Slide05 Phobia"/>
                <a:ea typeface="#9Slide05 Phobia"/>
                <a:cs typeface="#9Slide05 Phobia"/>
                <a:sym typeface="#9Slide05 Phobia"/>
              </a:rPr>
              <a:t>(mỏng,</a:t>
            </a:r>
          </a:p>
          <a:p>
            <a:pPr algn="ctr">
              <a:lnSpc>
                <a:spcPts val="8399"/>
              </a:lnSpc>
              <a:spcBef>
                <a:spcPct val="0"/>
              </a:spcBef>
            </a:pPr>
            <a:r>
              <a:rPr lang="en-US" sz="5999">
                <a:solidFill>
                  <a:srgbClr val="55726C"/>
                </a:solidFill>
                <a:latin typeface="#9Slide05 Phobia"/>
                <a:ea typeface="#9Slide05 Phobia"/>
                <a:cs typeface="#9Slide05 Phobia"/>
                <a:sym typeface="#9Slide05 Phobia"/>
              </a:rPr>
              <a:t> lạnh,</a:t>
            </a:r>
          </a:p>
          <a:p>
            <a:pPr algn="ctr">
              <a:lnSpc>
                <a:spcPts val="8399"/>
              </a:lnSpc>
              <a:spcBef>
                <a:spcPct val="0"/>
              </a:spcBef>
            </a:pPr>
            <a:r>
              <a:rPr lang="en-US" sz="5999">
                <a:solidFill>
                  <a:srgbClr val="55726C"/>
                </a:solidFill>
                <a:latin typeface="#9Slide05 Phobia"/>
                <a:ea typeface="#9Slide05 Phobia"/>
                <a:cs typeface="#9Slide05 Phobia"/>
                <a:sym typeface="#9Slide05 Phobia"/>
              </a:rPr>
              <a:t> nhẹ;</a:t>
            </a:r>
          </a:p>
          <a:p>
            <a:pPr algn="ctr">
              <a:lnSpc>
                <a:spcPts val="8399"/>
              </a:lnSpc>
              <a:spcBef>
                <a:spcPct val="0"/>
              </a:spcBef>
            </a:pPr>
            <a:r>
              <a:rPr lang="en-US" sz="5999">
                <a:solidFill>
                  <a:srgbClr val="55726C"/>
                </a:solidFill>
                <a:latin typeface="#9Slide05 Phobia"/>
                <a:ea typeface="#9Slide05 Phobia"/>
                <a:cs typeface="#9Slide05 Phobia"/>
                <a:sym typeface="#9Slide05 Phobia"/>
              </a:rPr>
              <a:t> tơ, </a:t>
            </a:r>
          </a:p>
          <a:p>
            <a:pPr algn="ctr">
              <a:lnSpc>
                <a:spcPts val="8399"/>
              </a:lnSpc>
              <a:spcBef>
                <a:spcPct val="0"/>
              </a:spcBef>
            </a:pPr>
            <a:r>
              <a:rPr lang="en-US" sz="5999">
                <a:solidFill>
                  <a:srgbClr val="55726C"/>
                </a:solidFill>
                <a:latin typeface="#9Slide05 Phobia"/>
                <a:ea typeface="#9Slide05 Phobia"/>
                <a:cs typeface="#9Slide05 Phobia"/>
                <a:sym typeface="#9Slide05 Phobia"/>
              </a:rPr>
              <a:t>xanh,</a:t>
            </a:r>
          </a:p>
          <a:p>
            <a:pPr algn="ctr">
              <a:lnSpc>
                <a:spcPts val="8399"/>
              </a:lnSpc>
              <a:spcBef>
                <a:spcPct val="0"/>
              </a:spcBef>
            </a:pPr>
            <a:r>
              <a:rPr lang="en-US" sz="5999">
                <a:solidFill>
                  <a:srgbClr val="55726C"/>
                </a:solidFill>
                <a:latin typeface="#9Slide05 Phobia"/>
                <a:ea typeface="#9Slide05 Phobia"/>
                <a:cs typeface="#9Slide05 Phobia"/>
                <a:sym typeface="#9Slide05 Phobia"/>
              </a:rPr>
              <a:t> xa)</a:t>
            </a:r>
          </a:p>
        </p:txBody>
      </p:sp>
      <p:sp>
        <p:nvSpPr>
          <p:cNvPr id="24" name="TextBox 24"/>
          <p:cNvSpPr txBox="1"/>
          <p:nvPr/>
        </p:nvSpPr>
        <p:spPr>
          <a:xfrm>
            <a:off x="3531545" y="2618099"/>
            <a:ext cx="9827343" cy="679451"/>
          </a:xfrm>
          <a:prstGeom prst="rect">
            <a:avLst/>
          </a:prstGeom>
        </p:spPr>
        <p:txBody>
          <a:bodyPr lIns="0" tIns="0" rIns="0" bIns="0" rtlCol="0" anchor="t">
            <a:spAutoFit/>
          </a:bodyPr>
          <a:lstStyle/>
          <a:p>
            <a:pPr algn="ctr">
              <a:lnSpc>
                <a:spcPts val="5599"/>
              </a:lnSpc>
              <a:spcBef>
                <a:spcPct val="0"/>
              </a:spcBef>
            </a:pPr>
            <a:r>
              <a:rPr lang="en-US" sz="3999" b="1">
                <a:solidFill>
                  <a:srgbClr val="55726C"/>
                </a:solidFill>
                <a:latin typeface="Roboto Condensed Bold"/>
                <a:ea typeface="Roboto Condensed Bold"/>
                <a:cs typeface="Roboto Condensed Bold"/>
                <a:sym typeface="Roboto Condensed Bold"/>
              </a:rPr>
              <a:t>Lựa chọn từ thích hợp điền vào chỗ trống: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485554"/>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3863119" y="3539911"/>
            <a:ext cx="9787516" cy="5513634"/>
          </a:xfrm>
          <a:custGeom>
            <a:avLst/>
            <a:gdLst/>
            <a:ahLst/>
            <a:cxnLst/>
            <a:rect l="l" t="t" r="r" b="b"/>
            <a:pathLst>
              <a:path w="9787516" h="5513634">
                <a:moveTo>
                  <a:pt x="0" y="0"/>
                </a:moveTo>
                <a:lnTo>
                  <a:pt x="9787516" y="0"/>
                </a:lnTo>
                <a:lnTo>
                  <a:pt x="9787516" y="5513634"/>
                </a:lnTo>
                <a:lnTo>
                  <a:pt x="0" y="551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5169756" y="4152745"/>
            <a:ext cx="8189132" cy="5321299"/>
          </a:xfrm>
          <a:prstGeom prst="rect">
            <a:avLst/>
          </a:prstGeom>
        </p:spPr>
        <p:txBody>
          <a:bodyPr lIns="0" tIns="0" rIns="0" bIns="0" rtlCol="0" anchor="t">
            <a:spAutoFit/>
          </a:bodyPr>
          <a:lstStyle/>
          <a:p>
            <a:pPr algn="just">
              <a:lnSpc>
                <a:spcPts val="7000"/>
              </a:lnSpc>
            </a:pPr>
            <a:r>
              <a:rPr lang="en-US" sz="5000">
                <a:solidFill>
                  <a:srgbClr val="55726C"/>
                </a:solidFill>
                <a:latin typeface="#9Slide05 Phobia"/>
                <a:ea typeface="#9Slide05 Phobia"/>
                <a:cs typeface="#9Slide05 Phobia"/>
                <a:sym typeface="#9Slide05 Phobia"/>
              </a:rPr>
              <a:t>Tiếng mẹ gọi trong hoàng hôn khói .......</a:t>
            </a:r>
          </a:p>
          <a:p>
            <a:pPr algn="just">
              <a:lnSpc>
                <a:spcPts val="7000"/>
              </a:lnSpc>
            </a:pPr>
            <a:r>
              <a:rPr lang="en-US" sz="5000">
                <a:solidFill>
                  <a:srgbClr val="55726C"/>
                </a:solidFill>
                <a:latin typeface="#9Slide05 Phobia"/>
                <a:ea typeface="#9Slide05 Phobia"/>
                <a:cs typeface="#9Slide05 Phobia"/>
                <a:sym typeface="#9Slide05 Phobia"/>
              </a:rPr>
              <a:t>Cánh đồng xa cò trắng rủ nhau về </a:t>
            </a:r>
          </a:p>
          <a:p>
            <a:pPr algn="just">
              <a:lnSpc>
                <a:spcPts val="7000"/>
              </a:lnSpc>
            </a:pPr>
            <a:r>
              <a:rPr lang="en-US" sz="5000">
                <a:solidFill>
                  <a:srgbClr val="55726C"/>
                </a:solidFill>
                <a:latin typeface="#9Slide05 Phobia"/>
                <a:ea typeface="#9Slide05 Phobia"/>
                <a:cs typeface="#9Slide05 Phobia"/>
                <a:sym typeface="#9Slide05 Phobia"/>
              </a:rPr>
              <a:t>Có con nghé trên lưng bùn ướt ......... </a:t>
            </a:r>
          </a:p>
          <a:p>
            <a:pPr algn="just">
              <a:lnSpc>
                <a:spcPts val="7000"/>
              </a:lnSpc>
            </a:pPr>
            <a:r>
              <a:rPr lang="en-US" sz="5000">
                <a:solidFill>
                  <a:srgbClr val="55726C"/>
                </a:solidFill>
                <a:latin typeface="#9Slide05 Phobia"/>
                <a:ea typeface="#9Slide05 Phobia"/>
                <a:cs typeface="#9Slide05 Phobia"/>
                <a:sym typeface="#9Slide05 Phobia"/>
              </a:rPr>
              <a:t>Nghe xạc xào gió thổi giữa cau tre</a:t>
            </a:r>
          </a:p>
          <a:p>
            <a:pPr algn="ctr">
              <a:lnSpc>
                <a:spcPts val="7000"/>
              </a:lnSpc>
            </a:pPr>
            <a:r>
              <a:rPr lang="en-US" sz="5000">
                <a:solidFill>
                  <a:srgbClr val="55726C"/>
                </a:solidFill>
                <a:latin typeface="#9Slide05 Phobia"/>
                <a:ea typeface="#9Slide05 Phobia"/>
                <a:cs typeface="#9Slide05 Phobia"/>
                <a:sym typeface="#9Slide05 Phobia"/>
              </a:rPr>
              <a:t>(Lưu Quang Vũ)</a:t>
            </a:r>
          </a:p>
          <a:p>
            <a:pPr algn="just">
              <a:lnSpc>
                <a:spcPts val="7000"/>
              </a:lnSpc>
              <a:spcBef>
                <a:spcPct val="0"/>
              </a:spcBef>
            </a:pPr>
            <a:endParaRPr lang="en-US" sz="5000">
              <a:solidFill>
                <a:srgbClr val="55726C"/>
              </a:solidFill>
              <a:latin typeface="#9Slide05 Phobia"/>
              <a:ea typeface="#9Slide05 Phobia"/>
              <a:cs typeface="#9Slide05 Phobia"/>
              <a:sym typeface="#9Slide05 Phobia"/>
            </a:endParaRPr>
          </a:p>
        </p:txBody>
      </p:sp>
      <p:sp>
        <p:nvSpPr>
          <p:cNvPr id="18" name="Freeform 18"/>
          <p:cNvSpPr/>
          <p:nvPr/>
        </p:nvSpPr>
        <p:spPr>
          <a:xfrm rot="5299493">
            <a:off x="-1629295" y="5362204"/>
            <a:ext cx="6842512" cy="2508921"/>
          </a:xfrm>
          <a:custGeom>
            <a:avLst/>
            <a:gdLst/>
            <a:ahLst/>
            <a:cxnLst/>
            <a:rect l="l" t="t" r="r" b="b"/>
            <a:pathLst>
              <a:path w="6842512" h="2508921">
                <a:moveTo>
                  <a:pt x="0" y="0"/>
                </a:moveTo>
                <a:lnTo>
                  <a:pt x="6842512" y="0"/>
                </a:lnTo>
                <a:lnTo>
                  <a:pt x="6842512" y="2508921"/>
                </a:lnTo>
                <a:lnTo>
                  <a:pt x="0" y="2508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20" name="TextBox 20"/>
          <p:cNvSpPr txBox="1"/>
          <p:nvPr/>
        </p:nvSpPr>
        <p:spPr>
          <a:xfrm>
            <a:off x="3271529" y="1375612"/>
            <a:ext cx="6518173" cy="1076326"/>
          </a:xfrm>
          <a:prstGeom prst="rect">
            <a:avLst/>
          </a:prstGeom>
        </p:spPr>
        <p:txBody>
          <a:bodyPr lIns="0" tIns="0" rIns="0" bIns="0" rtlCol="0" anchor="t">
            <a:spAutoFit/>
          </a:bodyPr>
          <a:lstStyle/>
          <a:p>
            <a:pPr algn="l">
              <a:lnSpc>
                <a:spcPts val="8399"/>
              </a:lnSpc>
              <a:spcBef>
                <a:spcPct val="0"/>
              </a:spcBef>
            </a:pPr>
            <a:r>
              <a:rPr lang="en-US" sz="5999">
                <a:solidFill>
                  <a:srgbClr val="4E8F86"/>
                </a:solidFill>
                <a:latin typeface="#9Slide05 ViceroyJF"/>
                <a:ea typeface="#9Slide05 ViceroyJF"/>
                <a:cs typeface="#9Slide05 ViceroyJF"/>
                <a:sym typeface="#9Slide05 ViceroyJF"/>
              </a:rPr>
              <a:t>2. Tập gieo vần</a:t>
            </a:r>
          </a:p>
        </p:txBody>
      </p:sp>
      <p:sp>
        <p:nvSpPr>
          <p:cNvPr id="21" name="TextBox 21"/>
          <p:cNvSpPr txBox="1"/>
          <p:nvPr/>
        </p:nvSpPr>
        <p:spPr>
          <a:xfrm>
            <a:off x="10419694" y="5997419"/>
            <a:ext cx="749300" cy="882651"/>
          </a:xfrm>
          <a:prstGeom prst="rect">
            <a:avLst/>
          </a:prstGeom>
        </p:spPr>
        <p:txBody>
          <a:bodyPr lIns="0" tIns="0" rIns="0" bIns="0" rtlCol="0" anchor="t">
            <a:spAutoFit/>
          </a:bodyPr>
          <a:lstStyle/>
          <a:p>
            <a:pPr algn="ctr">
              <a:lnSpc>
                <a:spcPts val="6999"/>
              </a:lnSpc>
              <a:spcBef>
                <a:spcPct val="0"/>
              </a:spcBef>
            </a:pPr>
            <a:r>
              <a:rPr lang="en-US" sz="4999">
                <a:solidFill>
                  <a:srgbClr val="CD4D42"/>
                </a:solidFill>
                <a:latin typeface="#9Slide05 Phobia"/>
                <a:ea typeface="#9Slide05 Phobia"/>
                <a:cs typeface="#9Slide05 Phobia"/>
                <a:sym typeface="#9Slide05 Phobia"/>
              </a:rPr>
              <a:t>đẫm</a:t>
            </a:r>
          </a:p>
        </p:txBody>
      </p:sp>
      <p:sp>
        <p:nvSpPr>
          <p:cNvPr id="22" name="TextBox 22"/>
          <p:cNvSpPr txBox="1"/>
          <p:nvPr/>
        </p:nvSpPr>
        <p:spPr>
          <a:xfrm>
            <a:off x="11168994" y="4076700"/>
            <a:ext cx="1243039" cy="882651"/>
          </a:xfrm>
          <a:prstGeom prst="rect">
            <a:avLst/>
          </a:prstGeom>
        </p:spPr>
        <p:txBody>
          <a:bodyPr wrap="square" lIns="0" tIns="0" rIns="0" bIns="0" rtlCol="0" anchor="t">
            <a:spAutoFit/>
          </a:bodyPr>
          <a:lstStyle/>
          <a:p>
            <a:pPr algn="ctr">
              <a:lnSpc>
                <a:spcPts val="6999"/>
              </a:lnSpc>
              <a:spcBef>
                <a:spcPct val="0"/>
              </a:spcBef>
            </a:pPr>
            <a:r>
              <a:rPr lang="en-US" sz="4999">
                <a:solidFill>
                  <a:srgbClr val="CD4D42"/>
                </a:solidFill>
                <a:latin typeface="#9Slide05 Phobia"/>
                <a:ea typeface="#9Slide05 Phobia"/>
                <a:cs typeface="#9Slide05 Phobia"/>
                <a:sym typeface="#9Slide05 Phobia"/>
              </a:rPr>
              <a:t>sẫm</a:t>
            </a:r>
          </a:p>
        </p:txBody>
      </p:sp>
      <p:sp>
        <p:nvSpPr>
          <p:cNvPr id="23" name="TextBox 23"/>
          <p:cNvSpPr txBox="1"/>
          <p:nvPr/>
        </p:nvSpPr>
        <p:spPr>
          <a:xfrm>
            <a:off x="1028700" y="3432140"/>
            <a:ext cx="1526522" cy="6334126"/>
          </a:xfrm>
          <a:prstGeom prst="rect">
            <a:avLst/>
          </a:prstGeom>
        </p:spPr>
        <p:txBody>
          <a:bodyPr lIns="0" tIns="0" rIns="0" bIns="0" rtlCol="0" anchor="t">
            <a:spAutoFit/>
          </a:bodyPr>
          <a:lstStyle/>
          <a:p>
            <a:pPr algn="ctr">
              <a:lnSpc>
                <a:spcPts val="8399"/>
              </a:lnSpc>
              <a:spcBef>
                <a:spcPct val="0"/>
              </a:spcBef>
            </a:pPr>
            <a:r>
              <a:rPr lang="en-US" sz="5999">
                <a:solidFill>
                  <a:srgbClr val="55726C"/>
                </a:solidFill>
                <a:latin typeface="#9Slide05 Phobia"/>
                <a:ea typeface="#9Slide05 Phobia"/>
                <a:cs typeface="#9Slide05 Phobia"/>
                <a:sym typeface="#9Slide05 Phobia"/>
              </a:rPr>
              <a:t>(sẫm, nhạt, tỏa; lạnh, đẫm, sũng)</a:t>
            </a:r>
          </a:p>
        </p:txBody>
      </p:sp>
      <p:sp>
        <p:nvSpPr>
          <p:cNvPr id="24" name="TextBox 24"/>
          <p:cNvSpPr txBox="1"/>
          <p:nvPr/>
        </p:nvSpPr>
        <p:spPr>
          <a:xfrm>
            <a:off x="3531545" y="2618099"/>
            <a:ext cx="9827343" cy="679451"/>
          </a:xfrm>
          <a:prstGeom prst="rect">
            <a:avLst/>
          </a:prstGeom>
        </p:spPr>
        <p:txBody>
          <a:bodyPr lIns="0" tIns="0" rIns="0" bIns="0" rtlCol="0" anchor="t">
            <a:spAutoFit/>
          </a:bodyPr>
          <a:lstStyle/>
          <a:p>
            <a:pPr algn="ctr">
              <a:lnSpc>
                <a:spcPts val="5599"/>
              </a:lnSpc>
              <a:spcBef>
                <a:spcPct val="0"/>
              </a:spcBef>
            </a:pPr>
            <a:r>
              <a:rPr lang="en-US" sz="3999" b="1">
                <a:solidFill>
                  <a:srgbClr val="55726C"/>
                </a:solidFill>
                <a:latin typeface="Roboto Condensed Bold"/>
                <a:ea typeface="Roboto Condensed Bold"/>
                <a:cs typeface="Roboto Condensed Bold"/>
                <a:sym typeface="Roboto Condensed Bold"/>
              </a:rPr>
              <a:t>Lựa chọn từ thích hợp điền vào chỗ trống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485554"/>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3863119" y="3539911"/>
            <a:ext cx="9787516" cy="5513634"/>
          </a:xfrm>
          <a:custGeom>
            <a:avLst/>
            <a:gdLst/>
            <a:ahLst/>
            <a:cxnLst/>
            <a:rect l="l" t="t" r="r" b="b"/>
            <a:pathLst>
              <a:path w="9787516" h="5513634">
                <a:moveTo>
                  <a:pt x="0" y="0"/>
                </a:moveTo>
                <a:lnTo>
                  <a:pt x="9787516" y="0"/>
                </a:lnTo>
                <a:lnTo>
                  <a:pt x="9787516" y="5513634"/>
                </a:lnTo>
                <a:lnTo>
                  <a:pt x="0" y="5513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TextBox 17"/>
          <p:cNvSpPr txBox="1"/>
          <p:nvPr/>
        </p:nvSpPr>
        <p:spPr>
          <a:xfrm>
            <a:off x="4813576" y="4152745"/>
            <a:ext cx="8189132" cy="5321299"/>
          </a:xfrm>
          <a:prstGeom prst="rect">
            <a:avLst/>
          </a:prstGeom>
        </p:spPr>
        <p:txBody>
          <a:bodyPr lIns="0" tIns="0" rIns="0" bIns="0" rtlCol="0" anchor="t">
            <a:spAutoFit/>
          </a:bodyPr>
          <a:lstStyle/>
          <a:p>
            <a:pPr algn="just">
              <a:lnSpc>
                <a:spcPts val="7000"/>
              </a:lnSpc>
            </a:pPr>
            <a:r>
              <a:rPr lang="en-US" sz="5000">
                <a:solidFill>
                  <a:srgbClr val="55726C"/>
                </a:solidFill>
                <a:latin typeface="#9Slide05 Phobia"/>
                <a:ea typeface="#9Slide05 Phobia"/>
                <a:cs typeface="#9Slide05 Phobia"/>
                <a:sym typeface="#9Slide05 Phobia"/>
              </a:rPr>
              <a:t>Con xót ........, ..mẹ hái trái bưởi đào </a:t>
            </a:r>
          </a:p>
          <a:p>
            <a:pPr algn="just">
              <a:lnSpc>
                <a:spcPts val="7000"/>
              </a:lnSpc>
            </a:pPr>
            <a:r>
              <a:rPr lang="en-US" sz="5000">
                <a:solidFill>
                  <a:srgbClr val="55726C"/>
                </a:solidFill>
                <a:latin typeface="#9Slide05 Phobia"/>
                <a:ea typeface="#9Slide05 Phobia"/>
                <a:cs typeface="#9Slide05 Phobia"/>
                <a:sym typeface="#9Slide05 Phobia"/>
              </a:rPr>
              <a:t>Con nhạt miệng có canh tôm nấu khế </a:t>
            </a:r>
          </a:p>
          <a:p>
            <a:pPr algn="just">
              <a:lnSpc>
                <a:spcPts val="7000"/>
              </a:lnSpc>
            </a:pPr>
            <a:r>
              <a:rPr lang="en-US" sz="5000">
                <a:solidFill>
                  <a:srgbClr val="55726C"/>
                </a:solidFill>
                <a:latin typeface="#9Slide05 Phobia"/>
                <a:ea typeface="#9Slide05 Phobia"/>
                <a:cs typeface="#9Slide05 Phobia"/>
                <a:sym typeface="#9Slide05 Phobia"/>
              </a:rPr>
              <a:t>Khoai nướng, ngô bung, ngọt lòng .......... thế </a:t>
            </a:r>
          </a:p>
          <a:p>
            <a:pPr algn="just">
              <a:lnSpc>
                <a:spcPts val="7000"/>
              </a:lnSpc>
            </a:pPr>
            <a:r>
              <a:rPr lang="en-US" sz="5000">
                <a:solidFill>
                  <a:srgbClr val="55726C"/>
                </a:solidFill>
                <a:latin typeface="#9Slide05 Phobia"/>
                <a:ea typeface="#9Slide05 Phobia"/>
                <a:cs typeface="#9Slide05 Phobia"/>
                <a:sym typeface="#9Slide05 Phobia"/>
              </a:rPr>
              <a:t>Mỗi ban mai tỏa khói ấm trong nhà. </a:t>
            </a:r>
          </a:p>
          <a:p>
            <a:pPr algn="r">
              <a:lnSpc>
                <a:spcPts val="7000"/>
              </a:lnSpc>
            </a:pPr>
            <a:r>
              <a:rPr lang="en-US" sz="5000">
                <a:solidFill>
                  <a:srgbClr val="55726C"/>
                </a:solidFill>
                <a:latin typeface="#9Slide05 Phobia"/>
                <a:ea typeface="#9Slide05 Phobia"/>
                <a:cs typeface="#9Slide05 Phobia"/>
                <a:sym typeface="#9Slide05 Phobia"/>
              </a:rPr>
              <a:t>(Bằng Việt)</a:t>
            </a:r>
          </a:p>
          <a:p>
            <a:pPr algn="just">
              <a:lnSpc>
                <a:spcPts val="7000"/>
              </a:lnSpc>
              <a:spcBef>
                <a:spcPct val="0"/>
              </a:spcBef>
            </a:pPr>
            <a:endParaRPr lang="en-US" sz="5000">
              <a:solidFill>
                <a:srgbClr val="55726C"/>
              </a:solidFill>
              <a:latin typeface="#9Slide05 Phobia"/>
              <a:ea typeface="#9Slide05 Phobia"/>
              <a:cs typeface="#9Slide05 Phobia"/>
              <a:sym typeface="#9Slide05 Phobia"/>
            </a:endParaRPr>
          </a:p>
        </p:txBody>
      </p:sp>
      <p:sp>
        <p:nvSpPr>
          <p:cNvPr id="18" name="Freeform 18"/>
          <p:cNvSpPr/>
          <p:nvPr/>
        </p:nvSpPr>
        <p:spPr>
          <a:xfrm rot="5299493">
            <a:off x="-1629295" y="5362204"/>
            <a:ext cx="6842512" cy="2508921"/>
          </a:xfrm>
          <a:custGeom>
            <a:avLst/>
            <a:gdLst/>
            <a:ahLst/>
            <a:cxnLst/>
            <a:rect l="l" t="t" r="r" b="b"/>
            <a:pathLst>
              <a:path w="6842512" h="2508921">
                <a:moveTo>
                  <a:pt x="0" y="0"/>
                </a:moveTo>
                <a:lnTo>
                  <a:pt x="6842512" y="0"/>
                </a:lnTo>
                <a:lnTo>
                  <a:pt x="6842512" y="2508921"/>
                </a:lnTo>
                <a:lnTo>
                  <a:pt x="0" y="2508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20" name="TextBox 20"/>
          <p:cNvSpPr txBox="1"/>
          <p:nvPr/>
        </p:nvSpPr>
        <p:spPr>
          <a:xfrm>
            <a:off x="3271529" y="1375612"/>
            <a:ext cx="6518173" cy="1076326"/>
          </a:xfrm>
          <a:prstGeom prst="rect">
            <a:avLst/>
          </a:prstGeom>
        </p:spPr>
        <p:txBody>
          <a:bodyPr lIns="0" tIns="0" rIns="0" bIns="0" rtlCol="0" anchor="t">
            <a:spAutoFit/>
          </a:bodyPr>
          <a:lstStyle/>
          <a:p>
            <a:pPr algn="l">
              <a:lnSpc>
                <a:spcPts val="8399"/>
              </a:lnSpc>
              <a:spcBef>
                <a:spcPct val="0"/>
              </a:spcBef>
            </a:pPr>
            <a:r>
              <a:rPr lang="en-US" sz="5999">
                <a:solidFill>
                  <a:srgbClr val="4E8F86"/>
                </a:solidFill>
                <a:latin typeface="#9Slide05 ViceroyJF"/>
                <a:ea typeface="#9Slide05 ViceroyJF"/>
                <a:cs typeface="#9Slide05 ViceroyJF"/>
                <a:sym typeface="#9Slide05 ViceroyJF"/>
              </a:rPr>
              <a:t>2. Tập gieo vần</a:t>
            </a:r>
          </a:p>
        </p:txBody>
      </p:sp>
      <p:sp>
        <p:nvSpPr>
          <p:cNvPr id="21" name="TextBox 21"/>
          <p:cNvSpPr txBox="1"/>
          <p:nvPr/>
        </p:nvSpPr>
        <p:spPr>
          <a:xfrm>
            <a:off x="1028700" y="3432140"/>
            <a:ext cx="1526522" cy="7391401"/>
          </a:xfrm>
          <a:prstGeom prst="rect">
            <a:avLst/>
          </a:prstGeom>
        </p:spPr>
        <p:txBody>
          <a:bodyPr lIns="0" tIns="0" rIns="0" bIns="0" rtlCol="0" anchor="t">
            <a:spAutoFit/>
          </a:bodyPr>
          <a:lstStyle/>
          <a:p>
            <a:pPr algn="ctr">
              <a:lnSpc>
                <a:spcPts val="8399"/>
              </a:lnSpc>
            </a:pPr>
            <a:r>
              <a:rPr lang="en-US" sz="5999">
                <a:solidFill>
                  <a:srgbClr val="55726C"/>
                </a:solidFill>
                <a:latin typeface="#9Slide05 Phobia"/>
                <a:ea typeface="#9Slide05 Phobia"/>
                <a:cs typeface="#9Slide05 Phobia"/>
                <a:sym typeface="#9Slide05 Phobia"/>
              </a:rPr>
              <a:t>(xa, lòng, ruột; đến, như, ra)</a:t>
            </a:r>
          </a:p>
          <a:p>
            <a:pPr algn="ctr">
              <a:lnSpc>
                <a:spcPts val="8399"/>
              </a:lnSpc>
              <a:spcBef>
                <a:spcPct val="0"/>
              </a:spcBef>
            </a:pPr>
            <a:endParaRPr lang="en-US" sz="5999">
              <a:solidFill>
                <a:srgbClr val="55726C"/>
              </a:solidFill>
              <a:latin typeface="#9Slide05 Phobia"/>
              <a:ea typeface="#9Slide05 Phobia"/>
              <a:cs typeface="#9Slide05 Phobia"/>
              <a:sym typeface="#9Slide05 Phobia"/>
            </a:endParaRPr>
          </a:p>
        </p:txBody>
      </p:sp>
      <p:sp>
        <p:nvSpPr>
          <p:cNvPr id="22" name="TextBox 22"/>
          <p:cNvSpPr txBox="1"/>
          <p:nvPr/>
        </p:nvSpPr>
        <p:spPr>
          <a:xfrm>
            <a:off x="3531545" y="2618099"/>
            <a:ext cx="9827343" cy="679451"/>
          </a:xfrm>
          <a:prstGeom prst="rect">
            <a:avLst/>
          </a:prstGeom>
        </p:spPr>
        <p:txBody>
          <a:bodyPr lIns="0" tIns="0" rIns="0" bIns="0" rtlCol="0" anchor="t">
            <a:spAutoFit/>
          </a:bodyPr>
          <a:lstStyle/>
          <a:p>
            <a:pPr algn="ctr">
              <a:lnSpc>
                <a:spcPts val="5599"/>
              </a:lnSpc>
              <a:spcBef>
                <a:spcPct val="0"/>
              </a:spcBef>
            </a:pPr>
            <a:r>
              <a:rPr lang="en-US" sz="3999" b="1">
                <a:solidFill>
                  <a:srgbClr val="55726C"/>
                </a:solidFill>
                <a:latin typeface="Roboto Condensed Bold"/>
                <a:ea typeface="Roboto Condensed Bold"/>
                <a:cs typeface="Roboto Condensed Bold"/>
                <a:sym typeface="Roboto Condensed Bold"/>
              </a:rPr>
              <a:t>Lựa chọn từ thích hợp điền vào chỗ trống</a:t>
            </a:r>
          </a:p>
        </p:txBody>
      </p:sp>
      <p:sp>
        <p:nvSpPr>
          <p:cNvPr id="23" name="TextBox 23"/>
          <p:cNvSpPr txBox="1"/>
          <p:nvPr/>
        </p:nvSpPr>
        <p:spPr>
          <a:xfrm>
            <a:off x="6078524" y="4162270"/>
            <a:ext cx="1081381" cy="882651"/>
          </a:xfrm>
          <a:prstGeom prst="rect">
            <a:avLst/>
          </a:prstGeom>
        </p:spPr>
        <p:txBody>
          <a:bodyPr wrap="square" lIns="0" tIns="0" rIns="0" bIns="0" rtlCol="0" anchor="t">
            <a:spAutoFit/>
          </a:bodyPr>
          <a:lstStyle/>
          <a:p>
            <a:pPr algn="ctr">
              <a:lnSpc>
                <a:spcPts val="6999"/>
              </a:lnSpc>
              <a:spcBef>
                <a:spcPct val="0"/>
              </a:spcBef>
            </a:pPr>
            <a:r>
              <a:rPr lang="en-US" sz="4999">
                <a:solidFill>
                  <a:srgbClr val="CD4D42"/>
                </a:solidFill>
                <a:latin typeface="#9Slide05 Phobia"/>
                <a:ea typeface="#9Slide05 Phobia"/>
                <a:cs typeface="#9Slide05 Phobia"/>
                <a:sym typeface="#9Slide05 Phobia"/>
              </a:rPr>
              <a:t>lòng</a:t>
            </a:r>
          </a:p>
        </p:txBody>
      </p:sp>
      <p:sp>
        <p:nvSpPr>
          <p:cNvPr id="24" name="TextBox 24"/>
          <p:cNvSpPr txBox="1"/>
          <p:nvPr/>
        </p:nvSpPr>
        <p:spPr>
          <a:xfrm>
            <a:off x="10608952" y="5850641"/>
            <a:ext cx="565150" cy="882651"/>
          </a:xfrm>
          <a:prstGeom prst="rect">
            <a:avLst/>
          </a:prstGeom>
        </p:spPr>
        <p:txBody>
          <a:bodyPr lIns="0" tIns="0" rIns="0" bIns="0" rtlCol="0" anchor="t">
            <a:spAutoFit/>
          </a:bodyPr>
          <a:lstStyle/>
          <a:p>
            <a:pPr algn="ctr">
              <a:lnSpc>
                <a:spcPts val="6999"/>
              </a:lnSpc>
              <a:spcBef>
                <a:spcPct val="0"/>
              </a:spcBef>
            </a:pPr>
            <a:r>
              <a:rPr lang="en-US" sz="4999">
                <a:solidFill>
                  <a:srgbClr val="CD4D42"/>
                </a:solidFill>
                <a:latin typeface="#9Slide05 Phobia"/>
                <a:ea typeface="#9Slide05 Phobia"/>
                <a:cs typeface="#9Slide05 Phobia"/>
                <a:sym typeface="#9Slide05 Phobia"/>
              </a:rPr>
              <a:t>đến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2467135" y="2832933"/>
            <a:ext cx="3011459" cy="30114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93776" y="5354168"/>
            <a:ext cx="2694390" cy="26943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4361920" y="4905597"/>
            <a:ext cx="2094831" cy="20948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00238" y="3259337"/>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1627902">
            <a:off x="4676425" y="3308512"/>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7927366" y="2772672"/>
            <a:ext cx="9980033" cy="926184"/>
            <a:chOff x="0" y="0"/>
            <a:chExt cx="4543150" cy="421621"/>
          </a:xfrm>
        </p:grpSpPr>
        <p:sp>
          <p:nvSpPr>
            <p:cNvPr id="27" name="Freeform 27"/>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28" name="TextBox 28"/>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7927366" y="4130986"/>
            <a:ext cx="9980033" cy="1364827"/>
            <a:chOff x="0" y="0"/>
            <a:chExt cx="4543150" cy="621302"/>
          </a:xfrm>
        </p:grpSpPr>
        <p:sp>
          <p:nvSpPr>
            <p:cNvPr id="30" name="Freeform 30"/>
            <p:cNvSpPr/>
            <p:nvPr/>
          </p:nvSpPr>
          <p:spPr>
            <a:xfrm>
              <a:off x="0" y="0"/>
              <a:ext cx="4543150" cy="621302"/>
            </a:xfrm>
            <a:custGeom>
              <a:avLst/>
              <a:gdLst/>
              <a:ahLst/>
              <a:cxnLst/>
              <a:rect l="l" t="t" r="r" b="b"/>
              <a:pathLst>
                <a:path w="4543150" h="621302">
                  <a:moveTo>
                    <a:pt x="4339950" y="0"/>
                  </a:moveTo>
                  <a:cubicBezTo>
                    <a:pt x="4452174" y="0"/>
                    <a:pt x="4543150" y="139083"/>
                    <a:pt x="4543150" y="310651"/>
                  </a:cubicBezTo>
                  <a:cubicBezTo>
                    <a:pt x="4543150" y="482219"/>
                    <a:pt x="4452174" y="621302"/>
                    <a:pt x="4339950" y="621302"/>
                  </a:cubicBezTo>
                  <a:lnTo>
                    <a:pt x="203200" y="621302"/>
                  </a:lnTo>
                  <a:cubicBezTo>
                    <a:pt x="90976" y="621302"/>
                    <a:pt x="0" y="482219"/>
                    <a:pt x="0" y="310651"/>
                  </a:cubicBezTo>
                  <a:cubicBezTo>
                    <a:pt x="0" y="1390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31" name="TextBox 31"/>
            <p:cNvSpPr txBox="1"/>
            <p:nvPr/>
          </p:nvSpPr>
          <p:spPr>
            <a:xfrm>
              <a:off x="0" y="-47625"/>
              <a:ext cx="4543150" cy="668927"/>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7927766" y="5953013"/>
            <a:ext cx="9980033" cy="1435089"/>
            <a:chOff x="0" y="0"/>
            <a:chExt cx="4543150" cy="653287"/>
          </a:xfrm>
        </p:grpSpPr>
        <p:sp>
          <p:nvSpPr>
            <p:cNvPr id="33" name="Freeform 33"/>
            <p:cNvSpPr/>
            <p:nvPr/>
          </p:nvSpPr>
          <p:spPr>
            <a:xfrm>
              <a:off x="0" y="0"/>
              <a:ext cx="4543150" cy="653287"/>
            </a:xfrm>
            <a:custGeom>
              <a:avLst/>
              <a:gdLst/>
              <a:ahLst/>
              <a:cxnLst/>
              <a:rect l="l" t="t" r="r" b="b"/>
              <a:pathLst>
                <a:path w="4543150" h="653287">
                  <a:moveTo>
                    <a:pt x="4339950" y="0"/>
                  </a:moveTo>
                  <a:cubicBezTo>
                    <a:pt x="4452174" y="0"/>
                    <a:pt x="4543150" y="146243"/>
                    <a:pt x="4543150" y="326643"/>
                  </a:cubicBezTo>
                  <a:cubicBezTo>
                    <a:pt x="4543150" y="507044"/>
                    <a:pt x="4452174" y="653287"/>
                    <a:pt x="4339950" y="653287"/>
                  </a:cubicBezTo>
                  <a:lnTo>
                    <a:pt x="203200" y="653287"/>
                  </a:lnTo>
                  <a:cubicBezTo>
                    <a:pt x="90976" y="653287"/>
                    <a:pt x="0" y="507044"/>
                    <a:pt x="0" y="326643"/>
                  </a:cubicBezTo>
                  <a:cubicBezTo>
                    <a:pt x="0" y="14624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34" name="TextBox 34"/>
            <p:cNvSpPr txBox="1"/>
            <p:nvPr/>
          </p:nvSpPr>
          <p:spPr>
            <a:xfrm>
              <a:off x="0" y="-47625"/>
              <a:ext cx="4543150" cy="700912"/>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2484130" y="6879197"/>
            <a:ext cx="2094831" cy="2094831"/>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37" name="TextBox 3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38" name="Freeform 38"/>
          <p:cNvSpPr/>
          <p:nvPr/>
        </p:nvSpPr>
        <p:spPr>
          <a:xfrm>
            <a:off x="183897" y="3698856"/>
            <a:ext cx="6232100" cy="5284302"/>
          </a:xfrm>
          <a:custGeom>
            <a:avLst/>
            <a:gdLst/>
            <a:ahLst/>
            <a:cxnLst/>
            <a:rect l="l" t="t" r="r" b="b"/>
            <a:pathLst>
              <a:path w="6232100" h="5284302">
                <a:moveTo>
                  <a:pt x="0" y="0"/>
                </a:moveTo>
                <a:lnTo>
                  <a:pt x="6232100" y="0"/>
                </a:lnTo>
                <a:lnTo>
                  <a:pt x="6232100" y="5284302"/>
                </a:lnTo>
                <a:lnTo>
                  <a:pt x="0" y="5284302"/>
                </a:lnTo>
                <a:lnTo>
                  <a:pt x="0" y="0"/>
                </a:lnTo>
                <a:close/>
              </a:path>
            </a:pathLst>
          </a:custGeom>
          <a:blipFill>
            <a:blip r:embed="rId6"/>
            <a:stretch>
              <a:fillRect/>
            </a:stretch>
          </a:blipFill>
        </p:spPr>
        <p:txBody>
          <a:bodyPr/>
          <a:lstStyle/>
          <a:p>
            <a:endParaRPr lang="en-US"/>
          </a:p>
        </p:txBody>
      </p:sp>
      <p:sp>
        <p:nvSpPr>
          <p:cNvPr id="39" name="TextBox 39"/>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40" name="TextBox 40"/>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sp>
        <p:nvSpPr>
          <p:cNvPr id="41" name="TextBox 41"/>
          <p:cNvSpPr txBox="1"/>
          <p:nvPr/>
        </p:nvSpPr>
        <p:spPr>
          <a:xfrm>
            <a:off x="8271549" y="2902707"/>
            <a:ext cx="8801027"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Cần nắm chắc các đặc trưng của thơ tám chữ</a:t>
            </a:r>
          </a:p>
        </p:txBody>
      </p:sp>
      <p:sp>
        <p:nvSpPr>
          <p:cNvPr id="42" name="TextBox 42"/>
          <p:cNvSpPr txBox="1"/>
          <p:nvPr/>
        </p:nvSpPr>
        <p:spPr>
          <a:xfrm>
            <a:off x="8304483" y="4230552"/>
            <a:ext cx="9291668" cy="1189990"/>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Xác định rõ đề tài, chủ đề, nhân vật trữ tình, đối tượng trữ tình.</a:t>
            </a:r>
          </a:p>
        </p:txBody>
      </p:sp>
      <p:sp>
        <p:nvSpPr>
          <p:cNvPr id="43" name="TextBox 43"/>
          <p:cNvSpPr txBox="1"/>
          <p:nvPr/>
        </p:nvSpPr>
        <p:spPr>
          <a:xfrm>
            <a:off x="8271549" y="6083048"/>
            <a:ext cx="9291668" cy="1189990"/>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Xác định rõ bố cục để định hướng cách viết bài thơ theo độ dài số khổ, số dòng.</a:t>
            </a:r>
          </a:p>
        </p:txBody>
      </p:sp>
      <p:grpSp>
        <p:nvGrpSpPr>
          <p:cNvPr id="44" name="Group 44"/>
          <p:cNvGrpSpPr/>
          <p:nvPr/>
        </p:nvGrpSpPr>
        <p:grpSpPr>
          <a:xfrm>
            <a:off x="7927766" y="7846848"/>
            <a:ext cx="9980033" cy="1435089"/>
            <a:chOff x="0" y="0"/>
            <a:chExt cx="4543150" cy="653287"/>
          </a:xfrm>
        </p:grpSpPr>
        <p:sp>
          <p:nvSpPr>
            <p:cNvPr id="45" name="Freeform 45"/>
            <p:cNvSpPr/>
            <p:nvPr/>
          </p:nvSpPr>
          <p:spPr>
            <a:xfrm>
              <a:off x="0" y="0"/>
              <a:ext cx="4543150" cy="653287"/>
            </a:xfrm>
            <a:custGeom>
              <a:avLst/>
              <a:gdLst/>
              <a:ahLst/>
              <a:cxnLst/>
              <a:rect l="l" t="t" r="r" b="b"/>
              <a:pathLst>
                <a:path w="4543150" h="653287">
                  <a:moveTo>
                    <a:pt x="4339950" y="0"/>
                  </a:moveTo>
                  <a:cubicBezTo>
                    <a:pt x="4452174" y="0"/>
                    <a:pt x="4543150" y="146243"/>
                    <a:pt x="4543150" y="326643"/>
                  </a:cubicBezTo>
                  <a:cubicBezTo>
                    <a:pt x="4543150" y="507044"/>
                    <a:pt x="4452174" y="653287"/>
                    <a:pt x="4339950" y="653287"/>
                  </a:cubicBezTo>
                  <a:lnTo>
                    <a:pt x="203200" y="653287"/>
                  </a:lnTo>
                  <a:cubicBezTo>
                    <a:pt x="90976" y="653287"/>
                    <a:pt x="0" y="507044"/>
                    <a:pt x="0" y="326643"/>
                  </a:cubicBezTo>
                  <a:cubicBezTo>
                    <a:pt x="0" y="14624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46" name="TextBox 46"/>
            <p:cNvSpPr txBox="1"/>
            <p:nvPr/>
          </p:nvSpPr>
          <p:spPr>
            <a:xfrm>
              <a:off x="0" y="-47625"/>
              <a:ext cx="4543150" cy="700912"/>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8356874" y="7921502"/>
            <a:ext cx="9291668" cy="1189990"/>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Xác định được kết cấu, cảm hứng chủ đạo và tư tưởng của bài thơ.</a:t>
            </a:r>
          </a:p>
        </p:txBody>
      </p:sp>
      <p:sp>
        <p:nvSpPr>
          <p:cNvPr id="48" name="TextBox 48"/>
          <p:cNvSpPr txBox="1"/>
          <p:nvPr/>
        </p:nvSpPr>
        <p:spPr>
          <a:xfrm>
            <a:off x="3271529" y="1375612"/>
            <a:ext cx="9731179" cy="1076326"/>
          </a:xfrm>
          <a:prstGeom prst="rect">
            <a:avLst/>
          </a:prstGeom>
        </p:spPr>
        <p:txBody>
          <a:bodyPr lIns="0" tIns="0" rIns="0" bIns="0" rtlCol="0" anchor="t">
            <a:spAutoFit/>
          </a:bodyPr>
          <a:lstStyle/>
          <a:p>
            <a:pPr algn="l">
              <a:lnSpc>
                <a:spcPts val="8399"/>
              </a:lnSpc>
              <a:spcBef>
                <a:spcPct val="0"/>
              </a:spcBef>
            </a:pPr>
            <a:r>
              <a:rPr lang="en-US" sz="5999">
                <a:solidFill>
                  <a:srgbClr val="4E8F86"/>
                </a:solidFill>
                <a:latin typeface="#9Slide05 ViceroyJF"/>
                <a:ea typeface="#9Slide05 ViceroyJF"/>
                <a:cs typeface="#9Slide05 ViceroyJF"/>
                <a:sym typeface="#9Slide05 ViceroyJF"/>
              </a:rPr>
              <a:t>3. Kinh nghiệm khi làm thơ tám chữ</a:t>
            </a:r>
          </a:p>
        </p:txBody>
      </p:sp>
      <p:sp>
        <p:nvSpPr>
          <p:cNvPr id="49" name="TextBox 49"/>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par>
                                <p:cTn id="16" presetID="22" presetClass="entr" presetSubtype="4"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par>
                                <p:cTn id="24" presetID="22" presetClass="entr" presetSubtype="4"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ipe(down)">
                                      <p:cBhvr>
                                        <p:cTn id="31" dur="500"/>
                                        <p:tgtEl>
                                          <p:spTgt spid="47"/>
                                        </p:tgtEl>
                                      </p:cBhvr>
                                    </p:animEffect>
                                  </p:childTnLst>
                                </p:cTn>
                              </p:par>
                              <p:par>
                                <p:cTn id="32" presetID="22" presetClass="entr" presetSubtype="4"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wipe(down)">
                                      <p:cBhvr>
                                        <p:cTn id="3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3972864" y="2628968"/>
            <a:ext cx="3011459" cy="30114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AD2">
                <a:alpha val="40000"/>
              </a:srgbClr>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837156" y="3702897"/>
            <a:ext cx="2694390" cy="26943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1627902">
            <a:off x="5576058" y="1739710"/>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Freeform 19"/>
          <p:cNvSpPr/>
          <p:nvPr/>
        </p:nvSpPr>
        <p:spPr>
          <a:xfrm flipH="1">
            <a:off x="183897" y="3528944"/>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0" name="Group 20"/>
          <p:cNvGrpSpPr/>
          <p:nvPr/>
        </p:nvGrpSpPr>
        <p:grpSpPr>
          <a:xfrm>
            <a:off x="8473358" y="1980202"/>
            <a:ext cx="8785942" cy="2154496"/>
            <a:chOff x="0" y="0"/>
            <a:chExt cx="2313993" cy="567439"/>
          </a:xfrm>
        </p:grpSpPr>
        <p:sp>
          <p:nvSpPr>
            <p:cNvPr id="21" name="Freeform 21"/>
            <p:cNvSpPr/>
            <p:nvPr/>
          </p:nvSpPr>
          <p:spPr>
            <a:xfrm>
              <a:off x="0" y="0"/>
              <a:ext cx="2313993" cy="567439"/>
            </a:xfrm>
            <a:custGeom>
              <a:avLst/>
              <a:gdLst/>
              <a:ahLst/>
              <a:cxnLst/>
              <a:rect l="l" t="t" r="r" b="b"/>
              <a:pathLst>
                <a:path w="2313993" h="567439">
                  <a:moveTo>
                    <a:pt x="44940" y="0"/>
                  </a:moveTo>
                  <a:lnTo>
                    <a:pt x="2269053" y="0"/>
                  </a:lnTo>
                  <a:cubicBezTo>
                    <a:pt x="2280972" y="0"/>
                    <a:pt x="2292403" y="4735"/>
                    <a:pt x="2300830" y="13163"/>
                  </a:cubicBezTo>
                  <a:cubicBezTo>
                    <a:pt x="2309258" y="21590"/>
                    <a:pt x="2313993" y="33021"/>
                    <a:pt x="2313993" y="44940"/>
                  </a:cubicBezTo>
                  <a:lnTo>
                    <a:pt x="2313993" y="522500"/>
                  </a:lnTo>
                  <a:cubicBezTo>
                    <a:pt x="2313993" y="547319"/>
                    <a:pt x="2293873" y="567439"/>
                    <a:pt x="2269053" y="567439"/>
                  </a:cubicBezTo>
                  <a:lnTo>
                    <a:pt x="44940" y="567439"/>
                  </a:lnTo>
                  <a:cubicBezTo>
                    <a:pt x="20120" y="567439"/>
                    <a:pt x="0" y="547319"/>
                    <a:pt x="0" y="522500"/>
                  </a:cubicBezTo>
                  <a:lnTo>
                    <a:pt x="0" y="44940"/>
                  </a:lnTo>
                  <a:cubicBezTo>
                    <a:pt x="0" y="20120"/>
                    <a:pt x="20120" y="0"/>
                    <a:pt x="44940" y="0"/>
                  </a:cubicBezTo>
                  <a:close/>
                </a:path>
              </a:pathLst>
            </a:custGeom>
            <a:solidFill>
              <a:srgbClr val="EDEBE3"/>
            </a:solidFill>
          </p:spPr>
          <p:txBody>
            <a:bodyPr/>
            <a:lstStyle/>
            <a:p>
              <a:endParaRPr lang="en-US"/>
            </a:p>
          </p:txBody>
        </p:sp>
        <p:sp>
          <p:nvSpPr>
            <p:cNvPr id="22" name="TextBox 22"/>
            <p:cNvSpPr txBox="1"/>
            <p:nvPr/>
          </p:nvSpPr>
          <p:spPr>
            <a:xfrm>
              <a:off x="0" y="-47625"/>
              <a:ext cx="2313993" cy="615064"/>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518259" y="5212648"/>
            <a:ext cx="8785942" cy="2828656"/>
            <a:chOff x="0" y="0"/>
            <a:chExt cx="2313993" cy="744996"/>
          </a:xfrm>
        </p:grpSpPr>
        <p:sp>
          <p:nvSpPr>
            <p:cNvPr id="24" name="Freeform 24"/>
            <p:cNvSpPr/>
            <p:nvPr/>
          </p:nvSpPr>
          <p:spPr>
            <a:xfrm>
              <a:off x="0" y="0"/>
              <a:ext cx="2313993" cy="744996"/>
            </a:xfrm>
            <a:custGeom>
              <a:avLst/>
              <a:gdLst/>
              <a:ahLst/>
              <a:cxnLst/>
              <a:rect l="l" t="t" r="r" b="b"/>
              <a:pathLst>
                <a:path w="2313993" h="744996">
                  <a:moveTo>
                    <a:pt x="44940" y="0"/>
                  </a:moveTo>
                  <a:lnTo>
                    <a:pt x="2269053" y="0"/>
                  </a:lnTo>
                  <a:cubicBezTo>
                    <a:pt x="2280972" y="0"/>
                    <a:pt x="2292403" y="4735"/>
                    <a:pt x="2300830" y="13163"/>
                  </a:cubicBezTo>
                  <a:cubicBezTo>
                    <a:pt x="2309258" y="21590"/>
                    <a:pt x="2313993" y="33021"/>
                    <a:pt x="2313993" y="44940"/>
                  </a:cubicBezTo>
                  <a:lnTo>
                    <a:pt x="2313993" y="700056"/>
                  </a:lnTo>
                  <a:cubicBezTo>
                    <a:pt x="2313993" y="711975"/>
                    <a:pt x="2309258" y="723406"/>
                    <a:pt x="2300830" y="731833"/>
                  </a:cubicBezTo>
                  <a:cubicBezTo>
                    <a:pt x="2292403" y="740261"/>
                    <a:pt x="2280972" y="744996"/>
                    <a:pt x="2269053" y="744996"/>
                  </a:cubicBezTo>
                  <a:lnTo>
                    <a:pt x="44940" y="744996"/>
                  </a:lnTo>
                  <a:cubicBezTo>
                    <a:pt x="20120" y="744996"/>
                    <a:pt x="0" y="724876"/>
                    <a:pt x="0" y="700056"/>
                  </a:cubicBezTo>
                  <a:lnTo>
                    <a:pt x="0" y="44940"/>
                  </a:lnTo>
                  <a:cubicBezTo>
                    <a:pt x="0" y="20120"/>
                    <a:pt x="20120" y="0"/>
                    <a:pt x="44940" y="0"/>
                  </a:cubicBezTo>
                  <a:close/>
                </a:path>
              </a:pathLst>
            </a:custGeom>
            <a:solidFill>
              <a:srgbClr val="EDEBE3"/>
            </a:solidFill>
          </p:spPr>
          <p:txBody>
            <a:bodyPr/>
            <a:lstStyle/>
            <a:p>
              <a:endParaRPr lang="en-US"/>
            </a:p>
          </p:txBody>
        </p:sp>
        <p:sp>
          <p:nvSpPr>
            <p:cNvPr id="25" name="TextBox 25"/>
            <p:cNvSpPr txBox="1"/>
            <p:nvPr/>
          </p:nvSpPr>
          <p:spPr>
            <a:xfrm>
              <a:off x="0" y="-47625"/>
              <a:ext cx="2313993" cy="792621"/>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825026" y="4396042"/>
            <a:ext cx="9699711" cy="4461867"/>
          </a:xfrm>
          <a:custGeom>
            <a:avLst/>
            <a:gdLst/>
            <a:ahLst/>
            <a:cxnLst/>
            <a:rect l="l" t="t" r="r" b="b"/>
            <a:pathLst>
              <a:path w="9699711" h="4461867">
                <a:moveTo>
                  <a:pt x="0" y="0"/>
                </a:moveTo>
                <a:lnTo>
                  <a:pt x="9699712" y="0"/>
                </a:lnTo>
                <a:lnTo>
                  <a:pt x="9699712" y="4461868"/>
                </a:lnTo>
                <a:lnTo>
                  <a:pt x="0" y="4461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7" name="TextBox 27"/>
          <p:cNvSpPr txBox="1"/>
          <p:nvPr/>
        </p:nvSpPr>
        <p:spPr>
          <a:xfrm>
            <a:off x="9035714" y="5564228"/>
            <a:ext cx="7751032" cy="2089150"/>
          </a:xfrm>
          <a:prstGeom prst="rect">
            <a:avLst/>
          </a:prstGeom>
        </p:spPr>
        <p:txBody>
          <a:bodyPr lIns="0" tIns="0" rIns="0" bIns="0" rtlCol="0" anchor="t">
            <a:spAutoFit/>
          </a:bodyPr>
          <a:lstStyle/>
          <a:p>
            <a:pPr algn="l">
              <a:lnSpc>
                <a:spcPts val="5599"/>
              </a:lnSpc>
            </a:pPr>
            <a:r>
              <a:rPr lang="en-US" sz="3999">
                <a:solidFill>
                  <a:srgbClr val="55726C"/>
                </a:solidFill>
                <a:latin typeface="Roboto Condensed"/>
                <a:ea typeface="Roboto Condensed"/>
                <a:cs typeface="Roboto Condensed"/>
                <a:sym typeface="Roboto Condensed"/>
              </a:rPr>
              <a:t>Từ việc tìm hiểu các thông tin trên, em hãy nêu kinh nghiệm khi viết một bài thơ tám chữ</a:t>
            </a:r>
          </a:p>
        </p:txBody>
      </p:sp>
      <p:sp>
        <p:nvSpPr>
          <p:cNvPr id="28" name="TextBox 28"/>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 PHÂN TÍCH BÀI THAM KHẢO</a:t>
            </a:r>
          </a:p>
        </p:txBody>
      </p:sp>
      <p:sp>
        <p:nvSpPr>
          <p:cNvPr id="29" name="TextBox 29"/>
          <p:cNvSpPr txBox="1"/>
          <p:nvPr/>
        </p:nvSpPr>
        <p:spPr>
          <a:xfrm>
            <a:off x="8874686" y="2149197"/>
            <a:ext cx="8166512" cy="2089150"/>
          </a:xfrm>
          <a:prstGeom prst="rect">
            <a:avLst/>
          </a:prstGeom>
        </p:spPr>
        <p:txBody>
          <a:bodyPr lIns="0" tIns="0" rIns="0" bIns="0" rtlCol="0" anchor="t">
            <a:spAutoFit/>
          </a:bodyPr>
          <a:lstStyle/>
          <a:p>
            <a:pPr algn="just">
              <a:lnSpc>
                <a:spcPts val="5599"/>
              </a:lnSpc>
            </a:pPr>
            <a:r>
              <a:rPr lang="en-US" sz="3999">
                <a:solidFill>
                  <a:srgbClr val="55726C"/>
                </a:solidFill>
                <a:latin typeface="Roboto Condensed"/>
                <a:ea typeface="Roboto Condensed"/>
                <a:cs typeface="Roboto Condensed"/>
                <a:sym typeface="Roboto Condensed"/>
              </a:rPr>
              <a:t>HS làm việc nhóm lớn ,mỗi nhóm gồm 7 -8 HS, trong vòng 5P, Gv mời 2-3 nhóm lên trả lời 3P.</a:t>
            </a: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269270" y="2026683"/>
            <a:ext cx="1980059" cy="853226"/>
          </a:xfrm>
          <a:custGeom>
            <a:avLst/>
            <a:gdLst/>
            <a:ahLst/>
            <a:cxnLst/>
            <a:rect l="l" t="t" r="r" b="b"/>
            <a:pathLst>
              <a:path w="1980059" h="853226">
                <a:moveTo>
                  <a:pt x="0" y="0"/>
                </a:moveTo>
                <a:lnTo>
                  <a:pt x="1980060" y="0"/>
                </a:lnTo>
                <a:lnTo>
                  <a:pt x="1980060"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flipH="1">
            <a:off x="9830442" y="746816"/>
            <a:ext cx="1853301" cy="1979253"/>
          </a:xfrm>
          <a:custGeom>
            <a:avLst/>
            <a:gdLst/>
            <a:ahLst/>
            <a:cxnLst/>
            <a:rect l="l" t="t" r="r" b="b"/>
            <a:pathLst>
              <a:path w="1853301" h="1979253">
                <a:moveTo>
                  <a:pt x="1853301" y="0"/>
                </a:moveTo>
                <a:lnTo>
                  <a:pt x="0" y="0"/>
                </a:lnTo>
                <a:lnTo>
                  <a:pt x="0" y="1979253"/>
                </a:lnTo>
                <a:lnTo>
                  <a:pt x="1853301" y="1979253"/>
                </a:lnTo>
                <a:lnTo>
                  <a:pt x="185330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2729605" y="7369429"/>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rot="978284">
            <a:off x="11464192" y="2662168"/>
            <a:ext cx="6584526" cy="4535092"/>
          </a:xfrm>
          <a:custGeom>
            <a:avLst/>
            <a:gdLst/>
            <a:ahLst/>
            <a:cxnLst/>
            <a:rect l="l" t="t" r="r" b="b"/>
            <a:pathLst>
              <a:path w="6584526" h="4535092">
                <a:moveTo>
                  <a:pt x="0" y="0"/>
                </a:moveTo>
                <a:lnTo>
                  <a:pt x="6584525" y="0"/>
                </a:lnTo>
                <a:lnTo>
                  <a:pt x="6584525" y="4535092"/>
                </a:lnTo>
                <a:lnTo>
                  <a:pt x="0" y="4535092"/>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567209" y="3083877"/>
            <a:ext cx="10392786" cy="5613400"/>
          </a:xfrm>
          <a:prstGeom prst="rect">
            <a:avLst/>
          </a:prstGeom>
        </p:spPr>
        <p:txBody>
          <a:bodyPr lIns="0" tIns="0" rIns="0" bIns="0" rtlCol="0" anchor="t">
            <a:spAutoFit/>
          </a:bodyPr>
          <a:lstStyle/>
          <a:p>
            <a:pPr algn="just">
              <a:lnSpc>
                <a:spcPts val="5599"/>
              </a:lnSpc>
            </a:pPr>
            <a:r>
              <a:rPr lang="en-US" sz="3999" b="1">
                <a:solidFill>
                  <a:srgbClr val="55726C"/>
                </a:solidFill>
                <a:latin typeface="Roboto Condensed Bold"/>
                <a:ea typeface="Roboto Condensed Bold"/>
                <a:cs typeface="Roboto Condensed Bold"/>
                <a:sym typeface="Roboto Condensed Bold"/>
              </a:rPr>
              <a:t>Luật chơi: </a:t>
            </a:r>
          </a:p>
          <a:p>
            <a:pPr marL="863599" lvl="1" indent="-431800" algn="just">
              <a:lnSpc>
                <a:spcPts val="5599"/>
              </a:lnSpc>
              <a:buFont typeface="Arial"/>
              <a:buChar char="•"/>
            </a:pPr>
            <a:r>
              <a:rPr lang="en-US" sz="3999">
                <a:solidFill>
                  <a:srgbClr val="55726C"/>
                </a:solidFill>
                <a:latin typeface="Roboto Condensed"/>
                <a:ea typeface="Roboto Condensed"/>
                <a:cs typeface="Roboto Condensed"/>
                <a:sym typeface="Roboto Condensed"/>
              </a:rPr>
              <a:t>GV đưa ra một bức tranh, và đã gợi ý câu thơ mẫu, HS sẽ thêm vào chỗ trống những từ ngữ còn thiếu cho phù hợp với ngữ nghĩa và gieo vần trong câu thơ.</a:t>
            </a:r>
          </a:p>
          <a:p>
            <a:pPr marL="863599" lvl="1" indent="-431800" algn="just">
              <a:lnSpc>
                <a:spcPts val="5599"/>
              </a:lnSpc>
              <a:buFont typeface="Arial"/>
              <a:buChar char="•"/>
            </a:pPr>
            <a:r>
              <a:rPr lang="en-US" sz="3999">
                <a:solidFill>
                  <a:srgbClr val="55726C"/>
                </a:solidFill>
                <a:latin typeface="Roboto Condensed"/>
                <a:ea typeface="Roboto Condensed"/>
                <a:cs typeface="Roboto Condensed"/>
                <a:sym typeface="Roboto Condensed"/>
              </a:rPr>
              <a:t>Mỗi câu trả lời phù hợp GV sẽ tặng điểm thưởng cho HS, thời gian cho mỗi câu là 1 phút.</a:t>
            </a:r>
          </a:p>
          <a:p>
            <a:pPr algn="just">
              <a:lnSpc>
                <a:spcPts val="5599"/>
              </a:lnSpc>
              <a:spcBef>
                <a:spcPct val="0"/>
              </a:spcBef>
            </a:pPr>
            <a:endParaRPr lang="en-US" sz="3999">
              <a:solidFill>
                <a:srgbClr val="55726C"/>
              </a:solidFill>
              <a:latin typeface="Roboto Condensed"/>
              <a:ea typeface="Roboto Condensed"/>
              <a:cs typeface="Roboto Condensed"/>
              <a:sym typeface="Roboto Condensed"/>
            </a:endParaRPr>
          </a:p>
        </p:txBody>
      </p:sp>
      <p:sp>
        <p:nvSpPr>
          <p:cNvPr id="18" name="TextBox 18"/>
          <p:cNvSpPr txBox="1"/>
          <p:nvPr/>
        </p:nvSpPr>
        <p:spPr>
          <a:xfrm>
            <a:off x="2571472" y="-708012"/>
            <a:ext cx="5179814" cy="3583983"/>
          </a:xfrm>
          <a:prstGeom prst="rect">
            <a:avLst/>
          </a:prstGeom>
        </p:spPr>
        <p:txBody>
          <a:bodyPr lIns="0" tIns="0" rIns="0" bIns="0" rtlCol="0" anchor="t">
            <a:spAutoFit/>
          </a:bodyPr>
          <a:lstStyle/>
          <a:p>
            <a:pPr algn="l">
              <a:lnSpc>
                <a:spcPts val="29949"/>
              </a:lnSpc>
            </a:pPr>
            <a:r>
              <a:rPr lang="en-US" sz="14974">
                <a:solidFill>
                  <a:srgbClr val="4E8F86"/>
                </a:solidFill>
                <a:latin typeface="#9Slide05 Wedding KT"/>
                <a:ea typeface="#9Slide05 Wedding KT"/>
                <a:cs typeface="#9Slide05 Wedding KT"/>
                <a:sym typeface="#9Slide05 Wedding KT"/>
              </a:rPr>
              <a:t>Thả thơ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2467135" y="2832933"/>
            <a:ext cx="3011459" cy="30114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93776" y="5354168"/>
            <a:ext cx="2694390" cy="26943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4361920" y="4905597"/>
            <a:ext cx="2094831" cy="20948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00238" y="3259337"/>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1627902">
            <a:off x="4676425" y="3308512"/>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7927366" y="2772672"/>
            <a:ext cx="10083567" cy="935792"/>
            <a:chOff x="0" y="0"/>
            <a:chExt cx="4543150" cy="421621"/>
          </a:xfrm>
        </p:grpSpPr>
        <p:sp>
          <p:nvSpPr>
            <p:cNvPr id="27" name="Freeform 27"/>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28" name="TextBox 28"/>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2484130" y="6879197"/>
            <a:ext cx="2094831" cy="2094831"/>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31" name="TextBox 3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7932349" y="4352571"/>
            <a:ext cx="10083567" cy="935792"/>
            <a:chOff x="0" y="0"/>
            <a:chExt cx="4543150" cy="421621"/>
          </a:xfrm>
        </p:grpSpPr>
        <p:sp>
          <p:nvSpPr>
            <p:cNvPr id="33" name="Freeform 33"/>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34" name="TextBox 34"/>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7960924" y="5982250"/>
            <a:ext cx="10083567" cy="935792"/>
            <a:chOff x="0" y="0"/>
            <a:chExt cx="4543150" cy="421621"/>
          </a:xfrm>
        </p:grpSpPr>
        <p:sp>
          <p:nvSpPr>
            <p:cNvPr id="36" name="Freeform 36"/>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37" name="TextBox 37"/>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a:off x="7927366" y="7613367"/>
            <a:ext cx="10083567" cy="935792"/>
            <a:chOff x="0" y="0"/>
            <a:chExt cx="4543150" cy="421621"/>
          </a:xfrm>
        </p:grpSpPr>
        <p:sp>
          <p:nvSpPr>
            <p:cNvPr id="39" name="Freeform 39"/>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40" name="TextBox 40"/>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sp>
        <p:nvSpPr>
          <p:cNvPr id="41" name="Freeform 41"/>
          <p:cNvSpPr/>
          <p:nvPr/>
        </p:nvSpPr>
        <p:spPr>
          <a:xfrm>
            <a:off x="80613" y="3964974"/>
            <a:ext cx="6062316" cy="5062034"/>
          </a:xfrm>
          <a:custGeom>
            <a:avLst/>
            <a:gdLst/>
            <a:ahLst/>
            <a:cxnLst/>
            <a:rect l="l" t="t" r="r" b="b"/>
            <a:pathLst>
              <a:path w="6062316" h="5062034">
                <a:moveTo>
                  <a:pt x="0" y="0"/>
                </a:moveTo>
                <a:lnTo>
                  <a:pt x="6062316" y="0"/>
                </a:lnTo>
                <a:lnTo>
                  <a:pt x="6062316" y="5062035"/>
                </a:lnTo>
                <a:lnTo>
                  <a:pt x="0" y="5062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2" name="TextBox 42"/>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43" name="TextBox 43"/>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sp>
        <p:nvSpPr>
          <p:cNvPr id="44" name="TextBox 44"/>
          <p:cNvSpPr txBox="1"/>
          <p:nvPr/>
        </p:nvSpPr>
        <p:spPr>
          <a:xfrm>
            <a:off x="8156008" y="2902707"/>
            <a:ext cx="9636250"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Em muốn viết về điều gì? (quê hương, gia đình, bạn bè,…)</a:t>
            </a:r>
          </a:p>
        </p:txBody>
      </p:sp>
      <p:sp>
        <p:nvSpPr>
          <p:cNvPr id="45" name="TextBox 45"/>
          <p:cNvSpPr txBox="1"/>
          <p:nvPr/>
        </p:nvSpPr>
        <p:spPr>
          <a:xfrm>
            <a:off x="8356874" y="4487410"/>
            <a:ext cx="9291668"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Em sẽ đặt tên nào cho bài thơ</a:t>
            </a:r>
          </a:p>
        </p:txBody>
      </p:sp>
      <p:sp>
        <p:nvSpPr>
          <p:cNvPr id="46" name="TextBox 46"/>
          <p:cNvSpPr txBox="1"/>
          <p:nvPr/>
        </p:nvSpPr>
        <p:spPr>
          <a:xfrm>
            <a:off x="8137118" y="6117089"/>
            <a:ext cx="10016451"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Cảm hứng chủ đạo và tư tưởng của em trong bài thơ là gì?</a:t>
            </a:r>
          </a:p>
        </p:txBody>
      </p:sp>
      <p:sp>
        <p:nvSpPr>
          <p:cNvPr id="47" name="TextBox 47"/>
          <p:cNvSpPr txBox="1"/>
          <p:nvPr/>
        </p:nvSpPr>
        <p:spPr>
          <a:xfrm>
            <a:off x="8323316" y="7746717"/>
            <a:ext cx="9291668"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Em dự kiến bố cục, kết cấu bài thơ sẽ ra sao?</a:t>
            </a:r>
          </a:p>
        </p:txBody>
      </p:sp>
      <p:sp>
        <p:nvSpPr>
          <p:cNvPr id="48" name="TextBox 48"/>
          <p:cNvSpPr txBox="1"/>
          <p:nvPr/>
        </p:nvSpPr>
        <p:spPr>
          <a:xfrm>
            <a:off x="3271529" y="1375612"/>
            <a:ext cx="9731179" cy="1076326"/>
          </a:xfrm>
          <a:prstGeom prst="rect">
            <a:avLst/>
          </a:prstGeom>
        </p:spPr>
        <p:txBody>
          <a:bodyPr lIns="0" tIns="0" rIns="0" bIns="0" rtlCol="0" anchor="t">
            <a:spAutoFit/>
          </a:bodyPr>
          <a:lstStyle/>
          <a:p>
            <a:pPr marL="1295389" lvl="1" indent="-647694" algn="l">
              <a:lnSpc>
                <a:spcPts val="8399"/>
              </a:lnSpc>
              <a:spcBef>
                <a:spcPct val="0"/>
              </a:spcBef>
              <a:buAutoNum type="arabicPeriod"/>
            </a:pPr>
            <a:r>
              <a:rPr lang="en-US" sz="5999">
                <a:solidFill>
                  <a:srgbClr val="4E8F86"/>
                </a:solidFill>
                <a:latin typeface="#9Slide05 ViceroyJF"/>
                <a:ea typeface="#9Slide05 ViceroyJF"/>
                <a:cs typeface="#9Slide05 ViceroyJF"/>
                <a:sym typeface="#9Slide05 ViceroyJF"/>
              </a:rPr>
              <a:t>Chuẩn bị</a:t>
            </a:r>
          </a:p>
        </p:txBody>
      </p:sp>
      <p:sp>
        <p:nvSpPr>
          <p:cNvPr id="49" name="TextBox 49"/>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III. HƯỚNG DẪN QUY TRÌNH VIẾT</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2467135" y="2832933"/>
            <a:ext cx="3011459" cy="30114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93776" y="5354168"/>
            <a:ext cx="2694390" cy="26943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4361920" y="4905597"/>
            <a:ext cx="2094831" cy="20948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00238" y="3259337"/>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1627902">
            <a:off x="4676425" y="3308512"/>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2484130" y="6879197"/>
            <a:ext cx="2094831" cy="20948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80613" y="3964974"/>
            <a:ext cx="6062316" cy="5062034"/>
          </a:xfrm>
          <a:custGeom>
            <a:avLst/>
            <a:gdLst/>
            <a:ahLst/>
            <a:cxnLst/>
            <a:rect l="l" t="t" r="r" b="b"/>
            <a:pathLst>
              <a:path w="6062316" h="5062034">
                <a:moveTo>
                  <a:pt x="0" y="0"/>
                </a:moveTo>
                <a:lnTo>
                  <a:pt x="6062316" y="0"/>
                </a:lnTo>
                <a:lnTo>
                  <a:pt x="6062316" y="5062035"/>
                </a:lnTo>
                <a:lnTo>
                  <a:pt x="0" y="5062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7183908" y="3009568"/>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TextBox 31"/>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32" name="TextBox 32"/>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sp>
        <p:nvSpPr>
          <p:cNvPr id="33" name="TextBox 33"/>
          <p:cNvSpPr txBox="1"/>
          <p:nvPr/>
        </p:nvSpPr>
        <p:spPr>
          <a:xfrm>
            <a:off x="8156008" y="2902707"/>
            <a:ext cx="9636250" cy="589915"/>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Viết theo kết cấu, bố cục đã dự kiến.</a:t>
            </a:r>
          </a:p>
        </p:txBody>
      </p:sp>
      <p:sp>
        <p:nvSpPr>
          <p:cNvPr id="34" name="TextBox 34"/>
          <p:cNvSpPr txBox="1"/>
          <p:nvPr/>
        </p:nvSpPr>
        <p:spPr>
          <a:xfrm>
            <a:off x="8137118" y="4076700"/>
            <a:ext cx="9291668" cy="1189990"/>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Sắp xếp các từ ngữ trong dòng và trong khổ thơ theo quy định về số tiếng vần nhịp của bài thơ tám chữ</a:t>
            </a:r>
          </a:p>
        </p:txBody>
      </p:sp>
      <p:sp>
        <p:nvSpPr>
          <p:cNvPr id="35" name="TextBox 35"/>
          <p:cNvSpPr txBox="1"/>
          <p:nvPr/>
        </p:nvSpPr>
        <p:spPr>
          <a:xfrm>
            <a:off x="8156008" y="5829300"/>
            <a:ext cx="9272778" cy="1189990"/>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Giới thiệu về hình tượng (quê hương hoặc gia đình) ở những dòng thơ khổ thơ đầu</a:t>
            </a:r>
          </a:p>
        </p:txBody>
      </p:sp>
      <p:sp>
        <p:nvSpPr>
          <p:cNvPr id="36" name="TextBox 36"/>
          <p:cNvSpPr txBox="1"/>
          <p:nvPr/>
        </p:nvSpPr>
        <p:spPr>
          <a:xfrm>
            <a:off x="8137118" y="7505700"/>
            <a:ext cx="9291668" cy="1189990"/>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Sử dụng phương thức tự sự miêu tả kết hợp với biểu cảm để làm rõ đặc điểm của hình tượng.</a:t>
            </a:r>
          </a:p>
        </p:txBody>
      </p:sp>
      <p:sp>
        <p:nvSpPr>
          <p:cNvPr id="37" name="TextBox 37"/>
          <p:cNvSpPr txBox="1"/>
          <p:nvPr/>
        </p:nvSpPr>
        <p:spPr>
          <a:xfrm>
            <a:off x="3271529" y="1375612"/>
            <a:ext cx="9731179" cy="1076326"/>
          </a:xfrm>
          <a:prstGeom prst="rect">
            <a:avLst/>
          </a:prstGeom>
        </p:spPr>
        <p:txBody>
          <a:bodyPr lIns="0" tIns="0" rIns="0" bIns="0" rtlCol="0" anchor="t">
            <a:spAutoFit/>
          </a:bodyPr>
          <a:lstStyle/>
          <a:p>
            <a:pPr marL="1295389" lvl="1" indent="-647694" algn="l">
              <a:lnSpc>
                <a:spcPts val="8399"/>
              </a:lnSpc>
              <a:spcBef>
                <a:spcPct val="0"/>
              </a:spcBef>
              <a:buAutoNum type="arabicPeriod"/>
            </a:pPr>
            <a:r>
              <a:rPr lang="en-US" sz="5999">
                <a:solidFill>
                  <a:srgbClr val="4E8F86"/>
                </a:solidFill>
                <a:latin typeface="#9Slide05 ViceroyJF"/>
                <a:ea typeface="#9Slide05 ViceroyJF"/>
                <a:cs typeface="#9Slide05 ViceroyJF"/>
                <a:sym typeface="#9Slide05 ViceroyJF"/>
              </a:rPr>
              <a:t>Chuẩn bị</a:t>
            </a:r>
          </a:p>
        </p:txBody>
      </p:sp>
      <p:sp>
        <p:nvSpPr>
          <p:cNvPr id="38" name="TextBox 38"/>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III. HƯỚNG DẪN QUY TRÌNH VIẾT</a:t>
            </a:r>
          </a:p>
        </p:txBody>
      </p:sp>
      <p:sp>
        <p:nvSpPr>
          <p:cNvPr id="39" name="Freeform 39"/>
          <p:cNvSpPr/>
          <p:nvPr/>
        </p:nvSpPr>
        <p:spPr>
          <a:xfrm>
            <a:off x="7183908" y="4338662"/>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0" name="Freeform 40"/>
          <p:cNvSpPr/>
          <p:nvPr/>
        </p:nvSpPr>
        <p:spPr>
          <a:xfrm>
            <a:off x="7183908" y="5950609"/>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1"/>
          <p:cNvSpPr/>
          <p:nvPr/>
        </p:nvSpPr>
        <p:spPr>
          <a:xfrm>
            <a:off x="7183908" y="7676844"/>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34" grpId="0"/>
      <p:bldP spid="35" grpId="0"/>
      <p:bldP spid="36" grpId="0"/>
      <p:bldP spid="39"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2467135" y="2832933"/>
            <a:ext cx="3011459" cy="30114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93776" y="5354168"/>
            <a:ext cx="2694390" cy="26943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4361920" y="4905597"/>
            <a:ext cx="2094831" cy="20948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00238" y="3259337"/>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1627902">
            <a:off x="4676425" y="3308512"/>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2484130" y="6879197"/>
            <a:ext cx="2094831" cy="20948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80613" y="3964974"/>
            <a:ext cx="6062316" cy="5062034"/>
          </a:xfrm>
          <a:custGeom>
            <a:avLst/>
            <a:gdLst/>
            <a:ahLst/>
            <a:cxnLst/>
            <a:rect l="l" t="t" r="r" b="b"/>
            <a:pathLst>
              <a:path w="6062316" h="5062034">
                <a:moveTo>
                  <a:pt x="0" y="0"/>
                </a:moveTo>
                <a:lnTo>
                  <a:pt x="6062316" y="0"/>
                </a:lnTo>
                <a:lnTo>
                  <a:pt x="6062316" y="5062035"/>
                </a:lnTo>
                <a:lnTo>
                  <a:pt x="0" y="5062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7183908" y="3009568"/>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TextBox 31"/>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32" name="TextBox 32"/>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sp>
        <p:nvSpPr>
          <p:cNvPr id="33" name="TextBox 33"/>
          <p:cNvSpPr txBox="1"/>
          <p:nvPr/>
        </p:nvSpPr>
        <p:spPr>
          <a:xfrm>
            <a:off x="8156008" y="2902707"/>
            <a:ext cx="9636250" cy="1189990"/>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Sử dụng các hình ảnh biện pháp tu từ để làm nổi bật hình tượng và tạo nên tính hàm súc trong ngôn từ </a:t>
            </a:r>
          </a:p>
        </p:txBody>
      </p:sp>
      <p:sp>
        <p:nvSpPr>
          <p:cNvPr id="34" name="TextBox 34"/>
          <p:cNvSpPr txBox="1"/>
          <p:nvPr/>
        </p:nvSpPr>
        <p:spPr>
          <a:xfrm>
            <a:off x="8175138" y="5076635"/>
            <a:ext cx="9655139" cy="1189990"/>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Có thể bộc lộ tình cảm cảm xúc suy nghĩ của em về hình tượng một cách trực tiếp hay gián tiếp (hoặc cả hai)</a:t>
            </a:r>
          </a:p>
        </p:txBody>
      </p:sp>
      <p:sp>
        <p:nvSpPr>
          <p:cNvPr id="35" name="TextBox 35"/>
          <p:cNvSpPr txBox="1"/>
          <p:nvPr/>
        </p:nvSpPr>
        <p:spPr>
          <a:xfrm>
            <a:off x="8156008" y="7028625"/>
            <a:ext cx="9272778" cy="1189990"/>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Kết thúc bài thơ bằng hình ảnh em ấn tượng hoặc có cảm xúc sâu đậm. </a:t>
            </a:r>
          </a:p>
        </p:txBody>
      </p:sp>
      <p:sp>
        <p:nvSpPr>
          <p:cNvPr id="36" name="TextBox 36"/>
          <p:cNvSpPr txBox="1"/>
          <p:nvPr/>
        </p:nvSpPr>
        <p:spPr>
          <a:xfrm>
            <a:off x="3271529" y="1375612"/>
            <a:ext cx="9731179" cy="1076326"/>
          </a:xfrm>
          <a:prstGeom prst="rect">
            <a:avLst/>
          </a:prstGeom>
        </p:spPr>
        <p:txBody>
          <a:bodyPr lIns="0" tIns="0" rIns="0" bIns="0" rtlCol="0" anchor="t">
            <a:spAutoFit/>
          </a:bodyPr>
          <a:lstStyle/>
          <a:p>
            <a:pPr algn="l">
              <a:lnSpc>
                <a:spcPts val="8399"/>
              </a:lnSpc>
              <a:spcBef>
                <a:spcPct val="0"/>
              </a:spcBef>
            </a:pPr>
            <a:r>
              <a:rPr lang="en-US" sz="5999">
                <a:solidFill>
                  <a:srgbClr val="4E8F86"/>
                </a:solidFill>
                <a:latin typeface="#9Slide05 ViceroyJF"/>
                <a:ea typeface="#9Slide05 ViceroyJF"/>
                <a:cs typeface="#9Slide05 ViceroyJF"/>
                <a:sym typeface="#9Slide05 ViceroyJF"/>
              </a:rPr>
              <a:t>2. Viết bài thơ</a:t>
            </a:r>
          </a:p>
        </p:txBody>
      </p:sp>
      <p:sp>
        <p:nvSpPr>
          <p:cNvPr id="37" name="TextBox 37"/>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III. HƯỚNG DẪN QUY TRÌNH VIẾT</a:t>
            </a:r>
          </a:p>
        </p:txBody>
      </p:sp>
      <p:sp>
        <p:nvSpPr>
          <p:cNvPr id="38" name="Freeform 38"/>
          <p:cNvSpPr/>
          <p:nvPr/>
        </p:nvSpPr>
        <p:spPr>
          <a:xfrm>
            <a:off x="7183908" y="5143500"/>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9" name="Freeform 39"/>
          <p:cNvSpPr/>
          <p:nvPr/>
        </p:nvSpPr>
        <p:spPr>
          <a:xfrm>
            <a:off x="7183908" y="7162183"/>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down)">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p:bldP spid="34" grpId="0"/>
      <p:bldP spid="35" grpId="0"/>
      <p:bldP spid="38" grpId="0" animBg="1"/>
      <p:bldP spid="3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2467135" y="2832933"/>
            <a:ext cx="3011459" cy="30114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93776" y="5354168"/>
            <a:ext cx="2694390" cy="26943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4361920" y="4905597"/>
            <a:ext cx="2094831" cy="20948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800238" y="3259337"/>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rot="1627902">
            <a:off x="4676425" y="3308512"/>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6" name="Group 26"/>
          <p:cNvGrpSpPr/>
          <p:nvPr/>
        </p:nvGrpSpPr>
        <p:grpSpPr>
          <a:xfrm>
            <a:off x="2484130" y="6879197"/>
            <a:ext cx="2094831" cy="2094831"/>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8" name="TextBox 2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9" name="Freeform 29"/>
          <p:cNvSpPr/>
          <p:nvPr/>
        </p:nvSpPr>
        <p:spPr>
          <a:xfrm>
            <a:off x="80613" y="3964974"/>
            <a:ext cx="6062316" cy="5062034"/>
          </a:xfrm>
          <a:custGeom>
            <a:avLst/>
            <a:gdLst/>
            <a:ahLst/>
            <a:cxnLst/>
            <a:rect l="l" t="t" r="r" b="b"/>
            <a:pathLst>
              <a:path w="6062316" h="5062034">
                <a:moveTo>
                  <a:pt x="0" y="0"/>
                </a:moveTo>
                <a:lnTo>
                  <a:pt x="6062316" y="0"/>
                </a:lnTo>
                <a:lnTo>
                  <a:pt x="6062316" y="5062035"/>
                </a:lnTo>
                <a:lnTo>
                  <a:pt x="0" y="50620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0" name="Freeform 30"/>
          <p:cNvSpPr/>
          <p:nvPr/>
        </p:nvSpPr>
        <p:spPr>
          <a:xfrm>
            <a:off x="7183908" y="4306752"/>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1" name="TextBox 31"/>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32" name="TextBox 32"/>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sp>
        <p:nvSpPr>
          <p:cNvPr id="33" name="TextBox 33"/>
          <p:cNvSpPr txBox="1"/>
          <p:nvPr/>
        </p:nvSpPr>
        <p:spPr>
          <a:xfrm>
            <a:off x="8412130" y="4230552"/>
            <a:ext cx="9636250" cy="589915"/>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Kiểm tra lại các lỗi chính tả, chỉnh sửa lại nếu cần</a:t>
            </a:r>
          </a:p>
        </p:txBody>
      </p:sp>
      <p:sp>
        <p:nvSpPr>
          <p:cNvPr id="34" name="TextBox 34"/>
          <p:cNvSpPr txBox="1"/>
          <p:nvPr/>
        </p:nvSpPr>
        <p:spPr>
          <a:xfrm>
            <a:off x="8393240" y="5906077"/>
            <a:ext cx="9655139" cy="589915"/>
          </a:xfrm>
          <a:prstGeom prst="rect">
            <a:avLst/>
          </a:prstGeom>
        </p:spPr>
        <p:txBody>
          <a:bodyPr lIns="0" tIns="0" rIns="0" bIns="0" rtlCol="0" anchor="t">
            <a:spAutoFit/>
          </a:bodyPr>
          <a:lstStyle/>
          <a:p>
            <a:pPr algn="just">
              <a:lnSpc>
                <a:spcPts val="4760"/>
              </a:lnSpc>
              <a:spcBef>
                <a:spcPct val="0"/>
              </a:spcBef>
            </a:pPr>
            <a:r>
              <a:rPr lang="en-US" sz="3400">
                <a:solidFill>
                  <a:srgbClr val="55726C"/>
                </a:solidFill>
                <a:latin typeface="Roboto Condensed"/>
                <a:ea typeface="Roboto Condensed"/>
                <a:cs typeface="Roboto Condensed"/>
                <a:sym typeface="Roboto Condensed"/>
              </a:rPr>
              <a:t>Dựa và bảng kiểm để liểm tra</a:t>
            </a:r>
          </a:p>
        </p:txBody>
      </p:sp>
      <p:sp>
        <p:nvSpPr>
          <p:cNvPr id="35" name="TextBox 35"/>
          <p:cNvSpPr txBox="1"/>
          <p:nvPr/>
        </p:nvSpPr>
        <p:spPr>
          <a:xfrm>
            <a:off x="3271529" y="1375612"/>
            <a:ext cx="9731179" cy="1076326"/>
          </a:xfrm>
          <a:prstGeom prst="rect">
            <a:avLst/>
          </a:prstGeom>
        </p:spPr>
        <p:txBody>
          <a:bodyPr lIns="0" tIns="0" rIns="0" bIns="0" rtlCol="0" anchor="t">
            <a:spAutoFit/>
          </a:bodyPr>
          <a:lstStyle/>
          <a:p>
            <a:pPr algn="l">
              <a:lnSpc>
                <a:spcPts val="8399"/>
              </a:lnSpc>
              <a:spcBef>
                <a:spcPct val="0"/>
              </a:spcBef>
            </a:pPr>
            <a:r>
              <a:rPr lang="en-US" sz="5999">
                <a:solidFill>
                  <a:srgbClr val="4E8F86"/>
                </a:solidFill>
                <a:latin typeface="#9Slide05 ViceroyJF"/>
                <a:ea typeface="#9Slide05 ViceroyJF"/>
                <a:cs typeface="#9Slide05 ViceroyJF"/>
                <a:sym typeface="#9Slide05 ViceroyJF"/>
              </a:rPr>
              <a:t>3. Kiểm tra và chỉnh sửa</a:t>
            </a:r>
          </a:p>
        </p:txBody>
      </p:sp>
      <p:sp>
        <p:nvSpPr>
          <p:cNvPr id="36" name="TextBox 36"/>
          <p:cNvSpPr txBox="1"/>
          <p:nvPr/>
        </p:nvSpPr>
        <p:spPr>
          <a:xfrm>
            <a:off x="183897" y="24078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III. HƯỚNG DẪN QUY TRÌNH VIẾT</a:t>
            </a:r>
          </a:p>
        </p:txBody>
      </p:sp>
      <p:sp>
        <p:nvSpPr>
          <p:cNvPr id="37" name="Freeform 37"/>
          <p:cNvSpPr/>
          <p:nvPr/>
        </p:nvSpPr>
        <p:spPr>
          <a:xfrm>
            <a:off x="7183908" y="5996454"/>
            <a:ext cx="572535" cy="499537"/>
          </a:xfrm>
          <a:custGeom>
            <a:avLst/>
            <a:gdLst/>
            <a:ahLst/>
            <a:cxnLst/>
            <a:rect l="l" t="t" r="r" b="b"/>
            <a:pathLst>
              <a:path w="572535" h="499537">
                <a:moveTo>
                  <a:pt x="0" y="0"/>
                </a:moveTo>
                <a:lnTo>
                  <a:pt x="572535" y="0"/>
                </a:lnTo>
                <a:lnTo>
                  <a:pt x="572535" y="499537"/>
                </a:lnTo>
                <a:lnTo>
                  <a:pt x="0" y="49953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5262117" y="1224227"/>
            <a:ext cx="2828992" cy="1219038"/>
          </a:xfrm>
          <a:custGeom>
            <a:avLst/>
            <a:gdLst/>
            <a:ahLst/>
            <a:cxnLst/>
            <a:rect l="l" t="t" r="r" b="b"/>
            <a:pathLst>
              <a:path w="2828992" h="1219038">
                <a:moveTo>
                  <a:pt x="0" y="0"/>
                </a:moveTo>
                <a:lnTo>
                  <a:pt x="2828992" y="0"/>
                </a:lnTo>
                <a:lnTo>
                  <a:pt x="2828992" y="1219038"/>
                </a:lnTo>
                <a:lnTo>
                  <a:pt x="0" y="121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2794566" y="2743399"/>
            <a:ext cx="1565210" cy="1671583"/>
          </a:xfrm>
          <a:custGeom>
            <a:avLst/>
            <a:gdLst/>
            <a:ahLst/>
            <a:cxnLst/>
            <a:rect l="l" t="t" r="r" b="b"/>
            <a:pathLst>
              <a:path w="1565210" h="1671583">
                <a:moveTo>
                  <a:pt x="0" y="0"/>
                </a:moveTo>
                <a:lnTo>
                  <a:pt x="1565210" y="0"/>
                </a:lnTo>
                <a:lnTo>
                  <a:pt x="1565210" y="1671583"/>
                </a:lnTo>
                <a:lnTo>
                  <a:pt x="0" y="16715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473070" y="2359093"/>
            <a:ext cx="12419615" cy="6576924"/>
            <a:chOff x="0" y="0"/>
            <a:chExt cx="3271010" cy="1732194"/>
          </a:xfrm>
        </p:grpSpPr>
        <p:sp>
          <p:nvSpPr>
            <p:cNvPr id="16" name="Freeform 16"/>
            <p:cNvSpPr/>
            <p:nvPr/>
          </p:nvSpPr>
          <p:spPr>
            <a:xfrm>
              <a:off x="0" y="0"/>
              <a:ext cx="3271010" cy="1732194"/>
            </a:xfrm>
            <a:custGeom>
              <a:avLst/>
              <a:gdLst/>
              <a:ahLst/>
              <a:cxnLst/>
              <a:rect l="l" t="t" r="r" b="b"/>
              <a:pathLst>
                <a:path w="3271010" h="1732194">
                  <a:moveTo>
                    <a:pt x="31791" y="0"/>
                  </a:moveTo>
                  <a:lnTo>
                    <a:pt x="3239219" y="0"/>
                  </a:lnTo>
                  <a:cubicBezTo>
                    <a:pt x="3256776" y="0"/>
                    <a:pt x="3271010" y="14234"/>
                    <a:pt x="3271010" y="31791"/>
                  </a:cubicBezTo>
                  <a:lnTo>
                    <a:pt x="3271010" y="1700402"/>
                  </a:lnTo>
                  <a:cubicBezTo>
                    <a:pt x="3271010" y="1717960"/>
                    <a:pt x="3256776" y="1732194"/>
                    <a:pt x="3239219" y="1732194"/>
                  </a:cubicBezTo>
                  <a:lnTo>
                    <a:pt x="31791" y="1732194"/>
                  </a:lnTo>
                  <a:cubicBezTo>
                    <a:pt x="14234" y="1732194"/>
                    <a:pt x="0" y="1717960"/>
                    <a:pt x="0" y="1700402"/>
                  </a:cubicBezTo>
                  <a:lnTo>
                    <a:pt x="0" y="31791"/>
                  </a:lnTo>
                  <a:cubicBezTo>
                    <a:pt x="0" y="14234"/>
                    <a:pt x="14234" y="0"/>
                    <a:pt x="31791" y="0"/>
                  </a:cubicBezTo>
                  <a:close/>
                </a:path>
              </a:pathLst>
            </a:custGeom>
            <a:solidFill>
              <a:srgbClr val="EDEBE3"/>
            </a:solidFill>
          </p:spPr>
          <p:txBody>
            <a:bodyPr/>
            <a:lstStyle/>
            <a:p>
              <a:endParaRPr lang="en-US"/>
            </a:p>
          </p:txBody>
        </p:sp>
        <p:sp>
          <p:nvSpPr>
            <p:cNvPr id="17" name="TextBox 17"/>
            <p:cNvSpPr txBox="1"/>
            <p:nvPr/>
          </p:nvSpPr>
          <p:spPr>
            <a:xfrm>
              <a:off x="0" y="-47625"/>
              <a:ext cx="3271010" cy="1779819"/>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592024" y="2510655"/>
            <a:ext cx="12181709" cy="6188075"/>
          </a:xfrm>
          <a:prstGeom prst="rect">
            <a:avLst/>
          </a:prstGeom>
        </p:spPr>
        <p:txBody>
          <a:bodyPr lIns="0" tIns="0" rIns="0" bIns="0" rtlCol="0" anchor="t">
            <a:spAutoFit/>
          </a:bodyPr>
          <a:lstStyle/>
          <a:p>
            <a:pPr marL="755652" lvl="1" indent="-377826" algn="just">
              <a:lnSpc>
                <a:spcPts val="4900"/>
              </a:lnSpc>
              <a:buFont typeface="Arial"/>
              <a:buChar char="•"/>
            </a:pPr>
            <a:r>
              <a:rPr lang="en-US" sz="3500" dirty="0">
                <a:solidFill>
                  <a:srgbClr val="55726C"/>
                </a:solidFill>
                <a:latin typeface="Roboto Condensed"/>
                <a:ea typeface="Roboto Condensed"/>
                <a:cs typeface="Roboto Condensed"/>
                <a:sym typeface="Roboto Condensed"/>
              </a:rPr>
              <a:t>HS </a:t>
            </a:r>
            <a:r>
              <a:rPr lang="en-US" sz="3500" dirty="0" err="1">
                <a:solidFill>
                  <a:srgbClr val="55726C"/>
                </a:solidFill>
                <a:latin typeface="Roboto Condensed"/>
                <a:ea typeface="Roboto Condensed"/>
                <a:cs typeface="Roboto Condensed"/>
                <a:sym typeface="Roboto Condensed"/>
              </a:rPr>
              <a:t>hoạt</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động</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cá</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nhân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mỗi</a:t>
            </a:r>
            <a:r>
              <a:rPr lang="en-US" sz="3500" dirty="0">
                <a:solidFill>
                  <a:srgbClr val="55726C"/>
                </a:solidFill>
                <a:latin typeface="Roboto Condensed"/>
                <a:ea typeface="Roboto Condensed"/>
                <a:cs typeface="Roboto Condensed"/>
                <a:sym typeface="Roboto Condensed"/>
              </a:rPr>
              <a:t> HS </a:t>
            </a:r>
            <a:r>
              <a:rPr lang="en-US" sz="3500" dirty="0" err="1">
                <a:solidFill>
                  <a:srgbClr val="55726C"/>
                </a:solidFill>
                <a:latin typeface="Roboto Condensed"/>
                <a:ea typeface="Roboto Condensed"/>
                <a:cs typeface="Roboto Condensed"/>
                <a:sym typeface="Roboto Condensed"/>
              </a:rPr>
              <a:t>cần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hoàn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thành</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ít</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nhất</a:t>
            </a:r>
            <a:r>
              <a:rPr lang="en-US" sz="3500" dirty="0">
                <a:solidFill>
                  <a:srgbClr val="55726C"/>
                </a:solidFill>
                <a:latin typeface="Roboto Condensed"/>
                <a:ea typeface="Roboto Condensed"/>
                <a:cs typeface="Roboto Condensed"/>
                <a:sym typeface="Roboto Condensed"/>
              </a:rPr>
              <a:t> 2/3 </a:t>
            </a:r>
            <a:r>
              <a:rPr lang="en-US" sz="3500" dirty="0" err="1">
                <a:solidFill>
                  <a:srgbClr val="55726C"/>
                </a:solidFill>
                <a:latin typeface="Roboto Condensed"/>
                <a:ea typeface="Roboto Condensed"/>
                <a:cs typeface="Roboto Condensed"/>
                <a:sym typeface="Roboto Condensed"/>
              </a:rPr>
              <a:t>cấp</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độ</a:t>
            </a:r>
            <a:endParaRPr lang="en-US" sz="3500" dirty="0">
              <a:solidFill>
                <a:srgbClr val="55726C"/>
              </a:solidFill>
              <a:latin typeface="Roboto Condensed"/>
              <a:ea typeface="Roboto Condensed"/>
              <a:cs typeface="Roboto Condensed"/>
              <a:sym typeface="Roboto Condensed"/>
            </a:endParaRPr>
          </a:p>
          <a:p>
            <a:pPr marL="755652" lvl="1" indent="-377826" algn="just">
              <a:lnSpc>
                <a:spcPts val="4900"/>
              </a:lnSpc>
              <a:spcBef>
                <a:spcPct val="0"/>
              </a:spcBef>
              <a:buFont typeface="Arial"/>
              <a:buChar char="•"/>
            </a:pPr>
            <a:r>
              <a:rPr lang="en-US" sz="3500" dirty="0">
                <a:solidFill>
                  <a:srgbClr val="55726C"/>
                </a:solidFill>
                <a:latin typeface="Roboto Condensed"/>
                <a:ea typeface="Roboto Condensed"/>
                <a:cs typeface="Roboto Condensed"/>
                <a:sym typeface="Roboto Condensed"/>
              </a:rPr>
              <a:t>GV </a:t>
            </a:r>
            <a:r>
              <a:rPr lang="en-US" sz="3500" dirty="0" err="1">
                <a:solidFill>
                  <a:srgbClr val="55726C"/>
                </a:solidFill>
                <a:latin typeface="Roboto Condensed"/>
                <a:ea typeface="Roboto Condensed"/>
                <a:cs typeface="Roboto Condensed"/>
                <a:sym typeface="Roboto Condensed"/>
              </a:rPr>
              <a:t>đã</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chuẩn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bị</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một</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số</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mẫu</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Phiếu</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theo</a:t>
            </a:r>
            <a:r>
              <a:rPr lang="en-US" sz="3500" dirty="0">
                <a:solidFill>
                  <a:srgbClr val="55726C"/>
                </a:solidFill>
                <a:latin typeface="Roboto Condensed"/>
                <a:ea typeface="Roboto Condensed"/>
                <a:cs typeface="Roboto Condensed"/>
                <a:sym typeface="Roboto Condensed"/>
              </a:rPr>
              <a:t> 3 </a:t>
            </a:r>
            <a:r>
              <a:rPr lang="en-US" sz="3500" dirty="0" err="1">
                <a:solidFill>
                  <a:srgbClr val="55726C"/>
                </a:solidFill>
                <a:latin typeface="Roboto Condensed"/>
                <a:ea typeface="Roboto Condensed"/>
                <a:cs typeface="Roboto Condensed"/>
                <a:sym typeface="Roboto Condensed"/>
              </a:rPr>
              <a:t>mức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độ</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khác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nhau</a:t>
            </a:r>
            <a:r>
              <a:rPr lang="en-US" sz="3500" dirty="0">
                <a:solidFill>
                  <a:srgbClr val="55726C"/>
                </a:solidFill>
                <a:latin typeface="Roboto Condensed"/>
                <a:ea typeface="Roboto Condensed"/>
                <a:cs typeface="Roboto Condensed"/>
                <a:sym typeface="Roboto Condensed"/>
              </a:rPr>
              <a:t> </a:t>
            </a:r>
          </a:p>
          <a:p>
            <a:pPr marL="755652" lvl="1" indent="-377826" algn="just">
              <a:lnSpc>
                <a:spcPts val="4900"/>
              </a:lnSpc>
              <a:spcBef>
                <a:spcPct val="0"/>
              </a:spcBef>
              <a:buFont typeface="Arial"/>
              <a:buChar char="•"/>
            </a:pPr>
            <a:r>
              <a:rPr lang="en-US" sz="3500" dirty="0">
                <a:solidFill>
                  <a:srgbClr val="55726C"/>
                </a:solidFill>
                <a:latin typeface="Roboto Condensed"/>
                <a:ea typeface="Roboto Condensed"/>
                <a:cs typeface="Roboto Condensed"/>
                <a:sym typeface="Roboto Condensed"/>
              </a:rPr>
              <a:t>Các </a:t>
            </a:r>
            <a:r>
              <a:rPr lang="en-US" sz="3500" dirty="0" err="1">
                <a:solidFill>
                  <a:srgbClr val="55726C"/>
                </a:solidFill>
                <a:latin typeface="Roboto Condensed"/>
                <a:ea typeface="Roboto Condensed"/>
                <a:cs typeface="Roboto Condensed"/>
                <a:sym typeface="Roboto Condensed"/>
              </a:rPr>
              <a:t>phiếu</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được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để</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theo</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mức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độ</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tại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ba</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cụm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bàn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khác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nhau</a:t>
            </a:r>
            <a:r>
              <a:rPr lang="en-US" sz="3500" dirty="0">
                <a:solidFill>
                  <a:srgbClr val="55726C"/>
                </a:solidFill>
                <a:latin typeface="Roboto Condensed"/>
                <a:ea typeface="Roboto Condensed"/>
                <a:cs typeface="Roboto Condensed"/>
                <a:sym typeface="Roboto Condensed"/>
              </a:rPr>
              <a:t>, HS </a:t>
            </a:r>
            <a:r>
              <a:rPr lang="en-US" sz="3500" dirty="0" err="1">
                <a:solidFill>
                  <a:srgbClr val="55726C"/>
                </a:solidFill>
                <a:latin typeface="Roboto Condensed"/>
                <a:ea typeface="Roboto Condensed"/>
                <a:cs typeface="Roboto Condensed"/>
                <a:sym typeface="Roboto Condensed"/>
              </a:rPr>
              <a:t>có</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thể</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tùy</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chọn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thử</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sức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với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các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cấp</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độ</a:t>
            </a:r>
            <a:r>
              <a:rPr lang="en-US" sz="3500" dirty="0">
                <a:solidFill>
                  <a:srgbClr val="55726C"/>
                </a:solidFill>
                <a:latin typeface="Roboto Condensed"/>
                <a:ea typeface="Roboto Condensed"/>
                <a:cs typeface="Roboto Condensed"/>
                <a:sym typeface="Roboto Condensed"/>
              </a:rPr>
              <a:t>, HS di </a:t>
            </a:r>
            <a:r>
              <a:rPr lang="en-US" sz="3500" dirty="0" err="1">
                <a:solidFill>
                  <a:srgbClr val="55726C"/>
                </a:solidFill>
                <a:latin typeface="Roboto Condensed"/>
                <a:ea typeface="Roboto Condensed"/>
                <a:cs typeface="Roboto Condensed"/>
                <a:sym typeface="Roboto Condensed"/>
              </a:rPr>
              <a:t>chuyển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đến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cụm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bàn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để</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ngồi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trải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nghiệm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làm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thơ</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từ</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dễ</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đến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mức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độ</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khó</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hơn</a:t>
            </a:r>
            <a:r>
              <a:rPr lang="en-US" sz="3500" dirty="0">
                <a:solidFill>
                  <a:srgbClr val="55726C"/>
                </a:solidFill>
                <a:latin typeface="Roboto Condensed"/>
                <a:ea typeface="Roboto Condensed"/>
                <a:cs typeface="Roboto Condensed"/>
                <a:sym typeface="Roboto Condensed"/>
              </a:rPr>
              <a:t>.</a:t>
            </a:r>
          </a:p>
          <a:p>
            <a:pPr algn="just">
              <a:lnSpc>
                <a:spcPts val="4900"/>
              </a:lnSpc>
              <a:spcBef>
                <a:spcPct val="0"/>
              </a:spcBef>
            </a:pPr>
            <a:r>
              <a:rPr lang="en-US" sz="3500" dirty="0">
                <a:solidFill>
                  <a:srgbClr val="55726C"/>
                </a:solidFill>
                <a:latin typeface="Roboto Condensed"/>
                <a:ea typeface="Roboto Condensed"/>
                <a:cs typeface="Roboto Condensed"/>
                <a:sym typeface="Roboto Condensed"/>
              </a:rPr>
              <a:t>(</a:t>
            </a:r>
            <a:r>
              <a:rPr lang="en-US" sz="3500" dirty="0" err="1">
                <a:solidFill>
                  <a:srgbClr val="55726C"/>
                </a:solidFill>
                <a:latin typeface="Roboto Condensed"/>
                <a:ea typeface="Roboto Condensed"/>
                <a:cs typeface="Roboto Condensed"/>
                <a:sym typeface="Roboto Condensed"/>
              </a:rPr>
              <a:t>để</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nhiều</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hs</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cùng</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tham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gia</a:t>
            </a:r>
            <a:r>
              <a:rPr lang="en-US" sz="3500" dirty="0">
                <a:solidFill>
                  <a:srgbClr val="55726C"/>
                </a:solidFill>
                <a:latin typeface="Roboto Condensed"/>
                <a:ea typeface="Roboto Condensed"/>
                <a:cs typeface="Roboto Condensed"/>
                <a:sym typeface="Roboto Condensed"/>
              </a:rPr>
              <a:t>, GV </a:t>
            </a:r>
            <a:r>
              <a:rPr lang="en-US" sz="3500" dirty="0" err="1">
                <a:solidFill>
                  <a:srgbClr val="55726C"/>
                </a:solidFill>
                <a:latin typeface="Roboto Condensed"/>
                <a:ea typeface="Roboto Condensed"/>
                <a:cs typeface="Roboto Condensed"/>
                <a:sym typeface="Roboto Condensed"/>
              </a:rPr>
              <a:t>có</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thể</a:t>
            </a:r>
            <a:r>
              <a:rPr lang="en-US" sz="3500" dirty="0">
                <a:solidFill>
                  <a:srgbClr val="55726C"/>
                </a:solidFill>
                <a:latin typeface="Roboto Condensed"/>
                <a:ea typeface="Roboto Condensed"/>
                <a:cs typeface="Roboto Condensed"/>
                <a:sym typeface="Roboto Condensed"/>
              </a:rPr>
              <a:t> chia </a:t>
            </a:r>
            <a:r>
              <a:rPr lang="en-US" sz="3500" dirty="0" err="1">
                <a:solidFill>
                  <a:srgbClr val="55726C"/>
                </a:solidFill>
                <a:latin typeface="Roboto Condensed"/>
                <a:ea typeface="Roboto Condensed"/>
                <a:cs typeface="Roboto Condensed"/>
                <a:sym typeface="Roboto Condensed"/>
              </a:rPr>
              <a:t>thành</a:t>
            </a:r>
            <a:r>
              <a:rPr lang="en-US" sz="3500" dirty="0">
                <a:solidFill>
                  <a:srgbClr val="55726C"/>
                </a:solidFill>
                <a:latin typeface="Roboto Condensed"/>
                <a:ea typeface="Roboto Condensed"/>
                <a:cs typeface="Roboto Condensed"/>
                <a:sym typeface="Roboto Condensed"/>
              </a:rPr>
              <a:t> 2, 3 </a:t>
            </a:r>
            <a:r>
              <a:rPr lang="en-US" sz="3500" dirty="0" err="1">
                <a:solidFill>
                  <a:srgbClr val="55726C"/>
                </a:solidFill>
                <a:latin typeface="Roboto Condensed"/>
                <a:ea typeface="Roboto Condensed"/>
                <a:cs typeface="Roboto Condensed"/>
                <a:sym typeface="Roboto Condensed"/>
              </a:rPr>
              <a:t>cụm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cho</a:t>
            </a:r>
            <a:r>
              <a:rPr lang="en-US" sz="3500" dirty="0">
                <a:solidFill>
                  <a:srgbClr val="55726C"/>
                </a:solidFill>
                <a:latin typeface="Roboto Condensed"/>
                <a:ea typeface="Roboto Condensed"/>
                <a:cs typeface="Roboto Condensed"/>
                <a:sym typeface="Roboto Condensed"/>
              </a:rPr>
              <a:t> 1 </a:t>
            </a:r>
            <a:r>
              <a:rPr lang="en-US" sz="3500" dirty="0" err="1">
                <a:solidFill>
                  <a:srgbClr val="55726C"/>
                </a:solidFill>
                <a:latin typeface="Roboto Condensed"/>
                <a:ea typeface="Roboto Condensed"/>
                <a:cs typeface="Roboto Condensed"/>
                <a:sym typeface="Roboto Condensed"/>
              </a:rPr>
              <a:t>mức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độ</a:t>
            </a:r>
            <a:r>
              <a:rPr lang="en-US" sz="3500" dirty="0">
                <a:solidFill>
                  <a:srgbClr val="55726C"/>
                </a:solidFill>
                <a:latin typeface="Roboto Condensed"/>
                <a:ea typeface="Roboto Condensed"/>
                <a:cs typeface="Roboto Condensed"/>
                <a:sym typeface="Roboto Condensed"/>
              </a:rPr>
              <a:t>)</a:t>
            </a:r>
          </a:p>
          <a:p>
            <a:pPr marL="755652" lvl="1" indent="-377826" algn="just">
              <a:lnSpc>
                <a:spcPts val="4900"/>
              </a:lnSpc>
              <a:spcBef>
                <a:spcPct val="0"/>
              </a:spcBef>
              <a:buFont typeface="Arial"/>
              <a:buChar char="•"/>
            </a:pPr>
            <a:r>
              <a:rPr lang="en-US" sz="3500" dirty="0">
                <a:solidFill>
                  <a:srgbClr val="55726C"/>
                </a:solidFill>
                <a:latin typeface="Roboto Condensed"/>
                <a:ea typeface="Roboto Condensed"/>
                <a:cs typeface="Roboto Condensed"/>
                <a:sym typeface="Roboto Condensed"/>
              </a:rPr>
              <a:t>HS </a:t>
            </a:r>
            <a:r>
              <a:rPr lang="en-US" sz="3500" dirty="0" err="1">
                <a:solidFill>
                  <a:srgbClr val="55726C"/>
                </a:solidFill>
                <a:latin typeface="Roboto Condensed"/>
                <a:ea typeface="Roboto Condensed"/>
                <a:cs typeface="Roboto Condensed"/>
                <a:sym typeface="Roboto Condensed"/>
              </a:rPr>
              <a:t>sẽ</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hoàn</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thành</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các</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phiếu</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và</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nộp</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lại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cho</a:t>
            </a:r>
            <a:r>
              <a:rPr lang="en-US" sz="3500" dirty="0">
                <a:solidFill>
                  <a:srgbClr val="55726C"/>
                </a:solidFill>
                <a:latin typeface="Roboto Condensed"/>
                <a:ea typeface="Roboto Condensed"/>
                <a:cs typeface="Roboto Condensed"/>
                <a:sym typeface="Roboto Condensed"/>
              </a:rPr>
              <a:t> GV, GV </a:t>
            </a:r>
            <a:r>
              <a:rPr lang="en-US" sz="3500" dirty="0" err="1">
                <a:solidFill>
                  <a:srgbClr val="55726C"/>
                </a:solidFill>
                <a:latin typeface="Roboto Condensed"/>
                <a:ea typeface="Roboto Condensed"/>
                <a:cs typeface="Roboto Condensed"/>
                <a:sym typeface="Roboto Condensed"/>
              </a:rPr>
              <a:t>sẽ</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kiểm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tra</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một</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vài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bài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chấm</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chữa</a:t>
            </a:r>
            <a:endParaRPr lang="en-US" sz="3500" dirty="0">
              <a:solidFill>
                <a:srgbClr val="55726C"/>
              </a:solidFill>
              <a:latin typeface="Roboto Condensed"/>
              <a:ea typeface="Roboto Condensed"/>
              <a:cs typeface="Roboto Condensed"/>
              <a:sym typeface="Roboto Condensed"/>
            </a:endParaRPr>
          </a:p>
          <a:p>
            <a:pPr marL="755652" lvl="1" indent="-377826" algn="just">
              <a:lnSpc>
                <a:spcPts val="4900"/>
              </a:lnSpc>
              <a:spcBef>
                <a:spcPct val="0"/>
              </a:spcBef>
              <a:buFont typeface="Arial"/>
              <a:buChar char="•"/>
            </a:pPr>
            <a:r>
              <a:rPr lang="en-US" sz="3500" dirty="0" err="1">
                <a:solidFill>
                  <a:srgbClr val="55726C"/>
                </a:solidFill>
                <a:latin typeface="Roboto Condensed"/>
                <a:ea typeface="Roboto Condensed"/>
                <a:cs typeface="Roboto Condensed"/>
                <a:sym typeface="Roboto Condensed"/>
              </a:rPr>
              <a:t>Thời</a:t>
            </a:r>
            <a:r>
              <a:rPr lang="en-US" sz="3500" dirty="0">
                <a:solidFill>
                  <a:srgbClr val="55726C"/>
                </a:solidFill>
                <a:latin typeface="Roboto Condensed"/>
                <a:ea typeface="Roboto Condensed"/>
                <a:cs typeface="Roboto Condensed"/>
                <a:sym typeface="Roboto Condensed"/>
              </a:rPr>
              <a:t> </a:t>
            </a:r>
            <a:r>
              <a:rPr lang="en-US" sz="3500" dirty="0" err="1">
                <a:solidFill>
                  <a:srgbClr val="55726C"/>
                </a:solidFill>
                <a:latin typeface="Roboto Condensed"/>
                <a:ea typeface="Roboto Condensed"/>
                <a:cs typeface="Roboto Condensed"/>
                <a:sym typeface="Roboto Condensed"/>
              </a:rPr>
              <a:t>gian</a:t>
            </a:r>
            <a:r>
              <a:rPr lang="en-US" sz="3500" dirty="0">
                <a:solidFill>
                  <a:srgbClr val="55726C"/>
                </a:solidFill>
                <a:latin typeface="Roboto Condensed"/>
                <a:ea typeface="Roboto Condensed"/>
                <a:cs typeface="Roboto Condensed"/>
                <a:sym typeface="Roboto Condensed"/>
              </a:rPr>
              <a:t> : 15 </a:t>
            </a:r>
            <a:r>
              <a:rPr lang="en-US" sz="3500" dirty="0" err="1">
                <a:solidFill>
                  <a:srgbClr val="55726C"/>
                </a:solidFill>
                <a:latin typeface="Roboto Condensed"/>
                <a:ea typeface="Roboto Condensed"/>
                <a:cs typeface="Roboto Condensed"/>
                <a:sym typeface="Roboto Condensed"/>
              </a:rPr>
              <a:t>phút</a:t>
            </a:r>
            <a:endParaRPr lang="en-US" sz="3500" dirty="0">
              <a:solidFill>
                <a:srgbClr val="55726C"/>
              </a:solidFill>
              <a:latin typeface="Roboto Condensed"/>
              <a:ea typeface="Roboto Condensed"/>
              <a:cs typeface="Roboto Condensed"/>
              <a:sym typeface="Roboto Condensed"/>
            </a:endParaRPr>
          </a:p>
        </p:txBody>
      </p:sp>
      <p:sp>
        <p:nvSpPr>
          <p:cNvPr id="20" name="TextBox 20"/>
          <p:cNvSpPr txBox="1"/>
          <p:nvPr/>
        </p:nvSpPr>
        <p:spPr>
          <a:xfrm>
            <a:off x="-3196683" y="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IV. LUYỆN TẬP</a:t>
            </a:r>
          </a:p>
        </p:txBody>
      </p:sp>
      <p:sp>
        <p:nvSpPr>
          <p:cNvPr id="21" name="TextBox 21"/>
          <p:cNvSpPr txBox="1"/>
          <p:nvPr/>
        </p:nvSpPr>
        <p:spPr>
          <a:xfrm>
            <a:off x="7628691" y="-6411"/>
            <a:ext cx="6291706" cy="2384428"/>
          </a:xfrm>
          <a:prstGeom prst="rect">
            <a:avLst/>
          </a:prstGeom>
        </p:spPr>
        <p:txBody>
          <a:bodyPr lIns="0" tIns="0" rIns="0" bIns="0" rtlCol="0" anchor="t">
            <a:spAutoFit/>
          </a:bodyPr>
          <a:lstStyle/>
          <a:p>
            <a:pPr algn="l">
              <a:lnSpc>
                <a:spcPts val="19999"/>
              </a:lnSpc>
            </a:pPr>
            <a:r>
              <a:rPr lang="en-US" sz="9999">
                <a:solidFill>
                  <a:srgbClr val="4E8F86"/>
                </a:solidFill>
                <a:latin typeface="#9Slide05 Wedding KT"/>
                <a:ea typeface="#9Slide05 Wedding KT"/>
                <a:cs typeface="#9Slide05 Wedding KT"/>
                <a:sym typeface="#9Slide05 Wedding KT"/>
              </a:rPr>
              <a:t>Em làm thi sĩ</a:t>
            </a:r>
          </a:p>
        </p:txBody>
      </p:sp>
    </p:spTree>
  </p:cSld>
  <p:clrMapOvr>
    <a:masterClrMapping/>
  </p:clrMapOvr>
  <p:transition spd="slow">
    <p:randomBar dir="vert"/>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069773"/>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3498398" y="290620"/>
            <a:ext cx="1258057" cy="1343556"/>
          </a:xfrm>
          <a:custGeom>
            <a:avLst/>
            <a:gdLst/>
            <a:ahLst/>
            <a:cxnLst/>
            <a:rect l="l" t="t" r="r" b="b"/>
            <a:pathLst>
              <a:path w="1258057" h="1343556">
                <a:moveTo>
                  <a:pt x="0" y="0"/>
                </a:moveTo>
                <a:lnTo>
                  <a:pt x="1258057" y="0"/>
                </a:lnTo>
                <a:lnTo>
                  <a:pt x="1258057" y="1343556"/>
                </a:lnTo>
                <a:lnTo>
                  <a:pt x="0" y="1343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197679" y="3889112"/>
            <a:ext cx="7403271" cy="5164434"/>
            <a:chOff x="0" y="0"/>
            <a:chExt cx="1949833" cy="1360180"/>
          </a:xfrm>
        </p:grpSpPr>
        <p:sp>
          <p:nvSpPr>
            <p:cNvPr id="16" name="Freeform 16"/>
            <p:cNvSpPr/>
            <p:nvPr/>
          </p:nvSpPr>
          <p:spPr>
            <a:xfrm>
              <a:off x="0" y="0"/>
              <a:ext cx="1949833" cy="1360180"/>
            </a:xfrm>
            <a:custGeom>
              <a:avLst/>
              <a:gdLst/>
              <a:ahLst/>
              <a:cxnLst/>
              <a:rect l="l" t="t" r="r" b="b"/>
              <a:pathLst>
                <a:path w="1949833" h="1360180">
                  <a:moveTo>
                    <a:pt x="53333" y="0"/>
                  </a:moveTo>
                  <a:lnTo>
                    <a:pt x="1896500" y="0"/>
                  </a:lnTo>
                  <a:cubicBezTo>
                    <a:pt x="1910645" y="0"/>
                    <a:pt x="1924210" y="5619"/>
                    <a:pt x="1934212" y="15621"/>
                  </a:cubicBezTo>
                  <a:cubicBezTo>
                    <a:pt x="1944214" y="25623"/>
                    <a:pt x="1949833" y="39188"/>
                    <a:pt x="1949833" y="53333"/>
                  </a:cubicBezTo>
                  <a:lnTo>
                    <a:pt x="1949833" y="1306847"/>
                  </a:lnTo>
                  <a:cubicBezTo>
                    <a:pt x="1949833" y="1336302"/>
                    <a:pt x="1925955" y="1360180"/>
                    <a:pt x="1896500" y="1360180"/>
                  </a:cubicBezTo>
                  <a:lnTo>
                    <a:pt x="53333" y="1360180"/>
                  </a:lnTo>
                  <a:cubicBezTo>
                    <a:pt x="39188" y="1360180"/>
                    <a:pt x="25623" y="1354561"/>
                    <a:pt x="15621" y="1344559"/>
                  </a:cubicBezTo>
                  <a:cubicBezTo>
                    <a:pt x="5619" y="1334557"/>
                    <a:pt x="0" y="1320992"/>
                    <a:pt x="0" y="1306847"/>
                  </a:cubicBezTo>
                  <a:lnTo>
                    <a:pt x="0" y="53333"/>
                  </a:lnTo>
                  <a:cubicBezTo>
                    <a:pt x="0" y="39188"/>
                    <a:pt x="5619" y="25623"/>
                    <a:pt x="15621" y="15621"/>
                  </a:cubicBezTo>
                  <a:cubicBezTo>
                    <a:pt x="25623" y="5619"/>
                    <a:pt x="39188" y="0"/>
                    <a:pt x="53333" y="0"/>
                  </a:cubicBezTo>
                  <a:close/>
                </a:path>
              </a:pathLst>
            </a:custGeom>
            <a:solidFill>
              <a:srgbClr val="EDEBE3"/>
            </a:solidFill>
          </p:spPr>
          <p:txBody>
            <a:bodyPr/>
            <a:lstStyle/>
            <a:p>
              <a:endParaRPr lang="en-US"/>
            </a:p>
          </p:txBody>
        </p:sp>
        <p:sp>
          <p:nvSpPr>
            <p:cNvPr id="17" name="TextBox 17"/>
            <p:cNvSpPr txBox="1"/>
            <p:nvPr/>
          </p:nvSpPr>
          <p:spPr>
            <a:xfrm>
              <a:off x="0" y="-47625"/>
              <a:ext cx="1949833" cy="1407805"/>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24043" y="1049988"/>
            <a:ext cx="5481414" cy="2610524"/>
          </a:xfrm>
          <a:custGeom>
            <a:avLst/>
            <a:gdLst/>
            <a:ahLst/>
            <a:cxnLst/>
            <a:rect l="l" t="t" r="r" b="b"/>
            <a:pathLst>
              <a:path w="5481414" h="2610524">
                <a:moveTo>
                  <a:pt x="0" y="0"/>
                </a:moveTo>
                <a:lnTo>
                  <a:pt x="5481415" y="0"/>
                </a:lnTo>
                <a:lnTo>
                  <a:pt x="5481415" y="2610524"/>
                </a:lnTo>
                <a:lnTo>
                  <a:pt x="0" y="2610524"/>
                </a:lnTo>
                <a:lnTo>
                  <a:pt x="0" y="0"/>
                </a:lnTo>
                <a:close/>
              </a:path>
            </a:pathLst>
          </a:custGeom>
          <a:blipFill>
            <a:blip r:embed="rId6"/>
            <a:stretch>
              <a:fillRect/>
            </a:stretch>
          </a:blipFill>
        </p:spPr>
        <p:txBody>
          <a:bodyPr/>
          <a:lstStyle/>
          <a:p>
            <a:endParaRPr lang="en-US"/>
          </a:p>
        </p:txBody>
      </p:sp>
      <p:sp>
        <p:nvSpPr>
          <p:cNvPr id="19" name="Freeform 19"/>
          <p:cNvSpPr/>
          <p:nvPr/>
        </p:nvSpPr>
        <p:spPr>
          <a:xfrm>
            <a:off x="7949579" y="1970272"/>
            <a:ext cx="4694799" cy="6750916"/>
          </a:xfrm>
          <a:custGeom>
            <a:avLst/>
            <a:gdLst/>
            <a:ahLst/>
            <a:cxnLst/>
            <a:rect l="l" t="t" r="r" b="b"/>
            <a:pathLst>
              <a:path w="4694799" h="6750916">
                <a:moveTo>
                  <a:pt x="0" y="0"/>
                </a:moveTo>
                <a:lnTo>
                  <a:pt x="4694800" y="0"/>
                </a:lnTo>
                <a:lnTo>
                  <a:pt x="4694800" y="6750916"/>
                </a:lnTo>
                <a:lnTo>
                  <a:pt x="0" y="6750916"/>
                </a:lnTo>
                <a:lnTo>
                  <a:pt x="0" y="0"/>
                </a:lnTo>
                <a:close/>
              </a:path>
            </a:pathLst>
          </a:custGeom>
          <a:blipFill>
            <a:blip r:embed="rId7"/>
            <a:stretch>
              <a:fillRect/>
            </a:stretch>
          </a:blipFill>
        </p:spPr>
        <p:txBody>
          <a:bodyPr/>
          <a:lstStyle/>
          <a:p>
            <a:endParaRPr lang="en-US"/>
          </a:p>
        </p:txBody>
      </p:sp>
      <p:sp>
        <p:nvSpPr>
          <p:cNvPr id="20" name="Freeform 20"/>
          <p:cNvSpPr/>
          <p:nvPr/>
        </p:nvSpPr>
        <p:spPr>
          <a:xfrm>
            <a:off x="12993008" y="2029354"/>
            <a:ext cx="4651097" cy="6742377"/>
          </a:xfrm>
          <a:custGeom>
            <a:avLst/>
            <a:gdLst/>
            <a:ahLst/>
            <a:cxnLst/>
            <a:rect l="l" t="t" r="r" b="b"/>
            <a:pathLst>
              <a:path w="4651097" h="6742377">
                <a:moveTo>
                  <a:pt x="0" y="0"/>
                </a:moveTo>
                <a:lnTo>
                  <a:pt x="4651097" y="0"/>
                </a:lnTo>
                <a:lnTo>
                  <a:pt x="4651097" y="6742377"/>
                </a:lnTo>
                <a:lnTo>
                  <a:pt x="0" y="6742377"/>
                </a:lnTo>
                <a:lnTo>
                  <a:pt x="0" y="0"/>
                </a:lnTo>
                <a:close/>
              </a:path>
            </a:pathLst>
          </a:custGeom>
          <a:blipFill>
            <a:blip r:embed="rId8"/>
            <a:stretch>
              <a:fillRect/>
            </a:stretch>
          </a:blipFill>
        </p:spPr>
        <p:txBody>
          <a:bodyPr/>
          <a:lstStyle/>
          <a:p>
            <a:endParaRPr lang="en-US"/>
          </a:p>
        </p:txBody>
      </p:sp>
      <p:sp>
        <p:nvSpPr>
          <p:cNvPr id="21" name="TextBox 21"/>
          <p:cNvSpPr txBox="1"/>
          <p:nvPr/>
        </p:nvSpPr>
        <p:spPr>
          <a:xfrm>
            <a:off x="424043" y="4441031"/>
            <a:ext cx="6878152" cy="4330700"/>
          </a:xfrm>
          <a:prstGeom prst="rect">
            <a:avLst/>
          </a:prstGeom>
        </p:spPr>
        <p:txBody>
          <a:bodyPr lIns="0" tIns="0" rIns="0" bIns="0" rtlCol="0" anchor="t">
            <a:spAutoFit/>
          </a:bodyPr>
          <a:lstStyle/>
          <a:p>
            <a:pPr marL="755652" lvl="1" indent="-377826" algn="just">
              <a:lnSpc>
                <a:spcPts val="4900"/>
              </a:lnSpc>
              <a:buFont typeface="Arial"/>
              <a:buChar char="•"/>
            </a:pPr>
            <a:r>
              <a:rPr lang="en-US" sz="3500">
                <a:solidFill>
                  <a:srgbClr val="55726C"/>
                </a:solidFill>
                <a:latin typeface="Roboto Condensed"/>
                <a:ea typeface="Roboto Condensed"/>
                <a:cs typeface="Roboto Condensed"/>
                <a:sym typeface="Roboto Condensed"/>
              </a:rPr>
              <a:t>GV có các phiếu mẫu, trên phiếu đã in sẵn bài thơ, sử dụng thao tác nối, ghép, để gợi mở, định hướng nội dung bài thơ. </a:t>
            </a:r>
          </a:p>
          <a:p>
            <a:pPr marL="755652" lvl="1" indent="-377826" algn="just">
              <a:lnSpc>
                <a:spcPts val="4900"/>
              </a:lnSpc>
              <a:spcBef>
                <a:spcPct val="0"/>
              </a:spcBef>
              <a:buFont typeface="Arial"/>
              <a:buChar char="•"/>
            </a:pPr>
            <a:r>
              <a:rPr lang="en-US" sz="3500">
                <a:solidFill>
                  <a:srgbClr val="55726C"/>
                </a:solidFill>
                <a:latin typeface="Roboto Condensed"/>
                <a:ea typeface="Roboto Condensed"/>
                <a:cs typeface="Roboto Condensed"/>
                <a:sym typeface="Roboto Condensed"/>
              </a:rPr>
              <a:t>HS chỉ việc sáng tạo thêm ý tưởng của mình dựa trên nội dung đã được định hướng.</a:t>
            </a:r>
          </a:p>
        </p:txBody>
      </p:sp>
      <p:sp>
        <p:nvSpPr>
          <p:cNvPr id="22" name="TextBox 22"/>
          <p:cNvSpPr txBox="1"/>
          <p:nvPr/>
        </p:nvSpPr>
        <p:spPr>
          <a:xfrm>
            <a:off x="2104056" y="17632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IV. LUYỆN TẬP</a:t>
            </a:r>
          </a:p>
        </p:txBody>
      </p:sp>
      <p:sp>
        <p:nvSpPr>
          <p:cNvPr id="23" name="TextBox 23"/>
          <p:cNvSpPr txBox="1"/>
          <p:nvPr/>
        </p:nvSpPr>
        <p:spPr>
          <a:xfrm>
            <a:off x="927268" y="1586020"/>
            <a:ext cx="4011117" cy="1874467"/>
          </a:xfrm>
          <a:prstGeom prst="rect">
            <a:avLst/>
          </a:prstGeom>
        </p:spPr>
        <p:txBody>
          <a:bodyPr lIns="0" tIns="0" rIns="0" bIns="0" rtlCol="0" anchor="t">
            <a:spAutoFit/>
          </a:bodyPr>
          <a:lstStyle/>
          <a:p>
            <a:pPr algn="l">
              <a:lnSpc>
                <a:spcPts val="15601"/>
              </a:lnSpc>
            </a:pPr>
            <a:r>
              <a:rPr lang="en-US" sz="7800">
                <a:solidFill>
                  <a:srgbClr val="4E8F86"/>
                </a:solidFill>
                <a:latin typeface="#9Slide05 Wedding KT"/>
                <a:ea typeface="#9Slide05 Wedding KT"/>
                <a:cs typeface="#9Slide05 Wedding KT"/>
                <a:sym typeface="#9Slide05 Wedding KT"/>
              </a:rPr>
              <a:t>Em khám phá</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069773"/>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3498398" y="290620"/>
            <a:ext cx="1258057" cy="1343556"/>
          </a:xfrm>
          <a:custGeom>
            <a:avLst/>
            <a:gdLst/>
            <a:ahLst/>
            <a:cxnLst/>
            <a:rect l="l" t="t" r="r" b="b"/>
            <a:pathLst>
              <a:path w="1258057" h="1343556">
                <a:moveTo>
                  <a:pt x="0" y="0"/>
                </a:moveTo>
                <a:lnTo>
                  <a:pt x="1258057" y="0"/>
                </a:lnTo>
                <a:lnTo>
                  <a:pt x="1258057" y="1343556"/>
                </a:lnTo>
                <a:lnTo>
                  <a:pt x="0" y="1343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197679" y="3889112"/>
            <a:ext cx="7403271" cy="3566735"/>
            <a:chOff x="0" y="0"/>
            <a:chExt cx="1949833" cy="939387"/>
          </a:xfrm>
        </p:grpSpPr>
        <p:sp>
          <p:nvSpPr>
            <p:cNvPr id="16" name="Freeform 16"/>
            <p:cNvSpPr/>
            <p:nvPr/>
          </p:nvSpPr>
          <p:spPr>
            <a:xfrm>
              <a:off x="0" y="0"/>
              <a:ext cx="1949833" cy="939387"/>
            </a:xfrm>
            <a:custGeom>
              <a:avLst/>
              <a:gdLst/>
              <a:ahLst/>
              <a:cxnLst/>
              <a:rect l="l" t="t" r="r" b="b"/>
              <a:pathLst>
                <a:path w="1949833" h="939387">
                  <a:moveTo>
                    <a:pt x="53333" y="0"/>
                  </a:moveTo>
                  <a:lnTo>
                    <a:pt x="1896500" y="0"/>
                  </a:lnTo>
                  <a:cubicBezTo>
                    <a:pt x="1910645" y="0"/>
                    <a:pt x="1924210" y="5619"/>
                    <a:pt x="1934212" y="15621"/>
                  </a:cubicBezTo>
                  <a:cubicBezTo>
                    <a:pt x="1944214" y="25623"/>
                    <a:pt x="1949833" y="39188"/>
                    <a:pt x="1949833" y="53333"/>
                  </a:cubicBezTo>
                  <a:lnTo>
                    <a:pt x="1949833" y="886054"/>
                  </a:lnTo>
                  <a:cubicBezTo>
                    <a:pt x="1949833" y="915509"/>
                    <a:pt x="1925955" y="939387"/>
                    <a:pt x="1896500" y="939387"/>
                  </a:cubicBezTo>
                  <a:lnTo>
                    <a:pt x="53333" y="939387"/>
                  </a:lnTo>
                  <a:cubicBezTo>
                    <a:pt x="39188" y="939387"/>
                    <a:pt x="25623" y="933768"/>
                    <a:pt x="15621" y="923766"/>
                  </a:cubicBezTo>
                  <a:cubicBezTo>
                    <a:pt x="5619" y="913764"/>
                    <a:pt x="0" y="900199"/>
                    <a:pt x="0" y="886054"/>
                  </a:cubicBezTo>
                  <a:lnTo>
                    <a:pt x="0" y="53333"/>
                  </a:lnTo>
                  <a:cubicBezTo>
                    <a:pt x="0" y="39188"/>
                    <a:pt x="5619" y="25623"/>
                    <a:pt x="15621" y="15621"/>
                  </a:cubicBezTo>
                  <a:cubicBezTo>
                    <a:pt x="25623" y="5619"/>
                    <a:pt x="39188" y="0"/>
                    <a:pt x="53333" y="0"/>
                  </a:cubicBezTo>
                  <a:close/>
                </a:path>
              </a:pathLst>
            </a:custGeom>
            <a:solidFill>
              <a:srgbClr val="EDEBE3"/>
            </a:solidFill>
          </p:spPr>
          <p:txBody>
            <a:bodyPr/>
            <a:lstStyle/>
            <a:p>
              <a:endParaRPr lang="en-US"/>
            </a:p>
          </p:txBody>
        </p:sp>
        <p:sp>
          <p:nvSpPr>
            <p:cNvPr id="17" name="TextBox 17"/>
            <p:cNvSpPr txBox="1"/>
            <p:nvPr/>
          </p:nvSpPr>
          <p:spPr>
            <a:xfrm>
              <a:off x="0" y="-47625"/>
              <a:ext cx="1949833" cy="987012"/>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24043" y="1049988"/>
            <a:ext cx="5481414" cy="2610524"/>
          </a:xfrm>
          <a:custGeom>
            <a:avLst/>
            <a:gdLst/>
            <a:ahLst/>
            <a:cxnLst/>
            <a:rect l="l" t="t" r="r" b="b"/>
            <a:pathLst>
              <a:path w="5481414" h="2610524">
                <a:moveTo>
                  <a:pt x="0" y="0"/>
                </a:moveTo>
                <a:lnTo>
                  <a:pt x="5481415" y="0"/>
                </a:lnTo>
                <a:lnTo>
                  <a:pt x="5481415" y="2610524"/>
                </a:lnTo>
                <a:lnTo>
                  <a:pt x="0" y="2610524"/>
                </a:lnTo>
                <a:lnTo>
                  <a:pt x="0" y="0"/>
                </a:lnTo>
                <a:close/>
              </a:path>
            </a:pathLst>
          </a:custGeom>
          <a:blipFill>
            <a:blip r:embed="rId6"/>
            <a:stretch>
              <a:fillRect/>
            </a:stretch>
          </a:blipFill>
        </p:spPr>
        <p:txBody>
          <a:bodyPr/>
          <a:lstStyle/>
          <a:p>
            <a:endParaRPr lang="en-US"/>
          </a:p>
        </p:txBody>
      </p:sp>
      <p:sp>
        <p:nvSpPr>
          <p:cNvPr id="19" name="Freeform 19"/>
          <p:cNvSpPr/>
          <p:nvPr/>
        </p:nvSpPr>
        <p:spPr>
          <a:xfrm>
            <a:off x="8533195" y="2438342"/>
            <a:ext cx="4498242" cy="6468276"/>
          </a:xfrm>
          <a:custGeom>
            <a:avLst/>
            <a:gdLst/>
            <a:ahLst/>
            <a:cxnLst/>
            <a:rect l="l" t="t" r="r" b="b"/>
            <a:pathLst>
              <a:path w="4498242" h="6468276">
                <a:moveTo>
                  <a:pt x="0" y="0"/>
                </a:moveTo>
                <a:lnTo>
                  <a:pt x="4498242" y="0"/>
                </a:lnTo>
                <a:lnTo>
                  <a:pt x="4498242" y="6468275"/>
                </a:lnTo>
                <a:lnTo>
                  <a:pt x="0" y="6468275"/>
                </a:lnTo>
                <a:lnTo>
                  <a:pt x="0" y="0"/>
                </a:lnTo>
                <a:close/>
              </a:path>
            </a:pathLst>
          </a:custGeom>
          <a:blipFill>
            <a:blip r:embed="rId7"/>
            <a:stretch>
              <a:fillRect/>
            </a:stretch>
          </a:blipFill>
        </p:spPr>
        <p:txBody>
          <a:bodyPr/>
          <a:lstStyle/>
          <a:p>
            <a:endParaRPr lang="en-US"/>
          </a:p>
        </p:txBody>
      </p:sp>
      <p:sp>
        <p:nvSpPr>
          <p:cNvPr id="20" name="Freeform 20"/>
          <p:cNvSpPr/>
          <p:nvPr/>
        </p:nvSpPr>
        <p:spPr>
          <a:xfrm>
            <a:off x="13464034" y="2438342"/>
            <a:ext cx="4542021" cy="6468276"/>
          </a:xfrm>
          <a:custGeom>
            <a:avLst/>
            <a:gdLst/>
            <a:ahLst/>
            <a:cxnLst/>
            <a:rect l="l" t="t" r="r" b="b"/>
            <a:pathLst>
              <a:path w="4542021" h="6468276">
                <a:moveTo>
                  <a:pt x="0" y="0"/>
                </a:moveTo>
                <a:lnTo>
                  <a:pt x="4542021" y="0"/>
                </a:lnTo>
                <a:lnTo>
                  <a:pt x="4542021" y="6468275"/>
                </a:lnTo>
                <a:lnTo>
                  <a:pt x="0" y="6468275"/>
                </a:lnTo>
                <a:lnTo>
                  <a:pt x="0" y="0"/>
                </a:lnTo>
                <a:close/>
              </a:path>
            </a:pathLst>
          </a:custGeom>
          <a:blipFill>
            <a:blip r:embed="rId8"/>
            <a:stretch>
              <a:fillRect/>
            </a:stretch>
          </a:blipFill>
        </p:spPr>
        <p:txBody>
          <a:bodyPr/>
          <a:lstStyle/>
          <a:p>
            <a:endParaRPr lang="en-US"/>
          </a:p>
        </p:txBody>
      </p:sp>
      <p:sp>
        <p:nvSpPr>
          <p:cNvPr id="21" name="TextBox 21"/>
          <p:cNvSpPr txBox="1"/>
          <p:nvPr/>
        </p:nvSpPr>
        <p:spPr>
          <a:xfrm>
            <a:off x="424043" y="4441031"/>
            <a:ext cx="6878152" cy="2473325"/>
          </a:xfrm>
          <a:prstGeom prst="rect">
            <a:avLst/>
          </a:prstGeom>
        </p:spPr>
        <p:txBody>
          <a:bodyPr lIns="0" tIns="0" rIns="0" bIns="0" rtlCol="0" anchor="t">
            <a:spAutoFit/>
          </a:bodyPr>
          <a:lstStyle/>
          <a:p>
            <a:pPr marL="755652" lvl="1" indent="-377826" algn="just">
              <a:lnSpc>
                <a:spcPts val="4900"/>
              </a:lnSpc>
              <a:buFont typeface="Arial"/>
              <a:buChar char="•"/>
            </a:pPr>
            <a:r>
              <a:rPr lang="en-US" sz="3500">
                <a:solidFill>
                  <a:srgbClr val="55726C"/>
                </a:solidFill>
                <a:latin typeface="Roboto Condensed"/>
                <a:ea typeface="Roboto Condensed"/>
                <a:cs typeface="Roboto Condensed"/>
                <a:sym typeface="Roboto Condensed"/>
              </a:rPr>
              <a:t>GV sử dụng phiếu học đã in sẵn tranh ảnh về một chủ đề nhất định,</a:t>
            </a:r>
          </a:p>
          <a:p>
            <a:pPr marL="755652" lvl="1" indent="-377826" algn="just">
              <a:lnSpc>
                <a:spcPts val="4900"/>
              </a:lnSpc>
              <a:spcBef>
                <a:spcPct val="0"/>
              </a:spcBef>
              <a:buFont typeface="Arial"/>
              <a:buChar char="•"/>
            </a:pPr>
            <a:r>
              <a:rPr lang="en-US" sz="3500">
                <a:solidFill>
                  <a:srgbClr val="55726C"/>
                </a:solidFill>
                <a:latin typeface="Roboto Condensed"/>
                <a:ea typeface="Roboto Condensed"/>
                <a:cs typeface="Roboto Condensed"/>
                <a:sym typeface="Roboto Condensed"/>
              </a:rPr>
              <a:t>HS sẽ thêm các từ còn thiếu, các câu sao cho phù hợp với chủ đề.</a:t>
            </a:r>
          </a:p>
        </p:txBody>
      </p:sp>
      <p:sp>
        <p:nvSpPr>
          <p:cNvPr id="22" name="TextBox 22"/>
          <p:cNvSpPr txBox="1"/>
          <p:nvPr/>
        </p:nvSpPr>
        <p:spPr>
          <a:xfrm>
            <a:off x="2104056" y="17632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IV. LUYỆN TẬP</a:t>
            </a:r>
          </a:p>
        </p:txBody>
      </p:sp>
      <p:sp>
        <p:nvSpPr>
          <p:cNvPr id="23" name="TextBox 23"/>
          <p:cNvSpPr txBox="1"/>
          <p:nvPr/>
        </p:nvSpPr>
        <p:spPr>
          <a:xfrm>
            <a:off x="927268" y="1586020"/>
            <a:ext cx="4474964" cy="1874467"/>
          </a:xfrm>
          <a:prstGeom prst="rect">
            <a:avLst/>
          </a:prstGeom>
        </p:spPr>
        <p:txBody>
          <a:bodyPr lIns="0" tIns="0" rIns="0" bIns="0" rtlCol="0" anchor="t">
            <a:spAutoFit/>
          </a:bodyPr>
          <a:lstStyle/>
          <a:p>
            <a:pPr algn="l">
              <a:lnSpc>
                <a:spcPts val="15601"/>
              </a:lnSpc>
            </a:pPr>
            <a:r>
              <a:rPr lang="en-US" sz="7800">
                <a:solidFill>
                  <a:srgbClr val="4E8F86"/>
                </a:solidFill>
                <a:latin typeface="#9Slide05 Wedding KT"/>
                <a:ea typeface="#9Slide05 Wedding KT"/>
                <a:cs typeface="#9Slide05 Wedding KT"/>
                <a:sym typeface="#9Slide05 Wedding KT"/>
              </a:rPr>
              <a:t>Em trải nghiệm</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069773"/>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3498398" y="290620"/>
            <a:ext cx="1258057" cy="1343556"/>
          </a:xfrm>
          <a:custGeom>
            <a:avLst/>
            <a:gdLst/>
            <a:ahLst/>
            <a:cxnLst/>
            <a:rect l="l" t="t" r="r" b="b"/>
            <a:pathLst>
              <a:path w="1258057" h="1343556">
                <a:moveTo>
                  <a:pt x="0" y="0"/>
                </a:moveTo>
                <a:lnTo>
                  <a:pt x="1258057" y="0"/>
                </a:lnTo>
                <a:lnTo>
                  <a:pt x="1258057" y="1343556"/>
                </a:lnTo>
                <a:lnTo>
                  <a:pt x="0" y="1343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197679" y="3889112"/>
            <a:ext cx="7104516" cy="4083357"/>
            <a:chOff x="0" y="0"/>
            <a:chExt cx="1871148" cy="1075452"/>
          </a:xfrm>
        </p:grpSpPr>
        <p:sp>
          <p:nvSpPr>
            <p:cNvPr id="16" name="Freeform 16"/>
            <p:cNvSpPr/>
            <p:nvPr/>
          </p:nvSpPr>
          <p:spPr>
            <a:xfrm>
              <a:off x="0" y="0"/>
              <a:ext cx="1871148" cy="1075452"/>
            </a:xfrm>
            <a:custGeom>
              <a:avLst/>
              <a:gdLst/>
              <a:ahLst/>
              <a:cxnLst/>
              <a:rect l="l" t="t" r="r" b="b"/>
              <a:pathLst>
                <a:path w="1871148" h="1075452">
                  <a:moveTo>
                    <a:pt x="55576" y="0"/>
                  </a:moveTo>
                  <a:lnTo>
                    <a:pt x="1815573" y="0"/>
                  </a:lnTo>
                  <a:cubicBezTo>
                    <a:pt x="1846266" y="0"/>
                    <a:pt x="1871148" y="24882"/>
                    <a:pt x="1871148" y="55576"/>
                  </a:cubicBezTo>
                  <a:lnTo>
                    <a:pt x="1871148" y="1019876"/>
                  </a:lnTo>
                  <a:cubicBezTo>
                    <a:pt x="1871148" y="1034616"/>
                    <a:pt x="1865293" y="1048752"/>
                    <a:pt x="1854871" y="1059174"/>
                  </a:cubicBezTo>
                  <a:cubicBezTo>
                    <a:pt x="1844448" y="1069597"/>
                    <a:pt x="1830312" y="1075452"/>
                    <a:pt x="1815573" y="1075452"/>
                  </a:cubicBezTo>
                  <a:lnTo>
                    <a:pt x="55576" y="1075452"/>
                  </a:lnTo>
                  <a:cubicBezTo>
                    <a:pt x="24882" y="1075452"/>
                    <a:pt x="0" y="1050570"/>
                    <a:pt x="0" y="1019876"/>
                  </a:cubicBezTo>
                  <a:lnTo>
                    <a:pt x="0" y="55576"/>
                  </a:lnTo>
                  <a:cubicBezTo>
                    <a:pt x="0" y="24882"/>
                    <a:pt x="24882" y="0"/>
                    <a:pt x="55576" y="0"/>
                  </a:cubicBezTo>
                  <a:close/>
                </a:path>
              </a:pathLst>
            </a:custGeom>
            <a:solidFill>
              <a:srgbClr val="EDEBE3"/>
            </a:solidFill>
          </p:spPr>
          <p:txBody>
            <a:bodyPr/>
            <a:lstStyle/>
            <a:p>
              <a:endParaRPr lang="en-US"/>
            </a:p>
          </p:txBody>
        </p:sp>
        <p:sp>
          <p:nvSpPr>
            <p:cNvPr id="17" name="TextBox 17"/>
            <p:cNvSpPr txBox="1"/>
            <p:nvPr/>
          </p:nvSpPr>
          <p:spPr>
            <a:xfrm>
              <a:off x="0" y="-47625"/>
              <a:ext cx="1871148" cy="1123077"/>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424043" y="1049988"/>
            <a:ext cx="5481414" cy="2610524"/>
          </a:xfrm>
          <a:custGeom>
            <a:avLst/>
            <a:gdLst/>
            <a:ahLst/>
            <a:cxnLst/>
            <a:rect l="l" t="t" r="r" b="b"/>
            <a:pathLst>
              <a:path w="5481414" h="2610524">
                <a:moveTo>
                  <a:pt x="0" y="0"/>
                </a:moveTo>
                <a:lnTo>
                  <a:pt x="5481415" y="0"/>
                </a:lnTo>
                <a:lnTo>
                  <a:pt x="5481415" y="2610524"/>
                </a:lnTo>
                <a:lnTo>
                  <a:pt x="0" y="2610524"/>
                </a:lnTo>
                <a:lnTo>
                  <a:pt x="0" y="0"/>
                </a:lnTo>
                <a:close/>
              </a:path>
            </a:pathLst>
          </a:custGeom>
          <a:blipFill>
            <a:blip r:embed="rId6"/>
            <a:stretch>
              <a:fillRect/>
            </a:stretch>
          </a:blipFill>
        </p:spPr>
        <p:txBody>
          <a:bodyPr/>
          <a:lstStyle/>
          <a:p>
            <a:endParaRPr lang="en-US"/>
          </a:p>
        </p:txBody>
      </p:sp>
      <p:sp>
        <p:nvSpPr>
          <p:cNvPr id="19" name="Freeform 19"/>
          <p:cNvSpPr/>
          <p:nvPr/>
        </p:nvSpPr>
        <p:spPr>
          <a:xfrm>
            <a:off x="8223098" y="2536186"/>
            <a:ext cx="4587952" cy="6517360"/>
          </a:xfrm>
          <a:custGeom>
            <a:avLst/>
            <a:gdLst/>
            <a:ahLst/>
            <a:cxnLst/>
            <a:rect l="l" t="t" r="r" b="b"/>
            <a:pathLst>
              <a:path w="4587952" h="6517360">
                <a:moveTo>
                  <a:pt x="0" y="0"/>
                </a:moveTo>
                <a:lnTo>
                  <a:pt x="4587952" y="0"/>
                </a:lnTo>
                <a:lnTo>
                  <a:pt x="4587952" y="6517359"/>
                </a:lnTo>
                <a:lnTo>
                  <a:pt x="0" y="6517359"/>
                </a:lnTo>
                <a:lnTo>
                  <a:pt x="0" y="0"/>
                </a:lnTo>
                <a:close/>
              </a:path>
            </a:pathLst>
          </a:custGeom>
          <a:blipFill>
            <a:blip r:embed="rId7"/>
            <a:stretch>
              <a:fillRect/>
            </a:stretch>
          </a:blipFill>
        </p:spPr>
        <p:txBody>
          <a:bodyPr/>
          <a:lstStyle/>
          <a:p>
            <a:endParaRPr lang="en-US"/>
          </a:p>
        </p:txBody>
      </p:sp>
      <p:sp>
        <p:nvSpPr>
          <p:cNvPr id="20" name="Freeform 20"/>
          <p:cNvSpPr/>
          <p:nvPr/>
        </p:nvSpPr>
        <p:spPr>
          <a:xfrm>
            <a:off x="13173041" y="2536186"/>
            <a:ext cx="4604415" cy="6517360"/>
          </a:xfrm>
          <a:custGeom>
            <a:avLst/>
            <a:gdLst/>
            <a:ahLst/>
            <a:cxnLst/>
            <a:rect l="l" t="t" r="r" b="b"/>
            <a:pathLst>
              <a:path w="4604415" h="6517360">
                <a:moveTo>
                  <a:pt x="0" y="0"/>
                </a:moveTo>
                <a:lnTo>
                  <a:pt x="4604414" y="0"/>
                </a:lnTo>
                <a:lnTo>
                  <a:pt x="4604414" y="6517359"/>
                </a:lnTo>
                <a:lnTo>
                  <a:pt x="0" y="6517359"/>
                </a:lnTo>
                <a:lnTo>
                  <a:pt x="0" y="0"/>
                </a:lnTo>
                <a:close/>
              </a:path>
            </a:pathLst>
          </a:custGeom>
          <a:blipFill>
            <a:blip r:embed="rId8"/>
            <a:stretch>
              <a:fillRect/>
            </a:stretch>
          </a:blipFill>
        </p:spPr>
        <p:txBody>
          <a:bodyPr/>
          <a:lstStyle/>
          <a:p>
            <a:endParaRPr lang="en-US"/>
          </a:p>
        </p:txBody>
      </p:sp>
      <p:sp>
        <p:nvSpPr>
          <p:cNvPr id="21" name="TextBox 21"/>
          <p:cNvSpPr txBox="1"/>
          <p:nvPr/>
        </p:nvSpPr>
        <p:spPr>
          <a:xfrm>
            <a:off x="197679" y="4032140"/>
            <a:ext cx="6878152" cy="3711575"/>
          </a:xfrm>
          <a:prstGeom prst="rect">
            <a:avLst/>
          </a:prstGeom>
        </p:spPr>
        <p:txBody>
          <a:bodyPr lIns="0" tIns="0" rIns="0" bIns="0" rtlCol="0" anchor="t">
            <a:spAutoFit/>
          </a:bodyPr>
          <a:lstStyle/>
          <a:p>
            <a:pPr marL="755652" lvl="1" indent="-377826" algn="just">
              <a:lnSpc>
                <a:spcPts val="4900"/>
              </a:lnSpc>
              <a:spcBef>
                <a:spcPct val="0"/>
              </a:spcBef>
              <a:buFont typeface="Arial"/>
              <a:buChar char="•"/>
            </a:pPr>
            <a:r>
              <a:rPr lang="en-US" sz="3500">
                <a:solidFill>
                  <a:srgbClr val="55726C"/>
                </a:solidFill>
                <a:latin typeface="Roboto Condensed"/>
                <a:ea typeface="Roboto Condensed"/>
                <a:cs typeface="Roboto Condensed"/>
                <a:sym typeface="Roboto Condensed"/>
              </a:rPr>
              <a:t>GV sử dụng phiếu học đã in sẵn tranh ảnh về một chủ đề nhất định, để khai mở chủ đề cho học sinh, định hướng bố cục theo các khổ để HS định hình cấu trúc và hướng làm bài thơ.</a:t>
            </a:r>
          </a:p>
        </p:txBody>
      </p:sp>
      <p:sp>
        <p:nvSpPr>
          <p:cNvPr id="22" name="TextBox 22"/>
          <p:cNvSpPr txBox="1"/>
          <p:nvPr/>
        </p:nvSpPr>
        <p:spPr>
          <a:xfrm>
            <a:off x="2104056" y="17632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IV. LUYỆN TẬP</a:t>
            </a:r>
          </a:p>
        </p:txBody>
      </p:sp>
      <p:sp>
        <p:nvSpPr>
          <p:cNvPr id="23" name="TextBox 23"/>
          <p:cNvSpPr txBox="1"/>
          <p:nvPr/>
        </p:nvSpPr>
        <p:spPr>
          <a:xfrm>
            <a:off x="927268" y="1586020"/>
            <a:ext cx="4022229" cy="1874467"/>
          </a:xfrm>
          <a:prstGeom prst="rect">
            <a:avLst/>
          </a:prstGeom>
        </p:spPr>
        <p:txBody>
          <a:bodyPr lIns="0" tIns="0" rIns="0" bIns="0" rtlCol="0" anchor="t">
            <a:spAutoFit/>
          </a:bodyPr>
          <a:lstStyle/>
          <a:p>
            <a:pPr algn="l">
              <a:lnSpc>
                <a:spcPts val="15601"/>
              </a:lnSpc>
            </a:pPr>
            <a:r>
              <a:rPr lang="en-US" sz="7800">
                <a:solidFill>
                  <a:srgbClr val="4E8F86"/>
                </a:solidFill>
                <a:latin typeface="#9Slide05 Wedding KT"/>
                <a:ea typeface="#9Slide05 Wedding KT"/>
                <a:cs typeface="#9Slide05 Wedding KT"/>
                <a:sym typeface="#9Slide05 Wedding KT"/>
              </a:rPr>
              <a:t>Em làm thi sĩ</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arn(inVertical)">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334500"/>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170330" y="1069773"/>
            <a:ext cx="1980059" cy="853226"/>
          </a:xfrm>
          <a:custGeom>
            <a:avLst/>
            <a:gdLst/>
            <a:ahLst/>
            <a:cxnLst/>
            <a:rect l="l" t="t" r="r" b="b"/>
            <a:pathLst>
              <a:path w="1980059" h="853226">
                <a:moveTo>
                  <a:pt x="0" y="0"/>
                </a:moveTo>
                <a:lnTo>
                  <a:pt x="1980059" y="0"/>
                </a:lnTo>
                <a:lnTo>
                  <a:pt x="1980059"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3498398" y="290620"/>
            <a:ext cx="1258057" cy="1343556"/>
          </a:xfrm>
          <a:custGeom>
            <a:avLst/>
            <a:gdLst/>
            <a:ahLst/>
            <a:cxnLst/>
            <a:rect l="l" t="t" r="r" b="b"/>
            <a:pathLst>
              <a:path w="1258057" h="1343556">
                <a:moveTo>
                  <a:pt x="0" y="0"/>
                </a:moveTo>
                <a:lnTo>
                  <a:pt x="1258057" y="0"/>
                </a:lnTo>
                <a:lnTo>
                  <a:pt x="1258057" y="1343556"/>
                </a:lnTo>
                <a:lnTo>
                  <a:pt x="0" y="13435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6676613" y="7455847"/>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5" name="Group 15"/>
          <p:cNvGrpSpPr/>
          <p:nvPr/>
        </p:nvGrpSpPr>
        <p:grpSpPr>
          <a:xfrm>
            <a:off x="706584" y="2663853"/>
            <a:ext cx="9394587" cy="5573720"/>
            <a:chOff x="0" y="0"/>
            <a:chExt cx="2474294" cy="1467976"/>
          </a:xfrm>
        </p:grpSpPr>
        <p:sp>
          <p:nvSpPr>
            <p:cNvPr id="16" name="Freeform 16"/>
            <p:cNvSpPr/>
            <p:nvPr/>
          </p:nvSpPr>
          <p:spPr>
            <a:xfrm>
              <a:off x="0" y="0"/>
              <a:ext cx="2474295" cy="1467976"/>
            </a:xfrm>
            <a:custGeom>
              <a:avLst/>
              <a:gdLst/>
              <a:ahLst/>
              <a:cxnLst/>
              <a:rect l="l" t="t" r="r" b="b"/>
              <a:pathLst>
                <a:path w="2474295" h="1467976">
                  <a:moveTo>
                    <a:pt x="42028" y="0"/>
                  </a:moveTo>
                  <a:lnTo>
                    <a:pt x="2432266" y="0"/>
                  </a:lnTo>
                  <a:cubicBezTo>
                    <a:pt x="2455478" y="0"/>
                    <a:pt x="2474295" y="18817"/>
                    <a:pt x="2474295" y="42028"/>
                  </a:cubicBezTo>
                  <a:lnTo>
                    <a:pt x="2474295" y="1425947"/>
                  </a:lnTo>
                  <a:cubicBezTo>
                    <a:pt x="2474295" y="1437094"/>
                    <a:pt x="2469866" y="1447784"/>
                    <a:pt x="2461985" y="1455666"/>
                  </a:cubicBezTo>
                  <a:cubicBezTo>
                    <a:pt x="2454103" y="1463548"/>
                    <a:pt x="2443413" y="1467976"/>
                    <a:pt x="2432266" y="1467976"/>
                  </a:cubicBezTo>
                  <a:lnTo>
                    <a:pt x="42028" y="1467976"/>
                  </a:lnTo>
                  <a:cubicBezTo>
                    <a:pt x="18817" y="1467976"/>
                    <a:pt x="0" y="1449159"/>
                    <a:pt x="0" y="1425947"/>
                  </a:cubicBezTo>
                  <a:lnTo>
                    <a:pt x="0" y="42028"/>
                  </a:lnTo>
                  <a:cubicBezTo>
                    <a:pt x="0" y="18817"/>
                    <a:pt x="18817" y="0"/>
                    <a:pt x="42028" y="0"/>
                  </a:cubicBezTo>
                  <a:close/>
                </a:path>
              </a:pathLst>
            </a:custGeom>
            <a:solidFill>
              <a:srgbClr val="EDEBE3"/>
            </a:solidFill>
          </p:spPr>
          <p:txBody>
            <a:bodyPr/>
            <a:lstStyle/>
            <a:p>
              <a:endParaRPr lang="en-US"/>
            </a:p>
          </p:txBody>
        </p:sp>
        <p:sp>
          <p:nvSpPr>
            <p:cNvPr id="17" name="TextBox 17"/>
            <p:cNvSpPr txBox="1"/>
            <p:nvPr/>
          </p:nvSpPr>
          <p:spPr>
            <a:xfrm>
              <a:off x="0" y="-47625"/>
              <a:ext cx="2474294" cy="1515601"/>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028700" y="2968456"/>
            <a:ext cx="8586617" cy="4724400"/>
          </a:xfrm>
          <a:prstGeom prst="rect">
            <a:avLst/>
          </a:prstGeom>
        </p:spPr>
        <p:txBody>
          <a:bodyPr lIns="0" tIns="0" rIns="0" bIns="0" rtlCol="0" anchor="t">
            <a:spAutoFit/>
          </a:bodyPr>
          <a:lstStyle/>
          <a:p>
            <a:pPr marL="971547" lvl="1" indent="-485773" algn="just">
              <a:lnSpc>
                <a:spcPts val="6299"/>
              </a:lnSpc>
              <a:buFont typeface="Arial"/>
              <a:buChar char="•"/>
            </a:pPr>
            <a:r>
              <a:rPr lang="en-US" sz="4499">
                <a:solidFill>
                  <a:srgbClr val="55726C"/>
                </a:solidFill>
                <a:latin typeface="Roboto Condensed"/>
                <a:ea typeface="Roboto Condensed"/>
                <a:cs typeface="Roboto Condensed"/>
                <a:sym typeface="Roboto Condensed"/>
              </a:rPr>
              <a:t>Nhiệm vụ 1: HS thực hiện viết tiếp, hoàn thành các bài thơ trong phiếu, đặt tên cho bài thơ.</a:t>
            </a:r>
          </a:p>
          <a:p>
            <a:pPr marL="971547" lvl="1" indent="-485773" algn="just">
              <a:lnSpc>
                <a:spcPts val="6299"/>
              </a:lnSpc>
              <a:spcBef>
                <a:spcPct val="0"/>
              </a:spcBef>
              <a:buFont typeface="Arial"/>
              <a:buChar char="•"/>
            </a:pPr>
            <a:r>
              <a:rPr lang="en-US" sz="4499">
                <a:solidFill>
                  <a:srgbClr val="55726C"/>
                </a:solidFill>
                <a:latin typeface="Roboto Condensed"/>
                <a:ea typeface="Roboto Condensed"/>
                <a:cs typeface="Roboto Condensed"/>
                <a:sym typeface="Roboto Condensed"/>
              </a:rPr>
              <a:t>Nhiệm vụ 2: HS đọc lại bài và chuẩn bị trước tiết Ghi lại cảm xúc về thơ tám chữ.</a:t>
            </a:r>
          </a:p>
        </p:txBody>
      </p:sp>
      <p:sp>
        <p:nvSpPr>
          <p:cNvPr id="19" name="TextBox 19"/>
          <p:cNvSpPr txBox="1"/>
          <p:nvPr/>
        </p:nvSpPr>
        <p:spPr>
          <a:xfrm>
            <a:off x="1521369" y="176320"/>
            <a:ext cx="14572558" cy="1028700"/>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V. VẬN DỤNG</a:t>
            </a:r>
          </a:p>
        </p:txBody>
      </p:sp>
    </p:spTree>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8" name="Group 8"/>
          <p:cNvGrpSpPr/>
          <p:nvPr/>
        </p:nvGrpSpPr>
        <p:grpSpPr>
          <a:xfrm>
            <a:off x="10907013" y="1741608"/>
            <a:ext cx="6684726" cy="668472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8682633" y="2234242"/>
            <a:ext cx="3729774" cy="372977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5118295" y="4790890"/>
            <a:ext cx="3373245" cy="337324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7" name="Freeform 17"/>
          <p:cNvSpPr/>
          <p:nvPr/>
        </p:nvSpPr>
        <p:spPr>
          <a:xfrm>
            <a:off x="10234267" y="1741608"/>
            <a:ext cx="8030218" cy="6803785"/>
          </a:xfrm>
          <a:custGeom>
            <a:avLst/>
            <a:gdLst/>
            <a:ahLst/>
            <a:cxnLst/>
            <a:rect l="l" t="t" r="r" b="b"/>
            <a:pathLst>
              <a:path w="8030218" h="6803785">
                <a:moveTo>
                  <a:pt x="0" y="0"/>
                </a:moveTo>
                <a:lnTo>
                  <a:pt x="8030218" y="0"/>
                </a:lnTo>
                <a:lnTo>
                  <a:pt x="8030218" y="6803784"/>
                </a:lnTo>
                <a:lnTo>
                  <a:pt x="0" y="6803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rot="-8491720">
            <a:off x="8235795" y="8289571"/>
            <a:ext cx="2254244" cy="971374"/>
          </a:xfrm>
          <a:custGeom>
            <a:avLst/>
            <a:gdLst/>
            <a:ahLst/>
            <a:cxnLst/>
            <a:rect l="l" t="t" r="r" b="b"/>
            <a:pathLst>
              <a:path w="2254244" h="971374">
                <a:moveTo>
                  <a:pt x="0" y="0"/>
                </a:moveTo>
                <a:lnTo>
                  <a:pt x="2254245" y="0"/>
                </a:lnTo>
                <a:lnTo>
                  <a:pt x="2254245" y="971374"/>
                </a:lnTo>
                <a:lnTo>
                  <a:pt x="0" y="971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rot="3134415">
            <a:off x="17051931" y="1910334"/>
            <a:ext cx="1503369" cy="647815"/>
          </a:xfrm>
          <a:custGeom>
            <a:avLst/>
            <a:gdLst/>
            <a:ahLst/>
            <a:cxnLst/>
            <a:rect l="l" t="t" r="r" b="b"/>
            <a:pathLst>
              <a:path w="1503369" h="647815">
                <a:moveTo>
                  <a:pt x="0" y="0"/>
                </a:moveTo>
                <a:lnTo>
                  <a:pt x="1503369" y="0"/>
                </a:lnTo>
                <a:lnTo>
                  <a:pt x="1503369" y="647815"/>
                </a:lnTo>
                <a:lnTo>
                  <a:pt x="0" y="647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0"/>
          <p:cNvSpPr/>
          <p:nvPr/>
        </p:nvSpPr>
        <p:spPr>
          <a:xfrm>
            <a:off x="8606336" y="1854993"/>
            <a:ext cx="1941184" cy="2073109"/>
          </a:xfrm>
          <a:custGeom>
            <a:avLst/>
            <a:gdLst/>
            <a:ahLst/>
            <a:cxnLst/>
            <a:rect l="l" t="t" r="r" b="b"/>
            <a:pathLst>
              <a:path w="1941184" h="2073109">
                <a:moveTo>
                  <a:pt x="0" y="0"/>
                </a:moveTo>
                <a:lnTo>
                  <a:pt x="1941185" y="0"/>
                </a:lnTo>
                <a:lnTo>
                  <a:pt x="1941185" y="2073109"/>
                </a:lnTo>
                <a:lnTo>
                  <a:pt x="0" y="2073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flipH="1">
            <a:off x="12308192" y="5620686"/>
            <a:ext cx="1941184" cy="2073109"/>
          </a:xfrm>
          <a:custGeom>
            <a:avLst/>
            <a:gdLst/>
            <a:ahLst/>
            <a:cxnLst/>
            <a:rect l="l" t="t" r="r" b="b"/>
            <a:pathLst>
              <a:path w="1941184" h="2073109">
                <a:moveTo>
                  <a:pt x="1941184" y="0"/>
                </a:moveTo>
                <a:lnTo>
                  <a:pt x="0" y="0"/>
                </a:lnTo>
                <a:lnTo>
                  <a:pt x="0" y="2073110"/>
                </a:lnTo>
                <a:lnTo>
                  <a:pt x="1941184" y="2073110"/>
                </a:lnTo>
                <a:lnTo>
                  <a:pt x="194118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TextBox 22"/>
          <p:cNvSpPr txBox="1"/>
          <p:nvPr/>
        </p:nvSpPr>
        <p:spPr>
          <a:xfrm>
            <a:off x="578932" y="4252090"/>
            <a:ext cx="8103701" cy="2898768"/>
          </a:xfrm>
          <a:prstGeom prst="rect">
            <a:avLst/>
          </a:prstGeom>
        </p:spPr>
        <p:txBody>
          <a:bodyPr lIns="0" tIns="0" rIns="0" bIns="0" rtlCol="0" anchor="t">
            <a:spAutoFit/>
          </a:bodyPr>
          <a:lstStyle/>
          <a:p>
            <a:pPr algn="l">
              <a:lnSpc>
                <a:spcPts val="10999"/>
              </a:lnSpc>
            </a:pPr>
            <a:r>
              <a:rPr lang="en-US" sz="10999">
                <a:solidFill>
                  <a:srgbClr val="55726C"/>
                </a:solidFill>
                <a:latin typeface="#9Slide05 VL Fadilla"/>
                <a:ea typeface="#9Slide05 VL Fadilla"/>
                <a:cs typeface="#9Slide05 VL Fadilla"/>
                <a:sym typeface="#9Slide05 VL Fadilla"/>
              </a:rPr>
              <a:t>Xin chào </a:t>
            </a:r>
          </a:p>
          <a:p>
            <a:pPr algn="r">
              <a:lnSpc>
                <a:spcPts val="10999"/>
              </a:lnSpc>
            </a:pPr>
            <a:r>
              <a:rPr lang="en-US" sz="10999">
                <a:solidFill>
                  <a:srgbClr val="55726C"/>
                </a:solidFill>
                <a:latin typeface="#9Slide05 VL Fadilla"/>
                <a:ea typeface="#9Slide05 VL Fadilla"/>
                <a:cs typeface="#9Slide05 VL Fadilla"/>
                <a:sym typeface="#9Slide05 VL Fadilla"/>
              </a:rPr>
              <a:t>và hẹn gặp lại!</a:t>
            </a:r>
          </a:p>
        </p:txBody>
      </p:sp>
      <p:sp>
        <p:nvSpPr>
          <p:cNvPr id="23" name="Freeform 23"/>
          <p:cNvSpPr/>
          <p:nvPr/>
        </p:nvSpPr>
        <p:spPr>
          <a:xfrm>
            <a:off x="9252295" y="4090165"/>
            <a:ext cx="1622330" cy="1447523"/>
          </a:xfrm>
          <a:custGeom>
            <a:avLst/>
            <a:gdLst/>
            <a:ahLst/>
            <a:cxnLst/>
            <a:rect l="l" t="t" r="r" b="b"/>
            <a:pathLst>
              <a:path w="1622330" h="1447523">
                <a:moveTo>
                  <a:pt x="0" y="0"/>
                </a:moveTo>
                <a:lnTo>
                  <a:pt x="1622330" y="0"/>
                </a:lnTo>
                <a:lnTo>
                  <a:pt x="1622330" y="1447524"/>
                </a:lnTo>
                <a:lnTo>
                  <a:pt x="0" y="1447524"/>
                </a:lnTo>
                <a:lnTo>
                  <a:pt x="0" y="0"/>
                </a:lnTo>
                <a:close/>
              </a:path>
            </a:pathLst>
          </a:custGeom>
          <a:blipFill>
            <a:blip r:embed="rId10"/>
            <a:stretch>
              <a:fillRect/>
            </a:stretch>
          </a:blipFill>
        </p:spPr>
        <p:txBody>
          <a:bodyPr/>
          <a:lstStyle/>
          <a:p>
            <a:endParaRPr lang="en-US"/>
          </a:p>
        </p:txBody>
      </p:sp>
      <p:sp>
        <p:nvSpPr>
          <p:cNvPr id="24" name="Freeform 24"/>
          <p:cNvSpPr/>
          <p:nvPr/>
        </p:nvSpPr>
        <p:spPr>
          <a:xfrm>
            <a:off x="1415971" y="953749"/>
            <a:ext cx="1941184" cy="2073109"/>
          </a:xfrm>
          <a:custGeom>
            <a:avLst/>
            <a:gdLst/>
            <a:ahLst/>
            <a:cxnLst/>
            <a:rect l="l" t="t" r="r" b="b"/>
            <a:pathLst>
              <a:path w="1941184" h="2073109">
                <a:moveTo>
                  <a:pt x="0" y="0"/>
                </a:moveTo>
                <a:lnTo>
                  <a:pt x="1941184" y="0"/>
                </a:lnTo>
                <a:lnTo>
                  <a:pt x="1941184" y="2073109"/>
                </a:lnTo>
                <a:lnTo>
                  <a:pt x="0" y="207310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rot="3134415">
            <a:off x="5026973" y="3775221"/>
            <a:ext cx="1503369" cy="647815"/>
          </a:xfrm>
          <a:custGeom>
            <a:avLst/>
            <a:gdLst/>
            <a:ahLst/>
            <a:cxnLst/>
            <a:rect l="l" t="t" r="r" b="b"/>
            <a:pathLst>
              <a:path w="1503369" h="647815">
                <a:moveTo>
                  <a:pt x="0" y="0"/>
                </a:moveTo>
                <a:lnTo>
                  <a:pt x="1503369" y="0"/>
                </a:lnTo>
                <a:lnTo>
                  <a:pt x="1503369" y="647816"/>
                </a:lnTo>
                <a:lnTo>
                  <a:pt x="0" y="647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269270" y="2026683"/>
            <a:ext cx="1980059" cy="853226"/>
          </a:xfrm>
          <a:custGeom>
            <a:avLst/>
            <a:gdLst/>
            <a:ahLst/>
            <a:cxnLst/>
            <a:rect l="l" t="t" r="r" b="b"/>
            <a:pathLst>
              <a:path w="1980059" h="853226">
                <a:moveTo>
                  <a:pt x="0" y="0"/>
                </a:moveTo>
                <a:lnTo>
                  <a:pt x="1980060" y="0"/>
                </a:lnTo>
                <a:lnTo>
                  <a:pt x="1980060"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flipH="1">
            <a:off x="9830442" y="746816"/>
            <a:ext cx="1853301" cy="1979253"/>
          </a:xfrm>
          <a:custGeom>
            <a:avLst/>
            <a:gdLst/>
            <a:ahLst/>
            <a:cxnLst/>
            <a:rect l="l" t="t" r="r" b="b"/>
            <a:pathLst>
              <a:path w="1853301" h="1979253">
                <a:moveTo>
                  <a:pt x="1853301" y="0"/>
                </a:moveTo>
                <a:lnTo>
                  <a:pt x="0" y="0"/>
                </a:lnTo>
                <a:lnTo>
                  <a:pt x="0" y="1979253"/>
                </a:lnTo>
                <a:lnTo>
                  <a:pt x="1853301" y="1979253"/>
                </a:lnTo>
                <a:lnTo>
                  <a:pt x="185330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2729605" y="7369429"/>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730596" y="3251988"/>
            <a:ext cx="10096785" cy="5687856"/>
          </a:xfrm>
          <a:custGeom>
            <a:avLst/>
            <a:gdLst/>
            <a:ahLst/>
            <a:cxnLst/>
            <a:rect l="l" t="t" r="r" b="b"/>
            <a:pathLst>
              <a:path w="10096785" h="5687856">
                <a:moveTo>
                  <a:pt x="0" y="0"/>
                </a:moveTo>
                <a:lnTo>
                  <a:pt x="10096785" y="0"/>
                </a:lnTo>
                <a:lnTo>
                  <a:pt x="10096785" y="5687856"/>
                </a:lnTo>
                <a:lnTo>
                  <a:pt x="0" y="5687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a:off x="10331599" y="2123059"/>
            <a:ext cx="7737294" cy="5077599"/>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blipFill>
              <a:blip r:embed="rId8"/>
              <a:stretch>
                <a:fillRect l="-1031" r="-1031"/>
              </a:stretch>
            </a:blipFill>
          </p:spPr>
          <p:txBody>
            <a:bodyPr/>
            <a:lstStyle/>
            <a:p>
              <a:endParaRPr lang="en-US"/>
            </a:p>
          </p:txBody>
        </p:sp>
      </p:grpSp>
      <p:sp>
        <p:nvSpPr>
          <p:cNvPr id="19" name="TextBox 19"/>
          <p:cNvSpPr txBox="1"/>
          <p:nvPr/>
        </p:nvSpPr>
        <p:spPr>
          <a:xfrm>
            <a:off x="2571472" y="-708012"/>
            <a:ext cx="5179814" cy="3583983"/>
          </a:xfrm>
          <a:prstGeom prst="rect">
            <a:avLst/>
          </a:prstGeom>
        </p:spPr>
        <p:txBody>
          <a:bodyPr lIns="0" tIns="0" rIns="0" bIns="0" rtlCol="0" anchor="t">
            <a:spAutoFit/>
          </a:bodyPr>
          <a:lstStyle/>
          <a:p>
            <a:pPr algn="l">
              <a:lnSpc>
                <a:spcPts val="29949"/>
              </a:lnSpc>
            </a:pPr>
            <a:r>
              <a:rPr lang="en-US" sz="14974">
                <a:solidFill>
                  <a:srgbClr val="4E8F86"/>
                </a:solidFill>
                <a:latin typeface="#9Slide05 Wedding KT"/>
                <a:ea typeface="#9Slide05 Wedding KT"/>
                <a:cs typeface="#9Slide05 Wedding KT"/>
                <a:sym typeface="#9Slide05 Wedding KT"/>
              </a:rPr>
              <a:t>Thả thơ </a:t>
            </a:r>
          </a:p>
        </p:txBody>
      </p:sp>
      <p:sp>
        <p:nvSpPr>
          <p:cNvPr id="20" name="TextBox 20"/>
          <p:cNvSpPr txBox="1"/>
          <p:nvPr/>
        </p:nvSpPr>
        <p:spPr>
          <a:xfrm>
            <a:off x="1605947" y="5229225"/>
            <a:ext cx="8468477" cy="1717675"/>
          </a:xfrm>
          <a:prstGeom prst="rect">
            <a:avLst/>
          </a:prstGeom>
        </p:spPr>
        <p:txBody>
          <a:bodyPr lIns="0" tIns="0" rIns="0" bIns="0" rtlCol="0" anchor="t">
            <a:spAutoFit/>
          </a:bodyPr>
          <a:lstStyle/>
          <a:p>
            <a:pPr algn="l">
              <a:lnSpc>
                <a:spcPts val="6500"/>
              </a:lnSpc>
            </a:pPr>
            <a:r>
              <a:rPr lang="en-US" sz="6500">
                <a:solidFill>
                  <a:srgbClr val="55726C"/>
                </a:solidFill>
                <a:latin typeface="#9Slide05 VL Fadilla"/>
                <a:ea typeface="#9Slide05 VL Fadilla"/>
                <a:cs typeface="#9Slide05 VL Fadilla"/>
                <a:sym typeface="#9Slide05 VL Fadilla"/>
              </a:rPr>
              <a:t>Thuyền ta neo đậu nơi khơi xa</a:t>
            </a:r>
          </a:p>
          <a:p>
            <a:pPr algn="l">
              <a:lnSpc>
                <a:spcPts val="6500"/>
              </a:lnSpc>
            </a:pPr>
            <a:r>
              <a:rPr lang="en-US" sz="6500">
                <a:solidFill>
                  <a:srgbClr val="55726C"/>
                </a:solidFill>
                <a:latin typeface="#9Slide05 VL Fadilla"/>
                <a:ea typeface="#9Slide05 VL Fadilla"/>
                <a:cs typeface="#9Slide05 VL Fadilla"/>
                <a:sym typeface="#9Slide05 VL Fadilla"/>
              </a:rPr>
              <a:t>Giữa lòng biển cả sóng ...........</a:t>
            </a:r>
          </a:p>
        </p:txBody>
      </p:sp>
      <p:sp>
        <p:nvSpPr>
          <p:cNvPr id="21" name="TextBox 21"/>
          <p:cNvSpPr txBox="1"/>
          <p:nvPr/>
        </p:nvSpPr>
        <p:spPr>
          <a:xfrm>
            <a:off x="8007615" y="5985914"/>
            <a:ext cx="2066810" cy="898525"/>
          </a:xfrm>
          <a:prstGeom prst="rect">
            <a:avLst/>
          </a:prstGeom>
        </p:spPr>
        <p:txBody>
          <a:bodyPr lIns="0" tIns="0" rIns="0" bIns="0" rtlCol="0" anchor="t">
            <a:spAutoFit/>
          </a:bodyPr>
          <a:lstStyle/>
          <a:p>
            <a:pPr algn="l">
              <a:lnSpc>
                <a:spcPts val="6500"/>
              </a:lnSpc>
            </a:pPr>
            <a:r>
              <a:rPr lang="en-US" sz="6500">
                <a:solidFill>
                  <a:srgbClr val="CD4D42"/>
                </a:solidFill>
                <a:latin typeface="#9Slide05 VL Fadilla"/>
                <a:ea typeface="#9Slide05 VL Fadilla"/>
                <a:cs typeface="#9Slide05 VL Fadilla"/>
                <a:sym typeface="#9Slide05 VL Fadilla"/>
              </a:rPr>
              <a:t>bao la</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269270" y="2026683"/>
            <a:ext cx="1980059" cy="853226"/>
          </a:xfrm>
          <a:custGeom>
            <a:avLst/>
            <a:gdLst/>
            <a:ahLst/>
            <a:cxnLst/>
            <a:rect l="l" t="t" r="r" b="b"/>
            <a:pathLst>
              <a:path w="1980059" h="853226">
                <a:moveTo>
                  <a:pt x="0" y="0"/>
                </a:moveTo>
                <a:lnTo>
                  <a:pt x="1980060" y="0"/>
                </a:lnTo>
                <a:lnTo>
                  <a:pt x="1980060"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flipH="1">
            <a:off x="9830442" y="746816"/>
            <a:ext cx="1853301" cy="1979253"/>
          </a:xfrm>
          <a:custGeom>
            <a:avLst/>
            <a:gdLst/>
            <a:ahLst/>
            <a:cxnLst/>
            <a:rect l="l" t="t" r="r" b="b"/>
            <a:pathLst>
              <a:path w="1853301" h="1979253">
                <a:moveTo>
                  <a:pt x="1853301" y="0"/>
                </a:moveTo>
                <a:lnTo>
                  <a:pt x="0" y="0"/>
                </a:lnTo>
                <a:lnTo>
                  <a:pt x="0" y="1979253"/>
                </a:lnTo>
                <a:lnTo>
                  <a:pt x="1853301" y="1979253"/>
                </a:lnTo>
                <a:lnTo>
                  <a:pt x="185330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2729605" y="7369429"/>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32977" y="3144421"/>
            <a:ext cx="10298623" cy="5801557"/>
          </a:xfrm>
          <a:custGeom>
            <a:avLst/>
            <a:gdLst/>
            <a:ahLst/>
            <a:cxnLst/>
            <a:rect l="l" t="t" r="r" b="b"/>
            <a:pathLst>
              <a:path w="10298623" h="5801557">
                <a:moveTo>
                  <a:pt x="0" y="0"/>
                </a:moveTo>
                <a:lnTo>
                  <a:pt x="10298622" y="0"/>
                </a:lnTo>
                <a:lnTo>
                  <a:pt x="10298622" y="5801558"/>
                </a:lnTo>
                <a:lnTo>
                  <a:pt x="0" y="58015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a:off x="10113497" y="2291830"/>
            <a:ext cx="7737294" cy="5077599"/>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blipFill>
              <a:blip r:embed="rId8"/>
              <a:stretch>
                <a:fillRect t="-793" b="-793"/>
              </a:stretch>
            </a:blipFill>
          </p:spPr>
          <p:txBody>
            <a:bodyPr/>
            <a:lstStyle/>
            <a:p>
              <a:endParaRPr lang="en-US"/>
            </a:p>
          </p:txBody>
        </p:sp>
      </p:grpSp>
      <p:sp>
        <p:nvSpPr>
          <p:cNvPr id="19" name="TextBox 19"/>
          <p:cNvSpPr txBox="1"/>
          <p:nvPr/>
        </p:nvSpPr>
        <p:spPr>
          <a:xfrm>
            <a:off x="2571472" y="-708012"/>
            <a:ext cx="5179814" cy="3583983"/>
          </a:xfrm>
          <a:prstGeom prst="rect">
            <a:avLst/>
          </a:prstGeom>
        </p:spPr>
        <p:txBody>
          <a:bodyPr lIns="0" tIns="0" rIns="0" bIns="0" rtlCol="0" anchor="t">
            <a:spAutoFit/>
          </a:bodyPr>
          <a:lstStyle/>
          <a:p>
            <a:pPr algn="l">
              <a:lnSpc>
                <a:spcPts val="29949"/>
              </a:lnSpc>
            </a:pPr>
            <a:r>
              <a:rPr lang="en-US" sz="14974">
                <a:solidFill>
                  <a:srgbClr val="4E8F86"/>
                </a:solidFill>
                <a:latin typeface="#9Slide05 Wedding KT"/>
                <a:ea typeface="#9Slide05 Wedding KT"/>
                <a:cs typeface="#9Slide05 Wedding KT"/>
                <a:sym typeface="#9Slide05 Wedding KT"/>
              </a:rPr>
              <a:t>Thả thơ </a:t>
            </a:r>
          </a:p>
        </p:txBody>
      </p:sp>
      <p:sp>
        <p:nvSpPr>
          <p:cNvPr id="20" name="TextBox 20"/>
          <p:cNvSpPr txBox="1"/>
          <p:nvPr/>
        </p:nvSpPr>
        <p:spPr>
          <a:xfrm>
            <a:off x="723943" y="5129733"/>
            <a:ext cx="9607656" cy="1569085"/>
          </a:xfrm>
          <a:prstGeom prst="rect">
            <a:avLst/>
          </a:prstGeom>
        </p:spPr>
        <p:txBody>
          <a:bodyPr lIns="0" tIns="0" rIns="0" bIns="0" rtlCol="0" anchor="t">
            <a:spAutoFit/>
          </a:bodyPr>
          <a:lstStyle/>
          <a:p>
            <a:pPr algn="l">
              <a:lnSpc>
                <a:spcPts val="5900"/>
              </a:lnSpc>
            </a:pPr>
            <a:r>
              <a:rPr lang="en-US" sz="5900">
                <a:solidFill>
                  <a:srgbClr val="55726C"/>
                </a:solidFill>
                <a:latin typeface="#9Slide05 VL Fadilla"/>
                <a:ea typeface="#9Slide05 VL Fadilla"/>
                <a:cs typeface="#9Slide05 VL Fadilla"/>
                <a:sym typeface="#9Slide05 VL Fadilla"/>
              </a:rPr>
              <a:t>Quê hương là tuổi thơ tôi</a:t>
            </a:r>
          </a:p>
          <a:p>
            <a:pPr algn="l">
              <a:lnSpc>
                <a:spcPts val="5900"/>
              </a:lnSpc>
            </a:pPr>
            <a:r>
              <a:rPr lang="en-US" sz="5900">
                <a:solidFill>
                  <a:srgbClr val="55726C"/>
                </a:solidFill>
                <a:latin typeface="#9Slide05 VL Fadilla"/>
                <a:ea typeface="#9Slide05 VL Fadilla"/>
                <a:cs typeface="#9Slide05 VL Fadilla"/>
                <a:sym typeface="#9Slide05 VL Fadilla"/>
              </a:rPr>
              <a:t>Là nơi cắt cỏ, ............... thiếu thời</a:t>
            </a:r>
          </a:p>
        </p:txBody>
      </p:sp>
      <p:sp>
        <p:nvSpPr>
          <p:cNvPr id="21" name="TextBox 21"/>
          <p:cNvSpPr txBox="1"/>
          <p:nvPr/>
        </p:nvSpPr>
        <p:spPr>
          <a:xfrm>
            <a:off x="4233515" y="5781244"/>
            <a:ext cx="3104911" cy="826135"/>
          </a:xfrm>
          <a:prstGeom prst="rect">
            <a:avLst/>
          </a:prstGeom>
        </p:spPr>
        <p:txBody>
          <a:bodyPr lIns="0" tIns="0" rIns="0" bIns="0" rtlCol="0" anchor="t">
            <a:spAutoFit/>
          </a:bodyPr>
          <a:lstStyle/>
          <a:p>
            <a:pPr algn="l">
              <a:lnSpc>
                <a:spcPts val="5900"/>
              </a:lnSpc>
            </a:pPr>
            <a:r>
              <a:rPr lang="en-US" sz="5900">
                <a:solidFill>
                  <a:srgbClr val="8B6F65"/>
                </a:solidFill>
                <a:latin typeface="#9Slide05 VL Fadilla"/>
                <a:ea typeface="#9Slide05 VL Fadilla"/>
                <a:cs typeface="#9Slide05 VL Fadilla"/>
                <a:sym typeface="#9Slide05 VL Fadilla"/>
              </a:rPr>
              <a:t> </a:t>
            </a:r>
            <a:r>
              <a:rPr lang="en-US" sz="5900">
                <a:solidFill>
                  <a:srgbClr val="CD4D42"/>
                </a:solidFill>
                <a:latin typeface="#9Slide05 VL Fadilla"/>
                <a:ea typeface="#9Slide05 VL Fadilla"/>
                <a:cs typeface="#9Slide05 VL Fadilla"/>
                <a:sym typeface="#9Slide05 VL Fadilla"/>
              </a:rPr>
              <a:t>chăn trâu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269270" y="2026683"/>
            <a:ext cx="1980059" cy="853226"/>
          </a:xfrm>
          <a:custGeom>
            <a:avLst/>
            <a:gdLst/>
            <a:ahLst/>
            <a:cxnLst/>
            <a:rect l="l" t="t" r="r" b="b"/>
            <a:pathLst>
              <a:path w="1980059" h="853226">
                <a:moveTo>
                  <a:pt x="0" y="0"/>
                </a:moveTo>
                <a:lnTo>
                  <a:pt x="1980060" y="0"/>
                </a:lnTo>
                <a:lnTo>
                  <a:pt x="1980060"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flipH="1">
            <a:off x="9830442" y="746816"/>
            <a:ext cx="1853301" cy="1979253"/>
          </a:xfrm>
          <a:custGeom>
            <a:avLst/>
            <a:gdLst/>
            <a:ahLst/>
            <a:cxnLst/>
            <a:rect l="l" t="t" r="r" b="b"/>
            <a:pathLst>
              <a:path w="1853301" h="1979253">
                <a:moveTo>
                  <a:pt x="1853301" y="0"/>
                </a:moveTo>
                <a:lnTo>
                  <a:pt x="0" y="0"/>
                </a:lnTo>
                <a:lnTo>
                  <a:pt x="0" y="1979253"/>
                </a:lnTo>
                <a:lnTo>
                  <a:pt x="1853301" y="1979253"/>
                </a:lnTo>
                <a:lnTo>
                  <a:pt x="185330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2729605" y="7369429"/>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32977" y="3144421"/>
            <a:ext cx="10298623" cy="5801557"/>
          </a:xfrm>
          <a:custGeom>
            <a:avLst/>
            <a:gdLst/>
            <a:ahLst/>
            <a:cxnLst/>
            <a:rect l="l" t="t" r="r" b="b"/>
            <a:pathLst>
              <a:path w="10298623" h="5801557">
                <a:moveTo>
                  <a:pt x="0" y="0"/>
                </a:moveTo>
                <a:lnTo>
                  <a:pt x="10298622" y="0"/>
                </a:lnTo>
                <a:lnTo>
                  <a:pt x="10298622" y="5801558"/>
                </a:lnTo>
                <a:lnTo>
                  <a:pt x="0" y="58015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a:off x="10113497" y="2291830"/>
            <a:ext cx="7737294" cy="5077599"/>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blipFill>
              <a:blip r:embed="rId8"/>
              <a:stretch>
                <a:fillRect l="-8333" r="-8333"/>
              </a:stretch>
            </a:blipFill>
          </p:spPr>
          <p:txBody>
            <a:bodyPr/>
            <a:lstStyle/>
            <a:p>
              <a:endParaRPr lang="en-US"/>
            </a:p>
          </p:txBody>
        </p:sp>
      </p:grpSp>
      <p:sp>
        <p:nvSpPr>
          <p:cNvPr id="19" name="TextBox 19"/>
          <p:cNvSpPr txBox="1"/>
          <p:nvPr/>
        </p:nvSpPr>
        <p:spPr>
          <a:xfrm>
            <a:off x="2571472" y="-708012"/>
            <a:ext cx="5179814" cy="3583983"/>
          </a:xfrm>
          <a:prstGeom prst="rect">
            <a:avLst/>
          </a:prstGeom>
        </p:spPr>
        <p:txBody>
          <a:bodyPr lIns="0" tIns="0" rIns="0" bIns="0" rtlCol="0" anchor="t">
            <a:spAutoFit/>
          </a:bodyPr>
          <a:lstStyle/>
          <a:p>
            <a:pPr algn="l">
              <a:lnSpc>
                <a:spcPts val="29949"/>
              </a:lnSpc>
            </a:pPr>
            <a:r>
              <a:rPr lang="en-US" sz="14974">
                <a:solidFill>
                  <a:srgbClr val="4E8F86"/>
                </a:solidFill>
                <a:latin typeface="#9Slide05 Wedding KT"/>
                <a:ea typeface="#9Slide05 Wedding KT"/>
                <a:cs typeface="#9Slide05 Wedding KT"/>
                <a:sym typeface="#9Slide05 Wedding KT"/>
              </a:rPr>
              <a:t>Thả thơ </a:t>
            </a:r>
          </a:p>
        </p:txBody>
      </p:sp>
      <p:sp>
        <p:nvSpPr>
          <p:cNvPr id="20" name="TextBox 20"/>
          <p:cNvSpPr txBox="1"/>
          <p:nvPr/>
        </p:nvSpPr>
        <p:spPr>
          <a:xfrm>
            <a:off x="723943" y="5210175"/>
            <a:ext cx="9607656" cy="1569085"/>
          </a:xfrm>
          <a:prstGeom prst="rect">
            <a:avLst/>
          </a:prstGeom>
        </p:spPr>
        <p:txBody>
          <a:bodyPr lIns="0" tIns="0" rIns="0" bIns="0" rtlCol="0" anchor="t">
            <a:spAutoFit/>
          </a:bodyPr>
          <a:lstStyle/>
          <a:p>
            <a:pPr algn="ctr">
              <a:lnSpc>
                <a:spcPts val="5900"/>
              </a:lnSpc>
            </a:pPr>
            <a:r>
              <a:rPr lang="en-US" sz="5900">
                <a:solidFill>
                  <a:srgbClr val="55726C"/>
                </a:solidFill>
                <a:latin typeface="#9Slide05 VL Fadilla"/>
                <a:ea typeface="#9Slide05 VL Fadilla"/>
                <a:cs typeface="#9Slide05 VL Fadilla"/>
                <a:sym typeface="#9Slide05 VL Fadilla"/>
              </a:rPr>
              <a:t>Hoa phượng gọi mùa hè sang</a:t>
            </a:r>
          </a:p>
          <a:p>
            <a:pPr algn="l">
              <a:lnSpc>
                <a:spcPts val="5900"/>
              </a:lnSpc>
            </a:pPr>
            <a:r>
              <a:rPr lang="en-US" sz="5900">
                <a:solidFill>
                  <a:srgbClr val="55726C"/>
                </a:solidFill>
                <a:latin typeface="#9Slide05 VL Fadilla"/>
                <a:ea typeface="#9Slide05 VL Fadilla"/>
                <a:cs typeface="#9Slide05 VL Fadilla"/>
                <a:sym typeface="#9Slide05 VL Fadilla"/>
              </a:rPr>
              <a:t>Cô cậu học trò chào nhau .............</a:t>
            </a:r>
          </a:p>
        </p:txBody>
      </p:sp>
      <p:sp>
        <p:nvSpPr>
          <p:cNvPr id="21" name="TextBox 21"/>
          <p:cNvSpPr txBox="1"/>
          <p:nvPr/>
        </p:nvSpPr>
        <p:spPr>
          <a:xfrm>
            <a:off x="7368546" y="5953125"/>
            <a:ext cx="2461895" cy="826135"/>
          </a:xfrm>
          <a:prstGeom prst="rect">
            <a:avLst/>
          </a:prstGeom>
        </p:spPr>
        <p:txBody>
          <a:bodyPr lIns="0" tIns="0" rIns="0" bIns="0" rtlCol="0" anchor="t">
            <a:spAutoFit/>
          </a:bodyPr>
          <a:lstStyle/>
          <a:p>
            <a:pPr algn="l">
              <a:lnSpc>
                <a:spcPts val="5900"/>
              </a:lnSpc>
            </a:pPr>
            <a:r>
              <a:rPr lang="en-US" sz="5900">
                <a:solidFill>
                  <a:srgbClr val="CD4D42"/>
                </a:solidFill>
                <a:latin typeface="#9Slide05 VL Fadilla"/>
                <a:ea typeface="#9Slide05 VL Fadilla"/>
                <a:cs typeface="#9Slide05 VL Fadilla"/>
                <a:sym typeface="#9Slide05 VL Fadilla"/>
              </a:rPr>
              <a:t>vội vàng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Freeform 12"/>
          <p:cNvSpPr/>
          <p:nvPr/>
        </p:nvSpPr>
        <p:spPr>
          <a:xfrm rot="1903489">
            <a:off x="16269270" y="2026683"/>
            <a:ext cx="1980059" cy="853226"/>
          </a:xfrm>
          <a:custGeom>
            <a:avLst/>
            <a:gdLst/>
            <a:ahLst/>
            <a:cxnLst/>
            <a:rect l="l" t="t" r="r" b="b"/>
            <a:pathLst>
              <a:path w="1980059" h="853226">
                <a:moveTo>
                  <a:pt x="0" y="0"/>
                </a:moveTo>
                <a:lnTo>
                  <a:pt x="1980060" y="0"/>
                </a:lnTo>
                <a:lnTo>
                  <a:pt x="1980060" y="853226"/>
                </a:lnTo>
                <a:lnTo>
                  <a:pt x="0" y="8532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flipH="1">
            <a:off x="9830442" y="746816"/>
            <a:ext cx="1853301" cy="1979253"/>
          </a:xfrm>
          <a:custGeom>
            <a:avLst/>
            <a:gdLst/>
            <a:ahLst/>
            <a:cxnLst/>
            <a:rect l="l" t="t" r="r" b="b"/>
            <a:pathLst>
              <a:path w="1853301" h="1979253">
                <a:moveTo>
                  <a:pt x="1853301" y="0"/>
                </a:moveTo>
                <a:lnTo>
                  <a:pt x="0" y="0"/>
                </a:lnTo>
                <a:lnTo>
                  <a:pt x="0" y="1979253"/>
                </a:lnTo>
                <a:lnTo>
                  <a:pt x="1853301" y="1979253"/>
                </a:lnTo>
                <a:lnTo>
                  <a:pt x="185330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4249761" y="746816"/>
            <a:ext cx="1013387" cy="1082258"/>
          </a:xfrm>
          <a:custGeom>
            <a:avLst/>
            <a:gdLst/>
            <a:ahLst/>
            <a:cxnLst/>
            <a:rect l="l" t="t" r="r" b="b"/>
            <a:pathLst>
              <a:path w="1013387" h="1082258">
                <a:moveTo>
                  <a:pt x="0" y="0"/>
                </a:moveTo>
                <a:lnTo>
                  <a:pt x="1013387" y="0"/>
                </a:lnTo>
                <a:lnTo>
                  <a:pt x="1013387" y="1082257"/>
                </a:lnTo>
                <a:lnTo>
                  <a:pt x="0" y="10822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2729605" y="7369429"/>
            <a:ext cx="967492" cy="1033244"/>
          </a:xfrm>
          <a:custGeom>
            <a:avLst/>
            <a:gdLst/>
            <a:ahLst/>
            <a:cxnLst/>
            <a:rect l="l" t="t" r="r" b="b"/>
            <a:pathLst>
              <a:path w="967492" h="1033244">
                <a:moveTo>
                  <a:pt x="0" y="0"/>
                </a:moveTo>
                <a:lnTo>
                  <a:pt x="967492" y="0"/>
                </a:lnTo>
                <a:lnTo>
                  <a:pt x="967492" y="1033244"/>
                </a:lnTo>
                <a:lnTo>
                  <a:pt x="0" y="1033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32977" y="3144421"/>
            <a:ext cx="10298623" cy="5801557"/>
          </a:xfrm>
          <a:custGeom>
            <a:avLst/>
            <a:gdLst/>
            <a:ahLst/>
            <a:cxnLst/>
            <a:rect l="l" t="t" r="r" b="b"/>
            <a:pathLst>
              <a:path w="10298623" h="5801557">
                <a:moveTo>
                  <a:pt x="0" y="0"/>
                </a:moveTo>
                <a:lnTo>
                  <a:pt x="10298622" y="0"/>
                </a:lnTo>
                <a:lnTo>
                  <a:pt x="10298622" y="5801558"/>
                </a:lnTo>
                <a:lnTo>
                  <a:pt x="0" y="58015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7" name="Group 17"/>
          <p:cNvGrpSpPr/>
          <p:nvPr/>
        </p:nvGrpSpPr>
        <p:grpSpPr>
          <a:xfrm>
            <a:off x="10113497" y="2291830"/>
            <a:ext cx="7737294" cy="5077599"/>
            <a:chOff x="0" y="0"/>
            <a:chExt cx="812800" cy="533400"/>
          </a:xfrm>
        </p:grpSpPr>
        <p:sp>
          <p:nvSpPr>
            <p:cNvPr id="18" name="Freeform 18"/>
            <p:cNvSpPr/>
            <p:nvPr/>
          </p:nvSpPr>
          <p:spPr>
            <a:xfrm>
              <a:off x="0" y="0"/>
              <a:ext cx="827989" cy="537638"/>
            </a:xfrm>
            <a:custGeom>
              <a:avLst/>
              <a:gdLst/>
              <a:ahLst/>
              <a:cxnLst/>
              <a:rect l="l" t="t" r="r" b="b"/>
              <a:pathLst>
                <a:path w="827989" h="537638">
                  <a:moveTo>
                    <a:pt x="461490" y="0"/>
                  </a:moveTo>
                  <a:cubicBezTo>
                    <a:pt x="470405" y="0"/>
                    <a:pt x="479374" y="0"/>
                    <a:pt x="488272" y="0"/>
                  </a:cubicBezTo>
                  <a:cubicBezTo>
                    <a:pt x="559210" y="8909"/>
                    <a:pt x="603543" y="38564"/>
                    <a:pt x="623736" y="87090"/>
                  </a:cubicBezTo>
                  <a:cubicBezTo>
                    <a:pt x="742003" y="80618"/>
                    <a:pt x="827989" y="172373"/>
                    <a:pt x="775586" y="262426"/>
                  </a:cubicBezTo>
                  <a:cubicBezTo>
                    <a:pt x="793012" y="281349"/>
                    <a:pt x="807550" y="302517"/>
                    <a:pt x="812800" y="330926"/>
                  </a:cubicBezTo>
                  <a:cubicBezTo>
                    <a:pt x="812800" y="339065"/>
                    <a:pt x="812800" y="347184"/>
                    <a:pt x="812800" y="355321"/>
                  </a:cubicBezTo>
                  <a:cubicBezTo>
                    <a:pt x="797154" y="427627"/>
                    <a:pt x="729827" y="476486"/>
                    <a:pt x="619295" y="463333"/>
                  </a:cubicBezTo>
                  <a:cubicBezTo>
                    <a:pt x="590856" y="500459"/>
                    <a:pt x="540252" y="537638"/>
                    <a:pt x="461507" y="533008"/>
                  </a:cubicBezTo>
                  <a:cubicBezTo>
                    <a:pt x="420804" y="530570"/>
                    <a:pt x="392488" y="516453"/>
                    <a:pt x="367697" y="499302"/>
                  </a:cubicBezTo>
                  <a:cubicBezTo>
                    <a:pt x="341584" y="513559"/>
                    <a:pt x="313304" y="524747"/>
                    <a:pt x="272443" y="524871"/>
                  </a:cubicBezTo>
                  <a:cubicBezTo>
                    <a:pt x="177910" y="525082"/>
                    <a:pt x="114672" y="470155"/>
                    <a:pt x="113139" y="394815"/>
                  </a:cubicBezTo>
                  <a:cubicBezTo>
                    <a:pt x="52367" y="377190"/>
                    <a:pt x="11206" y="344291"/>
                    <a:pt x="0" y="287995"/>
                  </a:cubicBezTo>
                  <a:cubicBezTo>
                    <a:pt x="0" y="279858"/>
                    <a:pt x="0" y="271704"/>
                    <a:pt x="0" y="263601"/>
                  </a:cubicBezTo>
                  <a:cubicBezTo>
                    <a:pt x="12369" y="207816"/>
                    <a:pt x="51292" y="172776"/>
                    <a:pt x="116099" y="157922"/>
                  </a:cubicBezTo>
                  <a:cubicBezTo>
                    <a:pt x="112205" y="63818"/>
                    <a:pt x="241837" y="5016"/>
                    <a:pt x="348333" y="46474"/>
                  </a:cubicBezTo>
                  <a:cubicBezTo>
                    <a:pt x="373689" y="25973"/>
                    <a:pt x="409562" y="3613"/>
                    <a:pt x="461490" y="0"/>
                  </a:cubicBezTo>
                  <a:close/>
                </a:path>
              </a:pathLst>
            </a:custGeom>
            <a:blipFill>
              <a:blip r:embed="rId8"/>
              <a:stretch>
                <a:fillRect t="-1687" b="-1687"/>
              </a:stretch>
            </a:blipFill>
          </p:spPr>
          <p:txBody>
            <a:bodyPr/>
            <a:lstStyle/>
            <a:p>
              <a:endParaRPr lang="en-US"/>
            </a:p>
          </p:txBody>
        </p:sp>
      </p:grpSp>
      <p:sp>
        <p:nvSpPr>
          <p:cNvPr id="19" name="TextBox 19"/>
          <p:cNvSpPr txBox="1"/>
          <p:nvPr/>
        </p:nvSpPr>
        <p:spPr>
          <a:xfrm>
            <a:off x="2571472" y="-708012"/>
            <a:ext cx="5179814" cy="3583983"/>
          </a:xfrm>
          <a:prstGeom prst="rect">
            <a:avLst/>
          </a:prstGeom>
        </p:spPr>
        <p:txBody>
          <a:bodyPr lIns="0" tIns="0" rIns="0" bIns="0" rtlCol="0" anchor="t">
            <a:spAutoFit/>
          </a:bodyPr>
          <a:lstStyle/>
          <a:p>
            <a:pPr algn="l">
              <a:lnSpc>
                <a:spcPts val="29949"/>
              </a:lnSpc>
            </a:pPr>
            <a:r>
              <a:rPr lang="en-US" sz="14974">
                <a:solidFill>
                  <a:srgbClr val="4E8F86"/>
                </a:solidFill>
                <a:latin typeface="#9Slide05 Wedding KT"/>
                <a:ea typeface="#9Slide05 Wedding KT"/>
                <a:cs typeface="#9Slide05 Wedding KT"/>
                <a:sym typeface="#9Slide05 Wedding KT"/>
              </a:rPr>
              <a:t>Thả thơ </a:t>
            </a:r>
          </a:p>
        </p:txBody>
      </p:sp>
      <p:sp>
        <p:nvSpPr>
          <p:cNvPr id="20" name="TextBox 20"/>
          <p:cNvSpPr txBox="1"/>
          <p:nvPr/>
        </p:nvSpPr>
        <p:spPr>
          <a:xfrm>
            <a:off x="759983" y="5210175"/>
            <a:ext cx="10316490" cy="1569085"/>
          </a:xfrm>
          <a:prstGeom prst="rect">
            <a:avLst/>
          </a:prstGeom>
        </p:spPr>
        <p:txBody>
          <a:bodyPr lIns="0" tIns="0" rIns="0" bIns="0" rtlCol="0" anchor="t">
            <a:spAutoFit/>
          </a:bodyPr>
          <a:lstStyle/>
          <a:p>
            <a:pPr algn="just">
              <a:lnSpc>
                <a:spcPts val="5900"/>
              </a:lnSpc>
            </a:pPr>
            <a:r>
              <a:rPr lang="en-US" sz="5900">
                <a:solidFill>
                  <a:srgbClr val="55726C"/>
                </a:solidFill>
                <a:latin typeface="#9Slide05 VL Fadilla"/>
                <a:ea typeface="#9Slide05 VL Fadilla"/>
                <a:cs typeface="#9Slide05 VL Fadilla"/>
                <a:sym typeface="#9Slide05 VL Fadilla"/>
              </a:rPr>
              <a:t>Gia đình là nơi đầy ắp tiếng cười</a:t>
            </a:r>
          </a:p>
          <a:p>
            <a:pPr algn="just">
              <a:lnSpc>
                <a:spcPts val="5900"/>
              </a:lnSpc>
            </a:pPr>
            <a:r>
              <a:rPr lang="en-US" sz="5900">
                <a:solidFill>
                  <a:srgbClr val="55726C"/>
                </a:solidFill>
                <a:latin typeface="#9Slide05 VL Fadilla"/>
                <a:ea typeface="#9Slide05 VL Fadilla"/>
                <a:cs typeface="#9Slide05 VL Fadilla"/>
                <a:sym typeface="#9Slide05 VL Fadilla"/>
              </a:rPr>
              <a:t>Là nơi trao gửi..............yêu thương</a:t>
            </a:r>
          </a:p>
        </p:txBody>
      </p:sp>
      <p:sp>
        <p:nvSpPr>
          <p:cNvPr id="21" name="TextBox 21"/>
          <p:cNvSpPr txBox="1"/>
          <p:nvPr/>
        </p:nvSpPr>
        <p:spPr>
          <a:xfrm>
            <a:off x="4503699" y="5953125"/>
            <a:ext cx="2392854" cy="826135"/>
          </a:xfrm>
          <a:prstGeom prst="rect">
            <a:avLst/>
          </a:prstGeom>
        </p:spPr>
        <p:txBody>
          <a:bodyPr lIns="0" tIns="0" rIns="0" bIns="0" rtlCol="0" anchor="t">
            <a:spAutoFit/>
          </a:bodyPr>
          <a:lstStyle/>
          <a:p>
            <a:pPr algn="ctr">
              <a:lnSpc>
                <a:spcPts val="5900"/>
              </a:lnSpc>
            </a:pPr>
            <a:r>
              <a:rPr lang="en-US" sz="5900">
                <a:solidFill>
                  <a:srgbClr val="CD4D42"/>
                </a:solidFill>
                <a:latin typeface="#9Slide05 VL Fadilla"/>
                <a:ea typeface="#9Slide05 VL Fadilla"/>
                <a:cs typeface="#9Slide05 VL Fadilla"/>
                <a:sym typeface="#9Slide05 VL Fadilla"/>
              </a:rPr>
              <a:t>sum vầy</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grpSp>
        <p:nvGrpSpPr>
          <p:cNvPr id="12" name="Group 12"/>
          <p:cNvGrpSpPr/>
          <p:nvPr/>
        </p:nvGrpSpPr>
        <p:grpSpPr>
          <a:xfrm>
            <a:off x="4325756" y="3234722"/>
            <a:ext cx="3011459" cy="30114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1DAD2">
                <a:alpha val="40000"/>
              </a:srgbClr>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393776" y="5354168"/>
            <a:ext cx="2694390" cy="269439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5242384" y="6798854"/>
            <a:ext cx="2094831" cy="209483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647819" y="2394583"/>
            <a:ext cx="2094831" cy="2094831"/>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892111" y="3234722"/>
            <a:ext cx="5278869" cy="4405456"/>
          </a:xfrm>
          <a:custGeom>
            <a:avLst/>
            <a:gdLst/>
            <a:ahLst/>
            <a:cxnLst/>
            <a:rect l="l" t="t" r="r" b="b"/>
            <a:pathLst>
              <a:path w="5278869" h="4405456">
                <a:moveTo>
                  <a:pt x="0" y="0"/>
                </a:moveTo>
                <a:lnTo>
                  <a:pt x="5278869" y="0"/>
                </a:lnTo>
                <a:lnTo>
                  <a:pt x="5278869" y="4405456"/>
                </a:lnTo>
                <a:lnTo>
                  <a:pt x="0" y="4405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Freeform 25"/>
          <p:cNvSpPr/>
          <p:nvPr/>
        </p:nvSpPr>
        <p:spPr>
          <a:xfrm rot="1627902">
            <a:off x="5576058" y="2440767"/>
            <a:ext cx="2254244" cy="971374"/>
          </a:xfrm>
          <a:custGeom>
            <a:avLst/>
            <a:gdLst/>
            <a:ahLst/>
            <a:cxnLst/>
            <a:rect l="l" t="t" r="r" b="b"/>
            <a:pathLst>
              <a:path w="2254244" h="971374">
                <a:moveTo>
                  <a:pt x="0" y="0"/>
                </a:moveTo>
                <a:lnTo>
                  <a:pt x="2254244" y="0"/>
                </a:lnTo>
                <a:lnTo>
                  <a:pt x="2254244" y="971374"/>
                </a:lnTo>
                <a:lnTo>
                  <a:pt x="0" y="971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6" name="Freeform 26"/>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7" name="Group 27"/>
          <p:cNvGrpSpPr/>
          <p:nvPr/>
        </p:nvGrpSpPr>
        <p:grpSpPr>
          <a:xfrm>
            <a:off x="8473358" y="2394583"/>
            <a:ext cx="8785942" cy="2641926"/>
            <a:chOff x="0" y="0"/>
            <a:chExt cx="2313993" cy="695816"/>
          </a:xfrm>
        </p:grpSpPr>
        <p:sp>
          <p:nvSpPr>
            <p:cNvPr id="28" name="Freeform 28"/>
            <p:cNvSpPr/>
            <p:nvPr/>
          </p:nvSpPr>
          <p:spPr>
            <a:xfrm>
              <a:off x="0" y="0"/>
              <a:ext cx="2313993" cy="695816"/>
            </a:xfrm>
            <a:custGeom>
              <a:avLst/>
              <a:gdLst/>
              <a:ahLst/>
              <a:cxnLst/>
              <a:rect l="l" t="t" r="r" b="b"/>
              <a:pathLst>
                <a:path w="2313993" h="695816">
                  <a:moveTo>
                    <a:pt x="44940" y="0"/>
                  </a:moveTo>
                  <a:lnTo>
                    <a:pt x="2269053" y="0"/>
                  </a:lnTo>
                  <a:cubicBezTo>
                    <a:pt x="2280972" y="0"/>
                    <a:pt x="2292403" y="4735"/>
                    <a:pt x="2300830" y="13163"/>
                  </a:cubicBezTo>
                  <a:cubicBezTo>
                    <a:pt x="2309258" y="21590"/>
                    <a:pt x="2313993" y="33021"/>
                    <a:pt x="2313993" y="44940"/>
                  </a:cubicBezTo>
                  <a:lnTo>
                    <a:pt x="2313993" y="650876"/>
                  </a:lnTo>
                  <a:cubicBezTo>
                    <a:pt x="2313993" y="675696"/>
                    <a:pt x="2293873" y="695816"/>
                    <a:pt x="2269053" y="695816"/>
                  </a:cubicBezTo>
                  <a:lnTo>
                    <a:pt x="44940" y="695816"/>
                  </a:lnTo>
                  <a:cubicBezTo>
                    <a:pt x="20120" y="695816"/>
                    <a:pt x="0" y="675696"/>
                    <a:pt x="0" y="650876"/>
                  </a:cubicBezTo>
                  <a:lnTo>
                    <a:pt x="0" y="44940"/>
                  </a:lnTo>
                  <a:cubicBezTo>
                    <a:pt x="0" y="20120"/>
                    <a:pt x="20120" y="0"/>
                    <a:pt x="44940" y="0"/>
                  </a:cubicBezTo>
                  <a:close/>
                </a:path>
              </a:pathLst>
            </a:custGeom>
            <a:solidFill>
              <a:srgbClr val="EDEBE3"/>
            </a:solidFill>
          </p:spPr>
          <p:txBody>
            <a:bodyPr/>
            <a:lstStyle/>
            <a:p>
              <a:endParaRPr lang="en-US"/>
            </a:p>
          </p:txBody>
        </p:sp>
        <p:sp>
          <p:nvSpPr>
            <p:cNvPr id="29" name="TextBox 29"/>
            <p:cNvSpPr txBox="1"/>
            <p:nvPr/>
          </p:nvSpPr>
          <p:spPr>
            <a:xfrm>
              <a:off x="0" y="-47625"/>
              <a:ext cx="2313993" cy="743441"/>
            </a:xfrm>
            <a:prstGeom prst="rect">
              <a:avLst/>
            </a:prstGeom>
          </p:spPr>
          <p:txBody>
            <a:bodyPr lIns="50800" tIns="50800" rIns="50800" bIns="50800" rtlCol="0" anchor="ctr"/>
            <a:lstStyle/>
            <a:p>
              <a:pPr algn="ctr">
                <a:lnSpc>
                  <a:spcPts val="2659"/>
                </a:lnSpc>
              </a:pPr>
              <a:endParaRPr/>
            </a:p>
          </p:txBody>
        </p:sp>
      </p:grpSp>
      <p:grpSp>
        <p:nvGrpSpPr>
          <p:cNvPr id="30" name="Group 30"/>
          <p:cNvGrpSpPr/>
          <p:nvPr/>
        </p:nvGrpSpPr>
        <p:grpSpPr>
          <a:xfrm>
            <a:off x="8473358" y="5325637"/>
            <a:ext cx="8785942" cy="3727909"/>
            <a:chOff x="0" y="0"/>
            <a:chExt cx="2313993" cy="981836"/>
          </a:xfrm>
        </p:grpSpPr>
        <p:sp>
          <p:nvSpPr>
            <p:cNvPr id="31" name="Freeform 31"/>
            <p:cNvSpPr/>
            <p:nvPr/>
          </p:nvSpPr>
          <p:spPr>
            <a:xfrm>
              <a:off x="0" y="0"/>
              <a:ext cx="2313993" cy="981836"/>
            </a:xfrm>
            <a:custGeom>
              <a:avLst/>
              <a:gdLst/>
              <a:ahLst/>
              <a:cxnLst/>
              <a:rect l="l" t="t" r="r" b="b"/>
              <a:pathLst>
                <a:path w="2313993" h="981836">
                  <a:moveTo>
                    <a:pt x="44940" y="0"/>
                  </a:moveTo>
                  <a:lnTo>
                    <a:pt x="2269053" y="0"/>
                  </a:lnTo>
                  <a:cubicBezTo>
                    <a:pt x="2280972" y="0"/>
                    <a:pt x="2292403" y="4735"/>
                    <a:pt x="2300830" y="13163"/>
                  </a:cubicBezTo>
                  <a:cubicBezTo>
                    <a:pt x="2309258" y="21590"/>
                    <a:pt x="2313993" y="33021"/>
                    <a:pt x="2313993" y="44940"/>
                  </a:cubicBezTo>
                  <a:lnTo>
                    <a:pt x="2313993" y="936896"/>
                  </a:lnTo>
                  <a:cubicBezTo>
                    <a:pt x="2313993" y="961716"/>
                    <a:pt x="2293873" y="981836"/>
                    <a:pt x="2269053" y="981836"/>
                  </a:cubicBezTo>
                  <a:lnTo>
                    <a:pt x="44940" y="981836"/>
                  </a:lnTo>
                  <a:cubicBezTo>
                    <a:pt x="20120" y="981836"/>
                    <a:pt x="0" y="961716"/>
                    <a:pt x="0" y="936896"/>
                  </a:cubicBezTo>
                  <a:lnTo>
                    <a:pt x="0" y="44940"/>
                  </a:lnTo>
                  <a:cubicBezTo>
                    <a:pt x="0" y="20120"/>
                    <a:pt x="20120" y="0"/>
                    <a:pt x="44940" y="0"/>
                  </a:cubicBezTo>
                  <a:close/>
                </a:path>
              </a:pathLst>
            </a:custGeom>
            <a:solidFill>
              <a:srgbClr val="EDEBE3"/>
            </a:solidFill>
          </p:spPr>
          <p:txBody>
            <a:bodyPr/>
            <a:lstStyle/>
            <a:p>
              <a:endParaRPr lang="en-US"/>
            </a:p>
          </p:txBody>
        </p:sp>
        <p:sp>
          <p:nvSpPr>
            <p:cNvPr id="32" name="TextBox 32"/>
            <p:cNvSpPr txBox="1"/>
            <p:nvPr/>
          </p:nvSpPr>
          <p:spPr>
            <a:xfrm>
              <a:off x="0" y="-47625"/>
              <a:ext cx="2313993" cy="1029461"/>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83897" y="240780"/>
            <a:ext cx="12545708" cy="1028699"/>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 YÊU CẦU KIỂU BÀI</a:t>
            </a:r>
          </a:p>
        </p:txBody>
      </p:sp>
      <p:sp>
        <p:nvSpPr>
          <p:cNvPr id="34" name="TextBox 34"/>
          <p:cNvSpPr txBox="1"/>
          <p:nvPr/>
        </p:nvSpPr>
        <p:spPr>
          <a:xfrm>
            <a:off x="8575466" y="2482377"/>
            <a:ext cx="8696140" cy="2390140"/>
          </a:xfrm>
          <a:prstGeom prst="rect">
            <a:avLst/>
          </a:prstGeom>
        </p:spPr>
        <p:txBody>
          <a:bodyPr lIns="0" tIns="0" rIns="0" bIns="0" rtlCol="0" anchor="t">
            <a:spAutoFit/>
          </a:bodyPr>
          <a:lstStyle/>
          <a:p>
            <a:pPr marL="734063" lvl="1" indent="-367031" algn="l">
              <a:lnSpc>
                <a:spcPts val="4760"/>
              </a:lnSpc>
              <a:buFont typeface="Arial"/>
              <a:buChar char="•"/>
            </a:pPr>
            <a:r>
              <a:rPr lang="en-US" sz="3400">
                <a:solidFill>
                  <a:srgbClr val="55726C"/>
                </a:solidFill>
                <a:latin typeface="Roboto Condensed"/>
                <a:ea typeface="Roboto Condensed"/>
                <a:cs typeface="Roboto Condensed"/>
                <a:sym typeface="Roboto Condensed"/>
              </a:rPr>
              <a:t>HS thực hiện các nhiệm vụ theo cặp đôi, trong vòng 4 phút</a:t>
            </a:r>
          </a:p>
          <a:p>
            <a:pPr marL="734063" lvl="1" indent="-367031" algn="l">
              <a:lnSpc>
                <a:spcPts val="4760"/>
              </a:lnSpc>
              <a:buFont typeface="Arial"/>
              <a:buChar char="•"/>
            </a:pPr>
            <a:r>
              <a:rPr lang="en-US" sz="3400">
                <a:solidFill>
                  <a:srgbClr val="55726C"/>
                </a:solidFill>
                <a:latin typeface="Roboto Condensed"/>
                <a:ea typeface="Roboto Condensed"/>
                <a:cs typeface="Roboto Condensed"/>
                <a:sym typeface="Roboto Condensed"/>
              </a:rPr>
              <a:t>Nhớ lại tri thức ngữ văn về thơ tám chữ kết hợp với SGK thực hiện các yêu cầu</a:t>
            </a:r>
          </a:p>
        </p:txBody>
      </p:sp>
      <p:sp>
        <p:nvSpPr>
          <p:cNvPr id="35" name="TextBox 35"/>
          <p:cNvSpPr txBox="1"/>
          <p:nvPr/>
        </p:nvSpPr>
        <p:spPr>
          <a:xfrm>
            <a:off x="8902618" y="5356346"/>
            <a:ext cx="8696140" cy="3590290"/>
          </a:xfrm>
          <a:prstGeom prst="rect">
            <a:avLst/>
          </a:prstGeom>
        </p:spPr>
        <p:txBody>
          <a:bodyPr lIns="0" tIns="0" rIns="0" bIns="0" rtlCol="0" anchor="t">
            <a:spAutoFit/>
          </a:bodyPr>
          <a:lstStyle/>
          <a:p>
            <a:pPr algn="l">
              <a:lnSpc>
                <a:spcPts val="4760"/>
              </a:lnSpc>
            </a:pPr>
            <a:r>
              <a:rPr lang="en-US" sz="3400">
                <a:solidFill>
                  <a:srgbClr val="55726C"/>
                </a:solidFill>
                <a:latin typeface="Roboto Condensed"/>
                <a:ea typeface="Roboto Condensed"/>
                <a:cs typeface="Roboto Condensed"/>
                <a:sym typeface="Roboto Condensed"/>
              </a:rPr>
              <a:t>+ Trình bày đặc trưng của thơ tám chữ:</a:t>
            </a:r>
          </a:p>
          <a:p>
            <a:pPr marL="734063" lvl="1" indent="-367031" algn="l">
              <a:lnSpc>
                <a:spcPts val="4760"/>
              </a:lnSpc>
              <a:buFont typeface="Arial"/>
              <a:buChar char="•"/>
            </a:pPr>
            <a:r>
              <a:rPr lang="en-US" sz="3400">
                <a:solidFill>
                  <a:srgbClr val="55726C"/>
                </a:solidFill>
                <a:latin typeface="Roboto Condensed"/>
                <a:ea typeface="Roboto Condensed"/>
                <a:cs typeface="Roboto Condensed"/>
                <a:sym typeface="Roboto Condensed"/>
              </a:rPr>
              <a:t>Số chữ trên dòng</a:t>
            </a:r>
          </a:p>
          <a:p>
            <a:pPr marL="734063" lvl="1" indent="-367031" algn="l">
              <a:lnSpc>
                <a:spcPts val="4760"/>
              </a:lnSpc>
              <a:buFont typeface="Arial"/>
              <a:buChar char="•"/>
            </a:pPr>
            <a:r>
              <a:rPr lang="en-US" sz="3400">
                <a:solidFill>
                  <a:srgbClr val="55726C"/>
                </a:solidFill>
                <a:latin typeface="Roboto Condensed"/>
                <a:ea typeface="Roboto Condensed"/>
                <a:cs typeface="Roboto Condensed"/>
                <a:sym typeface="Roboto Condensed"/>
              </a:rPr>
              <a:t>Số dòng trên khổ</a:t>
            </a:r>
          </a:p>
          <a:p>
            <a:pPr marL="734063" lvl="1" indent="-367031" algn="l">
              <a:lnSpc>
                <a:spcPts val="4760"/>
              </a:lnSpc>
              <a:buFont typeface="Arial"/>
              <a:buChar char="•"/>
            </a:pPr>
            <a:r>
              <a:rPr lang="en-US" sz="3400">
                <a:solidFill>
                  <a:srgbClr val="55726C"/>
                </a:solidFill>
                <a:latin typeface="Roboto Condensed"/>
                <a:ea typeface="Roboto Condensed"/>
                <a:cs typeface="Roboto Condensed"/>
                <a:sym typeface="Roboto Condensed"/>
              </a:rPr>
              <a:t>Cách gieo vần</a:t>
            </a:r>
          </a:p>
          <a:p>
            <a:pPr marL="734063" lvl="1" indent="-367031" algn="l">
              <a:lnSpc>
                <a:spcPts val="4760"/>
              </a:lnSpc>
              <a:buFont typeface="Arial"/>
              <a:buChar char="•"/>
            </a:pPr>
            <a:r>
              <a:rPr lang="en-US" sz="3400">
                <a:solidFill>
                  <a:srgbClr val="55726C"/>
                </a:solidFill>
                <a:latin typeface="Roboto Condensed"/>
                <a:ea typeface="Roboto Condensed"/>
                <a:cs typeface="Roboto Condensed"/>
                <a:sym typeface="Roboto Condensed"/>
              </a:rPr>
              <a:t>Cách ngắt nhịp</a:t>
            </a:r>
          </a:p>
          <a:p>
            <a:pPr algn="l">
              <a:lnSpc>
                <a:spcPts val="4760"/>
              </a:lnSpc>
            </a:pPr>
            <a:r>
              <a:rPr lang="en-US" sz="3400">
                <a:solidFill>
                  <a:srgbClr val="55726C"/>
                </a:solidFill>
                <a:latin typeface="Roboto Condensed"/>
                <a:ea typeface="Roboto Condensed"/>
                <a:cs typeface="Roboto Condensed"/>
                <a:sym typeface="Roboto Condensed"/>
              </a:rPr>
              <a:t>+ Những lưu ý khi tập làm thơ tám chữ là gì?</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TextBox 12"/>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13" name="TextBox 13"/>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grpSp>
        <p:nvGrpSpPr>
          <p:cNvPr id="14" name="Group 14"/>
          <p:cNvGrpSpPr/>
          <p:nvPr/>
        </p:nvGrpSpPr>
        <p:grpSpPr>
          <a:xfrm>
            <a:off x="4325756" y="3234722"/>
            <a:ext cx="3011459" cy="301145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93776" y="5354168"/>
            <a:ext cx="2694390" cy="26943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242384" y="6798854"/>
            <a:ext cx="2094831" cy="209483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47819" y="2394583"/>
            <a:ext cx="2094831" cy="209483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892111" y="3234722"/>
            <a:ext cx="5278869" cy="4405456"/>
          </a:xfrm>
          <a:custGeom>
            <a:avLst/>
            <a:gdLst/>
            <a:ahLst/>
            <a:cxnLst/>
            <a:rect l="l" t="t" r="r" b="b"/>
            <a:pathLst>
              <a:path w="5278869" h="4405456">
                <a:moveTo>
                  <a:pt x="0" y="0"/>
                </a:moveTo>
                <a:lnTo>
                  <a:pt x="5278869" y="0"/>
                </a:lnTo>
                <a:lnTo>
                  <a:pt x="5278869" y="4405456"/>
                </a:lnTo>
                <a:lnTo>
                  <a:pt x="0" y="4405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27" name="Group 27"/>
          <p:cNvGrpSpPr/>
          <p:nvPr/>
        </p:nvGrpSpPr>
        <p:grpSpPr>
          <a:xfrm>
            <a:off x="7927766" y="2394583"/>
            <a:ext cx="9980033" cy="1285885"/>
            <a:chOff x="0" y="0"/>
            <a:chExt cx="4543150" cy="585366"/>
          </a:xfrm>
        </p:grpSpPr>
        <p:sp>
          <p:nvSpPr>
            <p:cNvPr id="28" name="Freeform 28"/>
            <p:cNvSpPr/>
            <p:nvPr/>
          </p:nvSpPr>
          <p:spPr>
            <a:xfrm>
              <a:off x="0" y="0"/>
              <a:ext cx="4543150" cy="585366"/>
            </a:xfrm>
            <a:custGeom>
              <a:avLst/>
              <a:gdLst/>
              <a:ahLst/>
              <a:cxnLst/>
              <a:rect l="l" t="t" r="r" b="b"/>
              <a:pathLst>
                <a:path w="4543150" h="585366">
                  <a:moveTo>
                    <a:pt x="4339950" y="0"/>
                  </a:moveTo>
                  <a:cubicBezTo>
                    <a:pt x="4452174" y="0"/>
                    <a:pt x="4543150" y="131039"/>
                    <a:pt x="4543150" y="292683"/>
                  </a:cubicBezTo>
                  <a:cubicBezTo>
                    <a:pt x="4543150" y="454327"/>
                    <a:pt x="4452174" y="585366"/>
                    <a:pt x="4339950" y="585366"/>
                  </a:cubicBezTo>
                  <a:lnTo>
                    <a:pt x="203200" y="585366"/>
                  </a:lnTo>
                  <a:cubicBezTo>
                    <a:pt x="90976" y="585366"/>
                    <a:pt x="0" y="454327"/>
                    <a:pt x="0" y="292683"/>
                  </a:cubicBezTo>
                  <a:cubicBezTo>
                    <a:pt x="0" y="131039"/>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29" name="TextBox 29"/>
            <p:cNvSpPr txBox="1"/>
            <p:nvPr/>
          </p:nvSpPr>
          <p:spPr>
            <a:xfrm>
              <a:off x="0" y="-47625"/>
              <a:ext cx="4543150" cy="632991"/>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8271948" y="2404431"/>
            <a:ext cx="9291668" cy="1189990"/>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Số chữ / dòng: Thơ tám chữ là thể thơ trong đó mỗi dòng thơ có tám chữ (tiếng)</a:t>
            </a:r>
          </a:p>
        </p:txBody>
      </p:sp>
      <p:sp>
        <p:nvSpPr>
          <p:cNvPr id="31" name="Freeform 31"/>
          <p:cNvSpPr/>
          <p:nvPr/>
        </p:nvSpPr>
        <p:spPr>
          <a:xfrm rot="1627902">
            <a:off x="5576058" y="2440767"/>
            <a:ext cx="2254244" cy="971374"/>
          </a:xfrm>
          <a:custGeom>
            <a:avLst/>
            <a:gdLst/>
            <a:ahLst/>
            <a:cxnLst/>
            <a:rect l="l" t="t" r="r" b="b"/>
            <a:pathLst>
              <a:path w="2254244" h="971374">
                <a:moveTo>
                  <a:pt x="0" y="0"/>
                </a:moveTo>
                <a:lnTo>
                  <a:pt x="2254244" y="0"/>
                </a:lnTo>
                <a:lnTo>
                  <a:pt x="2254244" y="971374"/>
                </a:lnTo>
                <a:lnTo>
                  <a:pt x="0" y="971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32"/>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TextBox 33"/>
          <p:cNvSpPr txBox="1"/>
          <p:nvPr/>
        </p:nvSpPr>
        <p:spPr>
          <a:xfrm>
            <a:off x="183897" y="210976"/>
            <a:ext cx="12545708" cy="1028699"/>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 YÊU CẦU KIỂU BÀI</a:t>
            </a:r>
          </a:p>
        </p:txBody>
      </p:sp>
      <p:sp>
        <p:nvSpPr>
          <p:cNvPr id="34" name="TextBox 34"/>
          <p:cNvSpPr txBox="1"/>
          <p:nvPr/>
        </p:nvSpPr>
        <p:spPr>
          <a:xfrm>
            <a:off x="2967206" y="1164666"/>
            <a:ext cx="9428262" cy="1076326"/>
          </a:xfrm>
          <a:prstGeom prst="rect">
            <a:avLst/>
          </a:prstGeom>
        </p:spPr>
        <p:txBody>
          <a:bodyPr lIns="0" tIns="0" rIns="0" bIns="0" rtlCol="0" anchor="t">
            <a:spAutoFit/>
          </a:bodyPr>
          <a:lstStyle/>
          <a:p>
            <a:pPr algn="ctr">
              <a:lnSpc>
                <a:spcPts val="8399"/>
              </a:lnSpc>
              <a:spcBef>
                <a:spcPct val="0"/>
              </a:spcBef>
            </a:pPr>
            <a:r>
              <a:rPr lang="en-US" sz="5999">
                <a:solidFill>
                  <a:srgbClr val="4E8F86"/>
                </a:solidFill>
                <a:latin typeface="#9Slide05 ViceroyJF"/>
                <a:ea typeface="#9Slide05 ViceroyJF"/>
                <a:cs typeface="#9Slide05 ViceroyJF"/>
                <a:sym typeface="#9Slide05 ViceroyJF"/>
              </a:rPr>
              <a:t>1. Xác định đặc trưng của thơ tám chữ</a:t>
            </a:r>
          </a:p>
        </p:txBody>
      </p:sp>
      <p:grpSp>
        <p:nvGrpSpPr>
          <p:cNvPr id="35" name="Group 35"/>
          <p:cNvGrpSpPr/>
          <p:nvPr/>
        </p:nvGrpSpPr>
        <p:grpSpPr>
          <a:xfrm>
            <a:off x="7927366" y="3872707"/>
            <a:ext cx="9980033" cy="1776109"/>
            <a:chOff x="0" y="0"/>
            <a:chExt cx="4543150" cy="808527"/>
          </a:xfrm>
        </p:grpSpPr>
        <p:sp>
          <p:nvSpPr>
            <p:cNvPr id="36" name="Freeform 36"/>
            <p:cNvSpPr/>
            <p:nvPr/>
          </p:nvSpPr>
          <p:spPr>
            <a:xfrm>
              <a:off x="0" y="0"/>
              <a:ext cx="4543150" cy="808527"/>
            </a:xfrm>
            <a:custGeom>
              <a:avLst/>
              <a:gdLst/>
              <a:ahLst/>
              <a:cxnLst/>
              <a:rect l="l" t="t" r="r" b="b"/>
              <a:pathLst>
                <a:path w="4543150" h="808527">
                  <a:moveTo>
                    <a:pt x="4339950" y="0"/>
                  </a:moveTo>
                  <a:cubicBezTo>
                    <a:pt x="4452174" y="0"/>
                    <a:pt x="4543150" y="180995"/>
                    <a:pt x="4543150" y="404264"/>
                  </a:cubicBezTo>
                  <a:cubicBezTo>
                    <a:pt x="4543150" y="627532"/>
                    <a:pt x="4452174" y="808527"/>
                    <a:pt x="4339950" y="808527"/>
                  </a:cubicBezTo>
                  <a:lnTo>
                    <a:pt x="203200" y="808527"/>
                  </a:lnTo>
                  <a:cubicBezTo>
                    <a:pt x="90976" y="808527"/>
                    <a:pt x="0" y="627532"/>
                    <a:pt x="0" y="404264"/>
                  </a:cubicBezTo>
                  <a:cubicBezTo>
                    <a:pt x="0" y="180995"/>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37" name="TextBox 37"/>
            <p:cNvSpPr txBox="1"/>
            <p:nvPr/>
          </p:nvSpPr>
          <p:spPr>
            <a:xfrm>
              <a:off x="0" y="-47625"/>
              <a:ext cx="4543150" cy="856152"/>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8271948" y="3931140"/>
            <a:ext cx="9291668" cy="1708151"/>
          </a:xfrm>
          <a:prstGeom prst="rect">
            <a:avLst/>
          </a:prstGeom>
        </p:spPr>
        <p:txBody>
          <a:bodyPr lIns="0" tIns="0" rIns="0" bIns="0" rtlCol="0" anchor="t">
            <a:spAutoFit/>
          </a:bodyPr>
          <a:lstStyle/>
          <a:p>
            <a:pPr algn="just">
              <a:lnSpc>
                <a:spcPts val="4549"/>
              </a:lnSpc>
            </a:pPr>
            <a:r>
              <a:rPr lang="en-US" sz="3499">
                <a:solidFill>
                  <a:srgbClr val="55726C"/>
                </a:solidFill>
                <a:latin typeface="Roboto Condensed"/>
                <a:ea typeface="Roboto Condensed"/>
                <a:cs typeface="Roboto Condensed"/>
                <a:sym typeface="Roboto Condensed"/>
              </a:rPr>
              <a:t>Số dòng / khổ: Bài thơ tám chữ có thể gồm nhiều đoạn dài với số dòng không hạn định hoặc có thể được chia thành các khổ.</a:t>
            </a:r>
          </a:p>
        </p:txBody>
      </p:sp>
      <p:grpSp>
        <p:nvGrpSpPr>
          <p:cNvPr id="39" name="Group 39"/>
          <p:cNvGrpSpPr/>
          <p:nvPr/>
        </p:nvGrpSpPr>
        <p:grpSpPr>
          <a:xfrm>
            <a:off x="7927766" y="5934566"/>
            <a:ext cx="9980033" cy="926184"/>
            <a:chOff x="0" y="0"/>
            <a:chExt cx="4543150" cy="421621"/>
          </a:xfrm>
        </p:grpSpPr>
        <p:sp>
          <p:nvSpPr>
            <p:cNvPr id="40" name="Freeform 40"/>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41" name="TextBox 41"/>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sp>
        <p:nvSpPr>
          <p:cNvPr id="42" name="TextBox 42"/>
          <p:cNvSpPr txBox="1"/>
          <p:nvPr/>
        </p:nvSpPr>
        <p:spPr>
          <a:xfrm>
            <a:off x="8271948" y="6033950"/>
            <a:ext cx="9291668"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Cách ngắt nhịp: đa dạng</a:t>
            </a:r>
          </a:p>
        </p:txBody>
      </p:sp>
      <p:grpSp>
        <p:nvGrpSpPr>
          <p:cNvPr id="43" name="Group 43"/>
          <p:cNvGrpSpPr/>
          <p:nvPr/>
        </p:nvGrpSpPr>
        <p:grpSpPr>
          <a:xfrm>
            <a:off x="7927366" y="7156025"/>
            <a:ext cx="9980033" cy="1285885"/>
            <a:chOff x="0" y="0"/>
            <a:chExt cx="4543150" cy="585366"/>
          </a:xfrm>
        </p:grpSpPr>
        <p:sp>
          <p:nvSpPr>
            <p:cNvPr id="44" name="Freeform 44"/>
            <p:cNvSpPr/>
            <p:nvPr/>
          </p:nvSpPr>
          <p:spPr>
            <a:xfrm>
              <a:off x="0" y="0"/>
              <a:ext cx="4543150" cy="585366"/>
            </a:xfrm>
            <a:custGeom>
              <a:avLst/>
              <a:gdLst/>
              <a:ahLst/>
              <a:cxnLst/>
              <a:rect l="l" t="t" r="r" b="b"/>
              <a:pathLst>
                <a:path w="4543150" h="585366">
                  <a:moveTo>
                    <a:pt x="4339950" y="0"/>
                  </a:moveTo>
                  <a:cubicBezTo>
                    <a:pt x="4452174" y="0"/>
                    <a:pt x="4543150" y="131039"/>
                    <a:pt x="4543150" y="292683"/>
                  </a:cubicBezTo>
                  <a:cubicBezTo>
                    <a:pt x="4543150" y="454327"/>
                    <a:pt x="4452174" y="585366"/>
                    <a:pt x="4339950" y="585366"/>
                  </a:cubicBezTo>
                  <a:lnTo>
                    <a:pt x="203200" y="585366"/>
                  </a:lnTo>
                  <a:cubicBezTo>
                    <a:pt x="90976" y="585366"/>
                    <a:pt x="0" y="454327"/>
                    <a:pt x="0" y="292683"/>
                  </a:cubicBezTo>
                  <a:cubicBezTo>
                    <a:pt x="0" y="131039"/>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45" name="TextBox 45"/>
            <p:cNvSpPr txBox="1"/>
            <p:nvPr/>
          </p:nvSpPr>
          <p:spPr>
            <a:xfrm>
              <a:off x="0" y="-47625"/>
              <a:ext cx="4543150" cy="632991"/>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8271948" y="7213175"/>
            <a:ext cx="9291668" cy="1189990"/>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Cách gieo vần theo nhiều cách khác nhau nhưng phổ biến nhất là vần chân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ipe(down)">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down)">
                                      <p:cBhvr>
                                        <p:cTn id="23" dur="500"/>
                                        <p:tgtEl>
                                          <p:spTgt spid="42"/>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500"/>
                                        <p:tgtEl>
                                          <p:spTgt spid="46"/>
                                        </p:tgtEl>
                                      </p:cBhvr>
                                    </p:animEffect>
                                  </p:childTnLst>
                                </p:cTn>
                              </p:par>
                              <p:par>
                                <p:cTn id="32" presetID="22" presetClass="entr" presetSubtype="4"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8" grpId="0"/>
      <p:bldP spid="42" grpId="0"/>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5" name="Group 5"/>
          <p:cNvGrpSpPr/>
          <p:nvPr/>
        </p:nvGrpSpPr>
        <p:grpSpPr>
          <a:xfrm>
            <a:off x="1028700" y="9281937"/>
            <a:ext cx="2502845" cy="384215"/>
            <a:chOff x="0" y="0"/>
            <a:chExt cx="2647365" cy="406400"/>
          </a:xfrm>
        </p:grpSpPr>
        <p:sp>
          <p:nvSpPr>
            <p:cNvPr id="6" name="Freeform 6"/>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7" name="TextBox 7"/>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756455" y="9281937"/>
            <a:ext cx="2502845" cy="384215"/>
            <a:chOff x="0" y="0"/>
            <a:chExt cx="2647365" cy="406400"/>
          </a:xfrm>
        </p:grpSpPr>
        <p:sp>
          <p:nvSpPr>
            <p:cNvPr id="9" name="Freeform 9"/>
            <p:cNvSpPr/>
            <p:nvPr/>
          </p:nvSpPr>
          <p:spPr>
            <a:xfrm>
              <a:off x="0" y="0"/>
              <a:ext cx="2647365" cy="406400"/>
            </a:xfrm>
            <a:custGeom>
              <a:avLst/>
              <a:gdLst/>
              <a:ahLst/>
              <a:cxnLst/>
              <a:rect l="l" t="t" r="r" b="b"/>
              <a:pathLst>
                <a:path w="2647365" h="406400">
                  <a:moveTo>
                    <a:pt x="2444165" y="0"/>
                  </a:moveTo>
                  <a:cubicBezTo>
                    <a:pt x="2556389" y="0"/>
                    <a:pt x="2647365" y="90976"/>
                    <a:pt x="2647365" y="203200"/>
                  </a:cubicBezTo>
                  <a:cubicBezTo>
                    <a:pt x="2647365" y="315424"/>
                    <a:pt x="2556389" y="406400"/>
                    <a:pt x="2444165"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10" name="TextBox 10"/>
            <p:cNvSpPr txBox="1"/>
            <p:nvPr/>
          </p:nvSpPr>
          <p:spPr>
            <a:xfrm>
              <a:off x="0" y="-47625"/>
              <a:ext cx="2647365" cy="454025"/>
            </a:xfrm>
            <a:prstGeom prst="rect">
              <a:avLst/>
            </a:prstGeom>
          </p:spPr>
          <p:txBody>
            <a:bodyPr lIns="50800" tIns="50800" rIns="50800" bIns="50800" rtlCol="0" anchor="ctr"/>
            <a:lstStyle/>
            <a:p>
              <a:pPr algn="ctr">
                <a:lnSpc>
                  <a:spcPts val="2659"/>
                </a:lnSpc>
              </a:pPr>
              <a:endParaRPr/>
            </a:p>
          </p:txBody>
        </p:sp>
      </p:grpSp>
      <p:sp>
        <p:nvSpPr>
          <p:cNvPr id="11" name="AutoShape 11"/>
          <p:cNvSpPr/>
          <p:nvPr/>
        </p:nvSpPr>
        <p:spPr>
          <a:xfrm flipV="1">
            <a:off x="3863119" y="9510252"/>
            <a:ext cx="10561761" cy="0"/>
          </a:xfrm>
          <a:prstGeom prst="line">
            <a:avLst/>
          </a:prstGeom>
          <a:ln w="47625" cap="rnd">
            <a:solidFill>
              <a:srgbClr val="EDEBE3"/>
            </a:solidFill>
            <a:prstDash val="lgDash"/>
            <a:headEnd type="oval" w="lg" len="lg"/>
            <a:tailEnd type="oval" w="lg" len="lg"/>
          </a:ln>
        </p:spPr>
        <p:txBody>
          <a:bodyPr/>
          <a:lstStyle/>
          <a:p>
            <a:endParaRPr lang="en-US"/>
          </a:p>
        </p:txBody>
      </p:sp>
      <p:sp>
        <p:nvSpPr>
          <p:cNvPr id="12" name="TextBox 12"/>
          <p:cNvSpPr txBox="1"/>
          <p:nvPr/>
        </p:nvSpPr>
        <p:spPr>
          <a:xfrm>
            <a:off x="1215025"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Job Search Strategy</a:t>
            </a:r>
          </a:p>
        </p:txBody>
      </p:sp>
      <p:sp>
        <p:nvSpPr>
          <p:cNvPr id="13" name="TextBox 13"/>
          <p:cNvSpPr txBox="1"/>
          <p:nvPr/>
        </p:nvSpPr>
        <p:spPr>
          <a:xfrm>
            <a:off x="14942780" y="9312060"/>
            <a:ext cx="2130195" cy="291609"/>
          </a:xfrm>
          <a:prstGeom prst="rect">
            <a:avLst/>
          </a:prstGeom>
        </p:spPr>
        <p:txBody>
          <a:bodyPr lIns="0" tIns="0" rIns="0" bIns="0" rtlCol="0" anchor="t">
            <a:spAutoFit/>
          </a:bodyPr>
          <a:lstStyle/>
          <a:p>
            <a:pPr algn="ctr">
              <a:lnSpc>
                <a:spcPts val="2101"/>
              </a:lnSpc>
              <a:spcBef>
                <a:spcPct val="0"/>
              </a:spcBef>
            </a:pPr>
            <a:r>
              <a:rPr lang="en-US" sz="1501">
                <a:solidFill>
                  <a:srgbClr val="55726C"/>
                </a:solidFill>
                <a:latin typeface="ITC Franklin Gothic LT"/>
                <a:ea typeface="ITC Franklin Gothic LT"/>
                <a:cs typeface="ITC Franklin Gothic LT"/>
                <a:sym typeface="ITC Franklin Gothic LT"/>
              </a:rPr>
              <a:t>Page 06 of 07</a:t>
            </a:r>
          </a:p>
        </p:txBody>
      </p:sp>
      <p:grpSp>
        <p:nvGrpSpPr>
          <p:cNvPr id="14" name="Group 14"/>
          <p:cNvGrpSpPr/>
          <p:nvPr/>
        </p:nvGrpSpPr>
        <p:grpSpPr>
          <a:xfrm>
            <a:off x="4325756" y="3234722"/>
            <a:ext cx="3011459" cy="301145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393776" y="5354168"/>
            <a:ext cx="2694390" cy="26943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txBody>
            <a:bodyPr/>
            <a:lstStyle/>
            <a:p>
              <a:endParaRPr lang="en-US"/>
            </a:p>
          </p:txBody>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242384" y="6798854"/>
            <a:ext cx="2094831" cy="2094831"/>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647819" y="2394583"/>
            <a:ext cx="2094831" cy="2094831"/>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txBody>
            <a:bodyPr/>
            <a:lstStyle/>
            <a:p>
              <a:endParaRPr lang="en-US"/>
            </a:p>
          </p:txBody>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26" name="Freeform 26"/>
          <p:cNvSpPr/>
          <p:nvPr/>
        </p:nvSpPr>
        <p:spPr>
          <a:xfrm>
            <a:off x="892111" y="3234722"/>
            <a:ext cx="5278869" cy="4405456"/>
          </a:xfrm>
          <a:custGeom>
            <a:avLst/>
            <a:gdLst/>
            <a:ahLst/>
            <a:cxnLst/>
            <a:rect l="l" t="t" r="r" b="b"/>
            <a:pathLst>
              <a:path w="5278869" h="4405456">
                <a:moveTo>
                  <a:pt x="0" y="0"/>
                </a:moveTo>
                <a:lnTo>
                  <a:pt x="5278869" y="0"/>
                </a:lnTo>
                <a:lnTo>
                  <a:pt x="5278869" y="4405456"/>
                </a:lnTo>
                <a:lnTo>
                  <a:pt x="0" y="44054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7" name="Freeform 27"/>
          <p:cNvSpPr/>
          <p:nvPr/>
        </p:nvSpPr>
        <p:spPr>
          <a:xfrm rot="1627902">
            <a:off x="5576058" y="2440767"/>
            <a:ext cx="2254244" cy="971374"/>
          </a:xfrm>
          <a:custGeom>
            <a:avLst/>
            <a:gdLst/>
            <a:ahLst/>
            <a:cxnLst/>
            <a:rect l="l" t="t" r="r" b="b"/>
            <a:pathLst>
              <a:path w="2254244" h="971374">
                <a:moveTo>
                  <a:pt x="0" y="0"/>
                </a:moveTo>
                <a:lnTo>
                  <a:pt x="2254244" y="0"/>
                </a:lnTo>
                <a:lnTo>
                  <a:pt x="2254244" y="971374"/>
                </a:lnTo>
                <a:lnTo>
                  <a:pt x="0" y="9713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Freeform 28"/>
          <p:cNvSpPr/>
          <p:nvPr/>
        </p:nvSpPr>
        <p:spPr>
          <a:xfrm flipH="1">
            <a:off x="80613" y="5238638"/>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TextBox 29"/>
          <p:cNvSpPr txBox="1"/>
          <p:nvPr/>
        </p:nvSpPr>
        <p:spPr>
          <a:xfrm>
            <a:off x="183897" y="240780"/>
            <a:ext cx="12545708" cy="1028699"/>
          </a:xfrm>
          <a:prstGeom prst="rect">
            <a:avLst/>
          </a:prstGeom>
        </p:spPr>
        <p:txBody>
          <a:bodyPr lIns="0" tIns="0" rIns="0" bIns="0" rtlCol="0" anchor="t">
            <a:spAutoFit/>
          </a:bodyPr>
          <a:lstStyle/>
          <a:p>
            <a:pPr algn="ctr">
              <a:lnSpc>
                <a:spcPts val="8400"/>
              </a:lnSpc>
            </a:pPr>
            <a:r>
              <a:rPr lang="en-US" sz="6000" b="1">
                <a:solidFill>
                  <a:srgbClr val="4E8F86"/>
                </a:solidFill>
                <a:latin typeface="Fraunces Bold"/>
                <a:ea typeface="Fraunces Bold"/>
                <a:cs typeface="Fraunces Bold"/>
                <a:sym typeface="Fraunces Bold"/>
              </a:rPr>
              <a:t>I. YÊU CẦU KIỂU BÀI</a:t>
            </a:r>
          </a:p>
        </p:txBody>
      </p:sp>
      <p:sp>
        <p:nvSpPr>
          <p:cNvPr id="30" name="TextBox 30"/>
          <p:cNvSpPr txBox="1"/>
          <p:nvPr/>
        </p:nvSpPr>
        <p:spPr>
          <a:xfrm>
            <a:off x="7555466" y="1288625"/>
            <a:ext cx="3569734" cy="1032655"/>
          </a:xfrm>
          <a:prstGeom prst="rect">
            <a:avLst/>
          </a:prstGeom>
        </p:spPr>
        <p:txBody>
          <a:bodyPr wrap="square" lIns="0" tIns="0" rIns="0" bIns="0" rtlCol="0" anchor="t">
            <a:spAutoFit/>
          </a:bodyPr>
          <a:lstStyle/>
          <a:p>
            <a:pPr algn="ctr">
              <a:lnSpc>
                <a:spcPts val="8399"/>
              </a:lnSpc>
              <a:spcBef>
                <a:spcPct val="0"/>
              </a:spcBef>
            </a:pPr>
            <a:r>
              <a:rPr lang="en-US" sz="5999">
                <a:solidFill>
                  <a:srgbClr val="4E8F86"/>
                </a:solidFill>
                <a:latin typeface="#9Slide05 ViceroyJF"/>
                <a:ea typeface="#9Slide05 ViceroyJF"/>
                <a:cs typeface="#9Slide05 ViceroyJF"/>
                <a:sym typeface="#9Slide05 ViceroyJF"/>
              </a:rPr>
              <a:t>2. Lưu ý</a:t>
            </a:r>
          </a:p>
        </p:txBody>
      </p:sp>
      <p:grpSp>
        <p:nvGrpSpPr>
          <p:cNvPr id="31" name="Group 31"/>
          <p:cNvGrpSpPr/>
          <p:nvPr/>
        </p:nvGrpSpPr>
        <p:grpSpPr>
          <a:xfrm>
            <a:off x="7927366" y="2978907"/>
            <a:ext cx="9980033" cy="926184"/>
            <a:chOff x="0" y="0"/>
            <a:chExt cx="4543150" cy="421621"/>
          </a:xfrm>
        </p:grpSpPr>
        <p:sp>
          <p:nvSpPr>
            <p:cNvPr id="32" name="Freeform 32"/>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33" name="TextBox 33"/>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sp>
        <p:nvSpPr>
          <p:cNvPr id="34" name="TextBox 34"/>
          <p:cNvSpPr txBox="1"/>
          <p:nvPr/>
        </p:nvSpPr>
        <p:spPr>
          <a:xfrm>
            <a:off x="8271948" y="3108942"/>
            <a:ext cx="8801027"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Xác định rõ đề tài: viết về ai, viết về điều gì</a:t>
            </a:r>
          </a:p>
        </p:txBody>
      </p:sp>
      <p:grpSp>
        <p:nvGrpSpPr>
          <p:cNvPr id="35" name="Group 35"/>
          <p:cNvGrpSpPr/>
          <p:nvPr/>
        </p:nvGrpSpPr>
        <p:grpSpPr>
          <a:xfrm>
            <a:off x="7927366" y="4489415"/>
            <a:ext cx="9980033" cy="926184"/>
            <a:chOff x="0" y="0"/>
            <a:chExt cx="4543150" cy="421621"/>
          </a:xfrm>
        </p:grpSpPr>
        <p:sp>
          <p:nvSpPr>
            <p:cNvPr id="36" name="Freeform 36"/>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37" name="TextBox 37"/>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sp>
        <p:nvSpPr>
          <p:cNvPr id="38" name="TextBox 38"/>
          <p:cNvSpPr txBox="1"/>
          <p:nvPr/>
        </p:nvSpPr>
        <p:spPr>
          <a:xfrm>
            <a:off x="8271948" y="4664252"/>
            <a:ext cx="9291668"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 Xác định rõ chủ đề: viết để làm gì</a:t>
            </a:r>
          </a:p>
        </p:txBody>
      </p:sp>
      <p:grpSp>
        <p:nvGrpSpPr>
          <p:cNvPr id="39" name="Group 39"/>
          <p:cNvGrpSpPr/>
          <p:nvPr/>
        </p:nvGrpSpPr>
        <p:grpSpPr>
          <a:xfrm>
            <a:off x="7927766" y="5953013"/>
            <a:ext cx="9980033" cy="926184"/>
            <a:chOff x="0" y="0"/>
            <a:chExt cx="4543150" cy="421621"/>
          </a:xfrm>
        </p:grpSpPr>
        <p:sp>
          <p:nvSpPr>
            <p:cNvPr id="40" name="Freeform 40"/>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41" name="TextBox 41"/>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grpSp>
        <p:nvGrpSpPr>
          <p:cNvPr id="42" name="Group 42"/>
          <p:cNvGrpSpPr/>
          <p:nvPr/>
        </p:nvGrpSpPr>
        <p:grpSpPr>
          <a:xfrm>
            <a:off x="7927766" y="7383178"/>
            <a:ext cx="9980033" cy="926184"/>
            <a:chOff x="0" y="0"/>
            <a:chExt cx="4543150" cy="421621"/>
          </a:xfrm>
        </p:grpSpPr>
        <p:sp>
          <p:nvSpPr>
            <p:cNvPr id="43" name="Freeform 43"/>
            <p:cNvSpPr/>
            <p:nvPr/>
          </p:nvSpPr>
          <p:spPr>
            <a:xfrm>
              <a:off x="0" y="0"/>
              <a:ext cx="4543150" cy="421621"/>
            </a:xfrm>
            <a:custGeom>
              <a:avLst/>
              <a:gdLst/>
              <a:ahLst/>
              <a:cxnLst/>
              <a:rect l="l" t="t" r="r" b="b"/>
              <a:pathLst>
                <a:path w="4543150" h="421621">
                  <a:moveTo>
                    <a:pt x="4339950" y="0"/>
                  </a:moveTo>
                  <a:cubicBezTo>
                    <a:pt x="4452174" y="0"/>
                    <a:pt x="4543150" y="94383"/>
                    <a:pt x="4543150" y="210811"/>
                  </a:cubicBezTo>
                  <a:cubicBezTo>
                    <a:pt x="4543150" y="327238"/>
                    <a:pt x="4452174" y="421621"/>
                    <a:pt x="4339950" y="421621"/>
                  </a:cubicBezTo>
                  <a:lnTo>
                    <a:pt x="203200" y="421621"/>
                  </a:lnTo>
                  <a:cubicBezTo>
                    <a:pt x="90976" y="421621"/>
                    <a:pt x="0" y="327238"/>
                    <a:pt x="0" y="210811"/>
                  </a:cubicBezTo>
                  <a:cubicBezTo>
                    <a:pt x="0" y="94383"/>
                    <a:pt x="90976" y="0"/>
                    <a:pt x="203200" y="0"/>
                  </a:cubicBezTo>
                  <a:close/>
                </a:path>
              </a:pathLst>
            </a:custGeom>
            <a:solidFill>
              <a:srgbClr val="FFF7EF"/>
            </a:solidFill>
            <a:ln w="19050" cap="sq">
              <a:solidFill>
                <a:srgbClr val="8F6234"/>
              </a:solidFill>
              <a:prstDash val="solid"/>
              <a:miter/>
            </a:ln>
          </p:spPr>
          <p:txBody>
            <a:bodyPr/>
            <a:lstStyle/>
            <a:p>
              <a:endParaRPr lang="en-US"/>
            </a:p>
          </p:txBody>
        </p:sp>
        <p:sp>
          <p:nvSpPr>
            <p:cNvPr id="44" name="TextBox 44"/>
            <p:cNvSpPr txBox="1"/>
            <p:nvPr/>
          </p:nvSpPr>
          <p:spPr>
            <a:xfrm>
              <a:off x="0" y="-47625"/>
              <a:ext cx="4543150" cy="469246"/>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8271549" y="6083048"/>
            <a:ext cx="9291668"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Xác định rõ đối tượng, nhân vật trữ tình</a:t>
            </a:r>
          </a:p>
        </p:txBody>
      </p:sp>
      <p:sp>
        <p:nvSpPr>
          <p:cNvPr id="46" name="TextBox 46"/>
          <p:cNvSpPr txBox="1"/>
          <p:nvPr/>
        </p:nvSpPr>
        <p:spPr>
          <a:xfrm>
            <a:off x="8271948" y="7563978"/>
            <a:ext cx="9291668" cy="589915"/>
          </a:xfrm>
          <a:prstGeom prst="rect">
            <a:avLst/>
          </a:prstGeom>
        </p:spPr>
        <p:txBody>
          <a:bodyPr lIns="0" tIns="0" rIns="0" bIns="0" rtlCol="0" anchor="t">
            <a:spAutoFit/>
          </a:bodyPr>
          <a:lstStyle/>
          <a:p>
            <a:pPr algn="l">
              <a:lnSpc>
                <a:spcPts val="4760"/>
              </a:lnSpc>
              <a:spcBef>
                <a:spcPct val="0"/>
              </a:spcBef>
            </a:pPr>
            <a:r>
              <a:rPr lang="en-US" sz="3400">
                <a:solidFill>
                  <a:srgbClr val="55726C"/>
                </a:solidFill>
                <a:latin typeface="Roboto Condensed"/>
                <a:ea typeface="Roboto Condensed"/>
                <a:cs typeface="Roboto Condensed"/>
                <a:sym typeface="Roboto Condensed"/>
              </a:rPr>
              <a:t>Xác định rõ đối tượng, nhân vật trữ tình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500"/>
                                        <p:tgtEl>
                                          <p:spTgt spid="45"/>
                                        </p:tgtEl>
                                      </p:cBhvr>
                                    </p:animEffect>
                                  </p:childTnLst>
                                </p:cTn>
                              </p:par>
                              <p:par>
                                <p:cTn id="24" presetID="22" presetClass="entr" presetSubtype="4"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down)">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down)">
                                      <p:cBhvr>
                                        <p:cTn id="31" dur="500"/>
                                        <p:tgtEl>
                                          <p:spTgt spid="46"/>
                                        </p:tgtEl>
                                      </p:cBhvr>
                                    </p:animEffect>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 grpId="0"/>
      <p:bldP spid="45" grpId="0"/>
      <p:bldP spid="4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2089</Words>
  <Application>Microsoft Office PowerPoint</Application>
  <PresentationFormat>Custom</PresentationFormat>
  <Paragraphs>218</Paragraphs>
  <Slides>29</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Roboto Condensed Bold</vt:lpstr>
      <vt:lpstr>Arial</vt:lpstr>
      <vt:lpstr>#9Slide05 Phobia</vt:lpstr>
      <vt:lpstr>Roboto Condensed Italics</vt:lpstr>
      <vt:lpstr>Roboto Condensed</vt:lpstr>
      <vt:lpstr>Fraunces</vt:lpstr>
      <vt:lpstr>#9Slide05 Aphrodite Pro</vt:lpstr>
      <vt:lpstr>ITC Franklin Gothic LT</vt:lpstr>
      <vt:lpstr>Calibri</vt:lpstr>
      <vt:lpstr>Fraunces Bold</vt:lpstr>
      <vt:lpstr>#9Slide05 VL Fadilla</vt:lpstr>
      <vt:lpstr>#9Slide05 ViceroyJF</vt:lpstr>
      <vt:lpstr>#9Slide05 Wedding KT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CD_B7_VIẾT_TẬP LÀM THƠ TÁM CHỮ</dc:title>
  <dc:creator>HP</dc:creator>
  <cp:lastModifiedBy>QuangHung Xuan</cp:lastModifiedBy>
  <cp:revision>6</cp:revision>
  <dcterms:created xsi:type="dcterms:W3CDTF">2006-08-16T00:00:00Z</dcterms:created>
  <dcterms:modified xsi:type="dcterms:W3CDTF">2026-02-11T16:41:15Z</dcterms:modified>
  <dc:identifier>DAGJULycM9E</dc:identifier>
</cp:coreProperties>
</file>