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9Slide05 ViceroyJF" panose="020B0604020202020204" charset="0"/>
      <p:regular r:id="rId28"/>
    </p:embeddedFont>
    <p:embeddedFont>
      <p:font typeface="#9Slide07 SVNAdam Gorry" panose="020B0604020202020204" charset="0"/>
      <p:regular r:id="rId29"/>
    </p:embeddedFont>
    <p:embeddedFont>
      <p:font typeface="#9Slide07 SVNRevolution" panose="020B0604020202020204" charset="0"/>
      <p:regular r:id="rId30"/>
    </p:embeddedFont>
    <p:embeddedFont>
      <p:font typeface="Fraunces" panose="020B0604020202020204" charset="-93"/>
      <p:regular r:id="rId31"/>
    </p:embeddedFont>
    <p:embeddedFont>
      <p:font typeface="Fraunces Bold" panose="020B0604020202020204" charset="-93"/>
      <p:regular r:id="rId32"/>
    </p:embeddedFont>
    <p:embeddedFont>
      <p:font typeface="Roboto Condensed" panose="02000000000000000000" pitchFamily="2" charset="0"/>
      <p:regular r:id="rId33"/>
      <p:bold r:id="rId34"/>
    </p:embeddedFont>
    <p:embeddedFont>
      <p:font typeface="Roboto Condensed Bold" panose="02000000000000000000" charset="0"/>
      <p:regular r:id="rId35"/>
    </p:embeddedFont>
    <p:embeddedFont>
      <p:font typeface="Roboto Condensed Bold Italics" panose="020B0604020202020204" charset="0"/>
      <p:regular r:id="rId36"/>
    </p:embeddedFont>
    <p:embeddedFont>
      <p:font typeface="Roboto Condensed Italics"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5.sv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8.svg"/><Relationship Id="rId9" Type="http://schemas.openxmlformats.org/officeDocument/2006/relationships/image" Target="../media/image33.svg"/></Relationships>
</file>

<file path=ppt/slides/_rels/slide1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7.png"/><Relationship Id="rId7"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7.svg"/><Relationship Id="rId4" Type="http://schemas.openxmlformats.org/officeDocument/2006/relationships/image" Target="../media/image8.sv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7.svg"/><Relationship Id="rId4" Type="http://schemas.openxmlformats.org/officeDocument/2006/relationships/image" Target="../media/image8.sv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7.png"/><Relationship Id="rId7"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7.svg"/><Relationship Id="rId4" Type="http://schemas.openxmlformats.org/officeDocument/2006/relationships/image" Target="../media/image8.sv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7.png"/><Relationship Id="rId7"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7.png"/><Relationship Id="rId7"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1.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0.sv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43.png"/><Relationship Id="rId4" Type="http://schemas.openxmlformats.org/officeDocument/2006/relationships/image" Target="../media/image8.sv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8.sv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8.sv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6666"/>
            </a:stretch>
          </a:blipFill>
        </p:spPr>
        <p:txBody>
          <a:bodyPr/>
          <a:lstStyle/>
          <a:p>
            <a:endParaRPr lang="en-US"/>
          </a:p>
        </p:txBody>
      </p:sp>
      <p:sp>
        <p:nvSpPr>
          <p:cNvPr id="3" name="Freeform 3"/>
          <p:cNvSpPr/>
          <p:nvPr/>
        </p:nvSpPr>
        <p:spPr>
          <a:xfrm>
            <a:off x="-2651379" y="-623058"/>
            <a:ext cx="8984323" cy="1732691"/>
          </a:xfrm>
          <a:custGeom>
            <a:avLst/>
            <a:gdLst/>
            <a:ahLst/>
            <a:cxnLst/>
            <a:rect l="l" t="t" r="r" b="b"/>
            <a:pathLst>
              <a:path w="8984323" h="1732691">
                <a:moveTo>
                  <a:pt x="0" y="0"/>
                </a:moveTo>
                <a:lnTo>
                  <a:pt x="8984323" y="0"/>
                </a:lnTo>
                <a:lnTo>
                  <a:pt x="8984323" y="1732691"/>
                </a:lnTo>
                <a:lnTo>
                  <a:pt x="0" y="1732691"/>
                </a:lnTo>
                <a:lnTo>
                  <a:pt x="0" y="0"/>
                </a:lnTo>
                <a:close/>
              </a:path>
            </a:pathLst>
          </a:custGeom>
          <a:blipFill>
            <a:blip r:embed="rId3"/>
            <a:stretch>
              <a:fillRect/>
            </a:stretch>
          </a:blipFill>
        </p:spPr>
        <p:txBody>
          <a:bodyPr/>
          <a:lstStyle/>
          <a:p>
            <a:endParaRPr lang="en-US"/>
          </a:p>
        </p:txBody>
      </p:sp>
      <p:sp>
        <p:nvSpPr>
          <p:cNvPr id="4" name="Freeform 4"/>
          <p:cNvSpPr/>
          <p:nvPr/>
        </p:nvSpPr>
        <p:spPr>
          <a:xfrm>
            <a:off x="15040564" y="6496050"/>
            <a:ext cx="3561172" cy="4114800"/>
          </a:xfrm>
          <a:custGeom>
            <a:avLst/>
            <a:gdLst/>
            <a:ahLst/>
            <a:cxnLst/>
            <a:rect l="l" t="t" r="r" b="b"/>
            <a:pathLst>
              <a:path w="3561172" h="4114800">
                <a:moveTo>
                  <a:pt x="0" y="0"/>
                </a:moveTo>
                <a:lnTo>
                  <a:pt x="3561172" y="0"/>
                </a:lnTo>
                <a:lnTo>
                  <a:pt x="356117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5332884" flipH="1">
            <a:off x="9290241" y="2550379"/>
            <a:ext cx="6028186" cy="8060055"/>
          </a:xfrm>
          <a:custGeom>
            <a:avLst/>
            <a:gdLst/>
            <a:ahLst/>
            <a:cxnLst/>
            <a:rect l="l" t="t" r="r" b="b"/>
            <a:pathLst>
              <a:path w="6028186" h="8060055">
                <a:moveTo>
                  <a:pt x="6028186" y="0"/>
                </a:moveTo>
                <a:lnTo>
                  <a:pt x="0" y="0"/>
                </a:lnTo>
                <a:lnTo>
                  <a:pt x="0" y="8060055"/>
                </a:lnTo>
                <a:lnTo>
                  <a:pt x="6028186" y="8060055"/>
                </a:lnTo>
                <a:lnTo>
                  <a:pt x="6028186" y="0"/>
                </a:lnTo>
                <a:close/>
              </a:path>
            </a:pathLst>
          </a:custGeom>
          <a:blipFill>
            <a:blip r:embed="rId6"/>
            <a:stretch>
              <a:fillRect l="-7234"/>
            </a:stretch>
          </a:blipFill>
        </p:spPr>
        <p:txBody>
          <a:bodyPr/>
          <a:lstStyle/>
          <a:p>
            <a:endParaRPr lang="en-US"/>
          </a:p>
        </p:txBody>
      </p:sp>
      <p:sp>
        <p:nvSpPr>
          <p:cNvPr id="8" name="Freeform 8"/>
          <p:cNvSpPr/>
          <p:nvPr/>
        </p:nvSpPr>
        <p:spPr>
          <a:xfrm>
            <a:off x="2398700" y="3011850"/>
            <a:ext cx="13433450" cy="6046938"/>
          </a:xfrm>
          <a:custGeom>
            <a:avLst/>
            <a:gdLst/>
            <a:ahLst/>
            <a:cxnLst/>
            <a:rect l="l" t="t" r="r" b="b"/>
            <a:pathLst>
              <a:path w="13433450" h="6046938">
                <a:moveTo>
                  <a:pt x="0" y="0"/>
                </a:moveTo>
                <a:lnTo>
                  <a:pt x="13433450" y="0"/>
                </a:lnTo>
                <a:lnTo>
                  <a:pt x="13433450" y="6046938"/>
                </a:lnTo>
                <a:lnTo>
                  <a:pt x="0" y="6046938"/>
                </a:lnTo>
                <a:lnTo>
                  <a:pt x="0" y="0"/>
                </a:lnTo>
                <a:close/>
              </a:path>
            </a:pathLst>
          </a:custGeom>
          <a:blipFill>
            <a:blip r:embed="rId7"/>
            <a:stretch>
              <a:fillRect t="-48848" b="-27207"/>
            </a:stretch>
          </a:blipFill>
        </p:spPr>
        <p:txBody>
          <a:bodyPr/>
          <a:lstStyle/>
          <a:p>
            <a:endParaRPr lang="en-US"/>
          </a:p>
        </p:txBody>
      </p:sp>
      <p:sp>
        <p:nvSpPr>
          <p:cNvPr id="9" name="Freeform 9"/>
          <p:cNvSpPr/>
          <p:nvPr/>
        </p:nvSpPr>
        <p:spPr>
          <a:xfrm>
            <a:off x="17259300" y="6086169"/>
            <a:ext cx="633499" cy="908242"/>
          </a:xfrm>
          <a:custGeom>
            <a:avLst/>
            <a:gdLst/>
            <a:ahLst/>
            <a:cxnLst/>
            <a:rect l="l" t="t" r="r" b="b"/>
            <a:pathLst>
              <a:path w="633499" h="908242">
                <a:moveTo>
                  <a:pt x="0" y="0"/>
                </a:moveTo>
                <a:lnTo>
                  <a:pt x="633499" y="0"/>
                </a:lnTo>
                <a:lnTo>
                  <a:pt x="633499" y="908242"/>
                </a:lnTo>
                <a:lnTo>
                  <a:pt x="0" y="908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3376967" y="1119586"/>
            <a:ext cx="633499" cy="908242"/>
          </a:xfrm>
          <a:custGeom>
            <a:avLst/>
            <a:gdLst/>
            <a:ahLst/>
            <a:cxnLst/>
            <a:rect l="l" t="t" r="r" b="b"/>
            <a:pathLst>
              <a:path w="633499" h="908242">
                <a:moveTo>
                  <a:pt x="0" y="0"/>
                </a:moveTo>
                <a:lnTo>
                  <a:pt x="633499" y="0"/>
                </a:lnTo>
                <a:lnTo>
                  <a:pt x="633499" y="908243"/>
                </a:lnTo>
                <a:lnTo>
                  <a:pt x="0" y="9082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7033775" y="7350461"/>
            <a:ext cx="4220450" cy="529475"/>
          </a:xfrm>
          <a:custGeom>
            <a:avLst/>
            <a:gdLst/>
            <a:ahLst/>
            <a:cxnLst/>
            <a:rect l="l" t="t" r="r" b="b"/>
            <a:pathLst>
              <a:path w="4220450" h="529475">
                <a:moveTo>
                  <a:pt x="0" y="0"/>
                </a:moveTo>
                <a:lnTo>
                  <a:pt x="4220450" y="0"/>
                </a:lnTo>
                <a:lnTo>
                  <a:pt x="4220450" y="529475"/>
                </a:lnTo>
                <a:lnTo>
                  <a:pt x="0" y="5294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p:cNvSpPr/>
          <p:nvPr/>
        </p:nvSpPr>
        <p:spPr>
          <a:xfrm>
            <a:off x="2427275" y="8680336"/>
            <a:ext cx="2169684" cy="654850"/>
          </a:xfrm>
          <a:custGeom>
            <a:avLst/>
            <a:gdLst/>
            <a:ahLst/>
            <a:cxnLst/>
            <a:rect l="l" t="t" r="r" b="b"/>
            <a:pathLst>
              <a:path w="2169684" h="654850">
                <a:moveTo>
                  <a:pt x="0" y="0"/>
                </a:moveTo>
                <a:lnTo>
                  <a:pt x="2169684" y="0"/>
                </a:lnTo>
                <a:lnTo>
                  <a:pt x="2169684" y="654850"/>
                </a:lnTo>
                <a:lnTo>
                  <a:pt x="0" y="65485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13"/>
          <p:cNvSpPr/>
          <p:nvPr/>
        </p:nvSpPr>
        <p:spPr>
          <a:xfrm>
            <a:off x="10257244" y="9335186"/>
            <a:ext cx="1229906" cy="1435251"/>
          </a:xfrm>
          <a:custGeom>
            <a:avLst/>
            <a:gdLst/>
            <a:ahLst/>
            <a:cxnLst/>
            <a:rect l="l" t="t" r="r" b="b"/>
            <a:pathLst>
              <a:path w="1229906" h="1435251">
                <a:moveTo>
                  <a:pt x="0" y="0"/>
                </a:moveTo>
                <a:lnTo>
                  <a:pt x="1229906" y="0"/>
                </a:lnTo>
                <a:lnTo>
                  <a:pt x="1229906" y="1435251"/>
                </a:lnTo>
                <a:lnTo>
                  <a:pt x="0" y="1435251"/>
                </a:lnTo>
                <a:lnTo>
                  <a:pt x="0" y="0"/>
                </a:lnTo>
                <a:close/>
              </a:path>
            </a:pathLst>
          </a:custGeom>
          <a:blipFill>
            <a:blip r:embed="rId14">
              <a:extLst>
                <a:ext uri="{96DAC541-7B7A-43D3-8B79-37D633B846F1}">
                  <asvg:svgBlip xmlns:asvg="http://schemas.microsoft.com/office/drawing/2016/SVG/main" r:embed="rId15"/>
                </a:ext>
              </a:extLst>
            </a:blip>
            <a:stretch>
              <a:fillRect t="-1438" r="-151375"/>
            </a:stretch>
          </a:blipFill>
        </p:spPr>
        <p:txBody>
          <a:bodyPr/>
          <a:lstStyle/>
          <a:p>
            <a:endParaRPr lang="en-US"/>
          </a:p>
        </p:txBody>
      </p:sp>
      <p:sp>
        <p:nvSpPr>
          <p:cNvPr id="14" name="Freeform 14"/>
          <p:cNvSpPr/>
          <p:nvPr/>
        </p:nvSpPr>
        <p:spPr>
          <a:xfrm>
            <a:off x="14703898" y="6107552"/>
            <a:ext cx="3377071" cy="3565047"/>
          </a:xfrm>
          <a:custGeom>
            <a:avLst/>
            <a:gdLst/>
            <a:ahLst/>
            <a:cxnLst/>
            <a:rect l="l" t="t" r="r" b="b"/>
            <a:pathLst>
              <a:path w="3377071" h="3565047">
                <a:moveTo>
                  <a:pt x="0" y="0"/>
                </a:moveTo>
                <a:lnTo>
                  <a:pt x="3377072" y="0"/>
                </a:lnTo>
                <a:lnTo>
                  <a:pt x="3377072" y="3565047"/>
                </a:lnTo>
                <a:lnTo>
                  <a:pt x="0" y="356504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6" name="TextBox 16"/>
          <p:cNvSpPr txBox="1"/>
          <p:nvPr/>
        </p:nvSpPr>
        <p:spPr>
          <a:xfrm>
            <a:off x="3031683" y="3902411"/>
            <a:ext cx="12224634" cy="3124200"/>
          </a:xfrm>
          <a:prstGeom prst="rect">
            <a:avLst/>
          </a:prstGeom>
        </p:spPr>
        <p:txBody>
          <a:bodyPr lIns="0" tIns="0" rIns="0" bIns="0" rtlCol="0" anchor="t">
            <a:spAutoFit/>
          </a:bodyPr>
          <a:lstStyle/>
          <a:p>
            <a:pPr algn="ctr">
              <a:lnSpc>
                <a:spcPts val="11999"/>
              </a:lnSpc>
            </a:pPr>
            <a:r>
              <a:rPr lang="en-US" sz="9999">
                <a:solidFill>
                  <a:srgbClr val="793600"/>
                </a:solidFill>
                <a:latin typeface="#9Slide05 ViceroyJF"/>
                <a:ea typeface="#9Slide05 ViceroyJF"/>
                <a:cs typeface="#9Slide05 ViceroyJF"/>
                <a:sym typeface="#9Slide05 ViceroyJF"/>
              </a:rPr>
              <a:t>Viết đoạn văn ghi lại cảm xúc </a:t>
            </a:r>
          </a:p>
          <a:p>
            <a:pPr algn="ctr">
              <a:lnSpc>
                <a:spcPts val="11999"/>
              </a:lnSpc>
            </a:pPr>
            <a:r>
              <a:rPr lang="en-US" sz="9999">
                <a:solidFill>
                  <a:srgbClr val="793600"/>
                </a:solidFill>
                <a:latin typeface="#9Slide05 ViceroyJF"/>
                <a:ea typeface="#9Slide05 ViceroyJF"/>
                <a:cs typeface="#9Slide05 ViceroyJF"/>
                <a:sym typeface="#9Slide05 ViceroyJF"/>
              </a:rPr>
              <a:t>về một bài thơ tám chữ</a:t>
            </a:r>
          </a:p>
        </p:txBody>
      </p:sp>
      <p:sp>
        <p:nvSpPr>
          <p:cNvPr id="17" name="TextBox 17"/>
          <p:cNvSpPr txBox="1"/>
          <p:nvPr/>
        </p:nvSpPr>
        <p:spPr>
          <a:xfrm>
            <a:off x="4344584" y="802183"/>
            <a:ext cx="10695980" cy="771525"/>
          </a:xfrm>
          <a:prstGeom prst="rect">
            <a:avLst/>
          </a:prstGeom>
        </p:spPr>
        <p:txBody>
          <a:bodyPr lIns="0" tIns="0" rIns="0" bIns="0" rtlCol="0" anchor="t">
            <a:spAutoFit/>
          </a:bodyPr>
          <a:lstStyle/>
          <a:p>
            <a:pPr algn="ctr">
              <a:lnSpc>
                <a:spcPts val="6300"/>
              </a:lnSpc>
            </a:pPr>
            <a:r>
              <a:rPr lang="en-US" sz="4500" b="1">
                <a:solidFill>
                  <a:srgbClr val="B28A6B"/>
                </a:solidFill>
                <a:latin typeface="Fraunces Bold"/>
                <a:ea typeface="Fraunces Bold"/>
                <a:cs typeface="Fraunces Bold"/>
                <a:sym typeface="Fraunces Bold"/>
              </a:rPr>
              <a:t>BÀI 7: THƠ TÁM CHỮ VÀ THƠ TỰ DO</a:t>
            </a:r>
          </a:p>
        </p:txBody>
      </p:sp>
      <p:sp>
        <p:nvSpPr>
          <p:cNvPr id="18" name="TextBox 18"/>
          <p:cNvSpPr txBox="1"/>
          <p:nvPr/>
        </p:nvSpPr>
        <p:spPr>
          <a:xfrm>
            <a:off x="7126991" y="1818116"/>
            <a:ext cx="4474865" cy="821055"/>
          </a:xfrm>
          <a:prstGeom prst="rect">
            <a:avLst/>
          </a:prstGeom>
        </p:spPr>
        <p:txBody>
          <a:bodyPr lIns="0" tIns="0" rIns="0" bIns="0" rtlCol="0" anchor="t">
            <a:spAutoFit/>
          </a:bodyPr>
          <a:lstStyle/>
          <a:p>
            <a:pPr algn="ctr">
              <a:lnSpc>
                <a:spcPts val="6720"/>
              </a:lnSpc>
            </a:pPr>
            <a:r>
              <a:rPr lang="en-US" sz="4800">
                <a:solidFill>
                  <a:srgbClr val="B28A6B"/>
                </a:solidFill>
                <a:latin typeface="Fraunces"/>
                <a:ea typeface="Fraunces"/>
                <a:cs typeface="Fraunces"/>
                <a:sym typeface="Fraunces"/>
              </a:rPr>
              <a:t>KỸ NĂNG VIẾT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6" name="Freeform 6"/>
          <p:cNvSpPr/>
          <p:nvPr/>
        </p:nvSpPr>
        <p:spPr>
          <a:xfrm rot="-107867">
            <a:off x="505636" y="9398803"/>
            <a:ext cx="8984323" cy="1732691"/>
          </a:xfrm>
          <a:custGeom>
            <a:avLst/>
            <a:gdLst/>
            <a:ahLst/>
            <a:cxnLst/>
            <a:rect l="l" t="t" r="r" b="b"/>
            <a:pathLst>
              <a:path w="8984323" h="1732691">
                <a:moveTo>
                  <a:pt x="0" y="0"/>
                </a:moveTo>
                <a:lnTo>
                  <a:pt x="8984322" y="0"/>
                </a:lnTo>
                <a:lnTo>
                  <a:pt x="8984322" y="1732691"/>
                </a:lnTo>
                <a:lnTo>
                  <a:pt x="0" y="1732691"/>
                </a:lnTo>
                <a:lnTo>
                  <a:pt x="0" y="0"/>
                </a:lnTo>
                <a:close/>
              </a:path>
            </a:pathLst>
          </a:custGeom>
          <a:blipFill>
            <a:blip r:embed="rId2"/>
            <a:stretch>
              <a:fillRect/>
            </a:stretch>
          </a:blipFill>
        </p:spPr>
        <p:txBody>
          <a:bodyPr/>
          <a:lstStyle/>
          <a:p>
            <a:endParaRPr lang="en-US"/>
          </a:p>
        </p:txBody>
      </p:sp>
      <p:sp>
        <p:nvSpPr>
          <p:cNvPr id="9" name="Freeform 9"/>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3"/>
            <a:stretch>
              <a:fillRect/>
            </a:stretch>
          </a:blipFill>
        </p:spPr>
        <p:txBody>
          <a:bodyPr/>
          <a:lstStyle/>
          <a:p>
            <a:endParaRPr lang="en-US"/>
          </a:p>
        </p:txBody>
      </p:sp>
      <p:sp>
        <p:nvSpPr>
          <p:cNvPr id="10" name="Freeform 10"/>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6749656" y="8281689"/>
            <a:ext cx="1996097" cy="1535331"/>
          </a:xfrm>
          <a:custGeom>
            <a:avLst/>
            <a:gdLst/>
            <a:ahLst/>
            <a:cxnLst/>
            <a:rect l="l" t="t" r="r" b="b"/>
            <a:pathLst>
              <a:path w="1996097" h="1535331">
                <a:moveTo>
                  <a:pt x="0" y="0"/>
                </a:moveTo>
                <a:lnTo>
                  <a:pt x="1996097" y="0"/>
                </a:lnTo>
                <a:lnTo>
                  <a:pt x="1996097" y="1535331"/>
                </a:lnTo>
                <a:lnTo>
                  <a:pt x="0" y="1535331"/>
                </a:lnTo>
                <a:lnTo>
                  <a:pt x="0" y="0"/>
                </a:lnTo>
                <a:close/>
              </a:path>
            </a:pathLst>
          </a:custGeom>
          <a:blipFill>
            <a:blip r:embed="rId8"/>
            <a:stretch>
              <a:fillRect/>
            </a:stretch>
          </a:blipFill>
        </p:spPr>
        <p:txBody>
          <a:bodyPr/>
          <a:lstStyle/>
          <a:p>
            <a:endParaRPr lang="en-US"/>
          </a:p>
        </p:txBody>
      </p:sp>
      <p:sp>
        <p:nvSpPr>
          <p:cNvPr id="14" name="TextBox 14"/>
          <p:cNvSpPr txBox="1"/>
          <p:nvPr/>
        </p:nvSpPr>
        <p:spPr>
          <a:xfrm>
            <a:off x="219862" y="332407"/>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II. PHÂN TÍCH BÀI THAM KHẢO</a:t>
            </a:r>
          </a:p>
        </p:txBody>
      </p:sp>
      <p:graphicFrame>
        <p:nvGraphicFramePr>
          <p:cNvPr id="15" name="Table 15"/>
          <p:cNvGraphicFramePr>
            <a:graphicFrameLocks noGrp="1"/>
          </p:cNvGraphicFramePr>
          <p:nvPr/>
        </p:nvGraphicFramePr>
        <p:xfrm>
          <a:off x="352084" y="2496466"/>
          <a:ext cx="17232216" cy="6745598"/>
        </p:xfrm>
        <a:graphic>
          <a:graphicData uri="http://schemas.openxmlformats.org/drawingml/2006/table">
            <a:tbl>
              <a:tblPr/>
              <a:tblGrid>
                <a:gridCol w="13075659">
                  <a:extLst>
                    <a:ext uri="{9D8B030D-6E8A-4147-A177-3AD203B41FA5}">
                      <a16:colId xmlns:a16="http://schemas.microsoft.com/office/drawing/2014/main" val="20000"/>
                    </a:ext>
                  </a:extLst>
                </a:gridCol>
                <a:gridCol w="4156557">
                  <a:extLst>
                    <a:ext uri="{9D8B030D-6E8A-4147-A177-3AD203B41FA5}">
                      <a16:colId xmlns:a16="http://schemas.microsoft.com/office/drawing/2014/main" val="20001"/>
                    </a:ext>
                  </a:extLst>
                </a:gridCol>
              </a:tblGrid>
              <a:tr h="697294">
                <a:tc>
                  <a:txBody>
                    <a:bodyPr/>
                    <a:lstStyle/>
                    <a:p>
                      <a:pPr algn="ctr">
                        <a:lnSpc>
                          <a:spcPts val="4900"/>
                        </a:lnSpc>
                        <a:defRPr/>
                      </a:pPr>
                      <a:r>
                        <a:rPr lang="en-US" sz="3500" b="1">
                          <a:solidFill>
                            <a:srgbClr val="997558"/>
                          </a:solidFill>
                          <a:latin typeface="Roboto Condensed Bold"/>
                          <a:ea typeface="Roboto Condensed Bold"/>
                          <a:cs typeface="Roboto Condensed Bold"/>
                          <a:sym typeface="Roboto Condensed Bold"/>
                        </a:rPr>
                        <a:t>Yêu cầu</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a:txBody>
                    <a:bodyPr/>
                    <a:lstStyle/>
                    <a:p>
                      <a:pPr algn="ctr">
                        <a:lnSpc>
                          <a:spcPts val="4900"/>
                        </a:lnSpc>
                        <a:defRPr/>
                      </a:pPr>
                      <a:r>
                        <a:rPr lang="en-US" sz="3500" b="1">
                          <a:solidFill>
                            <a:srgbClr val="997558"/>
                          </a:solidFill>
                          <a:latin typeface="Roboto Condensed Bold"/>
                          <a:ea typeface="Roboto Condensed Bold"/>
                          <a:cs typeface="Roboto Condensed Bold"/>
                          <a:sym typeface="Roboto Condensed Bold"/>
                        </a:rPr>
                        <a:t>Trả lời</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extLst>
                  <a:ext uri="{0D108BD9-81ED-4DB2-BD59-A6C34878D82A}">
                    <a16:rowId xmlns:a16="http://schemas.microsoft.com/office/drawing/2014/main" val="10000"/>
                  </a:ext>
                </a:extLst>
              </a:tr>
              <a:tr h="697294">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1. Xác định nội dung câu chủ đề, câu kết đoạn của đoạn văn.</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99197">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2. Người viết dùng ngôi thứ mấy để chia sẻ cảm nghĩ?</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97294">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3. Cảm xúc và suy nghĩ được thể hiện như thế nào trong đoạn văn?</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318173">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4. Đoạn văn đã nêu cảm nhận về những nét đặc sắc về nghệ thuật nào của bài thơ?</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318173">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5. Tìm các phép liên kết được sử dụng trong đoạn văn và chỉ ra tác dụng của chúng.</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318173">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6. Từ việc tìm hiểu văn bản trên, em rút ra được kinh nghiệm nào khi viết dạng bài Viết bài văn ghi lại cảm xúc về một bài thơ tự do.</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6" name="Freeform 6"/>
          <p:cNvSpPr/>
          <p:nvPr/>
        </p:nvSpPr>
        <p:spPr>
          <a:xfrm rot="-107867">
            <a:off x="505636" y="9398803"/>
            <a:ext cx="8984323" cy="1732691"/>
          </a:xfrm>
          <a:custGeom>
            <a:avLst/>
            <a:gdLst/>
            <a:ahLst/>
            <a:cxnLst/>
            <a:rect l="l" t="t" r="r" b="b"/>
            <a:pathLst>
              <a:path w="8984323" h="1732691">
                <a:moveTo>
                  <a:pt x="0" y="0"/>
                </a:moveTo>
                <a:lnTo>
                  <a:pt x="8984322" y="0"/>
                </a:lnTo>
                <a:lnTo>
                  <a:pt x="8984322" y="1732691"/>
                </a:lnTo>
                <a:lnTo>
                  <a:pt x="0" y="1732691"/>
                </a:lnTo>
                <a:lnTo>
                  <a:pt x="0" y="0"/>
                </a:lnTo>
                <a:close/>
              </a:path>
            </a:pathLst>
          </a:custGeom>
          <a:blipFill>
            <a:blip r:embed="rId2"/>
            <a:stretch>
              <a:fillRect/>
            </a:stretch>
          </a:blipFill>
        </p:spPr>
        <p:txBody>
          <a:bodyPr/>
          <a:lstStyle/>
          <a:p>
            <a:endParaRPr lang="en-US"/>
          </a:p>
        </p:txBody>
      </p:sp>
      <p:sp>
        <p:nvSpPr>
          <p:cNvPr id="9" name="Freeform 9"/>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3"/>
            <a:stretch>
              <a:fillRect/>
            </a:stretch>
          </a:blipFill>
        </p:spPr>
        <p:txBody>
          <a:bodyPr/>
          <a:lstStyle/>
          <a:p>
            <a:endParaRPr lang="en-US"/>
          </a:p>
        </p:txBody>
      </p:sp>
      <p:sp>
        <p:nvSpPr>
          <p:cNvPr id="10" name="Freeform 10"/>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6749656" y="8281689"/>
            <a:ext cx="1996097" cy="1535331"/>
          </a:xfrm>
          <a:custGeom>
            <a:avLst/>
            <a:gdLst/>
            <a:ahLst/>
            <a:cxnLst/>
            <a:rect l="l" t="t" r="r" b="b"/>
            <a:pathLst>
              <a:path w="1996097" h="1535331">
                <a:moveTo>
                  <a:pt x="0" y="0"/>
                </a:moveTo>
                <a:lnTo>
                  <a:pt x="1996097" y="0"/>
                </a:lnTo>
                <a:lnTo>
                  <a:pt x="1996097" y="1535331"/>
                </a:lnTo>
                <a:lnTo>
                  <a:pt x="0" y="1535331"/>
                </a:lnTo>
                <a:lnTo>
                  <a:pt x="0" y="0"/>
                </a:lnTo>
                <a:close/>
              </a:path>
            </a:pathLst>
          </a:custGeom>
          <a:blipFill>
            <a:blip r:embed="rId8"/>
            <a:stretch>
              <a:fillRect/>
            </a:stretch>
          </a:blipFill>
        </p:spPr>
        <p:txBody>
          <a:bodyPr/>
          <a:lstStyle/>
          <a:p>
            <a:endParaRPr lang="en-US"/>
          </a:p>
        </p:txBody>
      </p:sp>
      <p:sp>
        <p:nvSpPr>
          <p:cNvPr id="14" name="TextBox 14"/>
          <p:cNvSpPr txBox="1"/>
          <p:nvPr/>
        </p:nvSpPr>
        <p:spPr>
          <a:xfrm>
            <a:off x="219862" y="332407"/>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II. PHÂN TÍCH BÀI THAM KHẢO</a:t>
            </a:r>
          </a:p>
        </p:txBody>
      </p:sp>
      <p:graphicFrame>
        <p:nvGraphicFramePr>
          <p:cNvPr id="15" name="Table 15"/>
          <p:cNvGraphicFramePr>
            <a:graphicFrameLocks noGrp="1"/>
          </p:cNvGraphicFramePr>
          <p:nvPr/>
        </p:nvGraphicFramePr>
        <p:xfrm>
          <a:off x="480668" y="1947270"/>
          <a:ext cx="17232215" cy="7753350"/>
        </p:xfrm>
        <a:graphic>
          <a:graphicData uri="http://schemas.openxmlformats.org/drawingml/2006/table">
            <a:tbl>
              <a:tblPr/>
              <a:tblGrid>
                <a:gridCol w="6015891">
                  <a:extLst>
                    <a:ext uri="{9D8B030D-6E8A-4147-A177-3AD203B41FA5}">
                      <a16:colId xmlns:a16="http://schemas.microsoft.com/office/drawing/2014/main" val="20000"/>
                    </a:ext>
                  </a:extLst>
                </a:gridCol>
                <a:gridCol w="11216324">
                  <a:extLst>
                    <a:ext uri="{9D8B030D-6E8A-4147-A177-3AD203B41FA5}">
                      <a16:colId xmlns:a16="http://schemas.microsoft.com/office/drawing/2014/main" val="20001"/>
                    </a:ext>
                  </a:extLst>
                </a:gridCol>
              </a:tblGrid>
              <a:tr h="697038">
                <a:tc>
                  <a:txBody>
                    <a:bodyPr/>
                    <a:lstStyle/>
                    <a:p>
                      <a:pPr algn="ctr">
                        <a:lnSpc>
                          <a:spcPts val="4900"/>
                        </a:lnSpc>
                        <a:defRPr/>
                      </a:pPr>
                      <a:r>
                        <a:rPr lang="en-US" sz="3500" b="1">
                          <a:solidFill>
                            <a:srgbClr val="997558"/>
                          </a:solidFill>
                          <a:latin typeface="Roboto Condensed Bold"/>
                          <a:ea typeface="Roboto Condensed Bold"/>
                          <a:cs typeface="Roboto Condensed Bold"/>
                          <a:sym typeface="Roboto Condensed Bold"/>
                        </a:rPr>
                        <a:t>Yêu cầu</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a:txBody>
                    <a:bodyPr/>
                    <a:lstStyle/>
                    <a:p>
                      <a:pPr algn="ctr">
                        <a:lnSpc>
                          <a:spcPts val="4900"/>
                        </a:lnSpc>
                        <a:defRPr/>
                      </a:pPr>
                      <a:r>
                        <a:rPr lang="en-US" sz="3500" b="1">
                          <a:solidFill>
                            <a:srgbClr val="997558"/>
                          </a:solidFill>
                          <a:latin typeface="Roboto Condensed Bold"/>
                          <a:ea typeface="Roboto Condensed Bold"/>
                          <a:cs typeface="Roboto Condensed Bold"/>
                          <a:sym typeface="Roboto Condensed Bold"/>
                        </a:rPr>
                        <a:t>Trả lời</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extLst>
                  <a:ext uri="{0D108BD9-81ED-4DB2-BD59-A6C34878D82A}">
                    <a16:rowId xmlns:a16="http://schemas.microsoft.com/office/drawing/2014/main" val="10000"/>
                  </a:ext>
                </a:extLst>
              </a:tr>
              <a:tr h="2558987">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1. Xác định nội dung câu chủ đề, câu kết đoạn của đoạn văn.</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marL="755651" lvl="1" indent="-377825" algn="just">
                        <a:lnSpc>
                          <a:spcPts val="4900"/>
                        </a:lnSpc>
                        <a:buFont typeface="Arial"/>
                        <a:buChar char="•"/>
                        <a:defRPr/>
                      </a:pPr>
                      <a:r>
                        <a:rPr lang="en-US" sz="3500">
                          <a:solidFill>
                            <a:srgbClr val="997558"/>
                          </a:solidFill>
                          <a:latin typeface="Roboto Condensed"/>
                          <a:ea typeface="Roboto Condensed"/>
                          <a:cs typeface="Roboto Condensed"/>
                          <a:sym typeface="Roboto Condensed"/>
                        </a:rPr>
                        <a:t>Câu chủ đề: giới thiệu nhan đề, tác giả và cảm nghĩ chung của người viết về bài thơ “</a:t>
                      </a:r>
                      <a:r>
                        <a:rPr lang="en-US" sz="3500" i="1">
                          <a:solidFill>
                            <a:srgbClr val="997558"/>
                          </a:solidFill>
                          <a:latin typeface="Roboto Condensed Italics"/>
                          <a:ea typeface="Roboto Condensed Italics"/>
                          <a:cs typeface="Roboto Condensed Italics"/>
                          <a:sym typeface="Roboto Condensed Italics"/>
                        </a:rPr>
                        <a:t>Tựu Trường</a:t>
                      </a:r>
                      <a:r>
                        <a:rPr lang="en-US" sz="3500">
                          <a:solidFill>
                            <a:srgbClr val="997558"/>
                          </a:solidFill>
                          <a:latin typeface="Roboto Condensed"/>
                          <a:ea typeface="Roboto Condensed"/>
                          <a:cs typeface="Roboto Condensed"/>
                          <a:sym typeface="Roboto Condensed"/>
                        </a:rPr>
                        <a:t>” của Huy Cận</a:t>
                      </a:r>
                      <a:endParaRPr lang="en-US" sz="1100"/>
                    </a:p>
                    <a:p>
                      <a:pPr marL="755651" lvl="1" indent="-377825" algn="just">
                        <a:lnSpc>
                          <a:spcPts val="4900"/>
                        </a:lnSpc>
                        <a:buFont typeface="Arial"/>
                        <a:buChar char="•"/>
                      </a:pPr>
                      <a:r>
                        <a:rPr lang="en-US" sz="3500">
                          <a:solidFill>
                            <a:srgbClr val="997558"/>
                          </a:solidFill>
                          <a:latin typeface="Roboto Condensed"/>
                          <a:ea typeface="Roboto Condensed"/>
                          <a:cs typeface="Roboto Condensed"/>
                          <a:sym typeface="Roboto Condensed"/>
                        </a:rPr>
                        <a:t>Câu kết đoạn: Khẳng định lại cảm nghĩ về bài thơ và ý nghĩa của bài thơ đối với bản thân.</a:t>
                      </a:r>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17688">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2. Người viết dùng ngôi thứ mấy để chia sẻ cảm nghĩ?</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Người viết dùng ngôi thứ nhất để chia sẻ</a:t>
                      </a:r>
                      <a:endParaRPr lang="en-US" sz="1100"/>
                    </a:p>
                    <a:p>
                      <a:pPr algn="just">
                        <a:lnSpc>
                          <a:spcPts val="4900"/>
                        </a:lnSpc>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179637">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3. Cảm xúc và suy nghĩ được thể hiện như thế nào trong đoạn văn?</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Cảm xúc và suy nghĩ được thể hiện trong đoạn văn: Cảm xúc bồi hồi, xao xuyến khi được nhìn thấy hình ảnh chàng trai háo hức hi vọng vào một ngôi trường mới. Cùng những suy nghĩ trân trọng hơn những phút giây ở tuổi hoa niên, lưu giữ những kí ức đẹp ở tuổi thanh xuân.</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9" name="Freeform 9"/>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2"/>
            <a:stretch>
              <a:fillRect/>
            </a:stretch>
          </a:blipFill>
        </p:spPr>
        <p:txBody>
          <a:bodyPr/>
          <a:lstStyle/>
          <a:p>
            <a:endParaRPr lang="en-US"/>
          </a:p>
        </p:txBody>
      </p:sp>
      <p:sp>
        <p:nvSpPr>
          <p:cNvPr id="10" name="Freeform 10"/>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16749656" y="8281689"/>
            <a:ext cx="1996097" cy="1535331"/>
          </a:xfrm>
          <a:custGeom>
            <a:avLst/>
            <a:gdLst/>
            <a:ahLst/>
            <a:cxnLst/>
            <a:rect l="l" t="t" r="r" b="b"/>
            <a:pathLst>
              <a:path w="1996097" h="1535331">
                <a:moveTo>
                  <a:pt x="0" y="0"/>
                </a:moveTo>
                <a:lnTo>
                  <a:pt x="1996097" y="0"/>
                </a:lnTo>
                <a:lnTo>
                  <a:pt x="1996097" y="1535331"/>
                </a:lnTo>
                <a:lnTo>
                  <a:pt x="0" y="1535331"/>
                </a:lnTo>
                <a:lnTo>
                  <a:pt x="0" y="0"/>
                </a:lnTo>
                <a:close/>
              </a:path>
            </a:pathLst>
          </a:custGeom>
          <a:blipFill>
            <a:blip r:embed="rId7"/>
            <a:stretch>
              <a:fillRect/>
            </a:stretch>
          </a:blipFill>
        </p:spPr>
        <p:txBody>
          <a:bodyPr/>
          <a:lstStyle/>
          <a:p>
            <a:endParaRPr lang="en-US"/>
          </a:p>
        </p:txBody>
      </p:sp>
      <p:sp>
        <p:nvSpPr>
          <p:cNvPr id="14" name="TextBox 14"/>
          <p:cNvSpPr txBox="1"/>
          <p:nvPr/>
        </p:nvSpPr>
        <p:spPr>
          <a:xfrm>
            <a:off x="219862" y="332407"/>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II. PHÂN TÍCH BÀI THAM KHẢO</a:t>
            </a:r>
          </a:p>
        </p:txBody>
      </p:sp>
      <p:graphicFrame>
        <p:nvGraphicFramePr>
          <p:cNvPr id="15" name="Table 15"/>
          <p:cNvGraphicFramePr>
            <a:graphicFrameLocks noGrp="1"/>
          </p:cNvGraphicFramePr>
          <p:nvPr/>
        </p:nvGraphicFramePr>
        <p:xfrm>
          <a:off x="480668" y="1947270"/>
          <a:ext cx="17232215" cy="7677150"/>
        </p:xfrm>
        <a:graphic>
          <a:graphicData uri="http://schemas.openxmlformats.org/drawingml/2006/table">
            <a:tbl>
              <a:tblPr/>
              <a:tblGrid>
                <a:gridCol w="7034827">
                  <a:extLst>
                    <a:ext uri="{9D8B030D-6E8A-4147-A177-3AD203B41FA5}">
                      <a16:colId xmlns:a16="http://schemas.microsoft.com/office/drawing/2014/main" val="20000"/>
                    </a:ext>
                  </a:extLst>
                </a:gridCol>
                <a:gridCol w="10197388">
                  <a:extLst>
                    <a:ext uri="{9D8B030D-6E8A-4147-A177-3AD203B41FA5}">
                      <a16:colId xmlns:a16="http://schemas.microsoft.com/office/drawing/2014/main" val="20001"/>
                    </a:ext>
                  </a:extLst>
                </a:gridCol>
              </a:tblGrid>
              <a:tr h="697055">
                <a:tc>
                  <a:txBody>
                    <a:bodyPr/>
                    <a:lstStyle/>
                    <a:p>
                      <a:pPr algn="ctr">
                        <a:lnSpc>
                          <a:spcPts val="4900"/>
                        </a:lnSpc>
                        <a:defRPr/>
                      </a:pPr>
                      <a:r>
                        <a:rPr lang="en-US" sz="3500" b="1">
                          <a:solidFill>
                            <a:srgbClr val="997558"/>
                          </a:solidFill>
                          <a:latin typeface="Roboto Condensed Bold"/>
                          <a:ea typeface="Roboto Condensed Bold"/>
                          <a:cs typeface="Roboto Condensed Bold"/>
                          <a:sym typeface="Roboto Condensed Bold"/>
                        </a:rPr>
                        <a:t>Yêu cầu</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a:txBody>
                    <a:bodyPr/>
                    <a:lstStyle/>
                    <a:p>
                      <a:pPr algn="ctr">
                        <a:lnSpc>
                          <a:spcPts val="4900"/>
                        </a:lnSpc>
                        <a:defRPr/>
                      </a:pPr>
                      <a:r>
                        <a:rPr lang="en-US" sz="3500" b="1">
                          <a:solidFill>
                            <a:srgbClr val="997558"/>
                          </a:solidFill>
                          <a:latin typeface="Roboto Condensed Bold"/>
                          <a:ea typeface="Roboto Condensed Bold"/>
                          <a:cs typeface="Roboto Condensed Bold"/>
                          <a:sym typeface="Roboto Condensed Bold"/>
                        </a:rPr>
                        <a:t>Trả lời</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extLst>
                  <a:ext uri="{0D108BD9-81ED-4DB2-BD59-A6C34878D82A}">
                    <a16:rowId xmlns:a16="http://schemas.microsoft.com/office/drawing/2014/main" val="10000"/>
                  </a:ext>
                </a:extLst>
              </a:tr>
              <a:tr h="1938385">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4. Đoạn văn đã nêu cảm nhận về những nét đặc sắc về nghệ thuật nào của bài thơ?</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l">
                        <a:lnSpc>
                          <a:spcPts val="4900"/>
                        </a:lnSpc>
                        <a:defRPr/>
                      </a:pPr>
                      <a:r>
                        <a:rPr lang="en-US" sz="3500" u="none" strike="noStrike">
                          <a:solidFill>
                            <a:srgbClr val="997558"/>
                          </a:solidFill>
                          <a:latin typeface="Roboto Condensed"/>
                          <a:ea typeface="Roboto Condensed"/>
                          <a:cs typeface="Roboto Condensed"/>
                          <a:sym typeface="Roboto Condensed"/>
                        </a:rPr>
                        <a:t>Đoạn văn phân tích nghệ thuật sáng tạo những hình ảnh độc đáo, cụ thể hoá cái vô hình thành cái hữu hình: linh hồn bằng ngọc, tay đời ấm áp, lòng trái thơm ngát.</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041710">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5. Tìm các phép liên kết được sử dụng trong đoạn văn và chỉ ra tác dụng của chúng.</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l">
                        <a:lnSpc>
                          <a:spcPts val="4900"/>
                        </a:lnSpc>
                        <a:defRPr/>
                      </a:pPr>
                      <a:r>
                        <a:rPr lang="en-US" sz="3500" u="none" strike="noStrike">
                          <a:solidFill>
                            <a:srgbClr val="997558"/>
                          </a:solidFill>
                          <a:latin typeface="Roboto Condensed"/>
                          <a:ea typeface="Roboto Condensed"/>
                          <a:cs typeface="Roboto Condensed"/>
                          <a:sym typeface="Roboto Condensed"/>
                        </a:rPr>
                        <a:t>- Các phép liên kết được sử dụng trong đoạn văn là:</a:t>
                      </a:r>
                      <a:endParaRPr lang="en-US" sz="1100"/>
                    </a:p>
                    <a:p>
                      <a:pPr algn="l">
                        <a:lnSpc>
                          <a:spcPts val="4900"/>
                        </a:lnSpc>
                      </a:pPr>
                      <a:r>
                        <a:rPr lang="en-US" sz="3500" u="none" strike="noStrike">
                          <a:solidFill>
                            <a:srgbClr val="997558"/>
                          </a:solidFill>
                          <a:latin typeface="Roboto Condensed"/>
                          <a:ea typeface="Roboto Condensed"/>
                          <a:cs typeface="Roboto Condensed"/>
                          <a:sym typeface="Roboto Condensed"/>
                        </a:rPr>
                        <a:t>+ Phép lặp từ ngữ “cảm xúc” “hình ảnh”</a:t>
                      </a:r>
                    </a:p>
                    <a:p>
                      <a:pPr algn="l">
                        <a:lnSpc>
                          <a:spcPts val="4900"/>
                        </a:lnSpc>
                      </a:pPr>
                      <a:r>
                        <a:rPr lang="en-US" sz="3500" u="none" strike="noStrike">
                          <a:solidFill>
                            <a:srgbClr val="997558"/>
                          </a:solidFill>
                          <a:latin typeface="Roboto Condensed"/>
                          <a:ea typeface="Roboto Condensed"/>
                          <a:cs typeface="Roboto Condensed"/>
                          <a:sym typeface="Roboto Condensed"/>
                        </a:rPr>
                        <a:t>+ Phép thế chàng trai tuổi mười lăm – nhân vật trữ tình, Huy Cận – nhà thơ</a:t>
                      </a:r>
                    </a:p>
                    <a:p>
                      <a:pPr algn="l">
                        <a:lnSpc>
                          <a:spcPts val="4900"/>
                        </a:lnSpc>
                      </a:pPr>
                      <a:r>
                        <a:rPr lang="en-US" sz="3500" u="none" strike="noStrike">
                          <a:solidFill>
                            <a:srgbClr val="997558"/>
                          </a:solidFill>
                          <a:latin typeface="Roboto Condensed"/>
                          <a:ea typeface="Roboto Condensed"/>
                          <a:cs typeface="Roboto Condensed"/>
                          <a:sym typeface="Roboto Condensed"/>
                        </a:rPr>
                        <a:t>- Tác dụng: Giúp tăng tính rõ ràng và liên tục trong văn bản, giúp đọc giả dễ dàng hiểu và theo dõi nội dung của văn bản.</a:t>
                      </a:r>
                    </a:p>
                    <a:p>
                      <a:pPr algn="l">
                        <a:lnSpc>
                          <a:spcPts val="4900"/>
                        </a:lnSpc>
                      </a:pPr>
                      <a:endParaRPr lang="en-US" sz="3500" u="none" strike="noStrike">
                        <a:solidFill>
                          <a:srgbClr val="997558"/>
                        </a:solidFill>
                        <a:latin typeface="Roboto Condensed"/>
                        <a:ea typeface="Roboto Condensed"/>
                        <a:cs typeface="Roboto Condensed"/>
                        <a:sym typeface="Roboto Condensed"/>
                      </a:endParaRPr>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8" name="Freeform 8"/>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2"/>
            <a:stretch>
              <a:fillRect/>
            </a:stretch>
          </a:blipFill>
        </p:spPr>
        <p:txBody>
          <a:bodyPr/>
          <a:lstStyle/>
          <a:p>
            <a:endParaRPr lang="en-US"/>
          </a:p>
        </p:txBody>
      </p:sp>
      <p:sp>
        <p:nvSpPr>
          <p:cNvPr id="9" name="Freeform 9"/>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16749656" y="8281689"/>
            <a:ext cx="1996097" cy="1535331"/>
          </a:xfrm>
          <a:custGeom>
            <a:avLst/>
            <a:gdLst/>
            <a:ahLst/>
            <a:cxnLst/>
            <a:rect l="l" t="t" r="r" b="b"/>
            <a:pathLst>
              <a:path w="1996097" h="1535331">
                <a:moveTo>
                  <a:pt x="0" y="0"/>
                </a:moveTo>
                <a:lnTo>
                  <a:pt x="1996097" y="0"/>
                </a:lnTo>
                <a:lnTo>
                  <a:pt x="1996097" y="1535331"/>
                </a:lnTo>
                <a:lnTo>
                  <a:pt x="0" y="1535331"/>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219862" y="332407"/>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II. PHÂN TÍCH BÀI THAM KHẢO</a:t>
            </a:r>
          </a:p>
        </p:txBody>
      </p:sp>
      <p:graphicFrame>
        <p:nvGraphicFramePr>
          <p:cNvPr id="14" name="Table 14"/>
          <p:cNvGraphicFramePr>
            <a:graphicFrameLocks noGrp="1"/>
          </p:cNvGraphicFramePr>
          <p:nvPr/>
        </p:nvGraphicFramePr>
        <p:xfrm>
          <a:off x="515490" y="1935407"/>
          <a:ext cx="17232215" cy="7600950"/>
        </p:xfrm>
        <a:graphic>
          <a:graphicData uri="http://schemas.openxmlformats.org/drawingml/2006/table">
            <a:tbl>
              <a:tblPr/>
              <a:tblGrid>
                <a:gridCol w="7034827">
                  <a:extLst>
                    <a:ext uri="{9D8B030D-6E8A-4147-A177-3AD203B41FA5}">
                      <a16:colId xmlns:a16="http://schemas.microsoft.com/office/drawing/2014/main" val="20000"/>
                    </a:ext>
                  </a:extLst>
                </a:gridCol>
                <a:gridCol w="10197388">
                  <a:extLst>
                    <a:ext uri="{9D8B030D-6E8A-4147-A177-3AD203B41FA5}">
                      <a16:colId xmlns:a16="http://schemas.microsoft.com/office/drawing/2014/main" val="20001"/>
                    </a:ext>
                  </a:extLst>
                </a:gridCol>
              </a:tblGrid>
              <a:tr h="697072">
                <a:tc>
                  <a:txBody>
                    <a:bodyPr/>
                    <a:lstStyle/>
                    <a:p>
                      <a:pPr algn="ctr">
                        <a:lnSpc>
                          <a:spcPts val="4900"/>
                        </a:lnSpc>
                        <a:defRPr/>
                      </a:pPr>
                      <a:r>
                        <a:rPr lang="en-US" sz="3500" b="1">
                          <a:solidFill>
                            <a:srgbClr val="997558"/>
                          </a:solidFill>
                          <a:latin typeface="Roboto Condensed Bold"/>
                          <a:ea typeface="Roboto Condensed Bold"/>
                          <a:cs typeface="Roboto Condensed Bold"/>
                          <a:sym typeface="Roboto Condensed Bold"/>
                        </a:rPr>
                        <a:t>Yêu cầu</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a:txBody>
                    <a:bodyPr/>
                    <a:lstStyle/>
                    <a:p>
                      <a:pPr algn="ctr">
                        <a:lnSpc>
                          <a:spcPts val="4900"/>
                        </a:lnSpc>
                        <a:defRPr/>
                      </a:pPr>
                      <a:r>
                        <a:rPr lang="en-US" sz="3500" b="1">
                          <a:solidFill>
                            <a:srgbClr val="997558"/>
                          </a:solidFill>
                          <a:latin typeface="Roboto Condensed Bold"/>
                          <a:ea typeface="Roboto Condensed Bold"/>
                          <a:cs typeface="Roboto Condensed Bold"/>
                          <a:sym typeface="Roboto Condensed Bold"/>
                        </a:rPr>
                        <a:t>Trả lời</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extLst>
                  <a:ext uri="{0D108BD9-81ED-4DB2-BD59-A6C34878D82A}">
                    <a16:rowId xmlns:a16="http://schemas.microsoft.com/office/drawing/2014/main" val="10000"/>
                  </a:ext>
                </a:extLst>
              </a:tr>
              <a:tr h="6903878">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6. Từ việc tìm hiểu văn bản trên, em rút ra được kinh nghiệm nào khi viết dạng bài Viết bài văn ghi lại cảm xúc về một bài thơ tự do.</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just">
                        <a:lnSpc>
                          <a:spcPts val="4900"/>
                        </a:lnSpc>
                        <a:defRPr/>
                      </a:pP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Bố</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cục</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cần</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mạch</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lạc</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rõ</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ràng</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đủ</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nội</a:t>
                      </a:r>
                      <a:r>
                        <a:rPr lang="en-US" sz="3500" dirty="0">
                          <a:solidFill>
                            <a:srgbClr val="997558"/>
                          </a:solidFill>
                          <a:latin typeface="Roboto Condensed"/>
                          <a:ea typeface="Roboto Condensed"/>
                          <a:cs typeface="Roboto Condensed"/>
                          <a:sym typeface="Roboto Condensed"/>
                        </a:rPr>
                        <a:t> dung </a:t>
                      </a:r>
                      <a:r>
                        <a:rPr lang="en-US" sz="3500" dirty="0" err="1">
                          <a:solidFill>
                            <a:srgbClr val="997558"/>
                          </a:solidFill>
                          <a:latin typeface="Roboto Condensed"/>
                          <a:ea typeface="Roboto Condensed"/>
                          <a:cs typeface="Roboto Condensed"/>
                          <a:sym typeface="Roboto Condensed"/>
                        </a:rPr>
                        <a:t>ba</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phần</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mở</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thân</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kết</a:t>
                      </a:r>
                      <a:r>
                        <a:rPr lang="en-US" sz="3500" dirty="0">
                          <a:solidFill>
                            <a:srgbClr val="997558"/>
                          </a:solidFill>
                          <a:latin typeface="Roboto Condensed"/>
                          <a:ea typeface="Roboto Condensed"/>
                          <a:cs typeface="Roboto Condensed"/>
                          <a:sym typeface="Roboto Condensed"/>
                        </a:rPr>
                        <a:t>.</a:t>
                      </a:r>
                      <a:endParaRPr lang="en-US" sz="1100" dirty="0"/>
                    </a:p>
                    <a:p>
                      <a:pPr algn="just">
                        <a:lnSpc>
                          <a:spcPts val="4900"/>
                        </a:lnSpc>
                      </a:pP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Mở</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đầu</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Cần</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giới</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thiệu</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được</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bài</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thơ</a:t>
                      </a:r>
                      <a:r>
                        <a:rPr lang="en-US" sz="3500" dirty="0">
                          <a:solidFill>
                            <a:srgbClr val="997558"/>
                          </a:solidFill>
                          <a:latin typeface="Roboto Condensed"/>
                          <a:ea typeface="Roboto Condensed"/>
                          <a:cs typeface="Roboto Condensed"/>
                          <a:sym typeface="Roboto Condensed"/>
                        </a:rPr>
                        <a:t>/</a:t>
                      </a:r>
                      <a:r>
                        <a:rPr lang="en-US" sz="3500" dirty="0" err="1">
                          <a:solidFill>
                            <a:srgbClr val="997558"/>
                          </a:solidFill>
                          <a:latin typeface="Roboto Condensed"/>
                          <a:ea typeface="Roboto Condensed"/>
                          <a:cs typeface="Roboto Condensed"/>
                          <a:sym typeface="Roboto Condensed"/>
                        </a:rPr>
                        <a:t>đoạn</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thơ</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ấn</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tượng</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chung</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của</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em</a:t>
                      </a:r>
                      <a:r>
                        <a:rPr lang="en-US" sz="3500" dirty="0">
                          <a:solidFill>
                            <a:srgbClr val="997558"/>
                          </a:solidFill>
                          <a:latin typeface="Roboto Condensed"/>
                          <a:ea typeface="Roboto Condensed"/>
                          <a:cs typeface="Roboto Condensed"/>
                          <a:sym typeface="Roboto Condensed"/>
                        </a:rPr>
                        <a:t>.</a:t>
                      </a:r>
                    </a:p>
                    <a:p>
                      <a:pPr algn="just">
                        <a:lnSpc>
                          <a:spcPts val="4900"/>
                        </a:lnSpc>
                      </a:pPr>
                      <a:r>
                        <a:rPr lang="en-US" sz="3500" dirty="0">
                          <a:solidFill>
                            <a:srgbClr val="997558"/>
                          </a:solidFill>
                          <a:latin typeface="Roboto Condensed"/>
                          <a:ea typeface="Roboto Condensed"/>
                          <a:cs typeface="Roboto Condensed"/>
                          <a:sym typeface="Roboto Condensed"/>
                        </a:rPr>
                        <a:t>- Cách </a:t>
                      </a:r>
                      <a:r>
                        <a:rPr lang="en-US" sz="3500" dirty="0" err="1">
                          <a:solidFill>
                            <a:srgbClr val="997558"/>
                          </a:solidFill>
                          <a:latin typeface="Roboto Condensed"/>
                          <a:ea typeface="Roboto Condensed"/>
                          <a:cs typeface="Roboto Condensed"/>
                          <a:sym typeface="Roboto Condensed"/>
                        </a:rPr>
                        <a:t>triển</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khai</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trích</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thơ</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trình</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bày</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mạch</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cảm</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xúc</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trong</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thơ</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chỉ</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ra</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được</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một</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vài</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yếu</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tố</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đặc</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sắc</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về</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nghệ</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thuật</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phân</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tích</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tác</a:t>
                      </a:r>
                      <a:r>
                        <a:rPr lang="en-US" sz="3500" dirty="0">
                          <a:solidFill>
                            <a:srgbClr val="997558"/>
                          </a:solidFill>
                          <a:latin typeface="Roboto Condensed"/>
                          <a:ea typeface="Roboto Condensed"/>
                          <a:cs typeface="Roboto Condensed"/>
                          <a:sym typeface="Roboto Condensed"/>
                        </a:rPr>
                        <a:t> dung </a:t>
                      </a:r>
                      <a:r>
                        <a:rPr lang="en-US" sz="3500" dirty="0" err="1">
                          <a:solidFill>
                            <a:srgbClr val="997558"/>
                          </a:solidFill>
                          <a:latin typeface="Roboto Condensed"/>
                          <a:ea typeface="Roboto Condensed"/>
                          <a:cs typeface="Roboto Condensed"/>
                          <a:sym typeface="Roboto Condensed"/>
                        </a:rPr>
                        <a:t>của</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các</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yếu</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tố</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đó</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sử</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dụng</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thơ</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để</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làm</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bằng</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chứng</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minh</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họa</a:t>
                      </a:r>
                      <a:r>
                        <a:rPr lang="en-US" sz="3500" dirty="0">
                          <a:solidFill>
                            <a:srgbClr val="997558"/>
                          </a:solidFill>
                          <a:latin typeface="Roboto Condensed"/>
                          <a:ea typeface="Roboto Condensed"/>
                          <a:cs typeface="Roboto Condensed"/>
                          <a:sym typeface="Roboto Condensed"/>
                        </a:rPr>
                        <a:t>.</a:t>
                      </a:r>
                    </a:p>
                    <a:p>
                      <a:pPr algn="just">
                        <a:lnSpc>
                          <a:spcPts val="4900"/>
                        </a:lnSpc>
                      </a:pP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Chọn</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ngôi</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viết</a:t>
                      </a:r>
                      <a:r>
                        <a:rPr lang="en-US" sz="3500" dirty="0">
                          <a:solidFill>
                            <a:srgbClr val="997558"/>
                          </a:solidFill>
                          <a:latin typeface="Roboto Condensed"/>
                          <a:ea typeface="Roboto Condensed"/>
                          <a:cs typeface="Roboto Condensed"/>
                          <a:sym typeface="Roboto Condensed"/>
                        </a:rPr>
                        <a:t> chia </a:t>
                      </a:r>
                      <a:r>
                        <a:rPr lang="en-US" sz="3500" dirty="0" err="1">
                          <a:solidFill>
                            <a:srgbClr val="997558"/>
                          </a:solidFill>
                          <a:latin typeface="Roboto Condensed"/>
                          <a:ea typeface="Roboto Condensed"/>
                          <a:cs typeface="Roboto Condensed"/>
                          <a:sym typeface="Roboto Condensed"/>
                        </a:rPr>
                        <a:t>sẻ</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phù</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hợp</a:t>
                      </a:r>
                      <a:r>
                        <a:rPr lang="en-US" sz="3500" dirty="0">
                          <a:solidFill>
                            <a:srgbClr val="997558"/>
                          </a:solidFill>
                          <a:latin typeface="Roboto Condensed"/>
                          <a:ea typeface="Roboto Condensed"/>
                          <a:cs typeface="Roboto Condensed"/>
                          <a:sym typeface="Roboto Condensed"/>
                        </a:rPr>
                        <a:t>.</a:t>
                      </a:r>
                    </a:p>
                    <a:p>
                      <a:pPr algn="just">
                        <a:lnSpc>
                          <a:spcPts val="4900"/>
                        </a:lnSpc>
                      </a:pP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Kết</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thúc</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khẳng</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định</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lại</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cảm</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xúc</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và</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suy</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nghĩ</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về</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bài</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thơ</a:t>
                      </a:r>
                      <a:r>
                        <a:rPr lang="en-US" sz="3500" dirty="0">
                          <a:solidFill>
                            <a:srgbClr val="997558"/>
                          </a:solidFill>
                          <a:latin typeface="Roboto Condensed"/>
                          <a:ea typeface="Roboto Condensed"/>
                          <a:cs typeface="Roboto Condensed"/>
                          <a:sym typeface="Roboto Condensed"/>
                        </a:rPr>
                        <a:t>, ý </a:t>
                      </a:r>
                      <a:r>
                        <a:rPr lang="en-US" sz="3500" dirty="0" err="1">
                          <a:solidFill>
                            <a:srgbClr val="997558"/>
                          </a:solidFill>
                          <a:latin typeface="Roboto Condensed"/>
                          <a:ea typeface="Roboto Condensed"/>
                          <a:cs typeface="Roboto Condensed"/>
                          <a:sym typeface="Roboto Condensed"/>
                        </a:rPr>
                        <a:t>nghĩa</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của</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bài</a:t>
                      </a:r>
                      <a:r>
                        <a:rPr lang="en-US" sz="3500" dirty="0">
                          <a:solidFill>
                            <a:srgbClr val="997558"/>
                          </a:solidFill>
                          <a:latin typeface="Roboto Condensed"/>
                          <a:ea typeface="Roboto Condensed"/>
                          <a:cs typeface="Roboto Condensed"/>
                          <a:sym typeface="Roboto Condensed"/>
                        </a:rPr>
                        <a:t> </a:t>
                      </a:r>
                      <a:r>
                        <a:rPr lang="en-US" sz="3500" dirty="0" err="1">
                          <a:solidFill>
                            <a:srgbClr val="997558"/>
                          </a:solidFill>
                          <a:latin typeface="Roboto Condensed"/>
                          <a:ea typeface="Roboto Condensed"/>
                          <a:cs typeface="Roboto Condensed"/>
                          <a:sym typeface="Roboto Condensed"/>
                        </a:rPr>
                        <a:t>thơ</a:t>
                      </a:r>
                      <a:r>
                        <a:rPr lang="en-US" sz="3500" dirty="0">
                          <a:solidFill>
                            <a:srgbClr val="997558"/>
                          </a:solidFill>
                          <a:latin typeface="Roboto Condensed"/>
                          <a:ea typeface="Roboto Condensed"/>
                          <a:cs typeface="Roboto Condensed"/>
                          <a:sym typeface="Roboto Condensed"/>
                        </a:rPr>
                        <a:t>.</a:t>
                      </a:r>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8" name="Freeform 8"/>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2"/>
            <a:stretch>
              <a:fillRect/>
            </a:stretch>
          </a:blipFill>
        </p:spPr>
        <p:txBody>
          <a:bodyPr/>
          <a:lstStyle/>
          <a:p>
            <a:endParaRPr lang="en-US"/>
          </a:p>
        </p:txBody>
      </p:sp>
      <p:sp>
        <p:nvSpPr>
          <p:cNvPr id="9" name="Freeform 9"/>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16749656" y="8281689"/>
            <a:ext cx="1996097" cy="1535331"/>
          </a:xfrm>
          <a:custGeom>
            <a:avLst/>
            <a:gdLst/>
            <a:ahLst/>
            <a:cxnLst/>
            <a:rect l="l" t="t" r="r" b="b"/>
            <a:pathLst>
              <a:path w="1996097" h="1535331">
                <a:moveTo>
                  <a:pt x="0" y="0"/>
                </a:moveTo>
                <a:lnTo>
                  <a:pt x="1996097" y="0"/>
                </a:lnTo>
                <a:lnTo>
                  <a:pt x="1996097" y="1535331"/>
                </a:lnTo>
                <a:lnTo>
                  <a:pt x="0" y="1535331"/>
                </a:lnTo>
                <a:lnTo>
                  <a:pt x="0" y="0"/>
                </a:lnTo>
                <a:close/>
              </a:path>
            </a:pathLst>
          </a:custGeom>
          <a:blipFill>
            <a:blip r:embed="rId7"/>
            <a:stretch>
              <a:fillRect/>
            </a:stretch>
          </a:blipFill>
        </p:spPr>
        <p:txBody>
          <a:bodyPr/>
          <a:lstStyle/>
          <a:p>
            <a:endParaRPr lang="en-US"/>
          </a:p>
        </p:txBody>
      </p:sp>
      <p:sp>
        <p:nvSpPr>
          <p:cNvPr id="13" name="Freeform 13"/>
          <p:cNvSpPr/>
          <p:nvPr/>
        </p:nvSpPr>
        <p:spPr>
          <a:xfrm>
            <a:off x="3312414" y="1947270"/>
            <a:ext cx="6461141" cy="1954495"/>
          </a:xfrm>
          <a:custGeom>
            <a:avLst/>
            <a:gdLst/>
            <a:ahLst/>
            <a:cxnLst/>
            <a:rect l="l" t="t" r="r" b="b"/>
            <a:pathLst>
              <a:path w="6461141" h="1954495">
                <a:moveTo>
                  <a:pt x="0" y="0"/>
                </a:moveTo>
                <a:lnTo>
                  <a:pt x="6461141" y="0"/>
                </a:lnTo>
                <a:lnTo>
                  <a:pt x="6461141" y="1954495"/>
                </a:lnTo>
                <a:lnTo>
                  <a:pt x="0" y="19544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a:off x="5162892" y="3806394"/>
            <a:ext cx="6604750" cy="1997937"/>
          </a:xfrm>
          <a:custGeom>
            <a:avLst/>
            <a:gdLst/>
            <a:ahLst/>
            <a:cxnLst/>
            <a:rect l="l" t="t" r="r" b="b"/>
            <a:pathLst>
              <a:path w="6604750" h="1997937">
                <a:moveTo>
                  <a:pt x="0" y="0"/>
                </a:moveTo>
                <a:lnTo>
                  <a:pt x="6604750" y="0"/>
                </a:lnTo>
                <a:lnTo>
                  <a:pt x="6604750" y="1997937"/>
                </a:lnTo>
                <a:lnTo>
                  <a:pt x="0" y="19979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7368899" y="5804331"/>
            <a:ext cx="6341778" cy="1918388"/>
          </a:xfrm>
          <a:custGeom>
            <a:avLst/>
            <a:gdLst/>
            <a:ahLst/>
            <a:cxnLst/>
            <a:rect l="l" t="t" r="r" b="b"/>
            <a:pathLst>
              <a:path w="6341778" h="1918388">
                <a:moveTo>
                  <a:pt x="0" y="0"/>
                </a:moveTo>
                <a:lnTo>
                  <a:pt x="6341779" y="0"/>
                </a:lnTo>
                <a:lnTo>
                  <a:pt x="6341779" y="1918388"/>
                </a:lnTo>
                <a:lnTo>
                  <a:pt x="0" y="19183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10088893" y="7722719"/>
            <a:ext cx="6086796" cy="1841256"/>
          </a:xfrm>
          <a:custGeom>
            <a:avLst/>
            <a:gdLst/>
            <a:ahLst/>
            <a:cxnLst/>
            <a:rect l="l" t="t" r="r" b="b"/>
            <a:pathLst>
              <a:path w="6086796" h="1841256">
                <a:moveTo>
                  <a:pt x="0" y="0"/>
                </a:moveTo>
                <a:lnTo>
                  <a:pt x="6086796" y="0"/>
                </a:lnTo>
                <a:lnTo>
                  <a:pt x="6086796" y="1841255"/>
                </a:lnTo>
                <a:lnTo>
                  <a:pt x="0" y="184125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a:off x="12098977" y="1858062"/>
            <a:ext cx="6189023" cy="3968711"/>
          </a:xfrm>
          <a:custGeom>
            <a:avLst/>
            <a:gdLst/>
            <a:ahLst/>
            <a:cxnLst/>
            <a:rect l="l" t="t" r="r" b="b"/>
            <a:pathLst>
              <a:path w="6189023" h="3968711">
                <a:moveTo>
                  <a:pt x="0" y="0"/>
                </a:moveTo>
                <a:lnTo>
                  <a:pt x="6189023" y="0"/>
                </a:lnTo>
                <a:lnTo>
                  <a:pt x="6189023" y="3968712"/>
                </a:lnTo>
                <a:lnTo>
                  <a:pt x="0" y="39687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0" name="TextBox 20"/>
          <p:cNvSpPr txBox="1"/>
          <p:nvPr/>
        </p:nvSpPr>
        <p:spPr>
          <a:xfrm>
            <a:off x="5130110" y="2491358"/>
            <a:ext cx="4643445" cy="901701"/>
          </a:xfrm>
          <a:prstGeom prst="rect">
            <a:avLst/>
          </a:prstGeom>
        </p:spPr>
        <p:txBody>
          <a:bodyPr lIns="0" tIns="0" rIns="0" bIns="0" rtlCol="0" anchor="t">
            <a:spAutoFit/>
          </a:bodyPr>
          <a:lstStyle/>
          <a:p>
            <a:pPr marL="1079494" lvl="1" indent="-539747" algn="just">
              <a:lnSpc>
                <a:spcPts val="6999"/>
              </a:lnSpc>
              <a:spcBef>
                <a:spcPct val="0"/>
              </a:spcBef>
              <a:buAutoNum type="arabicPeriod"/>
            </a:pPr>
            <a:r>
              <a:rPr lang="en-US" sz="4999">
                <a:solidFill>
                  <a:srgbClr val="793600"/>
                </a:solidFill>
                <a:latin typeface="#9Slide05 ViceroyJF"/>
                <a:ea typeface="#9Slide05 ViceroyJF"/>
                <a:cs typeface="#9Slide05 ViceroyJF"/>
                <a:sym typeface="#9Slide05 ViceroyJF"/>
              </a:rPr>
              <a:t>Chuẩn bị</a:t>
            </a:r>
          </a:p>
        </p:txBody>
      </p:sp>
      <p:sp>
        <p:nvSpPr>
          <p:cNvPr id="21" name="TextBox 21"/>
          <p:cNvSpPr txBox="1"/>
          <p:nvPr/>
        </p:nvSpPr>
        <p:spPr>
          <a:xfrm>
            <a:off x="6542985" y="4324350"/>
            <a:ext cx="5610867" cy="901701"/>
          </a:xfrm>
          <a:prstGeom prst="rect">
            <a:avLst/>
          </a:prstGeom>
        </p:spPr>
        <p:txBody>
          <a:bodyPr lIns="0" tIns="0" rIns="0" bIns="0" rtlCol="0" anchor="t">
            <a:spAutoFit/>
          </a:bodyPr>
          <a:lstStyle/>
          <a:p>
            <a:pPr algn="just">
              <a:lnSpc>
                <a:spcPts val="6999"/>
              </a:lnSpc>
              <a:spcBef>
                <a:spcPct val="0"/>
              </a:spcBef>
            </a:pPr>
            <a:r>
              <a:rPr lang="en-US" sz="4999">
                <a:solidFill>
                  <a:srgbClr val="793600"/>
                </a:solidFill>
                <a:latin typeface="#9Slide05 ViceroyJF"/>
                <a:ea typeface="#9Slide05 ViceroyJF"/>
                <a:cs typeface="#9Slide05 ViceroyJF"/>
                <a:sym typeface="#9Slide05 ViceroyJF"/>
              </a:rPr>
              <a:t>2. Tìm ý và lập dàn ý</a:t>
            </a:r>
          </a:p>
        </p:txBody>
      </p:sp>
      <p:sp>
        <p:nvSpPr>
          <p:cNvPr id="22" name="TextBox 22"/>
          <p:cNvSpPr txBox="1"/>
          <p:nvPr/>
        </p:nvSpPr>
        <p:spPr>
          <a:xfrm>
            <a:off x="9144000" y="6421665"/>
            <a:ext cx="3045667" cy="901701"/>
          </a:xfrm>
          <a:prstGeom prst="rect">
            <a:avLst/>
          </a:prstGeom>
        </p:spPr>
        <p:txBody>
          <a:bodyPr lIns="0" tIns="0" rIns="0" bIns="0" rtlCol="0" anchor="t">
            <a:spAutoFit/>
          </a:bodyPr>
          <a:lstStyle/>
          <a:p>
            <a:pPr algn="just">
              <a:lnSpc>
                <a:spcPts val="6999"/>
              </a:lnSpc>
              <a:spcBef>
                <a:spcPct val="0"/>
              </a:spcBef>
            </a:pPr>
            <a:r>
              <a:rPr lang="en-US" sz="4999">
                <a:solidFill>
                  <a:srgbClr val="793600"/>
                </a:solidFill>
                <a:latin typeface="#9Slide05 ViceroyJF"/>
                <a:ea typeface="#9Slide05 ViceroyJF"/>
                <a:cs typeface="#9Slide05 ViceroyJF"/>
                <a:sym typeface="#9Slide05 ViceroyJF"/>
              </a:rPr>
              <a:t>3. Viết bài</a:t>
            </a:r>
          </a:p>
        </p:txBody>
      </p:sp>
      <p:sp>
        <p:nvSpPr>
          <p:cNvPr id="23" name="TextBox 23"/>
          <p:cNvSpPr txBox="1"/>
          <p:nvPr/>
        </p:nvSpPr>
        <p:spPr>
          <a:xfrm>
            <a:off x="11319002" y="8272356"/>
            <a:ext cx="5140198" cy="901701"/>
          </a:xfrm>
          <a:prstGeom prst="rect">
            <a:avLst/>
          </a:prstGeom>
        </p:spPr>
        <p:txBody>
          <a:bodyPr lIns="0" tIns="0" rIns="0" bIns="0" rtlCol="0" anchor="t">
            <a:spAutoFit/>
          </a:bodyPr>
          <a:lstStyle/>
          <a:p>
            <a:pPr algn="just">
              <a:lnSpc>
                <a:spcPts val="6999"/>
              </a:lnSpc>
              <a:spcBef>
                <a:spcPct val="0"/>
              </a:spcBef>
            </a:pPr>
            <a:r>
              <a:rPr lang="en-US" sz="4999">
                <a:solidFill>
                  <a:srgbClr val="793600"/>
                </a:solidFill>
                <a:latin typeface="#9Slide05 ViceroyJF"/>
                <a:ea typeface="#9Slide05 ViceroyJF"/>
                <a:cs typeface="#9Slide05 ViceroyJF"/>
                <a:sym typeface="#9Slide05 ViceroyJF"/>
              </a:rPr>
              <a:t>4. Kiểm tra, chỉnh sửa</a:t>
            </a:r>
          </a:p>
        </p:txBody>
      </p:sp>
      <p:sp>
        <p:nvSpPr>
          <p:cNvPr id="24" name="TextBox 24"/>
          <p:cNvSpPr txBox="1"/>
          <p:nvPr/>
        </p:nvSpPr>
        <p:spPr>
          <a:xfrm>
            <a:off x="12678938" y="2358664"/>
            <a:ext cx="5068767" cy="3034030"/>
          </a:xfrm>
          <a:prstGeom prst="rect">
            <a:avLst/>
          </a:prstGeom>
        </p:spPr>
        <p:txBody>
          <a:bodyPr lIns="0" tIns="0" rIns="0" bIns="0" rtlCol="0" anchor="t">
            <a:spAutoFit/>
          </a:bodyPr>
          <a:lstStyle/>
          <a:p>
            <a:pPr algn="just">
              <a:lnSpc>
                <a:spcPts val="6019"/>
              </a:lnSpc>
              <a:spcBef>
                <a:spcPct val="0"/>
              </a:spcBef>
            </a:pPr>
            <a:r>
              <a:rPr lang="en-US" sz="4299">
                <a:solidFill>
                  <a:srgbClr val="793600"/>
                </a:solidFill>
                <a:latin typeface="Roboto Condensed"/>
                <a:ea typeface="Roboto Condensed"/>
                <a:cs typeface="Roboto Condensed"/>
                <a:sym typeface="Roboto Condensed"/>
              </a:rPr>
              <a:t>Dựa vào hiểu biết của bản thân, em hãy nêu các bước trong quy trình viết.</a:t>
            </a:r>
          </a:p>
        </p:txBody>
      </p:sp>
      <p:sp>
        <p:nvSpPr>
          <p:cNvPr id="25" name="TextBox 14">
            <a:extLst>
              <a:ext uri="{FF2B5EF4-FFF2-40B4-BE49-F238E27FC236}">
                <a16:creationId xmlns:a16="http://schemas.microsoft.com/office/drawing/2014/main" id="{6959EC5F-E435-A040-40CC-18AEE8434E61}"/>
              </a:ext>
            </a:extLst>
          </p:cNvPr>
          <p:cNvSpPr txBox="1"/>
          <p:nvPr/>
        </p:nvSpPr>
        <p:spPr>
          <a:xfrm>
            <a:off x="137982" y="368356"/>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III. HƯỚNG DẪN QUY TRÌNH VIẾT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par>
                                <p:cTn id="8" presetID="26" presetClass="emph" presetSubtype="0" fill="hold" grpId="1" nodeType="withEffect">
                                  <p:stCondLst>
                                    <p:cond delay="0"/>
                                  </p:stCondLst>
                                  <p:childTnLst>
                                    <p:animEffect transition="out" filter="fade">
                                      <p:cBhvr>
                                        <p:cTn id="9" dur="500" tmFilter="0, 0; .2, .5; .8, .5; 1, 0"/>
                                        <p:tgtEl>
                                          <p:spTgt spid="17"/>
                                        </p:tgtEl>
                                      </p:cBhvr>
                                    </p:animEffect>
                                    <p:animScale>
                                      <p:cBhvr>
                                        <p:cTn id="10" dur="250" autoRev="1" fill="hold"/>
                                        <p:tgtEl>
                                          <p:spTgt spid="17"/>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2" nodeType="clickEffect">
                                  <p:stCondLst>
                                    <p:cond delay="0"/>
                                  </p:stCondLst>
                                  <p:childTnLst>
                                    <p:animEffect transition="out" filter="checkerboard(across)">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par>
                                <p:cTn id="16" presetID="5" presetClass="exit" presetSubtype="10" fill="hold" grpId="2" nodeType="withEffect">
                                  <p:stCondLst>
                                    <p:cond delay="0"/>
                                  </p:stCondLst>
                                  <p:childTnLst>
                                    <p:animEffect transition="out" filter="checkerboard(across)">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80">
                                          <p:stCondLst>
                                            <p:cond delay="0"/>
                                          </p:stCondLst>
                                        </p:cTn>
                                        <p:tgtEl>
                                          <p:spTgt spid="24"/>
                                        </p:tgtEl>
                                      </p:cBhvr>
                                    </p:animEffect>
                                    <p:anim calcmode="lin" valueType="num">
                                      <p:cBhvr>
                                        <p:cTn id="7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77" dur="26">
                                          <p:stCondLst>
                                            <p:cond delay="650"/>
                                          </p:stCondLst>
                                        </p:cTn>
                                        <p:tgtEl>
                                          <p:spTgt spid="24"/>
                                        </p:tgtEl>
                                      </p:cBhvr>
                                      <p:to x="100000" y="60000"/>
                                    </p:animScale>
                                    <p:animScale>
                                      <p:cBhvr>
                                        <p:cTn id="78" dur="166" decel="50000">
                                          <p:stCondLst>
                                            <p:cond delay="676"/>
                                          </p:stCondLst>
                                        </p:cTn>
                                        <p:tgtEl>
                                          <p:spTgt spid="24"/>
                                        </p:tgtEl>
                                      </p:cBhvr>
                                      <p:to x="100000" y="100000"/>
                                    </p:animScale>
                                    <p:animScale>
                                      <p:cBhvr>
                                        <p:cTn id="79" dur="26">
                                          <p:stCondLst>
                                            <p:cond delay="1312"/>
                                          </p:stCondLst>
                                        </p:cTn>
                                        <p:tgtEl>
                                          <p:spTgt spid="24"/>
                                        </p:tgtEl>
                                      </p:cBhvr>
                                      <p:to x="100000" y="80000"/>
                                    </p:animScale>
                                    <p:animScale>
                                      <p:cBhvr>
                                        <p:cTn id="80" dur="166" decel="50000">
                                          <p:stCondLst>
                                            <p:cond delay="1338"/>
                                          </p:stCondLst>
                                        </p:cTn>
                                        <p:tgtEl>
                                          <p:spTgt spid="24"/>
                                        </p:tgtEl>
                                      </p:cBhvr>
                                      <p:to x="100000" y="100000"/>
                                    </p:animScale>
                                    <p:animScale>
                                      <p:cBhvr>
                                        <p:cTn id="81" dur="26">
                                          <p:stCondLst>
                                            <p:cond delay="1642"/>
                                          </p:stCondLst>
                                        </p:cTn>
                                        <p:tgtEl>
                                          <p:spTgt spid="24"/>
                                        </p:tgtEl>
                                      </p:cBhvr>
                                      <p:to x="100000" y="90000"/>
                                    </p:animScale>
                                    <p:animScale>
                                      <p:cBhvr>
                                        <p:cTn id="82" dur="166" decel="50000">
                                          <p:stCondLst>
                                            <p:cond delay="1668"/>
                                          </p:stCondLst>
                                        </p:cTn>
                                        <p:tgtEl>
                                          <p:spTgt spid="24"/>
                                        </p:tgtEl>
                                      </p:cBhvr>
                                      <p:to x="100000" y="100000"/>
                                    </p:animScale>
                                    <p:animScale>
                                      <p:cBhvr>
                                        <p:cTn id="83" dur="26">
                                          <p:stCondLst>
                                            <p:cond delay="1808"/>
                                          </p:stCondLst>
                                        </p:cTn>
                                        <p:tgtEl>
                                          <p:spTgt spid="24"/>
                                        </p:tgtEl>
                                      </p:cBhvr>
                                      <p:to x="100000" y="95000"/>
                                    </p:animScale>
                                    <p:animScale>
                                      <p:cBhvr>
                                        <p:cTn id="84" dur="166" decel="50000">
                                          <p:stCondLst>
                                            <p:cond delay="1834"/>
                                          </p:stCondLst>
                                        </p:cTn>
                                        <p:tgtEl>
                                          <p:spTgt spid="24"/>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down)">
                                      <p:cBhvr>
                                        <p:cTn id="87" dur="580">
                                          <p:stCondLst>
                                            <p:cond delay="0"/>
                                          </p:stCondLst>
                                        </p:cTn>
                                        <p:tgtEl>
                                          <p:spTgt spid="17"/>
                                        </p:tgtEl>
                                      </p:cBhvr>
                                    </p:animEffect>
                                    <p:anim calcmode="lin" valueType="num">
                                      <p:cBhvr>
                                        <p:cTn id="8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3" dur="26">
                                          <p:stCondLst>
                                            <p:cond delay="650"/>
                                          </p:stCondLst>
                                        </p:cTn>
                                        <p:tgtEl>
                                          <p:spTgt spid="17"/>
                                        </p:tgtEl>
                                      </p:cBhvr>
                                      <p:to x="100000" y="60000"/>
                                    </p:animScale>
                                    <p:animScale>
                                      <p:cBhvr>
                                        <p:cTn id="94" dur="166" decel="50000">
                                          <p:stCondLst>
                                            <p:cond delay="676"/>
                                          </p:stCondLst>
                                        </p:cTn>
                                        <p:tgtEl>
                                          <p:spTgt spid="17"/>
                                        </p:tgtEl>
                                      </p:cBhvr>
                                      <p:to x="100000" y="100000"/>
                                    </p:animScale>
                                    <p:animScale>
                                      <p:cBhvr>
                                        <p:cTn id="95" dur="26">
                                          <p:stCondLst>
                                            <p:cond delay="1312"/>
                                          </p:stCondLst>
                                        </p:cTn>
                                        <p:tgtEl>
                                          <p:spTgt spid="17"/>
                                        </p:tgtEl>
                                      </p:cBhvr>
                                      <p:to x="100000" y="80000"/>
                                    </p:animScale>
                                    <p:animScale>
                                      <p:cBhvr>
                                        <p:cTn id="96" dur="166" decel="50000">
                                          <p:stCondLst>
                                            <p:cond delay="1338"/>
                                          </p:stCondLst>
                                        </p:cTn>
                                        <p:tgtEl>
                                          <p:spTgt spid="17"/>
                                        </p:tgtEl>
                                      </p:cBhvr>
                                      <p:to x="100000" y="100000"/>
                                    </p:animScale>
                                    <p:animScale>
                                      <p:cBhvr>
                                        <p:cTn id="97" dur="26">
                                          <p:stCondLst>
                                            <p:cond delay="1642"/>
                                          </p:stCondLst>
                                        </p:cTn>
                                        <p:tgtEl>
                                          <p:spTgt spid="17"/>
                                        </p:tgtEl>
                                      </p:cBhvr>
                                      <p:to x="100000" y="90000"/>
                                    </p:animScale>
                                    <p:animScale>
                                      <p:cBhvr>
                                        <p:cTn id="98" dur="166" decel="50000">
                                          <p:stCondLst>
                                            <p:cond delay="1668"/>
                                          </p:stCondLst>
                                        </p:cTn>
                                        <p:tgtEl>
                                          <p:spTgt spid="17"/>
                                        </p:tgtEl>
                                      </p:cBhvr>
                                      <p:to x="100000" y="100000"/>
                                    </p:animScale>
                                    <p:animScale>
                                      <p:cBhvr>
                                        <p:cTn id="99" dur="26">
                                          <p:stCondLst>
                                            <p:cond delay="1808"/>
                                          </p:stCondLst>
                                        </p:cTn>
                                        <p:tgtEl>
                                          <p:spTgt spid="17"/>
                                        </p:tgtEl>
                                      </p:cBhvr>
                                      <p:to x="100000" y="95000"/>
                                    </p:animScale>
                                    <p:animScale>
                                      <p:cBhvr>
                                        <p:cTn id="10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7" grpId="1" animBg="1"/>
      <p:bldP spid="17" grpId="2" animBg="1"/>
      <p:bldP spid="20" grpId="0"/>
      <p:bldP spid="21" grpId="0"/>
      <p:bldP spid="22" grpId="0"/>
      <p:bldP spid="23" grpId="0"/>
      <p:bldP spid="24" grpId="0"/>
      <p:bldP spid="24" grpId="1"/>
      <p:bldP spid="24" grpId="2"/>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8" name="Freeform 8"/>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2"/>
            <a:stretch>
              <a:fillRect/>
            </a:stretch>
          </a:blipFill>
        </p:spPr>
        <p:txBody>
          <a:bodyPr/>
          <a:lstStyle/>
          <a:p>
            <a:endParaRPr lang="en-US"/>
          </a:p>
        </p:txBody>
      </p:sp>
      <p:sp>
        <p:nvSpPr>
          <p:cNvPr id="9" name="Freeform 9"/>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6916041" y="4315035"/>
            <a:ext cx="933125" cy="814152"/>
          </a:xfrm>
          <a:custGeom>
            <a:avLst/>
            <a:gdLst/>
            <a:ahLst/>
            <a:cxnLst/>
            <a:rect l="l" t="t" r="r" b="b"/>
            <a:pathLst>
              <a:path w="933125" h="814152">
                <a:moveTo>
                  <a:pt x="0" y="0"/>
                </a:moveTo>
                <a:lnTo>
                  <a:pt x="933125" y="0"/>
                </a:lnTo>
                <a:lnTo>
                  <a:pt x="933125" y="814152"/>
                </a:lnTo>
                <a:lnTo>
                  <a:pt x="0" y="8141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TextBox 15"/>
          <p:cNvSpPr txBox="1"/>
          <p:nvPr/>
        </p:nvSpPr>
        <p:spPr>
          <a:xfrm>
            <a:off x="8394357" y="4357661"/>
            <a:ext cx="10121462" cy="771525"/>
          </a:xfrm>
          <a:prstGeom prst="rect">
            <a:avLst/>
          </a:prstGeom>
        </p:spPr>
        <p:txBody>
          <a:bodyPr lIns="0" tIns="0" rIns="0" bIns="0" rtlCol="0" anchor="t">
            <a:spAutoFit/>
          </a:bodyPr>
          <a:lstStyle/>
          <a:p>
            <a:pPr algn="just">
              <a:lnSpc>
                <a:spcPts val="6299"/>
              </a:lnSpc>
              <a:spcBef>
                <a:spcPct val="0"/>
              </a:spcBef>
            </a:pPr>
            <a:r>
              <a:rPr lang="en-US" sz="4499">
                <a:solidFill>
                  <a:srgbClr val="793600"/>
                </a:solidFill>
                <a:latin typeface="Roboto Condensed"/>
                <a:ea typeface="Roboto Condensed"/>
                <a:cs typeface="Roboto Condensed"/>
                <a:sym typeface="Roboto Condensed"/>
              </a:rPr>
              <a:t>Lựa chọn bài thơ</a:t>
            </a:r>
          </a:p>
        </p:txBody>
      </p:sp>
      <p:sp>
        <p:nvSpPr>
          <p:cNvPr id="16" name="TextBox 16"/>
          <p:cNvSpPr txBox="1"/>
          <p:nvPr/>
        </p:nvSpPr>
        <p:spPr>
          <a:xfrm>
            <a:off x="8394357" y="5934762"/>
            <a:ext cx="8864943" cy="1562100"/>
          </a:xfrm>
          <a:prstGeom prst="rect">
            <a:avLst/>
          </a:prstGeom>
        </p:spPr>
        <p:txBody>
          <a:bodyPr lIns="0" tIns="0" rIns="0" bIns="0" rtlCol="0" anchor="t">
            <a:spAutoFit/>
          </a:bodyPr>
          <a:lstStyle/>
          <a:p>
            <a:pPr algn="just">
              <a:lnSpc>
                <a:spcPts val="6299"/>
              </a:lnSpc>
              <a:spcBef>
                <a:spcPct val="0"/>
              </a:spcBef>
            </a:pPr>
            <a:r>
              <a:rPr lang="en-US" sz="4499">
                <a:solidFill>
                  <a:srgbClr val="793600"/>
                </a:solidFill>
                <a:latin typeface="Roboto Condensed"/>
                <a:ea typeface="Roboto Condensed"/>
                <a:cs typeface="Roboto Condensed"/>
                <a:sym typeface="Roboto Condensed"/>
              </a:rPr>
              <a:t>Đọc hiểu, xác định một số yếu tố nội dung và nghệ thuật đặc sắc.</a:t>
            </a:r>
          </a:p>
        </p:txBody>
      </p:sp>
      <p:sp>
        <p:nvSpPr>
          <p:cNvPr id="17" name="Freeform 17"/>
          <p:cNvSpPr/>
          <p:nvPr/>
        </p:nvSpPr>
        <p:spPr>
          <a:xfrm>
            <a:off x="6916041" y="6030012"/>
            <a:ext cx="933125" cy="814152"/>
          </a:xfrm>
          <a:custGeom>
            <a:avLst/>
            <a:gdLst/>
            <a:ahLst/>
            <a:cxnLst/>
            <a:rect l="l" t="t" r="r" b="b"/>
            <a:pathLst>
              <a:path w="933125" h="814152">
                <a:moveTo>
                  <a:pt x="0" y="0"/>
                </a:moveTo>
                <a:lnTo>
                  <a:pt x="933125" y="0"/>
                </a:lnTo>
                <a:lnTo>
                  <a:pt x="933125" y="814152"/>
                </a:lnTo>
                <a:lnTo>
                  <a:pt x="0" y="8141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TextBox 18"/>
          <p:cNvSpPr txBox="1"/>
          <p:nvPr/>
        </p:nvSpPr>
        <p:spPr>
          <a:xfrm>
            <a:off x="5257387" y="2047659"/>
            <a:ext cx="4250432" cy="1194437"/>
          </a:xfrm>
          <a:prstGeom prst="rect">
            <a:avLst/>
          </a:prstGeom>
        </p:spPr>
        <p:txBody>
          <a:bodyPr lIns="0" tIns="0" rIns="0" bIns="0" rtlCol="0" anchor="t">
            <a:spAutoFit/>
          </a:bodyPr>
          <a:lstStyle/>
          <a:p>
            <a:pPr marL="1424925" lvl="1" indent="-712463" algn="ctr">
              <a:lnSpc>
                <a:spcPts val="9239"/>
              </a:lnSpc>
              <a:spcBef>
                <a:spcPct val="0"/>
              </a:spcBef>
              <a:buAutoNum type="arabicPeriod"/>
            </a:pPr>
            <a:r>
              <a:rPr lang="en-US" sz="6599">
                <a:solidFill>
                  <a:srgbClr val="793600"/>
                </a:solidFill>
                <a:latin typeface="#9Slide05 ViceroyJF"/>
                <a:ea typeface="#9Slide05 ViceroyJF"/>
                <a:cs typeface="#9Slide05 ViceroyJF"/>
                <a:sym typeface="#9Slide05 ViceroyJF"/>
              </a:rPr>
              <a:t>Chuẩn bị </a:t>
            </a:r>
          </a:p>
        </p:txBody>
      </p:sp>
      <p:sp>
        <p:nvSpPr>
          <p:cNvPr id="19" name="Freeform 19"/>
          <p:cNvSpPr/>
          <p:nvPr/>
        </p:nvSpPr>
        <p:spPr>
          <a:xfrm>
            <a:off x="12517694" y="1781877"/>
            <a:ext cx="5770306" cy="3700209"/>
          </a:xfrm>
          <a:custGeom>
            <a:avLst/>
            <a:gdLst/>
            <a:ahLst/>
            <a:cxnLst/>
            <a:rect l="l" t="t" r="r" b="b"/>
            <a:pathLst>
              <a:path w="5770306" h="3700209">
                <a:moveTo>
                  <a:pt x="0" y="0"/>
                </a:moveTo>
                <a:lnTo>
                  <a:pt x="5770306" y="0"/>
                </a:lnTo>
                <a:lnTo>
                  <a:pt x="5770306" y="3700209"/>
                </a:lnTo>
                <a:lnTo>
                  <a:pt x="0" y="37002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TextBox 20"/>
          <p:cNvSpPr txBox="1"/>
          <p:nvPr/>
        </p:nvSpPr>
        <p:spPr>
          <a:xfrm>
            <a:off x="12826828" y="2450080"/>
            <a:ext cx="5068767" cy="2272030"/>
          </a:xfrm>
          <a:prstGeom prst="rect">
            <a:avLst/>
          </a:prstGeom>
        </p:spPr>
        <p:txBody>
          <a:bodyPr lIns="0" tIns="0" rIns="0" bIns="0" rtlCol="0" anchor="t">
            <a:spAutoFit/>
          </a:bodyPr>
          <a:lstStyle/>
          <a:p>
            <a:pPr algn="just">
              <a:lnSpc>
                <a:spcPts val="6019"/>
              </a:lnSpc>
              <a:spcBef>
                <a:spcPct val="0"/>
              </a:spcBef>
            </a:pPr>
            <a:r>
              <a:rPr lang="en-US" sz="4299">
                <a:solidFill>
                  <a:srgbClr val="793600"/>
                </a:solidFill>
                <a:latin typeface="Roboto Condensed"/>
                <a:ea typeface="Roboto Condensed"/>
                <a:cs typeface="Roboto Condensed"/>
                <a:sym typeface="Roboto Condensed"/>
              </a:rPr>
              <a:t>Trong phần chuẩn bị, chúng ta cần làm những thao tác nào?</a:t>
            </a:r>
          </a:p>
        </p:txBody>
      </p:sp>
      <p:sp>
        <p:nvSpPr>
          <p:cNvPr id="22" name="TextBox 14">
            <a:extLst>
              <a:ext uri="{FF2B5EF4-FFF2-40B4-BE49-F238E27FC236}">
                <a16:creationId xmlns:a16="http://schemas.microsoft.com/office/drawing/2014/main" id="{643298E4-ABC4-782D-D635-5AD4D04D3814}"/>
              </a:ext>
            </a:extLst>
          </p:cNvPr>
          <p:cNvSpPr txBox="1"/>
          <p:nvPr/>
        </p:nvSpPr>
        <p:spPr>
          <a:xfrm>
            <a:off x="0" y="420030"/>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III. HƯỚNG DẪN QUY TRÌNH VIẾT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grpId="1" nodeType="clickEffect">
                                  <p:stCondLst>
                                    <p:cond delay="0"/>
                                  </p:stCondLst>
                                  <p:childTnLst>
                                    <p:animEffect transition="out" filter="checkerboard(across)">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5" presetClass="exit" presetSubtype="10" fill="hold" grpId="1" nodeType="withEffect">
                                  <p:stCondLst>
                                    <p:cond delay="0"/>
                                  </p:stCondLst>
                                  <p:childTnLst>
                                    <p:animEffect transition="out" filter="checkerboard(across)">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arn(inVertical)">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17" grpId="0" animBg="1"/>
      <p:bldP spid="19" grpId="0" animBg="1"/>
      <p:bldP spid="19" grpId="1" animBg="1"/>
      <p:bldP spid="20" grpId="0"/>
      <p:bldP spid="20"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9" name="Freeform 9"/>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2"/>
            <a:stretch>
              <a:fillRect/>
            </a:stretch>
          </a:blipFill>
        </p:spPr>
        <p:txBody>
          <a:bodyPr/>
          <a:lstStyle/>
          <a:p>
            <a:endParaRPr lang="en-US"/>
          </a:p>
        </p:txBody>
      </p:sp>
      <p:sp>
        <p:nvSpPr>
          <p:cNvPr id="10" name="Freeform 10"/>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4"/>
          <p:cNvSpPr txBox="1"/>
          <p:nvPr/>
        </p:nvSpPr>
        <p:spPr>
          <a:xfrm>
            <a:off x="99843" y="79279"/>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III. HƯỚNG DẪN QUY TRÌNH VIẾT</a:t>
            </a:r>
          </a:p>
        </p:txBody>
      </p:sp>
      <p:sp>
        <p:nvSpPr>
          <p:cNvPr id="15" name="TextBox 15"/>
          <p:cNvSpPr txBox="1"/>
          <p:nvPr/>
        </p:nvSpPr>
        <p:spPr>
          <a:xfrm>
            <a:off x="6160847" y="960422"/>
            <a:ext cx="6356846" cy="1194437"/>
          </a:xfrm>
          <a:prstGeom prst="rect">
            <a:avLst/>
          </a:prstGeom>
        </p:spPr>
        <p:txBody>
          <a:bodyPr lIns="0" tIns="0" rIns="0" bIns="0" rtlCol="0" anchor="t">
            <a:spAutoFit/>
          </a:bodyPr>
          <a:lstStyle/>
          <a:p>
            <a:pPr algn="ctr">
              <a:lnSpc>
                <a:spcPts val="9239"/>
              </a:lnSpc>
              <a:spcBef>
                <a:spcPct val="0"/>
              </a:spcBef>
            </a:pPr>
            <a:r>
              <a:rPr lang="en-US" sz="6599">
                <a:solidFill>
                  <a:srgbClr val="793600"/>
                </a:solidFill>
                <a:latin typeface="#9Slide05 ViceroyJF"/>
                <a:ea typeface="#9Slide05 ViceroyJF"/>
                <a:cs typeface="#9Slide05 ViceroyJF"/>
                <a:sym typeface="#9Slide05 ViceroyJF"/>
              </a:rPr>
              <a:t>2. Tìm ý và lập dàn ý</a:t>
            </a:r>
          </a:p>
        </p:txBody>
      </p:sp>
      <p:graphicFrame>
        <p:nvGraphicFramePr>
          <p:cNvPr id="16" name="Table 16"/>
          <p:cNvGraphicFramePr>
            <a:graphicFrameLocks noGrp="1"/>
          </p:cNvGraphicFramePr>
          <p:nvPr/>
        </p:nvGraphicFramePr>
        <p:xfrm>
          <a:off x="480668" y="2283199"/>
          <a:ext cx="17232215" cy="7982580"/>
        </p:xfrm>
        <a:graphic>
          <a:graphicData uri="http://schemas.openxmlformats.org/drawingml/2006/table">
            <a:tbl>
              <a:tblPr/>
              <a:tblGrid>
                <a:gridCol w="14409187">
                  <a:extLst>
                    <a:ext uri="{9D8B030D-6E8A-4147-A177-3AD203B41FA5}">
                      <a16:colId xmlns:a16="http://schemas.microsoft.com/office/drawing/2014/main" val="20000"/>
                    </a:ext>
                  </a:extLst>
                </a:gridCol>
                <a:gridCol w="2823028">
                  <a:extLst>
                    <a:ext uri="{9D8B030D-6E8A-4147-A177-3AD203B41FA5}">
                      <a16:colId xmlns:a16="http://schemas.microsoft.com/office/drawing/2014/main" val="20001"/>
                    </a:ext>
                  </a:extLst>
                </a:gridCol>
              </a:tblGrid>
              <a:tr h="696988">
                <a:tc>
                  <a:txBody>
                    <a:bodyPr/>
                    <a:lstStyle/>
                    <a:p>
                      <a:pPr algn="ctr">
                        <a:lnSpc>
                          <a:spcPts val="4900"/>
                        </a:lnSpc>
                        <a:defRPr/>
                      </a:pPr>
                      <a:r>
                        <a:rPr lang="en-US" sz="3500" b="1">
                          <a:solidFill>
                            <a:srgbClr val="997558"/>
                          </a:solidFill>
                          <a:latin typeface="Roboto Condensed Bold"/>
                          <a:ea typeface="Roboto Condensed Bold"/>
                          <a:cs typeface="Roboto Condensed Bold"/>
                          <a:sym typeface="Roboto Condensed Bold"/>
                        </a:rPr>
                        <a:t>Yêu cầu</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a:txBody>
                    <a:bodyPr/>
                    <a:lstStyle/>
                    <a:p>
                      <a:pPr algn="ctr">
                        <a:lnSpc>
                          <a:spcPts val="4900"/>
                        </a:lnSpc>
                        <a:defRPr/>
                      </a:pPr>
                      <a:r>
                        <a:rPr lang="en-US" sz="3500" b="1">
                          <a:solidFill>
                            <a:srgbClr val="997558"/>
                          </a:solidFill>
                          <a:latin typeface="Roboto Condensed Bold"/>
                          <a:ea typeface="Roboto Condensed Bold"/>
                          <a:cs typeface="Roboto Condensed Bold"/>
                          <a:sym typeface="Roboto Condensed Bold"/>
                        </a:rPr>
                        <a:t>Trả lời</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extLst>
                  <a:ext uri="{0D108BD9-81ED-4DB2-BD59-A6C34878D82A}">
                    <a16:rowId xmlns:a16="http://schemas.microsoft.com/office/drawing/2014/main" val="10000"/>
                  </a:ext>
                </a:extLst>
              </a:tr>
              <a:tr h="696988">
                <a:tc>
                  <a:txBody>
                    <a:bodyPr/>
                    <a:lstStyle/>
                    <a:p>
                      <a:pPr algn="l">
                        <a:lnSpc>
                          <a:spcPts val="4900"/>
                        </a:lnSpc>
                        <a:defRPr/>
                      </a:pPr>
                      <a:r>
                        <a:rPr lang="en-US" sz="3500" u="none" strike="noStrike">
                          <a:solidFill>
                            <a:srgbClr val="997558"/>
                          </a:solidFill>
                          <a:latin typeface="Roboto Condensed"/>
                          <a:ea typeface="Roboto Condensed"/>
                          <a:cs typeface="Roboto Condensed"/>
                          <a:sym typeface="Roboto Condensed"/>
                        </a:rPr>
                        <a:t>Bài thơ là lời của ai? Nói với ai? Bài thơ viết về điều gì?</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17594">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Đối tượng trữ tình (đối tượng đón nhận cảm xúc) được gợi tả như thế nào trong bài thơ?</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317594">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Cảm xúc chính của nhân vật trữ tình (nhân vật bày tỏ cảm xúc) được bày tỏ trong bài thơ là gì? Tôi nhận ra cảm xúc, tình cảm ấy qua những từ ngữ, hình ảnh nào?</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96988">
                <a:tc>
                  <a:txBody>
                    <a:bodyPr/>
                    <a:lstStyle/>
                    <a:p>
                      <a:pPr algn="just">
                        <a:lnSpc>
                          <a:spcPts val="4900"/>
                        </a:lnSpc>
                        <a:defRPr/>
                      </a:pPr>
                      <a:r>
                        <a:rPr lang="en-US" sz="3500">
                          <a:solidFill>
                            <a:srgbClr val="997558"/>
                          </a:solidFill>
                          <a:latin typeface="Roboto Condensed"/>
                          <a:ea typeface="Roboto Condensed"/>
                          <a:cs typeface="Roboto Condensed"/>
                          <a:sym typeface="Roboto Condensed"/>
                        </a:rPr>
                        <a:t>Mạch cảm xúc và chủ đề trong bài thơ là gì?</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317594">
                <a:tc>
                  <a:txBody>
                    <a:bodyPr/>
                    <a:lstStyle/>
                    <a:p>
                      <a:pPr algn="l">
                        <a:lnSpc>
                          <a:spcPts val="4900"/>
                        </a:lnSpc>
                        <a:defRPr/>
                      </a:pPr>
                      <a:r>
                        <a:rPr lang="en-US" sz="3500" u="none" strike="noStrike">
                          <a:solidFill>
                            <a:srgbClr val="997558"/>
                          </a:solidFill>
                          <a:latin typeface="Roboto Condensed"/>
                          <a:ea typeface="Roboto Condensed"/>
                          <a:cs typeface="Roboto Condensed"/>
                          <a:sym typeface="Roboto Condensed"/>
                        </a:rPr>
                        <a:t>Tôi có ấn tượng gì về những từ ngữ, hình ảnh độc đáo, giọng điệu, các biện pháp tu từ mà nhà văn đã sử dụng để thể hiện cảm xúc và ý tưởng?</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38834">
                <a:tc>
                  <a:txBody>
                    <a:bodyPr/>
                    <a:lstStyle/>
                    <a:p>
                      <a:pPr algn="l">
                        <a:lnSpc>
                          <a:spcPts val="4900"/>
                        </a:lnSpc>
                        <a:defRPr/>
                      </a:pPr>
                      <a:r>
                        <a:rPr lang="en-US" sz="3500" u="none" strike="noStrike" dirty="0">
                          <a:solidFill>
                            <a:srgbClr val="997558"/>
                          </a:solidFill>
                          <a:latin typeface="Roboto Condensed"/>
                          <a:ea typeface="Roboto Condensed"/>
                          <a:cs typeface="Roboto Condensed"/>
                          <a:sym typeface="Roboto Condensed"/>
                        </a:rPr>
                        <a:t>Thông qua </a:t>
                      </a:r>
                      <a:r>
                        <a:rPr lang="en-US" sz="3500" u="none" strike="noStrike" dirty="0" err="1">
                          <a:solidFill>
                            <a:srgbClr val="997558"/>
                          </a:solidFill>
                          <a:latin typeface="Roboto Condensed"/>
                          <a:ea typeface="Roboto Condensed"/>
                          <a:cs typeface="Roboto Condensed"/>
                          <a:sym typeface="Roboto Condensed"/>
                        </a:rPr>
                        <a:t>bài</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thơ</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tác</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giả</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đã</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gửi</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gắm</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quan</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niệm</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thông</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điệp</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triết</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lí</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gì</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về</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cuộc</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sống</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Bài</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thơ</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đã</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khơi</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gợi</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trong</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tôi</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những</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tình</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cảm</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suy</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nghĩ</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như</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thế</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nào</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về</a:t>
                      </a:r>
                      <a:r>
                        <a:rPr lang="en-US" sz="3500" u="none" strike="noStrike" dirty="0">
                          <a:solidFill>
                            <a:srgbClr val="997558"/>
                          </a:solidFill>
                          <a:latin typeface="Roboto Condensed"/>
                          <a:ea typeface="Roboto Condensed"/>
                          <a:cs typeface="Roboto Condensed"/>
                          <a:sym typeface="Roboto Condensed"/>
                        </a:rPr>
                        <a:t> con </a:t>
                      </a:r>
                      <a:r>
                        <a:rPr lang="en-US" sz="3500" u="none" strike="noStrike" dirty="0" err="1">
                          <a:solidFill>
                            <a:srgbClr val="997558"/>
                          </a:solidFill>
                          <a:latin typeface="Roboto Condensed"/>
                          <a:ea typeface="Roboto Condensed"/>
                          <a:cs typeface="Roboto Condensed"/>
                          <a:sym typeface="Roboto Condensed"/>
                        </a:rPr>
                        <a:t>người</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và</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cuộc</a:t>
                      </a:r>
                      <a:r>
                        <a:rPr lang="en-US" sz="3500" u="none" strike="noStrike" dirty="0">
                          <a:solidFill>
                            <a:srgbClr val="997558"/>
                          </a:solidFill>
                          <a:latin typeface="Roboto Condensed"/>
                          <a:ea typeface="Roboto Condensed"/>
                          <a:cs typeface="Roboto Condensed"/>
                          <a:sym typeface="Roboto Condensed"/>
                        </a:rPr>
                        <a:t> </a:t>
                      </a:r>
                      <a:r>
                        <a:rPr lang="en-US" sz="3500" u="none" strike="noStrike" dirty="0" err="1">
                          <a:solidFill>
                            <a:srgbClr val="997558"/>
                          </a:solidFill>
                          <a:latin typeface="Roboto Condensed"/>
                          <a:ea typeface="Roboto Condensed"/>
                          <a:cs typeface="Roboto Condensed"/>
                          <a:sym typeface="Roboto Condensed"/>
                        </a:rPr>
                        <a:t>sống</a:t>
                      </a:r>
                      <a:r>
                        <a:rPr lang="en-US" sz="3500" u="none" strike="noStrike" dirty="0">
                          <a:solidFill>
                            <a:srgbClr val="997558"/>
                          </a:solidFill>
                          <a:latin typeface="Roboto Condensed"/>
                          <a:ea typeface="Roboto Condensed"/>
                          <a:cs typeface="Roboto Condensed"/>
                          <a:sym typeface="Roboto Condensed"/>
                        </a:rPr>
                        <a:t>?</a:t>
                      </a:r>
                      <a:endParaRPr lang="en-US" sz="1100" dirty="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just">
                        <a:lnSpc>
                          <a:spcPts val="4900"/>
                        </a:lnSpc>
                        <a:defRPr/>
                      </a:pPr>
                      <a:endParaRPr lang="en-US" sz="1100" dirty="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7" name="Freeform 17"/>
          <p:cNvSpPr/>
          <p:nvPr/>
        </p:nvSpPr>
        <p:spPr>
          <a:xfrm>
            <a:off x="4633061" y="3746500"/>
            <a:ext cx="7242481" cy="4644241"/>
          </a:xfrm>
          <a:custGeom>
            <a:avLst/>
            <a:gdLst/>
            <a:ahLst/>
            <a:cxnLst/>
            <a:rect l="l" t="t" r="r" b="b"/>
            <a:pathLst>
              <a:path w="7242481" h="4644241">
                <a:moveTo>
                  <a:pt x="0" y="0"/>
                </a:moveTo>
                <a:lnTo>
                  <a:pt x="7242481" y="0"/>
                </a:lnTo>
                <a:lnTo>
                  <a:pt x="7242481" y="4644241"/>
                </a:lnTo>
                <a:lnTo>
                  <a:pt x="0" y="46442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TextBox 18"/>
          <p:cNvSpPr txBox="1"/>
          <p:nvPr/>
        </p:nvSpPr>
        <p:spPr>
          <a:xfrm>
            <a:off x="5447291" y="4633520"/>
            <a:ext cx="5614022" cy="2794000"/>
          </a:xfrm>
          <a:prstGeom prst="rect">
            <a:avLst/>
          </a:prstGeom>
        </p:spPr>
        <p:txBody>
          <a:bodyPr lIns="0" tIns="0" rIns="0" bIns="0" rtlCol="0" anchor="t">
            <a:spAutoFit/>
          </a:bodyPr>
          <a:lstStyle/>
          <a:p>
            <a:pPr algn="just">
              <a:lnSpc>
                <a:spcPts val="5599"/>
              </a:lnSpc>
              <a:spcBef>
                <a:spcPct val="0"/>
              </a:spcBef>
            </a:pPr>
            <a:r>
              <a:rPr lang="en-US" sz="3999">
                <a:solidFill>
                  <a:srgbClr val="793600"/>
                </a:solidFill>
                <a:latin typeface="Roboto Condensed"/>
                <a:ea typeface="Roboto Condensed"/>
                <a:cs typeface="Roboto Condensed"/>
                <a:sym typeface="Roboto Condensed"/>
              </a:rPr>
              <a:t>HS thực hiện hoàn thành phiếu gợi dẫn tìm ý tưởng sau trong vòng 3P, HS thực hiện nhóm đôi.</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8" name="Freeform 8"/>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2"/>
            <a:stretch>
              <a:fillRect/>
            </a:stretch>
          </a:blipFill>
        </p:spPr>
        <p:txBody>
          <a:bodyPr/>
          <a:lstStyle/>
          <a:p>
            <a:endParaRPr lang="en-US"/>
          </a:p>
        </p:txBody>
      </p:sp>
      <p:sp>
        <p:nvSpPr>
          <p:cNvPr id="9" name="Freeform 9"/>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4"/>
          <p:cNvSpPr txBox="1"/>
          <p:nvPr/>
        </p:nvSpPr>
        <p:spPr>
          <a:xfrm>
            <a:off x="6160847" y="1157940"/>
            <a:ext cx="7301018" cy="1132041"/>
          </a:xfrm>
          <a:prstGeom prst="rect">
            <a:avLst/>
          </a:prstGeom>
        </p:spPr>
        <p:txBody>
          <a:bodyPr wrap="square" lIns="0" tIns="0" rIns="0" bIns="0" rtlCol="0" anchor="t">
            <a:spAutoFit/>
          </a:bodyPr>
          <a:lstStyle/>
          <a:p>
            <a:pPr algn="ctr">
              <a:lnSpc>
                <a:spcPts val="9239"/>
              </a:lnSpc>
              <a:spcBef>
                <a:spcPct val="0"/>
              </a:spcBef>
            </a:pPr>
            <a:r>
              <a:rPr lang="en-US" sz="6599">
                <a:solidFill>
                  <a:srgbClr val="793600"/>
                </a:solidFill>
                <a:latin typeface="#9Slide05 ViceroyJF"/>
                <a:ea typeface="#9Slide05 ViceroyJF"/>
                <a:cs typeface="#9Slide05 ViceroyJF"/>
                <a:sym typeface="#9Slide05 ViceroyJF"/>
              </a:rPr>
              <a:t>2. Tìm ý và lập dàn ý</a:t>
            </a:r>
          </a:p>
        </p:txBody>
      </p:sp>
      <p:sp>
        <p:nvSpPr>
          <p:cNvPr id="15" name="Freeform 15"/>
          <p:cNvSpPr/>
          <p:nvPr/>
        </p:nvSpPr>
        <p:spPr>
          <a:xfrm>
            <a:off x="5797344" y="2453914"/>
            <a:ext cx="4984312" cy="1507754"/>
          </a:xfrm>
          <a:custGeom>
            <a:avLst/>
            <a:gdLst/>
            <a:ahLst/>
            <a:cxnLst/>
            <a:rect l="l" t="t" r="r" b="b"/>
            <a:pathLst>
              <a:path w="4984312" h="1507754">
                <a:moveTo>
                  <a:pt x="0" y="0"/>
                </a:moveTo>
                <a:lnTo>
                  <a:pt x="4984312" y="0"/>
                </a:lnTo>
                <a:lnTo>
                  <a:pt x="4984312" y="1507755"/>
                </a:lnTo>
                <a:lnTo>
                  <a:pt x="0" y="15077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TextBox 16"/>
          <p:cNvSpPr txBox="1"/>
          <p:nvPr/>
        </p:nvSpPr>
        <p:spPr>
          <a:xfrm>
            <a:off x="7631000" y="2774404"/>
            <a:ext cx="2160741" cy="771525"/>
          </a:xfrm>
          <a:prstGeom prst="rect">
            <a:avLst/>
          </a:prstGeom>
        </p:spPr>
        <p:txBody>
          <a:bodyPr lIns="0" tIns="0" rIns="0" bIns="0" rtlCol="0" anchor="t">
            <a:spAutoFit/>
          </a:bodyPr>
          <a:lstStyle/>
          <a:p>
            <a:pPr algn="just">
              <a:lnSpc>
                <a:spcPts val="6299"/>
              </a:lnSpc>
              <a:spcBef>
                <a:spcPct val="0"/>
              </a:spcBef>
            </a:pPr>
            <a:r>
              <a:rPr lang="en-US" sz="4499" b="1">
                <a:solidFill>
                  <a:srgbClr val="793600"/>
                </a:solidFill>
                <a:latin typeface="Roboto Condensed Bold"/>
                <a:ea typeface="Roboto Condensed Bold"/>
                <a:cs typeface="Roboto Condensed Bold"/>
                <a:sym typeface="Roboto Condensed Bold"/>
              </a:rPr>
              <a:t>Mở đoạn</a:t>
            </a:r>
          </a:p>
        </p:txBody>
      </p:sp>
      <p:sp>
        <p:nvSpPr>
          <p:cNvPr id="17" name="Freeform 17"/>
          <p:cNvSpPr/>
          <p:nvPr/>
        </p:nvSpPr>
        <p:spPr>
          <a:xfrm>
            <a:off x="6916041" y="4967092"/>
            <a:ext cx="933125" cy="814152"/>
          </a:xfrm>
          <a:custGeom>
            <a:avLst/>
            <a:gdLst/>
            <a:ahLst/>
            <a:cxnLst/>
            <a:rect l="l" t="t" r="r" b="b"/>
            <a:pathLst>
              <a:path w="933125" h="814152">
                <a:moveTo>
                  <a:pt x="0" y="0"/>
                </a:moveTo>
                <a:lnTo>
                  <a:pt x="933125" y="0"/>
                </a:lnTo>
                <a:lnTo>
                  <a:pt x="933125" y="814152"/>
                </a:lnTo>
                <a:lnTo>
                  <a:pt x="0" y="8141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Freeform 18"/>
          <p:cNvSpPr/>
          <p:nvPr/>
        </p:nvSpPr>
        <p:spPr>
          <a:xfrm>
            <a:off x="6916041" y="6786667"/>
            <a:ext cx="933125" cy="814152"/>
          </a:xfrm>
          <a:custGeom>
            <a:avLst/>
            <a:gdLst/>
            <a:ahLst/>
            <a:cxnLst/>
            <a:rect l="l" t="t" r="r" b="b"/>
            <a:pathLst>
              <a:path w="933125" h="814152">
                <a:moveTo>
                  <a:pt x="0" y="0"/>
                </a:moveTo>
                <a:lnTo>
                  <a:pt x="933125" y="0"/>
                </a:lnTo>
                <a:lnTo>
                  <a:pt x="933125" y="814152"/>
                </a:lnTo>
                <a:lnTo>
                  <a:pt x="0" y="8141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TextBox 19"/>
          <p:cNvSpPr txBox="1"/>
          <p:nvPr/>
        </p:nvSpPr>
        <p:spPr>
          <a:xfrm>
            <a:off x="8289500" y="4891298"/>
            <a:ext cx="7549257" cy="1057275"/>
          </a:xfrm>
          <a:prstGeom prst="rect">
            <a:avLst/>
          </a:prstGeom>
        </p:spPr>
        <p:txBody>
          <a:bodyPr lIns="0" tIns="0" rIns="0" bIns="0" rtlCol="0" anchor="t">
            <a:spAutoFit/>
          </a:bodyPr>
          <a:lstStyle/>
          <a:p>
            <a:pPr algn="ctr">
              <a:lnSpc>
                <a:spcPts val="5599"/>
              </a:lnSpc>
              <a:spcBef>
                <a:spcPct val="0"/>
              </a:spcBef>
            </a:pPr>
            <a:r>
              <a:rPr lang="en-US" sz="3999">
                <a:solidFill>
                  <a:srgbClr val="793600"/>
                </a:solidFill>
                <a:latin typeface="Roboto Condensed"/>
                <a:ea typeface="Roboto Condensed"/>
                <a:cs typeface="Roboto Condensed"/>
                <a:sym typeface="Roboto Condensed"/>
              </a:rPr>
              <a:t>Giới thiệu nhan đề bài thơ, tên tác giả </a:t>
            </a:r>
          </a:p>
          <a:p>
            <a:pPr algn="ctr">
              <a:lnSpc>
                <a:spcPts val="2800"/>
              </a:lnSpc>
              <a:spcBef>
                <a:spcPct val="0"/>
              </a:spcBef>
            </a:pPr>
            <a:endParaRPr lang="en-US" sz="3999">
              <a:solidFill>
                <a:srgbClr val="793600"/>
              </a:solidFill>
              <a:latin typeface="Roboto Condensed"/>
              <a:ea typeface="Roboto Condensed"/>
              <a:cs typeface="Roboto Condensed"/>
              <a:sym typeface="Roboto Condensed"/>
            </a:endParaRPr>
          </a:p>
        </p:txBody>
      </p:sp>
      <p:sp>
        <p:nvSpPr>
          <p:cNvPr id="20" name="TextBox 20"/>
          <p:cNvSpPr txBox="1"/>
          <p:nvPr/>
        </p:nvSpPr>
        <p:spPr>
          <a:xfrm>
            <a:off x="7961100" y="6766613"/>
            <a:ext cx="8206057" cy="1384300"/>
          </a:xfrm>
          <a:prstGeom prst="rect">
            <a:avLst/>
          </a:prstGeom>
        </p:spPr>
        <p:txBody>
          <a:bodyPr lIns="0" tIns="0" rIns="0" bIns="0" rtlCol="0" anchor="t">
            <a:spAutoFit/>
          </a:bodyPr>
          <a:lstStyle/>
          <a:p>
            <a:pPr algn="just">
              <a:lnSpc>
                <a:spcPts val="5599"/>
              </a:lnSpc>
              <a:spcBef>
                <a:spcPct val="0"/>
              </a:spcBef>
            </a:pPr>
            <a:r>
              <a:rPr lang="en-US" sz="3999">
                <a:solidFill>
                  <a:srgbClr val="793600"/>
                </a:solidFill>
                <a:latin typeface="Roboto Condensed"/>
                <a:ea typeface="Roboto Condensed"/>
                <a:cs typeface="Roboto Condensed"/>
                <a:sym typeface="Roboto Condensed"/>
              </a:rPr>
              <a:t>Nêu cảm xúc chung về bài thơ tự do mà em đã chọn</a:t>
            </a:r>
          </a:p>
        </p:txBody>
      </p:sp>
      <p:sp>
        <p:nvSpPr>
          <p:cNvPr id="22" name="TextBox 14">
            <a:extLst>
              <a:ext uri="{FF2B5EF4-FFF2-40B4-BE49-F238E27FC236}">
                <a16:creationId xmlns:a16="http://schemas.microsoft.com/office/drawing/2014/main" id="{31BA50B0-3E5B-8649-A484-18F73A5F53E3}"/>
              </a:ext>
            </a:extLst>
          </p:cNvPr>
          <p:cNvSpPr txBox="1"/>
          <p:nvPr/>
        </p:nvSpPr>
        <p:spPr>
          <a:xfrm>
            <a:off x="99843" y="79279"/>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III. HƯỚNG DẪN QUY TRÌNH VIẾT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animBg="1"/>
      <p:bldP spid="18" grpId="0" animBg="1"/>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8" name="Freeform 8"/>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2"/>
            <a:stretch>
              <a:fillRect/>
            </a:stretch>
          </a:blipFill>
        </p:spPr>
        <p:txBody>
          <a:bodyPr/>
          <a:lstStyle/>
          <a:p>
            <a:endParaRPr lang="en-US"/>
          </a:p>
        </p:txBody>
      </p:sp>
      <p:sp>
        <p:nvSpPr>
          <p:cNvPr id="9" name="Freeform 9"/>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4"/>
          <p:cNvSpPr txBox="1"/>
          <p:nvPr/>
        </p:nvSpPr>
        <p:spPr>
          <a:xfrm>
            <a:off x="6160847" y="960422"/>
            <a:ext cx="6356846" cy="1194437"/>
          </a:xfrm>
          <a:prstGeom prst="rect">
            <a:avLst/>
          </a:prstGeom>
        </p:spPr>
        <p:txBody>
          <a:bodyPr lIns="0" tIns="0" rIns="0" bIns="0" rtlCol="0" anchor="t">
            <a:spAutoFit/>
          </a:bodyPr>
          <a:lstStyle/>
          <a:p>
            <a:pPr algn="ctr">
              <a:lnSpc>
                <a:spcPts val="9239"/>
              </a:lnSpc>
              <a:spcBef>
                <a:spcPct val="0"/>
              </a:spcBef>
            </a:pPr>
            <a:r>
              <a:rPr lang="en-US" sz="6599">
                <a:solidFill>
                  <a:srgbClr val="793600"/>
                </a:solidFill>
                <a:latin typeface="#9Slide05 ViceroyJF"/>
                <a:ea typeface="#9Slide05 ViceroyJF"/>
                <a:cs typeface="#9Slide05 ViceroyJF"/>
                <a:sym typeface="#9Slide05 ViceroyJF"/>
              </a:rPr>
              <a:t>2. Tìm ý và lập dàn ý</a:t>
            </a:r>
          </a:p>
        </p:txBody>
      </p:sp>
      <p:sp>
        <p:nvSpPr>
          <p:cNvPr id="15" name="Freeform 15"/>
          <p:cNvSpPr/>
          <p:nvPr/>
        </p:nvSpPr>
        <p:spPr>
          <a:xfrm>
            <a:off x="4605337" y="2154859"/>
            <a:ext cx="4984312" cy="1507754"/>
          </a:xfrm>
          <a:custGeom>
            <a:avLst/>
            <a:gdLst/>
            <a:ahLst/>
            <a:cxnLst/>
            <a:rect l="l" t="t" r="r" b="b"/>
            <a:pathLst>
              <a:path w="4984312" h="1507754">
                <a:moveTo>
                  <a:pt x="0" y="0"/>
                </a:moveTo>
                <a:lnTo>
                  <a:pt x="4984311" y="0"/>
                </a:lnTo>
                <a:lnTo>
                  <a:pt x="4984311" y="1507754"/>
                </a:lnTo>
                <a:lnTo>
                  <a:pt x="0" y="15077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TextBox 16"/>
          <p:cNvSpPr txBox="1"/>
          <p:nvPr/>
        </p:nvSpPr>
        <p:spPr>
          <a:xfrm>
            <a:off x="6160847" y="2538217"/>
            <a:ext cx="2598886" cy="771525"/>
          </a:xfrm>
          <a:prstGeom prst="rect">
            <a:avLst/>
          </a:prstGeom>
        </p:spPr>
        <p:txBody>
          <a:bodyPr lIns="0" tIns="0" rIns="0" bIns="0" rtlCol="0" anchor="t">
            <a:spAutoFit/>
          </a:bodyPr>
          <a:lstStyle/>
          <a:p>
            <a:pPr algn="just">
              <a:lnSpc>
                <a:spcPts val="6299"/>
              </a:lnSpc>
              <a:spcBef>
                <a:spcPct val="0"/>
              </a:spcBef>
            </a:pPr>
            <a:r>
              <a:rPr lang="en-US" sz="4499" b="1">
                <a:solidFill>
                  <a:srgbClr val="793600"/>
                </a:solidFill>
                <a:latin typeface="Roboto Condensed Bold"/>
                <a:ea typeface="Roboto Condensed Bold"/>
                <a:cs typeface="Roboto Condensed Bold"/>
                <a:sym typeface="Roboto Condensed Bold"/>
              </a:rPr>
              <a:t>Thân đoạn</a:t>
            </a:r>
          </a:p>
        </p:txBody>
      </p:sp>
      <p:sp>
        <p:nvSpPr>
          <p:cNvPr id="17" name="Freeform 17"/>
          <p:cNvSpPr/>
          <p:nvPr/>
        </p:nvSpPr>
        <p:spPr>
          <a:xfrm>
            <a:off x="4605337" y="3966241"/>
            <a:ext cx="933125" cy="814152"/>
          </a:xfrm>
          <a:custGeom>
            <a:avLst/>
            <a:gdLst/>
            <a:ahLst/>
            <a:cxnLst/>
            <a:rect l="l" t="t" r="r" b="b"/>
            <a:pathLst>
              <a:path w="933125" h="814152">
                <a:moveTo>
                  <a:pt x="0" y="0"/>
                </a:moveTo>
                <a:lnTo>
                  <a:pt x="933125" y="0"/>
                </a:lnTo>
                <a:lnTo>
                  <a:pt x="933125" y="814152"/>
                </a:lnTo>
                <a:lnTo>
                  <a:pt x="0" y="8141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Freeform 18"/>
          <p:cNvSpPr/>
          <p:nvPr/>
        </p:nvSpPr>
        <p:spPr>
          <a:xfrm>
            <a:off x="4531234" y="5759066"/>
            <a:ext cx="933125" cy="814152"/>
          </a:xfrm>
          <a:custGeom>
            <a:avLst/>
            <a:gdLst/>
            <a:ahLst/>
            <a:cxnLst/>
            <a:rect l="l" t="t" r="r" b="b"/>
            <a:pathLst>
              <a:path w="933125" h="814152">
                <a:moveTo>
                  <a:pt x="0" y="0"/>
                </a:moveTo>
                <a:lnTo>
                  <a:pt x="933126" y="0"/>
                </a:lnTo>
                <a:lnTo>
                  <a:pt x="933126" y="814152"/>
                </a:lnTo>
                <a:lnTo>
                  <a:pt x="0" y="8141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TextBox 19"/>
          <p:cNvSpPr txBox="1"/>
          <p:nvPr/>
        </p:nvSpPr>
        <p:spPr>
          <a:xfrm>
            <a:off x="5840257" y="3890041"/>
            <a:ext cx="12165412" cy="1384300"/>
          </a:xfrm>
          <a:prstGeom prst="rect">
            <a:avLst/>
          </a:prstGeom>
        </p:spPr>
        <p:txBody>
          <a:bodyPr lIns="0" tIns="0" rIns="0" bIns="0" rtlCol="0" anchor="t">
            <a:spAutoFit/>
          </a:bodyPr>
          <a:lstStyle/>
          <a:p>
            <a:pPr algn="just">
              <a:lnSpc>
                <a:spcPts val="5599"/>
              </a:lnSpc>
              <a:spcBef>
                <a:spcPct val="0"/>
              </a:spcBef>
            </a:pPr>
            <a:r>
              <a:rPr lang="en-US" sz="3999">
                <a:solidFill>
                  <a:srgbClr val="793600"/>
                </a:solidFill>
                <a:latin typeface="Roboto Condensed"/>
                <a:ea typeface="Roboto Condensed"/>
                <a:cs typeface="Roboto Condensed"/>
                <a:sym typeface="Roboto Condensed"/>
              </a:rPr>
              <a:t>Bài thơ là lời của ai? Giãi bày cảm xúc với ai/ về điều gì? (Trích dẫn khổ thơ/dòng thơ chứa đựng yếu tố đặc sắc nhất)</a:t>
            </a:r>
          </a:p>
        </p:txBody>
      </p:sp>
      <p:sp>
        <p:nvSpPr>
          <p:cNvPr id="20" name="TextBox 20"/>
          <p:cNvSpPr txBox="1"/>
          <p:nvPr/>
        </p:nvSpPr>
        <p:spPr>
          <a:xfrm>
            <a:off x="5824677" y="5788317"/>
            <a:ext cx="12165412" cy="679450"/>
          </a:xfrm>
          <a:prstGeom prst="rect">
            <a:avLst/>
          </a:prstGeom>
        </p:spPr>
        <p:txBody>
          <a:bodyPr lIns="0" tIns="0" rIns="0" bIns="0" rtlCol="0" anchor="t">
            <a:spAutoFit/>
          </a:bodyPr>
          <a:lstStyle/>
          <a:p>
            <a:pPr algn="just">
              <a:lnSpc>
                <a:spcPts val="5599"/>
              </a:lnSpc>
              <a:spcBef>
                <a:spcPct val="0"/>
              </a:spcBef>
            </a:pPr>
            <a:r>
              <a:rPr lang="en-US" sz="3999">
                <a:solidFill>
                  <a:srgbClr val="793600"/>
                </a:solidFill>
                <a:latin typeface="Roboto Condensed"/>
                <a:ea typeface="Roboto Condensed"/>
                <a:cs typeface="Roboto Condensed"/>
                <a:sym typeface="Roboto Condensed"/>
              </a:rPr>
              <a:t>Em có cảm xúc như thế nào về nội dung, chủ đề của bài thơ?</a:t>
            </a:r>
          </a:p>
        </p:txBody>
      </p:sp>
      <p:sp>
        <p:nvSpPr>
          <p:cNvPr id="21" name="Freeform 21"/>
          <p:cNvSpPr/>
          <p:nvPr/>
        </p:nvSpPr>
        <p:spPr>
          <a:xfrm>
            <a:off x="4605337" y="7379197"/>
            <a:ext cx="933125" cy="814152"/>
          </a:xfrm>
          <a:custGeom>
            <a:avLst/>
            <a:gdLst/>
            <a:ahLst/>
            <a:cxnLst/>
            <a:rect l="l" t="t" r="r" b="b"/>
            <a:pathLst>
              <a:path w="933125" h="814152">
                <a:moveTo>
                  <a:pt x="0" y="0"/>
                </a:moveTo>
                <a:lnTo>
                  <a:pt x="933125" y="0"/>
                </a:lnTo>
                <a:lnTo>
                  <a:pt x="933125" y="814152"/>
                </a:lnTo>
                <a:lnTo>
                  <a:pt x="0" y="8141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TextBox 22"/>
          <p:cNvSpPr txBox="1"/>
          <p:nvPr/>
        </p:nvSpPr>
        <p:spPr>
          <a:xfrm>
            <a:off x="5824677" y="7110674"/>
            <a:ext cx="11434623" cy="2089150"/>
          </a:xfrm>
          <a:prstGeom prst="rect">
            <a:avLst/>
          </a:prstGeom>
        </p:spPr>
        <p:txBody>
          <a:bodyPr lIns="0" tIns="0" rIns="0" bIns="0" rtlCol="0" anchor="t">
            <a:spAutoFit/>
          </a:bodyPr>
          <a:lstStyle/>
          <a:p>
            <a:pPr algn="just">
              <a:lnSpc>
                <a:spcPts val="5599"/>
              </a:lnSpc>
              <a:spcBef>
                <a:spcPct val="0"/>
              </a:spcBef>
            </a:pPr>
            <a:r>
              <a:rPr lang="en-US" sz="3999">
                <a:solidFill>
                  <a:srgbClr val="793600"/>
                </a:solidFill>
                <a:latin typeface="Roboto Condensed"/>
                <a:ea typeface="Roboto Condensed"/>
                <a:cs typeface="Roboto Condensed"/>
                <a:sym typeface="Roboto Condensed"/>
              </a:rPr>
              <a:t>Em có cảm xúc như thế nào về nghệ thuật của bài thơ (bài thơ có những từ ngữ, hình ảnh, biện pháp tu từ, …. nào nổi bật?)</a:t>
            </a:r>
          </a:p>
        </p:txBody>
      </p:sp>
      <p:sp>
        <p:nvSpPr>
          <p:cNvPr id="24" name="TextBox 14">
            <a:extLst>
              <a:ext uri="{FF2B5EF4-FFF2-40B4-BE49-F238E27FC236}">
                <a16:creationId xmlns:a16="http://schemas.microsoft.com/office/drawing/2014/main" id="{03266CCD-8B3B-D15D-3A94-9535401F8E23}"/>
              </a:ext>
            </a:extLst>
          </p:cNvPr>
          <p:cNvSpPr txBox="1"/>
          <p:nvPr/>
        </p:nvSpPr>
        <p:spPr>
          <a:xfrm>
            <a:off x="99843" y="79279"/>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III. HƯỚNG DẪN QUY TRÌNH VIẾT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animBg="1"/>
      <p:bldP spid="19" grpId="0"/>
      <p:bldP spid="20" grpId="0"/>
      <p:bldP spid="21"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8" name="Freeform 8"/>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2"/>
            <a:stretch>
              <a:fillRect/>
            </a:stretch>
          </a:blipFill>
        </p:spPr>
        <p:txBody>
          <a:bodyPr/>
          <a:lstStyle/>
          <a:p>
            <a:endParaRPr lang="en-US"/>
          </a:p>
        </p:txBody>
      </p:sp>
      <p:sp>
        <p:nvSpPr>
          <p:cNvPr id="9" name="Freeform 9"/>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4"/>
          <p:cNvSpPr txBox="1"/>
          <p:nvPr/>
        </p:nvSpPr>
        <p:spPr>
          <a:xfrm>
            <a:off x="5964245" y="1372081"/>
            <a:ext cx="7301018" cy="1132041"/>
          </a:xfrm>
          <a:prstGeom prst="rect">
            <a:avLst/>
          </a:prstGeom>
        </p:spPr>
        <p:txBody>
          <a:bodyPr wrap="square" lIns="0" tIns="0" rIns="0" bIns="0" rtlCol="0" anchor="t">
            <a:spAutoFit/>
          </a:bodyPr>
          <a:lstStyle/>
          <a:p>
            <a:pPr algn="ctr">
              <a:lnSpc>
                <a:spcPts val="9239"/>
              </a:lnSpc>
              <a:spcBef>
                <a:spcPct val="0"/>
              </a:spcBef>
            </a:pPr>
            <a:r>
              <a:rPr lang="en-US" sz="6599">
                <a:solidFill>
                  <a:srgbClr val="793600"/>
                </a:solidFill>
                <a:latin typeface="#9Slide05 ViceroyJF"/>
                <a:ea typeface="#9Slide05 ViceroyJF"/>
                <a:cs typeface="#9Slide05 ViceroyJF"/>
                <a:sym typeface="#9Slide05 ViceroyJF"/>
              </a:rPr>
              <a:t>2. Tìm ý và lập dàn ý</a:t>
            </a:r>
          </a:p>
        </p:txBody>
      </p:sp>
      <p:sp>
        <p:nvSpPr>
          <p:cNvPr id="15" name="Freeform 15"/>
          <p:cNvSpPr/>
          <p:nvPr/>
        </p:nvSpPr>
        <p:spPr>
          <a:xfrm>
            <a:off x="4642781" y="2641242"/>
            <a:ext cx="4984312" cy="1507754"/>
          </a:xfrm>
          <a:custGeom>
            <a:avLst/>
            <a:gdLst/>
            <a:ahLst/>
            <a:cxnLst/>
            <a:rect l="l" t="t" r="r" b="b"/>
            <a:pathLst>
              <a:path w="4984312" h="1507754">
                <a:moveTo>
                  <a:pt x="0" y="0"/>
                </a:moveTo>
                <a:lnTo>
                  <a:pt x="4984311" y="0"/>
                </a:lnTo>
                <a:lnTo>
                  <a:pt x="4984311" y="1507754"/>
                </a:lnTo>
                <a:lnTo>
                  <a:pt x="0" y="15077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TextBox 16"/>
          <p:cNvSpPr txBox="1"/>
          <p:nvPr/>
        </p:nvSpPr>
        <p:spPr>
          <a:xfrm>
            <a:off x="6513738" y="3033990"/>
            <a:ext cx="2598886" cy="771525"/>
          </a:xfrm>
          <a:prstGeom prst="rect">
            <a:avLst/>
          </a:prstGeom>
        </p:spPr>
        <p:txBody>
          <a:bodyPr lIns="0" tIns="0" rIns="0" bIns="0" rtlCol="0" anchor="t">
            <a:spAutoFit/>
          </a:bodyPr>
          <a:lstStyle/>
          <a:p>
            <a:pPr algn="just">
              <a:lnSpc>
                <a:spcPts val="6299"/>
              </a:lnSpc>
              <a:spcBef>
                <a:spcPct val="0"/>
              </a:spcBef>
            </a:pPr>
            <a:r>
              <a:rPr lang="en-US" sz="4499" b="1">
                <a:solidFill>
                  <a:srgbClr val="793600"/>
                </a:solidFill>
                <a:latin typeface="Roboto Condensed Bold"/>
                <a:ea typeface="Roboto Condensed Bold"/>
                <a:cs typeface="Roboto Condensed Bold"/>
                <a:sym typeface="Roboto Condensed Bold"/>
              </a:rPr>
              <a:t>Kết đoạn</a:t>
            </a:r>
          </a:p>
        </p:txBody>
      </p:sp>
      <p:sp>
        <p:nvSpPr>
          <p:cNvPr id="17" name="Freeform 17"/>
          <p:cNvSpPr/>
          <p:nvPr/>
        </p:nvSpPr>
        <p:spPr>
          <a:xfrm>
            <a:off x="5227722" y="5157362"/>
            <a:ext cx="933125" cy="814152"/>
          </a:xfrm>
          <a:custGeom>
            <a:avLst/>
            <a:gdLst/>
            <a:ahLst/>
            <a:cxnLst/>
            <a:rect l="l" t="t" r="r" b="b"/>
            <a:pathLst>
              <a:path w="933125" h="814152">
                <a:moveTo>
                  <a:pt x="0" y="0"/>
                </a:moveTo>
                <a:lnTo>
                  <a:pt x="933125" y="0"/>
                </a:lnTo>
                <a:lnTo>
                  <a:pt x="933125" y="814152"/>
                </a:lnTo>
                <a:lnTo>
                  <a:pt x="0" y="8141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Freeform 18"/>
          <p:cNvSpPr/>
          <p:nvPr/>
        </p:nvSpPr>
        <p:spPr>
          <a:xfrm>
            <a:off x="5227722" y="6788162"/>
            <a:ext cx="933125" cy="814152"/>
          </a:xfrm>
          <a:custGeom>
            <a:avLst/>
            <a:gdLst/>
            <a:ahLst/>
            <a:cxnLst/>
            <a:rect l="l" t="t" r="r" b="b"/>
            <a:pathLst>
              <a:path w="933125" h="814152">
                <a:moveTo>
                  <a:pt x="0" y="0"/>
                </a:moveTo>
                <a:lnTo>
                  <a:pt x="933125" y="0"/>
                </a:lnTo>
                <a:lnTo>
                  <a:pt x="933125" y="814152"/>
                </a:lnTo>
                <a:lnTo>
                  <a:pt x="0" y="8141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TextBox 19"/>
          <p:cNvSpPr txBox="1"/>
          <p:nvPr/>
        </p:nvSpPr>
        <p:spPr>
          <a:xfrm>
            <a:off x="6580342" y="5186613"/>
            <a:ext cx="12165412" cy="679450"/>
          </a:xfrm>
          <a:prstGeom prst="rect">
            <a:avLst/>
          </a:prstGeom>
        </p:spPr>
        <p:txBody>
          <a:bodyPr lIns="0" tIns="0" rIns="0" bIns="0" rtlCol="0" anchor="t">
            <a:spAutoFit/>
          </a:bodyPr>
          <a:lstStyle/>
          <a:p>
            <a:pPr algn="just">
              <a:lnSpc>
                <a:spcPts val="5599"/>
              </a:lnSpc>
              <a:spcBef>
                <a:spcPct val="0"/>
              </a:spcBef>
            </a:pPr>
            <a:r>
              <a:rPr lang="en-US" sz="3999">
                <a:solidFill>
                  <a:srgbClr val="793600"/>
                </a:solidFill>
                <a:latin typeface="Roboto Condensed"/>
                <a:ea typeface="Roboto Condensed"/>
                <a:cs typeface="Roboto Condensed"/>
                <a:sym typeface="Roboto Condensed"/>
              </a:rPr>
              <a:t>Khái quát lại những ấn tượng, cảm xúc về bài thơ</a:t>
            </a:r>
          </a:p>
        </p:txBody>
      </p:sp>
      <p:sp>
        <p:nvSpPr>
          <p:cNvPr id="20" name="TextBox 20"/>
          <p:cNvSpPr txBox="1"/>
          <p:nvPr/>
        </p:nvSpPr>
        <p:spPr>
          <a:xfrm>
            <a:off x="6580342" y="6817413"/>
            <a:ext cx="12165412" cy="679450"/>
          </a:xfrm>
          <a:prstGeom prst="rect">
            <a:avLst/>
          </a:prstGeom>
        </p:spPr>
        <p:txBody>
          <a:bodyPr lIns="0" tIns="0" rIns="0" bIns="0" rtlCol="0" anchor="t">
            <a:spAutoFit/>
          </a:bodyPr>
          <a:lstStyle/>
          <a:p>
            <a:pPr algn="just">
              <a:lnSpc>
                <a:spcPts val="5599"/>
              </a:lnSpc>
              <a:spcBef>
                <a:spcPct val="0"/>
              </a:spcBef>
            </a:pPr>
            <a:r>
              <a:rPr lang="en-US" sz="3999">
                <a:solidFill>
                  <a:srgbClr val="793600"/>
                </a:solidFill>
                <a:latin typeface="Roboto Condensed"/>
                <a:ea typeface="Roboto Condensed"/>
                <a:cs typeface="Roboto Condensed"/>
                <a:sym typeface="Roboto Condensed"/>
              </a:rPr>
              <a:t> Ý nghĩa của bài thơ với bản thân.</a:t>
            </a:r>
          </a:p>
        </p:txBody>
      </p:sp>
      <p:sp>
        <p:nvSpPr>
          <p:cNvPr id="22" name="TextBox 14">
            <a:extLst>
              <a:ext uri="{FF2B5EF4-FFF2-40B4-BE49-F238E27FC236}">
                <a16:creationId xmlns:a16="http://schemas.microsoft.com/office/drawing/2014/main" id="{6E6C543D-6A59-D995-B381-631193E386C9}"/>
              </a:ext>
            </a:extLst>
          </p:cNvPr>
          <p:cNvSpPr txBox="1"/>
          <p:nvPr/>
        </p:nvSpPr>
        <p:spPr>
          <a:xfrm>
            <a:off x="99843" y="79279"/>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III. HƯỚNG DẪN QUY TRÌNH VIẾT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animBg="1"/>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2" name="Freeform 2"/>
          <p:cNvSpPr/>
          <p:nvPr/>
        </p:nvSpPr>
        <p:spPr>
          <a:xfrm>
            <a:off x="-1362066" y="-1665584"/>
            <a:ext cx="3891466" cy="5632385"/>
          </a:xfrm>
          <a:custGeom>
            <a:avLst/>
            <a:gdLst/>
            <a:ahLst/>
            <a:cxnLst/>
            <a:rect l="l" t="t" r="r" b="b"/>
            <a:pathLst>
              <a:path w="3891466" h="5632385">
                <a:moveTo>
                  <a:pt x="0" y="0"/>
                </a:moveTo>
                <a:lnTo>
                  <a:pt x="3891466" y="0"/>
                </a:lnTo>
                <a:lnTo>
                  <a:pt x="3891466" y="5632385"/>
                </a:lnTo>
                <a:lnTo>
                  <a:pt x="0" y="56323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4865510" y="4721875"/>
            <a:ext cx="3891466" cy="5632385"/>
          </a:xfrm>
          <a:custGeom>
            <a:avLst/>
            <a:gdLst/>
            <a:ahLst/>
            <a:cxnLst/>
            <a:rect l="l" t="t" r="r" b="b"/>
            <a:pathLst>
              <a:path w="3891466" h="5632385">
                <a:moveTo>
                  <a:pt x="0" y="0"/>
                </a:moveTo>
                <a:lnTo>
                  <a:pt x="3891465" y="0"/>
                </a:lnTo>
                <a:lnTo>
                  <a:pt x="3891465" y="5632384"/>
                </a:lnTo>
                <a:lnTo>
                  <a:pt x="0" y="56323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1818737" y="4881340"/>
            <a:ext cx="450127" cy="2656727"/>
          </a:xfrm>
          <a:custGeom>
            <a:avLst/>
            <a:gdLst/>
            <a:ahLst/>
            <a:cxnLst/>
            <a:rect l="l" t="t" r="r" b="b"/>
            <a:pathLst>
              <a:path w="450127" h="2656727">
                <a:moveTo>
                  <a:pt x="0" y="0"/>
                </a:moveTo>
                <a:lnTo>
                  <a:pt x="450126" y="0"/>
                </a:lnTo>
                <a:lnTo>
                  <a:pt x="450126" y="2656727"/>
                </a:lnTo>
                <a:lnTo>
                  <a:pt x="0" y="2656727"/>
                </a:lnTo>
                <a:lnTo>
                  <a:pt x="0" y="0"/>
                </a:lnTo>
                <a:close/>
              </a:path>
            </a:pathLst>
          </a:custGeom>
          <a:blipFill>
            <a:blip r:embed="rId4"/>
            <a:stretch>
              <a:fillRect/>
            </a:stretch>
          </a:blipFill>
        </p:spPr>
        <p:txBody>
          <a:bodyPr/>
          <a:lstStyle/>
          <a:p>
            <a:endParaRPr lang="en-US"/>
          </a:p>
        </p:txBody>
      </p:sp>
      <p:sp>
        <p:nvSpPr>
          <p:cNvPr id="12" name="Freeform 12"/>
          <p:cNvSpPr/>
          <p:nvPr/>
        </p:nvSpPr>
        <p:spPr>
          <a:xfrm>
            <a:off x="1375314" y="2338571"/>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8412909" y="799473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15"/>
          <p:cNvSpPr/>
          <p:nvPr/>
        </p:nvSpPr>
        <p:spPr>
          <a:xfrm rot="508350">
            <a:off x="13423271" y="648750"/>
            <a:ext cx="1901093" cy="646372"/>
          </a:xfrm>
          <a:custGeom>
            <a:avLst/>
            <a:gdLst/>
            <a:ahLst/>
            <a:cxnLst/>
            <a:rect l="l" t="t" r="r" b="b"/>
            <a:pathLst>
              <a:path w="1901093" h="646372">
                <a:moveTo>
                  <a:pt x="0" y="0"/>
                </a:moveTo>
                <a:lnTo>
                  <a:pt x="1901093" y="0"/>
                </a:lnTo>
                <a:lnTo>
                  <a:pt x="1901093" y="646371"/>
                </a:lnTo>
                <a:lnTo>
                  <a:pt x="0" y="646371"/>
                </a:lnTo>
                <a:lnTo>
                  <a:pt x="0" y="0"/>
                </a:lnTo>
                <a:close/>
              </a:path>
            </a:pathLst>
          </a:custGeom>
          <a:blipFill>
            <a:blip r:embed="rId7"/>
            <a:stretch>
              <a:fillRect/>
            </a:stretch>
          </a:blipFill>
        </p:spPr>
        <p:txBody>
          <a:bodyPr/>
          <a:lstStyle/>
          <a:p>
            <a:endParaRPr lang="en-US"/>
          </a:p>
        </p:txBody>
      </p:sp>
      <p:sp>
        <p:nvSpPr>
          <p:cNvPr id="18" name="TextBox 18"/>
          <p:cNvSpPr txBox="1"/>
          <p:nvPr/>
        </p:nvSpPr>
        <p:spPr>
          <a:xfrm>
            <a:off x="2901329" y="1501308"/>
            <a:ext cx="7486452" cy="3228975"/>
          </a:xfrm>
          <a:prstGeom prst="rect">
            <a:avLst/>
          </a:prstGeom>
        </p:spPr>
        <p:txBody>
          <a:bodyPr lIns="0" tIns="0" rIns="0" bIns="0" rtlCol="0" anchor="t">
            <a:spAutoFit/>
          </a:bodyPr>
          <a:lstStyle/>
          <a:p>
            <a:pPr algn="ctr">
              <a:lnSpc>
                <a:spcPts val="12599"/>
              </a:lnSpc>
            </a:pPr>
            <a:r>
              <a:rPr lang="en-US" sz="9000">
                <a:solidFill>
                  <a:srgbClr val="793600"/>
                </a:solidFill>
                <a:latin typeface="#9Slide07 SVNRevolution"/>
                <a:ea typeface="#9Slide07 SVNRevolution"/>
                <a:cs typeface="#9Slide07 SVNRevolution"/>
                <a:sym typeface="#9Slide07 SVNRevolution"/>
              </a:rPr>
              <a:t>TRÍ NHỚ </a:t>
            </a:r>
          </a:p>
          <a:p>
            <a:pPr marL="0" lvl="0" indent="0" algn="ctr">
              <a:lnSpc>
                <a:spcPts val="12599"/>
              </a:lnSpc>
              <a:spcBef>
                <a:spcPct val="0"/>
              </a:spcBef>
            </a:pPr>
            <a:r>
              <a:rPr lang="en-US" sz="9000">
                <a:solidFill>
                  <a:srgbClr val="793600"/>
                </a:solidFill>
                <a:latin typeface="#9Slide07 SVNRevolution"/>
                <a:ea typeface="#9Slide07 SVNRevolution"/>
                <a:cs typeface="#9Slide07 SVNRevolution"/>
                <a:sym typeface="#9Slide07 SVNRevolution"/>
              </a:rPr>
              <a:t>SIÊU PHÀM</a:t>
            </a:r>
          </a:p>
        </p:txBody>
      </p:sp>
      <p:sp>
        <p:nvSpPr>
          <p:cNvPr id="19" name="TextBox 19"/>
          <p:cNvSpPr txBox="1"/>
          <p:nvPr/>
        </p:nvSpPr>
        <p:spPr>
          <a:xfrm>
            <a:off x="1578209" y="5303518"/>
            <a:ext cx="9709324" cy="3498850"/>
          </a:xfrm>
          <a:prstGeom prst="rect">
            <a:avLst/>
          </a:prstGeom>
        </p:spPr>
        <p:txBody>
          <a:bodyPr lIns="0" tIns="0" rIns="0" bIns="0" rtlCol="0" anchor="t">
            <a:spAutoFit/>
          </a:bodyPr>
          <a:lstStyle/>
          <a:p>
            <a:pPr algn="just">
              <a:lnSpc>
                <a:spcPts val="5599"/>
              </a:lnSpc>
              <a:spcBef>
                <a:spcPct val="0"/>
              </a:spcBef>
            </a:pPr>
            <a:r>
              <a:rPr lang="en-US" sz="3999">
                <a:solidFill>
                  <a:srgbClr val="793600"/>
                </a:solidFill>
                <a:latin typeface="Roboto Condensed"/>
                <a:ea typeface="Roboto Condensed"/>
                <a:cs typeface="Roboto Condensed"/>
                <a:sym typeface="Roboto Condensed"/>
              </a:rPr>
              <a:t>+ Hãy chọn các từ, cụm từ thuộc đặc trưng của thơ tám chữ.</a:t>
            </a:r>
          </a:p>
          <a:p>
            <a:pPr algn="just">
              <a:lnSpc>
                <a:spcPts val="5599"/>
              </a:lnSpc>
              <a:spcBef>
                <a:spcPct val="0"/>
              </a:spcBef>
            </a:pPr>
            <a:r>
              <a:rPr lang="en-US" sz="3999">
                <a:solidFill>
                  <a:srgbClr val="793600"/>
                </a:solidFill>
                <a:latin typeface="Roboto Condensed"/>
                <a:ea typeface="Roboto Condensed"/>
                <a:cs typeface="Roboto Condensed"/>
                <a:sym typeface="Roboto Condensed"/>
              </a:rPr>
              <a:t>+ Mỗi câu trả lời phù hợp GV sẽ tặng điểm thưởng cho HS, thời gian cho mỗi câu là 1 phút.</a:t>
            </a:r>
          </a:p>
          <a:p>
            <a:pPr algn="just">
              <a:lnSpc>
                <a:spcPts val="5599"/>
              </a:lnSpc>
              <a:spcBef>
                <a:spcPct val="0"/>
              </a:spcBef>
            </a:pPr>
            <a:endParaRPr lang="en-US" sz="3999">
              <a:solidFill>
                <a:srgbClr val="793600"/>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8" name="Freeform 8"/>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2"/>
            <a:stretch>
              <a:fillRect/>
            </a:stretch>
          </a:blipFill>
        </p:spPr>
        <p:txBody>
          <a:bodyPr/>
          <a:lstStyle/>
          <a:p>
            <a:endParaRPr lang="en-US"/>
          </a:p>
        </p:txBody>
      </p:sp>
      <p:sp>
        <p:nvSpPr>
          <p:cNvPr id="9" name="Freeform 9"/>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4"/>
          <p:cNvSpPr txBox="1"/>
          <p:nvPr/>
        </p:nvSpPr>
        <p:spPr>
          <a:xfrm>
            <a:off x="5930922" y="1168039"/>
            <a:ext cx="2835672" cy="1194437"/>
          </a:xfrm>
          <a:prstGeom prst="rect">
            <a:avLst/>
          </a:prstGeom>
        </p:spPr>
        <p:txBody>
          <a:bodyPr lIns="0" tIns="0" rIns="0" bIns="0" rtlCol="0" anchor="t">
            <a:spAutoFit/>
          </a:bodyPr>
          <a:lstStyle/>
          <a:p>
            <a:pPr algn="ctr">
              <a:lnSpc>
                <a:spcPts val="9239"/>
              </a:lnSpc>
              <a:spcBef>
                <a:spcPct val="0"/>
              </a:spcBef>
            </a:pPr>
            <a:r>
              <a:rPr lang="en-US" sz="6599">
                <a:solidFill>
                  <a:srgbClr val="793600"/>
                </a:solidFill>
                <a:latin typeface="#9Slide05 ViceroyJF"/>
                <a:ea typeface="#9Slide05 ViceroyJF"/>
                <a:cs typeface="#9Slide05 ViceroyJF"/>
                <a:sym typeface="#9Slide05 ViceroyJF"/>
              </a:rPr>
              <a:t>3. Viết bài</a:t>
            </a:r>
          </a:p>
        </p:txBody>
      </p:sp>
      <p:sp>
        <p:nvSpPr>
          <p:cNvPr id="15" name="Freeform 15"/>
          <p:cNvSpPr/>
          <p:nvPr/>
        </p:nvSpPr>
        <p:spPr>
          <a:xfrm>
            <a:off x="4938682" y="2513919"/>
            <a:ext cx="933125" cy="814152"/>
          </a:xfrm>
          <a:custGeom>
            <a:avLst/>
            <a:gdLst/>
            <a:ahLst/>
            <a:cxnLst/>
            <a:rect l="l" t="t" r="r" b="b"/>
            <a:pathLst>
              <a:path w="933125" h="814152">
                <a:moveTo>
                  <a:pt x="0" y="0"/>
                </a:moveTo>
                <a:lnTo>
                  <a:pt x="933125" y="0"/>
                </a:lnTo>
                <a:lnTo>
                  <a:pt x="933125" y="814152"/>
                </a:lnTo>
                <a:lnTo>
                  <a:pt x="0" y="8141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16"/>
          <p:cNvSpPr/>
          <p:nvPr/>
        </p:nvSpPr>
        <p:spPr>
          <a:xfrm>
            <a:off x="4968082" y="3961911"/>
            <a:ext cx="933125" cy="814152"/>
          </a:xfrm>
          <a:custGeom>
            <a:avLst/>
            <a:gdLst/>
            <a:ahLst/>
            <a:cxnLst/>
            <a:rect l="l" t="t" r="r" b="b"/>
            <a:pathLst>
              <a:path w="933125" h="814152">
                <a:moveTo>
                  <a:pt x="0" y="0"/>
                </a:moveTo>
                <a:lnTo>
                  <a:pt x="933125" y="0"/>
                </a:lnTo>
                <a:lnTo>
                  <a:pt x="933125" y="814152"/>
                </a:lnTo>
                <a:lnTo>
                  <a:pt x="0" y="8141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6493908" y="2615839"/>
            <a:ext cx="12165412" cy="679450"/>
          </a:xfrm>
          <a:prstGeom prst="rect">
            <a:avLst/>
          </a:prstGeom>
        </p:spPr>
        <p:txBody>
          <a:bodyPr lIns="0" tIns="0" rIns="0" bIns="0" rtlCol="0" anchor="t">
            <a:spAutoFit/>
          </a:bodyPr>
          <a:lstStyle/>
          <a:p>
            <a:pPr algn="just">
              <a:lnSpc>
                <a:spcPts val="5599"/>
              </a:lnSpc>
              <a:spcBef>
                <a:spcPct val="0"/>
              </a:spcBef>
            </a:pPr>
            <a:r>
              <a:rPr lang="en-US" sz="3999">
                <a:solidFill>
                  <a:srgbClr val="793600"/>
                </a:solidFill>
                <a:latin typeface="Roboto Condensed"/>
                <a:ea typeface="Roboto Condensed"/>
                <a:cs typeface="Roboto Condensed"/>
                <a:sym typeface="Roboto Condensed"/>
              </a:rPr>
              <a:t>Viết đoạn văn theo dàn ý đã lập.</a:t>
            </a:r>
          </a:p>
        </p:txBody>
      </p:sp>
      <p:sp>
        <p:nvSpPr>
          <p:cNvPr id="18" name="TextBox 18"/>
          <p:cNvSpPr txBox="1"/>
          <p:nvPr/>
        </p:nvSpPr>
        <p:spPr>
          <a:xfrm>
            <a:off x="6493908" y="3762013"/>
            <a:ext cx="10765392" cy="1384300"/>
          </a:xfrm>
          <a:prstGeom prst="rect">
            <a:avLst/>
          </a:prstGeom>
        </p:spPr>
        <p:txBody>
          <a:bodyPr lIns="0" tIns="0" rIns="0" bIns="0" rtlCol="0" anchor="t">
            <a:spAutoFit/>
          </a:bodyPr>
          <a:lstStyle/>
          <a:p>
            <a:pPr algn="just">
              <a:lnSpc>
                <a:spcPts val="5599"/>
              </a:lnSpc>
              <a:spcBef>
                <a:spcPct val="0"/>
              </a:spcBef>
            </a:pPr>
            <a:r>
              <a:rPr lang="en-US" sz="3999">
                <a:solidFill>
                  <a:srgbClr val="793600"/>
                </a:solidFill>
                <a:latin typeface="Roboto Condensed"/>
                <a:ea typeface="Roboto Condensed"/>
                <a:cs typeface="Roboto Condensed"/>
                <a:sym typeface="Roboto Condensed"/>
              </a:rPr>
              <a:t>Khi viết sử dụng các từ ngữ, câu văn thể hiện được chính xác sinh động cảm xúc, suy nghĩ của em.</a:t>
            </a:r>
          </a:p>
        </p:txBody>
      </p:sp>
      <p:sp>
        <p:nvSpPr>
          <p:cNvPr id="19" name="Freeform 19"/>
          <p:cNvSpPr/>
          <p:nvPr/>
        </p:nvSpPr>
        <p:spPr>
          <a:xfrm>
            <a:off x="8124731" y="3896632"/>
            <a:ext cx="5808763" cy="3724869"/>
          </a:xfrm>
          <a:custGeom>
            <a:avLst/>
            <a:gdLst/>
            <a:ahLst/>
            <a:cxnLst/>
            <a:rect l="l" t="t" r="r" b="b"/>
            <a:pathLst>
              <a:path w="5808763" h="3724869">
                <a:moveTo>
                  <a:pt x="0" y="0"/>
                </a:moveTo>
                <a:lnTo>
                  <a:pt x="5808763" y="0"/>
                </a:lnTo>
                <a:lnTo>
                  <a:pt x="5808763" y="3724869"/>
                </a:lnTo>
                <a:lnTo>
                  <a:pt x="0" y="37248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TextBox 20"/>
          <p:cNvSpPr txBox="1"/>
          <p:nvPr/>
        </p:nvSpPr>
        <p:spPr>
          <a:xfrm>
            <a:off x="8715433" y="4823139"/>
            <a:ext cx="4627359" cy="1384300"/>
          </a:xfrm>
          <a:prstGeom prst="rect">
            <a:avLst/>
          </a:prstGeom>
        </p:spPr>
        <p:txBody>
          <a:bodyPr lIns="0" tIns="0" rIns="0" bIns="0" rtlCol="0" anchor="t">
            <a:spAutoFit/>
          </a:bodyPr>
          <a:lstStyle/>
          <a:p>
            <a:pPr algn="just">
              <a:lnSpc>
                <a:spcPts val="5599"/>
              </a:lnSpc>
              <a:spcBef>
                <a:spcPct val="0"/>
              </a:spcBef>
            </a:pPr>
            <a:r>
              <a:rPr lang="en-US" sz="3999">
                <a:solidFill>
                  <a:srgbClr val="793600"/>
                </a:solidFill>
                <a:latin typeface="Roboto Condensed"/>
                <a:ea typeface="Roboto Condensed"/>
                <a:cs typeface="Roboto Condensed"/>
                <a:sym typeface="Roboto Condensed"/>
              </a:rPr>
              <a:t>Trong khi viết cần có những lưu ý nào?</a:t>
            </a:r>
          </a:p>
        </p:txBody>
      </p:sp>
      <p:sp>
        <p:nvSpPr>
          <p:cNvPr id="21" name="Freeform 21"/>
          <p:cNvSpPr/>
          <p:nvPr/>
        </p:nvSpPr>
        <p:spPr>
          <a:xfrm>
            <a:off x="4955327" y="5548165"/>
            <a:ext cx="933125" cy="814152"/>
          </a:xfrm>
          <a:custGeom>
            <a:avLst/>
            <a:gdLst/>
            <a:ahLst/>
            <a:cxnLst/>
            <a:rect l="l" t="t" r="r" b="b"/>
            <a:pathLst>
              <a:path w="933125" h="814152">
                <a:moveTo>
                  <a:pt x="0" y="0"/>
                </a:moveTo>
                <a:lnTo>
                  <a:pt x="933125" y="0"/>
                </a:lnTo>
                <a:lnTo>
                  <a:pt x="933125" y="814151"/>
                </a:lnTo>
                <a:lnTo>
                  <a:pt x="0" y="8141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TextBox 22"/>
          <p:cNvSpPr txBox="1"/>
          <p:nvPr/>
        </p:nvSpPr>
        <p:spPr>
          <a:xfrm>
            <a:off x="6493908" y="5682866"/>
            <a:ext cx="10765392" cy="679450"/>
          </a:xfrm>
          <a:prstGeom prst="rect">
            <a:avLst/>
          </a:prstGeom>
        </p:spPr>
        <p:txBody>
          <a:bodyPr lIns="0" tIns="0" rIns="0" bIns="0" rtlCol="0" anchor="t">
            <a:spAutoFit/>
          </a:bodyPr>
          <a:lstStyle/>
          <a:p>
            <a:pPr algn="just">
              <a:lnSpc>
                <a:spcPts val="5599"/>
              </a:lnSpc>
              <a:spcBef>
                <a:spcPct val="0"/>
              </a:spcBef>
            </a:pPr>
            <a:r>
              <a:rPr lang="en-US" sz="3999">
                <a:solidFill>
                  <a:srgbClr val="793600"/>
                </a:solidFill>
                <a:latin typeface="Roboto Condensed"/>
                <a:ea typeface="Roboto Condensed"/>
                <a:cs typeface="Roboto Condensed"/>
                <a:sym typeface="Roboto Condensed"/>
              </a:rPr>
              <a:t>Đảm bảo yếu tố thuộc về hình thức của một đoạn văn</a:t>
            </a:r>
          </a:p>
        </p:txBody>
      </p:sp>
      <p:sp>
        <p:nvSpPr>
          <p:cNvPr id="23" name="TextBox 23"/>
          <p:cNvSpPr txBox="1"/>
          <p:nvPr/>
        </p:nvSpPr>
        <p:spPr>
          <a:xfrm>
            <a:off x="6006204" y="6508535"/>
            <a:ext cx="7017445" cy="1194437"/>
          </a:xfrm>
          <a:prstGeom prst="rect">
            <a:avLst/>
          </a:prstGeom>
        </p:spPr>
        <p:txBody>
          <a:bodyPr lIns="0" tIns="0" rIns="0" bIns="0" rtlCol="0" anchor="t">
            <a:spAutoFit/>
          </a:bodyPr>
          <a:lstStyle/>
          <a:p>
            <a:pPr algn="ctr">
              <a:lnSpc>
                <a:spcPts val="9239"/>
              </a:lnSpc>
              <a:spcBef>
                <a:spcPct val="0"/>
              </a:spcBef>
            </a:pPr>
            <a:r>
              <a:rPr lang="en-US" sz="6599">
                <a:solidFill>
                  <a:srgbClr val="793600"/>
                </a:solidFill>
                <a:latin typeface="#9Slide05 ViceroyJF"/>
                <a:ea typeface="#9Slide05 ViceroyJF"/>
                <a:cs typeface="#9Slide05 ViceroyJF"/>
                <a:sym typeface="#9Slide05 ViceroyJF"/>
              </a:rPr>
              <a:t>4. Kiểm tra và chỉnh sửa</a:t>
            </a:r>
          </a:p>
        </p:txBody>
      </p:sp>
      <p:sp>
        <p:nvSpPr>
          <p:cNvPr id="24" name="TextBox 24"/>
          <p:cNvSpPr txBox="1"/>
          <p:nvPr/>
        </p:nvSpPr>
        <p:spPr>
          <a:xfrm>
            <a:off x="6493908" y="8127363"/>
            <a:ext cx="10765392" cy="1384300"/>
          </a:xfrm>
          <a:prstGeom prst="rect">
            <a:avLst/>
          </a:prstGeom>
        </p:spPr>
        <p:txBody>
          <a:bodyPr lIns="0" tIns="0" rIns="0" bIns="0" rtlCol="0" anchor="t">
            <a:spAutoFit/>
          </a:bodyPr>
          <a:lstStyle/>
          <a:p>
            <a:pPr algn="just">
              <a:lnSpc>
                <a:spcPts val="5599"/>
              </a:lnSpc>
              <a:spcBef>
                <a:spcPct val="0"/>
              </a:spcBef>
            </a:pPr>
            <a:r>
              <a:rPr lang="en-US" sz="3999">
                <a:solidFill>
                  <a:srgbClr val="793600"/>
                </a:solidFill>
                <a:latin typeface="Roboto Condensed"/>
                <a:ea typeface="Roboto Condensed"/>
                <a:cs typeface="Roboto Condensed"/>
                <a:sym typeface="Roboto Condensed"/>
              </a:rPr>
              <a:t>Đọc lại và chỉnh sửa (nếu cần), bám sát vào bảng kiểm để chỉnh sửa.</a:t>
            </a:r>
          </a:p>
        </p:txBody>
      </p:sp>
      <p:sp>
        <p:nvSpPr>
          <p:cNvPr id="26" name="TextBox 14">
            <a:extLst>
              <a:ext uri="{FF2B5EF4-FFF2-40B4-BE49-F238E27FC236}">
                <a16:creationId xmlns:a16="http://schemas.microsoft.com/office/drawing/2014/main" id="{D5AE9A25-8B96-1F8A-5E3E-4F5EB37F2F8A}"/>
              </a:ext>
            </a:extLst>
          </p:cNvPr>
          <p:cNvSpPr txBox="1"/>
          <p:nvPr/>
        </p:nvSpPr>
        <p:spPr>
          <a:xfrm>
            <a:off x="99843" y="79279"/>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III. HƯỚNG DẪN QUY TRÌNH VIẾT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80">
                                          <p:stCondLst>
                                            <p:cond delay="0"/>
                                          </p:stCondLst>
                                        </p:cTn>
                                        <p:tgtEl>
                                          <p:spTgt spid="20"/>
                                        </p:tgtEl>
                                      </p:cBhvr>
                                    </p:animEffect>
                                    <p:anim calcmode="lin" valueType="num">
                                      <p:cBhvr>
                                        <p:cTn id="1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8" dur="26">
                                          <p:stCondLst>
                                            <p:cond delay="650"/>
                                          </p:stCondLst>
                                        </p:cTn>
                                        <p:tgtEl>
                                          <p:spTgt spid="20"/>
                                        </p:tgtEl>
                                      </p:cBhvr>
                                      <p:to x="100000" y="60000"/>
                                    </p:animScale>
                                    <p:animScale>
                                      <p:cBhvr>
                                        <p:cTn id="19" dur="166" decel="50000">
                                          <p:stCondLst>
                                            <p:cond delay="676"/>
                                          </p:stCondLst>
                                        </p:cTn>
                                        <p:tgtEl>
                                          <p:spTgt spid="20"/>
                                        </p:tgtEl>
                                      </p:cBhvr>
                                      <p:to x="100000" y="100000"/>
                                    </p:animScale>
                                    <p:animScale>
                                      <p:cBhvr>
                                        <p:cTn id="20" dur="26">
                                          <p:stCondLst>
                                            <p:cond delay="1312"/>
                                          </p:stCondLst>
                                        </p:cTn>
                                        <p:tgtEl>
                                          <p:spTgt spid="20"/>
                                        </p:tgtEl>
                                      </p:cBhvr>
                                      <p:to x="100000" y="80000"/>
                                    </p:animScale>
                                    <p:animScale>
                                      <p:cBhvr>
                                        <p:cTn id="21" dur="166" decel="50000">
                                          <p:stCondLst>
                                            <p:cond delay="1338"/>
                                          </p:stCondLst>
                                        </p:cTn>
                                        <p:tgtEl>
                                          <p:spTgt spid="20"/>
                                        </p:tgtEl>
                                      </p:cBhvr>
                                      <p:to x="100000" y="100000"/>
                                    </p:animScale>
                                    <p:animScale>
                                      <p:cBhvr>
                                        <p:cTn id="22" dur="26">
                                          <p:stCondLst>
                                            <p:cond delay="1642"/>
                                          </p:stCondLst>
                                        </p:cTn>
                                        <p:tgtEl>
                                          <p:spTgt spid="20"/>
                                        </p:tgtEl>
                                      </p:cBhvr>
                                      <p:to x="100000" y="90000"/>
                                    </p:animScale>
                                    <p:animScale>
                                      <p:cBhvr>
                                        <p:cTn id="23" dur="166" decel="50000">
                                          <p:stCondLst>
                                            <p:cond delay="1668"/>
                                          </p:stCondLst>
                                        </p:cTn>
                                        <p:tgtEl>
                                          <p:spTgt spid="20"/>
                                        </p:tgtEl>
                                      </p:cBhvr>
                                      <p:to x="100000" y="100000"/>
                                    </p:animScale>
                                    <p:animScale>
                                      <p:cBhvr>
                                        <p:cTn id="24" dur="26">
                                          <p:stCondLst>
                                            <p:cond delay="1808"/>
                                          </p:stCondLst>
                                        </p:cTn>
                                        <p:tgtEl>
                                          <p:spTgt spid="20"/>
                                        </p:tgtEl>
                                      </p:cBhvr>
                                      <p:to x="100000" y="95000"/>
                                    </p:animScale>
                                    <p:animScale>
                                      <p:cBhvr>
                                        <p:cTn id="25" dur="166" decel="50000">
                                          <p:stCondLst>
                                            <p:cond delay="1834"/>
                                          </p:stCondLst>
                                        </p:cTn>
                                        <p:tgtEl>
                                          <p:spTgt spid="20"/>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80">
                                          <p:stCondLst>
                                            <p:cond delay="0"/>
                                          </p:stCondLst>
                                        </p:cTn>
                                        <p:tgtEl>
                                          <p:spTgt spid="19"/>
                                        </p:tgtEl>
                                      </p:cBhvr>
                                    </p:animEffect>
                                    <p:anim calcmode="lin" valueType="num">
                                      <p:cBhvr>
                                        <p:cTn id="2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4" dur="26">
                                          <p:stCondLst>
                                            <p:cond delay="650"/>
                                          </p:stCondLst>
                                        </p:cTn>
                                        <p:tgtEl>
                                          <p:spTgt spid="19"/>
                                        </p:tgtEl>
                                      </p:cBhvr>
                                      <p:to x="100000" y="60000"/>
                                    </p:animScale>
                                    <p:animScale>
                                      <p:cBhvr>
                                        <p:cTn id="35" dur="166" decel="50000">
                                          <p:stCondLst>
                                            <p:cond delay="676"/>
                                          </p:stCondLst>
                                        </p:cTn>
                                        <p:tgtEl>
                                          <p:spTgt spid="19"/>
                                        </p:tgtEl>
                                      </p:cBhvr>
                                      <p:to x="100000" y="100000"/>
                                    </p:animScale>
                                    <p:animScale>
                                      <p:cBhvr>
                                        <p:cTn id="36" dur="26">
                                          <p:stCondLst>
                                            <p:cond delay="1312"/>
                                          </p:stCondLst>
                                        </p:cTn>
                                        <p:tgtEl>
                                          <p:spTgt spid="19"/>
                                        </p:tgtEl>
                                      </p:cBhvr>
                                      <p:to x="100000" y="80000"/>
                                    </p:animScale>
                                    <p:animScale>
                                      <p:cBhvr>
                                        <p:cTn id="37" dur="166" decel="50000">
                                          <p:stCondLst>
                                            <p:cond delay="1338"/>
                                          </p:stCondLst>
                                        </p:cTn>
                                        <p:tgtEl>
                                          <p:spTgt spid="19"/>
                                        </p:tgtEl>
                                      </p:cBhvr>
                                      <p:to x="100000" y="100000"/>
                                    </p:animScale>
                                    <p:animScale>
                                      <p:cBhvr>
                                        <p:cTn id="38" dur="26">
                                          <p:stCondLst>
                                            <p:cond delay="1642"/>
                                          </p:stCondLst>
                                        </p:cTn>
                                        <p:tgtEl>
                                          <p:spTgt spid="19"/>
                                        </p:tgtEl>
                                      </p:cBhvr>
                                      <p:to x="100000" y="90000"/>
                                    </p:animScale>
                                    <p:animScale>
                                      <p:cBhvr>
                                        <p:cTn id="39" dur="166" decel="50000">
                                          <p:stCondLst>
                                            <p:cond delay="1668"/>
                                          </p:stCondLst>
                                        </p:cTn>
                                        <p:tgtEl>
                                          <p:spTgt spid="19"/>
                                        </p:tgtEl>
                                      </p:cBhvr>
                                      <p:to x="100000" y="100000"/>
                                    </p:animScale>
                                    <p:animScale>
                                      <p:cBhvr>
                                        <p:cTn id="40" dur="26">
                                          <p:stCondLst>
                                            <p:cond delay="1808"/>
                                          </p:stCondLst>
                                        </p:cTn>
                                        <p:tgtEl>
                                          <p:spTgt spid="19"/>
                                        </p:tgtEl>
                                      </p:cBhvr>
                                      <p:to x="100000" y="95000"/>
                                    </p:animScale>
                                    <p:animScale>
                                      <p:cBhvr>
                                        <p:cTn id="41" dur="166" decel="50000">
                                          <p:stCondLst>
                                            <p:cond delay="1834"/>
                                          </p:stCondLst>
                                        </p:cTn>
                                        <p:tgtEl>
                                          <p:spTgt spid="19"/>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5" presetClass="exit" presetSubtype="10" fill="hold" grpId="1" nodeType="clickEffect">
                                  <p:stCondLst>
                                    <p:cond delay="0"/>
                                  </p:stCondLst>
                                  <p:childTnLst>
                                    <p:animEffect transition="out" filter="checkerboard(across)">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barn(inVertical)">
                                      <p:cBhvr>
                                        <p:cTn id="70" dur="500"/>
                                        <p:tgtEl>
                                          <p:spTgt spid="21"/>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arn(inVertical)">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barn(inVertical)">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p:bldP spid="18" grpId="0"/>
      <p:bldP spid="19" grpId="0" animBg="1"/>
      <p:bldP spid="19" grpId="1" animBg="1"/>
      <p:bldP spid="20" grpId="0"/>
      <p:bldP spid="20" grpId="1"/>
      <p:bldP spid="21" grpId="0" animBg="1"/>
      <p:bldP spid="22"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9" name="Freeform 9"/>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2"/>
            <a:stretch>
              <a:fillRect/>
            </a:stretch>
          </a:blipFill>
        </p:spPr>
        <p:txBody>
          <a:bodyPr/>
          <a:lstStyle/>
          <a:p>
            <a:endParaRPr lang="en-US"/>
          </a:p>
        </p:txBody>
      </p:sp>
      <p:sp>
        <p:nvSpPr>
          <p:cNvPr id="10" name="Freeform 10"/>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4" name="Group 14"/>
          <p:cNvGrpSpPr/>
          <p:nvPr/>
        </p:nvGrpSpPr>
        <p:grpSpPr>
          <a:xfrm>
            <a:off x="5781714" y="2508629"/>
            <a:ext cx="11634818" cy="2710963"/>
            <a:chOff x="0" y="-47190"/>
            <a:chExt cx="3064314" cy="754460"/>
          </a:xfrm>
        </p:grpSpPr>
        <p:sp>
          <p:nvSpPr>
            <p:cNvPr id="15" name="Freeform 15"/>
            <p:cNvSpPr/>
            <p:nvPr/>
          </p:nvSpPr>
          <p:spPr>
            <a:xfrm>
              <a:off x="0" y="0"/>
              <a:ext cx="3064314" cy="707270"/>
            </a:xfrm>
            <a:custGeom>
              <a:avLst/>
              <a:gdLst/>
              <a:ahLst/>
              <a:cxnLst/>
              <a:rect l="l" t="t" r="r" b="b"/>
              <a:pathLst>
                <a:path w="3064314" h="707270">
                  <a:moveTo>
                    <a:pt x="0" y="0"/>
                  </a:moveTo>
                  <a:lnTo>
                    <a:pt x="3064314" y="0"/>
                  </a:lnTo>
                  <a:lnTo>
                    <a:pt x="3064314" y="707270"/>
                  </a:lnTo>
                  <a:lnTo>
                    <a:pt x="0" y="707270"/>
                  </a:lnTo>
                  <a:close/>
                </a:path>
              </a:pathLst>
            </a:custGeom>
            <a:solidFill>
              <a:srgbClr val="000000">
                <a:alpha val="0"/>
              </a:srgbClr>
            </a:solidFill>
            <a:ln w="38100" cap="sq">
              <a:solidFill>
                <a:srgbClr val="997558"/>
              </a:solidFill>
              <a:prstDash val="lgDash"/>
              <a:miter/>
            </a:ln>
          </p:spPr>
          <p:txBody>
            <a:bodyPr/>
            <a:lstStyle/>
            <a:p>
              <a:endParaRPr lang="en-US"/>
            </a:p>
          </p:txBody>
        </p:sp>
        <p:sp>
          <p:nvSpPr>
            <p:cNvPr id="16" name="TextBox 16"/>
            <p:cNvSpPr txBox="1"/>
            <p:nvPr/>
          </p:nvSpPr>
          <p:spPr>
            <a:xfrm>
              <a:off x="12599" y="-47190"/>
              <a:ext cx="3051715" cy="754460"/>
            </a:xfrm>
            <a:prstGeom prst="rect">
              <a:avLst/>
            </a:prstGeom>
          </p:spPr>
          <p:txBody>
            <a:bodyPr lIns="50800" tIns="50800" rIns="50800" bIns="50800" rtlCol="0" anchor="ctr"/>
            <a:lstStyle/>
            <a:p>
              <a:pPr algn="just">
                <a:lnSpc>
                  <a:spcPts val="4900"/>
                </a:lnSpc>
              </a:pPr>
              <a:r>
                <a:rPr lang="en-US" sz="3500" b="1">
                  <a:solidFill>
                    <a:srgbClr val="997558"/>
                  </a:solidFill>
                  <a:latin typeface="Roboto Condensed Bold"/>
                  <a:ea typeface="Roboto Condensed Bold"/>
                  <a:cs typeface="Roboto Condensed Bold"/>
                  <a:sym typeface="Roboto Condensed Bold"/>
                </a:rPr>
                <a:t>+ Thực hiện yêu cầu theo nhóm, chia cả lớp thành 4 nhóm (thực hiện kĩ thuật khăn phủ bàn trên giấy A3. </a:t>
              </a:r>
            </a:p>
            <a:p>
              <a:pPr algn="just">
                <a:lnSpc>
                  <a:spcPts val="4900"/>
                </a:lnSpc>
              </a:pPr>
              <a:r>
                <a:rPr lang="en-US" sz="3500" b="1">
                  <a:solidFill>
                    <a:srgbClr val="997558"/>
                  </a:solidFill>
                  <a:latin typeface="Roboto Condensed Bold"/>
                  <a:ea typeface="Roboto Condensed Bold"/>
                  <a:cs typeface="Roboto Condensed Bold"/>
                  <a:sym typeface="Roboto Condensed Bold"/>
                </a:rPr>
                <a:t>+ Dựa vào SGK tr.49</a:t>
              </a:r>
            </a:p>
            <a:p>
              <a:pPr algn="just">
                <a:lnSpc>
                  <a:spcPts val="4900"/>
                </a:lnSpc>
              </a:pPr>
              <a:r>
                <a:rPr lang="en-US" sz="3500" b="1">
                  <a:solidFill>
                    <a:srgbClr val="997558"/>
                  </a:solidFill>
                  <a:latin typeface="Roboto Condensed Bold"/>
                  <a:ea typeface="Roboto Condensed Bold"/>
                  <a:cs typeface="Roboto Condensed Bold"/>
                  <a:sym typeface="Roboto Condensed Bold"/>
                </a:rPr>
                <a:t>+ Thời gian: 5p làm việc nhóm, 1p báo cáo/nhóm.</a:t>
              </a:r>
            </a:p>
          </p:txBody>
        </p:sp>
      </p:grpSp>
      <p:grpSp>
        <p:nvGrpSpPr>
          <p:cNvPr id="17" name="Group 17"/>
          <p:cNvGrpSpPr/>
          <p:nvPr/>
        </p:nvGrpSpPr>
        <p:grpSpPr>
          <a:xfrm>
            <a:off x="5781714" y="5516012"/>
            <a:ext cx="11634818" cy="3923668"/>
            <a:chOff x="0" y="0"/>
            <a:chExt cx="3064314" cy="1033394"/>
          </a:xfrm>
        </p:grpSpPr>
        <p:sp>
          <p:nvSpPr>
            <p:cNvPr id="18" name="Freeform 18"/>
            <p:cNvSpPr/>
            <p:nvPr/>
          </p:nvSpPr>
          <p:spPr>
            <a:xfrm>
              <a:off x="0" y="0"/>
              <a:ext cx="3064314" cy="1033394"/>
            </a:xfrm>
            <a:custGeom>
              <a:avLst/>
              <a:gdLst/>
              <a:ahLst/>
              <a:cxnLst/>
              <a:rect l="l" t="t" r="r" b="b"/>
              <a:pathLst>
                <a:path w="3064314" h="1033394">
                  <a:moveTo>
                    <a:pt x="0" y="0"/>
                  </a:moveTo>
                  <a:lnTo>
                    <a:pt x="3064314" y="0"/>
                  </a:lnTo>
                  <a:lnTo>
                    <a:pt x="3064314" y="1033394"/>
                  </a:lnTo>
                  <a:lnTo>
                    <a:pt x="0" y="1033394"/>
                  </a:lnTo>
                  <a:close/>
                </a:path>
              </a:pathLst>
            </a:custGeom>
            <a:solidFill>
              <a:srgbClr val="000000">
                <a:alpha val="0"/>
              </a:srgbClr>
            </a:solidFill>
            <a:ln w="38100" cap="sq">
              <a:solidFill>
                <a:srgbClr val="997558"/>
              </a:solidFill>
              <a:prstDash val="lgDash"/>
              <a:miter/>
            </a:ln>
          </p:spPr>
          <p:txBody>
            <a:bodyPr/>
            <a:lstStyle/>
            <a:p>
              <a:endParaRPr lang="en-US"/>
            </a:p>
          </p:txBody>
        </p:sp>
        <p:sp>
          <p:nvSpPr>
            <p:cNvPr id="19" name="TextBox 19"/>
            <p:cNvSpPr txBox="1"/>
            <p:nvPr/>
          </p:nvSpPr>
          <p:spPr>
            <a:xfrm>
              <a:off x="0" y="-85725"/>
              <a:ext cx="3064314" cy="1119119"/>
            </a:xfrm>
            <a:prstGeom prst="rect">
              <a:avLst/>
            </a:prstGeom>
          </p:spPr>
          <p:txBody>
            <a:bodyPr lIns="50800" tIns="50800" rIns="50800" bIns="50800" rtlCol="0" anchor="ctr"/>
            <a:lstStyle/>
            <a:p>
              <a:pPr algn="just">
                <a:lnSpc>
                  <a:spcPts val="4900"/>
                </a:lnSpc>
              </a:pPr>
              <a:r>
                <a:rPr lang="en-US" sz="3500">
                  <a:solidFill>
                    <a:srgbClr val="997558"/>
                  </a:solidFill>
                  <a:latin typeface="Roboto Condensed"/>
                  <a:ea typeface="Roboto Condensed"/>
                  <a:cs typeface="Roboto Condensed"/>
                  <a:sym typeface="Roboto Condensed"/>
                </a:rPr>
                <a:t>Nhóm 1,2:</a:t>
              </a:r>
            </a:p>
            <a:p>
              <a:pPr algn="just">
                <a:lnSpc>
                  <a:spcPts val="4900"/>
                </a:lnSpc>
              </a:pPr>
              <a:r>
                <a:rPr lang="en-US" sz="3500">
                  <a:solidFill>
                    <a:srgbClr val="997558"/>
                  </a:solidFill>
                  <a:latin typeface="Roboto Condensed"/>
                  <a:ea typeface="Roboto Condensed"/>
                  <a:cs typeface="Roboto Condensed"/>
                  <a:sym typeface="Roboto Condensed"/>
                </a:rPr>
                <a:t>+ Dựa vào SGK trang 49, em hãy cho biết thế nào là biểu cảm trực tiếp, biểu cảm gián tiếp?</a:t>
              </a:r>
            </a:p>
            <a:p>
              <a:pPr algn="just">
                <a:lnSpc>
                  <a:spcPts val="4900"/>
                </a:lnSpc>
              </a:pPr>
              <a:r>
                <a:rPr lang="en-US" sz="3500" spc="-105">
                  <a:solidFill>
                    <a:srgbClr val="997558"/>
                  </a:solidFill>
                  <a:latin typeface="Roboto Condensed"/>
                  <a:ea typeface="Roboto Condensed"/>
                  <a:cs typeface="Roboto Condensed"/>
                  <a:sym typeface="Roboto Condensed"/>
                </a:rPr>
                <a:t>+ Trong khi viết có nên kết hợp cả hai phương pháp này khi viết không?</a:t>
              </a:r>
            </a:p>
            <a:p>
              <a:pPr algn="just">
                <a:lnSpc>
                  <a:spcPts val="4900"/>
                </a:lnSpc>
              </a:pPr>
              <a:r>
                <a:rPr lang="en-US" sz="3500">
                  <a:solidFill>
                    <a:srgbClr val="997558"/>
                  </a:solidFill>
                  <a:latin typeface="Roboto Condensed"/>
                  <a:ea typeface="Roboto Condensed"/>
                  <a:cs typeface="Roboto Condensed"/>
                  <a:sym typeface="Roboto Condensed"/>
                </a:rPr>
                <a:t>Nhóm 3,4: Xác định cách viết trong đoạn văn ngữ liệu mẫu đã cho (PHT 1) Lý giải vì sao?</a:t>
              </a:r>
            </a:p>
          </p:txBody>
        </p:sp>
      </p:grpSp>
      <p:sp>
        <p:nvSpPr>
          <p:cNvPr id="21" name="Freeform 21"/>
          <p:cNvSpPr/>
          <p:nvPr/>
        </p:nvSpPr>
        <p:spPr>
          <a:xfrm>
            <a:off x="1028700" y="2678194"/>
            <a:ext cx="2096326" cy="2161161"/>
          </a:xfrm>
          <a:custGeom>
            <a:avLst/>
            <a:gdLst/>
            <a:ahLst/>
            <a:cxnLst/>
            <a:rect l="l" t="t" r="r" b="b"/>
            <a:pathLst>
              <a:path w="2096326" h="2161161">
                <a:moveTo>
                  <a:pt x="0" y="0"/>
                </a:moveTo>
                <a:lnTo>
                  <a:pt x="2096326" y="0"/>
                </a:lnTo>
                <a:lnTo>
                  <a:pt x="2096326" y="2161161"/>
                </a:lnTo>
                <a:lnTo>
                  <a:pt x="0" y="21611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TextBox 22"/>
          <p:cNvSpPr txBox="1"/>
          <p:nvPr/>
        </p:nvSpPr>
        <p:spPr>
          <a:xfrm>
            <a:off x="442678" y="329840"/>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IV. LUYỆN TẬP</a:t>
            </a:r>
          </a:p>
        </p:txBody>
      </p:sp>
      <p:sp>
        <p:nvSpPr>
          <p:cNvPr id="23" name="TextBox 23"/>
          <p:cNvSpPr txBox="1"/>
          <p:nvPr/>
        </p:nvSpPr>
        <p:spPr>
          <a:xfrm>
            <a:off x="4203948" y="1332821"/>
            <a:ext cx="10659252" cy="1132041"/>
          </a:xfrm>
          <a:prstGeom prst="rect">
            <a:avLst/>
          </a:prstGeom>
        </p:spPr>
        <p:txBody>
          <a:bodyPr wrap="square" lIns="0" tIns="0" rIns="0" bIns="0" rtlCol="0" anchor="t">
            <a:spAutoFit/>
          </a:bodyPr>
          <a:lstStyle/>
          <a:p>
            <a:pPr marL="1424925" lvl="1" indent="-712463" algn="ctr">
              <a:lnSpc>
                <a:spcPts val="9239"/>
              </a:lnSpc>
              <a:spcBef>
                <a:spcPct val="0"/>
              </a:spcBef>
              <a:buAutoNum type="arabicPeriod"/>
            </a:pPr>
            <a:r>
              <a:rPr lang="en-US" sz="6599">
                <a:solidFill>
                  <a:srgbClr val="793600"/>
                </a:solidFill>
                <a:latin typeface="#9Slide05 ViceroyJF"/>
                <a:ea typeface="#9Slide05 ViceroyJF"/>
                <a:cs typeface="#9Slide05 ViceroyJF"/>
                <a:sym typeface="#9Slide05 ViceroyJF"/>
              </a:rPr>
              <a:t>Rèn kĩ năng viết văn biểu cảm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8" name="Freeform 8"/>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2"/>
            <a:stretch>
              <a:fillRect/>
            </a:stretch>
          </a:blipFill>
        </p:spPr>
        <p:txBody>
          <a:bodyPr/>
          <a:lstStyle/>
          <a:p>
            <a:endParaRPr lang="en-US"/>
          </a:p>
        </p:txBody>
      </p:sp>
      <p:sp>
        <p:nvSpPr>
          <p:cNvPr id="9" name="Freeform 9"/>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4997797" y="2739835"/>
            <a:ext cx="933125" cy="814152"/>
          </a:xfrm>
          <a:custGeom>
            <a:avLst/>
            <a:gdLst/>
            <a:ahLst/>
            <a:cxnLst/>
            <a:rect l="l" t="t" r="r" b="b"/>
            <a:pathLst>
              <a:path w="933125" h="814152">
                <a:moveTo>
                  <a:pt x="0" y="0"/>
                </a:moveTo>
                <a:lnTo>
                  <a:pt x="933125" y="0"/>
                </a:lnTo>
                <a:lnTo>
                  <a:pt x="933125" y="814152"/>
                </a:lnTo>
                <a:lnTo>
                  <a:pt x="0" y="8141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4922284" y="4492964"/>
            <a:ext cx="933125" cy="814152"/>
          </a:xfrm>
          <a:custGeom>
            <a:avLst/>
            <a:gdLst/>
            <a:ahLst/>
            <a:cxnLst/>
            <a:rect l="l" t="t" r="r" b="b"/>
            <a:pathLst>
              <a:path w="933125" h="814152">
                <a:moveTo>
                  <a:pt x="0" y="0"/>
                </a:moveTo>
                <a:lnTo>
                  <a:pt x="933125" y="0"/>
                </a:lnTo>
                <a:lnTo>
                  <a:pt x="933125" y="814152"/>
                </a:lnTo>
                <a:lnTo>
                  <a:pt x="0" y="8141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4922284" y="8441541"/>
            <a:ext cx="933125" cy="814152"/>
          </a:xfrm>
          <a:custGeom>
            <a:avLst/>
            <a:gdLst/>
            <a:ahLst/>
            <a:cxnLst/>
            <a:rect l="l" t="t" r="r" b="b"/>
            <a:pathLst>
              <a:path w="933125" h="814152">
                <a:moveTo>
                  <a:pt x="0" y="0"/>
                </a:moveTo>
                <a:lnTo>
                  <a:pt x="933125" y="0"/>
                </a:lnTo>
                <a:lnTo>
                  <a:pt x="933125" y="814152"/>
                </a:lnTo>
                <a:lnTo>
                  <a:pt x="0" y="8141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442678" y="329840"/>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IV. LUYỆN TẬP</a:t>
            </a:r>
          </a:p>
        </p:txBody>
      </p:sp>
      <p:sp>
        <p:nvSpPr>
          <p:cNvPr id="18" name="TextBox 18"/>
          <p:cNvSpPr txBox="1"/>
          <p:nvPr/>
        </p:nvSpPr>
        <p:spPr>
          <a:xfrm>
            <a:off x="4203947" y="1332821"/>
            <a:ext cx="11040287" cy="1132041"/>
          </a:xfrm>
          <a:prstGeom prst="rect">
            <a:avLst/>
          </a:prstGeom>
        </p:spPr>
        <p:txBody>
          <a:bodyPr wrap="square" lIns="0" tIns="0" rIns="0" bIns="0" rtlCol="0" anchor="t">
            <a:spAutoFit/>
          </a:bodyPr>
          <a:lstStyle/>
          <a:p>
            <a:pPr marL="1424925" lvl="1" indent="-712463" algn="ctr">
              <a:lnSpc>
                <a:spcPts val="9239"/>
              </a:lnSpc>
              <a:spcBef>
                <a:spcPct val="0"/>
              </a:spcBef>
              <a:buAutoNum type="arabicPeriod"/>
            </a:pPr>
            <a:r>
              <a:rPr lang="en-US" sz="6599">
                <a:solidFill>
                  <a:srgbClr val="793600"/>
                </a:solidFill>
                <a:latin typeface="#9Slide05 ViceroyJF"/>
                <a:ea typeface="#9Slide05 ViceroyJF"/>
                <a:cs typeface="#9Slide05 ViceroyJF"/>
                <a:sym typeface="#9Slide05 ViceroyJF"/>
              </a:rPr>
              <a:t>Rèn kĩ năng viết văn biểu cảm</a:t>
            </a:r>
          </a:p>
        </p:txBody>
      </p:sp>
      <p:sp>
        <p:nvSpPr>
          <p:cNvPr id="19" name="TextBox 19"/>
          <p:cNvSpPr txBox="1"/>
          <p:nvPr/>
        </p:nvSpPr>
        <p:spPr>
          <a:xfrm>
            <a:off x="6350407" y="2736808"/>
            <a:ext cx="12165412" cy="1235075"/>
          </a:xfrm>
          <a:prstGeom prst="rect">
            <a:avLst/>
          </a:prstGeom>
        </p:spPr>
        <p:txBody>
          <a:bodyPr lIns="0" tIns="0" rIns="0" bIns="0" rtlCol="0" anchor="t">
            <a:spAutoFit/>
          </a:bodyPr>
          <a:lstStyle/>
          <a:p>
            <a:pPr algn="just">
              <a:lnSpc>
                <a:spcPts val="4900"/>
              </a:lnSpc>
              <a:spcBef>
                <a:spcPct val="0"/>
              </a:spcBef>
            </a:pPr>
            <a:r>
              <a:rPr lang="en-US" sz="3500">
                <a:solidFill>
                  <a:srgbClr val="793600"/>
                </a:solidFill>
                <a:latin typeface="Roboto Condensed"/>
                <a:ea typeface="Roboto Condensed"/>
                <a:cs typeface="Roboto Condensed"/>
                <a:sym typeface="Roboto Condensed"/>
              </a:rPr>
              <a:t>Biểu cảm trực tiếp: người viết sử dụng các từ ngữ trực tiếp bộc lộ những suy nghĩ, cảm xúc của mình về đối tượng.</a:t>
            </a:r>
          </a:p>
        </p:txBody>
      </p:sp>
      <p:sp>
        <p:nvSpPr>
          <p:cNvPr id="20" name="TextBox 20"/>
          <p:cNvSpPr txBox="1"/>
          <p:nvPr/>
        </p:nvSpPr>
        <p:spPr>
          <a:xfrm>
            <a:off x="6370850" y="4373934"/>
            <a:ext cx="10765392" cy="3711575"/>
          </a:xfrm>
          <a:prstGeom prst="rect">
            <a:avLst/>
          </a:prstGeom>
        </p:spPr>
        <p:txBody>
          <a:bodyPr lIns="0" tIns="0" rIns="0" bIns="0" rtlCol="0" anchor="t">
            <a:spAutoFit/>
          </a:bodyPr>
          <a:lstStyle/>
          <a:p>
            <a:pPr algn="just">
              <a:lnSpc>
                <a:spcPts val="4900"/>
              </a:lnSpc>
              <a:spcBef>
                <a:spcPct val="0"/>
              </a:spcBef>
            </a:pPr>
            <a:r>
              <a:rPr lang="en-US" sz="3500">
                <a:solidFill>
                  <a:srgbClr val="793600"/>
                </a:solidFill>
                <a:latin typeface="Roboto Condensed"/>
                <a:ea typeface="Roboto Condensed"/>
                <a:cs typeface="Roboto Condensed"/>
                <a:sym typeface="Roboto Condensed"/>
              </a:rPr>
              <a:t>Biểu cảm gián tiếp: người viết hình dung, tưởng tượng và miêu tả lại đặc điểm, tính chất, trạng thái của thiên nhiên, con người, đồ vật, ... trong tác phẩm hoặc liên hệ, so sánh các chi tiết, hình ảnh trong tác phẩm này với tác phẩm khác hoặc với những trải nghiệm của bản thân để gián tiếp thể hiện suy nghĩ, tình cảm của mình.</a:t>
            </a:r>
          </a:p>
        </p:txBody>
      </p:sp>
      <p:sp>
        <p:nvSpPr>
          <p:cNvPr id="21" name="TextBox 21"/>
          <p:cNvSpPr txBox="1"/>
          <p:nvPr/>
        </p:nvSpPr>
        <p:spPr>
          <a:xfrm>
            <a:off x="6370850" y="8639743"/>
            <a:ext cx="10765392" cy="615950"/>
          </a:xfrm>
          <a:prstGeom prst="rect">
            <a:avLst/>
          </a:prstGeom>
        </p:spPr>
        <p:txBody>
          <a:bodyPr lIns="0" tIns="0" rIns="0" bIns="0" rtlCol="0" anchor="t">
            <a:spAutoFit/>
          </a:bodyPr>
          <a:lstStyle/>
          <a:p>
            <a:pPr algn="just">
              <a:lnSpc>
                <a:spcPts val="4900"/>
              </a:lnSpc>
              <a:spcBef>
                <a:spcPct val="0"/>
              </a:spcBef>
            </a:pPr>
            <a:r>
              <a:rPr lang="en-US" sz="3500">
                <a:solidFill>
                  <a:srgbClr val="793600"/>
                </a:solidFill>
                <a:latin typeface="Roboto Condensed"/>
                <a:ea typeface="Roboto Condensed"/>
                <a:cs typeface="Roboto Condensed"/>
                <a:sym typeface="Roboto Condensed"/>
              </a:rPr>
              <a:t>Trong khi viết nên kết hợp cả 2 hình thức trên.</a:t>
            </a:r>
          </a:p>
        </p:txBody>
      </p:sp>
      <p:sp>
        <p:nvSpPr>
          <p:cNvPr id="22" name="TextBox 22"/>
          <p:cNvSpPr txBox="1"/>
          <p:nvPr/>
        </p:nvSpPr>
        <p:spPr>
          <a:xfrm>
            <a:off x="442678" y="3876632"/>
            <a:ext cx="3239566" cy="804546"/>
          </a:xfrm>
          <a:prstGeom prst="rect">
            <a:avLst/>
          </a:prstGeom>
        </p:spPr>
        <p:txBody>
          <a:bodyPr lIns="0" tIns="0" rIns="0" bIns="0" rtlCol="0" anchor="t">
            <a:spAutoFit/>
          </a:bodyPr>
          <a:lstStyle/>
          <a:p>
            <a:pPr algn="just">
              <a:lnSpc>
                <a:spcPts val="6579"/>
              </a:lnSpc>
              <a:spcBef>
                <a:spcPct val="0"/>
              </a:spcBef>
            </a:pPr>
            <a:r>
              <a:rPr lang="en-US" sz="4699" b="1">
                <a:solidFill>
                  <a:srgbClr val="793600"/>
                </a:solidFill>
                <a:latin typeface="Roboto Condensed Bold"/>
                <a:ea typeface="Roboto Condensed Bold"/>
                <a:cs typeface="Roboto Condensed Bold"/>
                <a:sym typeface="Roboto Condensed Bold"/>
              </a:rPr>
              <a:t>a. Cách thức</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9" name="Freeform 9"/>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99087" y="2678194"/>
            <a:ext cx="4227896" cy="2779842"/>
          </a:xfrm>
          <a:custGeom>
            <a:avLst/>
            <a:gdLst/>
            <a:ahLst/>
            <a:cxnLst/>
            <a:rect l="l" t="t" r="r" b="b"/>
            <a:pathLst>
              <a:path w="4227896" h="2779842">
                <a:moveTo>
                  <a:pt x="0" y="0"/>
                </a:moveTo>
                <a:lnTo>
                  <a:pt x="4227897" y="0"/>
                </a:lnTo>
                <a:lnTo>
                  <a:pt x="4227897" y="2779842"/>
                </a:lnTo>
                <a:lnTo>
                  <a:pt x="0" y="27798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4" name="Group 14"/>
          <p:cNvGrpSpPr/>
          <p:nvPr/>
        </p:nvGrpSpPr>
        <p:grpSpPr>
          <a:xfrm>
            <a:off x="5781714" y="2678194"/>
            <a:ext cx="11634818" cy="862177"/>
            <a:chOff x="0" y="0"/>
            <a:chExt cx="3064314" cy="227075"/>
          </a:xfrm>
        </p:grpSpPr>
        <p:sp>
          <p:nvSpPr>
            <p:cNvPr id="15" name="Freeform 15"/>
            <p:cNvSpPr/>
            <p:nvPr/>
          </p:nvSpPr>
          <p:spPr>
            <a:xfrm>
              <a:off x="0" y="0"/>
              <a:ext cx="3064314" cy="227075"/>
            </a:xfrm>
            <a:custGeom>
              <a:avLst/>
              <a:gdLst/>
              <a:ahLst/>
              <a:cxnLst/>
              <a:rect l="l" t="t" r="r" b="b"/>
              <a:pathLst>
                <a:path w="3064314" h="227075">
                  <a:moveTo>
                    <a:pt x="0" y="0"/>
                  </a:moveTo>
                  <a:lnTo>
                    <a:pt x="3064314" y="0"/>
                  </a:lnTo>
                  <a:lnTo>
                    <a:pt x="3064314" y="227075"/>
                  </a:lnTo>
                  <a:lnTo>
                    <a:pt x="0" y="227075"/>
                  </a:lnTo>
                  <a:close/>
                </a:path>
              </a:pathLst>
            </a:custGeom>
            <a:solidFill>
              <a:srgbClr val="000000">
                <a:alpha val="0"/>
              </a:srgbClr>
            </a:solidFill>
            <a:ln w="38100" cap="sq">
              <a:solidFill>
                <a:srgbClr val="997558"/>
              </a:solidFill>
              <a:prstDash val="lgDash"/>
              <a:miter/>
            </a:ln>
          </p:spPr>
          <p:txBody>
            <a:bodyPr/>
            <a:lstStyle/>
            <a:p>
              <a:endParaRPr lang="en-US"/>
            </a:p>
          </p:txBody>
        </p:sp>
        <p:sp>
          <p:nvSpPr>
            <p:cNvPr id="16" name="TextBox 16"/>
            <p:cNvSpPr txBox="1"/>
            <p:nvPr/>
          </p:nvSpPr>
          <p:spPr>
            <a:xfrm>
              <a:off x="0" y="-85725"/>
              <a:ext cx="3064314" cy="312800"/>
            </a:xfrm>
            <a:prstGeom prst="rect">
              <a:avLst/>
            </a:prstGeom>
          </p:spPr>
          <p:txBody>
            <a:bodyPr lIns="50800" tIns="50800" rIns="50800" bIns="50800" rtlCol="0" anchor="ctr"/>
            <a:lstStyle/>
            <a:p>
              <a:pPr algn="ctr">
                <a:lnSpc>
                  <a:spcPts val="4900"/>
                </a:lnSpc>
              </a:pPr>
              <a:r>
                <a:rPr lang="en-US" sz="3500" b="1">
                  <a:solidFill>
                    <a:srgbClr val="997558"/>
                  </a:solidFill>
                  <a:latin typeface="Roboto Condensed Bold"/>
                  <a:ea typeface="Roboto Condensed Bold"/>
                  <a:cs typeface="Roboto Condensed Bold"/>
                  <a:sym typeface="Roboto Condensed Bold"/>
                </a:rPr>
                <a:t>Xác định cách viết trong đoạn văn ngữ liệu mẫu đã cho (PHT 1)</a:t>
              </a:r>
            </a:p>
          </p:txBody>
        </p:sp>
      </p:grpSp>
      <p:sp>
        <p:nvSpPr>
          <p:cNvPr id="17" name="TextBox 17"/>
          <p:cNvSpPr txBox="1"/>
          <p:nvPr/>
        </p:nvSpPr>
        <p:spPr>
          <a:xfrm>
            <a:off x="442678" y="329840"/>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IV. LUYỆN TẬP</a:t>
            </a:r>
          </a:p>
        </p:txBody>
      </p:sp>
      <p:sp>
        <p:nvSpPr>
          <p:cNvPr id="18" name="TextBox 18"/>
          <p:cNvSpPr txBox="1"/>
          <p:nvPr/>
        </p:nvSpPr>
        <p:spPr>
          <a:xfrm>
            <a:off x="4203948" y="1332821"/>
            <a:ext cx="10508280" cy="1132041"/>
          </a:xfrm>
          <a:prstGeom prst="rect">
            <a:avLst/>
          </a:prstGeom>
        </p:spPr>
        <p:txBody>
          <a:bodyPr wrap="square" lIns="0" tIns="0" rIns="0" bIns="0" rtlCol="0" anchor="t">
            <a:spAutoFit/>
          </a:bodyPr>
          <a:lstStyle/>
          <a:p>
            <a:pPr marL="1424925" lvl="1" indent="-712463" algn="ctr">
              <a:lnSpc>
                <a:spcPts val="9239"/>
              </a:lnSpc>
              <a:spcBef>
                <a:spcPct val="0"/>
              </a:spcBef>
              <a:buAutoNum type="arabicPeriod"/>
            </a:pPr>
            <a:r>
              <a:rPr lang="en-US" sz="6599">
                <a:solidFill>
                  <a:srgbClr val="793600"/>
                </a:solidFill>
                <a:latin typeface="#9Slide05 ViceroyJF"/>
                <a:ea typeface="#9Slide05 ViceroyJF"/>
                <a:cs typeface="#9Slide05 ViceroyJF"/>
                <a:sym typeface="#9Slide05 ViceroyJF"/>
              </a:rPr>
              <a:t>Rèn kĩ năng viết văn biểu cảm</a:t>
            </a:r>
          </a:p>
        </p:txBody>
      </p:sp>
      <p:sp>
        <p:nvSpPr>
          <p:cNvPr id="19" name="TextBox 19"/>
          <p:cNvSpPr txBox="1"/>
          <p:nvPr/>
        </p:nvSpPr>
        <p:spPr>
          <a:xfrm>
            <a:off x="6206206" y="3904867"/>
            <a:ext cx="10785835" cy="1854200"/>
          </a:xfrm>
          <a:prstGeom prst="rect">
            <a:avLst/>
          </a:prstGeom>
        </p:spPr>
        <p:txBody>
          <a:bodyPr lIns="0" tIns="0" rIns="0" bIns="0" rtlCol="0" anchor="t">
            <a:spAutoFit/>
          </a:bodyPr>
          <a:lstStyle/>
          <a:p>
            <a:pPr algn="just">
              <a:lnSpc>
                <a:spcPts val="4900"/>
              </a:lnSpc>
              <a:spcBef>
                <a:spcPct val="0"/>
              </a:spcBef>
            </a:pPr>
            <a:r>
              <a:rPr lang="en-US" sz="3500">
                <a:solidFill>
                  <a:srgbClr val="793600"/>
                </a:solidFill>
                <a:latin typeface="Roboto Condensed"/>
                <a:ea typeface="Roboto Condensed"/>
                <a:cs typeface="Roboto Condensed"/>
                <a:sym typeface="Roboto Condensed"/>
              </a:rPr>
              <a:t>- Trong đoạn văn ghi lại cảm nhận về bài thơ “</a:t>
            </a:r>
            <a:r>
              <a:rPr lang="en-US" sz="3500" i="1">
                <a:solidFill>
                  <a:srgbClr val="793600"/>
                </a:solidFill>
                <a:latin typeface="Roboto Condensed Italics"/>
                <a:ea typeface="Roboto Condensed Italics"/>
                <a:cs typeface="Roboto Condensed Italics"/>
                <a:sym typeface="Roboto Condensed Italics"/>
              </a:rPr>
              <a:t>Tựu trường</a:t>
            </a:r>
            <a:r>
              <a:rPr lang="en-US" sz="3500">
                <a:solidFill>
                  <a:srgbClr val="793600"/>
                </a:solidFill>
                <a:latin typeface="Roboto Condensed"/>
                <a:ea typeface="Roboto Condensed"/>
                <a:cs typeface="Roboto Condensed"/>
                <a:sym typeface="Roboto Condensed"/>
              </a:rPr>
              <a:t>” của tác giả Huy Cận, người viết đã sử dụng phương thức biểu cảm trực tiếp</a:t>
            </a:r>
          </a:p>
        </p:txBody>
      </p:sp>
      <p:sp>
        <p:nvSpPr>
          <p:cNvPr id="20" name="TextBox 20"/>
          <p:cNvSpPr txBox="1"/>
          <p:nvPr/>
        </p:nvSpPr>
        <p:spPr>
          <a:xfrm>
            <a:off x="6226648" y="6411938"/>
            <a:ext cx="11357651" cy="3092450"/>
          </a:xfrm>
          <a:prstGeom prst="rect">
            <a:avLst/>
          </a:prstGeom>
        </p:spPr>
        <p:txBody>
          <a:bodyPr lIns="0" tIns="0" rIns="0" bIns="0" rtlCol="0" anchor="t">
            <a:spAutoFit/>
          </a:bodyPr>
          <a:lstStyle/>
          <a:p>
            <a:pPr algn="just">
              <a:lnSpc>
                <a:spcPts val="4900"/>
              </a:lnSpc>
            </a:pPr>
            <a:r>
              <a:rPr lang="en-US" sz="3500">
                <a:solidFill>
                  <a:srgbClr val="793600"/>
                </a:solidFill>
                <a:latin typeface="Roboto Condensed"/>
                <a:ea typeface="Roboto Condensed"/>
                <a:cs typeface="Roboto Condensed"/>
                <a:sym typeface="Roboto Condensed"/>
              </a:rPr>
              <a:t>+ Sử dụng các từ ngữ trực tiếp bày tỏ cảm xúc về bài thơ: “</a:t>
            </a:r>
            <a:r>
              <a:rPr lang="en-US" sz="3500" i="1">
                <a:solidFill>
                  <a:srgbClr val="793600"/>
                </a:solidFill>
                <a:latin typeface="Roboto Condensed Italics"/>
                <a:ea typeface="Roboto Condensed Italics"/>
                <a:cs typeface="Roboto Condensed Italics"/>
                <a:sym typeface="Roboto Condensed Italics"/>
              </a:rPr>
              <a:t>Lòng tôi chợt bồi hồi xao xuyến vì gặp lại những cảm xúc của thời áo trắng khi đọc bài thơ “Tựu trường” của nhà thơ Huy Cận”</a:t>
            </a:r>
          </a:p>
          <a:p>
            <a:pPr algn="just">
              <a:lnSpc>
                <a:spcPts val="4900"/>
              </a:lnSpc>
            </a:pPr>
            <a:r>
              <a:rPr lang="en-US" sz="3500">
                <a:solidFill>
                  <a:srgbClr val="793600"/>
                </a:solidFill>
                <a:latin typeface="Roboto Condensed"/>
                <a:ea typeface="Roboto Condensed"/>
                <a:cs typeface="Roboto Condensed"/>
                <a:sym typeface="Roboto Condensed"/>
              </a:rPr>
              <a:t>+ Chỉ ra các từ ngữ, hình ảnh và khái quát lại cảm xúc của mình,..</a:t>
            </a:r>
          </a:p>
          <a:p>
            <a:pPr algn="just">
              <a:lnSpc>
                <a:spcPts val="4900"/>
              </a:lnSpc>
              <a:spcBef>
                <a:spcPct val="0"/>
              </a:spcBef>
            </a:pPr>
            <a:endParaRPr lang="en-US" sz="3500">
              <a:solidFill>
                <a:srgbClr val="793600"/>
              </a:solidFill>
              <a:latin typeface="Roboto Condensed"/>
              <a:ea typeface="Roboto Condensed"/>
              <a:cs typeface="Roboto Condensed"/>
              <a:sym typeface="Roboto Condensed"/>
            </a:endParaRPr>
          </a:p>
        </p:txBody>
      </p:sp>
      <p:sp>
        <p:nvSpPr>
          <p:cNvPr id="21" name="TextBox 21"/>
          <p:cNvSpPr txBox="1"/>
          <p:nvPr/>
        </p:nvSpPr>
        <p:spPr>
          <a:xfrm>
            <a:off x="1167277" y="3618217"/>
            <a:ext cx="3239566" cy="804546"/>
          </a:xfrm>
          <a:prstGeom prst="rect">
            <a:avLst/>
          </a:prstGeom>
        </p:spPr>
        <p:txBody>
          <a:bodyPr lIns="0" tIns="0" rIns="0" bIns="0" rtlCol="0" anchor="t">
            <a:spAutoFit/>
          </a:bodyPr>
          <a:lstStyle/>
          <a:p>
            <a:pPr algn="just">
              <a:lnSpc>
                <a:spcPts val="6579"/>
              </a:lnSpc>
              <a:spcBef>
                <a:spcPct val="0"/>
              </a:spcBef>
            </a:pPr>
            <a:r>
              <a:rPr lang="en-US" sz="4699" b="1">
                <a:solidFill>
                  <a:srgbClr val="793600"/>
                </a:solidFill>
                <a:latin typeface="Roboto Condensed Bold"/>
                <a:ea typeface="Roboto Condensed Bold"/>
                <a:cs typeface="Roboto Condensed Bold"/>
                <a:sym typeface="Roboto Condensed Bold"/>
              </a:rPr>
              <a:t>b. Bài tập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barn(inVertic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barn(inVertical)">
                                      <p:cBhvr>
                                        <p:cTn id="2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9" name="Freeform 9"/>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2"/>
            <a:stretch>
              <a:fillRect/>
            </a:stretch>
          </a:blipFill>
        </p:spPr>
        <p:txBody>
          <a:bodyPr/>
          <a:lstStyle/>
          <a:p>
            <a:endParaRPr lang="en-US"/>
          </a:p>
        </p:txBody>
      </p:sp>
      <p:sp>
        <p:nvSpPr>
          <p:cNvPr id="10" name="Freeform 10"/>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4" name="Group 14"/>
          <p:cNvGrpSpPr/>
          <p:nvPr/>
        </p:nvGrpSpPr>
        <p:grpSpPr>
          <a:xfrm>
            <a:off x="5624482" y="3022558"/>
            <a:ext cx="11634818" cy="2685418"/>
            <a:chOff x="0" y="0"/>
            <a:chExt cx="3064314" cy="707270"/>
          </a:xfrm>
        </p:grpSpPr>
        <p:sp>
          <p:nvSpPr>
            <p:cNvPr id="15" name="Freeform 15"/>
            <p:cNvSpPr/>
            <p:nvPr/>
          </p:nvSpPr>
          <p:spPr>
            <a:xfrm>
              <a:off x="0" y="0"/>
              <a:ext cx="3064314" cy="707270"/>
            </a:xfrm>
            <a:custGeom>
              <a:avLst/>
              <a:gdLst/>
              <a:ahLst/>
              <a:cxnLst/>
              <a:rect l="l" t="t" r="r" b="b"/>
              <a:pathLst>
                <a:path w="3064314" h="707270">
                  <a:moveTo>
                    <a:pt x="0" y="0"/>
                  </a:moveTo>
                  <a:lnTo>
                    <a:pt x="3064314" y="0"/>
                  </a:lnTo>
                  <a:lnTo>
                    <a:pt x="3064314" y="707270"/>
                  </a:lnTo>
                  <a:lnTo>
                    <a:pt x="0" y="707270"/>
                  </a:lnTo>
                  <a:close/>
                </a:path>
              </a:pathLst>
            </a:custGeom>
            <a:solidFill>
              <a:srgbClr val="000000">
                <a:alpha val="0"/>
              </a:srgbClr>
            </a:solidFill>
            <a:ln w="38100" cap="sq">
              <a:solidFill>
                <a:srgbClr val="997558"/>
              </a:solidFill>
              <a:prstDash val="lgDash"/>
              <a:miter/>
            </a:ln>
          </p:spPr>
          <p:txBody>
            <a:bodyPr/>
            <a:lstStyle/>
            <a:p>
              <a:endParaRPr lang="en-US"/>
            </a:p>
          </p:txBody>
        </p:sp>
        <p:sp>
          <p:nvSpPr>
            <p:cNvPr id="16" name="TextBox 16"/>
            <p:cNvSpPr txBox="1"/>
            <p:nvPr/>
          </p:nvSpPr>
          <p:spPr>
            <a:xfrm>
              <a:off x="0" y="-85725"/>
              <a:ext cx="3064314" cy="792995"/>
            </a:xfrm>
            <a:prstGeom prst="rect">
              <a:avLst/>
            </a:prstGeom>
          </p:spPr>
          <p:txBody>
            <a:bodyPr lIns="50800" tIns="50800" rIns="50800" bIns="50800" rtlCol="0" anchor="ctr"/>
            <a:lstStyle/>
            <a:p>
              <a:pPr algn="just">
                <a:lnSpc>
                  <a:spcPts val="4900"/>
                </a:lnSpc>
              </a:pPr>
              <a:r>
                <a:rPr lang="en-US" sz="3500" b="1">
                  <a:solidFill>
                    <a:srgbClr val="997558"/>
                  </a:solidFill>
                  <a:latin typeface="Roboto Condensed Bold"/>
                  <a:ea typeface="Roboto Condensed Bold"/>
                  <a:cs typeface="Roboto Condensed Bold"/>
                  <a:sym typeface="Roboto Condensed Bold"/>
                </a:rPr>
                <a:t>+ Thực hiện yêu cầu theo nhóm, chia cả lớp thành 4 nhóm (thực hiện kĩ thuật khăn phủ bàn trên giấy A3. </a:t>
              </a:r>
            </a:p>
            <a:p>
              <a:pPr algn="just">
                <a:lnSpc>
                  <a:spcPts val="4900"/>
                </a:lnSpc>
              </a:pPr>
              <a:r>
                <a:rPr lang="en-US" sz="3500" b="1">
                  <a:solidFill>
                    <a:srgbClr val="997558"/>
                  </a:solidFill>
                  <a:latin typeface="Roboto Condensed Bold"/>
                  <a:ea typeface="Roboto Condensed Bold"/>
                  <a:cs typeface="Roboto Condensed Bold"/>
                  <a:sym typeface="Roboto Condensed Bold"/>
                </a:rPr>
                <a:t>+ Dựa vào SGK tr.50</a:t>
              </a:r>
            </a:p>
            <a:p>
              <a:pPr algn="just">
                <a:lnSpc>
                  <a:spcPts val="4900"/>
                </a:lnSpc>
              </a:pPr>
              <a:r>
                <a:rPr lang="en-US" sz="3500" b="1">
                  <a:solidFill>
                    <a:srgbClr val="997558"/>
                  </a:solidFill>
                  <a:latin typeface="Roboto Condensed Bold"/>
                  <a:ea typeface="Roboto Condensed Bold"/>
                  <a:cs typeface="Roboto Condensed Bold"/>
                  <a:sym typeface="Roboto Condensed Bold"/>
                </a:rPr>
                <a:t>+ Thời gian: 7p làm việc nhóm, 1p báo cáo/nhóm.</a:t>
              </a:r>
            </a:p>
          </p:txBody>
        </p:sp>
      </p:grpSp>
      <p:grpSp>
        <p:nvGrpSpPr>
          <p:cNvPr id="17" name="Group 17"/>
          <p:cNvGrpSpPr/>
          <p:nvPr/>
        </p:nvGrpSpPr>
        <p:grpSpPr>
          <a:xfrm>
            <a:off x="7188086" y="6438896"/>
            <a:ext cx="8533606" cy="2066293"/>
            <a:chOff x="0" y="0"/>
            <a:chExt cx="2247534" cy="544209"/>
          </a:xfrm>
        </p:grpSpPr>
        <p:sp>
          <p:nvSpPr>
            <p:cNvPr id="18" name="Freeform 18"/>
            <p:cNvSpPr/>
            <p:nvPr/>
          </p:nvSpPr>
          <p:spPr>
            <a:xfrm>
              <a:off x="0" y="0"/>
              <a:ext cx="2247534" cy="544209"/>
            </a:xfrm>
            <a:custGeom>
              <a:avLst/>
              <a:gdLst/>
              <a:ahLst/>
              <a:cxnLst/>
              <a:rect l="l" t="t" r="r" b="b"/>
              <a:pathLst>
                <a:path w="2247534" h="544209">
                  <a:moveTo>
                    <a:pt x="0" y="0"/>
                  </a:moveTo>
                  <a:lnTo>
                    <a:pt x="2247534" y="0"/>
                  </a:lnTo>
                  <a:lnTo>
                    <a:pt x="2247534" y="544209"/>
                  </a:lnTo>
                  <a:lnTo>
                    <a:pt x="0" y="544209"/>
                  </a:lnTo>
                  <a:close/>
                </a:path>
              </a:pathLst>
            </a:custGeom>
            <a:solidFill>
              <a:srgbClr val="000000">
                <a:alpha val="0"/>
              </a:srgbClr>
            </a:solidFill>
            <a:ln w="38100" cap="sq">
              <a:solidFill>
                <a:srgbClr val="997558"/>
              </a:solidFill>
              <a:prstDash val="lgDash"/>
              <a:miter/>
            </a:ln>
          </p:spPr>
          <p:txBody>
            <a:bodyPr/>
            <a:lstStyle/>
            <a:p>
              <a:endParaRPr lang="en-US"/>
            </a:p>
          </p:txBody>
        </p:sp>
        <p:sp>
          <p:nvSpPr>
            <p:cNvPr id="19" name="TextBox 19"/>
            <p:cNvSpPr txBox="1"/>
            <p:nvPr/>
          </p:nvSpPr>
          <p:spPr>
            <a:xfrm>
              <a:off x="0" y="-85725"/>
              <a:ext cx="2247534" cy="629934"/>
            </a:xfrm>
            <a:prstGeom prst="rect">
              <a:avLst/>
            </a:prstGeom>
          </p:spPr>
          <p:txBody>
            <a:bodyPr lIns="50800" tIns="50800" rIns="50800" bIns="50800" rtlCol="0" anchor="ctr"/>
            <a:lstStyle/>
            <a:p>
              <a:pPr algn="just">
                <a:lnSpc>
                  <a:spcPts val="4900"/>
                </a:lnSpc>
              </a:pPr>
              <a:r>
                <a:rPr lang="en-US" sz="3500" b="1">
                  <a:solidFill>
                    <a:srgbClr val="997558"/>
                  </a:solidFill>
                  <a:latin typeface="Roboto Condensed Bold"/>
                  <a:ea typeface="Roboto Condensed Bold"/>
                  <a:cs typeface="Roboto Condensed Bold"/>
                  <a:sym typeface="Roboto Condensed Bold"/>
                </a:rPr>
                <a:t>Nhiệm vụ:</a:t>
              </a:r>
              <a:r>
                <a:rPr lang="en-US" sz="3500">
                  <a:solidFill>
                    <a:srgbClr val="997558"/>
                  </a:solidFill>
                  <a:latin typeface="Roboto Condensed"/>
                  <a:ea typeface="Roboto Condensed"/>
                  <a:cs typeface="Roboto Condensed"/>
                  <a:sym typeface="Roboto Condensed"/>
                </a:rPr>
                <a:t> Viết đoạn văn ghi lại cảm nghĩ về một văn bản thơ tự do/thơ tám chữ mà em ấn tượng nhất. (</a:t>
              </a:r>
              <a:r>
                <a:rPr lang="en-US" sz="3500" i="1">
                  <a:solidFill>
                    <a:srgbClr val="997558"/>
                  </a:solidFill>
                  <a:latin typeface="Roboto Condensed Italics"/>
                  <a:ea typeface="Roboto Condensed Italics"/>
                  <a:cs typeface="Roboto Condensed Italics"/>
                  <a:sym typeface="Roboto Condensed Italics"/>
                </a:rPr>
                <a:t>Chiều xuân, Bếp lửa, Quê hương, </a:t>
              </a:r>
              <a:r>
                <a:rPr lang="en-US" sz="3500">
                  <a:solidFill>
                    <a:srgbClr val="997558"/>
                  </a:solidFill>
                  <a:latin typeface="Roboto Condensed"/>
                  <a:ea typeface="Roboto Condensed"/>
                  <a:cs typeface="Roboto Condensed"/>
                  <a:sym typeface="Roboto Condensed"/>
                </a:rPr>
                <a:t>…)</a:t>
              </a:r>
            </a:p>
          </p:txBody>
        </p:sp>
      </p:grpSp>
      <p:sp>
        <p:nvSpPr>
          <p:cNvPr id="21" name="Freeform 21"/>
          <p:cNvSpPr/>
          <p:nvPr/>
        </p:nvSpPr>
        <p:spPr>
          <a:xfrm>
            <a:off x="1028700" y="2678194"/>
            <a:ext cx="2096326" cy="2161161"/>
          </a:xfrm>
          <a:custGeom>
            <a:avLst/>
            <a:gdLst/>
            <a:ahLst/>
            <a:cxnLst/>
            <a:rect l="l" t="t" r="r" b="b"/>
            <a:pathLst>
              <a:path w="2096326" h="2161161">
                <a:moveTo>
                  <a:pt x="0" y="0"/>
                </a:moveTo>
                <a:lnTo>
                  <a:pt x="2096326" y="0"/>
                </a:lnTo>
                <a:lnTo>
                  <a:pt x="2096326" y="2161161"/>
                </a:lnTo>
                <a:lnTo>
                  <a:pt x="0" y="21611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TextBox 22"/>
          <p:cNvSpPr txBox="1"/>
          <p:nvPr/>
        </p:nvSpPr>
        <p:spPr>
          <a:xfrm>
            <a:off x="442678" y="329840"/>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IV. LUYỆN TẬP</a:t>
            </a:r>
          </a:p>
        </p:txBody>
      </p:sp>
      <p:sp>
        <p:nvSpPr>
          <p:cNvPr id="23" name="TextBox 23"/>
          <p:cNvSpPr txBox="1"/>
          <p:nvPr/>
        </p:nvSpPr>
        <p:spPr>
          <a:xfrm>
            <a:off x="7166620" y="1332821"/>
            <a:ext cx="3724176" cy="1194437"/>
          </a:xfrm>
          <a:prstGeom prst="rect">
            <a:avLst/>
          </a:prstGeom>
        </p:spPr>
        <p:txBody>
          <a:bodyPr lIns="0" tIns="0" rIns="0" bIns="0" rtlCol="0" anchor="t">
            <a:spAutoFit/>
          </a:bodyPr>
          <a:lstStyle/>
          <a:p>
            <a:pPr algn="ctr">
              <a:lnSpc>
                <a:spcPts val="9239"/>
              </a:lnSpc>
              <a:spcBef>
                <a:spcPct val="0"/>
              </a:spcBef>
            </a:pPr>
            <a:r>
              <a:rPr lang="en-US" sz="6599">
                <a:solidFill>
                  <a:srgbClr val="793600"/>
                </a:solidFill>
                <a:latin typeface="#9Slide05 ViceroyJF"/>
                <a:ea typeface="#9Slide05 ViceroyJF"/>
                <a:cs typeface="#9Slide05 ViceroyJF"/>
                <a:sym typeface="#9Slide05 ViceroyJF"/>
              </a:rPr>
              <a:t>2. Luyện viết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9" name="Freeform 9"/>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2"/>
            <a:stretch>
              <a:fillRect/>
            </a:stretch>
          </a:blipFill>
        </p:spPr>
        <p:txBody>
          <a:bodyPr/>
          <a:lstStyle/>
          <a:p>
            <a:endParaRPr lang="en-US"/>
          </a:p>
        </p:txBody>
      </p:sp>
      <p:sp>
        <p:nvSpPr>
          <p:cNvPr id="10" name="Freeform 10"/>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12517694" y="9547607"/>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15"/>
          <p:cNvSpPr/>
          <p:nvPr/>
        </p:nvSpPr>
        <p:spPr>
          <a:xfrm>
            <a:off x="1028700" y="2678194"/>
            <a:ext cx="2096326" cy="2161161"/>
          </a:xfrm>
          <a:custGeom>
            <a:avLst/>
            <a:gdLst/>
            <a:ahLst/>
            <a:cxnLst/>
            <a:rect l="l" t="t" r="r" b="b"/>
            <a:pathLst>
              <a:path w="2096326" h="2161161">
                <a:moveTo>
                  <a:pt x="0" y="0"/>
                </a:moveTo>
                <a:lnTo>
                  <a:pt x="2096326" y="0"/>
                </a:lnTo>
                <a:lnTo>
                  <a:pt x="2096326" y="2161161"/>
                </a:lnTo>
                <a:lnTo>
                  <a:pt x="0" y="21611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16"/>
          <p:cNvSpPr/>
          <p:nvPr/>
        </p:nvSpPr>
        <p:spPr>
          <a:xfrm>
            <a:off x="6317290" y="2678194"/>
            <a:ext cx="5178701" cy="7233408"/>
          </a:xfrm>
          <a:custGeom>
            <a:avLst/>
            <a:gdLst/>
            <a:ahLst/>
            <a:cxnLst/>
            <a:rect l="l" t="t" r="r" b="b"/>
            <a:pathLst>
              <a:path w="5178701" h="7233408">
                <a:moveTo>
                  <a:pt x="0" y="0"/>
                </a:moveTo>
                <a:lnTo>
                  <a:pt x="5178701" y="0"/>
                </a:lnTo>
                <a:lnTo>
                  <a:pt x="5178701" y="7233408"/>
                </a:lnTo>
                <a:lnTo>
                  <a:pt x="0" y="7233408"/>
                </a:lnTo>
                <a:lnTo>
                  <a:pt x="0" y="0"/>
                </a:lnTo>
                <a:close/>
              </a:path>
            </a:pathLst>
          </a:custGeom>
          <a:blipFill>
            <a:blip r:embed="rId9"/>
            <a:stretch>
              <a:fillRect/>
            </a:stretch>
          </a:blipFill>
        </p:spPr>
        <p:txBody>
          <a:bodyPr/>
          <a:lstStyle/>
          <a:p>
            <a:endParaRPr lang="en-US"/>
          </a:p>
        </p:txBody>
      </p:sp>
      <p:sp>
        <p:nvSpPr>
          <p:cNvPr id="17" name="Freeform 17"/>
          <p:cNvSpPr/>
          <p:nvPr/>
        </p:nvSpPr>
        <p:spPr>
          <a:xfrm>
            <a:off x="11977103" y="2025289"/>
            <a:ext cx="5276506" cy="7283064"/>
          </a:xfrm>
          <a:custGeom>
            <a:avLst/>
            <a:gdLst/>
            <a:ahLst/>
            <a:cxnLst/>
            <a:rect l="l" t="t" r="r" b="b"/>
            <a:pathLst>
              <a:path w="5276506" h="7283064">
                <a:moveTo>
                  <a:pt x="0" y="0"/>
                </a:moveTo>
                <a:lnTo>
                  <a:pt x="5276505" y="0"/>
                </a:lnTo>
                <a:lnTo>
                  <a:pt x="5276505" y="7283064"/>
                </a:lnTo>
                <a:lnTo>
                  <a:pt x="0" y="7283064"/>
                </a:lnTo>
                <a:lnTo>
                  <a:pt x="0" y="0"/>
                </a:lnTo>
                <a:close/>
              </a:path>
            </a:pathLst>
          </a:custGeom>
          <a:blipFill>
            <a:blip r:embed="rId10"/>
            <a:stretch>
              <a:fillRect/>
            </a:stretch>
          </a:blipFill>
        </p:spPr>
        <p:txBody>
          <a:bodyPr/>
          <a:lstStyle/>
          <a:p>
            <a:endParaRPr lang="en-US"/>
          </a:p>
        </p:txBody>
      </p:sp>
      <p:sp>
        <p:nvSpPr>
          <p:cNvPr id="18" name="TextBox 18"/>
          <p:cNvSpPr txBox="1"/>
          <p:nvPr/>
        </p:nvSpPr>
        <p:spPr>
          <a:xfrm>
            <a:off x="442678" y="329840"/>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IV. LUYỆN TẬP</a:t>
            </a:r>
          </a:p>
        </p:txBody>
      </p:sp>
      <p:sp>
        <p:nvSpPr>
          <p:cNvPr id="19" name="TextBox 19"/>
          <p:cNvSpPr txBox="1"/>
          <p:nvPr/>
        </p:nvSpPr>
        <p:spPr>
          <a:xfrm>
            <a:off x="7166620" y="1332821"/>
            <a:ext cx="3724176" cy="1194437"/>
          </a:xfrm>
          <a:prstGeom prst="rect">
            <a:avLst/>
          </a:prstGeom>
        </p:spPr>
        <p:txBody>
          <a:bodyPr lIns="0" tIns="0" rIns="0" bIns="0" rtlCol="0" anchor="t">
            <a:spAutoFit/>
          </a:bodyPr>
          <a:lstStyle/>
          <a:p>
            <a:pPr algn="ctr">
              <a:lnSpc>
                <a:spcPts val="9239"/>
              </a:lnSpc>
              <a:spcBef>
                <a:spcPct val="0"/>
              </a:spcBef>
            </a:pPr>
            <a:r>
              <a:rPr lang="en-US" sz="6599">
                <a:solidFill>
                  <a:srgbClr val="793600"/>
                </a:solidFill>
                <a:latin typeface="#9Slide05 ViceroyJF"/>
                <a:ea typeface="#9Slide05 ViceroyJF"/>
                <a:cs typeface="#9Slide05 ViceroyJF"/>
                <a:sym typeface="#9Slide05 ViceroyJF"/>
              </a:rPr>
              <a:t>2. Luyện viết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8" name="Freeform 8"/>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2"/>
            <a:stretch>
              <a:fillRect/>
            </a:stretch>
          </a:blipFill>
        </p:spPr>
        <p:txBody>
          <a:bodyPr/>
          <a:lstStyle/>
          <a:p>
            <a:endParaRPr lang="en-US"/>
          </a:p>
        </p:txBody>
      </p:sp>
      <p:sp>
        <p:nvSpPr>
          <p:cNvPr id="9" name="Freeform 9"/>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3" name="Group 13"/>
          <p:cNvGrpSpPr/>
          <p:nvPr/>
        </p:nvGrpSpPr>
        <p:grpSpPr>
          <a:xfrm>
            <a:off x="5624482" y="2387239"/>
            <a:ext cx="11634818" cy="1447168"/>
            <a:chOff x="0" y="0"/>
            <a:chExt cx="3064314" cy="381147"/>
          </a:xfrm>
        </p:grpSpPr>
        <p:sp>
          <p:nvSpPr>
            <p:cNvPr id="14" name="Freeform 14"/>
            <p:cNvSpPr/>
            <p:nvPr/>
          </p:nvSpPr>
          <p:spPr>
            <a:xfrm>
              <a:off x="0" y="0"/>
              <a:ext cx="3064314" cy="381147"/>
            </a:xfrm>
            <a:custGeom>
              <a:avLst/>
              <a:gdLst/>
              <a:ahLst/>
              <a:cxnLst/>
              <a:rect l="l" t="t" r="r" b="b"/>
              <a:pathLst>
                <a:path w="3064314" h="381147">
                  <a:moveTo>
                    <a:pt x="0" y="0"/>
                  </a:moveTo>
                  <a:lnTo>
                    <a:pt x="3064314" y="0"/>
                  </a:lnTo>
                  <a:lnTo>
                    <a:pt x="3064314" y="381147"/>
                  </a:lnTo>
                  <a:lnTo>
                    <a:pt x="0" y="381147"/>
                  </a:lnTo>
                  <a:close/>
                </a:path>
              </a:pathLst>
            </a:custGeom>
            <a:solidFill>
              <a:srgbClr val="000000">
                <a:alpha val="0"/>
              </a:srgbClr>
            </a:solidFill>
            <a:ln w="38100" cap="sq">
              <a:solidFill>
                <a:srgbClr val="997558"/>
              </a:solidFill>
              <a:prstDash val="lgDash"/>
              <a:miter/>
            </a:ln>
          </p:spPr>
          <p:txBody>
            <a:bodyPr/>
            <a:lstStyle/>
            <a:p>
              <a:endParaRPr lang="en-US"/>
            </a:p>
          </p:txBody>
        </p:sp>
        <p:sp>
          <p:nvSpPr>
            <p:cNvPr id="15" name="TextBox 15"/>
            <p:cNvSpPr txBox="1"/>
            <p:nvPr/>
          </p:nvSpPr>
          <p:spPr>
            <a:xfrm>
              <a:off x="0" y="-85725"/>
              <a:ext cx="3064314" cy="466872"/>
            </a:xfrm>
            <a:prstGeom prst="rect">
              <a:avLst/>
            </a:prstGeom>
          </p:spPr>
          <p:txBody>
            <a:bodyPr lIns="50800" tIns="50800" rIns="50800" bIns="50800" rtlCol="0" anchor="ctr"/>
            <a:lstStyle/>
            <a:p>
              <a:pPr algn="just">
                <a:lnSpc>
                  <a:spcPts val="4900"/>
                </a:lnSpc>
              </a:pPr>
              <a:r>
                <a:rPr lang="en-US" sz="3500" b="1">
                  <a:solidFill>
                    <a:srgbClr val="997558"/>
                  </a:solidFill>
                  <a:latin typeface="Roboto Condensed Bold"/>
                  <a:ea typeface="Roboto Condensed Bold"/>
                  <a:cs typeface="Roboto Condensed Bold"/>
                  <a:sym typeface="Roboto Condensed Bold"/>
                </a:rPr>
                <a:t>Đề bài: Dựa vào dàn ý đã lập trên lớp, các nhóm triển khai viết thành đoạn văn hoàn chỉnh. (cá nhân làm theo bài của nhóm)</a:t>
              </a:r>
            </a:p>
          </p:txBody>
        </p:sp>
      </p:grpSp>
      <p:grpSp>
        <p:nvGrpSpPr>
          <p:cNvPr id="16" name="Group 16"/>
          <p:cNvGrpSpPr/>
          <p:nvPr/>
        </p:nvGrpSpPr>
        <p:grpSpPr>
          <a:xfrm>
            <a:off x="5624482" y="4977146"/>
            <a:ext cx="11634818" cy="3923668"/>
            <a:chOff x="0" y="0"/>
            <a:chExt cx="3064314" cy="1033394"/>
          </a:xfrm>
        </p:grpSpPr>
        <p:sp>
          <p:nvSpPr>
            <p:cNvPr id="17" name="Freeform 17"/>
            <p:cNvSpPr/>
            <p:nvPr/>
          </p:nvSpPr>
          <p:spPr>
            <a:xfrm>
              <a:off x="0" y="0"/>
              <a:ext cx="3064314" cy="1033394"/>
            </a:xfrm>
            <a:custGeom>
              <a:avLst/>
              <a:gdLst/>
              <a:ahLst/>
              <a:cxnLst/>
              <a:rect l="l" t="t" r="r" b="b"/>
              <a:pathLst>
                <a:path w="3064314" h="1033394">
                  <a:moveTo>
                    <a:pt x="0" y="0"/>
                  </a:moveTo>
                  <a:lnTo>
                    <a:pt x="3064314" y="0"/>
                  </a:lnTo>
                  <a:lnTo>
                    <a:pt x="3064314" y="1033394"/>
                  </a:lnTo>
                  <a:lnTo>
                    <a:pt x="0" y="1033394"/>
                  </a:lnTo>
                  <a:close/>
                </a:path>
              </a:pathLst>
            </a:custGeom>
            <a:solidFill>
              <a:srgbClr val="000000">
                <a:alpha val="0"/>
              </a:srgbClr>
            </a:solidFill>
            <a:ln w="38100" cap="sq">
              <a:solidFill>
                <a:srgbClr val="997558"/>
              </a:solidFill>
              <a:prstDash val="lgDash"/>
              <a:miter/>
            </a:ln>
          </p:spPr>
          <p:txBody>
            <a:bodyPr/>
            <a:lstStyle/>
            <a:p>
              <a:endParaRPr lang="en-US"/>
            </a:p>
          </p:txBody>
        </p:sp>
        <p:sp>
          <p:nvSpPr>
            <p:cNvPr id="18" name="TextBox 18"/>
            <p:cNvSpPr txBox="1"/>
            <p:nvPr/>
          </p:nvSpPr>
          <p:spPr>
            <a:xfrm>
              <a:off x="0" y="-85725"/>
              <a:ext cx="3064314" cy="1119119"/>
            </a:xfrm>
            <a:prstGeom prst="rect">
              <a:avLst/>
            </a:prstGeom>
          </p:spPr>
          <p:txBody>
            <a:bodyPr lIns="50800" tIns="50800" rIns="50800" bIns="50800" rtlCol="0" anchor="ctr"/>
            <a:lstStyle/>
            <a:p>
              <a:pPr algn="just">
                <a:lnSpc>
                  <a:spcPts val="4900"/>
                </a:lnSpc>
              </a:pPr>
              <a:r>
                <a:rPr lang="en-US" sz="3500" b="1">
                  <a:solidFill>
                    <a:srgbClr val="997558"/>
                  </a:solidFill>
                  <a:latin typeface="Roboto Condensed Bold"/>
                  <a:ea typeface="Roboto Condensed Bold"/>
                  <a:cs typeface="Roboto Condensed Bold"/>
                  <a:sym typeface="Roboto Condensed Bold"/>
                </a:rPr>
                <a:t>Đề bài: Có ý kiến cho rằng: “Trong bài thơ </a:t>
              </a:r>
              <a:r>
                <a:rPr lang="en-US" sz="3500" b="1" i="1">
                  <a:solidFill>
                    <a:srgbClr val="997558"/>
                  </a:solidFill>
                  <a:latin typeface="Roboto Condensed Bold Italics"/>
                  <a:ea typeface="Roboto Condensed Bold Italics"/>
                  <a:cs typeface="Roboto Condensed Bold Italics"/>
                  <a:sym typeface="Roboto Condensed Bold Italics"/>
                </a:rPr>
                <a:t>Quê hương</a:t>
              </a:r>
              <a:r>
                <a:rPr lang="en-US" sz="3500" b="1">
                  <a:solidFill>
                    <a:srgbClr val="997558"/>
                  </a:solidFill>
                  <a:latin typeface="Roboto Condensed Bold"/>
                  <a:ea typeface="Roboto Condensed Bold"/>
                  <a:cs typeface="Roboto Condensed Bold"/>
                  <a:sym typeface="Roboto Condensed Bold"/>
                </a:rPr>
                <a:t>, nhà thơ Tế Hanh đã sử dụng những hình ảnh đẹp, bay bổng; đồng thời cũng sử dụng biện pháp nhân hóa một cách độc đáo để thổi linh hồn vào sự vật, khiến cho sự vật có một vẻ đẹp và ý nghĩa bất ngờ”. Hãy viết đoạn văn để làm sáng tỏ ý kiến trên bằng một đoạn văn khoảng 12 câu. (cả nhóm làm chung 1 bài)</a:t>
              </a:r>
            </a:p>
          </p:txBody>
        </p:sp>
      </p:grpSp>
      <p:sp>
        <p:nvSpPr>
          <p:cNvPr id="20" name="Freeform 20"/>
          <p:cNvSpPr/>
          <p:nvPr/>
        </p:nvSpPr>
        <p:spPr>
          <a:xfrm>
            <a:off x="1028700" y="2678194"/>
            <a:ext cx="2096326" cy="2161161"/>
          </a:xfrm>
          <a:custGeom>
            <a:avLst/>
            <a:gdLst/>
            <a:ahLst/>
            <a:cxnLst/>
            <a:rect l="l" t="t" r="r" b="b"/>
            <a:pathLst>
              <a:path w="2096326" h="2161161">
                <a:moveTo>
                  <a:pt x="0" y="0"/>
                </a:moveTo>
                <a:lnTo>
                  <a:pt x="2096326" y="0"/>
                </a:lnTo>
                <a:lnTo>
                  <a:pt x="2096326" y="2161161"/>
                </a:lnTo>
                <a:lnTo>
                  <a:pt x="0" y="21611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TextBox 21"/>
          <p:cNvSpPr txBox="1"/>
          <p:nvPr/>
        </p:nvSpPr>
        <p:spPr>
          <a:xfrm>
            <a:off x="442678" y="329840"/>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V. VẬN DỤNG</a:t>
            </a:r>
          </a:p>
        </p:txBody>
      </p:sp>
      <p:sp>
        <p:nvSpPr>
          <p:cNvPr id="22" name="TextBox 22"/>
          <p:cNvSpPr txBox="1"/>
          <p:nvPr/>
        </p:nvSpPr>
        <p:spPr>
          <a:xfrm>
            <a:off x="10304123" y="1434884"/>
            <a:ext cx="2213570" cy="6794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793600"/>
                </a:solidFill>
                <a:latin typeface="Roboto Condensed Bold"/>
                <a:ea typeface="Roboto Condensed Bold"/>
                <a:cs typeface="Roboto Condensed Bold"/>
                <a:sym typeface="Roboto Condensed Bold"/>
              </a:rPr>
              <a:t>Bài về nhà </a:t>
            </a:r>
          </a:p>
        </p:txBody>
      </p:sp>
      <p:sp>
        <p:nvSpPr>
          <p:cNvPr id="23" name="TextBox 23"/>
          <p:cNvSpPr txBox="1"/>
          <p:nvPr/>
        </p:nvSpPr>
        <p:spPr>
          <a:xfrm>
            <a:off x="7630114" y="4027952"/>
            <a:ext cx="7848040" cy="679450"/>
          </a:xfrm>
          <a:prstGeom prst="rect">
            <a:avLst/>
          </a:prstGeom>
        </p:spPr>
        <p:txBody>
          <a:bodyPr lIns="0" tIns="0" rIns="0" bIns="0" rtlCol="0" anchor="t">
            <a:spAutoFit/>
          </a:bodyPr>
          <a:lstStyle/>
          <a:p>
            <a:pPr marL="0" lvl="0" indent="0" algn="ctr">
              <a:lnSpc>
                <a:spcPts val="5599"/>
              </a:lnSpc>
              <a:spcBef>
                <a:spcPct val="0"/>
              </a:spcBef>
            </a:pPr>
            <a:r>
              <a:rPr lang="en-US" sz="3999" b="1">
                <a:solidFill>
                  <a:srgbClr val="793600"/>
                </a:solidFill>
                <a:latin typeface="Roboto Condensed Bold"/>
                <a:ea typeface="Roboto Condensed Bold"/>
                <a:cs typeface="Roboto Condensed Bold"/>
                <a:sym typeface="Roboto Condensed Bold"/>
              </a:rPr>
              <a:t>Viết bài chuẩn bị cho tiết Nói và nghe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down)">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2" name="Freeform 2"/>
          <p:cNvSpPr/>
          <p:nvPr/>
        </p:nvSpPr>
        <p:spPr>
          <a:xfrm>
            <a:off x="-1362066" y="-1665584"/>
            <a:ext cx="3891466" cy="5632385"/>
          </a:xfrm>
          <a:custGeom>
            <a:avLst/>
            <a:gdLst/>
            <a:ahLst/>
            <a:cxnLst/>
            <a:rect l="l" t="t" r="r" b="b"/>
            <a:pathLst>
              <a:path w="3891466" h="5632385">
                <a:moveTo>
                  <a:pt x="0" y="0"/>
                </a:moveTo>
                <a:lnTo>
                  <a:pt x="3891466" y="0"/>
                </a:lnTo>
                <a:lnTo>
                  <a:pt x="3891466" y="5632385"/>
                </a:lnTo>
                <a:lnTo>
                  <a:pt x="0" y="56323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4865510" y="4721875"/>
            <a:ext cx="3891466" cy="5632385"/>
          </a:xfrm>
          <a:custGeom>
            <a:avLst/>
            <a:gdLst/>
            <a:ahLst/>
            <a:cxnLst/>
            <a:rect l="l" t="t" r="r" b="b"/>
            <a:pathLst>
              <a:path w="3891466" h="5632385">
                <a:moveTo>
                  <a:pt x="0" y="0"/>
                </a:moveTo>
                <a:lnTo>
                  <a:pt x="3891465" y="0"/>
                </a:lnTo>
                <a:lnTo>
                  <a:pt x="3891465" y="5632384"/>
                </a:lnTo>
                <a:lnTo>
                  <a:pt x="0" y="56323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7647317" y="2629459"/>
            <a:ext cx="450127" cy="2656727"/>
          </a:xfrm>
          <a:custGeom>
            <a:avLst/>
            <a:gdLst/>
            <a:ahLst/>
            <a:cxnLst/>
            <a:rect l="l" t="t" r="r" b="b"/>
            <a:pathLst>
              <a:path w="450127" h="2656727">
                <a:moveTo>
                  <a:pt x="0" y="0"/>
                </a:moveTo>
                <a:lnTo>
                  <a:pt x="450127" y="0"/>
                </a:lnTo>
                <a:lnTo>
                  <a:pt x="450127" y="2656727"/>
                </a:lnTo>
                <a:lnTo>
                  <a:pt x="0" y="2656727"/>
                </a:lnTo>
                <a:lnTo>
                  <a:pt x="0" y="0"/>
                </a:lnTo>
                <a:close/>
              </a:path>
            </a:pathLst>
          </a:custGeom>
          <a:blipFill>
            <a:blip r:embed="rId4"/>
            <a:stretch>
              <a:fillRect/>
            </a:stretch>
          </a:blipFill>
        </p:spPr>
        <p:txBody>
          <a:bodyPr/>
          <a:lstStyle/>
          <a:p>
            <a:endParaRPr lang="en-US"/>
          </a:p>
        </p:txBody>
      </p:sp>
      <p:sp>
        <p:nvSpPr>
          <p:cNvPr id="12" name="Freeform 12"/>
          <p:cNvSpPr/>
          <p:nvPr/>
        </p:nvSpPr>
        <p:spPr>
          <a:xfrm>
            <a:off x="1375314" y="2338571"/>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8412909" y="799473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a:off x="16835185" y="512228"/>
            <a:ext cx="1624265" cy="1246255"/>
          </a:xfrm>
          <a:custGeom>
            <a:avLst/>
            <a:gdLst/>
            <a:ahLst/>
            <a:cxnLst/>
            <a:rect l="l" t="t" r="r" b="b"/>
            <a:pathLst>
              <a:path w="1624265" h="1246255">
                <a:moveTo>
                  <a:pt x="0" y="0"/>
                </a:moveTo>
                <a:lnTo>
                  <a:pt x="1624265" y="0"/>
                </a:lnTo>
                <a:lnTo>
                  <a:pt x="1624265" y="1246255"/>
                </a:lnTo>
                <a:lnTo>
                  <a:pt x="0" y="12462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rot="508350">
            <a:off x="13423271" y="648750"/>
            <a:ext cx="1901093" cy="646372"/>
          </a:xfrm>
          <a:custGeom>
            <a:avLst/>
            <a:gdLst/>
            <a:ahLst/>
            <a:cxnLst/>
            <a:rect l="l" t="t" r="r" b="b"/>
            <a:pathLst>
              <a:path w="1901093" h="646372">
                <a:moveTo>
                  <a:pt x="0" y="0"/>
                </a:moveTo>
                <a:lnTo>
                  <a:pt x="1901093" y="0"/>
                </a:lnTo>
                <a:lnTo>
                  <a:pt x="1901093" y="646371"/>
                </a:lnTo>
                <a:lnTo>
                  <a:pt x="0" y="646371"/>
                </a:lnTo>
                <a:lnTo>
                  <a:pt x="0" y="0"/>
                </a:lnTo>
                <a:close/>
              </a:path>
            </a:pathLst>
          </a:custGeom>
          <a:blipFill>
            <a:blip r:embed="rId9"/>
            <a:stretch>
              <a:fillRect/>
            </a:stretch>
          </a:blipFill>
        </p:spPr>
        <p:txBody>
          <a:bodyPr/>
          <a:lstStyle/>
          <a:p>
            <a:endParaRPr lang="en-US"/>
          </a:p>
        </p:txBody>
      </p:sp>
      <p:sp>
        <p:nvSpPr>
          <p:cNvPr id="16" name="TextBox 16"/>
          <p:cNvSpPr txBox="1"/>
          <p:nvPr/>
        </p:nvSpPr>
        <p:spPr>
          <a:xfrm rot="1515663">
            <a:off x="9807789" y="2055236"/>
            <a:ext cx="7889181" cy="679450"/>
          </a:xfrm>
          <a:prstGeom prst="rect">
            <a:avLst/>
          </a:prstGeom>
        </p:spPr>
        <p:txBody>
          <a:bodyPr lIns="0" tIns="0" rIns="0" bIns="0" rtlCol="0" anchor="t">
            <a:spAutoFit/>
          </a:bodyPr>
          <a:lstStyle/>
          <a:p>
            <a:pPr algn="ctr">
              <a:lnSpc>
                <a:spcPts val="5599"/>
              </a:lnSpc>
              <a:spcBef>
                <a:spcPct val="0"/>
              </a:spcBef>
            </a:pPr>
            <a:r>
              <a:rPr lang="en-US" sz="3999">
                <a:solidFill>
                  <a:srgbClr val="DF9D67"/>
                </a:solidFill>
                <a:latin typeface="#9Slide07 SVNAdam Gorry"/>
                <a:ea typeface="#9Slide07 SVNAdam Gorry"/>
                <a:cs typeface="#9Slide07 SVNAdam Gorry"/>
                <a:sym typeface="#9Slide07 SVNAdam Gorry"/>
              </a:rPr>
              <a:t>có tám chữ trên 1 dònG</a:t>
            </a:r>
          </a:p>
        </p:txBody>
      </p:sp>
      <p:sp>
        <p:nvSpPr>
          <p:cNvPr id="17" name="TextBox 17"/>
          <p:cNvSpPr txBox="1"/>
          <p:nvPr/>
        </p:nvSpPr>
        <p:spPr>
          <a:xfrm rot="-812298">
            <a:off x="282369" y="1174003"/>
            <a:ext cx="8527611" cy="1384300"/>
          </a:xfrm>
          <a:prstGeom prst="rect">
            <a:avLst/>
          </a:prstGeom>
        </p:spPr>
        <p:txBody>
          <a:bodyPr lIns="0" tIns="0" rIns="0" bIns="0" rtlCol="0" anchor="t">
            <a:spAutoFit/>
          </a:bodyPr>
          <a:lstStyle/>
          <a:p>
            <a:pPr algn="ctr">
              <a:lnSpc>
                <a:spcPts val="5599"/>
              </a:lnSpc>
              <a:spcBef>
                <a:spcPct val="0"/>
              </a:spcBef>
            </a:pPr>
            <a:r>
              <a:rPr lang="en-US" sz="3999">
                <a:solidFill>
                  <a:srgbClr val="793600"/>
                </a:solidFill>
                <a:latin typeface="#9Slide07 SVNAdam Gorry"/>
                <a:ea typeface="#9Slide07 SVNAdam Gorry"/>
                <a:cs typeface="#9Slide07 SVNAdam Gorry"/>
                <a:sym typeface="#9Slide07 SVNAdam Gorry"/>
              </a:rPr>
              <a:t>gieo vần tự do, tùy thuộc vào ý đồ của người viết</a:t>
            </a:r>
          </a:p>
        </p:txBody>
      </p:sp>
      <p:sp>
        <p:nvSpPr>
          <p:cNvPr id="18" name="TextBox 18"/>
          <p:cNvSpPr txBox="1"/>
          <p:nvPr/>
        </p:nvSpPr>
        <p:spPr>
          <a:xfrm>
            <a:off x="5193506" y="2857758"/>
            <a:ext cx="7958138" cy="679450"/>
          </a:xfrm>
          <a:prstGeom prst="rect">
            <a:avLst/>
          </a:prstGeom>
        </p:spPr>
        <p:txBody>
          <a:bodyPr lIns="0" tIns="0" rIns="0" bIns="0" rtlCol="0" anchor="t">
            <a:spAutoFit/>
          </a:bodyPr>
          <a:lstStyle/>
          <a:p>
            <a:pPr algn="ctr">
              <a:lnSpc>
                <a:spcPts val="5599"/>
              </a:lnSpc>
              <a:spcBef>
                <a:spcPct val="0"/>
              </a:spcBef>
            </a:pPr>
            <a:r>
              <a:rPr lang="en-US" sz="3999">
                <a:solidFill>
                  <a:srgbClr val="D755B3"/>
                </a:solidFill>
                <a:latin typeface="#9Slide07 SVNAdam Gorry"/>
                <a:ea typeface="#9Slide07 SVNAdam Gorry"/>
                <a:cs typeface="#9Slide07 SVNAdam Gorry"/>
                <a:sym typeface="#9Slide07 SVNAdam Gorry"/>
              </a:rPr>
              <a:t>số chữ tự do, không quy định</a:t>
            </a:r>
          </a:p>
        </p:txBody>
      </p:sp>
      <p:sp>
        <p:nvSpPr>
          <p:cNvPr id="19" name="TextBox 19"/>
          <p:cNvSpPr txBox="1"/>
          <p:nvPr/>
        </p:nvSpPr>
        <p:spPr>
          <a:xfrm rot="-2700000">
            <a:off x="125164" y="5509812"/>
            <a:ext cx="4370537" cy="679450"/>
          </a:xfrm>
          <a:prstGeom prst="rect">
            <a:avLst/>
          </a:prstGeom>
        </p:spPr>
        <p:txBody>
          <a:bodyPr lIns="0" tIns="0" rIns="0" bIns="0" rtlCol="0" anchor="t">
            <a:spAutoFit/>
          </a:bodyPr>
          <a:lstStyle/>
          <a:p>
            <a:pPr algn="ctr">
              <a:lnSpc>
                <a:spcPts val="5599"/>
              </a:lnSpc>
              <a:spcBef>
                <a:spcPct val="0"/>
              </a:spcBef>
            </a:pPr>
            <a:r>
              <a:rPr lang="en-US" sz="3999">
                <a:solidFill>
                  <a:srgbClr val="7460E4"/>
                </a:solidFill>
                <a:latin typeface="#9Slide07 SVNAdam Gorry"/>
                <a:ea typeface="#9Slide07 SVNAdam Gorry"/>
                <a:cs typeface="#9Slide07 SVNAdam Gorry"/>
                <a:sym typeface="#9Slide07 SVNAdam Gorry"/>
              </a:rPr>
              <a:t>ngắt nhịp 4/3</a:t>
            </a:r>
          </a:p>
        </p:txBody>
      </p:sp>
      <p:sp>
        <p:nvSpPr>
          <p:cNvPr id="20" name="TextBox 20"/>
          <p:cNvSpPr txBox="1"/>
          <p:nvPr/>
        </p:nvSpPr>
        <p:spPr>
          <a:xfrm rot="-897882">
            <a:off x="2327719" y="6906019"/>
            <a:ext cx="9948893" cy="1384300"/>
          </a:xfrm>
          <a:prstGeom prst="rect">
            <a:avLst/>
          </a:prstGeom>
        </p:spPr>
        <p:txBody>
          <a:bodyPr lIns="0" tIns="0" rIns="0" bIns="0" rtlCol="0" anchor="t">
            <a:spAutoFit/>
          </a:bodyPr>
          <a:lstStyle/>
          <a:p>
            <a:pPr algn="ctr">
              <a:lnSpc>
                <a:spcPts val="5599"/>
              </a:lnSpc>
              <a:spcBef>
                <a:spcPct val="0"/>
              </a:spcBef>
            </a:pPr>
            <a:r>
              <a:rPr lang="en-US" sz="3999">
                <a:solidFill>
                  <a:srgbClr val="ED7412"/>
                </a:solidFill>
                <a:latin typeface="#9Slide07 SVNAdam Gorry"/>
                <a:ea typeface="#9Slide07 SVNAdam Gorry"/>
                <a:cs typeface="#9Slide07 SVNAdam Gorry"/>
                <a:sym typeface="#9Slide07 SVNAdam Gorry"/>
              </a:rPr>
              <a:t>gieo vần theo nhiều cách khác nhau nhưng phổ biến nhất là vần chân</a:t>
            </a:r>
          </a:p>
        </p:txBody>
      </p:sp>
      <p:sp>
        <p:nvSpPr>
          <p:cNvPr id="21" name="TextBox 21"/>
          <p:cNvSpPr txBox="1"/>
          <p:nvPr/>
        </p:nvSpPr>
        <p:spPr>
          <a:xfrm>
            <a:off x="10780480" y="8252433"/>
            <a:ext cx="6450707" cy="679450"/>
          </a:xfrm>
          <a:prstGeom prst="rect">
            <a:avLst/>
          </a:prstGeom>
        </p:spPr>
        <p:txBody>
          <a:bodyPr lIns="0" tIns="0" rIns="0" bIns="0" rtlCol="0" anchor="t">
            <a:spAutoFit/>
          </a:bodyPr>
          <a:lstStyle/>
          <a:p>
            <a:pPr algn="ctr">
              <a:lnSpc>
                <a:spcPts val="5599"/>
              </a:lnSpc>
              <a:spcBef>
                <a:spcPct val="0"/>
              </a:spcBef>
            </a:pPr>
            <a:r>
              <a:rPr lang="en-US" sz="3999">
                <a:solidFill>
                  <a:srgbClr val="793600"/>
                </a:solidFill>
                <a:latin typeface="#9Slide07 SVNAdam Gorry"/>
                <a:ea typeface="#9Slide07 SVNAdam Gorry"/>
                <a:cs typeface="#9Slide07 SVNAdam Gorry"/>
                <a:sym typeface="#9Slide07 SVNAdam Gorry"/>
              </a:rPr>
              <a:t>cách chia khổ linh hoạt</a:t>
            </a:r>
          </a:p>
        </p:txBody>
      </p:sp>
      <p:sp>
        <p:nvSpPr>
          <p:cNvPr id="22" name="TextBox 22"/>
          <p:cNvSpPr txBox="1"/>
          <p:nvPr/>
        </p:nvSpPr>
        <p:spPr>
          <a:xfrm rot="638270">
            <a:off x="12195516" y="6353789"/>
            <a:ext cx="5449987" cy="679450"/>
          </a:xfrm>
          <a:prstGeom prst="rect">
            <a:avLst/>
          </a:prstGeom>
        </p:spPr>
        <p:txBody>
          <a:bodyPr lIns="0" tIns="0" rIns="0" bIns="0" rtlCol="0" anchor="t">
            <a:spAutoFit/>
          </a:bodyPr>
          <a:lstStyle/>
          <a:p>
            <a:pPr algn="ctr">
              <a:lnSpc>
                <a:spcPts val="5599"/>
              </a:lnSpc>
              <a:spcBef>
                <a:spcPct val="0"/>
              </a:spcBef>
            </a:pPr>
            <a:r>
              <a:rPr lang="en-US" sz="3999">
                <a:solidFill>
                  <a:srgbClr val="545454"/>
                </a:solidFill>
                <a:latin typeface="#9Slide07 SVNAdam Gorry"/>
                <a:ea typeface="#9Slide07 SVNAdam Gorry"/>
                <a:cs typeface="#9Slide07 SVNAdam Gorry"/>
                <a:sym typeface="#9Slide07 SVNAdam Gorry"/>
              </a:rPr>
              <a:t>chia 4 dòng/khổ</a:t>
            </a:r>
          </a:p>
        </p:txBody>
      </p:sp>
      <p:sp>
        <p:nvSpPr>
          <p:cNvPr id="23" name="TextBox 23"/>
          <p:cNvSpPr txBox="1"/>
          <p:nvPr/>
        </p:nvSpPr>
        <p:spPr>
          <a:xfrm rot="277860">
            <a:off x="4571182" y="4759788"/>
            <a:ext cx="6947333" cy="679450"/>
          </a:xfrm>
          <a:prstGeom prst="rect">
            <a:avLst/>
          </a:prstGeom>
        </p:spPr>
        <p:txBody>
          <a:bodyPr lIns="0" tIns="0" rIns="0" bIns="0" rtlCol="0" anchor="t">
            <a:spAutoFit/>
          </a:bodyPr>
          <a:lstStyle/>
          <a:p>
            <a:pPr algn="ctr">
              <a:lnSpc>
                <a:spcPts val="5599"/>
              </a:lnSpc>
              <a:spcBef>
                <a:spcPct val="0"/>
              </a:spcBef>
            </a:pPr>
            <a:r>
              <a:rPr lang="en-US" sz="3999">
                <a:solidFill>
                  <a:srgbClr val="28522D"/>
                </a:solidFill>
                <a:latin typeface="#9Slide07 SVNAdam Gorry"/>
                <a:ea typeface="#9Slide07 SVNAdam Gorry"/>
                <a:cs typeface="#9Slide07 SVNAdam Gorry"/>
                <a:sym typeface="#9Slide07 SVNAdam Gorry"/>
              </a:rPr>
              <a:t>ngắt nhịp linh hoạt</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1000" fill="hold"/>
                                        <p:tgtEl>
                                          <p:spTgt spid="22"/>
                                        </p:tgtEl>
                                        <p:attrNameLst>
                                          <p:attrName>ppt_w</p:attrName>
                                        </p:attrNameLst>
                                      </p:cBhvr>
                                      <p:tavLst>
                                        <p:tav tm="0">
                                          <p:val>
                                            <p:fltVal val="0"/>
                                          </p:val>
                                        </p:tav>
                                        <p:tav tm="100000">
                                          <p:val>
                                            <p:strVal val="#ppt_w"/>
                                          </p:val>
                                        </p:tav>
                                      </p:tavLst>
                                    </p:anim>
                                    <p:anim calcmode="lin" valueType="num">
                                      <p:cBhvr>
                                        <p:cTn id="38" dur="1000" fill="hold"/>
                                        <p:tgtEl>
                                          <p:spTgt spid="22"/>
                                        </p:tgtEl>
                                        <p:attrNameLst>
                                          <p:attrName>ppt_h</p:attrName>
                                        </p:attrNameLst>
                                      </p:cBhvr>
                                      <p:tavLst>
                                        <p:tav tm="0">
                                          <p:val>
                                            <p:fltVal val="0"/>
                                          </p:val>
                                        </p:tav>
                                        <p:tav tm="100000">
                                          <p:val>
                                            <p:strVal val="#ppt_h"/>
                                          </p:val>
                                        </p:tav>
                                      </p:tavLst>
                                    </p:anim>
                                    <p:anim calcmode="lin" valueType="num">
                                      <p:cBhvr>
                                        <p:cTn id="39" dur="1000" fill="hold"/>
                                        <p:tgtEl>
                                          <p:spTgt spid="22"/>
                                        </p:tgtEl>
                                        <p:attrNameLst>
                                          <p:attrName>style.rotation</p:attrName>
                                        </p:attrNameLst>
                                      </p:cBhvr>
                                      <p:tavLst>
                                        <p:tav tm="0">
                                          <p:val>
                                            <p:fltVal val="90"/>
                                          </p:val>
                                        </p:tav>
                                        <p:tav tm="100000">
                                          <p:val>
                                            <p:fltVal val="0"/>
                                          </p:val>
                                        </p:tav>
                                      </p:tavLst>
                                    </p:anim>
                                    <p:animEffect transition="in" filter="fade">
                                      <p:cBhvr>
                                        <p:cTn id="40" dur="1000"/>
                                        <p:tgtEl>
                                          <p:spTgt spid="2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fltVal val="0"/>
                                          </p:val>
                                        </p:tav>
                                        <p:tav tm="100000">
                                          <p:val>
                                            <p:strVal val="#ppt_w"/>
                                          </p:val>
                                        </p:tav>
                                      </p:tavLst>
                                    </p:anim>
                                    <p:anim calcmode="lin" valueType="num">
                                      <p:cBhvr>
                                        <p:cTn id="50" dur="1000" fill="hold"/>
                                        <p:tgtEl>
                                          <p:spTgt spid="19"/>
                                        </p:tgtEl>
                                        <p:attrNameLst>
                                          <p:attrName>ppt_h</p:attrName>
                                        </p:attrNameLst>
                                      </p:cBhvr>
                                      <p:tavLst>
                                        <p:tav tm="0">
                                          <p:val>
                                            <p:fltVal val="0"/>
                                          </p:val>
                                        </p:tav>
                                        <p:tav tm="100000">
                                          <p:val>
                                            <p:strVal val="#ppt_h"/>
                                          </p:val>
                                        </p:tav>
                                      </p:tavLst>
                                    </p:anim>
                                    <p:anim calcmode="lin" valueType="num">
                                      <p:cBhvr>
                                        <p:cTn id="51" dur="1000" fill="hold"/>
                                        <p:tgtEl>
                                          <p:spTgt spid="19"/>
                                        </p:tgtEl>
                                        <p:attrNameLst>
                                          <p:attrName>style.rotation</p:attrName>
                                        </p:attrNameLst>
                                      </p:cBhvr>
                                      <p:tavLst>
                                        <p:tav tm="0">
                                          <p:val>
                                            <p:fltVal val="90"/>
                                          </p:val>
                                        </p:tav>
                                        <p:tav tm="100000">
                                          <p:val>
                                            <p:fltVal val="0"/>
                                          </p:val>
                                        </p:tav>
                                      </p:tavLst>
                                    </p:anim>
                                    <p:animEffect transition="in" filter="fade">
                                      <p:cBhvr>
                                        <p:cTn id="5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6" name="Freeform 6"/>
          <p:cNvSpPr/>
          <p:nvPr/>
        </p:nvSpPr>
        <p:spPr>
          <a:xfrm>
            <a:off x="14865510" y="4721875"/>
            <a:ext cx="3891466" cy="5632385"/>
          </a:xfrm>
          <a:custGeom>
            <a:avLst/>
            <a:gdLst/>
            <a:ahLst/>
            <a:cxnLst/>
            <a:rect l="l" t="t" r="r" b="b"/>
            <a:pathLst>
              <a:path w="3891466" h="5632385">
                <a:moveTo>
                  <a:pt x="0" y="0"/>
                </a:moveTo>
                <a:lnTo>
                  <a:pt x="3891465" y="0"/>
                </a:lnTo>
                <a:lnTo>
                  <a:pt x="3891465" y="5632384"/>
                </a:lnTo>
                <a:lnTo>
                  <a:pt x="0" y="56323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7647317" y="2629459"/>
            <a:ext cx="450127" cy="2656727"/>
          </a:xfrm>
          <a:custGeom>
            <a:avLst/>
            <a:gdLst/>
            <a:ahLst/>
            <a:cxnLst/>
            <a:rect l="l" t="t" r="r" b="b"/>
            <a:pathLst>
              <a:path w="450127" h="2656727">
                <a:moveTo>
                  <a:pt x="0" y="0"/>
                </a:moveTo>
                <a:lnTo>
                  <a:pt x="450127" y="0"/>
                </a:lnTo>
                <a:lnTo>
                  <a:pt x="450127" y="2656727"/>
                </a:lnTo>
                <a:lnTo>
                  <a:pt x="0" y="2656727"/>
                </a:lnTo>
                <a:lnTo>
                  <a:pt x="0" y="0"/>
                </a:lnTo>
                <a:close/>
              </a:path>
            </a:pathLst>
          </a:custGeom>
          <a:blipFill>
            <a:blip r:embed="rId4"/>
            <a:stretch>
              <a:fillRect/>
            </a:stretch>
          </a:blipFill>
        </p:spPr>
        <p:txBody>
          <a:bodyPr/>
          <a:lstStyle/>
          <a:p>
            <a:endParaRPr lang="en-US"/>
          </a:p>
        </p:txBody>
      </p:sp>
      <p:sp>
        <p:nvSpPr>
          <p:cNvPr id="12" name="Freeform 12"/>
          <p:cNvSpPr/>
          <p:nvPr/>
        </p:nvSpPr>
        <p:spPr>
          <a:xfrm>
            <a:off x="1375314" y="2338571"/>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8412909" y="799473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a:off x="16835185" y="512228"/>
            <a:ext cx="1624265" cy="1246255"/>
          </a:xfrm>
          <a:custGeom>
            <a:avLst/>
            <a:gdLst/>
            <a:ahLst/>
            <a:cxnLst/>
            <a:rect l="l" t="t" r="r" b="b"/>
            <a:pathLst>
              <a:path w="1624265" h="1246255">
                <a:moveTo>
                  <a:pt x="0" y="0"/>
                </a:moveTo>
                <a:lnTo>
                  <a:pt x="1624265" y="0"/>
                </a:lnTo>
                <a:lnTo>
                  <a:pt x="1624265" y="1246255"/>
                </a:lnTo>
                <a:lnTo>
                  <a:pt x="0" y="12462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TextBox 16"/>
          <p:cNvSpPr txBox="1"/>
          <p:nvPr/>
        </p:nvSpPr>
        <p:spPr>
          <a:xfrm>
            <a:off x="9441437" y="5321980"/>
            <a:ext cx="7889181" cy="873125"/>
          </a:xfrm>
          <a:prstGeom prst="rect">
            <a:avLst/>
          </a:prstGeom>
        </p:spPr>
        <p:txBody>
          <a:bodyPr lIns="0" tIns="0" rIns="0" bIns="0" rtlCol="0" anchor="t">
            <a:spAutoFit/>
          </a:bodyPr>
          <a:lstStyle/>
          <a:p>
            <a:pPr algn="ctr">
              <a:lnSpc>
                <a:spcPts val="7000"/>
              </a:lnSpc>
              <a:spcBef>
                <a:spcPct val="0"/>
              </a:spcBef>
            </a:pPr>
            <a:r>
              <a:rPr lang="en-US" sz="5000">
                <a:solidFill>
                  <a:srgbClr val="DF9D67"/>
                </a:solidFill>
                <a:latin typeface="#9Slide07 SVNAdam Gorry"/>
                <a:ea typeface="#9Slide07 SVNAdam Gorry"/>
                <a:cs typeface="#9Slide07 SVNAdam Gorry"/>
                <a:sym typeface="#9Slide07 SVNAdam Gorry"/>
              </a:rPr>
              <a:t>có tám chữ trên 1 dònG</a:t>
            </a:r>
          </a:p>
        </p:txBody>
      </p:sp>
      <p:sp>
        <p:nvSpPr>
          <p:cNvPr id="17" name="TextBox 17"/>
          <p:cNvSpPr txBox="1"/>
          <p:nvPr/>
        </p:nvSpPr>
        <p:spPr>
          <a:xfrm>
            <a:off x="1168912" y="5287525"/>
            <a:ext cx="7869453" cy="873125"/>
          </a:xfrm>
          <a:prstGeom prst="rect">
            <a:avLst/>
          </a:prstGeom>
        </p:spPr>
        <p:txBody>
          <a:bodyPr lIns="0" tIns="0" rIns="0" bIns="0" rtlCol="0" anchor="t">
            <a:spAutoFit/>
          </a:bodyPr>
          <a:lstStyle/>
          <a:p>
            <a:pPr algn="l">
              <a:lnSpc>
                <a:spcPts val="7000"/>
              </a:lnSpc>
              <a:spcBef>
                <a:spcPct val="0"/>
              </a:spcBef>
            </a:pPr>
            <a:r>
              <a:rPr lang="en-US" sz="5000">
                <a:solidFill>
                  <a:srgbClr val="545454"/>
                </a:solidFill>
                <a:latin typeface="#9Slide07 SVNAdam Gorry"/>
                <a:ea typeface="#9Slide07 SVNAdam Gorry"/>
                <a:cs typeface="#9Slide07 SVNAdam Gorry"/>
                <a:sym typeface="#9Slide07 SVNAdam Gorry"/>
              </a:rPr>
              <a:t>Ngắt nhịp linh hoạt</a:t>
            </a:r>
          </a:p>
        </p:txBody>
      </p:sp>
      <p:sp>
        <p:nvSpPr>
          <p:cNvPr id="18" name="TextBox 18"/>
          <p:cNvSpPr txBox="1"/>
          <p:nvPr/>
        </p:nvSpPr>
        <p:spPr>
          <a:xfrm>
            <a:off x="3886200" y="7140261"/>
            <a:ext cx="12325548" cy="1758950"/>
          </a:xfrm>
          <a:prstGeom prst="rect">
            <a:avLst/>
          </a:prstGeom>
        </p:spPr>
        <p:txBody>
          <a:bodyPr lIns="0" tIns="0" rIns="0" bIns="0" rtlCol="0" anchor="t">
            <a:spAutoFit/>
          </a:bodyPr>
          <a:lstStyle/>
          <a:p>
            <a:pPr algn="l">
              <a:lnSpc>
                <a:spcPts val="7000"/>
              </a:lnSpc>
              <a:spcBef>
                <a:spcPct val="0"/>
              </a:spcBef>
            </a:pPr>
            <a:r>
              <a:rPr lang="en-US" sz="5000">
                <a:solidFill>
                  <a:srgbClr val="ED7412"/>
                </a:solidFill>
                <a:latin typeface="#9Slide07 SVNAdam Gorry"/>
                <a:ea typeface="#9Slide07 SVNAdam Gorry"/>
                <a:cs typeface="#9Slide07 SVNAdam Gorry"/>
                <a:sym typeface="#9Slide07 SVNAdam Gorry"/>
              </a:rPr>
              <a:t>gieo vần theo nhiều cách khác nhau nhưng phổ biến nhất là vần chân</a:t>
            </a:r>
          </a:p>
        </p:txBody>
      </p:sp>
      <p:sp>
        <p:nvSpPr>
          <p:cNvPr id="19" name="TextBox 19"/>
          <p:cNvSpPr txBox="1"/>
          <p:nvPr/>
        </p:nvSpPr>
        <p:spPr>
          <a:xfrm>
            <a:off x="8971719" y="4065350"/>
            <a:ext cx="8675598" cy="790922"/>
          </a:xfrm>
          <a:prstGeom prst="rect">
            <a:avLst/>
          </a:prstGeom>
        </p:spPr>
        <p:txBody>
          <a:bodyPr wrap="square" lIns="0" tIns="0" rIns="0" bIns="0" rtlCol="0" anchor="t">
            <a:spAutoFit/>
          </a:bodyPr>
          <a:lstStyle/>
          <a:p>
            <a:pPr algn="ctr">
              <a:lnSpc>
                <a:spcPts val="7000"/>
              </a:lnSpc>
              <a:spcBef>
                <a:spcPct val="0"/>
              </a:spcBef>
            </a:pPr>
            <a:r>
              <a:rPr lang="en-US" sz="5000">
                <a:solidFill>
                  <a:srgbClr val="793600"/>
                </a:solidFill>
                <a:latin typeface="#9Slide07 SVNAdam Gorry"/>
                <a:ea typeface="#9Slide07 SVNAdam Gorry"/>
                <a:cs typeface="#9Slide07 SVNAdam Gorry"/>
                <a:sym typeface="#9Slide07 SVNAdam Gorry"/>
              </a:rPr>
              <a:t>cách chia khổ linh hoạt</a:t>
            </a:r>
          </a:p>
        </p:txBody>
      </p:sp>
      <p:sp>
        <p:nvSpPr>
          <p:cNvPr id="20" name="TextBox 20"/>
          <p:cNvSpPr txBox="1"/>
          <p:nvPr/>
        </p:nvSpPr>
        <p:spPr>
          <a:xfrm>
            <a:off x="595458" y="668451"/>
            <a:ext cx="7486452" cy="3066480"/>
          </a:xfrm>
          <a:prstGeom prst="rect">
            <a:avLst/>
          </a:prstGeom>
        </p:spPr>
        <p:txBody>
          <a:bodyPr lIns="0" tIns="0" rIns="0" bIns="0" rtlCol="0" anchor="t">
            <a:spAutoFit/>
          </a:bodyPr>
          <a:lstStyle/>
          <a:p>
            <a:pPr algn="ctr">
              <a:lnSpc>
                <a:spcPts val="12599"/>
              </a:lnSpc>
            </a:pPr>
            <a:r>
              <a:rPr lang="en-US" sz="8000">
                <a:solidFill>
                  <a:srgbClr val="793600"/>
                </a:solidFill>
                <a:latin typeface="#9Slide07 SVNRevolution"/>
                <a:ea typeface="#9Slide07 SVNRevolution"/>
                <a:cs typeface="#9Slide07 SVNRevolution"/>
                <a:sym typeface="#9Slide07 SVNRevolution"/>
              </a:rPr>
              <a:t>TRÍ NHỚ </a:t>
            </a:r>
          </a:p>
          <a:p>
            <a:pPr marL="0" lvl="0" indent="0" algn="ctr">
              <a:lnSpc>
                <a:spcPts val="12599"/>
              </a:lnSpc>
              <a:spcBef>
                <a:spcPct val="0"/>
              </a:spcBef>
            </a:pPr>
            <a:r>
              <a:rPr lang="en-US" sz="8000">
                <a:solidFill>
                  <a:srgbClr val="793600"/>
                </a:solidFill>
                <a:latin typeface="#9Slide07 SVNRevolution"/>
                <a:ea typeface="#9Slide07 SVNRevolution"/>
                <a:cs typeface="#9Slide07 SVNRevolution"/>
                <a:sym typeface="#9Slide07 SVNRevolution"/>
              </a:rPr>
              <a:t>SIÊU PHÀM</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8" name="Freeform 8"/>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2"/>
            <a:stretch>
              <a:fillRect/>
            </a:stretch>
          </a:blipFill>
        </p:spPr>
        <p:txBody>
          <a:bodyPr/>
          <a:lstStyle/>
          <a:p>
            <a:endParaRPr lang="en-US"/>
          </a:p>
        </p:txBody>
      </p:sp>
      <p:sp>
        <p:nvSpPr>
          <p:cNvPr id="9" name="Freeform 9"/>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15771517" y="2825751"/>
            <a:ext cx="1996097" cy="1535331"/>
          </a:xfrm>
          <a:custGeom>
            <a:avLst/>
            <a:gdLst/>
            <a:ahLst/>
            <a:cxnLst/>
            <a:rect l="l" t="t" r="r" b="b"/>
            <a:pathLst>
              <a:path w="1996097" h="1535331">
                <a:moveTo>
                  <a:pt x="0" y="0"/>
                </a:moveTo>
                <a:lnTo>
                  <a:pt x="1996097" y="0"/>
                </a:lnTo>
                <a:lnTo>
                  <a:pt x="1996097" y="1535331"/>
                </a:lnTo>
                <a:lnTo>
                  <a:pt x="0" y="1535331"/>
                </a:lnTo>
                <a:lnTo>
                  <a:pt x="0" y="0"/>
                </a:lnTo>
                <a:close/>
              </a:path>
            </a:pathLst>
          </a:custGeom>
          <a:blipFill>
            <a:blip r:embed="rId5"/>
            <a:stretch>
              <a:fillRect/>
            </a:stretch>
          </a:blipFill>
        </p:spPr>
        <p:txBody>
          <a:bodyPr/>
          <a:lstStyle/>
          <a:p>
            <a:endParaRPr lang="en-US"/>
          </a:p>
        </p:txBody>
      </p:sp>
      <p:grpSp>
        <p:nvGrpSpPr>
          <p:cNvPr id="13" name="Group 13"/>
          <p:cNvGrpSpPr/>
          <p:nvPr/>
        </p:nvGrpSpPr>
        <p:grpSpPr>
          <a:xfrm>
            <a:off x="5944942" y="2453914"/>
            <a:ext cx="8809925" cy="2689586"/>
            <a:chOff x="0" y="0"/>
            <a:chExt cx="2320309" cy="708368"/>
          </a:xfrm>
        </p:grpSpPr>
        <p:sp>
          <p:nvSpPr>
            <p:cNvPr id="14" name="Freeform 14"/>
            <p:cNvSpPr/>
            <p:nvPr/>
          </p:nvSpPr>
          <p:spPr>
            <a:xfrm>
              <a:off x="0" y="0"/>
              <a:ext cx="2320310" cy="708368"/>
            </a:xfrm>
            <a:custGeom>
              <a:avLst/>
              <a:gdLst/>
              <a:ahLst/>
              <a:cxnLst/>
              <a:rect l="l" t="t" r="r" b="b"/>
              <a:pathLst>
                <a:path w="2320310" h="708368">
                  <a:moveTo>
                    <a:pt x="44817" y="0"/>
                  </a:moveTo>
                  <a:lnTo>
                    <a:pt x="2275492" y="0"/>
                  </a:lnTo>
                  <a:cubicBezTo>
                    <a:pt x="2287378" y="0"/>
                    <a:pt x="2298778" y="4722"/>
                    <a:pt x="2307183" y="13127"/>
                  </a:cubicBezTo>
                  <a:cubicBezTo>
                    <a:pt x="2315588" y="21532"/>
                    <a:pt x="2320310" y="32931"/>
                    <a:pt x="2320310" y="44817"/>
                  </a:cubicBezTo>
                  <a:lnTo>
                    <a:pt x="2320310" y="663551"/>
                  </a:lnTo>
                  <a:cubicBezTo>
                    <a:pt x="2320310" y="688303"/>
                    <a:pt x="2300244" y="708368"/>
                    <a:pt x="2275492" y="708368"/>
                  </a:cubicBezTo>
                  <a:lnTo>
                    <a:pt x="44817" y="708368"/>
                  </a:lnTo>
                  <a:cubicBezTo>
                    <a:pt x="20065" y="708368"/>
                    <a:pt x="0" y="688303"/>
                    <a:pt x="0" y="663551"/>
                  </a:cubicBezTo>
                  <a:lnTo>
                    <a:pt x="0" y="44817"/>
                  </a:lnTo>
                  <a:cubicBezTo>
                    <a:pt x="0" y="20065"/>
                    <a:pt x="20065" y="0"/>
                    <a:pt x="44817" y="0"/>
                  </a:cubicBezTo>
                  <a:close/>
                </a:path>
              </a:pathLst>
            </a:custGeom>
            <a:solidFill>
              <a:srgbClr val="F1DF80">
                <a:alpha val="40000"/>
              </a:srgbClr>
            </a:solidFill>
          </p:spPr>
          <p:txBody>
            <a:bodyPr/>
            <a:lstStyle/>
            <a:p>
              <a:endParaRPr lang="en-US"/>
            </a:p>
          </p:txBody>
        </p:sp>
        <p:sp>
          <p:nvSpPr>
            <p:cNvPr id="15" name="TextBox 15"/>
            <p:cNvSpPr txBox="1"/>
            <p:nvPr/>
          </p:nvSpPr>
          <p:spPr>
            <a:xfrm>
              <a:off x="0" y="-38100"/>
              <a:ext cx="2320309" cy="746468"/>
            </a:xfrm>
            <a:prstGeom prst="rect">
              <a:avLst/>
            </a:prstGeom>
          </p:spPr>
          <p:txBody>
            <a:bodyPr lIns="50800" tIns="50800" rIns="50800" bIns="50800" rtlCol="0" anchor="ctr"/>
            <a:lstStyle/>
            <a:p>
              <a:pPr algn="ctr">
                <a:lnSpc>
                  <a:spcPts val="2100"/>
                </a:lnSpc>
              </a:pPr>
              <a:endParaRPr/>
            </a:p>
          </p:txBody>
        </p:sp>
      </p:grpSp>
      <p:sp>
        <p:nvSpPr>
          <p:cNvPr id="16" name="TextBox 16"/>
          <p:cNvSpPr txBox="1"/>
          <p:nvPr/>
        </p:nvSpPr>
        <p:spPr>
          <a:xfrm>
            <a:off x="2871146" y="1084882"/>
            <a:ext cx="12545708"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 YÊU CẦU KIỂU BÀI</a:t>
            </a:r>
          </a:p>
        </p:txBody>
      </p:sp>
      <p:sp>
        <p:nvSpPr>
          <p:cNvPr id="17" name="TextBox 17"/>
          <p:cNvSpPr txBox="1"/>
          <p:nvPr/>
        </p:nvSpPr>
        <p:spPr>
          <a:xfrm>
            <a:off x="6304823" y="2670175"/>
            <a:ext cx="8090163" cy="2473325"/>
          </a:xfrm>
          <a:prstGeom prst="rect">
            <a:avLst/>
          </a:prstGeom>
        </p:spPr>
        <p:txBody>
          <a:bodyPr lIns="0" tIns="0" rIns="0" bIns="0" rtlCol="0" anchor="t">
            <a:spAutoFit/>
          </a:bodyPr>
          <a:lstStyle/>
          <a:p>
            <a:pPr algn="just">
              <a:lnSpc>
                <a:spcPts val="4900"/>
              </a:lnSpc>
            </a:pPr>
            <a:r>
              <a:rPr lang="en-US" sz="3500">
                <a:solidFill>
                  <a:srgbClr val="997558"/>
                </a:solidFill>
                <a:latin typeface="Roboto Condensed"/>
                <a:ea typeface="Roboto Condensed"/>
                <a:cs typeface="Roboto Condensed"/>
                <a:sym typeface="Roboto Condensed"/>
              </a:rPr>
              <a:t>- HS thực hiện các nhiệm vụ theo cặp đôi, đọc SGK.tr 48 sau đó viết nhanh ra giấy trong 5 phút, Gv gọi 1-2 cặp lên báo cáo nhanh 3P.</a:t>
            </a:r>
          </a:p>
          <a:p>
            <a:pPr algn="just">
              <a:lnSpc>
                <a:spcPts val="4900"/>
              </a:lnSpc>
            </a:pPr>
            <a:endParaRPr lang="en-US" sz="3500">
              <a:solidFill>
                <a:srgbClr val="997558"/>
              </a:solidFill>
              <a:latin typeface="Roboto Condensed"/>
              <a:ea typeface="Roboto Condensed"/>
              <a:cs typeface="Roboto Condensed"/>
              <a:sym typeface="Roboto Condensed"/>
            </a:endParaRPr>
          </a:p>
        </p:txBody>
      </p:sp>
      <p:grpSp>
        <p:nvGrpSpPr>
          <p:cNvPr id="18" name="Group 18"/>
          <p:cNvGrpSpPr/>
          <p:nvPr/>
        </p:nvGrpSpPr>
        <p:grpSpPr>
          <a:xfrm>
            <a:off x="8488528" y="5638800"/>
            <a:ext cx="8503513" cy="3231501"/>
            <a:chOff x="0" y="0"/>
            <a:chExt cx="2239608" cy="851095"/>
          </a:xfrm>
        </p:grpSpPr>
        <p:sp>
          <p:nvSpPr>
            <p:cNvPr id="19" name="Freeform 19"/>
            <p:cNvSpPr/>
            <p:nvPr/>
          </p:nvSpPr>
          <p:spPr>
            <a:xfrm>
              <a:off x="0" y="0"/>
              <a:ext cx="2239608" cy="851095"/>
            </a:xfrm>
            <a:custGeom>
              <a:avLst/>
              <a:gdLst/>
              <a:ahLst/>
              <a:cxnLst/>
              <a:rect l="l" t="t" r="r" b="b"/>
              <a:pathLst>
                <a:path w="2239608" h="851095">
                  <a:moveTo>
                    <a:pt x="46432" y="0"/>
                  </a:moveTo>
                  <a:lnTo>
                    <a:pt x="2193176" y="0"/>
                  </a:lnTo>
                  <a:cubicBezTo>
                    <a:pt x="2218820" y="0"/>
                    <a:pt x="2239608" y="20788"/>
                    <a:pt x="2239608" y="46432"/>
                  </a:cubicBezTo>
                  <a:lnTo>
                    <a:pt x="2239608" y="804663"/>
                  </a:lnTo>
                  <a:cubicBezTo>
                    <a:pt x="2239608" y="816977"/>
                    <a:pt x="2234716" y="828787"/>
                    <a:pt x="2226009" y="837495"/>
                  </a:cubicBezTo>
                  <a:cubicBezTo>
                    <a:pt x="2217301" y="846203"/>
                    <a:pt x="2205491" y="851095"/>
                    <a:pt x="2193176" y="851095"/>
                  </a:cubicBezTo>
                  <a:lnTo>
                    <a:pt x="46432" y="851095"/>
                  </a:lnTo>
                  <a:cubicBezTo>
                    <a:pt x="34118" y="851095"/>
                    <a:pt x="22307" y="846203"/>
                    <a:pt x="13600" y="837495"/>
                  </a:cubicBezTo>
                  <a:cubicBezTo>
                    <a:pt x="4892" y="828787"/>
                    <a:pt x="0" y="816977"/>
                    <a:pt x="0" y="804663"/>
                  </a:cubicBezTo>
                  <a:lnTo>
                    <a:pt x="0" y="46432"/>
                  </a:lnTo>
                  <a:cubicBezTo>
                    <a:pt x="0" y="34118"/>
                    <a:pt x="4892" y="22307"/>
                    <a:pt x="13600" y="13600"/>
                  </a:cubicBezTo>
                  <a:cubicBezTo>
                    <a:pt x="22307" y="4892"/>
                    <a:pt x="34118" y="0"/>
                    <a:pt x="46432" y="0"/>
                  </a:cubicBezTo>
                  <a:close/>
                </a:path>
              </a:pathLst>
            </a:custGeom>
            <a:solidFill>
              <a:srgbClr val="F1DF80">
                <a:alpha val="40000"/>
              </a:srgbClr>
            </a:solidFill>
          </p:spPr>
          <p:txBody>
            <a:bodyPr/>
            <a:lstStyle/>
            <a:p>
              <a:endParaRPr lang="en-US"/>
            </a:p>
          </p:txBody>
        </p:sp>
        <p:sp>
          <p:nvSpPr>
            <p:cNvPr id="20" name="TextBox 20"/>
            <p:cNvSpPr txBox="1"/>
            <p:nvPr/>
          </p:nvSpPr>
          <p:spPr>
            <a:xfrm>
              <a:off x="0" y="-38100"/>
              <a:ext cx="2239608" cy="889195"/>
            </a:xfrm>
            <a:prstGeom prst="rect">
              <a:avLst/>
            </a:prstGeom>
          </p:spPr>
          <p:txBody>
            <a:bodyPr lIns="50800" tIns="50800" rIns="50800" bIns="50800" rtlCol="0" anchor="ctr"/>
            <a:lstStyle/>
            <a:p>
              <a:pPr algn="ctr">
                <a:lnSpc>
                  <a:spcPts val="2100"/>
                </a:lnSpc>
              </a:pPr>
              <a:endParaRPr/>
            </a:p>
          </p:txBody>
        </p:sp>
      </p:grpSp>
      <p:sp>
        <p:nvSpPr>
          <p:cNvPr id="21" name="TextBox 21"/>
          <p:cNvSpPr txBox="1"/>
          <p:nvPr/>
        </p:nvSpPr>
        <p:spPr>
          <a:xfrm>
            <a:off x="8711003" y="6327775"/>
            <a:ext cx="8058563" cy="2473325"/>
          </a:xfrm>
          <a:prstGeom prst="rect">
            <a:avLst/>
          </a:prstGeom>
        </p:spPr>
        <p:txBody>
          <a:bodyPr lIns="0" tIns="0" rIns="0" bIns="0" rtlCol="0" anchor="t">
            <a:spAutoFit/>
          </a:bodyPr>
          <a:lstStyle/>
          <a:p>
            <a:pPr algn="just">
              <a:lnSpc>
                <a:spcPts val="4900"/>
              </a:lnSpc>
            </a:pPr>
            <a:r>
              <a:rPr lang="en-US" sz="3500">
                <a:solidFill>
                  <a:srgbClr val="997558"/>
                </a:solidFill>
                <a:latin typeface="Roboto Condensed"/>
                <a:ea typeface="Roboto Condensed"/>
                <a:cs typeface="Roboto Condensed"/>
                <a:sym typeface="Roboto Condensed"/>
              </a:rPr>
              <a:t>Yêu cầu về mặt hình thức và nội dung của bài viết đoạn văn ghi lại cảm nghĩ về một bài thơ tám chữ là gì?</a:t>
            </a:r>
          </a:p>
          <a:p>
            <a:pPr algn="just">
              <a:lnSpc>
                <a:spcPts val="4900"/>
              </a:lnSpc>
              <a:spcBef>
                <a:spcPct val="0"/>
              </a:spcBef>
            </a:pPr>
            <a:endParaRPr lang="en-US" sz="3500">
              <a:solidFill>
                <a:srgbClr val="997558"/>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par>
                                <p:cTn id="16" presetID="6"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9" name="Freeform 9"/>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15332584" y="3457155"/>
            <a:ext cx="1996097" cy="1535331"/>
          </a:xfrm>
          <a:custGeom>
            <a:avLst/>
            <a:gdLst/>
            <a:ahLst/>
            <a:cxnLst/>
            <a:rect l="l" t="t" r="r" b="b"/>
            <a:pathLst>
              <a:path w="1996097" h="1535331">
                <a:moveTo>
                  <a:pt x="0" y="0"/>
                </a:moveTo>
                <a:lnTo>
                  <a:pt x="1996097" y="0"/>
                </a:lnTo>
                <a:lnTo>
                  <a:pt x="1996097" y="1535331"/>
                </a:lnTo>
                <a:lnTo>
                  <a:pt x="0" y="1535331"/>
                </a:lnTo>
                <a:lnTo>
                  <a:pt x="0" y="0"/>
                </a:lnTo>
                <a:close/>
              </a:path>
            </a:pathLst>
          </a:custGeom>
          <a:blipFill>
            <a:blip r:embed="rId4"/>
            <a:stretch>
              <a:fillRect/>
            </a:stretch>
          </a:blipFill>
        </p:spPr>
        <p:txBody>
          <a:bodyPr/>
          <a:lstStyle/>
          <a:p>
            <a:endParaRPr lang="en-US"/>
          </a:p>
        </p:txBody>
      </p:sp>
      <p:sp>
        <p:nvSpPr>
          <p:cNvPr id="13" name="Freeform 13"/>
          <p:cNvSpPr/>
          <p:nvPr/>
        </p:nvSpPr>
        <p:spPr>
          <a:xfrm>
            <a:off x="6125666" y="6951387"/>
            <a:ext cx="690210" cy="602209"/>
          </a:xfrm>
          <a:custGeom>
            <a:avLst/>
            <a:gdLst/>
            <a:ahLst/>
            <a:cxnLst/>
            <a:rect l="l" t="t" r="r" b="b"/>
            <a:pathLst>
              <a:path w="690210" h="602209">
                <a:moveTo>
                  <a:pt x="0" y="0"/>
                </a:moveTo>
                <a:lnTo>
                  <a:pt x="690210" y="0"/>
                </a:lnTo>
                <a:lnTo>
                  <a:pt x="690210" y="602209"/>
                </a:lnTo>
                <a:lnTo>
                  <a:pt x="0" y="6022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a:off x="6125186" y="5581920"/>
            <a:ext cx="690210" cy="602209"/>
          </a:xfrm>
          <a:custGeom>
            <a:avLst/>
            <a:gdLst/>
            <a:ahLst/>
            <a:cxnLst/>
            <a:rect l="l" t="t" r="r" b="b"/>
            <a:pathLst>
              <a:path w="690210" h="602209">
                <a:moveTo>
                  <a:pt x="0" y="0"/>
                </a:moveTo>
                <a:lnTo>
                  <a:pt x="690210" y="0"/>
                </a:lnTo>
                <a:lnTo>
                  <a:pt x="690210" y="602209"/>
                </a:lnTo>
                <a:lnTo>
                  <a:pt x="0" y="6022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TextBox 16"/>
          <p:cNvSpPr txBox="1"/>
          <p:nvPr/>
        </p:nvSpPr>
        <p:spPr>
          <a:xfrm>
            <a:off x="2871146" y="1084882"/>
            <a:ext cx="12545708"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 YÊU CẦU KIỂU BÀI</a:t>
            </a:r>
          </a:p>
        </p:txBody>
      </p:sp>
      <p:sp>
        <p:nvSpPr>
          <p:cNvPr id="17" name="TextBox 17"/>
          <p:cNvSpPr txBox="1"/>
          <p:nvPr/>
        </p:nvSpPr>
        <p:spPr>
          <a:xfrm>
            <a:off x="4714601" y="2525045"/>
            <a:ext cx="7458839" cy="1204753"/>
          </a:xfrm>
          <a:prstGeom prst="rect">
            <a:avLst/>
          </a:prstGeom>
        </p:spPr>
        <p:txBody>
          <a:bodyPr wrap="square" lIns="0" tIns="0" rIns="0" bIns="0" rtlCol="0" anchor="t">
            <a:spAutoFit/>
          </a:bodyPr>
          <a:lstStyle/>
          <a:p>
            <a:pPr marL="1511283" lvl="1" indent="-755642" algn="ctr">
              <a:lnSpc>
                <a:spcPts val="9799"/>
              </a:lnSpc>
              <a:spcBef>
                <a:spcPct val="0"/>
              </a:spcBef>
              <a:buAutoNum type="arabicPeriod"/>
            </a:pPr>
            <a:r>
              <a:rPr lang="en-US" sz="6999">
                <a:solidFill>
                  <a:srgbClr val="793600"/>
                </a:solidFill>
                <a:latin typeface="#9Slide05 ViceroyJF"/>
                <a:ea typeface="#9Slide05 ViceroyJF"/>
                <a:cs typeface="#9Slide05 ViceroyJF"/>
                <a:sym typeface="#9Slide05 ViceroyJF"/>
              </a:rPr>
              <a:t> Yêu cầu kiểu bài</a:t>
            </a:r>
          </a:p>
        </p:txBody>
      </p:sp>
      <p:sp>
        <p:nvSpPr>
          <p:cNvPr id="18" name="TextBox 18"/>
          <p:cNvSpPr txBox="1"/>
          <p:nvPr/>
        </p:nvSpPr>
        <p:spPr>
          <a:xfrm>
            <a:off x="6294650" y="4264295"/>
            <a:ext cx="9291668" cy="771525"/>
          </a:xfrm>
          <a:prstGeom prst="rect">
            <a:avLst/>
          </a:prstGeom>
        </p:spPr>
        <p:txBody>
          <a:bodyPr lIns="0" tIns="0" rIns="0" bIns="0" rtlCol="0" anchor="t">
            <a:spAutoFit/>
          </a:bodyPr>
          <a:lstStyle/>
          <a:p>
            <a:pPr algn="l">
              <a:lnSpc>
                <a:spcPts val="6299"/>
              </a:lnSpc>
            </a:pPr>
            <a:r>
              <a:rPr lang="en-US" sz="4499" b="1">
                <a:solidFill>
                  <a:srgbClr val="997558"/>
                </a:solidFill>
                <a:latin typeface="Roboto Condensed Bold"/>
                <a:ea typeface="Roboto Condensed Bold"/>
                <a:cs typeface="Roboto Condensed Bold"/>
                <a:sym typeface="Roboto Condensed Bold"/>
              </a:rPr>
              <a:t>Hình thức:</a:t>
            </a:r>
          </a:p>
        </p:txBody>
      </p:sp>
      <p:sp>
        <p:nvSpPr>
          <p:cNvPr id="19" name="TextBox 19"/>
          <p:cNvSpPr txBox="1"/>
          <p:nvPr/>
        </p:nvSpPr>
        <p:spPr>
          <a:xfrm>
            <a:off x="7182091" y="5486670"/>
            <a:ext cx="9291668" cy="771525"/>
          </a:xfrm>
          <a:prstGeom prst="rect">
            <a:avLst/>
          </a:prstGeom>
        </p:spPr>
        <p:txBody>
          <a:bodyPr lIns="0" tIns="0" rIns="0" bIns="0" rtlCol="0" anchor="t">
            <a:spAutoFit/>
          </a:bodyPr>
          <a:lstStyle/>
          <a:p>
            <a:pPr algn="l">
              <a:lnSpc>
                <a:spcPts val="6299"/>
              </a:lnSpc>
            </a:pPr>
            <a:r>
              <a:rPr lang="en-US" sz="4499">
                <a:solidFill>
                  <a:srgbClr val="997558"/>
                </a:solidFill>
                <a:latin typeface="Roboto Condensed"/>
                <a:ea typeface="Roboto Condensed"/>
                <a:cs typeface="Roboto Condensed"/>
                <a:sym typeface="Roboto Condensed"/>
              </a:rPr>
              <a:t>Đảm bảo hình thức một đoạn văn</a:t>
            </a:r>
          </a:p>
        </p:txBody>
      </p:sp>
      <p:sp>
        <p:nvSpPr>
          <p:cNvPr id="20" name="TextBox 20"/>
          <p:cNvSpPr txBox="1"/>
          <p:nvPr/>
        </p:nvSpPr>
        <p:spPr>
          <a:xfrm>
            <a:off x="7182090" y="6782071"/>
            <a:ext cx="8234763" cy="771525"/>
          </a:xfrm>
          <a:prstGeom prst="rect">
            <a:avLst/>
          </a:prstGeom>
        </p:spPr>
        <p:txBody>
          <a:bodyPr wrap="square" lIns="0" tIns="0" rIns="0" bIns="0" rtlCol="0" anchor="t">
            <a:spAutoFit/>
          </a:bodyPr>
          <a:lstStyle/>
          <a:p>
            <a:pPr>
              <a:lnSpc>
                <a:spcPts val="6299"/>
              </a:lnSpc>
              <a:spcBef>
                <a:spcPct val="0"/>
              </a:spcBef>
            </a:pPr>
            <a:r>
              <a:rPr lang="en-US" sz="4499">
                <a:solidFill>
                  <a:srgbClr val="997558"/>
                </a:solidFill>
                <a:latin typeface="Roboto Condensed"/>
                <a:ea typeface="Roboto Condensed"/>
                <a:cs typeface="Roboto Condensed"/>
                <a:sym typeface="Roboto Condensed"/>
              </a:rPr>
              <a:t> Lùi đầu dòng, viết hoa đầu dòng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6" name="Freeform 6"/>
          <p:cNvSpPr/>
          <p:nvPr/>
        </p:nvSpPr>
        <p:spPr>
          <a:xfrm rot="-107867">
            <a:off x="505636" y="9398803"/>
            <a:ext cx="8984323" cy="1732691"/>
          </a:xfrm>
          <a:custGeom>
            <a:avLst/>
            <a:gdLst/>
            <a:ahLst/>
            <a:cxnLst/>
            <a:rect l="l" t="t" r="r" b="b"/>
            <a:pathLst>
              <a:path w="8984323" h="1732691">
                <a:moveTo>
                  <a:pt x="0" y="0"/>
                </a:moveTo>
                <a:lnTo>
                  <a:pt x="8984322" y="0"/>
                </a:lnTo>
                <a:lnTo>
                  <a:pt x="8984322" y="1732691"/>
                </a:lnTo>
                <a:lnTo>
                  <a:pt x="0" y="1732691"/>
                </a:lnTo>
                <a:lnTo>
                  <a:pt x="0" y="0"/>
                </a:lnTo>
                <a:close/>
              </a:path>
            </a:pathLst>
          </a:custGeom>
          <a:blipFill>
            <a:blip r:embed="rId2"/>
            <a:stretch>
              <a:fillRect/>
            </a:stretch>
          </a:blipFill>
        </p:spPr>
        <p:txBody>
          <a:bodyPr/>
          <a:lstStyle/>
          <a:p>
            <a:endParaRPr lang="en-US"/>
          </a:p>
        </p:txBody>
      </p:sp>
      <p:sp>
        <p:nvSpPr>
          <p:cNvPr id="8" name="Freeform 8"/>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3"/>
            <a:stretch>
              <a:fillRect/>
            </a:stretch>
          </a:blipFill>
        </p:spPr>
        <p:txBody>
          <a:bodyPr/>
          <a:lstStyle/>
          <a:p>
            <a:endParaRPr lang="en-US"/>
          </a:p>
        </p:txBody>
      </p:sp>
      <p:sp>
        <p:nvSpPr>
          <p:cNvPr id="9" name="Freeform 9"/>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2501978" y="946073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5950763" y="5824274"/>
            <a:ext cx="690210" cy="602209"/>
          </a:xfrm>
          <a:custGeom>
            <a:avLst/>
            <a:gdLst/>
            <a:ahLst/>
            <a:cxnLst/>
            <a:rect l="l" t="t" r="r" b="b"/>
            <a:pathLst>
              <a:path w="690210" h="602209">
                <a:moveTo>
                  <a:pt x="0" y="0"/>
                </a:moveTo>
                <a:lnTo>
                  <a:pt x="690210" y="0"/>
                </a:lnTo>
                <a:lnTo>
                  <a:pt x="690210" y="602209"/>
                </a:lnTo>
                <a:lnTo>
                  <a:pt x="0" y="6022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a:off x="5988863" y="4371178"/>
            <a:ext cx="690210" cy="602209"/>
          </a:xfrm>
          <a:custGeom>
            <a:avLst/>
            <a:gdLst/>
            <a:ahLst/>
            <a:cxnLst/>
            <a:rect l="l" t="t" r="r" b="b"/>
            <a:pathLst>
              <a:path w="690210" h="602209">
                <a:moveTo>
                  <a:pt x="0" y="0"/>
                </a:moveTo>
                <a:lnTo>
                  <a:pt x="690210" y="0"/>
                </a:lnTo>
                <a:lnTo>
                  <a:pt x="690210" y="602209"/>
                </a:lnTo>
                <a:lnTo>
                  <a:pt x="0" y="6022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TextBox 16"/>
          <p:cNvSpPr txBox="1"/>
          <p:nvPr/>
        </p:nvSpPr>
        <p:spPr>
          <a:xfrm>
            <a:off x="2961869" y="753178"/>
            <a:ext cx="12545708"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 YÊU CẦU KIỂU BÀI</a:t>
            </a:r>
          </a:p>
        </p:txBody>
      </p:sp>
      <p:sp>
        <p:nvSpPr>
          <p:cNvPr id="17" name="TextBox 17"/>
          <p:cNvSpPr txBox="1"/>
          <p:nvPr/>
        </p:nvSpPr>
        <p:spPr>
          <a:xfrm>
            <a:off x="4527375" y="1856995"/>
            <a:ext cx="8121825" cy="1204753"/>
          </a:xfrm>
          <a:prstGeom prst="rect">
            <a:avLst/>
          </a:prstGeom>
        </p:spPr>
        <p:txBody>
          <a:bodyPr wrap="square" lIns="0" tIns="0" rIns="0" bIns="0" rtlCol="0" anchor="t">
            <a:spAutoFit/>
          </a:bodyPr>
          <a:lstStyle/>
          <a:p>
            <a:pPr marL="1511283" lvl="1" indent="-755642" algn="ctr">
              <a:lnSpc>
                <a:spcPts val="9799"/>
              </a:lnSpc>
              <a:spcBef>
                <a:spcPct val="0"/>
              </a:spcBef>
              <a:buAutoNum type="arabicPeriod"/>
            </a:pPr>
            <a:r>
              <a:rPr lang="en-US" sz="6999">
                <a:solidFill>
                  <a:srgbClr val="793600"/>
                </a:solidFill>
                <a:latin typeface="#9Slide05 ViceroyJF"/>
                <a:ea typeface="#9Slide05 ViceroyJF"/>
                <a:cs typeface="#9Slide05 ViceroyJF"/>
                <a:sym typeface="#9Slide05 ViceroyJF"/>
              </a:rPr>
              <a:t> Yêu cầu kiểu bài</a:t>
            </a:r>
          </a:p>
        </p:txBody>
      </p:sp>
      <p:sp>
        <p:nvSpPr>
          <p:cNvPr id="18" name="TextBox 18"/>
          <p:cNvSpPr txBox="1"/>
          <p:nvPr/>
        </p:nvSpPr>
        <p:spPr>
          <a:xfrm>
            <a:off x="6370850" y="3129238"/>
            <a:ext cx="9291668" cy="771525"/>
          </a:xfrm>
          <a:prstGeom prst="rect">
            <a:avLst/>
          </a:prstGeom>
        </p:spPr>
        <p:txBody>
          <a:bodyPr lIns="0" tIns="0" rIns="0" bIns="0" rtlCol="0" anchor="t">
            <a:spAutoFit/>
          </a:bodyPr>
          <a:lstStyle/>
          <a:p>
            <a:pPr algn="l">
              <a:lnSpc>
                <a:spcPts val="6299"/>
              </a:lnSpc>
            </a:pPr>
            <a:r>
              <a:rPr lang="en-US" sz="4499" b="1">
                <a:solidFill>
                  <a:srgbClr val="997558"/>
                </a:solidFill>
                <a:latin typeface="Roboto Condensed Bold"/>
                <a:ea typeface="Roboto Condensed Bold"/>
                <a:cs typeface="Roboto Condensed Bold"/>
                <a:sym typeface="Roboto Condensed Bold"/>
              </a:rPr>
              <a:t>Nội dung:</a:t>
            </a:r>
          </a:p>
        </p:txBody>
      </p:sp>
      <p:sp>
        <p:nvSpPr>
          <p:cNvPr id="19" name="TextBox 19"/>
          <p:cNvSpPr txBox="1"/>
          <p:nvPr/>
        </p:nvSpPr>
        <p:spPr>
          <a:xfrm>
            <a:off x="6939707" y="4076700"/>
            <a:ext cx="10807998" cy="1562100"/>
          </a:xfrm>
          <a:prstGeom prst="rect">
            <a:avLst/>
          </a:prstGeom>
        </p:spPr>
        <p:txBody>
          <a:bodyPr lIns="0" tIns="0" rIns="0" bIns="0" rtlCol="0" anchor="t">
            <a:spAutoFit/>
          </a:bodyPr>
          <a:lstStyle/>
          <a:p>
            <a:pPr algn="l">
              <a:lnSpc>
                <a:spcPts val="6299"/>
              </a:lnSpc>
            </a:pPr>
            <a:r>
              <a:rPr lang="en-US" sz="4499">
                <a:solidFill>
                  <a:srgbClr val="997558"/>
                </a:solidFill>
                <a:latin typeface="Roboto Condensed"/>
                <a:ea typeface="Roboto Condensed"/>
                <a:cs typeface="Roboto Condensed"/>
                <a:sym typeface="Roboto Condensed"/>
              </a:rPr>
              <a:t>Trình bày cảm nghĩ của người viết về một bài thơ tám chữ</a:t>
            </a:r>
          </a:p>
        </p:txBody>
      </p:sp>
      <p:sp>
        <p:nvSpPr>
          <p:cNvPr id="20" name="TextBox 20"/>
          <p:cNvSpPr txBox="1"/>
          <p:nvPr/>
        </p:nvSpPr>
        <p:spPr>
          <a:xfrm>
            <a:off x="6715955" y="5753100"/>
            <a:ext cx="11572045" cy="771525"/>
          </a:xfrm>
          <a:prstGeom prst="rect">
            <a:avLst/>
          </a:prstGeom>
        </p:spPr>
        <p:txBody>
          <a:bodyPr lIns="0" tIns="0" rIns="0" bIns="0" rtlCol="0" anchor="t">
            <a:spAutoFit/>
          </a:bodyPr>
          <a:lstStyle/>
          <a:p>
            <a:pPr algn="ctr">
              <a:lnSpc>
                <a:spcPts val="6299"/>
              </a:lnSpc>
              <a:spcBef>
                <a:spcPct val="0"/>
              </a:spcBef>
            </a:pPr>
            <a:r>
              <a:rPr lang="en-US" sz="4499">
                <a:solidFill>
                  <a:srgbClr val="997558"/>
                </a:solidFill>
                <a:latin typeface="Roboto Condensed"/>
                <a:ea typeface="Roboto Condensed"/>
                <a:cs typeface="Roboto Condensed"/>
                <a:sym typeface="Roboto Condensed"/>
              </a:rPr>
              <a:t>Phân tích được nội dung cơ bản để làm rõ chủ đề.</a:t>
            </a:r>
          </a:p>
        </p:txBody>
      </p:sp>
      <p:sp>
        <p:nvSpPr>
          <p:cNvPr id="21" name="TextBox 21"/>
          <p:cNvSpPr txBox="1"/>
          <p:nvPr/>
        </p:nvSpPr>
        <p:spPr>
          <a:xfrm>
            <a:off x="6939707" y="6897837"/>
            <a:ext cx="11050382" cy="1562100"/>
          </a:xfrm>
          <a:prstGeom prst="rect">
            <a:avLst/>
          </a:prstGeom>
        </p:spPr>
        <p:txBody>
          <a:bodyPr lIns="0" tIns="0" rIns="0" bIns="0" rtlCol="0" anchor="t">
            <a:spAutoFit/>
          </a:bodyPr>
          <a:lstStyle/>
          <a:p>
            <a:pPr algn="just">
              <a:lnSpc>
                <a:spcPts val="6299"/>
              </a:lnSpc>
              <a:spcBef>
                <a:spcPct val="0"/>
              </a:spcBef>
            </a:pPr>
            <a:r>
              <a:rPr lang="en-US" sz="4499">
                <a:solidFill>
                  <a:srgbClr val="997558"/>
                </a:solidFill>
                <a:latin typeface="Roboto Condensed"/>
                <a:ea typeface="Roboto Condensed"/>
                <a:cs typeface="Roboto Condensed"/>
                <a:sym typeface="Roboto Condensed"/>
              </a:rPr>
              <a:t>Chỉ ra được tác dụng của một số nét đặc sắc về nghệ thuật được thể hiện trong bài thơ.</a:t>
            </a:r>
          </a:p>
        </p:txBody>
      </p:sp>
      <p:sp>
        <p:nvSpPr>
          <p:cNvPr id="22" name="Freeform 22"/>
          <p:cNvSpPr/>
          <p:nvPr/>
        </p:nvSpPr>
        <p:spPr>
          <a:xfrm>
            <a:off x="5875781" y="7195758"/>
            <a:ext cx="690210" cy="602209"/>
          </a:xfrm>
          <a:custGeom>
            <a:avLst/>
            <a:gdLst/>
            <a:ahLst/>
            <a:cxnLst/>
            <a:rect l="l" t="t" r="r" b="b"/>
            <a:pathLst>
              <a:path w="690210" h="602209">
                <a:moveTo>
                  <a:pt x="0" y="0"/>
                </a:moveTo>
                <a:lnTo>
                  <a:pt x="690210" y="0"/>
                </a:lnTo>
                <a:lnTo>
                  <a:pt x="690210" y="602209"/>
                </a:lnTo>
                <a:lnTo>
                  <a:pt x="0" y="6022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Freeform 23"/>
          <p:cNvSpPr/>
          <p:nvPr/>
        </p:nvSpPr>
        <p:spPr>
          <a:xfrm>
            <a:off x="5950763" y="8656091"/>
            <a:ext cx="690210" cy="602209"/>
          </a:xfrm>
          <a:custGeom>
            <a:avLst/>
            <a:gdLst/>
            <a:ahLst/>
            <a:cxnLst/>
            <a:rect l="l" t="t" r="r" b="b"/>
            <a:pathLst>
              <a:path w="690210" h="602209">
                <a:moveTo>
                  <a:pt x="0" y="0"/>
                </a:moveTo>
                <a:lnTo>
                  <a:pt x="690210" y="0"/>
                </a:lnTo>
                <a:lnTo>
                  <a:pt x="690210" y="602209"/>
                </a:lnTo>
                <a:lnTo>
                  <a:pt x="0" y="6022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4" name="TextBox 24"/>
          <p:cNvSpPr txBox="1"/>
          <p:nvPr/>
        </p:nvSpPr>
        <p:spPr>
          <a:xfrm>
            <a:off x="6850523" y="8610870"/>
            <a:ext cx="11572045" cy="1562100"/>
          </a:xfrm>
          <a:prstGeom prst="rect">
            <a:avLst/>
          </a:prstGeom>
        </p:spPr>
        <p:txBody>
          <a:bodyPr lIns="0" tIns="0" rIns="0" bIns="0" rtlCol="0" anchor="t">
            <a:spAutoFit/>
          </a:bodyPr>
          <a:lstStyle/>
          <a:p>
            <a:pPr algn="l">
              <a:lnSpc>
                <a:spcPts val="6299"/>
              </a:lnSpc>
            </a:pPr>
            <a:r>
              <a:rPr lang="en-US" sz="4499" dirty="0" err="1">
                <a:solidFill>
                  <a:srgbClr val="997558"/>
                </a:solidFill>
                <a:latin typeface="Roboto Condensed"/>
                <a:ea typeface="Roboto Condensed"/>
                <a:cs typeface="Roboto Condensed"/>
                <a:sym typeface="Roboto Condensed"/>
              </a:rPr>
              <a:t>Khẳng</a:t>
            </a:r>
            <a:r>
              <a:rPr lang="en-US" sz="4499" dirty="0">
                <a:solidFill>
                  <a:srgbClr val="997558"/>
                </a:solidFill>
                <a:latin typeface="Roboto Condensed"/>
                <a:ea typeface="Roboto Condensed"/>
                <a:cs typeface="Roboto Condensed"/>
                <a:sym typeface="Roboto Condensed"/>
              </a:rPr>
              <a:t> </a:t>
            </a:r>
            <a:r>
              <a:rPr lang="en-US" sz="4499" dirty="0" err="1">
                <a:solidFill>
                  <a:srgbClr val="997558"/>
                </a:solidFill>
                <a:latin typeface="Roboto Condensed"/>
                <a:ea typeface="Roboto Condensed"/>
                <a:cs typeface="Roboto Condensed"/>
                <a:sym typeface="Roboto Condensed"/>
              </a:rPr>
              <a:t>định</a:t>
            </a:r>
            <a:r>
              <a:rPr lang="en-US" sz="4499" dirty="0">
                <a:solidFill>
                  <a:srgbClr val="997558"/>
                </a:solidFill>
                <a:latin typeface="Roboto Condensed"/>
                <a:ea typeface="Roboto Condensed"/>
                <a:cs typeface="Roboto Condensed"/>
                <a:sym typeface="Roboto Condensed"/>
              </a:rPr>
              <a:t> </a:t>
            </a:r>
            <a:r>
              <a:rPr lang="en-US" sz="4499" dirty="0" err="1">
                <a:solidFill>
                  <a:srgbClr val="997558"/>
                </a:solidFill>
                <a:latin typeface="Roboto Condensed"/>
                <a:ea typeface="Roboto Condensed"/>
                <a:cs typeface="Roboto Condensed"/>
                <a:sym typeface="Roboto Condensed"/>
              </a:rPr>
              <a:t>được</a:t>
            </a:r>
            <a:r>
              <a:rPr lang="en-US" sz="4499" dirty="0">
                <a:solidFill>
                  <a:srgbClr val="997558"/>
                </a:solidFill>
                <a:latin typeface="Roboto Condensed"/>
                <a:ea typeface="Roboto Condensed"/>
                <a:cs typeface="Roboto Condensed"/>
                <a:sym typeface="Roboto Condensed"/>
              </a:rPr>
              <a:t> </a:t>
            </a:r>
            <a:r>
              <a:rPr lang="en-US" sz="4499" dirty="0" err="1">
                <a:solidFill>
                  <a:srgbClr val="997558"/>
                </a:solidFill>
                <a:latin typeface="Roboto Condensed"/>
                <a:ea typeface="Roboto Condensed"/>
                <a:cs typeface="Roboto Condensed"/>
                <a:sym typeface="Roboto Condensed"/>
              </a:rPr>
              <a:t>giá</a:t>
            </a:r>
            <a:r>
              <a:rPr lang="en-US" sz="4499" dirty="0">
                <a:solidFill>
                  <a:srgbClr val="997558"/>
                </a:solidFill>
                <a:latin typeface="Roboto Condensed"/>
                <a:ea typeface="Roboto Condensed"/>
                <a:cs typeface="Roboto Condensed"/>
                <a:sym typeface="Roboto Condensed"/>
              </a:rPr>
              <a:t> </a:t>
            </a:r>
            <a:r>
              <a:rPr lang="en-US" sz="4499" dirty="0" err="1">
                <a:solidFill>
                  <a:srgbClr val="997558"/>
                </a:solidFill>
                <a:latin typeface="Roboto Condensed"/>
                <a:ea typeface="Roboto Condensed"/>
                <a:cs typeface="Roboto Condensed"/>
                <a:sym typeface="Roboto Condensed"/>
              </a:rPr>
              <a:t>trị</a:t>
            </a:r>
            <a:r>
              <a:rPr lang="en-US" sz="4499" dirty="0">
                <a:solidFill>
                  <a:srgbClr val="997558"/>
                </a:solidFill>
                <a:latin typeface="Roboto Condensed"/>
                <a:ea typeface="Roboto Condensed"/>
                <a:cs typeface="Roboto Condensed"/>
                <a:sym typeface="Roboto Condensed"/>
              </a:rPr>
              <a:t>, ý </a:t>
            </a:r>
            <a:r>
              <a:rPr lang="en-US" sz="4499" dirty="0" err="1">
                <a:solidFill>
                  <a:srgbClr val="997558"/>
                </a:solidFill>
                <a:latin typeface="Roboto Condensed"/>
                <a:ea typeface="Roboto Condensed"/>
                <a:cs typeface="Roboto Condensed"/>
                <a:sym typeface="Roboto Condensed"/>
              </a:rPr>
              <a:t>nghĩa</a:t>
            </a:r>
            <a:r>
              <a:rPr lang="en-US" sz="4499" dirty="0">
                <a:solidFill>
                  <a:srgbClr val="997558"/>
                </a:solidFill>
                <a:latin typeface="Roboto Condensed"/>
                <a:ea typeface="Roboto Condensed"/>
                <a:cs typeface="Roboto Condensed"/>
                <a:sym typeface="Roboto Condensed"/>
              </a:rPr>
              <a:t> </a:t>
            </a:r>
            <a:r>
              <a:rPr lang="en-US" sz="4499" dirty="0" err="1">
                <a:solidFill>
                  <a:srgbClr val="997558"/>
                </a:solidFill>
                <a:latin typeface="Roboto Condensed"/>
                <a:ea typeface="Roboto Condensed"/>
                <a:cs typeface="Roboto Condensed"/>
                <a:sym typeface="Roboto Condensed"/>
              </a:rPr>
              <a:t>của</a:t>
            </a:r>
            <a:r>
              <a:rPr lang="en-US" sz="4499" dirty="0">
                <a:solidFill>
                  <a:srgbClr val="997558"/>
                </a:solidFill>
                <a:latin typeface="Roboto Condensed"/>
                <a:ea typeface="Roboto Condensed"/>
                <a:cs typeface="Roboto Condensed"/>
                <a:sym typeface="Roboto Condensed"/>
              </a:rPr>
              <a:t> </a:t>
            </a:r>
            <a:r>
              <a:rPr lang="en-US" sz="4499" dirty="0" err="1">
                <a:solidFill>
                  <a:srgbClr val="997558"/>
                </a:solidFill>
                <a:latin typeface="Roboto Condensed"/>
                <a:ea typeface="Roboto Condensed"/>
                <a:cs typeface="Roboto Condensed"/>
                <a:sym typeface="Roboto Condensed"/>
              </a:rPr>
              <a:t>bài</a:t>
            </a:r>
            <a:r>
              <a:rPr lang="en-US" sz="4499" dirty="0">
                <a:solidFill>
                  <a:srgbClr val="997558"/>
                </a:solidFill>
                <a:latin typeface="Roboto Condensed"/>
                <a:ea typeface="Roboto Condensed"/>
                <a:cs typeface="Roboto Condensed"/>
                <a:sym typeface="Roboto Condensed"/>
              </a:rPr>
              <a:t> </a:t>
            </a:r>
            <a:r>
              <a:rPr lang="en-US" sz="4499" dirty="0" err="1">
                <a:solidFill>
                  <a:srgbClr val="997558"/>
                </a:solidFill>
                <a:latin typeface="Roboto Condensed"/>
                <a:ea typeface="Roboto Condensed"/>
                <a:cs typeface="Roboto Condensed"/>
                <a:sym typeface="Roboto Condensed"/>
              </a:rPr>
              <a:t>thơ</a:t>
            </a:r>
            <a:r>
              <a:rPr lang="en-US" sz="4499" dirty="0">
                <a:solidFill>
                  <a:srgbClr val="997558"/>
                </a:solidFill>
                <a:latin typeface="Roboto Condensed"/>
                <a:ea typeface="Roboto Condensed"/>
                <a:cs typeface="Roboto Condensed"/>
                <a:sym typeface="Roboto Condensed"/>
              </a:rPr>
              <a:t>. </a:t>
            </a:r>
          </a:p>
          <a:p>
            <a:pPr algn="l">
              <a:lnSpc>
                <a:spcPts val="6299"/>
              </a:lnSpc>
              <a:spcBef>
                <a:spcPct val="0"/>
              </a:spcBef>
            </a:pPr>
            <a:endParaRPr lang="en-US" sz="4499" dirty="0">
              <a:solidFill>
                <a:srgbClr val="997558"/>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p:bldP spid="19" grpId="0"/>
      <p:bldP spid="20" grpId="0"/>
      <p:bldP spid="21" grpId="0"/>
      <p:bldP spid="22" grpId="0" animBg="1"/>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6" name="Freeform 6"/>
          <p:cNvSpPr/>
          <p:nvPr/>
        </p:nvSpPr>
        <p:spPr>
          <a:xfrm rot="-107867">
            <a:off x="505636" y="9398803"/>
            <a:ext cx="8984323" cy="1732691"/>
          </a:xfrm>
          <a:custGeom>
            <a:avLst/>
            <a:gdLst/>
            <a:ahLst/>
            <a:cxnLst/>
            <a:rect l="l" t="t" r="r" b="b"/>
            <a:pathLst>
              <a:path w="8984323" h="1732691">
                <a:moveTo>
                  <a:pt x="0" y="0"/>
                </a:moveTo>
                <a:lnTo>
                  <a:pt x="8984322" y="0"/>
                </a:lnTo>
                <a:lnTo>
                  <a:pt x="8984322" y="1732691"/>
                </a:lnTo>
                <a:lnTo>
                  <a:pt x="0" y="1732691"/>
                </a:lnTo>
                <a:lnTo>
                  <a:pt x="0" y="0"/>
                </a:lnTo>
                <a:close/>
              </a:path>
            </a:pathLst>
          </a:custGeom>
          <a:blipFill>
            <a:blip r:embed="rId2"/>
            <a:stretch>
              <a:fillRect/>
            </a:stretch>
          </a:blipFill>
        </p:spPr>
        <p:txBody>
          <a:bodyPr/>
          <a:lstStyle/>
          <a:p>
            <a:endParaRPr lang="en-US"/>
          </a:p>
        </p:txBody>
      </p:sp>
      <p:sp>
        <p:nvSpPr>
          <p:cNvPr id="9" name="Freeform 9"/>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3"/>
            <a:stretch>
              <a:fillRect/>
            </a:stretch>
          </a:blipFill>
        </p:spPr>
        <p:txBody>
          <a:bodyPr/>
          <a:lstStyle/>
          <a:p>
            <a:endParaRPr lang="en-US"/>
          </a:p>
        </p:txBody>
      </p:sp>
      <p:sp>
        <p:nvSpPr>
          <p:cNvPr id="10" name="Freeform 10"/>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6749656" y="8281689"/>
            <a:ext cx="1996097" cy="1535331"/>
          </a:xfrm>
          <a:custGeom>
            <a:avLst/>
            <a:gdLst/>
            <a:ahLst/>
            <a:cxnLst/>
            <a:rect l="l" t="t" r="r" b="b"/>
            <a:pathLst>
              <a:path w="1996097" h="1535331">
                <a:moveTo>
                  <a:pt x="0" y="0"/>
                </a:moveTo>
                <a:lnTo>
                  <a:pt x="1996097" y="0"/>
                </a:lnTo>
                <a:lnTo>
                  <a:pt x="1996097" y="1535331"/>
                </a:lnTo>
                <a:lnTo>
                  <a:pt x="0" y="1535331"/>
                </a:lnTo>
                <a:lnTo>
                  <a:pt x="0" y="0"/>
                </a:lnTo>
                <a:close/>
              </a:path>
            </a:pathLst>
          </a:custGeom>
          <a:blipFill>
            <a:blip r:embed="rId8"/>
            <a:stretch>
              <a:fillRect/>
            </a:stretch>
          </a:blipFill>
        </p:spPr>
        <p:txBody>
          <a:bodyPr/>
          <a:lstStyle/>
          <a:p>
            <a:endParaRPr lang="en-US"/>
          </a:p>
        </p:txBody>
      </p:sp>
      <p:sp>
        <p:nvSpPr>
          <p:cNvPr id="14" name="TextBox 14"/>
          <p:cNvSpPr txBox="1"/>
          <p:nvPr/>
        </p:nvSpPr>
        <p:spPr>
          <a:xfrm>
            <a:off x="-320553" y="133351"/>
            <a:ext cx="12545708"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 YÊU CẦU KIỂU BÀI</a:t>
            </a:r>
          </a:p>
        </p:txBody>
      </p:sp>
      <p:sp>
        <p:nvSpPr>
          <p:cNvPr id="15" name="TextBox 15"/>
          <p:cNvSpPr txBox="1"/>
          <p:nvPr/>
        </p:nvSpPr>
        <p:spPr>
          <a:xfrm>
            <a:off x="5409752" y="963913"/>
            <a:ext cx="6543167" cy="1132041"/>
          </a:xfrm>
          <a:prstGeom prst="rect">
            <a:avLst/>
          </a:prstGeom>
        </p:spPr>
        <p:txBody>
          <a:bodyPr wrap="square" lIns="0" tIns="0" rIns="0" bIns="0" rtlCol="0" anchor="t">
            <a:spAutoFit/>
          </a:bodyPr>
          <a:lstStyle/>
          <a:p>
            <a:pPr algn="ctr">
              <a:lnSpc>
                <a:spcPts val="9239"/>
              </a:lnSpc>
              <a:spcBef>
                <a:spcPct val="0"/>
              </a:spcBef>
            </a:pPr>
            <a:r>
              <a:rPr lang="en-US" sz="6599">
                <a:solidFill>
                  <a:srgbClr val="793600"/>
                </a:solidFill>
                <a:latin typeface="#9Slide05 ViceroyJF"/>
                <a:ea typeface="#9Slide05 ViceroyJF"/>
                <a:cs typeface="#9Slide05 ViceroyJF"/>
                <a:sym typeface="#9Slide05 ViceroyJF"/>
              </a:rPr>
              <a:t>2. Bảng kiểm</a:t>
            </a:r>
          </a:p>
        </p:txBody>
      </p:sp>
      <p:graphicFrame>
        <p:nvGraphicFramePr>
          <p:cNvPr id="16" name="Table 16"/>
          <p:cNvGraphicFramePr>
            <a:graphicFrameLocks noGrp="1"/>
          </p:cNvGraphicFramePr>
          <p:nvPr>
            <p:extLst>
              <p:ext uri="{D42A27DB-BD31-4B8C-83A1-F6EECF244321}">
                <p14:modId xmlns:p14="http://schemas.microsoft.com/office/powerpoint/2010/main" val="3787297343"/>
              </p:ext>
            </p:extLst>
          </p:nvPr>
        </p:nvGraphicFramePr>
        <p:xfrm>
          <a:off x="352084" y="2496466"/>
          <a:ext cx="17583832" cy="6864704"/>
        </p:xfrm>
        <a:graphic>
          <a:graphicData uri="http://schemas.openxmlformats.org/drawingml/2006/table">
            <a:tbl>
              <a:tblPr/>
              <a:tblGrid>
                <a:gridCol w="2601961">
                  <a:extLst>
                    <a:ext uri="{9D8B030D-6E8A-4147-A177-3AD203B41FA5}">
                      <a16:colId xmlns:a16="http://schemas.microsoft.com/office/drawing/2014/main" val="20000"/>
                    </a:ext>
                  </a:extLst>
                </a:gridCol>
                <a:gridCol w="12620179">
                  <a:extLst>
                    <a:ext uri="{9D8B030D-6E8A-4147-A177-3AD203B41FA5}">
                      <a16:colId xmlns:a16="http://schemas.microsoft.com/office/drawing/2014/main" val="20001"/>
                    </a:ext>
                  </a:extLst>
                </a:gridCol>
                <a:gridCol w="1240621">
                  <a:extLst>
                    <a:ext uri="{9D8B030D-6E8A-4147-A177-3AD203B41FA5}">
                      <a16:colId xmlns:a16="http://schemas.microsoft.com/office/drawing/2014/main" val="20002"/>
                    </a:ext>
                  </a:extLst>
                </a:gridCol>
                <a:gridCol w="1121071">
                  <a:extLst>
                    <a:ext uri="{9D8B030D-6E8A-4147-A177-3AD203B41FA5}">
                      <a16:colId xmlns:a16="http://schemas.microsoft.com/office/drawing/2014/main" val="20003"/>
                    </a:ext>
                  </a:extLst>
                </a:gridCol>
              </a:tblGrid>
              <a:tr h="589634">
                <a:tc gridSpan="2">
                  <a:txBody>
                    <a:bodyPr/>
                    <a:lstStyle/>
                    <a:p>
                      <a:pPr algn="ctr">
                        <a:lnSpc>
                          <a:spcPts val="4900"/>
                        </a:lnSpc>
                        <a:defRPr/>
                      </a:pPr>
                      <a:r>
                        <a:rPr lang="en-US" sz="3500" b="1">
                          <a:solidFill>
                            <a:srgbClr val="55726C"/>
                          </a:solidFill>
                          <a:latin typeface="Roboto Condensed Bold"/>
                          <a:ea typeface="Roboto Condensed Bold"/>
                          <a:cs typeface="Roboto Condensed Bold"/>
                          <a:sym typeface="Roboto Condensed Bold"/>
                        </a:rPr>
                        <a:t>Tiêu chí</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hMerge="1">
                  <a:txBody>
                    <a:bodyPr/>
                    <a:lstStyle/>
                    <a:p>
                      <a:pPr algn="ctr">
                        <a:lnSpc>
                          <a:spcPts val="4900"/>
                        </a:lnSpc>
                        <a:defRPr/>
                      </a:pPr>
                      <a:r>
                        <a:rPr lang="en-US" sz="3500" b="1">
                          <a:solidFill>
                            <a:srgbClr val="55726C"/>
                          </a:solidFill>
                          <a:latin typeface="Roboto Condensed Bold"/>
                          <a:ea typeface="Roboto Condensed Bold"/>
                          <a:cs typeface="Roboto Condensed Bold"/>
                          <a:sym typeface="Roboto Condensed Bold"/>
                        </a:rPr>
                        <a:t>Tiêu chí</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a:txBody>
                    <a:bodyPr/>
                    <a:lstStyle/>
                    <a:p>
                      <a:pPr algn="ctr">
                        <a:lnSpc>
                          <a:spcPts val="4900"/>
                        </a:lnSpc>
                        <a:defRPr/>
                      </a:pPr>
                      <a:r>
                        <a:rPr lang="en-US" sz="3500" b="1">
                          <a:solidFill>
                            <a:srgbClr val="55726C"/>
                          </a:solidFill>
                          <a:latin typeface="Roboto Condensed Bold"/>
                          <a:ea typeface="Roboto Condensed Bold"/>
                          <a:cs typeface="Roboto Condensed Bold"/>
                          <a:sym typeface="Roboto Condensed Bold"/>
                        </a:rPr>
                        <a:t>Đạt</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a:txBody>
                    <a:bodyPr/>
                    <a:lstStyle/>
                    <a:p>
                      <a:pPr algn="ctr">
                        <a:lnSpc>
                          <a:spcPts val="4900"/>
                        </a:lnSpc>
                        <a:defRPr/>
                      </a:pPr>
                      <a:r>
                        <a:rPr lang="en-US" sz="3500" b="1">
                          <a:solidFill>
                            <a:srgbClr val="55726C"/>
                          </a:solidFill>
                          <a:latin typeface="Roboto Condensed Bold"/>
                          <a:ea typeface="Roboto Condensed Bold"/>
                          <a:cs typeface="Roboto Condensed Bold"/>
                          <a:sym typeface="Roboto Condensed Bold"/>
                        </a:rPr>
                        <a:t>CĐ</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extLst>
                  <a:ext uri="{0D108BD9-81ED-4DB2-BD59-A6C34878D82A}">
                    <a16:rowId xmlns:a16="http://schemas.microsoft.com/office/drawing/2014/main" val="10000"/>
                  </a:ext>
                </a:extLst>
              </a:tr>
              <a:tr h="697230">
                <a:tc rowSpan="3">
                  <a:txBody>
                    <a:bodyPr/>
                    <a:lstStyle/>
                    <a:p>
                      <a:pPr algn="ctr">
                        <a:lnSpc>
                          <a:spcPts val="4900"/>
                        </a:lnSpc>
                        <a:defRPr/>
                      </a:pPr>
                      <a:r>
                        <a:rPr lang="en-US" sz="3500" b="1">
                          <a:solidFill>
                            <a:srgbClr val="55726C"/>
                          </a:solidFill>
                          <a:latin typeface="Roboto Condensed Bold"/>
                          <a:ea typeface="Roboto Condensed Bold"/>
                          <a:cs typeface="Roboto Condensed Bold"/>
                          <a:sym typeface="Roboto Condensed Bold"/>
                        </a:rPr>
                        <a:t>Mở đoạn</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a:txBody>
                    <a:bodyPr/>
                    <a:lstStyle/>
                    <a:p>
                      <a:pPr algn="l">
                        <a:lnSpc>
                          <a:spcPts val="4900"/>
                        </a:lnSpc>
                        <a:defRPr/>
                      </a:pPr>
                      <a:r>
                        <a:rPr lang="en-US" sz="3500">
                          <a:solidFill>
                            <a:srgbClr val="55726C"/>
                          </a:solidFill>
                          <a:latin typeface="Roboto Condensed"/>
                          <a:ea typeface="Roboto Condensed"/>
                          <a:cs typeface="Roboto Condensed"/>
                          <a:sym typeface="Roboto Condensed"/>
                        </a:rPr>
                        <a:t>Mở đoạn bằng chữ viết hoa, lùi đầu dòng</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97230">
                <a:tc vMerge="1">
                  <a:txBody>
                    <a:bodyPr/>
                    <a:lstStyle/>
                    <a:p>
                      <a:pPr algn="ctr">
                        <a:lnSpc>
                          <a:spcPts val="4900"/>
                        </a:lnSpc>
                        <a:defRPr/>
                      </a:pPr>
                      <a:r>
                        <a:rPr lang="en-US" sz="3500" b="1">
                          <a:solidFill>
                            <a:srgbClr val="55726C"/>
                          </a:solidFill>
                          <a:latin typeface="Roboto Condensed Bold"/>
                          <a:ea typeface="Roboto Condensed Bold"/>
                          <a:cs typeface="Roboto Condensed Bold"/>
                          <a:sym typeface="Roboto Condensed Bold"/>
                        </a:rPr>
                        <a:t>Mở đoạn</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a:txBody>
                    <a:bodyPr/>
                    <a:lstStyle/>
                    <a:p>
                      <a:pPr algn="l">
                        <a:lnSpc>
                          <a:spcPts val="4900"/>
                        </a:lnSpc>
                        <a:defRPr/>
                      </a:pPr>
                      <a:r>
                        <a:rPr lang="en-US" sz="3500">
                          <a:solidFill>
                            <a:srgbClr val="55726C"/>
                          </a:solidFill>
                          <a:latin typeface="Roboto Condensed"/>
                          <a:ea typeface="Roboto Condensed"/>
                          <a:cs typeface="Roboto Condensed"/>
                          <a:sym typeface="Roboto Condensed"/>
                        </a:rPr>
                        <a:t>Dùng ngôi thứ nhất để trình bày cảm nghĩ về bài thơ</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97230">
                <a:tc vMerge="1">
                  <a:txBody>
                    <a:bodyPr/>
                    <a:lstStyle/>
                    <a:p>
                      <a:pPr algn="ctr">
                        <a:lnSpc>
                          <a:spcPts val="4900"/>
                        </a:lnSpc>
                        <a:defRPr/>
                      </a:pPr>
                      <a:r>
                        <a:rPr lang="en-US" sz="3500" b="1">
                          <a:solidFill>
                            <a:srgbClr val="55726C"/>
                          </a:solidFill>
                          <a:latin typeface="Roboto Condensed Bold"/>
                          <a:ea typeface="Roboto Condensed Bold"/>
                          <a:cs typeface="Roboto Condensed Bold"/>
                          <a:sym typeface="Roboto Condensed Bold"/>
                        </a:rPr>
                        <a:t>Mở đoạn</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a:txBody>
                    <a:bodyPr/>
                    <a:lstStyle/>
                    <a:p>
                      <a:pPr algn="l">
                        <a:lnSpc>
                          <a:spcPts val="4900"/>
                        </a:lnSpc>
                        <a:defRPr/>
                      </a:pPr>
                      <a:r>
                        <a:rPr lang="en-US" sz="3500">
                          <a:solidFill>
                            <a:srgbClr val="55726C"/>
                          </a:solidFill>
                          <a:latin typeface="Roboto Condensed"/>
                          <a:ea typeface="Roboto Condensed"/>
                          <a:cs typeface="Roboto Condensed"/>
                          <a:sym typeface="Roboto Condensed"/>
                        </a:rPr>
                        <a:t>Có câu chủ đề nêu tên bài thơ, tên tác giả và cảm nghĩ chung về bài thơ</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97230">
                <a:tc rowSpan="2">
                  <a:txBody>
                    <a:bodyPr/>
                    <a:lstStyle/>
                    <a:p>
                      <a:pPr algn="ctr">
                        <a:lnSpc>
                          <a:spcPts val="4900"/>
                        </a:lnSpc>
                        <a:defRPr/>
                      </a:pPr>
                      <a:r>
                        <a:rPr lang="en-US" sz="3500" b="1">
                          <a:solidFill>
                            <a:srgbClr val="55726C"/>
                          </a:solidFill>
                          <a:latin typeface="Roboto Condensed Bold"/>
                          <a:ea typeface="Roboto Condensed Bold"/>
                          <a:cs typeface="Roboto Condensed Bold"/>
                          <a:sym typeface="Roboto Condensed Bold"/>
                        </a:rPr>
                        <a:t>Thân đoạn</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a:txBody>
                    <a:bodyPr/>
                    <a:lstStyle/>
                    <a:p>
                      <a:pPr algn="l">
                        <a:lnSpc>
                          <a:spcPts val="4900"/>
                        </a:lnSpc>
                        <a:defRPr/>
                      </a:pPr>
                      <a:r>
                        <a:rPr lang="en-US" sz="3500">
                          <a:solidFill>
                            <a:srgbClr val="55726C"/>
                          </a:solidFill>
                          <a:latin typeface="Roboto Condensed"/>
                          <a:ea typeface="Roboto Condensed"/>
                          <a:cs typeface="Roboto Condensed"/>
                          <a:sym typeface="Roboto Condensed"/>
                        </a:rPr>
                        <a:t>Trình bày cảm xúc, suy nghĩ về một hoặc vài nét độc đáo của bài thơ</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97230">
                <a:tc vMerge="1">
                  <a:txBody>
                    <a:bodyPr/>
                    <a:lstStyle/>
                    <a:p>
                      <a:pPr algn="ctr">
                        <a:lnSpc>
                          <a:spcPts val="4900"/>
                        </a:lnSpc>
                        <a:defRPr/>
                      </a:pPr>
                      <a:r>
                        <a:rPr lang="en-US" sz="3500" b="1">
                          <a:solidFill>
                            <a:srgbClr val="55726C"/>
                          </a:solidFill>
                          <a:latin typeface="Roboto Condensed Bold"/>
                          <a:ea typeface="Roboto Condensed Bold"/>
                          <a:cs typeface="Roboto Condensed Bold"/>
                          <a:sym typeface="Roboto Condensed Bold"/>
                        </a:rPr>
                        <a:t>Thân đoạn</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a:txBody>
                    <a:bodyPr/>
                    <a:lstStyle/>
                    <a:p>
                      <a:pPr algn="l">
                        <a:lnSpc>
                          <a:spcPts val="4900"/>
                        </a:lnSpc>
                        <a:defRPr/>
                      </a:pPr>
                      <a:r>
                        <a:rPr lang="en-US" sz="3500">
                          <a:solidFill>
                            <a:srgbClr val="55726C"/>
                          </a:solidFill>
                          <a:latin typeface="Roboto Condensed"/>
                          <a:ea typeface="Roboto Condensed"/>
                          <a:cs typeface="Roboto Condensed"/>
                          <a:sym typeface="Roboto Condensed"/>
                        </a:rPr>
                        <a:t>Làm rõ tác dụng của những biện pháp tu từ được sử dụng trong bài thơ</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97230">
                <a:tc rowSpan="2">
                  <a:txBody>
                    <a:bodyPr/>
                    <a:lstStyle/>
                    <a:p>
                      <a:pPr algn="ctr">
                        <a:lnSpc>
                          <a:spcPts val="4900"/>
                        </a:lnSpc>
                        <a:defRPr/>
                      </a:pPr>
                      <a:r>
                        <a:rPr lang="en-US" sz="3500" b="1">
                          <a:solidFill>
                            <a:srgbClr val="55726C"/>
                          </a:solidFill>
                          <a:latin typeface="Roboto Condensed Bold"/>
                          <a:ea typeface="Roboto Condensed Bold"/>
                          <a:cs typeface="Roboto Condensed Bold"/>
                          <a:sym typeface="Roboto Condensed Bold"/>
                        </a:rPr>
                        <a:t>Kết đoạn</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a:txBody>
                    <a:bodyPr/>
                    <a:lstStyle/>
                    <a:p>
                      <a:pPr algn="l">
                        <a:lnSpc>
                          <a:spcPts val="4900"/>
                        </a:lnSpc>
                        <a:defRPr/>
                      </a:pPr>
                      <a:r>
                        <a:rPr lang="en-US" sz="3500">
                          <a:solidFill>
                            <a:srgbClr val="55726C"/>
                          </a:solidFill>
                          <a:latin typeface="Roboto Condensed"/>
                          <a:ea typeface="Roboto Condensed"/>
                          <a:cs typeface="Roboto Condensed"/>
                          <a:sym typeface="Roboto Condensed"/>
                        </a:rPr>
                        <a:t>Khẳng định lại cảm nghĩ và ý nghĩ của bài thơ đối với bản thân</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97230">
                <a:tc vMerge="1">
                  <a:txBody>
                    <a:bodyPr/>
                    <a:lstStyle/>
                    <a:p>
                      <a:pPr algn="ctr">
                        <a:lnSpc>
                          <a:spcPts val="4900"/>
                        </a:lnSpc>
                        <a:defRPr/>
                      </a:pPr>
                      <a:r>
                        <a:rPr lang="en-US" sz="3500" b="1">
                          <a:solidFill>
                            <a:srgbClr val="55726C"/>
                          </a:solidFill>
                          <a:latin typeface="Roboto Condensed Bold"/>
                          <a:ea typeface="Roboto Condensed Bold"/>
                          <a:cs typeface="Roboto Condensed Bold"/>
                          <a:sym typeface="Roboto Condensed Bold"/>
                        </a:rPr>
                        <a:t>Kết đoạn</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a:txBody>
                    <a:bodyPr/>
                    <a:lstStyle/>
                    <a:p>
                      <a:pPr algn="l">
                        <a:lnSpc>
                          <a:spcPts val="4900"/>
                        </a:lnSpc>
                        <a:defRPr/>
                      </a:pPr>
                      <a:r>
                        <a:rPr lang="en-US" sz="3500">
                          <a:solidFill>
                            <a:srgbClr val="55726C"/>
                          </a:solidFill>
                          <a:latin typeface="Roboto Condensed"/>
                          <a:ea typeface="Roboto Condensed"/>
                          <a:cs typeface="Roboto Condensed"/>
                          <a:sym typeface="Roboto Condensed"/>
                        </a:rPr>
                        <a:t>Dấu chấm câu để kết thúc đoạn văn</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97230">
                <a:tc rowSpan="2">
                  <a:txBody>
                    <a:bodyPr/>
                    <a:lstStyle/>
                    <a:p>
                      <a:pPr algn="ctr">
                        <a:lnSpc>
                          <a:spcPts val="4900"/>
                        </a:lnSpc>
                        <a:defRPr/>
                      </a:pPr>
                      <a:r>
                        <a:rPr lang="en-US" sz="3500" b="1">
                          <a:solidFill>
                            <a:srgbClr val="55726C"/>
                          </a:solidFill>
                          <a:latin typeface="Roboto Condensed Bold"/>
                          <a:ea typeface="Roboto Condensed Bold"/>
                          <a:cs typeface="Roboto Condensed Bold"/>
                          <a:sym typeface="Roboto Condensed Bold"/>
                        </a:rPr>
                        <a:t>Diễn đạt</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a:txBody>
                    <a:bodyPr/>
                    <a:lstStyle/>
                    <a:p>
                      <a:pPr algn="l">
                        <a:lnSpc>
                          <a:spcPts val="4900"/>
                        </a:lnSpc>
                        <a:defRPr/>
                      </a:pPr>
                      <a:r>
                        <a:rPr lang="en-US" sz="3500">
                          <a:solidFill>
                            <a:srgbClr val="55726C"/>
                          </a:solidFill>
                          <a:latin typeface="Roboto Condensed"/>
                          <a:ea typeface="Roboto Condensed"/>
                          <a:cs typeface="Roboto Condensed"/>
                          <a:sym typeface="Roboto Condensed"/>
                        </a:rPr>
                        <a:t>Sử dụng một vài phép liên kết phù hợp</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697230">
                <a:tc vMerge="1">
                  <a:txBody>
                    <a:bodyPr/>
                    <a:lstStyle/>
                    <a:p>
                      <a:pPr algn="ctr">
                        <a:lnSpc>
                          <a:spcPts val="4900"/>
                        </a:lnSpc>
                        <a:defRPr/>
                      </a:pPr>
                      <a:r>
                        <a:rPr lang="en-US" sz="3500" b="1">
                          <a:solidFill>
                            <a:srgbClr val="55726C"/>
                          </a:solidFill>
                          <a:latin typeface="Roboto Condensed Bold"/>
                          <a:ea typeface="Roboto Condensed Bold"/>
                          <a:cs typeface="Roboto Condensed Bold"/>
                          <a:sym typeface="Roboto Condensed Bold"/>
                        </a:rPr>
                        <a:t>Diễn đạt</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1E8B5"/>
                    </a:solidFill>
                  </a:tcPr>
                </a:tc>
                <a:tc>
                  <a:txBody>
                    <a:bodyPr/>
                    <a:lstStyle/>
                    <a:p>
                      <a:pPr algn="l">
                        <a:lnSpc>
                          <a:spcPts val="4900"/>
                        </a:lnSpc>
                        <a:defRPr/>
                      </a:pPr>
                      <a:r>
                        <a:rPr lang="en-US" sz="3500">
                          <a:solidFill>
                            <a:srgbClr val="55726C"/>
                          </a:solidFill>
                          <a:latin typeface="Roboto Condensed"/>
                          <a:ea typeface="Roboto Condensed"/>
                          <a:cs typeface="Roboto Condensed"/>
                          <a:sym typeface="Roboto Condensed"/>
                        </a:rPr>
                        <a:t>Không mắc lỗi chính tả, dùng từ, viết câu</a:t>
                      </a: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tc>
                  <a:txBody>
                    <a:bodyPr/>
                    <a:lstStyle/>
                    <a:p>
                      <a:pPr algn="ctr">
                        <a:lnSpc>
                          <a:spcPts val="4900"/>
                        </a:lnSpc>
                        <a:defRPr/>
                      </a:pPr>
                      <a:endParaRPr lang="en-US" sz="1100"/>
                    </a:p>
                  </a:txBody>
                  <a:tcPr marL="0" marR="0" marT="0" marB="0" anchor="ctr">
                    <a:lnL w="19050" cap="flat" cmpd="sng" algn="ctr">
                      <a:solidFill>
                        <a:srgbClr val="DF9D67"/>
                      </a:solidFill>
                      <a:prstDash val="solid"/>
                      <a:round/>
                      <a:headEnd type="none" w="med" len="med"/>
                      <a:tailEnd type="none" w="med" len="med"/>
                    </a:lnL>
                    <a:lnR w="19050" cap="flat" cmpd="sng" algn="ctr">
                      <a:solidFill>
                        <a:srgbClr val="DF9D67"/>
                      </a:solidFill>
                      <a:prstDash val="solid"/>
                      <a:round/>
                      <a:headEnd type="none" w="med" len="med"/>
                      <a:tailEnd type="none" w="med" len="med"/>
                    </a:lnR>
                    <a:lnT w="19050" cap="flat" cmpd="sng" algn="ctr">
                      <a:solidFill>
                        <a:srgbClr val="DF9D67"/>
                      </a:solidFill>
                      <a:prstDash val="solid"/>
                      <a:round/>
                      <a:headEnd type="none" w="med" len="med"/>
                      <a:tailEnd type="none" w="med" len="med"/>
                    </a:lnT>
                    <a:lnB w="19050" cap="flat" cmpd="sng" algn="ctr">
                      <a:solidFill>
                        <a:srgbClr val="DF9D67"/>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ADA"/>
        </a:solidFill>
        <a:effectLst/>
      </p:bgPr>
    </p:bg>
    <p:spTree>
      <p:nvGrpSpPr>
        <p:cNvPr id="1" name=""/>
        <p:cNvGrpSpPr/>
        <p:nvPr/>
      </p:nvGrpSpPr>
      <p:grpSpPr>
        <a:xfrm>
          <a:off x="0" y="0"/>
          <a:ext cx="0" cy="0"/>
          <a:chOff x="0" y="0"/>
          <a:chExt cx="0" cy="0"/>
        </a:xfrm>
      </p:grpSpPr>
      <p:sp>
        <p:nvSpPr>
          <p:cNvPr id="6" name="Freeform 6"/>
          <p:cNvSpPr/>
          <p:nvPr/>
        </p:nvSpPr>
        <p:spPr>
          <a:xfrm rot="-107867">
            <a:off x="505636" y="9398803"/>
            <a:ext cx="8984323" cy="1732691"/>
          </a:xfrm>
          <a:custGeom>
            <a:avLst/>
            <a:gdLst/>
            <a:ahLst/>
            <a:cxnLst/>
            <a:rect l="l" t="t" r="r" b="b"/>
            <a:pathLst>
              <a:path w="8984323" h="1732691">
                <a:moveTo>
                  <a:pt x="0" y="0"/>
                </a:moveTo>
                <a:lnTo>
                  <a:pt x="8984322" y="0"/>
                </a:lnTo>
                <a:lnTo>
                  <a:pt x="8984322" y="1732691"/>
                </a:lnTo>
                <a:lnTo>
                  <a:pt x="0" y="1732691"/>
                </a:lnTo>
                <a:lnTo>
                  <a:pt x="0" y="0"/>
                </a:lnTo>
                <a:close/>
              </a:path>
            </a:pathLst>
          </a:custGeom>
          <a:blipFill>
            <a:blip r:embed="rId2"/>
            <a:stretch>
              <a:fillRect/>
            </a:stretch>
          </a:blipFill>
        </p:spPr>
        <p:txBody>
          <a:bodyPr/>
          <a:lstStyle/>
          <a:p>
            <a:endParaRPr lang="en-US"/>
          </a:p>
        </p:txBody>
      </p:sp>
      <p:sp>
        <p:nvSpPr>
          <p:cNvPr id="9" name="Freeform 9"/>
          <p:cNvSpPr/>
          <p:nvPr/>
        </p:nvSpPr>
        <p:spPr>
          <a:xfrm rot="1339043">
            <a:off x="841869" y="7739939"/>
            <a:ext cx="1383239" cy="522173"/>
          </a:xfrm>
          <a:custGeom>
            <a:avLst/>
            <a:gdLst/>
            <a:ahLst/>
            <a:cxnLst/>
            <a:rect l="l" t="t" r="r" b="b"/>
            <a:pathLst>
              <a:path w="1383239" h="522173">
                <a:moveTo>
                  <a:pt x="0" y="0"/>
                </a:moveTo>
                <a:lnTo>
                  <a:pt x="1383239" y="0"/>
                </a:lnTo>
                <a:lnTo>
                  <a:pt x="1383239" y="522173"/>
                </a:lnTo>
                <a:lnTo>
                  <a:pt x="0" y="522173"/>
                </a:lnTo>
                <a:lnTo>
                  <a:pt x="0" y="0"/>
                </a:lnTo>
                <a:close/>
              </a:path>
            </a:pathLst>
          </a:custGeom>
          <a:blipFill>
            <a:blip r:embed="rId3"/>
            <a:stretch>
              <a:fillRect/>
            </a:stretch>
          </a:blipFill>
        </p:spPr>
        <p:txBody>
          <a:bodyPr/>
          <a:lstStyle/>
          <a:p>
            <a:endParaRPr lang="en-US"/>
          </a:p>
        </p:txBody>
      </p:sp>
      <p:sp>
        <p:nvSpPr>
          <p:cNvPr id="10" name="Freeform 10"/>
          <p:cNvSpPr/>
          <p:nvPr/>
        </p:nvSpPr>
        <p:spPr>
          <a:xfrm>
            <a:off x="4001054" y="8800618"/>
            <a:ext cx="405789" cy="581777"/>
          </a:xfrm>
          <a:custGeom>
            <a:avLst/>
            <a:gdLst/>
            <a:ahLst/>
            <a:cxnLst/>
            <a:rect l="l" t="t" r="r" b="b"/>
            <a:pathLst>
              <a:path w="405789" h="581777">
                <a:moveTo>
                  <a:pt x="0" y="0"/>
                </a:moveTo>
                <a:lnTo>
                  <a:pt x="405789" y="0"/>
                </a:lnTo>
                <a:lnTo>
                  <a:pt x="405789" y="581777"/>
                </a:lnTo>
                <a:lnTo>
                  <a:pt x="0" y="5817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7584299" y="1656382"/>
            <a:ext cx="405789" cy="581777"/>
          </a:xfrm>
          <a:custGeom>
            <a:avLst/>
            <a:gdLst/>
            <a:ahLst/>
            <a:cxnLst/>
            <a:rect l="l" t="t" r="r" b="b"/>
            <a:pathLst>
              <a:path w="405789" h="581777">
                <a:moveTo>
                  <a:pt x="0" y="0"/>
                </a:moveTo>
                <a:lnTo>
                  <a:pt x="405790" y="0"/>
                </a:lnTo>
                <a:lnTo>
                  <a:pt x="405790" y="581777"/>
                </a:lnTo>
                <a:lnTo>
                  <a:pt x="0" y="5817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2517694" y="9255693"/>
            <a:ext cx="4474347" cy="561327"/>
          </a:xfrm>
          <a:custGeom>
            <a:avLst/>
            <a:gdLst/>
            <a:ahLst/>
            <a:cxnLst/>
            <a:rect l="l" t="t" r="r" b="b"/>
            <a:pathLst>
              <a:path w="4474347" h="561327">
                <a:moveTo>
                  <a:pt x="0" y="0"/>
                </a:moveTo>
                <a:lnTo>
                  <a:pt x="4474346" y="0"/>
                </a:lnTo>
                <a:lnTo>
                  <a:pt x="4474346" y="561327"/>
                </a:lnTo>
                <a:lnTo>
                  <a:pt x="0" y="5613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6749656" y="8281689"/>
            <a:ext cx="1996097" cy="1535331"/>
          </a:xfrm>
          <a:custGeom>
            <a:avLst/>
            <a:gdLst/>
            <a:ahLst/>
            <a:cxnLst/>
            <a:rect l="l" t="t" r="r" b="b"/>
            <a:pathLst>
              <a:path w="1996097" h="1535331">
                <a:moveTo>
                  <a:pt x="0" y="0"/>
                </a:moveTo>
                <a:lnTo>
                  <a:pt x="1996097" y="0"/>
                </a:lnTo>
                <a:lnTo>
                  <a:pt x="1996097" y="1535331"/>
                </a:lnTo>
                <a:lnTo>
                  <a:pt x="0" y="1535331"/>
                </a:lnTo>
                <a:lnTo>
                  <a:pt x="0" y="0"/>
                </a:lnTo>
                <a:close/>
              </a:path>
            </a:pathLst>
          </a:custGeom>
          <a:blipFill>
            <a:blip r:embed="rId8"/>
            <a:stretch>
              <a:fillRect/>
            </a:stretch>
          </a:blipFill>
        </p:spPr>
        <p:txBody>
          <a:bodyPr/>
          <a:lstStyle/>
          <a:p>
            <a:endParaRPr lang="en-US"/>
          </a:p>
        </p:txBody>
      </p:sp>
      <p:grpSp>
        <p:nvGrpSpPr>
          <p:cNvPr id="14" name="Group 14"/>
          <p:cNvGrpSpPr/>
          <p:nvPr/>
        </p:nvGrpSpPr>
        <p:grpSpPr>
          <a:xfrm>
            <a:off x="6251354" y="2238159"/>
            <a:ext cx="10498302" cy="2689586"/>
            <a:chOff x="0" y="0"/>
            <a:chExt cx="2764985" cy="708368"/>
          </a:xfrm>
        </p:grpSpPr>
        <p:sp>
          <p:nvSpPr>
            <p:cNvPr id="15" name="Freeform 15"/>
            <p:cNvSpPr/>
            <p:nvPr/>
          </p:nvSpPr>
          <p:spPr>
            <a:xfrm>
              <a:off x="0" y="0"/>
              <a:ext cx="2764985" cy="708368"/>
            </a:xfrm>
            <a:custGeom>
              <a:avLst/>
              <a:gdLst/>
              <a:ahLst/>
              <a:cxnLst/>
              <a:rect l="l" t="t" r="r" b="b"/>
              <a:pathLst>
                <a:path w="2764985" h="708368">
                  <a:moveTo>
                    <a:pt x="37610" y="0"/>
                  </a:moveTo>
                  <a:lnTo>
                    <a:pt x="2727375" y="0"/>
                  </a:lnTo>
                  <a:cubicBezTo>
                    <a:pt x="2748146" y="0"/>
                    <a:pt x="2764985" y="16838"/>
                    <a:pt x="2764985" y="37610"/>
                  </a:cubicBezTo>
                  <a:lnTo>
                    <a:pt x="2764985" y="670759"/>
                  </a:lnTo>
                  <a:cubicBezTo>
                    <a:pt x="2764985" y="691530"/>
                    <a:pt x="2748146" y="708368"/>
                    <a:pt x="2727375" y="708368"/>
                  </a:cubicBezTo>
                  <a:lnTo>
                    <a:pt x="37610" y="708368"/>
                  </a:lnTo>
                  <a:cubicBezTo>
                    <a:pt x="16838" y="708368"/>
                    <a:pt x="0" y="691530"/>
                    <a:pt x="0" y="670759"/>
                  </a:cubicBezTo>
                  <a:lnTo>
                    <a:pt x="0" y="37610"/>
                  </a:lnTo>
                  <a:cubicBezTo>
                    <a:pt x="0" y="16838"/>
                    <a:pt x="16838" y="0"/>
                    <a:pt x="37610" y="0"/>
                  </a:cubicBezTo>
                  <a:close/>
                </a:path>
              </a:pathLst>
            </a:custGeom>
            <a:solidFill>
              <a:srgbClr val="F1DF80">
                <a:alpha val="40000"/>
              </a:srgbClr>
            </a:solidFill>
          </p:spPr>
          <p:txBody>
            <a:bodyPr/>
            <a:lstStyle/>
            <a:p>
              <a:endParaRPr lang="en-US"/>
            </a:p>
          </p:txBody>
        </p:sp>
        <p:sp>
          <p:nvSpPr>
            <p:cNvPr id="16" name="TextBox 16"/>
            <p:cNvSpPr txBox="1"/>
            <p:nvPr/>
          </p:nvSpPr>
          <p:spPr>
            <a:xfrm>
              <a:off x="0" y="-85725"/>
              <a:ext cx="2764985" cy="794093"/>
            </a:xfrm>
            <a:prstGeom prst="rect">
              <a:avLst/>
            </a:prstGeom>
          </p:spPr>
          <p:txBody>
            <a:bodyPr lIns="50800" tIns="50800" rIns="50800" bIns="50800" rtlCol="0" anchor="ctr"/>
            <a:lstStyle/>
            <a:p>
              <a:pPr algn="just">
                <a:lnSpc>
                  <a:spcPts val="4900"/>
                </a:lnSpc>
              </a:pPr>
              <a:endParaRPr/>
            </a:p>
            <a:p>
              <a:pPr algn="just">
                <a:lnSpc>
                  <a:spcPts val="4900"/>
                </a:lnSpc>
              </a:pPr>
              <a:endParaRPr/>
            </a:p>
          </p:txBody>
        </p:sp>
      </p:grpSp>
      <p:grpSp>
        <p:nvGrpSpPr>
          <p:cNvPr id="17" name="Group 17"/>
          <p:cNvGrpSpPr/>
          <p:nvPr/>
        </p:nvGrpSpPr>
        <p:grpSpPr>
          <a:xfrm>
            <a:off x="6251354" y="5311440"/>
            <a:ext cx="10498302" cy="3944253"/>
            <a:chOff x="0" y="0"/>
            <a:chExt cx="2764985" cy="1038816"/>
          </a:xfrm>
        </p:grpSpPr>
        <p:sp>
          <p:nvSpPr>
            <p:cNvPr id="18" name="Freeform 18"/>
            <p:cNvSpPr/>
            <p:nvPr/>
          </p:nvSpPr>
          <p:spPr>
            <a:xfrm>
              <a:off x="0" y="0"/>
              <a:ext cx="2764985" cy="1038816"/>
            </a:xfrm>
            <a:custGeom>
              <a:avLst/>
              <a:gdLst/>
              <a:ahLst/>
              <a:cxnLst/>
              <a:rect l="l" t="t" r="r" b="b"/>
              <a:pathLst>
                <a:path w="2764985" h="1038816">
                  <a:moveTo>
                    <a:pt x="37610" y="0"/>
                  </a:moveTo>
                  <a:lnTo>
                    <a:pt x="2727375" y="0"/>
                  </a:lnTo>
                  <a:cubicBezTo>
                    <a:pt x="2748146" y="0"/>
                    <a:pt x="2764985" y="16838"/>
                    <a:pt x="2764985" y="37610"/>
                  </a:cubicBezTo>
                  <a:lnTo>
                    <a:pt x="2764985" y="1001206"/>
                  </a:lnTo>
                  <a:cubicBezTo>
                    <a:pt x="2764985" y="1021977"/>
                    <a:pt x="2748146" y="1038816"/>
                    <a:pt x="2727375" y="1038816"/>
                  </a:cubicBezTo>
                  <a:lnTo>
                    <a:pt x="37610" y="1038816"/>
                  </a:lnTo>
                  <a:cubicBezTo>
                    <a:pt x="16838" y="1038816"/>
                    <a:pt x="0" y="1021977"/>
                    <a:pt x="0" y="1001206"/>
                  </a:cubicBezTo>
                  <a:lnTo>
                    <a:pt x="0" y="37610"/>
                  </a:lnTo>
                  <a:cubicBezTo>
                    <a:pt x="0" y="16838"/>
                    <a:pt x="16838" y="0"/>
                    <a:pt x="37610" y="0"/>
                  </a:cubicBezTo>
                  <a:close/>
                </a:path>
              </a:pathLst>
            </a:custGeom>
            <a:solidFill>
              <a:srgbClr val="F1DF80">
                <a:alpha val="40000"/>
              </a:srgbClr>
            </a:solidFill>
          </p:spPr>
          <p:txBody>
            <a:bodyPr/>
            <a:lstStyle/>
            <a:p>
              <a:endParaRPr lang="en-US"/>
            </a:p>
          </p:txBody>
        </p:sp>
        <p:sp>
          <p:nvSpPr>
            <p:cNvPr id="19" name="TextBox 19"/>
            <p:cNvSpPr txBox="1"/>
            <p:nvPr/>
          </p:nvSpPr>
          <p:spPr>
            <a:xfrm>
              <a:off x="0" y="-85725"/>
              <a:ext cx="2764985" cy="1124541"/>
            </a:xfrm>
            <a:prstGeom prst="rect">
              <a:avLst/>
            </a:prstGeom>
          </p:spPr>
          <p:txBody>
            <a:bodyPr lIns="50800" tIns="50800" rIns="50800" bIns="50800" rtlCol="0" anchor="ctr"/>
            <a:lstStyle/>
            <a:p>
              <a:pPr algn="just">
                <a:lnSpc>
                  <a:spcPts val="4900"/>
                </a:lnSpc>
              </a:pPr>
              <a:endParaRPr/>
            </a:p>
            <a:p>
              <a:pPr algn="just">
                <a:lnSpc>
                  <a:spcPts val="4900"/>
                </a:lnSpc>
              </a:pPr>
              <a:endParaRPr/>
            </a:p>
          </p:txBody>
        </p:sp>
      </p:grpSp>
      <p:sp>
        <p:nvSpPr>
          <p:cNvPr id="20" name="Freeform 20"/>
          <p:cNvSpPr/>
          <p:nvPr/>
        </p:nvSpPr>
        <p:spPr>
          <a:xfrm>
            <a:off x="141501" y="1633657"/>
            <a:ext cx="5640736" cy="8032201"/>
          </a:xfrm>
          <a:custGeom>
            <a:avLst/>
            <a:gdLst/>
            <a:ahLst/>
            <a:cxnLst/>
            <a:rect l="l" t="t" r="r" b="b"/>
            <a:pathLst>
              <a:path w="5640736" h="8032201">
                <a:moveTo>
                  <a:pt x="0" y="0"/>
                </a:moveTo>
                <a:lnTo>
                  <a:pt x="5640736" y="0"/>
                </a:lnTo>
                <a:lnTo>
                  <a:pt x="5640736" y="8032201"/>
                </a:lnTo>
                <a:lnTo>
                  <a:pt x="0" y="8032201"/>
                </a:lnTo>
                <a:lnTo>
                  <a:pt x="0" y="0"/>
                </a:lnTo>
                <a:close/>
              </a:path>
            </a:pathLst>
          </a:custGeom>
          <a:blipFill>
            <a:blip r:embed="rId9"/>
            <a:stretch>
              <a:fillRect/>
            </a:stretch>
          </a:blipFill>
        </p:spPr>
        <p:txBody>
          <a:bodyPr/>
          <a:lstStyle/>
          <a:p>
            <a:endParaRPr lang="en-US"/>
          </a:p>
        </p:txBody>
      </p:sp>
      <p:sp>
        <p:nvSpPr>
          <p:cNvPr id="21" name="TextBox 21"/>
          <p:cNvSpPr txBox="1"/>
          <p:nvPr/>
        </p:nvSpPr>
        <p:spPr>
          <a:xfrm>
            <a:off x="219862" y="332407"/>
            <a:ext cx="13490816" cy="1028699"/>
          </a:xfrm>
          <a:prstGeom prst="rect">
            <a:avLst/>
          </a:prstGeom>
        </p:spPr>
        <p:txBody>
          <a:bodyPr lIns="0" tIns="0" rIns="0" bIns="0" rtlCol="0" anchor="t">
            <a:spAutoFit/>
          </a:bodyPr>
          <a:lstStyle/>
          <a:p>
            <a:pPr algn="ctr">
              <a:lnSpc>
                <a:spcPts val="8400"/>
              </a:lnSpc>
            </a:pPr>
            <a:r>
              <a:rPr lang="en-US" sz="6000" b="1">
                <a:solidFill>
                  <a:srgbClr val="793600"/>
                </a:solidFill>
                <a:latin typeface="Fraunces Bold"/>
                <a:ea typeface="Fraunces Bold"/>
                <a:cs typeface="Fraunces Bold"/>
                <a:sym typeface="Fraunces Bold"/>
              </a:rPr>
              <a:t>II. PHÂN TÍCH BÀI THAM KHẢO</a:t>
            </a:r>
          </a:p>
        </p:txBody>
      </p:sp>
      <p:sp>
        <p:nvSpPr>
          <p:cNvPr id="22" name="TextBox 22"/>
          <p:cNvSpPr txBox="1"/>
          <p:nvPr/>
        </p:nvSpPr>
        <p:spPr>
          <a:xfrm>
            <a:off x="6370850" y="2377714"/>
            <a:ext cx="10378806" cy="2089150"/>
          </a:xfrm>
          <a:prstGeom prst="rect">
            <a:avLst/>
          </a:prstGeom>
        </p:spPr>
        <p:txBody>
          <a:bodyPr lIns="0" tIns="0" rIns="0" bIns="0" rtlCol="0" anchor="t">
            <a:spAutoFit/>
          </a:bodyPr>
          <a:lstStyle/>
          <a:p>
            <a:pPr algn="just">
              <a:lnSpc>
                <a:spcPts val="5599"/>
              </a:lnSpc>
              <a:spcBef>
                <a:spcPct val="0"/>
              </a:spcBef>
            </a:pPr>
            <a:r>
              <a:rPr lang="en-US" sz="3999">
                <a:solidFill>
                  <a:srgbClr val="793600"/>
                </a:solidFill>
                <a:latin typeface="Roboto Condensed"/>
                <a:ea typeface="Roboto Condensed"/>
                <a:cs typeface="Roboto Condensed"/>
                <a:sym typeface="Roboto Condensed"/>
              </a:rPr>
              <a:t>- Lớp chia thành 4 nhóm, mỗi nhóm 6-7 HS</a:t>
            </a:r>
          </a:p>
          <a:p>
            <a:pPr algn="just">
              <a:lnSpc>
                <a:spcPts val="5599"/>
              </a:lnSpc>
              <a:spcBef>
                <a:spcPct val="0"/>
              </a:spcBef>
            </a:pPr>
            <a:r>
              <a:rPr lang="en-US" sz="3999">
                <a:solidFill>
                  <a:srgbClr val="793600"/>
                </a:solidFill>
                <a:latin typeface="Roboto Condensed"/>
                <a:ea typeface="Roboto Condensed"/>
                <a:cs typeface="Roboto Condensed"/>
                <a:sym typeface="Roboto Condensed"/>
              </a:rPr>
              <a:t>- Thời gian thảo luận trong nhóm là 7P, HS đại diện lên báo cáo 2P/ nhóm.</a:t>
            </a:r>
          </a:p>
        </p:txBody>
      </p:sp>
      <p:sp>
        <p:nvSpPr>
          <p:cNvPr id="23" name="TextBox 23"/>
          <p:cNvSpPr txBox="1"/>
          <p:nvPr/>
        </p:nvSpPr>
        <p:spPr>
          <a:xfrm>
            <a:off x="6370850" y="5573558"/>
            <a:ext cx="10378806" cy="3498850"/>
          </a:xfrm>
          <a:prstGeom prst="rect">
            <a:avLst/>
          </a:prstGeom>
        </p:spPr>
        <p:txBody>
          <a:bodyPr lIns="0" tIns="0" rIns="0" bIns="0" rtlCol="0" anchor="t">
            <a:spAutoFit/>
          </a:bodyPr>
          <a:lstStyle/>
          <a:p>
            <a:pPr algn="just">
              <a:lnSpc>
                <a:spcPts val="5599"/>
              </a:lnSpc>
            </a:pPr>
            <a:r>
              <a:rPr lang="en-US" sz="3999">
                <a:solidFill>
                  <a:srgbClr val="793600"/>
                </a:solidFill>
                <a:latin typeface="Roboto Condensed"/>
                <a:ea typeface="Roboto Condensed"/>
                <a:cs typeface="Roboto Condensed"/>
                <a:sym typeface="Roboto Condensed"/>
              </a:rPr>
              <a:t>- Nhiệm vụ 1: Đọc văn bản mẫu </a:t>
            </a:r>
          </a:p>
          <a:p>
            <a:pPr algn="just">
              <a:lnSpc>
                <a:spcPts val="5599"/>
              </a:lnSpc>
            </a:pPr>
            <a:r>
              <a:rPr lang="en-US" sz="3999">
                <a:solidFill>
                  <a:srgbClr val="793600"/>
                </a:solidFill>
                <a:latin typeface="Roboto Condensed"/>
                <a:ea typeface="Roboto Condensed"/>
                <a:cs typeface="Roboto Condensed"/>
                <a:sym typeface="Roboto Condensed"/>
              </a:rPr>
              <a:t>- Nhiệm vụ 2: Trả lời các câu hỏi trong phiếu học tập PHT 01.</a:t>
            </a:r>
          </a:p>
          <a:p>
            <a:pPr algn="just">
              <a:lnSpc>
                <a:spcPts val="5599"/>
              </a:lnSpc>
            </a:pPr>
            <a:r>
              <a:rPr lang="en-US" sz="3999">
                <a:solidFill>
                  <a:srgbClr val="793600"/>
                </a:solidFill>
                <a:latin typeface="Roboto Condensed"/>
                <a:ea typeface="Roboto Condensed"/>
                <a:cs typeface="Roboto Condensed"/>
                <a:sym typeface="Roboto Condensed"/>
              </a:rPr>
              <a:t>+ Nhóm 1,3: thực hiện từ câu 1 đến câu 3</a:t>
            </a:r>
          </a:p>
          <a:p>
            <a:pPr algn="just">
              <a:lnSpc>
                <a:spcPts val="5599"/>
              </a:lnSpc>
              <a:spcBef>
                <a:spcPct val="0"/>
              </a:spcBef>
            </a:pPr>
            <a:r>
              <a:rPr lang="en-US" sz="3999">
                <a:solidFill>
                  <a:srgbClr val="793600"/>
                </a:solidFill>
                <a:latin typeface="Roboto Condensed"/>
                <a:ea typeface="Roboto Condensed"/>
                <a:cs typeface="Roboto Condensed"/>
                <a:sym typeface="Roboto Condensed"/>
              </a:rPr>
              <a:t>+ Nhóm 2, 4: thực hiện từ câu 4, câu 6</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par>
                                <p:cTn id="13" presetID="6"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2000"/>
                                        <p:tgtEl>
                                          <p:spTgt spid="23"/>
                                        </p:tgtEl>
                                      </p:cBhvr>
                                    </p:animEffect>
                                  </p:childTnLst>
                                </p:cTn>
                              </p:par>
                              <p:par>
                                <p:cTn id="21" presetID="6" presetClass="entr" presetSubtype="16"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2433</Words>
  <Application>Microsoft Office PowerPoint</Application>
  <PresentationFormat>Custom</PresentationFormat>
  <Paragraphs>181</Paragraphs>
  <Slides>26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#9Slide05 ViceroyJF</vt:lpstr>
      <vt:lpstr>Arial</vt:lpstr>
      <vt:lpstr>#9Slide07 SVNAdam Gorry</vt:lpstr>
      <vt:lpstr>Roboto Condensed Bold</vt:lpstr>
      <vt:lpstr>#9Slide07 SVNRevolution</vt:lpstr>
      <vt:lpstr>Fraunces</vt:lpstr>
      <vt:lpstr>Calibri</vt:lpstr>
      <vt:lpstr>Roboto Condensed Italics</vt:lpstr>
      <vt:lpstr>Fraunces Bold</vt:lpstr>
      <vt:lpstr>Roboto Condensed Bold Italics</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GHI LẠI CẢM NGHĨ VỀ MỘT BÀI THƠ TÁM CHỮ</dc:title>
  <dc:creator>HP</dc:creator>
  <cp:lastModifiedBy>QuangHung Xuan</cp:lastModifiedBy>
  <cp:revision>4</cp:revision>
  <dcterms:created xsi:type="dcterms:W3CDTF">2006-08-16T00:00:00Z</dcterms:created>
  <dcterms:modified xsi:type="dcterms:W3CDTF">2026-02-11T16:46:35Z</dcterms:modified>
  <dc:identifier>DAGYmMIzz4I</dc:identifier>
</cp:coreProperties>
</file>