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8288000" cy="10287000"/>
  <p:notesSz cx="6858000" cy="9144000"/>
  <p:embeddedFontLst>
    <p:embeddedFont>
      <p:font typeface="#9Slide05 Dear Saturday" panose="020B0604020202020204" charset="-93"/>
      <p:regular r:id="rId30"/>
    </p:embeddedFont>
    <p:embeddedFont>
      <p:font typeface="#9Slide07 SVNUT Triumph Press" panose="00000500000000000000" charset="0"/>
      <p:boldItalic r:id="rId31"/>
    </p:embeddedFont>
    <p:embeddedFont>
      <p:font typeface="Fraunces Bold" panose="020B0604020202020204" charset="-93"/>
      <p:regular r:id="rId32"/>
    </p:embeddedFont>
    <p:embeddedFont>
      <p:font typeface="Roboto Condensed" panose="02000000000000000000" pitchFamily="2" charset="0"/>
      <p:regular r:id="rId33"/>
      <p:bold r:id="rId34"/>
      <p:italic r:id="rId35"/>
      <p:boldItalic r:id="rId36"/>
    </p:embeddedFont>
    <p:embeddedFont>
      <p:font typeface="Roboto Condensed Bold" panose="020B0604020202020204" charset="0"/>
      <p:bold r:id="rId37"/>
    </p:embeddedFont>
    <p:embeddedFont>
      <p:font typeface="Roboto Condensed Bold Italics" panose="020B0604020202020204" charset="0"/>
      <p:regular r:id="rId38"/>
    </p:embeddedFont>
    <p:embeddedFont>
      <p:font typeface="Roboto Condensed Medium" panose="02000000000000000000" pitchFamily="2" charset="0"/>
      <p:regular r:id="rId39"/>
      <p:italic r:id="rId40"/>
    </p:embeddedFont>
  </p:embeddedFontLst>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139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3099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441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9961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3572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9749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3193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9291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0629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42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6965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9123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5641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2659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2607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201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188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240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0134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595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1976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9250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1572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459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127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0041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7435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8525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7" r:id="rId8"/>
    <p:sldLayoutId id="2147483686" r:id="rId9"/>
    <p:sldLayoutId id="2147483685" r:id="rId10"/>
    <p:sldLayoutId id="2147483684" r:id="rId11"/>
    <p:sldLayoutId id="2147483683" r:id="rId12"/>
    <p:sldLayoutId id="2147483682" r:id="rId13"/>
    <p:sldLayoutId id="2147483681" r:id="rId14"/>
    <p:sldLayoutId id="2147483680" r:id="rId15"/>
    <p:sldLayoutId id="2147483679" r:id="rId16"/>
    <p:sldLayoutId id="2147483678" r:id="rId17"/>
    <p:sldLayoutId id="2147483677" r:id="rId18"/>
    <p:sldLayoutId id="2147483676" r:id="rId19"/>
    <p:sldLayoutId id="2147483675" r:id="rId20"/>
    <p:sldLayoutId id="2147483674" r:id="rId21"/>
    <p:sldLayoutId id="2147483673" r:id="rId22"/>
    <p:sldLayoutId id="2147483672" r:id="rId23"/>
    <p:sldLayoutId id="2147483671" r:id="rId24"/>
    <p:sldLayoutId id="2147483670" r:id="rId25"/>
    <p:sldLayoutId id="2147483669" r:id="rId26"/>
    <p:sldLayoutId id="2147483668" r:id="rId27"/>
    <p:sldLayoutId id="2147483667" r:id="rId28"/>
    <p:sldLayoutId id="2147483666" r:id="rId29"/>
    <p:sldLayoutId id="2147483665" r:id="rId30"/>
    <p:sldLayoutId id="2147483664" r:id="rId31"/>
    <p:sldLayoutId id="2147483663" r:id="rId32"/>
    <p:sldLayoutId id="2147483662" r:id="rId33"/>
    <p:sldLayoutId id="2147483661" r:id="rId34"/>
    <p:sldLayoutId id="2147483660" r:id="rId35"/>
    <p:sldLayoutId id="2147483656" r:id="rId36"/>
    <p:sldLayoutId id="2147483657" r:id="rId37"/>
    <p:sldLayoutId id="2147483658" r:id="rId38"/>
    <p:sldLayoutId id="2147483659" r:id="rId3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3" name="Freeform 3"/>
          <p:cNvSpPr/>
          <p:nvPr/>
        </p:nvSpPr>
        <p:spPr>
          <a:xfrm>
            <a:off x="901881" y="4483541"/>
            <a:ext cx="17227731" cy="1942035"/>
          </a:xfrm>
          <a:custGeom>
            <a:avLst/>
            <a:gdLst/>
            <a:ahLst/>
            <a:cxnLst/>
            <a:rect l="l" t="t" r="r" b="b"/>
            <a:pathLst>
              <a:path w="17227731" h="1942035">
                <a:moveTo>
                  <a:pt x="0" y="0"/>
                </a:moveTo>
                <a:lnTo>
                  <a:pt x="17227731" y="0"/>
                </a:lnTo>
                <a:lnTo>
                  <a:pt x="17227731" y="1942036"/>
                </a:lnTo>
                <a:lnTo>
                  <a:pt x="0" y="19420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TextBox 8"/>
          <p:cNvSpPr txBox="1"/>
          <p:nvPr/>
        </p:nvSpPr>
        <p:spPr>
          <a:xfrm>
            <a:off x="4577487" y="2032133"/>
            <a:ext cx="10003302" cy="1708154"/>
          </a:xfrm>
          <a:prstGeom prst="rect">
            <a:avLst/>
          </a:prstGeom>
        </p:spPr>
        <p:txBody>
          <a:bodyPr lIns="0" tIns="0" rIns="0" bIns="0" rtlCol="0" anchor="t">
            <a:spAutoFit/>
          </a:bodyPr>
          <a:lstStyle/>
          <a:p>
            <a:pPr algn="ctr">
              <a:lnSpc>
                <a:spcPts val="13999"/>
              </a:lnSpc>
            </a:pPr>
            <a:r>
              <a:rPr lang="en-US" sz="9999" dirty="0">
                <a:solidFill>
                  <a:srgbClr val="A64B23"/>
                </a:solidFill>
                <a:latin typeface="Fraunces Bold"/>
              </a:rPr>
              <a:t>KHỞI ĐỘNG </a:t>
            </a:r>
          </a:p>
        </p:txBody>
      </p:sp>
      <p:sp>
        <p:nvSpPr>
          <p:cNvPr id="9" name="TextBox 9"/>
          <p:cNvSpPr txBox="1"/>
          <p:nvPr/>
        </p:nvSpPr>
        <p:spPr>
          <a:xfrm>
            <a:off x="2829345" y="4651919"/>
            <a:ext cx="13372804" cy="1510030"/>
          </a:xfrm>
          <a:prstGeom prst="rect">
            <a:avLst/>
          </a:prstGeom>
        </p:spPr>
        <p:txBody>
          <a:bodyPr lIns="0" tIns="0" rIns="0" bIns="0" rtlCol="0" anchor="t">
            <a:spAutoFit/>
          </a:bodyPr>
          <a:lstStyle/>
          <a:p>
            <a:pPr algn="ctr">
              <a:lnSpc>
                <a:spcPts val="6019"/>
              </a:lnSpc>
            </a:pPr>
            <a:r>
              <a:rPr lang="en-US" sz="4299">
                <a:solidFill>
                  <a:srgbClr val="000000"/>
                </a:solidFill>
                <a:latin typeface="Roboto Condensed"/>
              </a:rPr>
              <a:t>Dựa vào tri thức được học, theo em, để phân tích </a:t>
            </a:r>
          </a:p>
          <a:p>
            <a:pPr algn="ctr">
              <a:lnSpc>
                <a:spcPts val="6019"/>
              </a:lnSpc>
            </a:pPr>
            <a:r>
              <a:rPr lang="en-US" sz="4299">
                <a:solidFill>
                  <a:srgbClr val="000000"/>
                </a:solidFill>
                <a:latin typeface="Roboto Condensed"/>
              </a:rPr>
              <a:t>một tác phẩm văn học, em sẽ trình bày những nội dung nào?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graphicFrame>
        <p:nvGraphicFramePr>
          <p:cNvPr id="4" name="Table 4"/>
          <p:cNvGraphicFramePr>
            <a:graphicFrameLocks noGrp="1"/>
          </p:cNvGraphicFramePr>
          <p:nvPr>
            <p:extLst>
              <p:ext uri="{D42A27DB-BD31-4B8C-83A1-F6EECF244321}">
                <p14:modId xmlns:p14="http://schemas.microsoft.com/office/powerpoint/2010/main" val="2396596381"/>
              </p:ext>
            </p:extLst>
          </p:nvPr>
        </p:nvGraphicFramePr>
        <p:xfrm>
          <a:off x="496325" y="3144737"/>
          <a:ext cx="17295351" cy="3997526"/>
        </p:xfrm>
        <a:graphic>
          <a:graphicData uri="http://schemas.openxmlformats.org/drawingml/2006/table">
            <a:tbl>
              <a:tblPr/>
              <a:tblGrid>
                <a:gridCol w="1792806">
                  <a:extLst>
                    <a:ext uri="{9D8B030D-6E8A-4147-A177-3AD203B41FA5}">
                      <a16:colId xmlns:a16="http://schemas.microsoft.com/office/drawing/2014/main" val="20000"/>
                    </a:ext>
                  </a:extLst>
                </a:gridCol>
                <a:gridCol w="13795728">
                  <a:extLst>
                    <a:ext uri="{9D8B030D-6E8A-4147-A177-3AD203B41FA5}">
                      <a16:colId xmlns:a16="http://schemas.microsoft.com/office/drawing/2014/main" val="20001"/>
                    </a:ext>
                  </a:extLst>
                </a:gridCol>
                <a:gridCol w="1706817">
                  <a:extLst>
                    <a:ext uri="{9D8B030D-6E8A-4147-A177-3AD203B41FA5}">
                      <a16:colId xmlns:a16="http://schemas.microsoft.com/office/drawing/2014/main" val="20002"/>
                    </a:ext>
                  </a:extLst>
                </a:gridCol>
              </a:tblGrid>
              <a:tr h="1682915">
                <a:tc>
                  <a:txBody>
                    <a:bodyPr/>
                    <a:lstStyle/>
                    <a:p>
                      <a:pPr algn="l">
                        <a:lnSpc>
                          <a:spcPts val="4284"/>
                        </a:lnSpc>
                        <a:defRPr/>
                      </a:pPr>
                      <a:r>
                        <a:rPr lang="en-US" sz="3600">
                          <a:solidFill>
                            <a:srgbClr val="000000"/>
                          </a:solidFill>
                          <a:latin typeface="Roboto Condensed Bold"/>
                        </a:rPr>
                        <a:t>Các phần </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284"/>
                        </a:lnSpc>
                        <a:defRPr/>
                      </a:pPr>
                      <a:r>
                        <a:rPr lang="en-US" sz="3600" dirty="0" err="1">
                          <a:solidFill>
                            <a:srgbClr val="000000"/>
                          </a:solidFill>
                          <a:latin typeface="Roboto Condensed Bold"/>
                        </a:rPr>
                        <a:t>Nội</a:t>
                      </a:r>
                      <a:r>
                        <a:rPr lang="en-US" sz="3600" dirty="0">
                          <a:solidFill>
                            <a:srgbClr val="000000"/>
                          </a:solidFill>
                          <a:latin typeface="Roboto Condensed Bold"/>
                        </a:rPr>
                        <a:t> dung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284"/>
                        </a:lnSpc>
                        <a:defRPr/>
                      </a:pPr>
                      <a:r>
                        <a:rPr lang="en-US" sz="3600">
                          <a:solidFill>
                            <a:srgbClr val="000000"/>
                          </a:solidFill>
                          <a:latin typeface="Roboto Condensed Bold"/>
                        </a:rPr>
                        <a:t>C/K</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extLst>
                  <a:ext uri="{0D108BD9-81ED-4DB2-BD59-A6C34878D82A}">
                    <a16:rowId xmlns:a16="http://schemas.microsoft.com/office/drawing/2014/main" val="10000"/>
                  </a:ext>
                </a:extLst>
              </a:tr>
              <a:tr h="1134765">
                <a:tc rowSpan="2">
                  <a:txBody>
                    <a:bodyPr/>
                    <a:lstStyle/>
                    <a:p>
                      <a:pPr algn="l">
                        <a:lnSpc>
                          <a:spcPts val="4284"/>
                        </a:lnSpc>
                        <a:defRPr/>
                      </a:pPr>
                      <a:r>
                        <a:rPr lang="en-US" sz="3600">
                          <a:solidFill>
                            <a:srgbClr val="000000"/>
                          </a:solidFill>
                          <a:latin typeface="Roboto Condensed Bold"/>
                        </a:rPr>
                        <a:t>Kết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r>
                        <a:rPr lang="en-US" sz="3600">
                          <a:solidFill>
                            <a:srgbClr val="000000"/>
                          </a:solidFill>
                          <a:latin typeface="Roboto Condensed"/>
                        </a:rPr>
                        <a:t>Khẳng định được vị trí và ý nghĩa của bài thơ.</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1"/>
                  </a:ext>
                </a:extLst>
              </a:tr>
              <a:tr h="1179846">
                <a:tc vMerge="1">
                  <a:txBody>
                    <a:bodyPr/>
                    <a:lstStyle/>
                    <a:p>
                      <a:pPr algn="l">
                        <a:lnSpc>
                          <a:spcPts val="4284"/>
                        </a:lnSpc>
                        <a:defRPr/>
                      </a:pPr>
                      <a:r>
                        <a:rPr lang="en-US" sz="3600">
                          <a:solidFill>
                            <a:srgbClr val="000000"/>
                          </a:solidFill>
                          <a:latin typeface="Roboto Condensed Bold"/>
                        </a:rPr>
                        <a:t>Kết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r>
                        <a:rPr lang="en-US" sz="3600">
                          <a:solidFill>
                            <a:srgbClr val="000000"/>
                          </a:solidFill>
                          <a:latin typeface="Roboto Condensed"/>
                        </a:rPr>
                        <a:t>Trình bày thành 1 đoạn văn hoàn chỉnh</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Freeform 5"/>
          <p:cNvSpPr/>
          <p:nvPr/>
        </p:nvSpPr>
        <p:spPr>
          <a:xfrm rot="3067879">
            <a:off x="14788651" y="8250326"/>
            <a:ext cx="2681513" cy="3383613"/>
          </a:xfrm>
          <a:custGeom>
            <a:avLst/>
            <a:gdLst/>
            <a:ahLst/>
            <a:cxnLst/>
            <a:rect l="l" t="t" r="r" b="b"/>
            <a:pathLst>
              <a:path w="2681513" h="3383613">
                <a:moveTo>
                  <a:pt x="0" y="0"/>
                </a:moveTo>
                <a:lnTo>
                  <a:pt x="2681513" y="0"/>
                </a:lnTo>
                <a:lnTo>
                  <a:pt x="2681513" y="3383613"/>
                </a:lnTo>
                <a:lnTo>
                  <a:pt x="0" y="3383613"/>
                </a:lnTo>
                <a:lnTo>
                  <a:pt x="0" y="0"/>
                </a:lnTo>
                <a:close/>
              </a:path>
            </a:pathLst>
          </a:custGeom>
          <a:blipFill>
            <a:blip r:embed="rId2"/>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3" name="Freeform 3"/>
          <p:cNvSpPr/>
          <p:nvPr/>
        </p:nvSpPr>
        <p:spPr>
          <a:xfrm>
            <a:off x="1825900" y="3735777"/>
            <a:ext cx="852843" cy="1042364"/>
          </a:xfrm>
          <a:custGeom>
            <a:avLst/>
            <a:gdLst/>
            <a:ahLst/>
            <a:cxnLst/>
            <a:rect l="l" t="t" r="r" b="b"/>
            <a:pathLst>
              <a:path w="852843" h="1042364">
                <a:moveTo>
                  <a:pt x="0" y="0"/>
                </a:moveTo>
                <a:lnTo>
                  <a:pt x="852843" y="0"/>
                </a:lnTo>
                <a:lnTo>
                  <a:pt x="852843" y="1042364"/>
                </a:lnTo>
                <a:lnTo>
                  <a:pt x="0" y="1042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834842" y="185654"/>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
        <p:nvSpPr>
          <p:cNvPr id="8" name="TextBox 8"/>
          <p:cNvSpPr txBox="1"/>
          <p:nvPr/>
        </p:nvSpPr>
        <p:spPr>
          <a:xfrm>
            <a:off x="173814" y="3807698"/>
            <a:ext cx="14470331" cy="748030"/>
          </a:xfrm>
          <a:prstGeom prst="rect">
            <a:avLst/>
          </a:prstGeom>
        </p:spPr>
        <p:txBody>
          <a:bodyPr lIns="0" tIns="0" rIns="0" bIns="0" rtlCol="0" anchor="t">
            <a:spAutoFit/>
          </a:bodyPr>
          <a:lstStyle/>
          <a:p>
            <a:pPr algn="ctr">
              <a:lnSpc>
                <a:spcPts val="6019"/>
              </a:lnSpc>
            </a:pPr>
            <a:r>
              <a:rPr lang="en-US" sz="4299" dirty="0">
                <a:solidFill>
                  <a:srgbClr val="000000"/>
                </a:solidFill>
                <a:latin typeface="Roboto Condensed Medium"/>
              </a:rPr>
              <a:t>THINK: </a:t>
            </a:r>
            <a:r>
              <a:rPr lang="en-US" sz="4299" dirty="0" err="1">
                <a:solidFill>
                  <a:srgbClr val="000000"/>
                </a:solidFill>
                <a:latin typeface="Roboto Condensed Medium"/>
              </a:rPr>
              <a:t>Trả</a:t>
            </a:r>
            <a:r>
              <a:rPr lang="en-US" sz="4299" dirty="0">
                <a:solidFill>
                  <a:srgbClr val="000000"/>
                </a:solidFill>
                <a:latin typeface="Roboto Condensed Medium"/>
              </a:rPr>
              <a:t> </a:t>
            </a:r>
            <a:r>
              <a:rPr lang="en-US" sz="4299" dirty="0" err="1">
                <a:solidFill>
                  <a:srgbClr val="000000"/>
                </a:solidFill>
                <a:latin typeface="Roboto Condensed Medium"/>
              </a:rPr>
              <a:t>lời</a:t>
            </a:r>
            <a:r>
              <a:rPr lang="en-US" sz="4299" dirty="0">
                <a:solidFill>
                  <a:srgbClr val="000000"/>
                </a:solidFill>
                <a:latin typeface="Roboto Condensed Medium"/>
              </a:rPr>
              <a:t> </a:t>
            </a:r>
            <a:r>
              <a:rPr lang="en-US" sz="4299" dirty="0" err="1">
                <a:solidFill>
                  <a:srgbClr val="000000"/>
                </a:solidFill>
                <a:latin typeface="Roboto Condensed Medium"/>
              </a:rPr>
              <a:t>cá</a:t>
            </a:r>
            <a:r>
              <a:rPr lang="en-US" sz="4299" dirty="0">
                <a:solidFill>
                  <a:srgbClr val="000000"/>
                </a:solidFill>
                <a:latin typeface="Roboto Condensed Medium"/>
              </a:rPr>
              <a:t> </a:t>
            </a:r>
            <a:r>
              <a:rPr lang="en-US" sz="4299" dirty="0" err="1">
                <a:solidFill>
                  <a:srgbClr val="000000"/>
                </a:solidFill>
                <a:latin typeface="Roboto Condensed Medium"/>
              </a:rPr>
              <a:t>nhân</a:t>
            </a:r>
            <a:r>
              <a:rPr lang="en-US" sz="4299" dirty="0">
                <a:solidFill>
                  <a:srgbClr val="000000"/>
                </a:solidFill>
                <a:latin typeface="Roboto Condensed Medium"/>
              </a:rPr>
              <a:t> </a:t>
            </a:r>
            <a:r>
              <a:rPr lang="en-US" sz="4299" dirty="0" err="1">
                <a:solidFill>
                  <a:srgbClr val="000000"/>
                </a:solidFill>
                <a:latin typeface="Roboto Condensed Medium"/>
              </a:rPr>
              <a:t>trong</a:t>
            </a:r>
            <a:r>
              <a:rPr lang="en-US" sz="4299" dirty="0">
                <a:solidFill>
                  <a:srgbClr val="000000"/>
                </a:solidFill>
                <a:latin typeface="Roboto Condensed Medium"/>
              </a:rPr>
              <a:t> 2 </a:t>
            </a:r>
            <a:r>
              <a:rPr lang="en-US" sz="4299" dirty="0" err="1">
                <a:solidFill>
                  <a:srgbClr val="000000"/>
                </a:solidFill>
                <a:latin typeface="Roboto Condensed Medium"/>
              </a:rPr>
              <a:t>phút</a:t>
            </a:r>
            <a:endParaRPr lang="en-US" sz="4299" dirty="0">
              <a:solidFill>
                <a:srgbClr val="000000"/>
              </a:solidFill>
              <a:latin typeface="Roboto Condensed Medium"/>
            </a:endParaRPr>
          </a:p>
        </p:txBody>
      </p:sp>
      <p:sp>
        <p:nvSpPr>
          <p:cNvPr id="9" name="TextBox 9"/>
          <p:cNvSpPr txBox="1"/>
          <p:nvPr/>
        </p:nvSpPr>
        <p:spPr>
          <a:xfrm>
            <a:off x="1676400" y="1562100"/>
            <a:ext cx="13610132" cy="1558119"/>
          </a:xfrm>
          <a:prstGeom prst="rect">
            <a:avLst/>
          </a:prstGeom>
        </p:spPr>
        <p:txBody>
          <a:bodyPr wrap="square" lIns="0" tIns="0" rIns="0" bIns="0" rtlCol="0" anchor="t">
            <a:spAutoFit/>
          </a:bodyPr>
          <a:lstStyle/>
          <a:p>
            <a:pPr marL="685800" indent="-685800">
              <a:lnSpc>
                <a:spcPts val="6299"/>
              </a:lnSpc>
              <a:spcBef>
                <a:spcPct val="0"/>
              </a:spcBef>
              <a:buFont typeface="Courier New" panose="02070309020205020404" pitchFamily="49" charset="0"/>
              <a:buChar char="o"/>
            </a:pPr>
            <a:r>
              <a:rPr lang="en-US" sz="4500">
                <a:solidFill>
                  <a:srgbClr val="000000"/>
                </a:solidFill>
                <a:latin typeface="Roboto Condensed Bold"/>
              </a:rPr>
              <a:t>HS đọc bài phân tích mẫu.</a:t>
            </a:r>
          </a:p>
          <a:p>
            <a:pPr marL="685800" indent="-685800">
              <a:lnSpc>
                <a:spcPts val="6299"/>
              </a:lnSpc>
              <a:spcBef>
                <a:spcPct val="0"/>
              </a:spcBef>
              <a:buFont typeface="Courier New" panose="02070309020205020404" pitchFamily="49" charset="0"/>
              <a:buChar char="o"/>
            </a:pPr>
            <a:r>
              <a:rPr lang="en-US" sz="4500">
                <a:solidFill>
                  <a:srgbClr val="000000"/>
                </a:solidFill>
                <a:latin typeface="Roboto Condensed Bold"/>
              </a:rPr>
              <a:t>HS </a:t>
            </a:r>
            <a:r>
              <a:rPr lang="en-US" sz="4500" dirty="0" err="1">
                <a:solidFill>
                  <a:srgbClr val="000000"/>
                </a:solidFill>
                <a:latin typeface="Roboto Condensed Bold"/>
              </a:rPr>
              <a:t>quan</a:t>
            </a:r>
            <a:r>
              <a:rPr lang="en-US" sz="4500" dirty="0">
                <a:solidFill>
                  <a:srgbClr val="000000"/>
                </a:solidFill>
                <a:latin typeface="Roboto Condensed Bold"/>
              </a:rPr>
              <a:t> </a:t>
            </a:r>
            <a:r>
              <a:rPr lang="en-US" sz="4500" dirty="0" err="1">
                <a:solidFill>
                  <a:srgbClr val="000000"/>
                </a:solidFill>
                <a:latin typeface="Roboto Condensed Bold"/>
              </a:rPr>
              <a:t>sát</a:t>
            </a:r>
            <a:r>
              <a:rPr lang="en-US" sz="4500" dirty="0">
                <a:solidFill>
                  <a:srgbClr val="000000"/>
                </a:solidFill>
                <a:latin typeface="Roboto Condensed Bold"/>
              </a:rPr>
              <a:t> </a:t>
            </a:r>
            <a:r>
              <a:rPr lang="en-US" sz="4500" dirty="0" err="1">
                <a:solidFill>
                  <a:srgbClr val="000000"/>
                </a:solidFill>
                <a:latin typeface="Roboto Condensed Bold"/>
              </a:rPr>
              <a:t>các</a:t>
            </a:r>
            <a:r>
              <a:rPr lang="en-US" sz="4500" dirty="0">
                <a:solidFill>
                  <a:srgbClr val="000000"/>
                </a:solidFill>
                <a:latin typeface="Roboto Condensed Bold"/>
              </a:rPr>
              <a:t> </a:t>
            </a:r>
            <a:r>
              <a:rPr lang="en-US" sz="4500" dirty="0" err="1">
                <a:solidFill>
                  <a:srgbClr val="000000"/>
                </a:solidFill>
                <a:latin typeface="Roboto Condensed Bold"/>
              </a:rPr>
              <a:t>thẻ</a:t>
            </a:r>
            <a:r>
              <a:rPr lang="en-US" sz="4500" dirty="0">
                <a:solidFill>
                  <a:srgbClr val="000000"/>
                </a:solidFill>
                <a:latin typeface="Roboto Condensed Bold"/>
              </a:rPr>
              <a:t> </a:t>
            </a:r>
            <a:r>
              <a:rPr lang="en-US" sz="4500" dirty="0" err="1">
                <a:solidFill>
                  <a:srgbClr val="000000"/>
                </a:solidFill>
                <a:latin typeface="Roboto Condensed Bold"/>
              </a:rPr>
              <a:t>câu</a:t>
            </a:r>
            <a:r>
              <a:rPr lang="en-US" sz="4500" dirty="0">
                <a:solidFill>
                  <a:srgbClr val="000000"/>
                </a:solidFill>
                <a:latin typeface="Roboto Condensed Bold"/>
              </a:rPr>
              <a:t> </a:t>
            </a:r>
            <a:r>
              <a:rPr lang="en-US" sz="4500" dirty="0" err="1">
                <a:solidFill>
                  <a:srgbClr val="000000"/>
                </a:solidFill>
                <a:latin typeface="Roboto Condensed Bold"/>
              </a:rPr>
              <a:t>hỏi</a:t>
            </a:r>
            <a:r>
              <a:rPr lang="en-US" sz="4500" dirty="0">
                <a:solidFill>
                  <a:srgbClr val="000000"/>
                </a:solidFill>
                <a:latin typeface="Roboto Condensed Bold"/>
              </a:rPr>
              <a:t> và </a:t>
            </a:r>
            <a:r>
              <a:rPr lang="en-US" sz="4500" dirty="0" err="1">
                <a:solidFill>
                  <a:srgbClr val="000000"/>
                </a:solidFill>
                <a:latin typeface="Roboto Condensed Bold"/>
              </a:rPr>
              <a:t>hoàn</a:t>
            </a:r>
            <a:r>
              <a:rPr lang="en-US" sz="4500" dirty="0">
                <a:solidFill>
                  <a:srgbClr val="000000"/>
                </a:solidFill>
                <a:latin typeface="Roboto Condensed Bold"/>
              </a:rPr>
              <a:t> </a:t>
            </a:r>
            <a:r>
              <a:rPr lang="en-US" sz="4500" dirty="0" err="1">
                <a:solidFill>
                  <a:srgbClr val="000000"/>
                </a:solidFill>
                <a:latin typeface="Roboto Condensed Bold"/>
              </a:rPr>
              <a:t>thành</a:t>
            </a:r>
            <a:r>
              <a:rPr lang="en-US" sz="4500" dirty="0">
                <a:solidFill>
                  <a:srgbClr val="000000"/>
                </a:solidFill>
                <a:latin typeface="Roboto Condensed Bold"/>
              </a:rPr>
              <a:t> PHT </a:t>
            </a:r>
            <a:r>
              <a:rPr lang="en-US" sz="4500" dirty="0" err="1">
                <a:solidFill>
                  <a:srgbClr val="000000"/>
                </a:solidFill>
                <a:latin typeface="Roboto Condensed Bold"/>
              </a:rPr>
              <a:t>số</a:t>
            </a:r>
            <a:r>
              <a:rPr lang="en-US" sz="4500" dirty="0">
                <a:solidFill>
                  <a:srgbClr val="000000"/>
                </a:solidFill>
                <a:latin typeface="Roboto Condensed Bold"/>
              </a:rPr>
              <a:t> 1.</a:t>
            </a:r>
          </a:p>
        </p:txBody>
      </p:sp>
      <p:sp>
        <p:nvSpPr>
          <p:cNvPr id="10" name="Freeform 10"/>
          <p:cNvSpPr/>
          <p:nvPr/>
        </p:nvSpPr>
        <p:spPr>
          <a:xfrm>
            <a:off x="1825900" y="5267492"/>
            <a:ext cx="852843" cy="1042364"/>
          </a:xfrm>
          <a:custGeom>
            <a:avLst/>
            <a:gdLst/>
            <a:ahLst/>
            <a:cxnLst/>
            <a:rect l="l" t="t" r="r" b="b"/>
            <a:pathLst>
              <a:path w="852843" h="1042364">
                <a:moveTo>
                  <a:pt x="0" y="0"/>
                </a:moveTo>
                <a:lnTo>
                  <a:pt x="852843" y="0"/>
                </a:lnTo>
                <a:lnTo>
                  <a:pt x="852843" y="1042363"/>
                </a:lnTo>
                <a:lnTo>
                  <a:pt x="0" y="10423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1" name="TextBox 11"/>
          <p:cNvSpPr txBox="1"/>
          <p:nvPr/>
        </p:nvSpPr>
        <p:spPr>
          <a:xfrm>
            <a:off x="1416209" y="5392438"/>
            <a:ext cx="14470331" cy="748030"/>
          </a:xfrm>
          <a:prstGeom prst="rect">
            <a:avLst/>
          </a:prstGeom>
        </p:spPr>
        <p:txBody>
          <a:bodyPr lIns="0" tIns="0" rIns="0" bIns="0" rtlCol="0" anchor="t">
            <a:spAutoFit/>
          </a:bodyPr>
          <a:lstStyle/>
          <a:p>
            <a:pPr algn="ctr">
              <a:lnSpc>
                <a:spcPts val="6019"/>
              </a:lnSpc>
            </a:pPr>
            <a:r>
              <a:rPr lang="en-US" sz="4299">
                <a:solidFill>
                  <a:srgbClr val="000000"/>
                </a:solidFill>
                <a:latin typeface="Roboto Condensed Medium"/>
              </a:rPr>
              <a:t>PAIR: Trao đổi với bạn bên cạnh trong 1 phút</a:t>
            </a:r>
          </a:p>
        </p:txBody>
      </p:sp>
      <p:sp>
        <p:nvSpPr>
          <p:cNvPr id="12" name="Freeform 12"/>
          <p:cNvSpPr/>
          <p:nvPr/>
        </p:nvSpPr>
        <p:spPr>
          <a:xfrm>
            <a:off x="1825900" y="6786105"/>
            <a:ext cx="852843" cy="1042364"/>
          </a:xfrm>
          <a:custGeom>
            <a:avLst/>
            <a:gdLst/>
            <a:ahLst/>
            <a:cxnLst/>
            <a:rect l="l" t="t" r="r" b="b"/>
            <a:pathLst>
              <a:path w="852843" h="1042364">
                <a:moveTo>
                  <a:pt x="0" y="0"/>
                </a:moveTo>
                <a:lnTo>
                  <a:pt x="852843" y="0"/>
                </a:lnTo>
                <a:lnTo>
                  <a:pt x="852843" y="1042364"/>
                </a:lnTo>
                <a:lnTo>
                  <a:pt x="0" y="1042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TextBox 13"/>
          <p:cNvSpPr txBox="1"/>
          <p:nvPr/>
        </p:nvSpPr>
        <p:spPr>
          <a:xfrm>
            <a:off x="1694259" y="6995809"/>
            <a:ext cx="14470331" cy="748030"/>
          </a:xfrm>
          <a:prstGeom prst="rect">
            <a:avLst/>
          </a:prstGeom>
        </p:spPr>
        <p:txBody>
          <a:bodyPr lIns="0" tIns="0" rIns="0" bIns="0" rtlCol="0" anchor="t">
            <a:spAutoFit/>
          </a:bodyPr>
          <a:lstStyle/>
          <a:p>
            <a:pPr algn="ctr">
              <a:lnSpc>
                <a:spcPts val="6019"/>
              </a:lnSpc>
            </a:pPr>
            <a:r>
              <a:rPr lang="en-US" sz="4299">
                <a:solidFill>
                  <a:srgbClr val="000000"/>
                </a:solidFill>
                <a:latin typeface="Roboto Condensed Medium"/>
              </a:rPr>
              <a:t>SHARE: Chia sẻ trước lớp khi được giáo viên mời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graphicFrame>
        <p:nvGraphicFramePr>
          <p:cNvPr id="6" name="Table 6"/>
          <p:cNvGraphicFramePr>
            <a:graphicFrameLocks noGrp="1"/>
          </p:cNvGraphicFramePr>
          <p:nvPr/>
        </p:nvGraphicFramePr>
        <p:xfrm>
          <a:off x="415313" y="3051488"/>
          <a:ext cx="17549828" cy="5534024"/>
        </p:xfrm>
        <a:graphic>
          <a:graphicData uri="http://schemas.openxmlformats.org/drawingml/2006/table">
            <a:tbl>
              <a:tblPr/>
              <a:tblGrid>
                <a:gridCol w="5336768">
                  <a:extLst>
                    <a:ext uri="{9D8B030D-6E8A-4147-A177-3AD203B41FA5}">
                      <a16:colId xmlns:a16="http://schemas.microsoft.com/office/drawing/2014/main" val="20000"/>
                    </a:ext>
                  </a:extLst>
                </a:gridCol>
                <a:gridCol w="12213060">
                  <a:extLst>
                    <a:ext uri="{9D8B030D-6E8A-4147-A177-3AD203B41FA5}">
                      <a16:colId xmlns:a16="http://schemas.microsoft.com/office/drawing/2014/main" val="20001"/>
                    </a:ext>
                  </a:extLst>
                </a:gridCol>
              </a:tblGrid>
              <a:tr h="1649657">
                <a:tc>
                  <a:txBody>
                    <a:bodyPr/>
                    <a:lstStyle/>
                    <a:p>
                      <a:pPr algn="just">
                        <a:lnSpc>
                          <a:spcPts val="4619"/>
                        </a:lnSpc>
                        <a:defRPr/>
                      </a:pPr>
                      <a:r>
                        <a:rPr lang="en-US" sz="3299" dirty="0" err="1">
                          <a:solidFill>
                            <a:srgbClr val="000000"/>
                          </a:solidFill>
                          <a:latin typeface="Roboto Condensed Bold"/>
                        </a:rPr>
                        <a:t>Tác</a:t>
                      </a:r>
                      <a:r>
                        <a:rPr lang="en-US" sz="3299" dirty="0">
                          <a:solidFill>
                            <a:srgbClr val="000000"/>
                          </a:solidFill>
                          <a:latin typeface="Roboto Condensed Bold"/>
                        </a:rPr>
                        <a:t> </a:t>
                      </a:r>
                      <a:r>
                        <a:rPr lang="en-US" sz="3299" dirty="0" err="1">
                          <a:solidFill>
                            <a:srgbClr val="000000"/>
                          </a:solidFill>
                          <a:latin typeface="Roboto Condensed Bold"/>
                        </a:rPr>
                        <a:t>giả</a:t>
                      </a:r>
                      <a:r>
                        <a:rPr lang="en-US" sz="3299" dirty="0">
                          <a:solidFill>
                            <a:srgbClr val="000000"/>
                          </a:solidFill>
                          <a:latin typeface="Roboto Condensed Bold"/>
                        </a:rPr>
                        <a:t> </a:t>
                      </a:r>
                      <a:r>
                        <a:rPr lang="en-US" sz="3299" dirty="0" err="1">
                          <a:solidFill>
                            <a:srgbClr val="000000"/>
                          </a:solidFill>
                          <a:latin typeface="Roboto Condensed Bold"/>
                        </a:rPr>
                        <a:t>có</a:t>
                      </a:r>
                      <a:r>
                        <a:rPr lang="en-US" sz="3299" dirty="0">
                          <a:solidFill>
                            <a:srgbClr val="000000"/>
                          </a:solidFill>
                          <a:latin typeface="Roboto Condensed Bold"/>
                        </a:rPr>
                        <a:t> </a:t>
                      </a:r>
                      <a:r>
                        <a:rPr lang="en-US" sz="3299" dirty="0" err="1">
                          <a:solidFill>
                            <a:srgbClr val="000000"/>
                          </a:solidFill>
                          <a:latin typeface="Roboto Condensed Bold"/>
                        </a:rPr>
                        <a:t>mục</a:t>
                      </a:r>
                      <a:r>
                        <a:rPr lang="en-US" sz="3299" dirty="0">
                          <a:solidFill>
                            <a:srgbClr val="000000"/>
                          </a:solidFill>
                          <a:latin typeface="Roboto Condensed Bold"/>
                        </a:rPr>
                        <a:t> </a:t>
                      </a:r>
                      <a:r>
                        <a:rPr lang="en-US" sz="3299" dirty="0" err="1">
                          <a:solidFill>
                            <a:srgbClr val="000000"/>
                          </a:solidFill>
                          <a:latin typeface="Roboto Condensed Bold"/>
                        </a:rPr>
                        <a:t>đích</a:t>
                      </a:r>
                      <a:r>
                        <a:rPr lang="en-US" sz="3299" dirty="0">
                          <a:solidFill>
                            <a:srgbClr val="000000"/>
                          </a:solidFill>
                          <a:latin typeface="Roboto Condensed Bold"/>
                        </a:rPr>
                        <a:t> </a:t>
                      </a:r>
                      <a:r>
                        <a:rPr lang="en-US" sz="3299" dirty="0" err="1">
                          <a:solidFill>
                            <a:srgbClr val="000000"/>
                          </a:solidFill>
                          <a:latin typeface="Roboto Condensed Bold"/>
                        </a:rPr>
                        <a:t>gì</a:t>
                      </a:r>
                      <a:r>
                        <a:rPr lang="en-US" sz="3299" dirty="0">
                          <a:solidFill>
                            <a:srgbClr val="000000"/>
                          </a:solidFill>
                          <a:latin typeface="Roboto Condensed Bold"/>
                        </a:rPr>
                        <a:t> </a:t>
                      </a:r>
                      <a:r>
                        <a:rPr lang="en-US" sz="3299" dirty="0" err="1">
                          <a:solidFill>
                            <a:srgbClr val="000000"/>
                          </a:solidFill>
                          <a:latin typeface="Roboto Condensed Bold"/>
                        </a:rPr>
                        <a:t>khi</a:t>
                      </a:r>
                      <a:r>
                        <a:rPr lang="en-US" sz="3299" dirty="0">
                          <a:solidFill>
                            <a:srgbClr val="000000"/>
                          </a:solidFill>
                          <a:latin typeface="Roboto Condensed Bold"/>
                        </a:rPr>
                        <a:t> </a:t>
                      </a:r>
                      <a:r>
                        <a:rPr lang="en-US" sz="3299" dirty="0" err="1">
                          <a:solidFill>
                            <a:srgbClr val="000000"/>
                          </a:solidFill>
                          <a:latin typeface="Roboto Condensed Bold"/>
                        </a:rPr>
                        <a:t>viết</a:t>
                      </a:r>
                      <a:r>
                        <a:rPr lang="en-US" sz="3299" dirty="0">
                          <a:solidFill>
                            <a:srgbClr val="000000"/>
                          </a:solidFill>
                          <a:latin typeface="Roboto Condensed Bold"/>
                        </a:rPr>
                        <a:t> </a:t>
                      </a:r>
                      <a:r>
                        <a:rPr lang="en-US" sz="3299" dirty="0" err="1">
                          <a:solidFill>
                            <a:srgbClr val="000000"/>
                          </a:solidFill>
                          <a:latin typeface="Roboto Condensed Bold"/>
                        </a:rPr>
                        <a:t>văn</a:t>
                      </a:r>
                      <a:r>
                        <a:rPr lang="en-US" sz="3299" dirty="0">
                          <a:solidFill>
                            <a:srgbClr val="000000"/>
                          </a:solidFill>
                          <a:latin typeface="Roboto Condensed Bold"/>
                        </a:rPr>
                        <a:t> </a:t>
                      </a:r>
                      <a:r>
                        <a:rPr lang="en-US" sz="3299" dirty="0" err="1">
                          <a:solidFill>
                            <a:srgbClr val="000000"/>
                          </a:solidFill>
                          <a:latin typeface="Roboto Condensed Bold"/>
                        </a:rPr>
                        <a:t>bản</a:t>
                      </a:r>
                      <a:r>
                        <a:rPr lang="en-US" sz="3299" dirty="0">
                          <a:solidFill>
                            <a:srgbClr val="000000"/>
                          </a:solidFill>
                          <a:latin typeface="Roboto Condensed Bold"/>
                        </a:rPr>
                        <a:t> </a:t>
                      </a:r>
                      <a:r>
                        <a:rPr lang="en-US" sz="3299" dirty="0" err="1">
                          <a:solidFill>
                            <a:srgbClr val="000000"/>
                          </a:solidFill>
                          <a:latin typeface="Roboto Condensed Bold"/>
                        </a:rPr>
                        <a:t>này</a:t>
                      </a:r>
                      <a:r>
                        <a:rPr lang="en-US" sz="3299" dirty="0">
                          <a:solidFill>
                            <a:srgbClr val="000000"/>
                          </a:solidFill>
                          <a:latin typeface="Roboto Condensed Bold"/>
                        </a:rPr>
                        <a: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619"/>
                        </a:lnSpc>
                        <a:defRPr/>
                      </a:pPr>
                      <a:r>
                        <a:rPr lang="en-US" sz="3299" dirty="0" err="1">
                          <a:solidFill>
                            <a:srgbClr val="000000"/>
                          </a:solidFill>
                          <a:latin typeface="Roboto Condensed"/>
                        </a:rPr>
                        <a:t>Làm</a:t>
                      </a:r>
                      <a:r>
                        <a:rPr lang="en-US" sz="3299" dirty="0">
                          <a:solidFill>
                            <a:srgbClr val="000000"/>
                          </a:solidFill>
                          <a:latin typeface="Roboto Condensed"/>
                        </a:rPr>
                        <a:t> </a:t>
                      </a:r>
                      <a:r>
                        <a:rPr lang="en-US" sz="3299" dirty="0" err="1">
                          <a:solidFill>
                            <a:srgbClr val="000000"/>
                          </a:solidFill>
                          <a:latin typeface="Roboto Condensed"/>
                        </a:rPr>
                        <a:t>rõ</a:t>
                      </a:r>
                      <a:r>
                        <a:rPr lang="en-US" sz="3299" dirty="0">
                          <a:solidFill>
                            <a:srgbClr val="000000"/>
                          </a:solidFill>
                          <a:latin typeface="Roboto Condensed"/>
                        </a:rPr>
                        <a:t> </a:t>
                      </a:r>
                      <a:r>
                        <a:rPr lang="en-US" sz="3299" dirty="0" err="1">
                          <a:solidFill>
                            <a:srgbClr val="000000"/>
                          </a:solidFill>
                          <a:latin typeface="Roboto Condensed"/>
                        </a:rPr>
                        <a:t>cái</a:t>
                      </a:r>
                      <a:r>
                        <a:rPr lang="en-US" sz="3299" dirty="0">
                          <a:solidFill>
                            <a:srgbClr val="000000"/>
                          </a:solidFill>
                          <a:latin typeface="Roboto Condensed"/>
                        </a:rPr>
                        <a:t> hay, </a:t>
                      </a:r>
                      <a:r>
                        <a:rPr lang="en-US" sz="3299" dirty="0" err="1">
                          <a:solidFill>
                            <a:srgbClr val="000000"/>
                          </a:solidFill>
                          <a:latin typeface="Roboto Condensed"/>
                        </a:rPr>
                        <a:t>cái</a:t>
                      </a:r>
                      <a:r>
                        <a:rPr lang="en-US" sz="3299" dirty="0">
                          <a:solidFill>
                            <a:srgbClr val="000000"/>
                          </a:solidFill>
                          <a:latin typeface="Roboto Condensed"/>
                        </a:rPr>
                        <a:t> </a:t>
                      </a:r>
                      <a:r>
                        <a:rPr lang="en-US" sz="3299" dirty="0" err="1">
                          <a:solidFill>
                            <a:srgbClr val="000000"/>
                          </a:solidFill>
                          <a:latin typeface="Roboto Condensed"/>
                        </a:rPr>
                        <a:t>đẹp</a:t>
                      </a:r>
                      <a:r>
                        <a:rPr lang="en-US" sz="3299" dirty="0">
                          <a:solidFill>
                            <a:srgbClr val="000000"/>
                          </a:solidFill>
                          <a:latin typeface="Roboto Condensed"/>
                        </a:rPr>
                        <a:t> </a:t>
                      </a:r>
                      <a:r>
                        <a:rPr lang="en-US" sz="3299" dirty="0" err="1">
                          <a:solidFill>
                            <a:srgbClr val="000000"/>
                          </a:solidFill>
                          <a:latin typeface="Roboto Condensed"/>
                        </a:rPr>
                        <a:t>về</a:t>
                      </a:r>
                      <a:r>
                        <a:rPr lang="en-US" sz="3299" dirty="0">
                          <a:solidFill>
                            <a:srgbClr val="000000"/>
                          </a:solidFill>
                          <a:latin typeface="Roboto Condensed"/>
                        </a:rPr>
                        <a:t> </a:t>
                      </a:r>
                      <a:r>
                        <a:rPr lang="en-US" sz="3299" dirty="0" err="1">
                          <a:solidFill>
                            <a:srgbClr val="000000"/>
                          </a:solidFill>
                          <a:latin typeface="Roboto Condensed"/>
                        </a:rPr>
                        <a:t>nội</a:t>
                      </a:r>
                      <a:r>
                        <a:rPr lang="en-US" sz="3299" dirty="0">
                          <a:solidFill>
                            <a:srgbClr val="000000"/>
                          </a:solidFill>
                          <a:latin typeface="Roboto Condensed"/>
                        </a:rPr>
                        <a:t> dung </a:t>
                      </a:r>
                      <a:r>
                        <a:rPr lang="en-US" sz="3299" dirty="0" err="1">
                          <a:solidFill>
                            <a:srgbClr val="000000"/>
                          </a:solidFill>
                          <a:latin typeface="Roboto Condensed"/>
                        </a:rPr>
                        <a:t>và</a:t>
                      </a:r>
                      <a:r>
                        <a:rPr lang="en-US" sz="3299" dirty="0">
                          <a:solidFill>
                            <a:srgbClr val="000000"/>
                          </a:solidFill>
                          <a:latin typeface="Roboto Condensed"/>
                        </a:rPr>
                        <a:t> </a:t>
                      </a:r>
                      <a:r>
                        <a:rPr lang="en-US" sz="3299" dirty="0" err="1">
                          <a:solidFill>
                            <a:srgbClr val="000000"/>
                          </a:solidFill>
                          <a:latin typeface="Roboto Condensed"/>
                        </a:rPr>
                        <a:t>nghệ</a:t>
                      </a:r>
                      <a:r>
                        <a:rPr lang="en-US" sz="3299" dirty="0">
                          <a:solidFill>
                            <a:srgbClr val="000000"/>
                          </a:solidFill>
                          <a:latin typeface="Roboto Condensed"/>
                        </a:rPr>
                        <a:t> </a:t>
                      </a:r>
                      <a:r>
                        <a:rPr lang="en-US" sz="3299" dirty="0" err="1">
                          <a:solidFill>
                            <a:srgbClr val="000000"/>
                          </a:solidFill>
                          <a:latin typeface="Roboto Condensed"/>
                        </a:rPr>
                        <a:t>thuật</a:t>
                      </a:r>
                      <a:r>
                        <a:rPr lang="en-US" sz="3299" dirty="0">
                          <a:solidFill>
                            <a:srgbClr val="000000"/>
                          </a:solidFill>
                          <a:latin typeface="Roboto Condensed"/>
                        </a:rPr>
                        <a:t> </a:t>
                      </a:r>
                      <a:r>
                        <a:rPr lang="en-US" sz="3299" dirty="0" err="1">
                          <a:solidFill>
                            <a:srgbClr val="000000"/>
                          </a:solidFill>
                          <a:latin typeface="Roboto Condensed"/>
                        </a:rPr>
                        <a:t>của</a:t>
                      </a:r>
                      <a:r>
                        <a:rPr lang="en-US" sz="3299" dirty="0">
                          <a:solidFill>
                            <a:srgbClr val="000000"/>
                          </a:solidFill>
                          <a:latin typeface="Roboto Condensed"/>
                        </a:rPr>
                        <a:t> </a:t>
                      </a:r>
                      <a:r>
                        <a:rPr lang="en-US" sz="3299" dirty="0" err="1">
                          <a:solidFill>
                            <a:srgbClr val="000000"/>
                          </a:solidFill>
                          <a:latin typeface="Roboto Condensed"/>
                        </a:rPr>
                        <a:t>bài</a:t>
                      </a:r>
                      <a:r>
                        <a:rPr lang="en-US" sz="3299" dirty="0">
                          <a:solidFill>
                            <a:srgbClr val="000000"/>
                          </a:solidFill>
                          <a:latin typeface="Roboto Condensed"/>
                        </a:rPr>
                        <a:t> </a:t>
                      </a:r>
                      <a:r>
                        <a:rPr lang="en-US" sz="3299" dirty="0" err="1">
                          <a:solidFill>
                            <a:srgbClr val="000000"/>
                          </a:solidFill>
                          <a:latin typeface="Roboto Condensed"/>
                        </a:rPr>
                        <a:t>thơ</a:t>
                      </a:r>
                      <a:r>
                        <a:rPr lang="en-US" sz="3299" dirty="0">
                          <a:solidFill>
                            <a:srgbClr val="000000"/>
                          </a:solidFill>
                          <a:latin typeface="Roboto Condensed"/>
                        </a:rPr>
                        <a: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064604">
                <a:tc>
                  <a:txBody>
                    <a:bodyPr/>
                    <a:lstStyle/>
                    <a:p>
                      <a:pPr algn="just">
                        <a:lnSpc>
                          <a:spcPts val="4619"/>
                        </a:lnSpc>
                        <a:defRPr/>
                      </a:pPr>
                      <a:r>
                        <a:rPr lang="en-US" sz="3299">
                          <a:solidFill>
                            <a:srgbClr val="000000"/>
                          </a:solidFill>
                          <a:latin typeface="Roboto Condensed Bold"/>
                        </a:rPr>
                        <a:t>Nội dung của mở bài là gì?</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619"/>
                        </a:lnSpc>
                        <a:defRPr/>
                      </a:pPr>
                      <a:r>
                        <a:rPr lang="en-US" sz="3299">
                          <a:solidFill>
                            <a:srgbClr val="000000"/>
                          </a:solidFill>
                          <a:latin typeface="Roboto Condensed"/>
                        </a:rPr>
                        <a:t>Giới thiệu ngắn gọn về bài thơ, tác giả; nêu ý kiến chung về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2819763">
                <a:tc>
                  <a:txBody>
                    <a:bodyPr/>
                    <a:lstStyle/>
                    <a:p>
                      <a:pPr algn="just">
                        <a:lnSpc>
                          <a:spcPts val="4619"/>
                        </a:lnSpc>
                        <a:defRPr/>
                      </a:pPr>
                      <a:r>
                        <a:rPr lang="en-US" sz="3299">
                          <a:solidFill>
                            <a:srgbClr val="000000"/>
                          </a:solidFill>
                          <a:latin typeface="Roboto Condensed Bold"/>
                        </a:rPr>
                        <a:t>Phần thân bài trình bày những nội dung gì?</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619"/>
                        </a:lnSpc>
                        <a:defRPr/>
                      </a:pPr>
                      <a:r>
                        <a:rPr lang="en-US" sz="3299" dirty="0">
                          <a:solidFill>
                            <a:srgbClr val="000000"/>
                          </a:solidFill>
                          <a:latin typeface="Roboto Condensed"/>
                        </a:rPr>
                        <a:t>3 </a:t>
                      </a:r>
                      <a:r>
                        <a:rPr lang="en-US" sz="3299" dirty="0" err="1">
                          <a:solidFill>
                            <a:srgbClr val="000000"/>
                          </a:solidFill>
                          <a:latin typeface="Roboto Condensed"/>
                        </a:rPr>
                        <a:t>nội</a:t>
                      </a:r>
                      <a:r>
                        <a:rPr lang="en-US" sz="3299" dirty="0">
                          <a:solidFill>
                            <a:srgbClr val="000000"/>
                          </a:solidFill>
                          <a:latin typeface="Roboto Condensed"/>
                        </a:rPr>
                        <a:t> dung </a:t>
                      </a:r>
                      <a:r>
                        <a:rPr lang="en-US" sz="3299" dirty="0" err="1">
                          <a:solidFill>
                            <a:srgbClr val="000000"/>
                          </a:solidFill>
                          <a:latin typeface="Roboto Condensed"/>
                        </a:rPr>
                        <a:t>quan</a:t>
                      </a:r>
                      <a:r>
                        <a:rPr lang="en-US" sz="3299" dirty="0">
                          <a:solidFill>
                            <a:srgbClr val="000000"/>
                          </a:solidFill>
                          <a:latin typeface="Roboto Condensed"/>
                        </a:rPr>
                        <a:t> </a:t>
                      </a:r>
                      <a:r>
                        <a:rPr lang="en-US" sz="3299" dirty="0" err="1">
                          <a:solidFill>
                            <a:srgbClr val="000000"/>
                          </a:solidFill>
                          <a:latin typeface="Roboto Condensed"/>
                        </a:rPr>
                        <a:t>trọng</a:t>
                      </a:r>
                      <a:r>
                        <a:rPr lang="en-US" sz="3299" dirty="0">
                          <a:solidFill>
                            <a:srgbClr val="000000"/>
                          </a:solidFill>
                          <a:latin typeface="Roboto Condensed"/>
                        </a:rPr>
                        <a:t>:</a:t>
                      </a:r>
                      <a:endParaRPr lang="en-US" sz="1100" dirty="0"/>
                    </a:p>
                    <a:p>
                      <a:pPr algn="just">
                        <a:lnSpc>
                          <a:spcPts val="4619"/>
                        </a:lnSpc>
                      </a:pPr>
                      <a:r>
                        <a:rPr lang="en-US" sz="3299" dirty="0">
                          <a:solidFill>
                            <a:srgbClr val="000000"/>
                          </a:solidFill>
                          <a:latin typeface="Roboto Condensed"/>
                        </a:rPr>
                        <a:t>- </a:t>
                      </a:r>
                      <a:r>
                        <a:rPr lang="en-US" sz="3299" dirty="0" err="1">
                          <a:solidFill>
                            <a:srgbClr val="000000"/>
                          </a:solidFill>
                          <a:latin typeface="Roboto Condensed"/>
                        </a:rPr>
                        <a:t>Giới</a:t>
                      </a:r>
                      <a:r>
                        <a:rPr lang="en-US" sz="3299" dirty="0">
                          <a:solidFill>
                            <a:srgbClr val="000000"/>
                          </a:solidFill>
                          <a:latin typeface="Roboto Condensed"/>
                        </a:rPr>
                        <a:t> </a:t>
                      </a:r>
                      <a:r>
                        <a:rPr lang="en-US" sz="3299" dirty="0" err="1">
                          <a:solidFill>
                            <a:srgbClr val="000000"/>
                          </a:solidFill>
                          <a:latin typeface="Roboto Condensed"/>
                        </a:rPr>
                        <a:t>thiệu</a:t>
                      </a:r>
                      <a:r>
                        <a:rPr lang="en-US" sz="3299" dirty="0">
                          <a:solidFill>
                            <a:srgbClr val="000000"/>
                          </a:solidFill>
                          <a:latin typeface="Roboto Condensed"/>
                        </a:rPr>
                        <a:t> </a:t>
                      </a:r>
                      <a:r>
                        <a:rPr lang="en-US" sz="3299" dirty="0" err="1">
                          <a:solidFill>
                            <a:srgbClr val="000000"/>
                          </a:solidFill>
                          <a:latin typeface="Roboto Condensed"/>
                        </a:rPr>
                        <a:t>đề</a:t>
                      </a:r>
                      <a:r>
                        <a:rPr lang="en-US" sz="3299" dirty="0">
                          <a:solidFill>
                            <a:srgbClr val="000000"/>
                          </a:solidFill>
                          <a:latin typeface="Roboto Condensed"/>
                        </a:rPr>
                        <a:t> </a:t>
                      </a:r>
                      <a:r>
                        <a:rPr lang="en-US" sz="3299" dirty="0" err="1">
                          <a:solidFill>
                            <a:srgbClr val="000000"/>
                          </a:solidFill>
                          <a:latin typeface="Roboto Condensed"/>
                        </a:rPr>
                        <a:t>tài</a:t>
                      </a:r>
                      <a:r>
                        <a:rPr lang="en-US" sz="3299" dirty="0">
                          <a:solidFill>
                            <a:srgbClr val="000000"/>
                          </a:solidFill>
                          <a:latin typeface="Roboto Condensed"/>
                        </a:rPr>
                        <a:t>, </a:t>
                      </a:r>
                      <a:r>
                        <a:rPr lang="en-US" sz="3299" dirty="0" err="1">
                          <a:solidFill>
                            <a:srgbClr val="000000"/>
                          </a:solidFill>
                          <a:latin typeface="Roboto Condensed"/>
                        </a:rPr>
                        <a:t>thể</a:t>
                      </a:r>
                      <a:r>
                        <a:rPr lang="en-US" sz="3299" dirty="0">
                          <a:solidFill>
                            <a:srgbClr val="000000"/>
                          </a:solidFill>
                          <a:latin typeface="Roboto Condensed"/>
                        </a:rPr>
                        <a:t> </a:t>
                      </a:r>
                      <a:r>
                        <a:rPr lang="en-US" sz="3299" dirty="0" err="1">
                          <a:solidFill>
                            <a:srgbClr val="000000"/>
                          </a:solidFill>
                          <a:latin typeface="Roboto Condensed"/>
                        </a:rPr>
                        <a:t>thơ</a:t>
                      </a:r>
                      <a:r>
                        <a:rPr lang="en-US" sz="3299" dirty="0">
                          <a:solidFill>
                            <a:srgbClr val="000000"/>
                          </a:solidFill>
                          <a:latin typeface="Roboto Condensed"/>
                        </a:rPr>
                        <a:t>.</a:t>
                      </a:r>
                    </a:p>
                    <a:p>
                      <a:pPr algn="just">
                        <a:lnSpc>
                          <a:spcPts val="4619"/>
                        </a:lnSpc>
                      </a:pPr>
                      <a:r>
                        <a:rPr lang="en-US" sz="3299" dirty="0">
                          <a:solidFill>
                            <a:srgbClr val="000000"/>
                          </a:solidFill>
                          <a:latin typeface="Roboto Condensed"/>
                        </a:rPr>
                        <a:t>- </a:t>
                      </a:r>
                      <a:r>
                        <a:rPr lang="en-US" sz="3299" dirty="0" err="1">
                          <a:solidFill>
                            <a:srgbClr val="000000"/>
                          </a:solidFill>
                          <a:latin typeface="Roboto Condensed"/>
                        </a:rPr>
                        <a:t>Phân</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nội</a:t>
                      </a:r>
                      <a:r>
                        <a:rPr lang="en-US" sz="3299" dirty="0">
                          <a:solidFill>
                            <a:srgbClr val="000000"/>
                          </a:solidFill>
                          <a:latin typeface="Roboto Condensed"/>
                        </a:rPr>
                        <a:t> dung </a:t>
                      </a:r>
                      <a:r>
                        <a:rPr lang="en-US" sz="3299" dirty="0" err="1">
                          <a:solidFill>
                            <a:srgbClr val="000000"/>
                          </a:solidFill>
                          <a:latin typeface="Roboto Condensed"/>
                        </a:rPr>
                        <a:t>cơ</a:t>
                      </a:r>
                      <a:r>
                        <a:rPr lang="en-US" sz="3299" dirty="0">
                          <a:solidFill>
                            <a:srgbClr val="000000"/>
                          </a:solidFill>
                          <a:latin typeface="Roboto Condensed"/>
                        </a:rPr>
                        <a:t> </a:t>
                      </a:r>
                      <a:r>
                        <a:rPr lang="en-US" sz="3299" dirty="0" err="1">
                          <a:solidFill>
                            <a:srgbClr val="000000"/>
                          </a:solidFill>
                          <a:latin typeface="Roboto Condensed"/>
                        </a:rPr>
                        <a:t>bản</a:t>
                      </a:r>
                      <a:r>
                        <a:rPr lang="en-US" sz="3299" dirty="0">
                          <a:solidFill>
                            <a:srgbClr val="000000"/>
                          </a:solidFill>
                          <a:latin typeface="Roboto Condensed"/>
                        </a:rPr>
                        <a:t> </a:t>
                      </a:r>
                      <a:r>
                        <a:rPr lang="en-US" sz="3299" dirty="0" err="1">
                          <a:solidFill>
                            <a:srgbClr val="000000"/>
                          </a:solidFill>
                          <a:latin typeface="Roboto Condensed"/>
                        </a:rPr>
                        <a:t>của</a:t>
                      </a:r>
                      <a:r>
                        <a:rPr lang="en-US" sz="3299" dirty="0">
                          <a:solidFill>
                            <a:srgbClr val="000000"/>
                          </a:solidFill>
                          <a:latin typeface="Roboto Condensed"/>
                        </a:rPr>
                        <a:t> </a:t>
                      </a:r>
                      <a:r>
                        <a:rPr lang="en-US" sz="3299" dirty="0" err="1">
                          <a:solidFill>
                            <a:srgbClr val="000000"/>
                          </a:solidFill>
                          <a:latin typeface="Roboto Condensed"/>
                        </a:rPr>
                        <a:t>bài</a:t>
                      </a:r>
                      <a:r>
                        <a:rPr lang="en-US" sz="3299" dirty="0">
                          <a:solidFill>
                            <a:srgbClr val="000000"/>
                          </a:solidFill>
                          <a:latin typeface="Roboto Condensed"/>
                        </a:rPr>
                        <a:t> </a:t>
                      </a:r>
                      <a:r>
                        <a:rPr lang="en-US" sz="3299" dirty="0" err="1">
                          <a:solidFill>
                            <a:srgbClr val="000000"/>
                          </a:solidFill>
                          <a:latin typeface="Roboto Condensed"/>
                        </a:rPr>
                        <a:t>thơ</a:t>
                      </a:r>
                      <a:r>
                        <a:rPr lang="en-US" sz="3299" dirty="0">
                          <a:solidFill>
                            <a:srgbClr val="000000"/>
                          </a:solidFill>
                          <a:latin typeface="Roboto Condensed"/>
                        </a:rPr>
                        <a:t>.</a:t>
                      </a:r>
                    </a:p>
                    <a:p>
                      <a:pPr algn="just">
                        <a:lnSpc>
                          <a:spcPts val="4619"/>
                        </a:lnSpc>
                      </a:pPr>
                      <a:r>
                        <a:rPr lang="en-US" sz="3299" dirty="0">
                          <a:solidFill>
                            <a:srgbClr val="000000"/>
                          </a:solidFill>
                          <a:latin typeface="Roboto Condensed"/>
                        </a:rPr>
                        <a:t>- </a:t>
                      </a:r>
                      <a:r>
                        <a:rPr lang="en-US" sz="3299" dirty="0" err="1">
                          <a:solidFill>
                            <a:srgbClr val="000000"/>
                          </a:solidFill>
                          <a:latin typeface="Roboto Condensed"/>
                        </a:rPr>
                        <a:t>Phân</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một</a:t>
                      </a:r>
                      <a:r>
                        <a:rPr lang="en-US" sz="3299" dirty="0">
                          <a:solidFill>
                            <a:srgbClr val="000000"/>
                          </a:solidFill>
                          <a:latin typeface="Roboto Condensed"/>
                        </a:rPr>
                        <a:t> </a:t>
                      </a:r>
                      <a:r>
                        <a:rPr lang="en-US" sz="3299" dirty="0" err="1">
                          <a:solidFill>
                            <a:srgbClr val="000000"/>
                          </a:solidFill>
                          <a:latin typeface="Roboto Condensed"/>
                        </a:rPr>
                        <a:t>số</a:t>
                      </a:r>
                      <a:r>
                        <a:rPr lang="en-US" sz="3299" dirty="0">
                          <a:solidFill>
                            <a:srgbClr val="000000"/>
                          </a:solidFill>
                          <a:latin typeface="Roboto Condensed"/>
                        </a:rPr>
                        <a:t> </a:t>
                      </a:r>
                      <a:r>
                        <a:rPr lang="en-US" sz="3299" dirty="0" err="1">
                          <a:solidFill>
                            <a:srgbClr val="000000"/>
                          </a:solidFill>
                          <a:latin typeface="Roboto Condensed"/>
                        </a:rPr>
                        <a:t>nét</a:t>
                      </a:r>
                      <a:r>
                        <a:rPr lang="en-US" sz="3299" dirty="0">
                          <a:solidFill>
                            <a:srgbClr val="000000"/>
                          </a:solidFill>
                          <a:latin typeface="Roboto Condensed"/>
                        </a:rPr>
                        <a:t> </a:t>
                      </a:r>
                      <a:r>
                        <a:rPr lang="en-US" sz="3299" dirty="0" err="1">
                          <a:solidFill>
                            <a:srgbClr val="000000"/>
                          </a:solidFill>
                          <a:latin typeface="Roboto Condensed"/>
                        </a:rPr>
                        <a:t>đặc</a:t>
                      </a:r>
                      <a:r>
                        <a:rPr lang="en-US" sz="3299" dirty="0">
                          <a:solidFill>
                            <a:srgbClr val="000000"/>
                          </a:solidFill>
                          <a:latin typeface="Roboto Condensed"/>
                        </a:rPr>
                        <a:t> </a:t>
                      </a:r>
                      <a:r>
                        <a:rPr lang="en-US" sz="3299" dirty="0" err="1">
                          <a:solidFill>
                            <a:srgbClr val="000000"/>
                          </a:solidFill>
                          <a:latin typeface="Roboto Condensed"/>
                        </a:rPr>
                        <a:t>sắc</a:t>
                      </a:r>
                      <a:r>
                        <a:rPr lang="en-US" sz="3299" dirty="0">
                          <a:solidFill>
                            <a:srgbClr val="000000"/>
                          </a:solidFill>
                          <a:latin typeface="Roboto Condensed"/>
                        </a:rPr>
                        <a:t> </a:t>
                      </a:r>
                      <a:r>
                        <a:rPr lang="en-US" sz="3299" dirty="0" err="1">
                          <a:solidFill>
                            <a:srgbClr val="000000"/>
                          </a:solidFill>
                          <a:latin typeface="Roboto Condensed"/>
                        </a:rPr>
                        <a:t>về</a:t>
                      </a:r>
                      <a:r>
                        <a:rPr lang="en-US" sz="3299" dirty="0">
                          <a:solidFill>
                            <a:srgbClr val="000000"/>
                          </a:solidFill>
                          <a:latin typeface="Roboto Condensed"/>
                        </a:rPr>
                        <a:t> </a:t>
                      </a:r>
                      <a:r>
                        <a:rPr lang="en-US" sz="3299" dirty="0" err="1">
                          <a:solidFill>
                            <a:srgbClr val="000000"/>
                          </a:solidFill>
                          <a:latin typeface="Roboto Condensed"/>
                        </a:rPr>
                        <a:t>hình</a:t>
                      </a:r>
                      <a:r>
                        <a:rPr lang="en-US" sz="3299" dirty="0">
                          <a:solidFill>
                            <a:srgbClr val="000000"/>
                          </a:solidFill>
                          <a:latin typeface="Roboto Condensed"/>
                        </a:rPr>
                        <a:t> </a:t>
                      </a:r>
                      <a:r>
                        <a:rPr lang="en-US" sz="3299" dirty="0" err="1">
                          <a:solidFill>
                            <a:srgbClr val="000000"/>
                          </a:solidFill>
                          <a:latin typeface="Roboto Condensed"/>
                        </a:rPr>
                        <a:t>thức</a:t>
                      </a:r>
                      <a:r>
                        <a:rPr lang="en-US" sz="3299" dirty="0">
                          <a:solidFill>
                            <a:srgbClr val="000000"/>
                          </a:solidFill>
                          <a:latin typeface="Roboto Condensed"/>
                        </a:rPr>
                        <a:t> nghệ thuật </a:t>
                      </a:r>
                      <a:r>
                        <a:rPr lang="en-US" sz="3299" dirty="0" err="1">
                          <a:solidFill>
                            <a:srgbClr val="000000"/>
                          </a:solidFill>
                          <a:latin typeface="Roboto Condensed"/>
                        </a:rPr>
                        <a:t>của</a:t>
                      </a:r>
                      <a:r>
                        <a:rPr lang="en-US" sz="3299" dirty="0">
                          <a:solidFill>
                            <a:srgbClr val="000000"/>
                          </a:solidFill>
                          <a:latin typeface="Roboto Condensed"/>
                        </a:rPr>
                        <a:t> </a:t>
                      </a:r>
                      <a:r>
                        <a:rPr lang="en-US" sz="3299" dirty="0" err="1">
                          <a:solidFill>
                            <a:srgbClr val="000000"/>
                          </a:solidFill>
                          <a:latin typeface="Roboto Condensed"/>
                        </a:rPr>
                        <a:t>bài</a:t>
                      </a:r>
                      <a:r>
                        <a:rPr lang="en-US" sz="3299" dirty="0">
                          <a:solidFill>
                            <a:srgbClr val="000000"/>
                          </a:solidFill>
                          <a:latin typeface="Roboto Condensed"/>
                        </a:rPr>
                        <a:t> </a:t>
                      </a:r>
                      <a:r>
                        <a:rPr lang="en-US" sz="3299" dirty="0" err="1">
                          <a:solidFill>
                            <a:srgbClr val="000000"/>
                          </a:solidFill>
                          <a:latin typeface="Roboto Condensed"/>
                        </a:rPr>
                        <a:t>thơ</a:t>
                      </a:r>
                      <a:r>
                        <a:rPr lang="en-US" sz="3299" dirty="0">
                          <a:solidFill>
                            <a:srgbClr val="000000"/>
                          </a:solidFill>
                          <a:latin typeface="Roboto Condensed"/>
                        </a:rPr>
                        <a:t>.</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Box 7"/>
          <p:cNvSpPr txBox="1"/>
          <p:nvPr/>
        </p:nvSpPr>
        <p:spPr>
          <a:xfrm>
            <a:off x="834842" y="1282177"/>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graphicFrame>
        <p:nvGraphicFramePr>
          <p:cNvPr id="5" name="Table 5"/>
          <p:cNvGraphicFramePr>
            <a:graphicFrameLocks noGrp="1"/>
          </p:cNvGraphicFramePr>
          <p:nvPr/>
        </p:nvGraphicFramePr>
        <p:xfrm>
          <a:off x="369086" y="1535030"/>
          <a:ext cx="17549828" cy="8048625"/>
        </p:xfrm>
        <a:graphic>
          <a:graphicData uri="http://schemas.openxmlformats.org/drawingml/2006/table">
            <a:tbl>
              <a:tblPr/>
              <a:tblGrid>
                <a:gridCol w="3676637">
                  <a:extLst>
                    <a:ext uri="{9D8B030D-6E8A-4147-A177-3AD203B41FA5}">
                      <a16:colId xmlns:a16="http://schemas.microsoft.com/office/drawing/2014/main" val="20000"/>
                    </a:ext>
                  </a:extLst>
                </a:gridCol>
                <a:gridCol w="13873191">
                  <a:extLst>
                    <a:ext uri="{9D8B030D-6E8A-4147-A177-3AD203B41FA5}">
                      <a16:colId xmlns:a16="http://schemas.microsoft.com/office/drawing/2014/main" val="20001"/>
                    </a:ext>
                  </a:extLst>
                </a:gridCol>
              </a:tblGrid>
              <a:tr h="2660544">
                <a:tc>
                  <a:txBody>
                    <a:bodyPr/>
                    <a:lstStyle/>
                    <a:p>
                      <a:pPr algn="just">
                        <a:lnSpc>
                          <a:spcPts val="4339"/>
                        </a:lnSpc>
                        <a:defRPr/>
                      </a:pPr>
                      <a:r>
                        <a:rPr lang="en-US" sz="3099" dirty="0" err="1">
                          <a:solidFill>
                            <a:srgbClr val="000000"/>
                          </a:solidFill>
                          <a:latin typeface="Roboto Condensed Bold"/>
                        </a:rPr>
                        <a:t>Xác</a:t>
                      </a:r>
                      <a:r>
                        <a:rPr lang="en-US" sz="3099" dirty="0">
                          <a:solidFill>
                            <a:srgbClr val="000000"/>
                          </a:solidFill>
                          <a:latin typeface="Roboto Condensed Bold"/>
                        </a:rPr>
                        <a:t> </a:t>
                      </a:r>
                      <a:r>
                        <a:rPr lang="en-US" sz="3099" dirty="0" err="1">
                          <a:solidFill>
                            <a:srgbClr val="000000"/>
                          </a:solidFill>
                          <a:latin typeface="Roboto Condensed Bold"/>
                        </a:rPr>
                        <a:t>định</a:t>
                      </a:r>
                      <a:r>
                        <a:rPr lang="en-US" sz="3099" dirty="0">
                          <a:solidFill>
                            <a:srgbClr val="000000"/>
                          </a:solidFill>
                          <a:latin typeface="Roboto Condensed Bold"/>
                        </a:rPr>
                        <a:t> </a:t>
                      </a:r>
                      <a:r>
                        <a:rPr lang="en-US" sz="3099" dirty="0" err="1">
                          <a:solidFill>
                            <a:srgbClr val="000000"/>
                          </a:solidFill>
                          <a:latin typeface="Roboto Condensed Bold"/>
                        </a:rPr>
                        <a:t>các</a:t>
                      </a:r>
                      <a:r>
                        <a:rPr lang="en-US" sz="3099" dirty="0">
                          <a:solidFill>
                            <a:srgbClr val="000000"/>
                          </a:solidFill>
                          <a:latin typeface="Roboto Condensed Bold"/>
                        </a:rPr>
                        <a:t> </a:t>
                      </a:r>
                      <a:r>
                        <a:rPr lang="en-US" sz="3099" dirty="0" err="1">
                          <a:solidFill>
                            <a:srgbClr val="000000"/>
                          </a:solidFill>
                          <a:latin typeface="Roboto Condensed Bold"/>
                        </a:rPr>
                        <a:t>câu</a:t>
                      </a:r>
                      <a:r>
                        <a:rPr lang="en-US" sz="3099" dirty="0">
                          <a:solidFill>
                            <a:srgbClr val="000000"/>
                          </a:solidFill>
                          <a:latin typeface="Roboto Condensed Bold"/>
                        </a:rPr>
                        <a:t> </a:t>
                      </a:r>
                      <a:r>
                        <a:rPr lang="en-US" sz="3099" dirty="0" err="1">
                          <a:solidFill>
                            <a:srgbClr val="000000"/>
                          </a:solidFill>
                          <a:latin typeface="Roboto Condensed Bold"/>
                        </a:rPr>
                        <a:t>văn</a:t>
                      </a:r>
                      <a:r>
                        <a:rPr lang="en-US" sz="3099" dirty="0">
                          <a:solidFill>
                            <a:srgbClr val="000000"/>
                          </a:solidFill>
                          <a:latin typeface="Roboto Condensed Bold"/>
                        </a:rPr>
                        <a:t> </a:t>
                      </a:r>
                      <a:r>
                        <a:rPr lang="en-US" sz="3099" dirty="0" err="1">
                          <a:solidFill>
                            <a:srgbClr val="000000"/>
                          </a:solidFill>
                          <a:latin typeface="Roboto Condensed Bold"/>
                        </a:rPr>
                        <a:t>mang</a:t>
                      </a:r>
                      <a:r>
                        <a:rPr lang="en-US" sz="3099" dirty="0">
                          <a:solidFill>
                            <a:srgbClr val="000000"/>
                          </a:solidFill>
                          <a:latin typeface="Roboto Condensed Bold"/>
                        </a:rPr>
                        <a:t> </a:t>
                      </a:r>
                      <a:r>
                        <a:rPr lang="en-US" sz="3099" dirty="0" err="1">
                          <a:solidFill>
                            <a:srgbClr val="000000"/>
                          </a:solidFill>
                          <a:latin typeface="Roboto Condensed Bold"/>
                        </a:rPr>
                        <a:t>luận</a:t>
                      </a:r>
                      <a:r>
                        <a:rPr lang="en-US" sz="3099" dirty="0">
                          <a:solidFill>
                            <a:srgbClr val="000000"/>
                          </a:solidFill>
                          <a:latin typeface="Roboto Condensed Bold"/>
                        </a:rPr>
                        <a:t> </a:t>
                      </a:r>
                      <a:r>
                        <a:rPr lang="en-US" sz="3099" dirty="0" err="1">
                          <a:solidFill>
                            <a:srgbClr val="000000"/>
                          </a:solidFill>
                          <a:latin typeface="Roboto Condensed Bold"/>
                        </a:rPr>
                        <a:t>điểm</a:t>
                      </a:r>
                      <a:r>
                        <a:rPr lang="en-US" sz="3099" dirty="0">
                          <a:solidFill>
                            <a:srgbClr val="000000"/>
                          </a:solidFill>
                          <a:latin typeface="Roboto Condensed Bold"/>
                        </a:rPr>
                        <a:t> </a:t>
                      </a:r>
                      <a:r>
                        <a:rPr lang="en-US" sz="3099" dirty="0" err="1">
                          <a:solidFill>
                            <a:srgbClr val="000000"/>
                          </a:solidFill>
                          <a:latin typeface="Roboto Condensed Bold"/>
                        </a:rPr>
                        <a:t>ứng</a:t>
                      </a:r>
                      <a:r>
                        <a:rPr lang="en-US" sz="3099" dirty="0">
                          <a:solidFill>
                            <a:srgbClr val="000000"/>
                          </a:solidFill>
                          <a:latin typeface="Roboto Condensed Bold"/>
                        </a:rPr>
                        <a:t> </a:t>
                      </a:r>
                      <a:r>
                        <a:rPr lang="en-US" sz="3099" dirty="0" err="1">
                          <a:solidFill>
                            <a:srgbClr val="000000"/>
                          </a:solidFill>
                          <a:latin typeface="Roboto Condensed Bold"/>
                        </a:rPr>
                        <a:t>với</a:t>
                      </a:r>
                      <a:r>
                        <a:rPr lang="en-US" sz="3099" dirty="0">
                          <a:solidFill>
                            <a:srgbClr val="000000"/>
                          </a:solidFill>
                          <a:latin typeface="Roboto Condensed Bold"/>
                        </a:rPr>
                        <a:t> </a:t>
                      </a:r>
                      <a:r>
                        <a:rPr lang="en-US" sz="3099" dirty="0" err="1">
                          <a:solidFill>
                            <a:srgbClr val="000000"/>
                          </a:solidFill>
                          <a:latin typeface="Roboto Condensed Bold"/>
                        </a:rPr>
                        <a:t>từng</a:t>
                      </a:r>
                      <a:r>
                        <a:rPr lang="en-US" sz="3099" dirty="0">
                          <a:solidFill>
                            <a:srgbClr val="000000"/>
                          </a:solidFill>
                          <a:latin typeface="Roboto Condensed Bold"/>
                        </a:rPr>
                        <a:t> </a:t>
                      </a:r>
                      <a:r>
                        <a:rPr lang="en-US" sz="3099" dirty="0" err="1">
                          <a:solidFill>
                            <a:srgbClr val="000000"/>
                          </a:solidFill>
                          <a:latin typeface="Roboto Condensed Bold"/>
                        </a:rPr>
                        <a:t>nội</a:t>
                      </a:r>
                      <a:r>
                        <a:rPr lang="en-US" sz="3099" dirty="0">
                          <a:solidFill>
                            <a:srgbClr val="000000"/>
                          </a:solidFill>
                          <a:latin typeface="Roboto Condensed Bold"/>
                        </a:rPr>
                        <a:t> dung.</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339"/>
                        </a:lnSpc>
                        <a:defRPr/>
                      </a:pPr>
                      <a:r>
                        <a:rPr lang="en-US" sz="3099">
                          <a:solidFill>
                            <a:srgbClr val="000000"/>
                          </a:solidFill>
                          <a:latin typeface="Roboto Condensed"/>
                        </a:rPr>
                        <a:t>- Trên dòng thời gian đằng đẵng “quanh năm” suốt tháng, hình ảnh người vợ hiện lên với gánh nặng gia đình trĩu nặng.</a:t>
                      </a:r>
                      <a:endParaRPr lang="en-US" sz="1100"/>
                    </a:p>
                    <a:p>
                      <a:pPr algn="just">
                        <a:lnSpc>
                          <a:spcPts val="4339"/>
                        </a:lnSpc>
                      </a:pPr>
                      <a:r>
                        <a:rPr lang="en-US" sz="3099">
                          <a:solidFill>
                            <a:srgbClr val="000000"/>
                          </a:solidFill>
                          <a:latin typeface="Roboto Condensed"/>
                        </a:rPr>
                        <a:t>- Bài thơ Thương vợ của Tú Xương vừa kết tinh những giá trị nghệ thuật đặc sắc của thơ Nôm Đường luật vừa in đậm dấu ấn sáng tạo của tác giả.</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5388081">
                <a:tc>
                  <a:txBody>
                    <a:bodyPr/>
                    <a:lstStyle/>
                    <a:p>
                      <a:pPr algn="just">
                        <a:lnSpc>
                          <a:spcPts val="4339"/>
                        </a:lnSpc>
                        <a:defRPr/>
                      </a:pPr>
                      <a:r>
                        <a:rPr lang="en-US" sz="3099">
                          <a:solidFill>
                            <a:srgbClr val="000000"/>
                          </a:solidFill>
                          <a:latin typeface="Roboto Condensed Bold"/>
                        </a:rPr>
                        <a:t>Người viết đã cụ thể hóa các luận điểm bằng các dẫn chứng nào?</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339"/>
                        </a:lnSpc>
                        <a:defRPr/>
                      </a:pPr>
                      <a:r>
                        <a:rPr lang="en-US" sz="3099" dirty="0">
                          <a:solidFill>
                            <a:srgbClr val="000000"/>
                          </a:solidFill>
                          <a:latin typeface="Roboto Condensed Bold"/>
                        </a:rPr>
                        <a:t>- LĐ 1: </a:t>
                      </a:r>
                      <a:r>
                        <a:rPr lang="en-US" sz="3099" dirty="0" err="1">
                          <a:solidFill>
                            <a:srgbClr val="000000"/>
                          </a:solidFill>
                          <a:latin typeface="Roboto Condensed Bold"/>
                        </a:rPr>
                        <a:t>Phân</a:t>
                      </a:r>
                      <a:r>
                        <a:rPr lang="en-US" sz="3099" dirty="0">
                          <a:solidFill>
                            <a:srgbClr val="000000"/>
                          </a:solidFill>
                          <a:latin typeface="Roboto Condensed Bold"/>
                        </a:rPr>
                        <a:t> </a:t>
                      </a:r>
                      <a:r>
                        <a:rPr lang="en-US" sz="3099" dirty="0" err="1">
                          <a:solidFill>
                            <a:srgbClr val="000000"/>
                          </a:solidFill>
                          <a:latin typeface="Roboto Condensed Bold"/>
                        </a:rPr>
                        <a:t>tích</a:t>
                      </a:r>
                      <a:r>
                        <a:rPr lang="en-US" sz="3099" dirty="0">
                          <a:solidFill>
                            <a:srgbClr val="000000"/>
                          </a:solidFill>
                          <a:latin typeface="Roboto Condensed Bold"/>
                        </a:rPr>
                        <a:t> </a:t>
                      </a:r>
                      <a:r>
                        <a:rPr lang="en-US" sz="3099" dirty="0" err="1">
                          <a:solidFill>
                            <a:srgbClr val="000000"/>
                          </a:solidFill>
                          <a:latin typeface="Roboto Condensed Bold"/>
                        </a:rPr>
                        <a:t>đặc</a:t>
                      </a:r>
                      <a:r>
                        <a:rPr lang="en-US" sz="3099" dirty="0">
                          <a:solidFill>
                            <a:srgbClr val="000000"/>
                          </a:solidFill>
                          <a:latin typeface="Roboto Condensed Bold"/>
                        </a:rPr>
                        <a:t> </a:t>
                      </a:r>
                      <a:r>
                        <a:rPr lang="en-US" sz="3099" dirty="0" err="1">
                          <a:solidFill>
                            <a:srgbClr val="000000"/>
                          </a:solidFill>
                          <a:latin typeface="Roboto Condensed Bold"/>
                        </a:rPr>
                        <a:t>điểm</a:t>
                      </a:r>
                      <a:r>
                        <a:rPr lang="en-US" sz="3099" dirty="0">
                          <a:solidFill>
                            <a:srgbClr val="000000"/>
                          </a:solidFill>
                          <a:latin typeface="Roboto Condensed Bold"/>
                        </a:rPr>
                        <a:t> </a:t>
                      </a:r>
                      <a:r>
                        <a:rPr lang="en-US" sz="3099" dirty="0" err="1">
                          <a:solidFill>
                            <a:srgbClr val="000000"/>
                          </a:solidFill>
                          <a:latin typeface="Roboto Condensed Bold"/>
                        </a:rPr>
                        <a:t>nội</a:t>
                      </a:r>
                      <a:r>
                        <a:rPr lang="en-US" sz="3099" dirty="0">
                          <a:solidFill>
                            <a:srgbClr val="000000"/>
                          </a:solidFill>
                          <a:latin typeface="Roboto Condensed Bold"/>
                        </a:rPr>
                        <a:t> dung</a:t>
                      </a:r>
                      <a:endParaRPr lang="en-US" sz="1100" dirty="0"/>
                    </a:p>
                    <a:p>
                      <a:pPr algn="just">
                        <a:lnSpc>
                          <a:spcPts val="4339"/>
                        </a:lnSpc>
                      </a:pPr>
                      <a:r>
                        <a:rPr lang="en-US" sz="3099" dirty="0">
                          <a:solidFill>
                            <a:srgbClr val="000000"/>
                          </a:solidFill>
                          <a:ea typeface="Roboto Condensed Bold"/>
                        </a:rPr>
                        <a:t>✔</a:t>
                      </a:r>
                      <a:r>
                        <a:rPr lang="en-US" sz="3099" dirty="0" err="1">
                          <a:solidFill>
                            <a:srgbClr val="000000"/>
                          </a:solidFill>
                          <a:latin typeface="Roboto Condensed"/>
                        </a:rPr>
                        <a:t>Phân</a:t>
                      </a:r>
                      <a:r>
                        <a:rPr lang="en-US" sz="3099" dirty="0">
                          <a:solidFill>
                            <a:srgbClr val="000000"/>
                          </a:solidFill>
                          <a:latin typeface="Roboto Condensed"/>
                        </a:rPr>
                        <a:t> </a:t>
                      </a:r>
                      <a:r>
                        <a:rPr lang="en-US" sz="3099" dirty="0" err="1">
                          <a:solidFill>
                            <a:srgbClr val="000000"/>
                          </a:solidFill>
                          <a:latin typeface="Roboto Condensed"/>
                        </a:rPr>
                        <a:t>tích</a:t>
                      </a:r>
                      <a:r>
                        <a:rPr lang="en-US" sz="3099" dirty="0">
                          <a:solidFill>
                            <a:srgbClr val="000000"/>
                          </a:solidFill>
                          <a:latin typeface="Roboto Condensed"/>
                        </a:rPr>
                        <a:t> </a:t>
                      </a:r>
                      <a:r>
                        <a:rPr lang="en-US" sz="3099" dirty="0" err="1">
                          <a:solidFill>
                            <a:srgbClr val="000000"/>
                          </a:solidFill>
                          <a:latin typeface="Roboto Condensed"/>
                        </a:rPr>
                        <a:t>hình</a:t>
                      </a:r>
                      <a:r>
                        <a:rPr lang="en-US" sz="3099" dirty="0">
                          <a:solidFill>
                            <a:srgbClr val="000000"/>
                          </a:solidFill>
                          <a:latin typeface="Roboto Condensed"/>
                        </a:rPr>
                        <a:t> </a:t>
                      </a:r>
                      <a:r>
                        <a:rPr lang="en-US" sz="3099" dirty="0" err="1">
                          <a:solidFill>
                            <a:srgbClr val="000000"/>
                          </a:solidFill>
                          <a:latin typeface="Roboto Condensed"/>
                        </a:rPr>
                        <a:t>tượng</a:t>
                      </a:r>
                      <a:r>
                        <a:rPr lang="en-US" sz="3099" dirty="0">
                          <a:solidFill>
                            <a:srgbClr val="000000"/>
                          </a:solidFill>
                          <a:latin typeface="Roboto Condensed"/>
                        </a:rPr>
                        <a:t> </a:t>
                      </a:r>
                      <a:r>
                        <a:rPr lang="en-US" sz="3099" dirty="0" err="1">
                          <a:solidFill>
                            <a:srgbClr val="000000"/>
                          </a:solidFill>
                          <a:latin typeface="Roboto Condensed"/>
                        </a:rPr>
                        <a:t>thơ</a:t>
                      </a:r>
                      <a:r>
                        <a:rPr lang="en-US" sz="3099" dirty="0">
                          <a:solidFill>
                            <a:srgbClr val="000000"/>
                          </a:solidFill>
                          <a:latin typeface="Roboto Condensed"/>
                        </a:rPr>
                        <a:t> (</a:t>
                      </a:r>
                      <a:r>
                        <a:rPr lang="en-US" sz="3099" dirty="0" err="1">
                          <a:solidFill>
                            <a:srgbClr val="000000"/>
                          </a:solidFill>
                          <a:latin typeface="Roboto Condensed"/>
                        </a:rPr>
                        <a:t>hình</a:t>
                      </a:r>
                      <a:r>
                        <a:rPr lang="en-US" sz="3099" dirty="0">
                          <a:solidFill>
                            <a:srgbClr val="000000"/>
                          </a:solidFill>
                          <a:latin typeface="Roboto Condensed"/>
                        </a:rPr>
                        <a:t> </a:t>
                      </a:r>
                      <a:r>
                        <a:rPr lang="en-US" sz="3099" dirty="0" err="1">
                          <a:solidFill>
                            <a:srgbClr val="000000"/>
                          </a:solidFill>
                          <a:latin typeface="Roboto Condensed"/>
                        </a:rPr>
                        <a:t>tượng</a:t>
                      </a:r>
                      <a:r>
                        <a:rPr lang="en-US" sz="3099" dirty="0">
                          <a:solidFill>
                            <a:srgbClr val="000000"/>
                          </a:solidFill>
                          <a:latin typeface="Roboto Condensed"/>
                        </a:rPr>
                        <a:t> </a:t>
                      </a:r>
                      <a:r>
                        <a:rPr lang="en-US" sz="3099" dirty="0" err="1">
                          <a:solidFill>
                            <a:srgbClr val="000000"/>
                          </a:solidFill>
                          <a:latin typeface="Roboto Condensed"/>
                        </a:rPr>
                        <a:t>thiên</a:t>
                      </a:r>
                      <a:r>
                        <a:rPr lang="en-US" sz="3099" dirty="0">
                          <a:solidFill>
                            <a:srgbClr val="000000"/>
                          </a:solidFill>
                          <a:latin typeface="Roboto Condensed"/>
                        </a:rPr>
                        <a:t> </a:t>
                      </a:r>
                      <a:r>
                        <a:rPr lang="en-US" sz="3099" dirty="0" err="1">
                          <a:solidFill>
                            <a:srgbClr val="000000"/>
                          </a:solidFill>
                          <a:latin typeface="Roboto Condensed"/>
                        </a:rPr>
                        <a:t>nhiên</a:t>
                      </a:r>
                      <a:r>
                        <a:rPr lang="en-US" sz="3099" dirty="0">
                          <a:solidFill>
                            <a:srgbClr val="000000"/>
                          </a:solidFill>
                          <a:latin typeface="Roboto Condensed"/>
                        </a:rPr>
                        <a:t>, </a:t>
                      </a:r>
                      <a:r>
                        <a:rPr lang="en-US" sz="3099" dirty="0" err="1">
                          <a:solidFill>
                            <a:srgbClr val="000000"/>
                          </a:solidFill>
                          <a:latin typeface="Roboto Condensed"/>
                        </a:rPr>
                        <a:t>hình</a:t>
                      </a:r>
                      <a:r>
                        <a:rPr lang="en-US" sz="3099" dirty="0">
                          <a:solidFill>
                            <a:srgbClr val="000000"/>
                          </a:solidFill>
                          <a:latin typeface="Roboto Condensed"/>
                        </a:rPr>
                        <a:t> </a:t>
                      </a:r>
                      <a:r>
                        <a:rPr lang="en-US" sz="3099" dirty="0" err="1">
                          <a:solidFill>
                            <a:srgbClr val="000000"/>
                          </a:solidFill>
                          <a:latin typeface="Roboto Condensed"/>
                        </a:rPr>
                        <a:t>tượng</a:t>
                      </a:r>
                      <a:r>
                        <a:rPr lang="en-US" sz="3099" dirty="0">
                          <a:solidFill>
                            <a:srgbClr val="000000"/>
                          </a:solidFill>
                          <a:latin typeface="Roboto Condensed"/>
                        </a:rPr>
                        <a:t> con </a:t>
                      </a:r>
                      <a:r>
                        <a:rPr lang="en-US" sz="3099" dirty="0" err="1">
                          <a:solidFill>
                            <a:srgbClr val="000000"/>
                          </a:solidFill>
                          <a:latin typeface="Roboto Condensed"/>
                        </a:rPr>
                        <a:t>người</a:t>
                      </a:r>
                      <a:r>
                        <a:rPr lang="en-US" sz="3099" dirty="0">
                          <a:solidFill>
                            <a:srgbClr val="000000"/>
                          </a:solidFill>
                          <a:latin typeface="Roboto Condensed"/>
                        </a:rPr>
                        <a:t>)</a:t>
                      </a: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Phân</a:t>
                      </a:r>
                      <a:r>
                        <a:rPr lang="en-US" sz="3099" dirty="0">
                          <a:solidFill>
                            <a:srgbClr val="000000"/>
                          </a:solidFill>
                          <a:ea typeface="Roboto Condensed"/>
                        </a:rPr>
                        <a:t> </a:t>
                      </a:r>
                      <a:r>
                        <a:rPr lang="en-US" sz="3099" dirty="0" err="1">
                          <a:solidFill>
                            <a:srgbClr val="000000"/>
                          </a:solidFill>
                          <a:ea typeface="Roboto Condensed"/>
                        </a:rPr>
                        <a:t>tích</a:t>
                      </a:r>
                      <a:r>
                        <a:rPr lang="en-US" sz="3099" dirty="0">
                          <a:solidFill>
                            <a:srgbClr val="000000"/>
                          </a:solidFill>
                          <a:ea typeface="Roboto Condensed"/>
                        </a:rPr>
                        <a:t> </a:t>
                      </a:r>
                      <a:r>
                        <a:rPr lang="en-US" sz="3099" dirty="0" err="1">
                          <a:solidFill>
                            <a:srgbClr val="000000"/>
                          </a:solidFill>
                          <a:ea typeface="Roboto Condensed"/>
                        </a:rPr>
                        <a:t>cảm</a:t>
                      </a:r>
                      <a:r>
                        <a:rPr lang="en-US" sz="3099" dirty="0">
                          <a:solidFill>
                            <a:srgbClr val="000000"/>
                          </a:solidFill>
                          <a:ea typeface="Roboto Condensed"/>
                        </a:rPr>
                        <a:t> </a:t>
                      </a:r>
                      <a:r>
                        <a:rPr lang="en-US" sz="3099" dirty="0" err="1">
                          <a:solidFill>
                            <a:srgbClr val="000000"/>
                          </a:solidFill>
                          <a:ea typeface="Roboto Condensed"/>
                        </a:rPr>
                        <a:t>xúc</a:t>
                      </a:r>
                      <a:r>
                        <a:rPr lang="en-US" sz="3099" dirty="0">
                          <a:solidFill>
                            <a:srgbClr val="000000"/>
                          </a:solidFill>
                          <a:ea typeface="Roboto Condensed"/>
                        </a:rPr>
                        <a:t>, </a:t>
                      </a:r>
                      <a:r>
                        <a:rPr lang="en-US" sz="3099" dirty="0" err="1">
                          <a:solidFill>
                            <a:srgbClr val="000000"/>
                          </a:solidFill>
                          <a:ea typeface="Roboto Condensed"/>
                        </a:rPr>
                        <a:t>tâm</a:t>
                      </a:r>
                      <a:r>
                        <a:rPr lang="en-US" sz="3099" dirty="0">
                          <a:solidFill>
                            <a:srgbClr val="000000"/>
                          </a:solidFill>
                          <a:ea typeface="Roboto Condensed"/>
                        </a:rPr>
                        <a:t> </a:t>
                      </a:r>
                      <a:r>
                        <a:rPr lang="en-US" sz="3099" dirty="0" err="1">
                          <a:solidFill>
                            <a:srgbClr val="000000"/>
                          </a:solidFill>
                          <a:ea typeface="Roboto Condensed"/>
                        </a:rPr>
                        <a:t>trạng</a:t>
                      </a:r>
                      <a:r>
                        <a:rPr lang="en-US" sz="3099" dirty="0">
                          <a:solidFill>
                            <a:srgbClr val="000000"/>
                          </a:solidFill>
                          <a:ea typeface="Roboto Condensed"/>
                        </a:rPr>
                        <a:t> </a:t>
                      </a:r>
                      <a:r>
                        <a:rPr lang="en-US" sz="3099" dirty="0" err="1">
                          <a:solidFill>
                            <a:srgbClr val="000000"/>
                          </a:solidFill>
                          <a:ea typeface="Roboto Condensed"/>
                        </a:rPr>
                        <a:t>của</a:t>
                      </a:r>
                      <a:r>
                        <a:rPr lang="en-US" sz="3099" dirty="0">
                          <a:solidFill>
                            <a:srgbClr val="000000"/>
                          </a:solidFill>
                          <a:ea typeface="Roboto Condensed"/>
                        </a:rPr>
                        <a:t> </a:t>
                      </a:r>
                      <a:r>
                        <a:rPr lang="en-US" sz="3099" dirty="0" err="1">
                          <a:solidFill>
                            <a:srgbClr val="000000"/>
                          </a:solidFill>
                          <a:ea typeface="Roboto Condensed"/>
                        </a:rPr>
                        <a:t>nhà</a:t>
                      </a:r>
                      <a:r>
                        <a:rPr lang="en-US" sz="3099" dirty="0">
                          <a:solidFill>
                            <a:srgbClr val="000000"/>
                          </a:solidFill>
                          <a:ea typeface="Roboto Condensed"/>
                        </a:rPr>
                        <a:t> </a:t>
                      </a:r>
                      <a:r>
                        <a:rPr lang="en-US" sz="3099" dirty="0" err="1">
                          <a:solidFill>
                            <a:srgbClr val="000000"/>
                          </a:solidFill>
                          <a:ea typeface="Roboto Condensed"/>
                        </a:rPr>
                        <a:t>thơ</a:t>
                      </a:r>
                      <a:endParaRPr lang="en-US" sz="3099" dirty="0">
                        <a:solidFill>
                          <a:srgbClr val="000000"/>
                        </a:solidFill>
                        <a:ea typeface="Roboto Condensed"/>
                      </a:endParaRP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Khái</a:t>
                      </a:r>
                      <a:r>
                        <a:rPr lang="en-US" sz="3099" dirty="0">
                          <a:solidFill>
                            <a:srgbClr val="000000"/>
                          </a:solidFill>
                          <a:ea typeface="Roboto Condensed"/>
                        </a:rPr>
                        <a:t> </a:t>
                      </a:r>
                      <a:r>
                        <a:rPr lang="en-US" sz="3099" dirty="0" err="1">
                          <a:solidFill>
                            <a:srgbClr val="000000"/>
                          </a:solidFill>
                          <a:ea typeface="Roboto Condensed"/>
                        </a:rPr>
                        <a:t>quát</a:t>
                      </a:r>
                      <a:r>
                        <a:rPr lang="en-US" sz="3099" dirty="0">
                          <a:solidFill>
                            <a:srgbClr val="000000"/>
                          </a:solidFill>
                          <a:ea typeface="Roboto Condensed"/>
                        </a:rPr>
                        <a:t> </a:t>
                      </a:r>
                      <a:r>
                        <a:rPr lang="en-US" sz="3099" dirty="0" err="1">
                          <a:solidFill>
                            <a:srgbClr val="000000"/>
                          </a:solidFill>
                          <a:ea typeface="Roboto Condensed"/>
                        </a:rPr>
                        <a:t>chủ</a:t>
                      </a:r>
                      <a:r>
                        <a:rPr lang="en-US" sz="3099" dirty="0">
                          <a:solidFill>
                            <a:srgbClr val="000000"/>
                          </a:solidFill>
                          <a:ea typeface="Roboto Condensed"/>
                        </a:rPr>
                        <a:t> </a:t>
                      </a:r>
                      <a:r>
                        <a:rPr lang="en-US" sz="3099" dirty="0" err="1">
                          <a:solidFill>
                            <a:srgbClr val="000000"/>
                          </a:solidFill>
                          <a:ea typeface="Roboto Condensed"/>
                        </a:rPr>
                        <a:t>đề</a:t>
                      </a:r>
                      <a:r>
                        <a:rPr lang="en-US" sz="3099" dirty="0">
                          <a:solidFill>
                            <a:srgbClr val="000000"/>
                          </a:solidFill>
                          <a:ea typeface="Roboto Condensed"/>
                        </a:rPr>
                        <a:t> </a:t>
                      </a:r>
                      <a:r>
                        <a:rPr lang="en-US" sz="3099" dirty="0" err="1">
                          <a:solidFill>
                            <a:srgbClr val="000000"/>
                          </a:solidFill>
                          <a:ea typeface="Roboto Condensed"/>
                        </a:rPr>
                        <a:t>của</a:t>
                      </a:r>
                      <a:r>
                        <a:rPr lang="en-US" sz="3099" dirty="0">
                          <a:solidFill>
                            <a:srgbClr val="000000"/>
                          </a:solidFill>
                          <a:ea typeface="Roboto Condensed"/>
                        </a:rPr>
                        <a:t> </a:t>
                      </a:r>
                      <a:r>
                        <a:rPr lang="en-US" sz="3099" dirty="0" err="1">
                          <a:solidFill>
                            <a:srgbClr val="000000"/>
                          </a:solidFill>
                          <a:ea typeface="Roboto Condensed"/>
                        </a:rPr>
                        <a:t>bài</a:t>
                      </a:r>
                      <a:r>
                        <a:rPr lang="en-US" sz="3099" dirty="0">
                          <a:solidFill>
                            <a:srgbClr val="000000"/>
                          </a:solidFill>
                          <a:ea typeface="Roboto Condensed"/>
                        </a:rPr>
                        <a:t> </a:t>
                      </a:r>
                      <a:r>
                        <a:rPr lang="en-US" sz="3099" dirty="0" err="1">
                          <a:solidFill>
                            <a:srgbClr val="000000"/>
                          </a:solidFill>
                          <a:ea typeface="Roboto Condensed"/>
                        </a:rPr>
                        <a:t>thơ</a:t>
                      </a:r>
                      <a:endParaRPr lang="en-US" sz="3099" dirty="0">
                        <a:solidFill>
                          <a:srgbClr val="000000"/>
                        </a:solidFill>
                        <a:ea typeface="Roboto Condensed"/>
                      </a:endParaRPr>
                    </a:p>
                    <a:p>
                      <a:pPr algn="just">
                        <a:lnSpc>
                          <a:spcPts val="4339"/>
                        </a:lnSpc>
                      </a:pPr>
                      <a:r>
                        <a:rPr lang="en-US" sz="3099" dirty="0">
                          <a:solidFill>
                            <a:srgbClr val="000000"/>
                          </a:solidFill>
                          <a:latin typeface="Roboto Condensed Bold"/>
                        </a:rPr>
                        <a:t>- LĐ 2: </a:t>
                      </a:r>
                      <a:r>
                        <a:rPr lang="en-US" sz="3099" dirty="0" err="1">
                          <a:solidFill>
                            <a:srgbClr val="000000"/>
                          </a:solidFill>
                          <a:latin typeface="Roboto Condensed Bold"/>
                        </a:rPr>
                        <a:t>Phân</a:t>
                      </a:r>
                      <a:r>
                        <a:rPr lang="en-US" sz="3099" dirty="0">
                          <a:solidFill>
                            <a:srgbClr val="000000"/>
                          </a:solidFill>
                          <a:latin typeface="Roboto Condensed Bold"/>
                        </a:rPr>
                        <a:t> </a:t>
                      </a:r>
                      <a:r>
                        <a:rPr lang="en-US" sz="3099" dirty="0" err="1">
                          <a:solidFill>
                            <a:srgbClr val="000000"/>
                          </a:solidFill>
                          <a:latin typeface="Roboto Condensed Bold"/>
                        </a:rPr>
                        <a:t>tích</a:t>
                      </a:r>
                      <a:r>
                        <a:rPr lang="en-US" sz="3099" dirty="0">
                          <a:solidFill>
                            <a:srgbClr val="000000"/>
                          </a:solidFill>
                          <a:latin typeface="Roboto Condensed Bold"/>
                        </a:rPr>
                        <a:t> </a:t>
                      </a:r>
                      <a:r>
                        <a:rPr lang="en-US" sz="3099" dirty="0" err="1">
                          <a:solidFill>
                            <a:srgbClr val="000000"/>
                          </a:solidFill>
                          <a:latin typeface="Roboto Condensed Bold"/>
                        </a:rPr>
                        <a:t>một</a:t>
                      </a:r>
                      <a:r>
                        <a:rPr lang="en-US" sz="3099" dirty="0">
                          <a:solidFill>
                            <a:srgbClr val="000000"/>
                          </a:solidFill>
                          <a:latin typeface="Roboto Condensed Bold"/>
                        </a:rPr>
                        <a:t> </a:t>
                      </a:r>
                      <a:r>
                        <a:rPr lang="en-US" sz="3099" dirty="0" err="1">
                          <a:solidFill>
                            <a:srgbClr val="000000"/>
                          </a:solidFill>
                          <a:latin typeface="Roboto Condensed Bold"/>
                        </a:rPr>
                        <a:t>số</a:t>
                      </a:r>
                      <a:r>
                        <a:rPr lang="en-US" sz="3099" dirty="0">
                          <a:solidFill>
                            <a:srgbClr val="000000"/>
                          </a:solidFill>
                          <a:latin typeface="Roboto Condensed Bold"/>
                        </a:rPr>
                        <a:t> </a:t>
                      </a:r>
                      <a:r>
                        <a:rPr lang="en-US" sz="3099" dirty="0" err="1">
                          <a:solidFill>
                            <a:srgbClr val="000000"/>
                          </a:solidFill>
                          <a:latin typeface="Roboto Condensed Bold"/>
                        </a:rPr>
                        <a:t>nét</a:t>
                      </a:r>
                      <a:r>
                        <a:rPr lang="en-US" sz="3099" dirty="0">
                          <a:solidFill>
                            <a:srgbClr val="000000"/>
                          </a:solidFill>
                          <a:latin typeface="Roboto Condensed Bold"/>
                        </a:rPr>
                        <a:t> </a:t>
                      </a:r>
                      <a:r>
                        <a:rPr lang="en-US" sz="3099" dirty="0" err="1">
                          <a:solidFill>
                            <a:srgbClr val="000000"/>
                          </a:solidFill>
                          <a:latin typeface="Roboto Condensed Bold"/>
                        </a:rPr>
                        <a:t>đặc</a:t>
                      </a:r>
                      <a:r>
                        <a:rPr lang="en-US" sz="3099" dirty="0">
                          <a:solidFill>
                            <a:srgbClr val="000000"/>
                          </a:solidFill>
                          <a:latin typeface="Roboto Condensed Bold"/>
                        </a:rPr>
                        <a:t> </a:t>
                      </a:r>
                      <a:r>
                        <a:rPr lang="en-US" sz="3099" dirty="0" err="1">
                          <a:solidFill>
                            <a:srgbClr val="000000"/>
                          </a:solidFill>
                          <a:latin typeface="Roboto Condensed Bold"/>
                        </a:rPr>
                        <a:t>sắc</a:t>
                      </a:r>
                      <a:r>
                        <a:rPr lang="en-US" sz="3099" dirty="0">
                          <a:solidFill>
                            <a:srgbClr val="000000"/>
                          </a:solidFill>
                          <a:latin typeface="Roboto Condensed Bold"/>
                        </a:rPr>
                        <a:t> </a:t>
                      </a:r>
                      <a:r>
                        <a:rPr lang="en-US" sz="3099" dirty="0" err="1">
                          <a:solidFill>
                            <a:srgbClr val="000000"/>
                          </a:solidFill>
                          <a:latin typeface="Roboto Condensed Bold"/>
                        </a:rPr>
                        <a:t>về</a:t>
                      </a:r>
                      <a:r>
                        <a:rPr lang="en-US" sz="3099" dirty="0">
                          <a:solidFill>
                            <a:srgbClr val="000000"/>
                          </a:solidFill>
                          <a:latin typeface="Roboto Condensed Bold"/>
                        </a:rPr>
                        <a:t> nghệ thuật</a:t>
                      </a: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Cách</a:t>
                      </a:r>
                      <a:r>
                        <a:rPr lang="en-US" sz="3099" dirty="0">
                          <a:solidFill>
                            <a:srgbClr val="000000"/>
                          </a:solidFill>
                          <a:ea typeface="Roboto Condensed"/>
                        </a:rPr>
                        <a:t> </a:t>
                      </a:r>
                      <a:r>
                        <a:rPr lang="en-US" sz="3099" dirty="0" err="1">
                          <a:solidFill>
                            <a:srgbClr val="000000"/>
                          </a:solidFill>
                          <a:ea typeface="Roboto Condensed"/>
                        </a:rPr>
                        <a:t>sử</a:t>
                      </a:r>
                      <a:r>
                        <a:rPr lang="en-US" sz="3099" dirty="0">
                          <a:solidFill>
                            <a:srgbClr val="000000"/>
                          </a:solidFill>
                          <a:ea typeface="Roboto Condensed"/>
                        </a:rPr>
                        <a:t> </a:t>
                      </a:r>
                      <a:r>
                        <a:rPr lang="en-US" sz="3099" dirty="0" err="1">
                          <a:solidFill>
                            <a:srgbClr val="000000"/>
                          </a:solidFill>
                          <a:ea typeface="Roboto Condensed"/>
                        </a:rPr>
                        <a:t>dụng</a:t>
                      </a:r>
                      <a:r>
                        <a:rPr lang="en-US" sz="3099" dirty="0">
                          <a:solidFill>
                            <a:srgbClr val="000000"/>
                          </a:solidFill>
                          <a:ea typeface="Roboto Condensed"/>
                        </a:rPr>
                        <a:t> </a:t>
                      </a:r>
                      <a:r>
                        <a:rPr lang="en-US" sz="3099" dirty="0" err="1">
                          <a:solidFill>
                            <a:srgbClr val="000000"/>
                          </a:solidFill>
                          <a:ea typeface="Roboto Condensed"/>
                        </a:rPr>
                        <a:t>thể</a:t>
                      </a:r>
                      <a:r>
                        <a:rPr lang="en-US" sz="3099" dirty="0">
                          <a:solidFill>
                            <a:srgbClr val="000000"/>
                          </a:solidFill>
                          <a:ea typeface="Roboto Condensed"/>
                        </a:rPr>
                        <a:t> </a:t>
                      </a:r>
                      <a:r>
                        <a:rPr lang="en-US" sz="3099" dirty="0" err="1">
                          <a:solidFill>
                            <a:srgbClr val="000000"/>
                          </a:solidFill>
                          <a:ea typeface="Roboto Condensed"/>
                        </a:rPr>
                        <a:t>thơ</a:t>
                      </a:r>
                      <a:r>
                        <a:rPr lang="en-US" sz="3099" dirty="0">
                          <a:solidFill>
                            <a:srgbClr val="000000"/>
                          </a:solidFill>
                          <a:ea typeface="Roboto Condensed"/>
                        </a:rPr>
                        <a:t> </a:t>
                      </a:r>
                      <a:r>
                        <a:rPr lang="en-US" sz="3099" dirty="0" err="1">
                          <a:solidFill>
                            <a:srgbClr val="000000"/>
                          </a:solidFill>
                          <a:ea typeface="Roboto Condensed"/>
                        </a:rPr>
                        <a:t>thất</a:t>
                      </a:r>
                      <a:r>
                        <a:rPr lang="en-US" sz="3099" dirty="0">
                          <a:solidFill>
                            <a:srgbClr val="000000"/>
                          </a:solidFill>
                          <a:ea typeface="Roboto Condensed"/>
                        </a:rPr>
                        <a:t> </a:t>
                      </a:r>
                      <a:r>
                        <a:rPr lang="en-US" sz="3099" dirty="0" err="1">
                          <a:solidFill>
                            <a:srgbClr val="000000"/>
                          </a:solidFill>
                          <a:ea typeface="Roboto Condensed"/>
                        </a:rPr>
                        <a:t>ngôn</a:t>
                      </a:r>
                      <a:r>
                        <a:rPr lang="en-US" sz="3099" dirty="0">
                          <a:solidFill>
                            <a:srgbClr val="000000"/>
                          </a:solidFill>
                          <a:ea typeface="Roboto Condensed"/>
                        </a:rPr>
                        <a:t> </a:t>
                      </a:r>
                      <a:r>
                        <a:rPr lang="en-US" sz="3099" dirty="0" err="1">
                          <a:solidFill>
                            <a:srgbClr val="000000"/>
                          </a:solidFill>
                          <a:ea typeface="Roboto Condensed"/>
                        </a:rPr>
                        <a:t>bát</a:t>
                      </a:r>
                      <a:r>
                        <a:rPr lang="en-US" sz="3099" dirty="0">
                          <a:solidFill>
                            <a:srgbClr val="000000"/>
                          </a:solidFill>
                          <a:ea typeface="Roboto Condensed"/>
                        </a:rPr>
                        <a:t> </a:t>
                      </a:r>
                      <a:r>
                        <a:rPr lang="en-US" sz="3099" dirty="0" err="1">
                          <a:solidFill>
                            <a:srgbClr val="000000"/>
                          </a:solidFill>
                          <a:ea typeface="Roboto Condensed"/>
                        </a:rPr>
                        <a:t>cú</a:t>
                      </a:r>
                      <a:r>
                        <a:rPr lang="en-US" sz="3099" dirty="0">
                          <a:solidFill>
                            <a:srgbClr val="000000"/>
                          </a:solidFill>
                          <a:ea typeface="Roboto Condensed"/>
                        </a:rPr>
                        <a:t> </a:t>
                      </a:r>
                      <a:r>
                        <a:rPr lang="en-US" sz="3099" dirty="0" err="1">
                          <a:solidFill>
                            <a:srgbClr val="000000"/>
                          </a:solidFill>
                          <a:ea typeface="Roboto Condensed"/>
                        </a:rPr>
                        <a:t>hoặc</a:t>
                      </a:r>
                      <a:r>
                        <a:rPr lang="en-US" sz="3099" dirty="0">
                          <a:solidFill>
                            <a:srgbClr val="000000"/>
                          </a:solidFill>
                          <a:ea typeface="Roboto Condensed"/>
                        </a:rPr>
                        <a:t> </a:t>
                      </a:r>
                      <a:r>
                        <a:rPr lang="en-US" sz="3099" dirty="0" err="1">
                          <a:solidFill>
                            <a:srgbClr val="000000"/>
                          </a:solidFill>
                          <a:ea typeface="Roboto Condensed"/>
                        </a:rPr>
                        <a:t>tứ</a:t>
                      </a:r>
                      <a:r>
                        <a:rPr lang="en-US" sz="3099" dirty="0">
                          <a:solidFill>
                            <a:srgbClr val="000000"/>
                          </a:solidFill>
                          <a:ea typeface="Roboto Condensed"/>
                        </a:rPr>
                        <a:t> </a:t>
                      </a:r>
                      <a:r>
                        <a:rPr lang="en-US" sz="3099" dirty="0" err="1">
                          <a:solidFill>
                            <a:srgbClr val="000000"/>
                          </a:solidFill>
                          <a:ea typeface="Roboto Condensed"/>
                        </a:rPr>
                        <a:t>tuyệt</a:t>
                      </a:r>
                      <a:r>
                        <a:rPr lang="en-US" sz="3099" dirty="0">
                          <a:solidFill>
                            <a:srgbClr val="000000"/>
                          </a:solidFill>
                          <a:ea typeface="Roboto Condensed"/>
                        </a:rPr>
                        <a:t> </a:t>
                      </a:r>
                      <a:r>
                        <a:rPr lang="en-US" sz="3099" dirty="0" err="1">
                          <a:solidFill>
                            <a:srgbClr val="000000"/>
                          </a:solidFill>
                          <a:ea typeface="Roboto Condensed"/>
                        </a:rPr>
                        <a:t>Đường</a:t>
                      </a:r>
                      <a:r>
                        <a:rPr lang="en-US" sz="3099" dirty="0">
                          <a:solidFill>
                            <a:srgbClr val="000000"/>
                          </a:solidFill>
                          <a:ea typeface="Roboto Condensed"/>
                        </a:rPr>
                        <a:t> </a:t>
                      </a:r>
                      <a:r>
                        <a:rPr lang="en-US" sz="3099" dirty="0" err="1">
                          <a:solidFill>
                            <a:srgbClr val="000000"/>
                          </a:solidFill>
                          <a:ea typeface="Roboto Condensed"/>
                        </a:rPr>
                        <a:t>luật</a:t>
                      </a:r>
                      <a:r>
                        <a:rPr lang="en-US" sz="3099" dirty="0">
                          <a:solidFill>
                            <a:srgbClr val="000000"/>
                          </a:solidFill>
                          <a:ea typeface="Roboto Condensed"/>
                        </a:rPr>
                        <a:t> (</a:t>
                      </a:r>
                      <a:r>
                        <a:rPr lang="en-US" sz="3099" dirty="0" err="1">
                          <a:solidFill>
                            <a:srgbClr val="000000"/>
                          </a:solidFill>
                          <a:ea typeface="Roboto Condensed"/>
                        </a:rPr>
                        <a:t>theo</a:t>
                      </a:r>
                      <a:r>
                        <a:rPr lang="en-US" sz="3099" dirty="0">
                          <a:solidFill>
                            <a:srgbClr val="000000"/>
                          </a:solidFill>
                          <a:ea typeface="Roboto Condensed"/>
                        </a:rPr>
                        <a:t> </a:t>
                      </a:r>
                      <a:r>
                        <a:rPr lang="en-US" sz="3099" dirty="0" err="1">
                          <a:solidFill>
                            <a:srgbClr val="000000"/>
                          </a:solidFill>
                          <a:ea typeface="Roboto Condensed"/>
                        </a:rPr>
                        <a:t>mô</a:t>
                      </a:r>
                      <a:r>
                        <a:rPr lang="en-US" sz="3099" dirty="0">
                          <a:solidFill>
                            <a:srgbClr val="000000"/>
                          </a:solidFill>
                          <a:ea typeface="Roboto Condensed"/>
                        </a:rPr>
                        <a:t> </a:t>
                      </a:r>
                      <a:r>
                        <a:rPr lang="en-US" sz="3099" dirty="0" err="1">
                          <a:solidFill>
                            <a:srgbClr val="000000"/>
                          </a:solidFill>
                          <a:ea typeface="Roboto Condensed"/>
                        </a:rPr>
                        <a:t>hình</a:t>
                      </a:r>
                      <a:r>
                        <a:rPr lang="en-US" sz="3099" dirty="0">
                          <a:solidFill>
                            <a:srgbClr val="000000"/>
                          </a:solidFill>
                          <a:ea typeface="Roboto Condensed"/>
                        </a:rPr>
                        <a:t> </a:t>
                      </a:r>
                      <a:r>
                        <a:rPr lang="en-US" sz="3099" dirty="0" err="1">
                          <a:solidFill>
                            <a:srgbClr val="000000"/>
                          </a:solidFill>
                          <a:ea typeface="Roboto Condensed"/>
                        </a:rPr>
                        <a:t>chuẩn</a:t>
                      </a:r>
                      <a:r>
                        <a:rPr lang="en-US" sz="3099" dirty="0">
                          <a:solidFill>
                            <a:srgbClr val="000000"/>
                          </a:solidFill>
                          <a:ea typeface="Roboto Condensed"/>
                        </a:rPr>
                        <a:t> </a:t>
                      </a:r>
                      <a:r>
                        <a:rPr lang="en-US" sz="3099" dirty="0" err="1">
                          <a:solidFill>
                            <a:srgbClr val="000000"/>
                          </a:solidFill>
                          <a:ea typeface="Roboto Condensed"/>
                        </a:rPr>
                        <a:t>mục</a:t>
                      </a:r>
                      <a:r>
                        <a:rPr lang="en-US" sz="3099" dirty="0">
                          <a:solidFill>
                            <a:srgbClr val="000000"/>
                          </a:solidFill>
                          <a:ea typeface="Roboto Condensed"/>
                        </a:rPr>
                        <a:t> hay </a:t>
                      </a:r>
                      <a:r>
                        <a:rPr lang="en-US" sz="3099" dirty="0" err="1">
                          <a:solidFill>
                            <a:srgbClr val="000000"/>
                          </a:solidFill>
                          <a:ea typeface="Roboto Condensed"/>
                        </a:rPr>
                        <a:t>có</a:t>
                      </a:r>
                      <a:r>
                        <a:rPr lang="en-US" sz="3099" dirty="0">
                          <a:solidFill>
                            <a:srgbClr val="000000"/>
                          </a:solidFill>
                          <a:ea typeface="Roboto Condensed"/>
                        </a:rPr>
                        <a:t> </a:t>
                      </a:r>
                      <a:r>
                        <a:rPr lang="en-US" sz="3099" dirty="0" err="1">
                          <a:solidFill>
                            <a:srgbClr val="000000"/>
                          </a:solidFill>
                          <a:ea typeface="Roboto Condensed"/>
                        </a:rPr>
                        <a:t>sự</a:t>
                      </a:r>
                      <a:r>
                        <a:rPr lang="en-US" sz="3099" dirty="0">
                          <a:solidFill>
                            <a:srgbClr val="000000"/>
                          </a:solidFill>
                          <a:ea typeface="Roboto Condensed"/>
                        </a:rPr>
                        <a:t> </a:t>
                      </a:r>
                      <a:r>
                        <a:rPr lang="en-US" sz="3099" dirty="0" err="1">
                          <a:solidFill>
                            <a:srgbClr val="000000"/>
                          </a:solidFill>
                          <a:ea typeface="Roboto Condensed"/>
                        </a:rPr>
                        <a:t>cách</a:t>
                      </a:r>
                      <a:r>
                        <a:rPr lang="en-US" sz="3099" dirty="0">
                          <a:solidFill>
                            <a:srgbClr val="000000"/>
                          </a:solidFill>
                          <a:ea typeface="Roboto Condensed"/>
                        </a:rPr>
                        <a:t> </a:t>
                      </a:r>
                      <a:r>
                        <a:rPr lang="en-US" sz="3099" dirty="0" err="1">
                          <a:solidFill>
                            <a:srgbClr val="000000"/>
                          </a:solidFill>
                          <a:ea typeface="Roboto Condensed"/>
                        </a:rPr>
                        <a:t>tân</a:t>
                      </a:r>
                      <a:r>
                        <a:rPr lang="en-US" sz="3099" dirty="0">
                          <a:solidFill>
                            <a:srgbClr val="000000"/>
                          </a:solidFill>
                          <a:ea typeface="Roboto Condensed"/>
                        </a:rPr>
                        <a:t>)</a:t>
                      </a: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Những</a:t>
                      </a:r>
                      <a:r>
                        <a:rPr lang="en-US" sz="3099" dirty="0">
                          <a:solidFill>
                            <a:srgbClr val="000000"/>
                          </a:solidFill>
                          <a:ea typeface="Roboto Condensed"/>
                        </a:rPr>
                        <a:t> </a:t>
                      </a:r>
                      <a:r>
                        <a:rPr lang="en-US" sz="3099" dirty="0" err="1">
                          <a:solidFill>
                            <a:srgbClr val="000000"/>
                          </a:solidFill>
                          <a:ea typeface="Roboto Condensed"/>
                        </a:rPr>
                        <a:t>nét</a:t>
                      </a:r>
                      <a:r>
                        <a:rPr lang="en-US" sz="3099" dirty="0">
                          <a:solidFill>
                            <a:srgbClr val="000000"/>
                          </a:solidFill>
                          <a:ea typeface="Roboto Condensed"/>
                        </a:rPr>
                        <a:t> </a:t>
                      </a:r>
                      <a:r>
                        <a:rPr lang="en-US" sz="3099" dirty="0" err="1">
                          <a:solidFill>
                            <a:srgbClr val="000000"/>
                          </a:solidFill>
                          <a:ea typeface="Roboto Condensed"/>
                        </a:rPr>
                        <a:t>đặc</a:t>
                      </a:r>
                      <a:r>
                        <a:rPr lang="en-US" sz="3099" dirty="0">
                          <a:solidFill>
                            <a:srgbClr val="000000"/>
                          </a:solidFill>
                          <a:ea typeface="Roboto Condensed"/>
                        </a:rPr>
                        <a:t> </a:t>
                      </a:r>
                      <a:r>
                        <a:rPr lang="en-US" sz="3099" dirty="0" err="1">
                          <a:solidFill>
                            <a:srgbClr val="000000"/>
                          </a:solidFill>
                          <a:ea typeface="Roboto Condensed"/>
                        </a:rPr>
                        <a:t>sắc</a:t>
                      </a:r>
                      <a:r>
                        <a:rPr lang="en-US" sz="3099" dirty="0">
                          <a:solidFill>
                            <a:srgbClr val="000000"/>
                          </a:solidFill>
                          <a:ea typeface="Roboto Condensed"/>
                        </a:rPr>
                        <a:t> </a:t>
                      </a:r>
                      <a:r>
                        <a:rPr lang="en-US" sz="3099" dirty="0" err="1">
                          <a:solidFill>
                            <a:srgbClr val="000000"/>
                          </a:solidFill>
                          <a:ea typeface="Roboto Condensed"/>
                        </a:rPr>
                        <a:t>trong</a:t>
                      </a:r>
                      <a:r>
                        <a:rPr lang="en-US" sz="3099" dirty="0">
                          <a:solidFill>
                            <a:srgbClr val="000000"/>
                          </a:solidFill>
                          <a:ea typeface="Roboto Condensed"/>
                        </a:rPr>
                        <a:t> nghệ thuật </a:t>
                      </a:r>
                      <a:r>
                        <a:rPr lang="en-US" sz="3099" dirty="0" err="1">
                          <a:solidFill>
                            <a:srgbClr val="000000"/>
                          </a:solidFill>
                          <a:ea typeface="Roboto Condensed"/>
                        </a:rPr>
                        <a:t>tả</a:t>
                      </a:r>
                      <a:r>
                        <a:rPr lang="en-US" sz="3099" dirty="0">
                          <a:solidFill>
                            <a:srgbClr val="000000"/>
                          </a:solidFill>
                          <a:ea typeface="Roboto Condensed"/>
                        </a:rPr>
                        <a:t> </a:t>
                      </a:r>
                      <a:r>
                        <a:rPr lang="en-US" sz="3099" dirty="0" err="1">
                          <a:solidFill>
                            <a:srgbClr val="000000"/>
                          </a:solidFill>
                          <a:ea typeface="Roboto Condensed"/>
                        </a:rPr>
                        <a:t>cảnh</a:t>
                      </a:r>
                      <a:r>
                        <a:rPr lang="en-US" sz="3099" dirty="0">
                          <a:solidFill>
                            <a:srgbClr val="000000"/>
                          </a:solidFill>
                          <a:ea typeface="Roboto Condensed"/>
                        </a:rPr>
                        <a:t>, </a:t>
                      </a:r>
                      <a:r>
                        <a:rPr lang="en-US" sz="3099" dirty="0" err="1">
                          <a:solidFill>
                            <a:srgbClr val="000000"/>
                          </a:solidFill>
                          <a:ea typeface="Roboto Condensed"/>
                        </a:rPr>
                        <a:t>tả</a:t>
                      </a:r>
                      <a:r>
                        <a:rPr lang="en-US" sz="3099" dirty="0">
                          <a:solidFill>
                            <a:srgbClr val="000000"/>
                          </a:solidFill>
                          <a:ea typeface="Roboto Condensed"/>
                        </a:rPr>
                        <a:t> </a:t>
                      </a:r>
                      <a:r>
                        <a:rPr lang="en-US" sz="3099" dirty="0" err="1">
                          <a:solidFill>
                            <a:srgbClr val="000000"/>
                          </a:solidFill>
                          <a:ea typeface="Roboto Condensed"/>
                        </a:rPr>
                        <a:t>tình</a:t>
                      </a:r>
                      <a:endParaRPr lang="en-US" sz="3099" dirty="0">
                        <a:solidFill>
                          <a:srgbClr val="000000"/>
                        </a:solidFill>
                        <a:ea typeface="Roboto Condensed"/>
                      </a:endParaRPr>
                    </a:p>
                    <a:p>
                      <a:pPr algn="just">
                        <a:lnSpc>
                          <a:spcPts val="4339"/>
                        </a:lnSpc>
                      </a:pPr>
                      <a:r>
                        <a:rPr lang="en-US" sz="3099" dirty="0">
                          <a:solidFill>
                            <a:srgbClr val="000000"/>
                          </a:solidFill>
                          <a:latin typeface="Roboto Condensed"/>
                        </a:rPr>
                        <a:t>Nghệ thuật </a:t>
                      </a:r>
                      <a:r>
                        <a:rPr lang="en-US" sz="3099" dirty="0" err="1">
                          <a:solidFill>
                            <a:srgbClr val="000000"/>
                          </a:solidFill>
                          <a:latin typeface="Roboto Condensed"/>
                        </a:rPr>
                        <a:t>sử</a:t>
                      </a:r>
                      <a:r>
                        <a:rPr lang="en-US" sz="3099" dirty="0">
                          <a:solidFill>
                            <a:srgbClr val="000000"/>
                          </a:solidFill>
                          <a:latin typeface="Roboto Condensed"/>
                        </a:rPr>
                        <a:t> </a:t>
                      </a:r>
                      <a:r>
                        <a:rPr lang="en-US" sz="3099" dirty="0" err="1">
                          <a:solidFill>
                            <a:srgbClr val="000000"/>
                          </a:solidFill>
                          <a:latin typeface="Roboto Condensed"/>
                        </a:rPr>
                        <a:t>dụng</a:t>
                      </a:r>
                      <a:r>
                        <a:rPr lang="en-US" sz="3099" dirty="0">
                          <a:solidFill>
                            <a:srgbClr val="000000"/>
                          </a:solidFill>
                          <a:latin typeface="Roboto Condensed"/>
                        </a:rPr>
                        <a:t> </a:t>
                      </a:r>
                      <a:r>
                        <a:rPr lang="en-US" sz="3099" dirty="0" err="1">
                          <a:solidFill>
                            <a:srgbClr val="000000"/>
                          </a:solidFill>
                          <a:latin typeface="Roboto Condensed"/>
                        </a:rPr>
                        <a:t>ngôn</a:t>
                      </a:r>
                      <a:r>
                        <a:rPr lang="en-US" sz="3099" dirty="0">
                          <a:solidFill>
                            <a:srgbClr val="000000"/>
                          </a:solidFill>
                          <a:latin typeface="Roboto Condensed"/>
                        </a:rPr>
                        <a:t> </a:t>
                      </a:r>
                      <a:r>
                        <a:rPr lang="en-US" sz="3099" dirty="0" err="1">
                          <a:solidFill>
                            <a:srgbClr val="000000"/>
                          </a:solidFill>
                          <a:latin typeface="Roboto Condensed"/>
                        </a:rPr>
                        <a:t>ngữ</a:t>
                      </a:r>
                      <a:r>
                        <a:rPr lang="en-US" sz="3099" dirty="0">
                          <a:solidFill>
                            <a:srgbClr val="000000"/>
                          </a:solidFill>
                          <a:latin typeface="Roboto Condensed"/>
                        </a:rPr>
                        <a:t> (</a:t>
                      </a:r>
                      <a:r>
                        <a:rPr lang="en-US" sz="3099" dirty="0" err="1">
                          <a:solidFill>
                            <a:srgbClr val="000000"/>
                          </a:solidFill>
                          <a:latin typeface="Roboto Condensed"/>
                        </a:rPr>
                        <a:t>từ</a:t>
                      </a:r>
                      <a:r>
                        <a:rPr lang="en-US" sz="3099" dirty="0">
                          <a:solidFill>
                            <a:srgbClr val="000000"/>
                          </a:solidFill>
                          <a:latin typeface="Roboto Condensed"/>
                        </a:rPr>
                        <a:t> </a:t>
                      </a:r>
                      <a:r>
                        <a:rPr lang="en-US" sz="3099" dirty="0" err="1">
                          <a:solidFill>
                            <a:srgbClr val="000000"/>
                          </a:solidFill>
                          <a:latin typeface="Roboto Condensed"/>
                        </a:rPr>
                        <a:t>ngữ</a:t>
                      </a:r>
                      <a:r>
                        <a:rPr lang="en-US" sz="3099" dirty="0">
                          <a:solidFill>
                            <a:srgbClr val="000000"/>
                          </a:solidFill>
                          <a:latin typeface="Roboto Condensed"/>
                        </a:rPr>
                        <a:t>, </a:t>
                      </a:r>
                      <a:r>
                        <a:rPr lang="en-US" sz="3099" dirty="0" err="1">
                          <a:solidFill>
                            <a:srgbClr val="000000"/>
                          </a:solidFill>
                          <a:latin typeface="Roboto Condensed"/>
                        </a:rPr>
                        <a:t>cấu</a:t>
                      </a:r>
                      <a:r>
                        <a:rPr lang="en-US" sz="3099" dirty="0">
                          <a:solidFill>
                            <a:srgbClr val="000000"/>
                          </a:solidFill>
                          <a:latin typeface="Roboto Condensed"/>
                        </a:rPr>
                        <a:t> </a:t>
                      </a:r>
                      <a:r>
                        <a:rPr lang="en-US" sz="3099" dirty="0" err="1">
                          <a:solidFill>
                            <a:srgbClr val="000000"/>
                          </a:solidFill>
                          <a:latin typeface="Roboto Condensed"/>
                        </a:rPr>
                        <a:t>trúc</a:t>
                      </a:r>
                      <a:r>
                        <a:rPr lang="en-US" sz="3099" dirty="0">
                          <a:solidFill>
                            <a:srgbClr val="000000"/>
                          </a:solidFill>
                          <a:latin typeface="Roboto Condensed"/>
                        </a:rPr>
                        <a:t> </a:t>
                      </a:r>
                      <a:r>
                        <a:rPr lang="en-US" sz="3099" dirty="0" err="1">
                          <a:solidFill>
                            <a:srgbClr val="000000"/>
                          </a:solidFill>
                          <a:latin typeface="Roboto Condensed"/>
                        </a:rPr>
                        <a:t>câu</a:t>
                      </a:r>
                      <a:r>
                        <a:rPr lang="en-US" sz="3099" dirty="0">
                          <a:solidFill>
                            <a:srgbClr val="000000"/>
                          </a:solidFill>
                          <a:latin typeface="Roboto Condensed"/>
                        </a:rPr>
                        <a:t> </a:t>
                      </a:r>
                      <a:r>
                        <a:rPr lang="en-US" sz="3099" dirty="0" err="1">
                          <a:solidFill>
                            <a:srgbClr val="000000"/>
                          </a:solidFill>
                          <a:latin typeface="Roboto Condensed"/>
                        </a:rPr>
                        <a:t>thơ</a:t>
                      </a:r>
                      <a:r>
                        <a:rPr lang="en-US" sz="3099" dirty="0">
                          <a:solidFill>
                            <a:srgbClr val="000000"/>
                          </a:solidFill>
                          <a:latin typeface="Roboto Condensed"/>
                        </a:rPr>
                        <a:t>, </a:t>
                      </a:r>
                      <a:r>
                        <a:rPr lang="en-US" sz="3099" dirty="0" err="1">
                          <a:solidFill>
                            <a:srgbClr val="000000"/>
                          </a:solidFill>
                          <a:latin typeface="Roboto Condensed"/>
                        </a:rPr>
                        <a:t>biện</a:t>
                      </a:r>
                      <a:r>
                        <a:rPr lang="en-US" sz="3099" dirty="0">
                          <a:solidFill>
                            <a:srgbClr val="000000"/>
                          </a:solidFill>
                          <a:latin typeface="Roboto Condensed"/>
                        </a:rPr>
                        <a:t> </a:t>
                      </a:r>
                      <a:r>
                        <a:rPr lang="en-US" sz="3099" dirty="0" err="1">
                          <a:solidFill>
                            <a:srgbClr val="000000"/>
                          </a:solidFill>
                          <a:latin typeface="Roboto Condensed"/>
                        </a:rPr>
                        <a:t>pháp</a:t>
                      </a:r>
                      <a:r>
                        <a:rPr lang="en-US" sz="3099" dirty="0">
                          <a:solidFill>
                            <a:srgbClr val="000000"/>
                          </a:solidFill>
                          <a:latin typeface="Roboto Condensed"/>
                        </a:rPr>
                        <a:t> </a:t>
                      </a:r>
                      <a:r>
                        <a:rPr lang="en-US" sz="3099" dirty="0" err="1">
                          <a:solidFill>
                            <a:srgbClr val="000000"/>
                          </a:solidFill>
                          <a:latin typeface="Roboto Condensed"/>
                        </a:rPr>
                        <a:t>tu</a:t>
                      </a:r>
                      <a:r>
                        <a:rPr lang="en-US" sz="3099" dirty="0">
                          <a:solidFill>
                            <a:srgbClr val="000000"/>
                          </a:solidFill>
                          <a:latin typeface="Roboto Condensed"/>
                        </a:rPr>
                        <a:t> </a:t>
                      </a:r>
                      <a:r>
                        <a:rPr lang="en-US" sz="3099" dirty="0" err="1">
                          <a:solidFill>
                            <a:srgbClr val="000000"/>
                          </a:solidFill>
                          <a:latin typeface="Roboto Condensed"/>
                        </a:rPr>
                        <a:t>từ</a:t>
                      </a:r>
                      <a:r>
                        <a:rPr lang="en-US" sz="3099" dirty="0">
                          <a:solidFill>
                            <a:srgbClr val="000000"/>
                          </a:solidFill>
                          <a:latin typeface="Roboto Condensed"/>
                        </a:rPr>
                        <a:t>,…)</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TextBox 6"/>
          <p:cNvSpPr txBox="1"/>
          <p:nvPr/>
        </p:nvSpPr>
        <p:spPr>
          <a:xfrm>
            <a:off x="834842" y="185654"/>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graphicFrame>
        <p:nvGraphicFramePr>
          <p:cNvPr id="5" name="Table 5"/>
          <p:cNvGraphicFramePr>
            <a:graphicFrameLocks noGrp="1"/>
          </p:cNvGraphicFramePr>
          <p:nvPr/>
        </p:nvGraphicFramePr>
        <p:xfrm>
          <a:off x="369086" y="2892207"/>
          <a:ext cx="17549828" cy="5620568"/>
        </p:xfrm>
        <a:graphic>
          <a:graphicData uri="http://schemas.openxmlformats.org/drawingml/2006/table">
            <a:tbl>
              <a:tblPr/>
              <a:tblGrid>
                <a:gridCol w="7188453">
                  <a:extLst>
                    <a:ext uri="{9D8B030D-6E8A-4147-A177-3AD203B41FA5}">
                      <a16:colId xmlns:a16="http://schemas.microsoft.com/office/drawing/2014/main" val="20000"/>
                    </a:ext>
                  </a:extLst>
                </a:gridCol>
                <a:gridCol w="10361375">
                  <a:extLst>
                    <a:ext uri="{9D8B030D-6E8A-4147-A177-3AD203B41FA5}">
                      <a16:colId xmlns:a16="http://schemas.microsoft.com/office/drawing/2014/main" val="20001"/>
                    </a:ext>
                  </a:extLst>
                </a:gridCol>
              </a:tblGrid>
              <a:tr h="2349552">
                <a:tc>
                  <a:txBody>
                    <a:bodyPr/>
                    <a:lstStyle/>
                    <a:p>
                      <a:pPr algn="just">
                        <a:lnSpc>
                          <a:spcPts val="4899"/>
                        </a:lnSpc>
                        <a:defRPr/>
                      </a:pPr>
                      <a:r>
                        <a:rPr lang="en-US" sz="3499" dirty="0" err="1">
                          <a:solidFill>
                            <a:srgbClr val="000000"/>
                          </a:solidFill>
                          <a:latin typeface="Roboto Condensed Bold"/>
                        </a:rPr>
                        <a:t>Liệt</a:t>
                      </a:r>
                      <a:r>
                        <a:rPr lang="en-US" sz="3499" dirty="0">
                          <a:solidFill>
                            <a:srgbClr val="000000"/>
                          </a:solidFill>
                          <a:latin typeface="Roboto Condensed Bold"/>
                        </a:rPr>
                        <a:t> </a:t>
                      </a:r>
                      <a:r>
                        <a:rPr lang="en-US" sz="3499" dirty="0" err="1">
                          <a:solidFill>
                            <a:srgbClr val="000000"/>
                          </a:solidFill>
                          <a:latin typeface="Roboto Condensed Bold"/>
                        </a:rPr>
                        <a:t>kê</a:t>
                      </a:r>
                      <a:r>
                        <a:rPr lang="en-US" sz="3499" dirty="0">
                          <a:solidFill>
                            <a:srgbClr val="000000"/>
                          </a:solidFill>
                          <a:latin typeface="Roboto Condensed Bold"/>
                        </a:rPr>
                        <a:t> </a:t>
                      </a:r>
                      <a:r>
                        <a:rPr lang="en-US" sz="3499" dirty="0" err="1">
                          <a:solidFill>
                            <a:srgbClr val="000000"/>
                          </a:solidFill>
                          <a:latin typeface="Roboto Condensed Bold"/>
                        </a:rPr>
                        <a:t>một</a:t>
                      </a:r>
                      <a:r>
                        <a:rPr lang="en-US" sz="3499" dirty="0">
                          <a:solidFill>
                            <a:srgbClr val="000000"/>
                          </a:solidFill>
                          <a:latin typeface="Roboto Condensed Bold"/>
                        </a:rPr>
                        <a:t> </a:t>
                      </a:r>
                      <a:r>
                        <a:rPr lang="en-US" sz="3499" dirty="0" err="1">
                          <a:solidFill>
                            <a:srgbClr val="000000"/>
                          </a:solidFill>
                          <a:latin typeface="Roboto Condensed Bold"/>
                        </a:rPr>
                        <a:t>số</a:t>
                      </a:r>
                      <a:r>
                        <a:rPr lang="en-US" sz="3499" dirty="0">
                          <a:solidFill>
                            <a:srgbClr val="000000"/>
                          </a:solidFill>
                          <a:latin typeface="Roboto Condensed Bold"/>
                        </a:rPr>
                        <a:t> </a:t>
                      </a:r>
                      <a:r>
                        <a:rPr lang="en-US" sz="3499" dirty="0" err="1">
                          <a:solidFill>
                            <a:srgbClr val="000000"/>
                          </a:solidFill>
                          <a:latin typeface="Roboto Condensed Bold"/>
                        </a:rPr>
                        <a:t>câu</a:t>
                      </a:r>
                      <a:r>
                        <a:rPr lang="en-US" sz="3499" dirty="0">
                          <a:solidFill>
                            <a:srgbClr val="000000"/>
                          </a:solidFill>
                          <a:latin typeface="Roboto Condensed Bold"/>
                        </a:rPr>
                        <a:t> </a:t>
                      </a:r>
                      <a:r>
                        <a:rPr lang="en-US" sz="3499" dirty="0" err="1">
                          <a:solidFill>
                            <a:srgbClr val="000000"/>
                          </a:solidFill>
                          <a:latin typeface="Roboto Condensed Bold"/>
                        </a:rPr>
                        <a:t>văn</a:t>
                      </a:r>
                      <a:r>
                        <a:rPr lang="en-US" sz="3499" dirty="0">
                          <a:solidFill>
                            <a:srgbClr val="000000"/>
                          </a:solidFill>
                          <a:latin typeface="Roboto Condensed Bold"/>
                        </a:rPr>
                        <a:t> </a:t>
                      </a:r>
                      <a:r>
                        <a:rPr lang="en-US" sz="3499" dirty="0" err="1">
                          <a:solidFill>
                            <a:srgbClr val="000000"/>
                          </a:solidFill>
                          <a:latin typeface="Roboto Condensed Bold"/>
                        </a:rPr>
                        <a:t>có</a:t>
                      </a:r>
                      <a:r>
                        <a:rPr lang="en-US" sz="3499" dirty="0">
                          <a:solidFill>
                            <a:srgbClr val="000000"/>
                          </a:solidFill>
                          <a:latin typeface="Roboto Condensed Bold"/>
                        </a:rPr>
                        <a:t> </a:t>
                      </a:r>
                      <a:r>
                        <a:rPr lang="en-US" sz="3499" dirty="0" err="1">
                          <a:solidFill>
                            <a:srgbClr val="000000"/>
                          </a:solidFill>
                          <a:latin typeface="Roboto Condensed Bold"/>
                        </a:rPr>
                        <a:t>tác</a:t>
                      </a:r>
                      <a:r>
                        <a:rPr lang="en-US" sz="3499" dirty="0">
                          <a:solidFill>
                            <a:srgbClr val="000000"/>
                          </a:solidFill>
                          <a:latin typeface="Roboto Condensed Bold"/>
                        </a:rPr>
                        <a:t> </a:t>
                      </a:r>
                      <a:r>
                        <a:rPr lang="en-US" sz="3499" dirty="0" err="1">
                          <a:solidFill>
                            <a:srgbClr val="000000"/>
                          </a:solidFill>
                          <a:latin typeface="Roboto Condensed Bold"/>
                        </a:rPr>
                        <a:t>dụng</a:t>
                      </a:r>
                      <a:r>
                        <a:rPr lang="en-US" sz="3499" dirty="0">
                          <a:solidFill>
                            <a:srgbClr val="000000"/>
                          </a:solidFill>
                          <a:latin typeface="Roboto Condensed Bold"/>
                        </a:rPr>
                        <a:t> </a:t>
                      </a:r>
                      <a:r>
                        <a:rPr lang="en-US" sz="3499" dirty="0" err="1">
                          <a:solidFill>
                            <a:srgbClr val="000000"/>
                          </a:solidFill>
                          <a:latin typeface="Roboto Condensed Bold"/>
                        </a:rPr>
                        <a:t>bình</a:t>
                      </a:r>
                      <a:r>
                        <a:rPr lang="en-US" sz="3499" dirty="0">
                          <a:solidFill>
                            <a:srgbClr val="000000"/>
                          </a:solidFill>
                          <a:latin typeface="Roboto Condensed Bold"/>
                        </a:rPr>
                        <a:t> </a:t>
                      </a:r>
                      <a:r>
                        <a:rPr lang="en-US" sz="3499" dirty="0" err="1">
                          <a:solidFill>
                            <a:srgbClr val="000000"/>
                          </a:solidFill>
                          <a:latin typeface="Roboto Condensed Bold"/>
                        </a:rPr>
                        <a:t>luận</a:t>
                      </a:r>
                      <a:r>
                        <a:rPr lang="en-US" sz="3499" dirty="0">
                          <a:solidFill>
                            <a:srgbClr val="000000"/>
                          </a:solidFill>
                          <a:latin typeface="Roboto Condensed Bold"/>
                        </a:rPr>
                        <a:t> </a:t>
                      </a:r>
                      <a:r>
                        <a:rPr lang="en-US" sz="3499" dirty="0" err="1">
                          <a:solidFill>
                            <a:srgbClr val="000000"/>
                          </a:solidFill>
                          <a:latin typeface="Roboto Condensed Bold"/>
                        </a:rPr>
                        <a:t>dẫn</a:t>
                      </a:r>
                      <a:r>
                        <a:rPr lang="en-US" sz="3499" dirty="0">
                          <a:solidFill>
                            <a:srgbClr val="000000"/>
                          </a:solidFill>
                          <a:latin typeface="Roboto Condensed Bold"/>
                        </a:rPr>
                        <a:t> </a:t>
                      </a:r>
                      <a:r>
                        <a:rPr lang="en-US" sz="3499" dirty="0" err="1">
                          <a:solidFill>
                            <a:srgbClr val="000000"/>
                          </a:solidFill>
                          <a:latin typeface="Roboto Condensed Bold"/>
                        </a:rPr>
                        <a:t>chứng</a:t>
                      </a:r>
                      <a:r>
                        <a:rPr lang="en-US" sz="3499" dirty="0">
                          <a:solidFill>
                            <a:srgbClr val="000000"/>
                          </a:solidFill>
                          <a:latin typeface="Roboto Condensed Bold"/>
                        </a:rPr>
                        <a:t> </a:t>
                      </a:r>
                      <a:r>
                        <a:rPr lang="en-US" sz="3499" dirty="0" err="1">
                          <a:solidFill>
                            <a:srgbClr val="000000"/>
                          </a:solidFill>
                          <a:latin typeface="Roboto Condensed Bold"/>
                        </a:rPr>
                        <a:t>mà</a:t>
                      </a:r>
                      <a:r>
                        <a:rPr lang="en-US" sz="3499" dirty="0">
                          <a:solidFill>
                            <a:srgbClr val="000000"/>
                          </a:solidFill>
                          <a:latin typeface="Roboto Condensed Bold"/>
                        </a:rPr>
                        <a:t> </a:t>
                      </a:r>
                      <a:r>
                        <a:rPr lang="en-US" sz="3499" dirty="0" err="1">
                          <a:solidFill>
                            <a:srgbClr val="000000"/>
                          </a:solidFill>
                          <a:latin typeface="Roboto Condensed Bold"/>
                        </a:rPr>
                        <a:t>người</a:t>
                      </a:r>
                      <a:r>
                        <a:rPr lang="en-US" sz="3499" dirty="0">
                          <a:solidFill>
                            <a:srgbClr val="000000"/>
                          </a:solidFill>
                          <a:latin typeface="Roboto Condensed Bold"/>
                        </a:rPr>
                        <a:t> </a:t>
                      </a:r>
                      <a:r>
                        <a:rPr lang="en-US" sz="3499" dirty="0" err="1">
                          <a:solidFill>
                            <a:srgbClr val="000000"/>
                          </a:solidFill>
                          <a:latin typeface="Roboto Condensed Bold"/>
                        </a:rPr>
                        <a:t>viết</a:t>
                      </a:r>
                      <a:r>
                        <a:rPr lang="en-US" sz="3499" dirty="0">
                          <a:solidFill>
                            <a:srgbClr val="000000"/>
                          </a:solidFill>
                          <a:latin typeface="Roboto Condensed Bold"/>
                        </a:rPr>
                        <a:t> </a:t>
                      </a:r>
                      <a:r>
                        <a:rPr lang="en-US" sz="3499" dirty="0" err="1">
                          <a:solidFill>
                            <a:srgbClr val="000000"/>
                          </a:solidFill>
                          <a:latin typeface="Roboto Condensed Bold"/>
                        </a:rPr>
                        <a:t>đã</a:t>
                      </a:r>
                      <a:r>
                        <a:rPr lang="en-US" sz="3499" dirty="0">
                          <a:solidFill>
                            <a:srgbClr val="000000"/>
                          </a:solidFill>
                          <a:latin typeface="Roboto Condensed Bold"/>
                        </a:rPr>
                        <a:t> </a:t>
                      </a:r>
                      <a:r>
                        <a:rPr lang="en-US" sz="3499" dirty="0" err="1">
                          <a:solidFill>
                            <a:srgbClr val="000000"/>
                          </a:solidFill>
                          <a:latin typeface="Roboto Condensed Bold"/>
                        </a:rPr>
                        <a:t>sử</a:t>
                      </a:r>
                      <a:r>
                        <a:rPr lang="en-US" sz="3499" dirty="0">
                          <a:solidFill>
                            <a:srgbClr val="000000"/>
                          </a:solidFill>
                          <a:latin typeface="Roboto Condensed Bold"/>
                        </a:rPr>
                        <a:t> </a:t>
                      </a:r>
                      <a:r>
                        <a:rPr lang="en-US" sz="3499" dirty="0" err="1">
                          <a:solidFill>
                            <a:srgbClr val="000000"/>
                          </a:solidFill>
                          <a:latin typeface="Roboto Condensed Bold"/>
                        </a:rPr>
                        <a:t>dụng</a:t>
                      </a:r>
                      <a:r>
                        <a:rPr lang="en-US" sz="3499" dirty="0">
                          <a:solidFill>
                            <a:srgbClr val="000000"/>
                          </a:solidFill>
                          <a:latin typeface="Roboto Condensed Bold"/>
                        </a:rPr>
                        <a: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 Với LĐ 1: Và cho dù “năm nắng mười mưa”, một đời lam lũ, một mình lo toan,….không cậy công lao.</a:t>
                      </a:r>
                      <a:endParaRPr lang="en-US" sz="1100"/>
                    </a:p>
                    <a:p>
                      <a:pPr algn="just">
                        <a:lnSpc>
                          <a:spcPts val="4899"/>
                        </a:lnSpc>
                      </a:pPr>
                      <a:r>
                        <a:rPr lang="en-US" sz="3499">
                          <a:solidFill>
                            <a:srgbClr val="000000"/>
                          </a:solidFill>
                          <a:latin typeface="Roboto Condensed"/>
                        </a:rPr>
                        <a:t>- Với LĐ 2: Chẳng hạn, ở hai câu thực… văn học dân gian.</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726201">
                <a:tc>
                  <a:txBody>
                    <a:bodyPr/>
                    <a:lstStyle/>
                    <a:p>
                      <a:pPr algn="just">
                        <a:lnSpc>
                          <a:spcPts val="4899"/>
                        </a:lnSpc>
                        <a:defRPr/>
                      </a:pPr>
                      <a:r>
                        <a:rPr lang="en-US" sz="3499">
                          <a:solidFill>
                            <a:srgbClr val="000000"/>
                          </a:solidFill>
                          <a:latin typeface="Roboto Condensed Bold"/>
                        </a:rPr>
                        <a:t>Những câu văn/ chi tiết bình dẫn chứng thường xuất hiện ở vị trí nào?</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Sau luận điểm, dẫn chứng sẽ đến các chi tiết bình dẫn chứng.</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1544815">
                <a:tc>
                  <a:txBody>
                    <a:bodyPr/>
                    <a:lstStyle/>
                    <a:p>
                      <a:pPr algn="just">
                        <a:lnSpc>
                          <a:spcPts val="4899"/>
                        </a:lnSpc>
                        <a:defRPr/>
                      </a:pPr>
                      <a:r>
                        <a:rPr lang="en-US" sz="3499">
                          <a:solidFill>
                            <a:srgbClr val="000000"/>
                          </a:solidFill>
                          <a:latin typeface="Roboto Condensed Bold"/>
                        </a:rPr>
                        <a:t>Nội dung kết bài là gì?</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899"/>
                        </a:lnSpc>
                        <a:defRPr/>
                      </a:pPr>
                      <a:r>
                        <a:rPr lang="en-US" sz="3499" dirty="0" err="1">
                          <a:solidFill>
                            <a:srgbClr val="000000"/>
                          </a:solidFill>
                          <a:latin typeface="Roboto Condensed"/>
                        </a:rPr>
                        <a:t>Khẳng</a:t>
                      </a:r>
                      <a:r>
                        <a:rPr lang="en-US" sz="3499" dirty="0">
                          <a:solidFill>
                            <a:srgbClr val="000000"/>
                          </a:solidFill>
                          <a:latin typeface="Roboto Condensed"/>
                        </a:rPr>
                        <a:t> </a:t>
                      </a:r>
                      <a:r>
                        <a:rPr lang="en-US" sz="3499" dirty="0" err="1">
                          <a:solidFill>
                            <a:srgbClr val="000000"/>
                          </a:solidFill>
                          <a:latin typeface="Roboto Condensed"/>
                        </a:rPr>
                        <a:t>định</a:t>
                      </a:r>
                      <a:r>
                        <a:rPr lang="en-US" sz="3499" dirty="0">
                          <a:solidFill>
                            <a:srgbClr val="000000"/>
                          </a:solidFill>
                          <a:latin typeface="Roboto Condensed"/>
                        </a:rPr>
                        <a:t> </a:t>
                      </a:r>
                      <a:r>
                        <a:rPr lang="en-US" sz="3499" dirty="0" err="1">
                          <a:solidFill>
                            <a:srgbClr val="000000"/>
                          </a:solidFill>
                          <a:latin typeface="Roboto Condensed"/>
                        </a:rPr>
                        <a:t>vị</a:t>
                      </a:r>
                      <a:r>
                        <a:rPr lang="en-US" sz="3499" dirty="0">
                          <a:solidFill>
                            <a:srgbClr val="000000"/>
                          </a:solidFill>
                          <a:latin typeface="Roboto Condensed"/>
                        </a:rPr>
                        <a:t> </a:t>
                      </a:r>
                      <a:r>
                        <a:rPr lang="en-US" sz="3499" dirty="0" err="1">
                          <a:solidFill>
                            <a:srgbClr val="000000"/>
                          </a:solidFill>
                          <a:latin typeface="Roboto Condensed"/>
                        </a:rPr>
                        <a:t>trí</a:t>
                      </a:r>
                      <a:r>
                        <a:rPr lang="en-US" sz="3499" dirty="0">
                          <a:solidFill>
                            <a:srgbClr val="000000"/>
                          </a:solidFill>
                          <a:latin typeface="Roboto Condensed"/>
                        </a:rPr>
                        <a:t> và ý </a:t>
                      </a:r>
                      <a:r>
                        <a:rPr lang="en-US" sz="3499" dirty="0" err="1">
                          <a:solidFill>
                            <a:srgbClr val="000000"/>
                          </a:solidFill>
                          <a:latin typeface="Roboto Condensed"/>
                        </a:rPr>
                        <a:t>nghĩa</a:t>
                      </a:r>
                      <a:r>
                        <a:rPr lang="en-US" sz="3499" dirty="0">
                          <a:solidFill>
                            <a:srgbClr val="000000"/>
                          </a:solidFill>
                          <a:latin typeface="Roboto Condensed"/>
                        </a:rPr>
                        <a:t> </a:t>
                      </a:r>
                      <a:r>
                        <a:rPr lang="en-US" sz="3499" dirty="0" err="1">
                          <a:solidFill>
                            <a:srgbClr val="000000"/>
                          </a:solidFill>
                          <a:latin typeface="Roboto Condensed"/>
                        </a:rPr>
                        <a:t>của</a:t>
                      </a:r>
                      <a:r>
                        <a:rPr lang="en-US" sz="3499" dirty="0">
                          <a:solidFill>
                            <a:srgbClr val="000000"/>
                          </a:solidFill>
                          <a:latin typeface="Roboto Condensed"/>
                        </a:rPr>
                        <a:t> </a:t>
                      </a:r>
                      <a:r>
                        <a:rPr lang="en-US" sz="3499" dirty="0" err="1">
                          <a:solidFill>
                            <a:srgbClr val="000000"/>
                          </a:solidFill>
                          <a:latin typeface="Roboto Condensed"/>
                        </a:rPr>
                        <a:t>bài</a:t>
                      </a:r>
                      <a:r>
                        <a:rPr lang="en-US" sz="3499" dirty="0">
                          <a:solidFill>
                            <a:srgbClr val="000000"/>
                          </a:solidFill>
                          <a:latin typeface="Roboto Condensed"/>
                        </a:rPr>
                        <a:t> </a:t>
                      </a:r>
                      <a:r>
                        <a:rPr lang="en-US" sz="3499" dirty="0" err="1">
                          <a:solidFill>
                            <a:srgbClr val="000000"/>
                          </a:solidFill>
                          <a:latin typeface="Roboto Condensed"/>
                        </a:rPr>
                        <a:t>thơ</a:t>
                      </a:r>
                      <a:r>
                        <a:rPr lang="en-US" sz="3499" dirty="0">
                          <a:solidFill>
                            <a:srgbClr val="000000"/>
                          </a:solidFill>
                          <a:latin typeface="Roboto Condensed"/>
                        </a:rPr>
                        <a: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Box 7"/>
          <p:cNvSpPr txBox="1"/>
          <p:nvPr/>
        </p:nvSpPr>
        <p:spPr>
          <a:xfrm>
            <a:off x="1028700" y="1137357"/>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4" name="TextBox 4"/>
          <p:cNvSpPr txBox="1"/>
          <p:nvPr/>
        </p:nvSpPr>
        <p:spPr>
          <a:xfrm>
            <a:off x="1199962" y="1934766"/>
            <a:ext cx="6788265" cy="679450"/>
          </a:xfrm>
          <a:prstGeom prst="rect">
            <a:avLst/>
          </a:prstGeom>
        </p:spPr>
        <p:txBody>
          <a:bodyPr wrap="square" lIns="0" tIns="0" rIns="0" bIns="0" rtlCol="0" anchor="t">
            <a:spAutoFit/>
          </a:bodyPr>
          <a:lstStyle/>
          <a:p>
            <a:pPr>
              <a:lnSpc>
                <a:spcPts val="5599"/>
              </a:lnSpc>
            </a:pPr>
            <a:r>
              <a:rPr lang="en-US" sz="3999" dirty="0">
                <a:solidFill>
                  <a:srgbClr val="000000"/>
                </a:solidFill>
                <a:latin typeface="Roboto Condensed Bold"/>
              </a:rPr>
              <a:t>2. </a:t>
            </a:r>
            <a:r>
              <a:rPr lang="en-US" sz="3999" dirty="0" err="1">
                <a:solidFill>
                  <a:srgbClr val="000000"/>
                </a:solidFill>
                <a:latin typeface="Roboto Condensed Bold"/>
              </a:rPr>
              <a:t>Nội</a:t>
            </a:r>
            <a:r>
              <a:rPr lang="en-US" sz="3999" dirty="0">
                <a:solidFill>
                  <a:srgbClr val="000000"/>
                </a:solidFill>
                <a:latin typeface="Roboto Condensed Bold"/>
              </a:rPr>
              <a:t> dung</a:t>
            </a:r>
          </a:p>
        </p:txBody>
      </p:sp>
      <p:sp>
        <p:nvSpPr>
          <p:cNvPr id="5" name="TextBox 5"/>
          <p:cNvSpPr txBox="1"/>
          <p:nvPr/>
        </p:nvSpPr>
        <p:spPr>
          <a:xfrm>
            <a:off x="3547046" y="286941"/>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
        <p:nvSpPr>
          <p:cNvPr id="6" name="TextBox 6"/>
          <p:cNvSpPr txBox="1"/>
          <p:nvPr/>
        </p:nvSpPr>
        <p:spPr>
          <a:xfrm>
            <a:off x="762000" y="1323261"/>
            <a:ext cx="5714999" cy="666849"/>
          </a:xfrm>
          <a:prstGeom prst="rect">
            <a:avLst/>
          </a:prstGeom>
        </p:spPr>
        <p:txBody>
          <a:bodyPr wrap="square" lIns="0" tIns="0" rIns="0" bIns="0" rtlCol="0" anchor="t">
            <a:spAutoFit/>
          </a:bodyPr>
          <a:lstStyle/>
          <a:p>
            <a:pPr marL="431798" lvl="1">
              <a:lnSpc>
                <a:spcPts val="5599"/>
              </a:lnSpc>
            </a:pPr>
            <a:r>
              <a:rPr lang="vi-VN" sz="3999" dirty="0">
                <a:solidFill>
                  <a:srgbClr val="000000"/>
                </a:solidFill>
                <a:latin typeface="Roboto Condensed Bold"/>
              </a:rPr>
              <a:t>1. </a:t>
            </a:r>
            <a:r>
              <a:rPr lang="en-US" sz="3999" dirty="0" err="1">
                <a:solidFill>
                  <a:srgbClr val="000000"/>
                </a:solidFill>
                <a:latin typeface="Roboto Condensed Bold"/>
              </a:rPr>
              <a:t>Hình</a:t>
            </a:r>
            <a:r>
              <a:rPr lang="en-US" sz="3999" dirty="0">
                <a:solidFill>
                  <a:srgbClr val="000000"/>
                </a:solidFill>
                <a:latin typeface="Roboto Condensed Bold"/>
              </a:rPr>
              <a:t> </a:t>
            </a:r>
            <a:r>
              <a:rPr lang="en-US" sz="3999" dirty="0" err="1">
                <a:solidFill>
                  <a:srgbClr val="000000"/>
                </a:solidFill>
                <a:latin typeface="Roboto Condensed Bold"/>
              </a:rPr>
              <a:t>thức</a:t>
            </a:r>
            <a:r>
              <a:rPr lang="en-US" sz="3999" dirty="0">
                <a:solidFill>
                  <a:srgbClr val="000000"/>
                </a:solidFill>
                <a:latin typeface="Roboto Condensed Bold"/>
              </a:rPr>
              <a:t>: </a:t>
            </a:r>
            <a:r>
              <a:rPr lang="en-US" sz="3999" dirty="0" err="1">
                <a:solidFill>
                  <a:srgbClr val="000000"/>
                </a:solidFill>
                <a:latin typeface="Roboto Condensed Bold"/>
              </a:rPr>
              <a:t>Bài</a:t>
            </a:r>
            <a:r>
              <a:rPr lang="en-US" sz="3999" dirty="0">
                <a:solidFill>
                  <a:srgbClr val="000000"/>
                </a:solidFill>
                <a:latin typeface="Roboto Condensed Bold"/>
              </a:rPr>
              <a:t> </a:t>
            </a:r>
            <a:r>
              <a:rPr lang="en-US" sz="3999" dirty="0" err="1">
                <a:solidFill>
                  <a:srgbClr val="000000"/>
                </a:solidFill>
                <a:latin typeface="Roboto Condensed Bold"/>
              </a:rPr>
              <a:t>văn</a:t>
            </a:r>
            <a:endParaRPr lang="en-US" sz="3999" dirty="0">
              <a:solidFill>
                <a:srgbClr val="000000"/>
              </a:solidFill>
              <a:latin typeface="Roboto Condensed Bold"/>
            </a:endParaRPr>
          </a:p>
        </p:txBody>
      </p:sp>
      <p:sp>
        <p:nvSpPr>
          <p:cNvPr id="7" name="TextBox 7"/>
          <p:cNvSpPr txBox="1"/>
          <p:nvPr/>
        </p:nvSpPr>
        <p:spPr>
          <a:xfrm>
            <a:off x="2799800" y="2670096"/>
            <a:ext cx="14459500" cy="7426325"/>
          </a:xfrm>
          <a:prstGeom prst="rect">
            <a:avLst/>
          </a:prstGeom>
        </p:spPr>
        <p:txBody>
          <a:bodyPr lIns="0" tIns="0" rIns="0" bIns="0" rtlCol="0" anchor="t">
            <a:spAutoFit/>
          </a:bodyPr>
          <a:lstStyle/>
          <a:p>
            <a:pPr>
              <a:lnSpc>
                <a:spcPts val="4900"/>
              </a:lnSpc>
              <a:spcBef>
                <a:spcPct val="0"/>
              </a:spcBef>
            </a:pPr>
            <a:r>
              <a:rPr lang="en-US" sz="3500" dirty="0">
                <a:solidFill>
                  <a:srgbClr val="000000"/>
                </a:solidFill>
                <a:latin typeface="Roboto Condensed Bold"/>
              </a:rPr>
              <a:t>+ </a:t>
            </a:r>
            <a:r>
              <a:rPr lang="en-US" sz="3500" dirty="0" err="1">
                <a:solidFill>
                  <a:srgbClr val="000000"/>
                </a:solidFill>
                <a:latin typeface="Roboto Condensed Bold"/>
              </a:rPr>
              <a:t>Mở</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Giới</a:t>
            </a:r>
            <a:r>
              <a:rPr lang="en-US" sz="3500" dirty="0">
                <a:solidFill>
                  <a:srgbClr val="000000"/>
                </a:solidFill>
                <a:latin typeface="Roboto Condensed Bold"/>
              </a:rPr>
              <a:t> </a:t>
            </a:r>
            <a:r>
              <a:rPr lang="en-US" sz="3500" dirty="0" err="1">
                <a:solidFill>
                  <a:srgbClr val="000000"/>
                </a:solidFill>
                <a:latin typeface="Roboto Condensed Bold"/>
              </a:rPr>
              <a:t>thiệu</a:t>
            </a:r>
            <a:r>
              <a:rPr lang="en-US" sz="3500" dirty="0">
                <a:solidFill>
                  <a:srgbClr val="000000"/>
                </a:solidFill>
                <a:latin typeface="Roboto Condensed Bold"/>
              </a:rPr>
              <a:t> </a:t>
            </a:r>
            <a:r>
              <a:rPr lang="en-US" sz="3500" dirty="0" err="1">
                <a:solidFill>
                  <a:srgbClr val="000000"/>
                </a:solidFill>
                <a:latin typeface="Roboto Condensed Bold"/>
              </a:rPr>
              <a:t>ngắn</a:t>
            </a:r>
            <a:r>
              <a:rPr lang="en-US" sz="3500" dirty="0">
                <a:solidFill>
                  <a:srgbClr val="000000"/>
                </a:solidFill>
                <a:latin typeface="Roboto Condensed Bold"/>
              </a:rPr>
              <a:t> </a:t>
            </a:r>
            <a:r>
              <a:rPr lang="en-US" sz="3500" dirty="0" err="1">
                <a:solidFill>
                  <a:srgbClr val="000000"/>
                </a:solidFill>
                <a:latin typeface="Roboto Condensed Bold"/>
              </a:rPr>
              <a:t>gọn</a:t>
            </a:r>
            <a:r>
              <a:rPr lang="en-US" sz="3500" dirty="0">
                <a:solidFill>
                  <a:srgbClr val="000000"/>
                </a:solidFill>
                <a:latin typeface="Roboto Condensed Bold"/>
              </a:rPr>
              <a:t> </a:t>
            </a:r>
            <a:r>
              <a:rPr lang="en-US" sz="3500" dirty="0" err="1">
                <a:solidFill>
                  <a:srgbClr val="000000"/>
                </a:solidFill>
                <a:latin typeface="Roboto Condensed Bold"/>
              </a:rPr>
              <a:t>về</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thơ</a:t>
            </a:r>
            <a:r>
              <a:rPr lang="en-US" sz="3500" dirty="0">
                <a:solidFill>
                  <a:srgbClr val="000000"/>
                </a:solidFill>
                <a:latin typeface="Roboto Condensed Bold"/>
              </a:rPr>
              <a:t>, </a:t>
            </a:r>
            <a:r>
              <a:rPr lang="en-US" sz="3500" dirty="0" err="1">
                <a:solidFill>
                  <a:srgbClr val="000000"/>
                </a:solidFill>
                <a:latin typeface="Roboto Condensed Bold"/>
              </a:rPr>
              <a:t>tác</a:t>
            </a:r>
            <a:r>
              <a:rPr lang="en-US" sz="3500" dirty="0">
                <a:solidFill>
                  <a:srgbClr val="000000"/>
                </a:solidFill>
                <a:latin typeface="Roboto Condensed Bold"/>
              </a:rPr>
              <a:t> </a:t>
            </a:r>
            <a:r>
              <a:rPr lang="en-US" sz="3500" dirty="0" err="1">
                <a:solidFill>
                  <a:srgbClr val="000000"/>
                </a:solidFill>
                <a:latin typeface="Roboto Condensed Bold"/>
              </a:rPr>
              <a:t>giả</a:t>
            </a:r>
            <a:r>
              <a:rPr lang="en-US" sz="3500" dirty="0">
                <a:solidFill>
                  <a:srgbClr val="000000"/>
                </a:solidFill>
                <a:latin typeface="Roboto Condensed Bold"/>
              </a:rPr>
              <a:t>; </a:t>
            </a:r>
            <a:r>
              <a:rPr lang="en-US" sz="3500" dirty="0" err="1">
                <a:solidFill>
                  <a:srgbClr val="000000"/>
                </a:solidFill>
                <a:latin typeface="Roboto Condensed Bold"/>
              </a:rPr>
              <a:t>nêu</a:t>
            </a:r>
            <a:r>
              <a:rPr lang="en-US" sz="3500" dirty="0">
                <a:solidFill>
                  <a:srgbClr val="000000"/>
                </a:solidFill>
                <a:latin typeface="Roboto Condensed Bold"/>
              </a:rPr>
              <a:t> ý </a:t>
            </a:r>
            <a:r>
              <a:rPr lang="en-US" sz="3500" dirty="0" err="1">
                <a:solidFill>
                  <a:srgbClr val="000000"/>
                </a:solidFill>
                <a:latin typeface="Roboto Condensed Bold"/>
              </a:rPr>
              <a:t>kiến</a:t>
            </a:r>
            <a:r>
              <a:rPr lang="en-US" sz="3500" dirty="0">
                <a:solidFill>
                  <a:srgbClr val="000000"/>
                </a:solidFill>
                <a:latin typeface="Roboto Condensed Bold"/>
              </a:rPr>
              <a:t> </a:t>
            </a:r>
            <a:r>
              <a:rPr lang="en-US" sz="3500" dirty="0" err="1">
                <a:solidFill>
                  <a:srgbClr val="000000"/>
                </a:solidFill>
                <a:latin typeface="Roboto Condensed Bold"/>
              </a:rPr>
              <a:t>chung</a:t>
            </a:r>
            <a:r>
              <a:rPr lang="en-US" sz="3500" dirty="0">
                <a:solidFill>
                  <a:srgbClr val="000000"/>
                </a:solidFill>
                <a:latin typeface="Roboto Condensed Bold"/>
              </a:rPr>
              <a:t> </a:t>
            </a:r>
            <a:r>
              <a:rPr lang="en-US" sz="3500" dirty="0" err="1">
                <a:solidFill>
                  <a:srgbClr val="000000"/>
                </a:solidFill>
                <a:latin typeface="Roboto Condensed Bold"/>
              </a:rPr>
              <a:t>về</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thơ</a:t>
            </a:r>
            <a:endParaRPr lang="en-US" sz="3500" dirty="0">
              <a:solidFill>
                <a:srgbClr val="000000"/>
              </a:solidFill>
              <a:latin typeface="Roboto Condensed Bold"/>
            </a:endParaRPr>
          </a:p>
          <a:p>
            <a:pPr>
              <a:lnSpc>
                <a:spcPts val="4900"/>
              </a:lnSpc>
              <a:spcBef>
                <a:spcPct val="0"/>
              </a:spcBef>
            </a:pPr>
            <a:r>
              <a:rPr lang="en-US" sz="3500" dirty="0">
                <a:solidFill>
                  <a:srgbClr val="000000"/>
                </a:solidFill>
                <a:latin typeface="Roboto Condensed Bold"/>
              </a:rPr>
              <a:t>+ </a:t>
            </a:r>
            <a:r>
              <a:rPr lang="en-US" sz="3500" dirty="0" err="1">
                <a:solidFill>
                  <a:srgbClr val="000000"/>
                </a:solidFill>
                <a:latin typeface="Roboto Condensed Bold"/>
              </a:rPr>
              <a:t>Thân</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p>
          <a:p>
            <a:pPr marL="755651" lvl="1" indent="-377825">
              <a:lnSpc>
                <a:spcPts val="4900"/>
              </a:lnSpc>
              <a:buFont typeface="Arial"/>
              <a:buChar char="•"/>
            </a:pPr>
            <a:r>
              <a:rPr lang="en-US" sz="3500" dirty="0">
                <a:solidFill>
                  <a:srgbClr val="000000"/>
                </a:solidFill>
                <a:latin typeface="Roboto Condensed Bold Italics"/>
              </a:rPr>
              <a:t>Ý 1: </a:t>
            </a:r>
            <a:r>
              <a:rPr lang="en-US" sz="3500" dirty="0" err="1">
                <a:solidFill>
                  <a:srgbClr val="000000"/>
                </a:solidFill>
                <a:latin typeface="Roboto Condensed Bold Italics"/>
              </a:rPr>
              <a:t>Phân</a:t>
            </a:r>
            <a:r>
              <a:rPr lang="en-US" sz="3500" dirty="0">
                <a:solidFill>
                  <a:srgbClr val="000000"/>
                </a:solidFill>
                <a:latin typeface="Roboto Condensed Bold Italics"/>
              </a:rPr>
              <a:t> </a:t>
            </a:r>
            <a:r>
              <a:rPr lang="en-US" sz="3500" dirty="0" err="1">
                <a:solidFill>
                  <a:srgbClr val="000000"/>
                </a:solidFill>
                <a:latin typeface="Roboto Condensed Bold Italics"/>
              </a:rPr>
              <a:t>tích</a:t>
            </a:r>
            <a:r>
              <a:rPr lang="en-US" sz="3500" dirty="0">
                <a:solidFill>
                  <a:srgbClr val="000000"/>
                </a:solidFill>
                <a:latin typeface="Roboto Condensed Bold Italics"/>
              </a:rPr>
              <a:t> </a:t>
            </a:r>
            <a:r>
              <a:rPr lang="en-US" sz="3500" dirty="0" err="1">
                <a:solidFill>
                  <a:srgbClr val="000000"/>
                </a:solidFill>
                <a:latin typeface="Roboto Condensed Bold Italics"/>
              </a:rPr>
              <a:t>đặc</a:t>
            </a:r>
            <a:r>
              <a:rPr lang="en-US" sz="3500" dirty="0">
                <a:solidFill>
                  <a:srgbClr val="000000"/>
                </a:solidFill>
                <a:latin typeface="Roboto Condensed Bold Italics"/>
              </a:rPr>
              <a:t> </a:t>
            </a:r>
            <a:r>
              <a:rPr lang="en-US" sz="3500" dirty="0" err="1">
                <a:solidFill>
                  <a:srgbClr val="000000"/>
                </a:solidFill>
                <a:latin typeface="Roboto Condensed Bold Italics"/>
              </a:rPr>
              <a:t>điểm</a:t>
            </a:r>
            <a:r>
              <a:rPr lang="en-US" sz="3500" dirty="0">
                <a:solidFill>
                  <a:srgbClr val="000000"/>
                </a:solidFill>
                <a:latin typeface="Roboto Condensed Bold Italics"/>
              </a:rPr>
              <a:t> </a:t>
            </a:r>
            <a:r>
              <a:rPr lang="en-US" sz="3500" dirty="0" err="1">
                <a:solidFill>
                  <a:srgbClr val="000000"/>
                </a:solidFill>
                <a:latin typeface="Roboto Condensed Bold Italics"/>
              </a:rPr>
              <a:t>nội</a:t>
            </a:r>
            <a:r>
              <a:rPr lang="en-US" sz="3500" dirty="0">
                <a:solidFill>
                  <a:srgbClr val="000000"/>
                </a:solidFill>
                <a:latin typeface="Roboto Condensed Bold Italics"/>
              </a:rPr>
              <a:t> dung</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Phân</a:t>
            </a:r>
            <a:r>
              <a:rPr lang="en-US" sz="3500" dirty="0">
                <a:solidFill>
                  <a:srgbClr val="000000"/>
                </a:solidFill>
                <a:ea typeface="Roboto Condensed"/>
              </a:rPr>
              <a:t> </a:t>
            </a:r>
            <a:r>
              <a:rPr lang="en-US" sz="3500" dirty="0" err="1">
                <a:solidFill>
                  <a:srgbClr val="000000"/>
                </a:solidFill>
                <a:ea typeface="Roboto Condensed"/>
              </a:rPr>
              <a:t>tích</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tượng</a:t>
            </a:r>
            <a:r>
              <a:rPr lang="en-US" sz="3500" dirty="0">
                <a:solidFill>
                  <a:srgbClr val="000000"/>
                </a:solidFill>
                <a:ea typeface="Roboto Condensed"/>
              </a:rPr>
              <a:t> </a:t>
            </a:r>
            <a:r>
              <a:rPr lang="en-US" sz="3500" dirty="0" err="1">
                <a:solidFill>
                  <a:srgbClr val="000000"/>
                </a:solidFill>
                <a:ea typeface="Roboto Condensed"/>
              </a:rPr>
              <a:t>thơ</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tượng</a:t>
            </a:r>
            <a:r>
              <a:rPr lang="en-US" sz="3500" dirty="0">
                <a:solidFill>
                  <a:srgbClr val="000000"/>
                </a:solidFill>
                <a:ea typeface="Roboto Condensed"/>
              </a:rPr>
              <a:t> </a:t>
            </a:r>
            <a:r>
              <a:rPr lang="en-US" sz="3500" dirty="0" err="1">
                <a:solidFill>
                  <a:srgbClr val="000000"/>
                </a:solidFill>
                <a:ea typeface="Roboto Condensed"/>
              </a:rPr>
              <a:t>thiên</a:t>
            </a:r>
            <a:r>
              <a:rPr lang="en-US" sz="3500" dirty="0">
                <a:solidFill>
                  <a:srgbClr val="000000"/>
                </a:solidFill>
                <a:ea typeface="Roboto Condensed"/>
              </a:rPr>
              <a:t> </a:t>
            </a:r>
            <a:r>
              <a:rPr lang="en-US" sz="3500" dirty="0" err="1">
                <a:solidFill>
                  <a:srgbClr val="000000"/>
                </a:solidFill>
                <a:ea typeface="Roboto Condensed"/>
              </a:rPr>
              <a:t>nhiên</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tượng</a:t>
            </a:r>
            <a:r>
              <a:rPr lang="en-US" sz="3500" dirty="0">
                <a:solidFill>
                  <a:srgbClr val="000000"/>
                </a:solidFill>
                <a:ea typeface="Roboto Condensed"/>
              </a:rPr>
              <a:t> con </a:t>
            </a:r>
            <a:r>
              <a:rPr lang="en-US" sz="3500" dirty="0" err="1">
                <a:solidFill>
                  <a:srgbClr val="000000"/>
                </a:solidFill>
                <a:ea typeface="Roboto Condensed"/>
              </a:rPr>
              <a:t>người</a:t>
            </a:r>
            <a:r>
              <a:rPr lang="en-US" sz="3500" dirty="0">
                <a:solidFill>
                  <a:srgbClr val="000000"/>
                </a:solidFill>
                <a:ea typeface="Roboto Condensed"/>
              </a:rPr>
              <a:t>)</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Phân</a:t>
            </a:r>
            <a:r>
              <a:rPr lang="en-US" sz="3500" dirty="0">
                <a:solidFill>
                  <a:srgbClr val="000000"/>
                </a:solidFill>
                <a:ea typeface="Roboto Condensed"/>
              </a:rPr>
              <a:t> </a:t>
            </a:r>
            <a:r>
              <a:rPr lang="en-US" sz="3500" dirty="0" err="1">
                <a:solidFill>
                  <a:srgbClr val="000000"/>
                </a:solidFill>
                <a:ea typeface="Roboto Condensed"/>
              </a:rPr>
              <a:t>tích</a:t>
            </a:r>
            <a:r>
              <a:rPr lang="en-US" sz="3500" dirty="0">
                <a:solidFill>
                  <a:srgbClr val="000000"/>
                </a:solidFill>
                <a:ea typeface="Roboto Condensed"/>
              </a:rPr>
              <a:t> </a:t>
            </a:r>
            <a:r>
              <a:rPr lang="en-US" sz="3500" dirty="0" err="1">
                <a:solidFill>
                  <a:srgbClr val="000000"/>
                </a:solidFill>
                <a:ea typeface="Roboto Condensed"/>
              </a:rPr>
              <a:t>cảm</a:t>
            </a:r>
            <a:r>
              <a:rPr lang="en-US" sz="3500" dirty="0">
                <a:solidFill>
                  <a:srgbClr val="000000"/>
                </a:solidFill>
                <a:ea typeface="Roboto Condensed"/>
              </a:rPr>
              <a:t> </a:t>
            </a:r>
            <a:r>
              <a:rPr lang="en-US" sz="3500" dirty="0" err="1">
                <a:solidFill>
                  <a:srgbClr val="000000"/>
                </a:solidFill>
                <a:ea typeface="Roboto Condensed"/>
              </a:rPr>
              <a:t>xúc</a:t>
            </a:r>
            <a:r>
              <a:rPr lang="en-US" sz="3500" dirty="0">
                <a:solidFill>
                  <a:srgbClr val="000000"/>
                </a:solidFill>
                <a:ea typeface="Roboto Condensed"/>
              </a:rPr>
              <a:t>, </a:t>
            </a:r>
            <a:r>
              <a:rPr lang="en-US" sz="3500" dirty="0" err="1">
                <a:solidFill>
                  <a:srgbClr val="000000"/>
                </a:solidFill>
                <a:ea typeface="Roboto Condensed"/>
              </a:rPr>
              <a:t>tâm</a:t>
            </a:r>
            <a:r>
              <a:rPr lang="en-US" sz="3500" dirty="0">
                <a:solidFill>
                  <a:srgbClr val="000000"/>
                </a:solidFill>
                <a:ea typeface="Roboto Condensed"/>
              </a:rPr>
              <a:t> </a:t>
            </a:r>
            <a:r>
              <a:rPr lang="en-US" sz="3500" dirty="0" err="1">
                <a:solidFill>
                  <a:srgbClr val="000000"/>
                </a:solidFill>
                <a:ea typeface="Roboto Condensed"/>
              </a:rPr>
              <a:t>trạng</a:t>
            </a:r>
            <a:r>
              <a:rPr lang="en-US" sz="3500" dirty="0">
                <a:solidFill>
                  <a:srgbClr val="000000"/>
                </a:solidFill>
                <a:ea typeface="Roboto Condensed"/>
              </a:rPr>
              <a:t> </a:t>
            </a:r>
            <a:r>
              <a:rPr lang="en-US" sz="3500" dirty="0" err="1">
                <a:solidFill>
                  <a:srgbClr val="000000"/>
                </a:solidFill>
                <a:ea typeface="Roboto Condensed"/>
              </a:rPr>
              <a:t>của</a:t>
            </a:r>
            <a:r>
              <a:rPr lang="en-US" sz="3500" dirty="0">
                <a:solidFill>
                  <a:srgbClr val="000000"/>
                </a:solidFill>
                <a:ea typeface="Roboto Condensed"/>
              </a:rPr>
              <a:t> </a:t>
            </a:r>
            <a:r>
              <a:rPr lang="en-US" sz="3500" dirty="0" err="1">
                <a:solidFill>
                  <a:srgbClr val="000000"/>
                </a:solidFill>
                <a:ea typeface="Roboto Condensed"/>
              </a:rPr>
              <a:t>nhà</a:t>
            </a:r>
            <a:r>
              <a:rPr lang="en-US" sz="3500" dirty="0">
                <a:solidFill>
                  <a:srgbClr val="000000"/>
                </a:solidFill>
                <a:ea typeface="Roboto Condensed"/>
              </a:rPr>
              <a:t> </a:t>
            </a:r>
            <a:r>
              <a:rPr lang="en-US" sz="3500" dirty="0" err="1">
                <a:solidFill>
                  <a:srgbClr val="000000"/>
                </a:solidFill>
                <a:ea typeface="Roboto Condensed"/>
              </a:rPr>
              <a:t>thơ</a:t>
            </a:r>
            <a:endParaRPr lang="en-US" sz="3500" dirty="0">
              <a:solidFill>
                <a:srgbClr val="000000"/>
              </a:solidFill>
              <a:ea typeface="Roboto Condensed"/>
            </a:endParaRP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Khái</a:t>
            </a:r>
            <a:r>
              <a:rPr lang="en-US" sz="3500" dirty="0">
                <a:solidFill>
                  <a:srgbClr val="000000"/>
                </a:solidFill>
                <a:ea typeface="Roboto Condensed"/>
              </a:rPr>
              <a:t> </a:t>
            </a:r>
            <a:r>
              <a:rPr lang="en-US" sz="3500" dirty="0" err="1">
                <a:solidFill>
                  <a:srgbClr val="000000"/>
                </a:solidFill>
                <a:ea typeface="Roboto Condensed"/>
              </a:rPr>
              <a:t>quát</a:t>
            </a:r>
            <a:r>
              <a:rPr lang="en-US" sz="3500" dirty="0">
                <a:solidFill>
                  <a:srgbClr val="000000"/>
                </a:solidFill>
                <a:ea typeface="Roboto Condensed"/>
              </a:rPr>
              <a:t> </a:t>
            </a:r>
            <a:r>
              <a:rPr lang="en-US" sz="3500" dirty="0" err="1">
                <a:solidFill>
                  <a:srgbClr val="000000"/>
                </a:solidFill>
                <a:ea typeface="Roboto Condensed"/>
              </a:rPr>
              <a:t>chủ</a:t>
            </a:r>
            <a:r>
              <a:rPr lang="en-US" sz="3500" dirty="0">
                <a:solidFill>
                  <a:srgbClr val="000000"/>
                </a:solidFill>
                <a:ea typeface="Roboto Condensed"/>
              </a:rPr>
              <a:t> </a:t>
            </a:r>
            <a:r>
              <a:rPr lang="en-US" sz="3500" dirty="0" err="1">
                <a:solidFill>
                  <a:srgbClr val="000000"/>
                </a:solidFill>
                <a:ea typeface="Roboto Condensed"/>
              </a:rPr>
              <a:t>đề</a:t>
            </a:r>
            <a:r>
              <a:rPr lang="en-US" sz="3500" dirty="0">
                <a:solidFill>
                  <a:srgbClr val="000000"/>
                </a:solidFill>
                <a:ea typeface="Roboto Condensed"/>
              </a:rPr>
              <a:t> </a:t>
            </a:r>
            <a:r>
              <a:rPr lang="en-US" sz="3500" dirty="0" err="1">
                <a:solidFill>
                  <a:srgbClr val="000000"/>
                </a:solidFill>
                <a:ea typeface="Roboto Condensed"/>
              </a:rPr>
              <a:t>của</a:t>
            </a:r>
            <a:r>
              <a:rPr lang="en-US" sz="3500" dirty="0">
                <a:solidFill>
                  <a:srgbClr val="000000"/>
                </a:solidFill>
                <a:ea typeface="Roboto Condensed"/>
              </a:rPr>
              <a:t> </a:t>
            </a:r>
            <a:r>
              <a:rPr lang="en-US" sz="3500" dirty="0" err="1">
                <a:solidFill>
                  <a:srgbClr val="000000"/>
                </a:solidFill>
                <a:ea typeface="Roboto Condensed"/>
              </a:rPr>
              <a:t>bài</a:t>
            </a:r>
            <a:r>
              <a:rPr lang="en-US" sz="3500" dirty="0">
                <a:solidFill>
                  <a:srgbClr val="000000"/>
                </a:solidFill>
                <a:ea typeface="Roboto Condensed"/>
              </a:rPr>
              <a:t> </a:t>
            </a:r>
            <a:r>
              <a:rPr lang="en-US" sz="3500" dirty="0" err="1">
                <a:solidFill>
                  <a:srgbClr val="000000"/>
                </a:solidFill>
                <a:ea typeface="Roboto Condensed"/>
              </a:rPr>
              <a:t>thơ</a:t>
            </a:r>
            <a:endParaRPr lang="en-US" sz="3500" dirty="0">
              <a:solidFill>
                <a:srgbClr val="000000"/>
              </a:solidFill>
              <a:ea typeface="Roboto Condensed"/>
            </a:endParaRPr>
          </a:p>
          <a:p>
            <a:pPr marL="755651" lvl="1" indent="-377825">
              <a:lnSpc>
                <a:spcPts val="4900"/>
              </a:lnSpc>
              <a:buFont typeface="Arial"/>
              <a:buChar char="•"/>
            </a:pPr>
            <a:r>
              <a:rPr lang="en-US" sz="3500" dirty="0">
                <a:solidFill>
                  <a:srgbClr val="000000"/>
                </a:solidFill>
                <a:latin typeface="Roboto Condensed Bold Italics"/>
              </a:rPr>
              <a:t>Ý 2: </a:t>
            </a:r>
            <a:r>
              <a:rPr lang="en-US" sz="3500" dirty="0" err="1">
                <a:solidFill>
                  <a:srgbClr val="000000"/>
                </a:solidFill>
                <a:latin typeface="Roboto Condensed Bold Italics"/>
              </a:rPr>
              <a:t>Phân</a:t>
            </a:r>
            <a:r>
              <a:rPr lang="en-US" sz="3500" dirty="0">
                <a:solidFill>
                  <a:srgbClr val="000000"/>
                </a:solidFill>
                <a:latin typeface="Roboto Condensed Bold Italics"/>
              </a:rPr>
              <a:t> </a:t>
            </a:r>
            <a:r>
              <a:rPr lang="en-US" sz="3500" dirty="0" err="1">
                <a:solidFill>
                  <a:srgbClr val="000000"/>
                </a:solidFill>
                <a:latin typeface="Roboto Condensed Bold Italics"/>
              </a:rPr>
              <a:t>tích</a:t>
            </a:r>
            <a:r>
              <a:rPr lang="en-US" sz="3500" dirty="0">
                <a:solidFill>
                  <a:srgbClr val="000000"/>
                </a:solidFill>
                <a:latin typeface="Roboto Condensed Bold Italics"/>
              </a:rPr>
              <a:t> </a:t>
            </a:r>
            <a:r>
              <a:rPr lang="en-US" sz="3500" dirty="0" err="1">
                <a:solidFill>
                  <a:srgbClr val="000000"/>
                </a:solidFill>
                <a:latin typeface="Roboto Condensed Bold Italics"/>
              </a:rPr>
              <a:t>một</a:t>
            </a:r>
            <a:r>
              <a:rPr lang="en-US" sz="3500" dirty="0">
                <a:solidFill>
                  <a:srgbClr val="000000"/>
                </a:solidFill>
                <a:latin typeface="Roboto Condensed Bold Italics"/>
              </a:rPr>
              <a:t> </a:t>
            </a:r>
            <a:r>
              <a:rPr lang="en-US" sz="3500" dirty="0" err="1">
                <a:solidFill>
                  <a:srgbClr val="000000"/>
                </a:solidFill>
                <a:latin typeface="Roboto Condensed Bold Italics"/>
              </a:rPr>
              <a:t>số</a:t>
            </a:r>
            <a:r>
              <a:rPr lang="en-US" sz="3500" dirty="0">
                <a:solidFill>
                  <a:srgbClr val="000000"/>
                </a:solidFill>
                <a:latin typeface="Roboto Condensed Bold Italics"/>
              </a:rPr>
              <a:t> </a:t>
            </a:r>
            <a:r>
              <a:rPr lang="en-US" sz="3500" dirty="0" err="1">
                <a:solidFill>
                  <a:srgbClr val="000000"/>
                </a:solidFill>
                <a:latin typeface="Roboto Condensed Bold Italics"/>
              </a:rPr>
              <a:t>nét</a:t>
            </a:r>
            <a:r>
              <a:rPr lang="en-US" sz="3500" dirty="0">
                <a:solidFill>
                  <a:srgbClr val="000000"/>
                </a:solidFill>
                <a:latin typeface="Roboto Condensed Bold Italics"/>
              </a:rPr>
              <a:t> </a:t>
            </a:r>
            <a:r>
              <a:rPr lang="en-US" sz="3500" dirty="0" err="1">
                <a:solidFill>
                  <a:srgbClr val="000000"/>
                </a:solidFill>
                <a:latin typeface="Roboto Condensed Bold Italics"/>
              </a:rPr>
              <a:t>đặc</a:t>
            </a:r>
            <a:r>
              <a:rPr lang="en-US" sz="3500" dirty="0">
                <a:solidFill>
                  <a:srgbClr val="000000"/>
                </a:solidFill>
                <a:latin typeface="Roboto Condensed Bold Italics"/>
              </a:rPr>
              <a:t> </a:t>
            </a:r>
            <a:r>
              <a:rPr lang="en-US" sz="3500" dirty="0" err="1">
                <a:solidFill>
                  <a:srgbClr val="000000"/>
                </a:solidFill>
                <a:latin typeface="Roboto Condensed Bold Italics"/>
              </a:rPr>
              <a:t>sắc</a:t>
            </a:r>
            <a:r>
              <a:rPr lang="en-US" sz="3500" dirty="0">
                <a:solidFill>
                  <a:srgbClr val="000000"/>
                </a:solidFill>
                <a:latin typeface="Roboto Condensed Bold Italics"/>
              </a:rPr>
              <a:t> </a:t>
            </a:r>
            <a:r>
              <a:rPr lang="en-US" sz="3500" dirty="0" err="1">
                <a:solidFill>
                  <a:srgbClr val="000000"/>
                </a:solidFill>
                <a:latin typeface="Roboto Condensed Bold Italics"/>
              </a:rPr>
              <a:t>về</a:t>
            </a:r>
            <a:r>
              <a:rPr lang="en-US" sz="3500" dirty="0">
                <a:solidFill>
                  <a:srgbClr val="000000"/>
                </a:solidFill>
                <a:latin typeface="Roboto Condensed Bold Italics"/>
              </a:rPr>
              <a:t> nghệ thuật</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Cách</a:t>
            </a:r>
            <a:r>
              <a:rPr lang="en-US" sz="3500" dirty="0">
                <a:solidFill>
                  <a:srgbClr val="000000"/>
                </a:solidFill>
                <a:ea typeface="Roboto Condensed"/>
              </a:rPr>
              <a:t> </a:t>
            </a:r>
            <a:r>
              <a:rPr lang="en-US" sz="3500" dirty="0" err="1">
                <a:solidFill>
                  <a:srgbClr val="000000"/>
                </a:solidFill>
                <a:ea typeface="Roboto Condensed"/>
              </a:rPr>
              <a:t>sử</a:t>
            </a:r>
            <a:r>
              <a:rPr lang="en-US" sz="3500" dirty="0">
                <a:solidFill>
                  <a:srgbClr val="000000"/>
                </a:solidFill>
                <a:ea typeface="Roboto Condensed"/>
              </a:rPr>
              <a:t> </a:t>
            </a:r>
            <a:r>
              <a:rPr lang="en-US" sz="3500" dirty="0" err="1">
                <a:solidFill>
                  <a:srgbClr val="000000"/>
                </a:solidFill>
                <a:ea typeface="Roboto Condensed"/>
              </a:rPr>
              <a:t>dụng</a:t>
            </a:r>
            <a:r>
              <a:rPr lang="en-US" sz="3500" dirty="0">
                <a:solidFill>
                  <a:srgbClr val="000000"/>
                </a:solidFill>
                <a:ea typeface="Roboto Condensed"/>
              </a:rPr>
              <a:t> </a:t>
            </a:r>
            <a:r>
              <a:rPr lang="en-US" sz="3500" dirty="0" err="1">
                <a:solidFill>
                  <a:srgbClr val="000000"/>
                </a:solidFill>
                <a:ea typeface="Roboto Condensed"/>
              </a:rPr>
              <a:t>thể</a:t>
            </a:r>
            <a:r>
              <a:rPr lang="en-US" sz="3500" dirty="0">
                <a:solidFill>
                  <a:srgbClr val="000000"/>
                </a:solidFill>
                <a:ea typeface="Roboto Condensed"/>
              </a:rPr>
              <a:t> </a:t>
            </a:r>
            <a:r>
              <a:rPr lang="en-US" sz="3500" dirty="0" err="1">
                <a:solidFill>
                  <a:srgbClr val="000000"/>
                </a:solidFill>
                <a:ea typeface="Roboto Condensed"/>
              </a:rPr>
              <a:t>thơ</a:t>
            </a:r>
            <a:r>
              <a:rPr lang="en-US" sz="3500" dirty="0">
                <a:solidFill>
                  <a:srgbClr val="000000"/>
                </a:solidFill>
                <a:ea typeface="Roboto Condensed"/>
              </a:rPr>
              <a:t> </a:t>
            </a:r>
            <a:r>
              <a:rPr lang="en-US" sz="3500" dirty="0" err="1">
                <a:solidFill>
                  <a:srgbClr val="000000"/>
                </a:solidFill>
                <a:ea typeface="Roboto Condensed"/>
              </a:rPr>
              <a:t>thất</a:t>
            </a:r>
            <a:r>
              <a:rPr lang="en-US" sz="3500" dirty="0">
                <a:solidFill>
                  <a:srgbClr val="000000"/>
                </a:solidFill>
                <a:ea typeface="Roboto Condensed"/>
              </a:rPr>
              <a:t> </a:t>
            </a:r>
            <a:r>
              <a:rPr lang="en-US" sz="3500" dirty="0" err="1">
                <a:solidFill>
                  <a:srgbClr val="000000"/>
                </a:solidFill>
                <a:ea typeface="Roboto Condensed"/>
              </a:rPr>
              <a:t>ngôn</a:t>
            </a:r>
            <a:r>
              <a:rPr lang="en-US" sz="3500" dirty="0">
                <a:solidFill>
                  <a:srgbClr val="000000"/>
                </a:solidFill>
                <a:ea typeface="Roboto Condensed"/>
              </a:rPr>
              <a:t> </a:t>
            </a:r>
            <a:r>
              <a:rPr lang="en-US" sz="3500" dirty="0" err="1">
                <a:solidFill>
                  <a:srgbClr val="000000"/>
                </a:solidFill>
                <a:ea typeface="Roboto Condensed"/>
              </a:rPr>
              <a:t>bát</a:t>
            </a:r>
            <a:r>
              <a:rPr lang="en-US" sz="3500" dirty="0">
                <a:solidFill>
                  <a:srgbClr val="000000"/>
                </a:solidFill>
                <a:ea typeface="Roboto Condensed"/>
              </a:rPr>
              <a:t> </a:t>
            </a:r>
            <a:r>
              <a:rPr lang="en-US" sz="3500" dirty="0" err="1">
                <a:solidFill>
                  <a:srgbClr val="000000"/>
                </a:solidFill>
                <a:ea typeface="Roboto Condensed"/>
              </a:rPr>
              <a:t>cú</a:t>
            </a:r>
            <a:r>
              <a:rPr lang="en-US" sz="3500" dirty="0">
                <a:solidFill>
                  <a:srgbClr val="000000"/>
                </a:solidFill>
                <a:ea typeface="Roboto Condensed"/>
              </a:rPr>
              <a:t> </a:t>
            </a:r>
            <a:r>
              <a:rPr lang="en-US" sz="3500" dirty="0" err="1">
                <a:solidFill>
                  <a:srgbClr val="000000"/>
                </a:solidFill>
                <a:ea typeface="Roboto Condensed"/>
              </a:rPr>
              <a:t>hoặc</a:t>
            </a:r>
            <a:r>
              <a:rPr lang="en-US" sz="3500" dirty="0">
                <a:solidFill>
                  <a:srgbClr val="000000"/>
                </a:solidFill>
                <a:ea typeface="Roboto Condensed"/>
              </a:rPr>
              <a:t> </a:t>
            </a:r>
            <a:r>
              <a:rPr lang="en-US" sz="3500" dirty="0" err="1">
                <a:solidFill>
                  <a:srgbClr val="000000"/>
                </a:solidFill>
                <a:ea typeface="Roboto Condensed"/>
              </a:rPr>
              <a:t>tứ</a:t>
            </a:r>
            <a:r>
              <a:rPr lang="en-US" sz="3500" dirty="0">
                <a:solidFill>
                  <a:srgbClr val="000000"/>
                </a:solidFill>
                <a:ea typeface="Roboto Condensed"/>
              </a:rPr>
              <a:t> </a:t>
            </a:r>
            <a:r>
              <a:rPr lang="en-US" sz="3500" dirty="0" err="1">
                <a:solidFill>
                  <a:srgbClr val="000000"/>
                </a:solidFill>
                <a:ea typeface="Roboto Condensed"/>
              </a:rPr>
              <a:t>tuyệt</a:t>
            </a:r>
            <a:r>
              <a:rPr lang="en-US" sz="3500" dirty="0">
                <a:solidFill>
                  <a:srgbClr val="000000"/>
                </a:solidFill>
                <a:ea typeface="Roboto Condensed"/>
              </a:rPr>
              <a:t> </a:t>
            </a:r>
            <a:r>
              <a:rPr lang="en-US" sz="3500" dirty="0" err="1">
                <a:solidFill>
                  <a:srgbClr val="000000"/>
                </a:solidFill>
                <a:ea typeface="Roboto Condensed"/>
              </a:rPr>
              <a:t>Đường</a:t>
            </a:r>
            <a:r>
              <a:rPr lang="en-US" sz="3500" dirty="0">
                <a:solidFill>
                  <a:srgbClr val="000000"/>
                </a:solidFill>
                <a:ea typeface="Roboto Condensed"/>
              </a:rPr>
              <a:t> </a:t>
            </a:r>
            <a:r>
              <a:rPr lang="en-US" sz="3500" dirty="0" err="1">
                <a:solidFill>
                  <a:srgbClr val="000000"/>
                </a:solidFill>
                <a:ea typeface="Roboto Condensed"/>
              </a:rPr>
              <a:t>luật</a:t>
            </a:r>
            <a:r>
              <a:rPr lang="en-US" sz="3500" dirty="0">
                <a:solidFill>
                  <a:srgbClr val="000000"/>
                </a:solidFill>
                <a:ea typeface="Roboto Condensed"/>
              </a:rPr>
              <a:t> (</a:t>
            </a:r>
            <a:r>
              <a:rPr lang="en-US" sz="3500" dirty="0" err="1">
                <a:solidFill>
                  <a:srgbClr val="000000"/>
                </a:solidFill>
                <a:ea typeface="Roboto Condensed"/>
              </a:rPr>
              <a:t>theo</a:t>
            </a:r>
            <a:r>
              <a:rPr lang="en-US" sz="3500" dirty="0">
                <a:solidFill>
                  <a:srgbClr val="000000"/>
                </a:solidFill>
                <a:ea typeface="Roboto Condensed"/>
              </a:rPr>
              <a:t> </a:t>
            </a:r>
            <a:r>
              <a:rPr lang="en-US" sz="3500" dirty="0" err="1">
                <a:solidFill>
                  <a:srgbClr val="000000"/>
                </a:solidFill>
                <a:ea typeface="Roboto Condensed"/>
              </a:rPr>
              <a:t>mô</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chuẩn</a:t>
            </a:r>
            <a:r>
              <a:rPr lang="en-US" sz="3500" dirty="0">
                <a:solidFill>
                  <a:srgbClr val="000000"/>
                </a:solidFill>
                <a:ea typeface="Roboto Condensed"/>
              </a:rPr>
              <a:t> </a:t>
            </a:r>
            <a:r>
              <a:rPr lang="en-US" sz="3500" dirty="0" err="1">
                <a:solidFill>
                  <a:srgbClr val="000000"/>
                </a:solidFill>
                <a:ea typeface="Roboto Condensed"/>
              </a:rPr>
              <a:t>mục</a:t>
            </a:r>
            <a:r>
              <a:rPr lang="en-US" sz="3500" dirty="0">
                <a:solidFill>
                  <a:srgbClr val="000000"/>
                </a:solidFill>
                <a:ea typeface="Roboto Condensed"/>
              </a:rPr>
              <a:t> hay </a:t>
            </a:r>
            <a:r>
              <a:rPr lang="en-US" sz="3500" dirty="0" err="1">
                <a:solidFill>
                  <a:srgbClr val="000000"/>
                </a:solidFill>
                <a:ea typeface="Roboto Condensed"/>
              </a:rPr>
              <a:t>có</a:t>
            </a:r>
            <a:r>
              <a:rPr lang="en-US" sz="3500" dirty="0">
                <a:solidFill>
                  <a:srgbClr val="000000"/>
                </a:solidFill>
                <a:ea typeface="Roboto Condensed"/>
              </a:rPr>
              <a:t> </a:t>
            </a:r>
            <a:r>
              <a:rPr lang="en-US" sz="3500" dirty="0" err="1">
                <a:solidFill>
                  <a:srgbClr val="000000"/>
                </a:solidFill>
                <a:ea typeface="Roboto Condensed"/>
              </a:rPr>
              <a:t>sự</a:t>
            </a:r>
            <a:r>
              <a:rPr lang="en-US" sz="3500" dirty="0">
                <a:solidFill>
                  <a:srgbClr val="000000"/>
                </a:solidFill>
                <a:ea typeface="Roboto Condensed"/>
              </a:rPr>
              <a:t> </a:t>
            </a:r>
            <a:r>
              <a:rPr lang="en-US" sz="3500" dirty="0" err="1">
                <a:solidFill>
                  <a:srgbClr val="000000"/>
                </a:solidFill>
                <a:ea typeface="Roboto Condensed"/>
              </a:rPr>
              <a:t>cách</a:t>
            </a:r>
            <a:r>
              <a:rPr lang="en-US" sz="3500" dirty="0">
                <a:solidFill>
                  <a:srgbClr val="000000"/>
                </a:solidFill>
                <a:ea typeface="Roboto Condensed"/>
              </a:rPr>
              <a:t> </a:t>
            </a:r>
            <a:r>
              <a:rPr lang="en-US" sz="3500" dirty="0" err="1">
                <a:solidFill>
                  <a:srgbClr val="000000"/>
                </a:solidFill>
                <a:ea typeface="Roboto Condensed"/>
              </a:rPr>
              <a:t>tân</a:t>
            </a:r>
            <a:r>
              <a:rPr lang="en-US" sz="3500" dirty="0">
                <a:solidFill>
                  <a:srgbClr val="000000"/>
                </a:solidFill>
                <a:ea typeface="Roboto Condensed"/>
              </a:rPr>
              <a:t>)</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Những</a:t>
            </a:r>
            <a:r>
              <a:rPr lang="en-US" sz="3500" dirty="0">
                <a:solidFill>
                  <a:srgbClr val="000000"/>
                </a:solidFill>
                <a:ea typeface="Roboto Condensed"/>
              </a:rPr>
              <a:t> </a:t>
            </a:r>
            <a:r>
              <a:rPr lang="en-US" sz="3500" dirty="0" err="1">
                <a:solidFill>
                  <a:srgbClr val="000000"/>
                </a:solidFill>
                <a:ea typeface="Roboto Condensed"/>
              </a:rPr>
              <a:t>nét</a:t>
            </a:r>
            <a:r>
              <a:rPr lang="en-US" sz="3500" dirty="0">
                <a:solidFill>
                  <a:srgbClr val="000000"/>
                </a:solidFill>
                <a:ea typeface="Roboto Condensed"/>
              </a:rPr>
              <a:t> </a:t>
            </a:r>
            <a:r>
              <a:rPr lang="en-US" sz="3500" dirty="0" err="1">
                <a:solidFill>
                  <a:srgbClr val="000000"/>
                </a:solidFill>
                <a:ea typeface="Roboto Condensed"/>
              </a:rPr>
              <a:t>đặc</a:t>
            </a:r>
            <a:r>
              <a:rPr lang="en-US" sz="3500" dirty="0">
                <a:solidFill>
                  <a:srgbClr val="000000"/>
                </a:solidFill>
                <a:ea typeface="Roboto Condensed"/>
              </a:rPr>
              <a:t> </a:t>
            </a:r>
            <a:r>
              <a:rPr lang="en-US" sz="3500" dirty="0" err="1">
                <a:solidFill>
                  <a:srgbClr val="000000"/>
                </a:solidFill>
                <a:ea typeface="Roboto Condensed"/>
              </a:rPr>
              <a:t>sắc</a:t>
            </a:r>
            <a:r>
              <a:rPr lang="en-US" sz="3500" dirty="0">
                <a:solidFill>
                  <a:srgbClr val="000000"/>
                </a:solidFill>
                <a:ea typeface="Roboto Condensed"/>
              </a:rPr>
              <a:t> </a:t>
            </a:r>
            <a:r>
              <a:rPr lang="en-US" sz="3500" dirty="0" err="1">
                <a:solidFill>
                  <a:srgbClr val="000000"/>
                </a:solidFill>
                <a:ea typeface="Roboto Condensed"/>
              </a:rPr>
              <a:t>trong</a:t>
            </a:r>
            <a:r>
              <a:rPr lang="en-US" sz="3500" dirty="0">
                <a:solidFill>
                  <a:srgbClr val="000000"/>
                </a:solidFill>
                <a:ea typeface="Roboto Condensed"/>
              </a:rPr>
              <a:t> nghệ thuật </a:t>
            </a:r>
            <a:r>
              <a:rPr lang="en-US" sz="3500" dirty="0" err="1">
                <a:solidFill>
                  <a:srgbClr val="000000"/>
                </a:solidFill>
                <a:ea typeface="Roboto Condensed"/>
              </a:rPr>
              <a:t>tả</a:t>
            </a:r>
            <a:r>
              <a:rPr lang="en-US" sz="3500" dirty="0">
                <a:solidFill>
                  <a:srgbClr val="000000"/>
                </a:solidFill>
                <a:ea typeface="Roboto Condensed"/>
              </a:rPr>
              <a:t> </a:t>
            </a:r>
            <a:r>
              <a:rPr lang="en-US" sz="3500" dirty="0" err="1">
                <a:solidFill>
                  <a:srgbClr val="000000"/>
                </a:solidFill>
                <a:ea typeface="Roboto Condensed"/>
              </a:rPr>
              <a:t>cảnh</a:t>
            </a:r>
            <a:r>
              <a:rPr lang="en-US" sz="3500" dirty="0">
                <a:solidFill>
                  <a:srgbClr val="000000"/>
                </a:solidFill>
                <a:ea typeface="Roboto Condensed"/>
              </a:rPr>
              <a:t>, </a:t>
            </a:r>
            <a:r>
              <a:rPr lang="en-US" sz="3500" dirty="0" err="1">
                <a:solidFill>
                  <a:srgbClr val="000000"/>
                </a:solidFill>
                <a:ea typeface="Roboto Condensed"/>
              </a:rPr>
              <a:t>tả</a:t>
            </a:r>
            <a:r>
              <a:rPr lang="en-US" sz="3500" dirty="0">
                <a:solidFill>
                  <a:srgbClr val="000000"/>
                </a:solidFill>
                <a:ea typeface="Roboto Condensed"/>
              </a:rPr>
              <a:t> </a:t>
            </a:r>
            <a:r>
              <a:rPr lang="en-US" sz="3500" dirty="0" err="1">
                <a:solidFill>
                  <a:srgbClr val="000000"/>
                </a:solidFill>
                <a:ea typeface="Roboto Condensed"/>
              </a:rPr>
              <a:t>tình</a:t>
            </a:r>
            <a:endParaRPr lang="en-US" sz="3500" dirty="0">
              <a:solidFill>
                <a:srgbClr val="000000"/>
              </a:solidFill>
              <a:ea typeface="Roboto Condensed"/>
            </a:endParaRPr>
          </a:p>
          <a:p>
            <a:pPr>
              <a:lnSpc>
                <a:spcPts val="4900"/>
              </a:lnSpc>
              <a:spcBef>
                <a:spcPct val="0"/>
              </a:spcBef>
            </a:pPr>
            <a:r>
              <a:rPr lang="en-US" sz="3500" dirty="0">
                <a:solidFill>
                  <a:srgbClr val="000000"/>
                </a:solidFill>
                <a:ea typeface="Roboto Condensed"/>
              </a:rPr>
              <a:t>✔Nghệ thuật </a:t>
            </a:r>
            <a:r>
              <a:rPr lang="en-US" sz="3500" dirty="0" err="1">
                <a:solidFill>
                  <a:srgbClr val="000000"/>
                </a:solidFill>
                <a:ea typeface="Roboto Condensed"/>
              </a:rPr>
              <a:t>sử</a:t>
            </a:r>
            <a:r>
              <a:rPr lang="en-US" sz="3500" dirty="0">
                <a:solidFill>
                  <a:srgbClr val="000000"/>
                </a:solidFill>
                <a:ea typeface="Roboto Condensed"/>
              </a:rPr>
              <a:t> </a:t>
            </a:r>
            <a:r>
              <a:rPr lang="en-US" sz="3500" dirty="0" err="1">
                <a:solidFill>
                  <a:srgbClr val="000000"/>
                </a:solidFill>
                <a:ea typeface="Roboto Condensed"/>
              </a:rPr>
              <a:t>dụng</a:t>
            </a:r>
            <a:r>
              <a:rPr lang="en-US" sz="3500" dirty="0">
                <a:solidFill>
                  <a:srgbClr val="000000"/>
                </a:solidFill>
                <a:ea typeface="Roboto Condensed"/>
              </a:rPr>
              <a:t> </a:t>
            </a:r>
            <a:r>
              <a:rPr lang="en-US" sz="3500" dirty="0" err="1">
                <a:solidFill>
                  <a:srgbClr val="000000"/>
                </a:solidFill>
                <a:ea typeface="Roboto Condensed"/>
              </a:rPr>
              <a:t>ngôn</a:t>
            </a:r>
            <a:r>
              <a:rPr lang="en-US" sz="3500" dirty="0">
                <a:solidFill>
                  <a:srgbClr val="000000"/>
                </a:solidFill>
                <a:ea typeface="Roboto Condensed"/>
              </a:rPr>
              <a:t> </a:t>
            </a:r>
            <a:r>
              <a:rPr lang="en-US" sz="3500" dirty="0" err="1">
                <a:solidFill>
                  <a:srgbClr val="000000"/>
                </a:solidFill>
                <a:ea typeface="Roboto Condensed"/>
              </a:rPr>
              <a:t>ngữ</a:t>
            </a:r>
            <a:r>
              <a:rPr lang="en-US" sz="3500" dirty="0">
                <a:solidFill>
                  <a:srgbClr val="000000"/>
                </a:solidFill>
                <a:ea typeface="Roboto Condensed"/>
              </a:rPr>
              <a:t> (</a:t>
            </a:r>
            <a:r>
              <a:rPr lang="en-US" sz="3500" dirty="0" err="1">
                <a:solidFill>
                  <a:srgbClr val="000000"/>
                </a:solidFill>
                <a:ea typeface="Roboto Condensed"/>
              </a:rPr>
              <a:t>từ</a:t>
            </a:r>
            <a:r>
              <a:rPr lang="en-US" sz="3500" dirty="0">
                <a:solidFill>
                  <a:srgbClr val="000000"/>
                </a:solidFill>
                <a:ea typeface="Roboto Condensed"/>
              </a:rPr>
              <a:t> </a:t>
            </a:r>
            <a:r>
              <a:rPr lang="en-US" sz="3500" dirty="0" err="1">
                <a:solidFill>
                  <a:srgbClr val="000000"/>
                </a:solidFill>
                <a:ea typeface="Roboto Condensed"/>
              </a:rPr>
              <a:t>ngữ</a:t>
            </a:r>
            <a:r>
              <a:rPr lang="en-US" sz="3500" dirty="0">
                <a:solidFill>
                  <a:srgbClr val="000000"/>
                </a:solidFill>
                <a:ea typeface="Roboto Condensed"/>
              </a:rPr>
              <a:t>, </a:t>
            </a:r>
            <a:r>
              <a:rPr lang="en-US" sz="3500" dirty="0" err="1">
                <a:solidFill>
                  <a:srgbClr val="000000"/>
                </a:solidFill>
                <a:ea typeface="Roboto Condensed"/>
              </a:rPr>
              <a:t>cấu</a:t>
            </a:r>
            <a:r>
              <a:rPr lang="en-US" sz="3500" dirty="0">
                <a:solidFill>
                  <a:srgbClr val="000000"/>
                </a:solidFill>
                <a:ea typeface="Roboto Condensed"/>
              </a:rPr>
              <a:t> </a:t>
            </a:r>
            <a:r>
              <a:rPr lang="en-US" sz="3500" dirty="0" err="1">
                <a:solidFill>
                  <a:srgbClr val="000000"/>
                </a:solidFill>
                <a:ea typeface="Roboto Condensed"/>
              </a:rPr>
              <a:t>trúc</a:t>
            </a:r>
            <a:r>
              <a:rPr lang="en-US" sz="3500" dirty="0">
                <a:solidFill>
                  <a:srgbClr val="000000"/>
                </a:solidFill>
                <a:ea typeface="Roboto Condensed"/>
              </a:rPr>
              <a:t> </a:t>
            </a:r>
            <a:r>
              <a:rPr lang="en-US" sz="3500" dirty="0" err="1">
                <a:solidFill>
                  <a:srgbClr val="000000"/>
                </a:solidFill>
                <a:ea typeface="Roboto Condensed"/>
              </a:rPr>
              <a:t>câu</a:t>
            </a:r>
            <a:r>
              <a:rPr lang="en-US" sz="3500" dirty="0">
                <a:solidFill>
                  <a:srgbClr val="000000"/>
                </a:solidFill>
                <a:ea typeface="Roboto Condensed"/>
              </a:rPr>
              <a:t> </a:t>
            </a:r>
            <a:r>
              <a:rPr lang="en-US" sz="3500" dirty="0" err="1">
                <a:solidFill>
                  <a:srgbClr val="000000"/>
                </a:solidFill>
                <a:ea typeface="Roboto Condensed"/>
              </a:rPr>
              <a:t>thơ</a:t>
            </a:r>
            <a:r>
              <a:rPr lang="en-US" sz="3500" dirty="0">
                <a:solidFill>
                  <a:srgbClr val="000000"/>
                </a:solidFill>
                <a:ea typeface="Roboto Condensed"/>
              </a:rPr>
              <a:t>, </a:t>
            </a:r>
            <a:r>
              <a:rPr lang="en-US" sz="3500" dirty="0" err="1">
                <a:solidFill>
                  <a:srgbClr val="000000"/>
                </a:solidFill>
                <a:ea typeface="Roboto Condensed"/>
              </a:rPr>
              <a:t>biện</a:t>
            </a:r>
            <a:r>
              <a:rPr lang="en-US" sz="3500" dirty="0">
                <a:solidFill>
                  <a:srgbClr val="000000"/>
                </a:solidFill>
                <a:ea typeface="Roboto Condensed"/>
              </a:rPr>
              <a:t> </a:t>
            </a:r>
            <a:r>
              <a:rPr lang="en-US" sz="3500" dirty="0" err="1">
                <a:solidFill>
                  <a:srgbClr val="000000"/>
                </a:solidFill>
                <a:ea typeface="Roboto Condensed"/>
              </a:rPr>
              <a:t>pháp</a:t>
            </a:r>
            <a:r>
              <a:rPr lang="en-US" sz="3500" dirty="0">
                <a:solidFill>
                  <a:srgbClr val="000000"/>
                </a:solidFill>
                <a:ea typeface="Roboto Condensed"/>
              </a:rPr>
              <a:t> </a:t>
            </a:r>
            <a:r>
              <a:rPr lang="en-US" sz="3500" dirty="0" err="1">
                <a:solidFill>
                  <a:srgbClr val="000000"/>
                </a:solidFill>
                <a:ea typeface="Roboto Condensed"/>
              </a:rPr>
              <a:t>tu</a:t>
            </a:r>
            <a:r>
              <a:rPr lang="en-US" sz="3500" dirty="0">
                <a:solidFill>
                  <a:srgbClr val="000000"/>
                </a:solidFill>
                <a:ea typeface="Roboto Condensed"/>
              </a:rPr>
              <a:t> </a:t>
            </a:r>
            <a:r>
              <a:rPr lang="en-US" sz="3500" dirty="0" err="1">
                <a:solidFill>
                  <a:srgbClr val="000000"/>
                </a:solidFill>
                <a:ea typeface="Roboto Condensed"/>
              </a:rPr>
              <a:t>từ</a:t>
            </a:r>
            <a:r>
              <a:rPr lang="en-US" sz="3500" dirty="0">
                <a:solidFill>
                  <a:srgbClr val="000000"/>
                </a:solidFill>
                <a:ea typeface="Roboto Condensed"/>
              </a:rPr>
              <a:t>,…)</a:t>
            </a:r>
          </a:p>
          <a:p>
            <a:pPr>
              <a:lnSpc>
                <a:spcPts val="4900"/>
              </a:lnSpc>
              <a:spcBef>
                <a:spcPct val="0"/>
              </a:spcBef>
            </a:pPr>
            <a:r>
              <a:rPr lang="en-US" sz="3500" dirty="0">
                <a:solidFill>
                  <a:srgbClr val="000000"/>
                </a:solidFill>
                <a:latin typeface="Roboto Condensed Bold"/>
              </a:rPr>
              <a:t>+ </a:t>
            </a:r>
            <a:r>
              <a:rPr lang="en-US" sz="3500" dirty="0" err="1">
                <a:solidFill>
                  <a:srgbClr val="000000"/>
                </a:solidFill>
                <a:latin typeface="Roboto Condensed Bold"/>
              </a:rPr>
              <a:t>Kết</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Khẳng</a:t>
            </a:r>
            <a:r>
              <a:rPr lang="en-US" sz="3500" dirty="0">
                <a:solidFill>
                  <a:srgbClr val="000000"/>
                </a:solidFill>
                <a:latin typeface="Roboto Condensed Bold"/>
              </a:rPr>
              <a:t> </a:t>
            </a:r>
            <a:r>
              <a:rPr lang="en-US" sz="3500" dirty="0" err="1">
                <a:solidFill>
                  <a:srgbClr val="000000"/>
                </a:solidFill>
                <a:latin typeface="Roboto Condensed Bold"/>
              </a:rPr>
              <a:t>định</a:t>
            </a:r>
            <a:r>
              <a:rPr lang="en-US" sz="3500" dirty="0">
                <a:solidFill>
                  <a:srgbClr val="000000"/>
                </a:solidFill>
                <a:latin typeface="Roboto Condensed Bold"/>
              </a:rPr>
              <a:t> </a:t>
            </a:r>
            <a:r>
              <a:rPr lang="en-US" sz="3500" dirty="0" err="1">
                <a:solidFill>
                  <a:srgbClr val="000000"/>
                </a:solidFill>
                <a:latin typeface="Roboto Condensed Bold"/>
              </a:rPr>
              <a:t>vị</a:t>
            </a:r>
            <a:r>
              <a:rPr lang="en-US" sz="3500" dirty="0">
                <a:solidFill>
                  <a:srgbClr val="000000"/>
                </a:solidFill>
                <a:latin typeface="Roboto Condensed Bold"/>
              </a:rPr>
              <a:t> </a:t>
            </a:r>
            <a:r>
              <a:rPr lang="en-US" sz="3500" dirty="0" err="1">
                <a:solidFill>
                  <a:srgbClr val="000000"/>
                </a:solidFill>
                <a:latin typeface="Roboto Condensed Bold"/>
              </a:rPr>
              <a:t>trí</a:t>
            </a:r>
            <a:r>
              <a:rPr lang="en-US" sz="3500" dirty="0">
                <a:solidFill>
                  <a:srgbClr val="000000"/>
                </a:solidFill>
                <a:latin typeface="Roboto Condensed Bold"/>
              </a:rPr>
              <a:t> và ý </a:t>
            </a:r>
            <a:r>
              <a:rPr lang="en-US" sz="3500" dirty="0" err="1">
                <a:solidFill>
                  <a:srgbClr val="000000"/>
                </a:solidFill>
                <a:latin typeface="Roboto Condensed Bold"/>
              </a:rPr>
              <a:t>nghĩa</a:t>
            </a:r>
            <a:r>
              <a:rPr lang="en-US" sz="3500" dirty="0">
                <a:solidFill>
                  <a:srgbClr val="000000"/>
                </a:solidFill>
                <a:latin typeface="Roboto Condensed Bold"/>
              </a:rPr>
              <a:t> </a:t>
            </a:r>
            <a:r>
              <a:rPr lang="en-US" sz="3500" dirty="0" err="1">
                <a:solidFill>
                  <a:srgbClr val="000000"/>
                </a:solidFill>
                <a:latin typeface="Roboto Condensed Bold"/>
              </a:rPr>
              <a:t>của</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thơ</a:t>
            </a:r>
            <a:r>
              <a:rPr lang="en-US" sz="3500" dirty="0">
                <a:solidFill>
                  <a:srgbClr val="000000"/>
                </a:solidFill>
                <a:latin typeface="Roboto Condensed Bol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anim calcmode="lin" valueType="num">
                                      <p:cBhvr>
                                        <p:cTn id="3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fade">
                                      <p:cBhvr>
                                        <p:cTn id="38" dur="1000"/>
                                        <p:tgtEl>
                                          <p:spTgt spid="7">
                                            <p:txEl>
                                              <p:pRg st="3" end="3"/>
                                            </p:txEl>
                                          </p:spTgt>
                                        </p:tgtEl>
                                      </p:cBhvr>
                                    </p:animEffect>
                                    <p:anim calcmode="lin" valueType="num">
                                      <p:cBhvr>
                                        <p:cTn id="3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fade">
                                      <p:cBhvr>
                                        <p:cTn id="43" dur="1000"/>
                                        <p:tgtEl>
                                          <p:spTgt spid="7">
                                            <p:txEl>
                                              <p:pRg st="4" end="4"/>
                                            </p:txEl>
                                          </p:spTgt>
                                        </p:tgtEl>
                                      </p:cBhvr>
                                    </p:animEffect>
                                    <p:anim calcmode="lin" valueType="num">
                                      <p:cBhvr>
                                        <p:cTn id="4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1000"/>
                                        <p:tgtEl>
                                          <p:spTgt spid="7">
                                            <p:txEl>
                                              <p:pRg st="5" end="5"/>
                                            </p:txEl>
                                          </p:spTgt>
                                        </p:tgtEl>
                                      </p:cBhvr>
                                    </p:animEffect>
                                    <p:anim calcmode="lin" valueType="num">
                                      <p:cBhvr>
                                        <p:cTn id="4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Effect transition="in" filter="fade">
                                      <p:cBhvr>
                                        <p:cTn id="55" dur="1000"/>
                                        <p:tgtEl>
                                          <p:spTgt spid="7">
                                            <p:txEl>
                                              <p:pRg st="6" end="6"/>
                                            </p:txEl>
                                          </p:spTgt>
                                        </p:tgtEl>
                                      </p:cBhvr>
                                    </p:animEffect>
                                    <p:anim calcmode="lin" valueType="num">
                                      <p:cBhvr>
                                        <p:cTn id="56"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7">
                                            <p:txEl>
                                              <p:pRg st="7" end="7"/>
                                            </p:txEl>
                                          </p:spTgt>
                                        </p:tgtEl>
                                        <p:attrNameLst>
                                          <p:attrName>style.visibility</p:attrName>
                                        </p:attrNameLst>
                                      </p:cBhvr>
                                      <p:to>
                                        <p:strVal val="visible"/>
                                      </p:to>
                                    </p:set>
                                    <p:animEffect transition="in" filter="fade">
                                      <p:cBhvr>
                                        <p:cTn id="62" dur="1000"/>
                                        <p:tgtEl>
                                          <p:spTgt spid="7">
                                            <p:txEl>
                                              <p:pRg st="7" end="7"/>
                                            </p:txEl>
                                          </p:spTgt>
                                        </p:tgtEl>
                                      </p:cBhvr>
                                    </p:animEffect>
                                    <p:anim calcmode="lin" valueType="num">
                                      <p:cBhvr>
                                        <p:cTn id="63"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7" end="7"/>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
                                            <p:txEl>
                                              <p:pRg st="8" end="8"/>
                                            </p:txEl>
                                          </p:spTgt>
                                        </p:tgtEl>
                                        <p:attrNameLst>
                                          <p:attrName>style.visibility</p:attrName>
                                        </p:attrNameLst>
                                      </p:cBhvr>
                                      <p:to>
                                        <p:strVal val="visible"/>
                                      </p:to>
                                    </p:set>
                                    <p:animEffect transition="in" filter="fade">
                                      <p:cBhvr>
                                        <p:cTn id="67" dur="1000"/>
                                        <p:tgtEl>
                                          <p:spTgt spid="7">
                                            <p:txEl>
                                              <p:pRg st="8" end="8"/>
                                            </p:txEl>
                                          </p:spTgt>
                                        </p:tgtEl>
                                      </p:cBhvr>
                                    </p:animEffect>
                                    <p:anim calcmode="lin" valueType="num">
                                      <p:cBhvr>
                                        <p:cTn id="68"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7">
                                            <p:txEl>
                                              <p:pRg st="8" end="8"/>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7">
                                            <p:txEl>
                                              <p:pRg st="9" end="9"/>
                                            </p:txEl>
                                          </p:spTgt>
                                        </p:tgtEl>
                                        <p:attrNameLst>
                                          <p:attrName>style.visibility</p:attrName>
                                        </p:attrNameLst>
                                      </p:cBhvr>
                                      <p:to>
                                        <p:strVal val="visible"/>
                                      </p:to>
                                    </p:set>
                                    <p:animEffect transition="in" filter="fade">
                                      <p:cBhvr>
                                        <p:cTn id="72" dur="1000"/>
                                        <p:tgtEl>
                                          <p:spTgt spid="7">
                                            <p:txEl>
                                              <p:pRg st="9" end="9"/>
                                            </p:txEl>
                                          </p:spTgt>
                                        </p:tgtEl>
                                      </p:cBhvr>
                                    </p:animEffect>
                                    <p:anim calcmode="lin" valueType="num">
                                      <p:cBhvr>
                                        <p:cTn id="73"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4"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7">
                                            <p:txEl>
                                              <p:pRg st="10" end="10"/>
                                            </p:txEl>
                                          </p:spTgt>
                                        </p:tgtEl>
                                        <p:attrNameLst>
                                          <p:attrName>style.visibility</p:attrName>
                                        </p:attrNameLst>
                                      </p:cBhvr>
                                      <p:to>
                                        <p:strVal val="visible"/>
                                      </p:to>
                                    </p:set>
                                    <p:animEffect transition="in" filter="fade">
                                      <p:cBhvr>
                                        <p:cTn id="79" dur="1000"/>
                                        <p:tgtEl>
                                          <p:spTgt spid="7">
                                            <p:txEl>
                                              <p:pRg st="10" end="10"/>
                                            </p:txEl>
                                          </p:spTgt>
                                        </p:tgtEl>
                                      </p:cBhvr>
                                    </p:animEffect>
                                    <p:anim calcmode="lin" valueType="num">
                                      <p:cBhvr>
                                        <p:cTn id="80"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81"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graphicFrame>
        <p:nvGraphicFramePr>
          <p:cNvPr id="4" name="Table 4"/>
          <p:cNvGraphicFramePr>
            <a:graphicFrameLocks noGrp="1"/>
          </p:cNvGraphicFramePr>
          <p:nvPr>
            <p:extLst>
              <p:ext uri="{D42A27DB-BD31-4B8C-83A1-F6EECF244321}">
                <p14:modId xmlns:p14="http://schemas.microsoft.com/office/powerpoint/2010/main" val="1700449128"/>
              </p:ext>
            </p:extLst>
          </p:nvPr>
        </p:nvGraphicFramePr>
        <p:xfrm>
          <a:off x="2672282" y="1234881"/>
          <a:ext cx="13962621" cy="8229600"/>
        </p:xfrm>
        <a:graphic>
          <a:graphicData uri="http://schemas.openxmlformats.org/drawingml/2006/table">
            <a:tbl>
              <a:tblPr/>
              <a:tblGrid>
                <a:gridCol w="1919945">
                  <a:extLst>
                    <a:ext uri="{9D8B030D-6E8A-4147-A177-3AD203B41FA5}">
                      <a16:colId xmlns:a16="http://schemas.microsoft.com/office/drawing/2014/main" val="20000"/>
                    </a:ext>
                  </a:extLst>
                </a:gridCol>
                <a:gridCol w="2259936">
                  <a:extLst>
                    <a:ext uri="{9D8B030D-6E8A-4147-A177-3AD203B41FA5}">
                      <a16:colId xmlns:a16="http://schemas.microsoft.com/office/drawing/2014/main" val="20001"/>
                    </a:ext>
                  </a:extLst>
                </a:gridCol>
                <a:gridCol w="4393002">
                  <a:extLst>
                    <a:ext uri="{9D8B030D-6E8A-4147-A177-3AD203B41FA5}">
                      <a16:colId xmlns:a16="http://schemas.microsoft.com/office/drawing/2014/main" val="20002"/>
                    </a:ext>
                  </a:extLst>
                </a:gridCol>
                <a:gridCol w="2455848">
                  <a:extLst>
                    <a:ext uri="{9D8B030D-6E8A-4147-A177-3AD203B41FA5}">
                      <a16:colId xmlns:a16="http://schemas.microsoft.com/office/drawing/2014/main" val="20003"/>
                    </a:ext>
                  </a:extLst>
                </a:gridCol>
                <a:gridCol w="2933890">
                  <a:extLst>
                    <a:ext uri="{9D8B030D-6E8A-4147-A177-3AD203B41FA5}">
                      <a16:colId xmlns:a16="http://schemas.microsoft.com/office/drawing/2014/main" val="20004"/>
                    </a:ext>
                  </a:extLst>
                </a:gridCol>
              </a:tblGrid>
              <a:tr h="992875">
                <a:tc gridSpan="5">
                  <a:txBody>
                    <a:bodyPr/>
                    <a:lstStyle/>
                    <a:p>
                      <a:pPr algn="ctr">
                        <a:lnSpc>
                          <a:spcPts val="3920"/>
                        </a:lnSpc>
                        <a:defRPr/>
                      </a:pPr>
                      <a:r>
                        <a:rPr lang="en-US" sz="2800" dirty="0" err="1">
                          <a:solidFill>
                            <a:srgbClr val="000000"/>
                          </a:solidFill>
                          <a:latin typeface="Roboto Condensed Bold"/>
                        </a:rPr>
                        <a:t>Mở</a:t>
                      </a:r>
                      <a:r>
                        <a:rPr lang="en-US" sz="2800" dirty="0">
                          <a:solidFill>
                            <a:srgbClr val="000000"/>
                          </a:solidFill>
                          <a:latin typeface="Roboto Condensed Bold"/>
                        </a:rPr>
                        <a:t> </a:t>
                      </a:r>
                      <a:r>
                        <a:rPr lang="en-US" sz="2800" dirty="0" err="1">
                          <a:solidFill>
                            <a:srgbClr val="000000"/>
                          </a:solidFill>
                          <a:latin typeface="Roboto Condensed Bold"/>
                        </a:rPr>
                        <a:t>bài</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extLst>
                  <a:ext uri="{0D108BD9-81ED-4DB2-BD59-A6C34878D82A}">
                    <a16:rowId xmlns:a16="http://schemas.microsoft.com/office/drawing/2014/main" val="10000"/>
                  </a:ext>
                </a:extLst>
              </a:tr>
              <a:tr h="3121925">
                <a:tc rowSpan="2">
                  <a:txBody>
                    <a:bodyPr/>
                    <a:lstStyle/>
                    <a:p>
                      <a:pPr algn="ctr">
                        <a:lnSpc>
                          <a:spcPts val="3920"/>
                        </a:lnSpc>
                        <a:defRPr/>
                      </a:pPr>
                      <a:r>
                        <a:rPr lang="en-US" sz="2800">
                          <a:solidFill>
                            <a:srgbClr val="000000"/>
                          </a:solidFill>
                          <a:latin typeface="Roboto Condensed Bold"/>
                        </a:rPr>
                        <a:t>Thân bài: </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a:txBody>
                    <a:bodyPr/>
                    <a:lstStyle/>
                    <a:p>
                      <a:pPr algn="ctr">
                        <a:lnSpc>
                          <a:spcPts val="3920"/>
                        </a:lnSpc>
                        <a:defRPr/>
                      </a:pPr>
                      <a:r>
                        <a:rPr lang="en-US" sz="2800">
                          <a:solidFill>
                            <a:srgbClr val="000000"/>
                          </a:solidFill>
                          <a:latin typeface="Roboto Condensed Bold"/>
                        </a:rPr>
                        <a:t>Ý 1: Phân tích đặc điểm nội dung</a:t>
                      </a:r>
                      <a:endParaRPr lang="en-US" sz="1100"/>
                    </a:p>
                    <a:p>
                      <a:pPr algn="ctr">
                        <a:lnSpc>
                          <a:spcPts val="3920"/>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BE8D9"/>
                    </a:solidFill>
                  </a:tcPr>
                </a:tc>
                <a:tc>
                  <a:txBody>
                    <a:bodyPr/>
                    <a:lstStyle/>
                    <a:p>
                      <a:pPr algn="ctr">
                        <a:lnSpc>
                          <a:spcPts val="3920"/>
                        </a:lnSpc>
                        <a:defRPr/>
                      </a:pPr>
                      <a:r>
                        <a:rPr lang="en-US" sz="2800">
                          <a:solidFill>
                            <a:srgbClr val="000000"/>
                          </a:solidFill>
                          <a:latin typeface="Roboto Condensed"/>
                        </a:rPr>
                        <a:t>Phân tích hình tượng thơ (hình tượng thiên nhiên, hình tượng con người)</a:t>
                      </a:r>
                      <a:endParaRPr lang="en-US" sz="1100"/>
                    </a:p>
                    <a:p>
                      <a:pPr algn="ctr">
                        <a:lnSpc>
                          <a:spcPts val="3920"/>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Phân tích cảm xúc, tâm trạng của nhà thơ</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Khái quát chủ đề của bài thơ</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3121925">
                <a:tc vMerge="1">
                  <a:txBody>
                    <a:bodyPr/>
                    <a:lstStyle/>
                    <a:p>
                      <a:pPr algn="ctr">
                        <a:lnSpc>
                          <a:spcPts val="3920"/>
                        </a:lnSpc>
                        <a:defRPr/>
                      </a:pPr>
                      <a:r>
                        <a:rPr lang="en-US" sz="2800">
                          <a:solidFill>
                            <a:srgbClr val="000000"/>
                          </a:solidFill>
                          <a:latin typeface="Roboto Condensed Bold"/>
                        </a:rPr>
                        <a:t>Thân bài: </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a:txBody>
                    <a:bodyPr/>
                    <a:lstStyle/>
                    <a:p>
                      <a:pPr algn="ctr">
                        <a:lnSpc>
                          <a:spcPts val="3920"/>
                        </a:lnSpc>
                        <a:defRPr/>
                      </a:pPr>
                      <a:r>
                        <a:rPr lang="en-US" sz="2800">
                          <a:solidFill>
                            <a:srgbClr val="000000"/>
                          </a:solidFill>
                          <a:latin typeface="Roboto Condensed Bold"/>
                        </a:rPr>
                        <a:t>Ý 2: Phân tích một số nét đặc sắc về nghệ thuật</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BE8D9"/>
                    </a:solidFill>
                  </a:tcPr>
                </a:tc>
                <a:tc>
                  <a:txBody>
                    <a:bodyPr/>
                    <a:lstStyle/>
                    <a:p>
                      <a:pPr algn="ctr">
                        <a:lnSpc>
                          <a:spcPts val="3920"/>
                        </a:lnSpc>
                        <a:defRPr/>
                      </a:pPr>
                      <a:r>
                        <a:rPr lang="en-US" sz="2800">
                          <a:solidFill>
                            <a:srgbClr val="000000"/>
                          </a:solidFill>
                          <a:latin typeface="Roboto Condensed"/>
                        </a:rPr>
                        <a:t>Cách sử dụng thể thơ thất ngôn bát cú hoặc tứ tuyệt Đường luật (theo mô hình chuẩn mục hay có sự cách tân)</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Những nét đặc sắc trong nghệ thuật tả cảnh, tả tình</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Nghệ thuật sử dụng ngôn ngữ (từ ngữ, cấu trúc câu thơ, biện pháp tu từ,…)</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extLst>
                  <a:ext uri="{0D108BD9-81ED-4DB2-BD59-A6C34878D82A}">
                    <a16:rowId xmlns:a16="http://schemas.microsoft.com/office/drawing/2014/main" val="10002"/>
                  </a:ext>
                </a:extLst>
              </a:tr>
              <a:tr h="992875">
                <a:tc gridSpan="5">
                  <a:txBody>
                    <a:bodyPr/>
                    <a:lstStyle/>
                    <a:p>
                      <a:pPr algn="ctr">
                        <a:lnSpc>
                          <a:spcPts val="3920"/>
                        </a:lnSpc>
                        <a:defRPr/>
                      </a:pPr>
                      <a:r>
                        <a:rPr lang="en-US" sz="2800" dirty="0" err="1">
                          <a:solidFill>
                            <a:srgbClr val="000000"/>
                          </a:solidFill>
                          <a:latin typeface="Roboto Condensed Bold"/>
                        </a:rPr>
                        <a:t>Kết</a:t>
                      </a:r>
                      <a:r>
                        <a:rPr lang="en-US" sz="2800" dirty="0">
                          <a:solidFill>
                            <a:srgbClr val="000000"/>
                          </a:solidFill>
                          <a:latin typeface="Roboto Condensed Bold"/>
                        </a:rPr>
                        <a:t> </a:t>
                      </a:r>
                      <a:r>
                        <a:rPr lang="en-US" sz="2800" dirty="0" err="1">
                          <a:solidFill>
                            <a:srgbClr val="000000"/>
                          </a:solidFill>
                          <a:latin typeface="Roboto Condensed Bold"/>
                        </a:rPr>
                        <a:t>bài</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extLst>
                  <a:ext uri="{0D108BD9-81ED-4DB2-BD59-A6C34878D82A}">
                    <a16:rowId xmlns:a16="http://schemas.microsoft.com/office/drawing/2014/main" val="10003"/>
                  </a:ext>
                </a:extLst>
              </a:tr>
            </a:tbl>
          </a:graphicData>
        </a:graphic>
      </p:graphicFrame>
      <p:sp>
        <p:nvSpPr>
          <p:cNvPr id="6" name="TextBox 6"/>
          <p:cNvSpPr txBox="1"/>
          <p:nvPr/>
        </p:nvSpPr>
        <p:spPr>
          <a:xfrm>
            <a:off x="3619281" y="241115"/>
            <a:ext cx="14668719" cy="903605"/>
          </a:xfrm>
          <a:prstGeom prst="rect">
            <a:avLst/>
          </a:prstGeom>
        </p:spPr>
        <p:txBody>
          <a:bodyPr lIns="0" tIns="0" rIns="0" bIns="0" rtlCol="0" anchor="t">
            <a:spAutoFit/>
          </a:bodyPr>
          <a:lstStyle/>
          <a:p>
            <a:pPr algn="ctr">
              <a:lnSpc>
                <a:spcPts val="7420"/>
              </a:lnSpc>
            </a:pPr>
            <a:r>
              <a:rPr lang="en-US" sz="5300">
                <a:solidFill>
                  <a:srgbClr val="AD5545"/>
                </a:solidFill>
                <a:latin typeface="Fraunces Bold"/>
              </a:rPr>
              <a:t>II. PHÂN TÍCH BÀI VIẾT THAM KHẢO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413508" y="2986456"/>
            <a:ext cx="19110882" cy="12543688"/>
          </a:xfrm>
          <a:custGeom>
            <a:avLst/>
            <a:gdLst/>
            <a:ahLst/>
            <a:cxnLst/>
            <a:rect l="l" t="t" r="r" b="b"/>
            <a:pathLst>
              <a:path w="19110882" h="12543688">
                <a:moveTo>
                  <a:pt x="0" y="0"/>
                </a:moveTo>
                <a:lnTo>
                  <a:pt x="19110882" y="0"/>
                </a:lnTo>
                <a:lnTo>
                  <a:pt x="19110882" y="12543688"/>
                </a:lnTo>
                <a:lnTo>
                  <a:pt x="0" y="12543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2693233" y="1712969"/>
            <a:ext cx="12319974" cy="7545331"/>
          </a:xfrm>
          <a:custGeom>
            <a:avLst/>
            <a:gdLst/>
            <a:ahLst/>
            <a:cxnLst/>
            <a:rect l="l" t="t" r="r" b="b"/>
            <a:pathLst>
              <a:path w="12319974" h="7545331">
                <a:moveTo>
                  <a:pt x="0" y="0"/>
                </a:moveTo>
                <a:lnTo>
                  <a:pt x="12319975" y="0"/>
                </a:lnTo>
                <a:lnTo>
                  <a:pt x="12319975" y="7545331"/>
                </a:lnTo>
                <a:lnTo>
                  <a:pt x="0" y="75453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993416" y="2401725"/>
            <a:ext cx="2263211" cy="2741775"/>
          </a:xfrm>
          <a:custGeom>
            <a:avLst/>
            <a:gdLst/>
            <a:ahLst/>
            <a:cxnLst/>
            <a:rect l="l" t="t" r="r" b="b"/>
            <a:pathLst>
              <a:path w="2263211" h="2741775">
                <a:moveTo>
                  <a:pt x="0" y="0"/>
                </a:moveTo>
                <a:lnTo>
                  <a:pt x="2263211" y="0"/>
                </a:lnTo>
                <a:lnTo>
                  <a:pt x="2263211" y="2741775"/>
                </a:lnTo>
                <a:lnTo>
                  <a:pt x="0" y="27417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TextBox 9"/>
          <p:cNvSpPr txBox="1"/>
          <p:nvPr/>
        </p:nvSpPr>
        <p:spPr>
          <a:xfrm>
            <a:off x="2693233" y="3467812"/>
            <a:ext cx="12533597" cy="2925616"/>
          </a:xfrm>
          <a:prstGeom prst="rect">
            <a:avLst/>
          </a:prstGeom>
        </p:spPr>
        <p:txBody>
          <a:bodyPr lIns="0" tIns="0" rIns="0" bIns="0" rtlCol="0" anchor="t">
            <a:spAutoFit/>
          </a:bodyPr>
          <a:lstStyle/>
          <a:p>
            <a:pPr algn="ctr">
              <a:lnSpc>
                <a:spcPts val="11978"/>
              </a:lnSpc>
            </a:pPr>
            <a:r>
              <a:rPr lang="en-US" sz="7303" dirty="0">
                <a:solidFill>
                  <a:srgbClr val="FEFEFE"/>
                </a:solidFill>
                <a:latin typeface="Fraunces Bold"/>
              </a:rPr>
              <a:t>III. HƯỚNG DẪN </a:t>
            </a:r>
          </a:p>
          <a:p>
            <a:pPr algn="ctr">
              <a:lnSpc>
                <a:spcPts val="11978"/>
              </a:lnSpc>
            </a:pPr>
            <a:r>
              <a:rPr lang="en-US" sz="7303" dirty="0">
                <a:solidFill>
                  <a:srgbClr val="FEFEFE"/>
                </a:solidFill>
                <a:latin typeface="Fraunces Bold"/>
              </a:rPr>
              <a:t>QUY TRÌNH VIẾT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3393158" y="5188073"/>
            <a:ext cx="4103280" cy="4148537"/>
          </a:xfrm>
          <a:custGeom>
            <a:avLst/>
            <a:gdLst/>
            <a:ahLst/>
            <a:cxnLst/>
            <a:rect l="l" t="t" r="r" b="b"/>
            <a:pathLst>
              <a:path w="4103280" h="4148537">
                <a:moveTo>
                  <a:pt x="0" y="0"/>
                </a:moveTo>
                <a:lnTo>
                  <a:pt x="4103280" y="0"/>
                </a:lnTo>
                <a:lnTo>
                  <a:pt x="4103280" y="4148536"/>
                </a:lnTo>
                <a:lnTo>
                  <a:pt x="0" y="4148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a:off x="7936508" y="5182655"/>
            <a:ext cx="4103280" cy="4148537"/>
          </a:xfrm>
          <a:custGeom>
            <a:avLst/>
            <a:gdLst/>
            <a:ahLst/>
            <a:cxnLst/>
            <a:rect l="l" t="t" r="r" b="b"/>
            <a:pathLst>
              <a:path w="4103280" h="4148537">
                <a:moveTo>
                  <a:pt x="0" y="0"/>
                </a:moveTo>
                <a:lnTo>
                  <a:pt x="4103280" y="0"/>
                </a:lnTo>
                <a:lnTo>
                  <a:pt x="4103280" y="4148536"/>
                </a:lnTo>
                <a:lnTo>
                  <a:pt x="0" y="41485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Freeform 9"/>
          <p:cNvSpPr/>
          <p:nvPr/>
        </p:nvSpPr>
        <p:spPr>
          <a:xfrm>
            <a:off x="12536953" y="5109763"/>
            <a:ext cx="4103280" cy="4148537"/>
          </a:xfrm>
          <a:custGeom>
            <a:avLst/>
            <a:gdLst/>
            <a:ahLst/>
            <a:cxnLst/>
            <a:rect l="l" t="t" r="r" b="b"/>
            <a:pathLst>
              <a:path w="4103280" h="4148537">
                <a:moveTo>
                  <a:pt x="0" y="0"/>
                </a:moveTo>
                <a:lnTo>
                  <a:pt x="4103280" y="0"/>
                </a:lnTo>
                <a:lnTo>
                  <a:pt x="4103280" y="4148537"/>
                </a:lnTo>
                <a:lnTo>
                  <a:pt x="0" y="41485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0" name="TextBox 10"/>
          <p:cNvSpPr txBox="1"/>
          <p:nvPr/>
        </p:nvSpPr>
        <p:spPr>
          <a:xfrm>
            <a:off x="4162644" y="6923931"/>
            <a:ext cx="2564309" cy="622936"/>
          </a:xfrm>
          <a:prstGeom prst="rect">
            <a:avLst/>
          </a:prstGeom>
        </p:spPr>
        <p:txBody>
          <a:bodyPr lIns="0" tIns="0" rIns="0" bIns="0" rtlCol="0" anchor="t">
            <a:spAutoFit/>
          </a:bodyPr>
          <a:lstStyle/>
          <a:p>
            <a:pPr algn="ctr">
              <a:lnSpc>
                <a:spcPts val="5039"/>
              </a:lnSpc>
            </a:pPr>
            <a:r>
              <a:rPr lang="en-US" sz="3599" dirty="0" err="1">
                <a:solidFill>
                  <a:srgbClr val="70422C"/>
                </a:solidFill>
                <a:latin typeface="Roboto Condensed"/>
              </a:rPr>
              <a:t>Trước</a:t>
            </a:r>
            <a:r>
              <a:rPr lang="en-US" sz="3599" dirty="0">
                <a:solidFill>
                  <a:srgbClr val="70422C"/>
                </a:solidFill>
                <a:latin typeface="Roboto Condensed"/>
              </a:rPr>
              <a:t> </a:t>
            </a:r>
            <a:r>
              <a:rPr lang="en-US" sz="3599" dirty="0" err="1">
                <a:solidFill>
                  <a:srgbClr val="70422C"/>
                </a:solidFill>
                <a:latin typeface="Roboto Condensed"/>
              </a:rPr>
              <a:t>khi</a:t>
            </a:r>
            <a:r>
              <a:rPr lang="en-US" sz="3599" dirty="0">
                <a:solidFill>
                  <a:srgbClr val="70422C"/>
                </a:solidFill>
                <a:latin typeface="Roboto Condensed"/>
              </a:rPr>
              <a:t> </a:t>
            </a:r>
            <a:r>
              <a:rPr lang="en-US" sz="3599" dirty="0" err="1">
                <a:solidFill>
                  <a:srgbClr val="70422C"/>
                </a:solidFill>
                <a:latin typeface="Roboto Condensed"/>
              </a:rPr>
              <a:t>viết</a:t>
            </a:r>
            <a:r>
              <a:rPr lang="en-US" sz="3599" dirty="0">
                <a:solidFill>
                  <a:srgbClr val="70422C"/>
                </a:solidFill>
                <a:latin typeface="Roboto Condensed"/>
              </a:rPr>
              <a:t> </a:t>
            </a:r>
          </a:p>
        </p:txBody>
      </p:sp>
      <p:sp>
        <p:nvSpPr>
          <p:cNvPr id="11" name="TextBox 11"/>
          <p:cNvSpPr txBox="1"/>
          <p:nvPr/>
        </p:nvSpPr>
        <p:spPr>
          <a:xfrm>
            <a:off x="9633193" y="6929349"/>
            <a:ext cx="709910" cy="622936"/>
          </a:xfrm>
          <a:prstGeom prst="rect">
            <a:avLst/>
          </a:prstGeom>
        </p:spPr>
        <p:txBody>
          <a:bodyPr lIns="0" tIns="0" rIns="0" bIns="0" rtlCol="0" anchor="t">
            <a:spAutoFit/>
          </a:bodyPr>
          <a:lstStyle/>
          <a:p>
            <a:pPr algn="ctr">
              <a:lnSpc>
                <a:spcPts val="5039"/>
              </a:lnSpc>
            </a:pPr>
            <a:r>
              <a:rPr lang="en-US" sz="3599">
                <a:solidFill>
                  <a:srgbClr val="70422C"/>
                </a:solidFill>
                <a:latin typeface="Roboto Condensed"/>
              </a:rPr>
              <a:t>Viết</a:t>
            </a:r>
          </a:p>
        </p:txBody>
      </p:sp>
      <p:sp>
        <p:nvSpPr>
          <p:cNvPr id="12" name="TextBox 12"/>
          <p:cNvSpPr txBox="1"/>
          <p:nvPr/>
        </p:nvSpPr>
        <p:spPr>
          <a:xfrm>
            <a:off x="13085147" y="6929349"/>
            <a:ext cx="3220045" cy="622936"/>
          </a:xfrm>
          <a:prstGeom prst="rect">
            <a:avLst/>
          </a:prstGeom>
        </p:spPr>
        <p:txBody>
          <a:bodyPr lIns="0" tIns="0" rIns="0" bIns="0" rtlCol="0" anchor="t">
            <a:spAutoFit/>
          </a:bodyPr>
          <a:lstStyle/>
          <a:p>
            <a:pPr algn="ctr">
              <a:lnSpc>
                <a:spcPts val="5039"/>
              </a:lnSpc>
            </a:pPr>
            <a:r>
              <a:rPr lang="en-US" sz="3599">
                <a:solidFill>
                  <a:srgbClr val="70422C"/>
                </a:solidFill>
                <a:latin typeface="Roboto Condensed"/>
              </a:rPr>
              <a:t>Chỉnh sửa bài viết</a:t>
            </a:r>
          </a:p>
        </p:txBody>
      </p:sp>
      <p:sp>
        <p:nvSpPr>
          <p:cNvPr id="13" name="TextBox 13"/>
          <p:cNvSpPr txBox="1"/>
          <p:nvPr/>
        </p:nvSpPr>
        <p:spPr>
          <a:xfrm>
            <a:off x="1489916" y="2206843"/>
            <a:ext cx="13098677" cy="2089150"/>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err="1">
                <a:solidFill>
                  <a:srgbClr val="70422C"/>
                </a:solidFill>
                <a:latin typeface="Roboto Condensed"/>
              </a:rPr>
              <a:t>Dựa</a:t>
            </a:r>
            <a:r>
              <a:rPr lang="en-US" sz="3999" dirty="0">
                <a:solidFill>
                  <a:srgbClr val="70422C"/>
                </a:solidFill>
                <a:latin typeface="Roboto Condensed"/>
              </a:rPr>
              <a:t> </a:t>
            </a:r>
            <a:r>
              <a:rPr lang="en-US" sz="3999" dirty="0" err="1">
                <a:solidFill>
                  <a:srgbClr val="70422C"/>
                </a:solidFill>
                <a:latin typeface="Roboto Condensed"/>
              </a:rPr>
              <a:t>vào</a:t>
            </a:r>
            <a:r>
              <a:rPr lang="en-US" sz="3999" dirty="0">
                <a:solidFill>
                  <a:srgbClr val="70422C"/>
                </a:solidFill>
                <a:latin typeface="Roboto Condensed"/>
              </a:rPr>
              <a:t> </a:t>
            </a:r>
            <a:r>
              <a:rPr lang="en-US" sz="3999" dirty="0" err="1">
                <a:solidFill>
                  <a:srgbClr val="70422C"/>
                </a:solidFill>
                <a:latin typeface="Roboto Condensed"/>
              </a:rPr>
              <a:t>phần</a:t>
            </a:r>
            <a:r>
              <a:rPr lang="en-US" sz="3999" dirty="0">
                <a:solidFill>
                  <a:srgbClr val="70422C"/>
                </a:solidFill>
                <a:latin typeface="Roboto Condensed"/>
              </a:rPr>
              <a:t> </a:t>
            </a:r>
            <a:r>
              <a:rPr lang="en-US" sz="3999" dirty="0" err="1">
                <a:solidFill>
                  <a:srgbClr val="70422C"/>
                </a:solidFill>
                <a:latin typeface="Roboto Condensed"/>
              </a:rPr>
              <a:t>phần</a:t>
            </a:r>
            <a:r>
              <a:rPr lang="en-US" sz="3999" dirty="0">
                <a:solidFill>
                  <a:srgbClr val="70422C"/>
                </a:solidFill>
                <a:latin typeface="Roboto Condensed"/>
              </a:rPr>
              <a:t> </a:t>
            </a:r>
            <a:r>
              <a:rPr lang="en-US" sz="3999" dirty="0" err="1">
                <a:solidFill>
                  <a:srgbClr val="70422C"/>
                </a:solidFill>
                <a:latin typeface="Roboto Condensed"/>
              </a:rPr>
              <a:t>tích</a:t>
            </a:r>
            <a:r>
              <a:rPr lang="en-US" sz="3999" dirty="0">
                <a:solidFill>
                  <a:srgbClr val="70422C"/>
                </a:solidFill>
                <a:latin typeface="Roboto Condensed"/>
              </a:rPr>
              <a:t> </a:t>
            </a:r>
            <a:r>
              <a:rPr lang="en-US" sz="3999" dirty="0" err="1">
                <a:solidFill>
                  <a:srgbClr val="70422C"/>
                </a:solidFill>
                <a:latin typeface="Roboto Condensed"/>
              </a:rPr>
              <a:t>mẫu</a:t>
            </a:r>
            <a:r>
              <a:rPr lang="en-US" sz="3999" dirty="0">
                <a:solidFill>
                  <a:srgbClr val="70422C"/>
                </a:solidFill>
                <a:latin typeface="Roboto Condensed"/>
              </a:rPr>
              <a:t> và </a:t>
            </a:r>
            <a:r>
              <a:rPr lang="en-US" sz="3999" dirty="0" err="1">
                <a:solidFill>
                  <a:srgbClr val="70422C"/>
                </a:solidFill>
                <a:latin typeface="Roboto Condensed"/>
              </a:rPr>
              <a:t>nội</a:t>
            </a:r>
            <a:r>
              <a:rPr lang="en-US" sz="3999" dirty="0">
                <a:solidFill>
                  <a:srgbClr val="70422C"/>
                </a:solidFill>
                <a:latin typeface="Roboto Condensed"/>
              </a:rPr>
              <a:t> dung SGK Tr 53,54, </a:t>
            </a:r>
            <a:r>
              <a:rPr lang="en-US" sz="3999" dirty="0" err="1">
                <a:solidFill>
                  <a:srgbClr val="70422C"/>
                </a:solidFill>
                <a:latin typeface="Roboto Condensed"/>
              </a:rPr>
              <a:t>hãy</a:t>
            </a:r>
            <a:r>
              <a:rPr lang="en-US" sz="3999" dirty="0">
                <a:solidFill>
                  <a:srgbClr val="70422C"/>
                </a:solidFill>
                <a:latin typeface="Roboto Condensed"/>
              </a:rPr>
              <a:t> </a:t>
            </a:r>
            <a:r>
              <a:rPr lang="en-US" sz="3999" dirty="0" err="1">
                <a:solidFill>
                  <a:srgbClr val="70422C"/>
                </a:solidFill>
                <a:latin typeface="Roboto Condensed"/>
              </a:rPr>
              <a:t>nêu</a:t>
            </a:r>
            <a:r>
              <a:rPr lang="en-US" sz="3999" dirty="0">
                <a:solidFill>
                  <a:srgbClr val="70422C"/>
                </a:solidFill>
                <a:latin typeface="Roboto Condensed"/>
              </a:rPr>
              <a:t> </a:t>
            </a:r>
            <a:r>
              <a:rPr lang="en-US" sz="3999" dirty="0" err="1">
                <a:solidFill>
                  <a:srgbClr val="70422C"/>
                </a:solidFill>
                <a:latin typeface="Roboto Condensed"/>
              </a:rPr>
              <a:t>quy</a:t>
            </a:r>
            <a:r>
              <a:rPr lang="en-US" sz="3999" dirty="0">
                <a:solidFill>
                  <a:srgbClr val="70422C"/>
                </a:solidFill>
                <a:latin typeface="Roboto Condensed"/>
              </a:rPr>
              <a:t> </a:t>
            </a:r>
            <a:r>
              <a:rPr lang="en-US" sz="3999" dirty="0" err="1">
                <a:solidFill>
                  <a:srgbClr val="70422C"/>
                </a:solidFill>
                <a:latin typeface="Roboto Condensed"/>
              </a:rPr>
              <a:t>trình</a:t>
            </a:r>
            <a:r>
              <a:rPr lang="en-US" sz="3999" dirty="0">
                <a:solidFill>
                  <a:srgbClr val="70422C"/>
                </a:solidFill>
                <a:latin typeface="Roboto Condensed"/>
              </a:rPr>
              <a:t> </a:t>
            </a:r>
            <a:r>
              <a:rPr lang="en-US" sz="3999" dirty="0" err="1">
                <a:solidFill>
                  <a:srgbClr val="70422C"/>
                </a:solidFill>
                <a:latin typeface="Roboto Condensed"/>
              </a:rPr>
              <a:t>viết</a:t>
            </a:r>
            <a:r>
              <a:rPr lang="en-US" sz="3999" dirty="0">
                <a:solidFill>
                  <a:srgbClr val="70422C"/>
                </a:solidFill>
                <a:latin typeface="Roboto Condensed"/>
              </a:rPr>
              <a:t> </a:t>
            </a:r>
            <a:r>
              <a:rPr lang="en-US" sz="3999" dirty="0" err="1">
                <a:solidFill>
                  <a:srgbClr val="70422C"/>
                </a:solidFill>
                <a:latin typeface="Roboto Condensed"/>
              </a:rPr>
              <a:t>đoạn</a:t>
            </a:r>
            <a:r>
              <a:rPr lang="en-US" sz="3999" dirty="0">
                <a:solidFill>
                  <a:srgbClr val="70422C"/>
                </a:solidFill>
                <a:latin typeface="Roboto Condensed"/>
              </a:rPr>
              <a:t> </a:t>
            </a:r>
            <a:r>
              <a:rPr lang="en-US" sz="3999" dirty="0" err="1">
                <a:solidFill>
                  <a:srgbClr val="70422C"/>
                </a:solidFill>
                <a:latin typeface="Roboto Condensed"/>
              </a:rPr>
              <a:t>văn</a:t>
            </a:r>
            <a:r>
              <a:rPr lang="en-US" sz="3999" dirty="0">
                <a:solidFill>
                  <a:srgbClr val="70422C"/>
                </a:solidFill>
                <a:latin typeface="Roboto Condensed"/>
              </a:rPr>
              <a:t> </a:t>
            </a:r>
            <a:r>
              <a:rPr lang="en-US" sz="3999" dirty="0" err="1">
                <a:solidFill>
                  <a:srgbClr val="70422C"/>
                </a:solidFill>
                <a:latin typeface="Roboto Condensed"/>
              </a:rPr>
              <a:t>phân</a:t>
            </a:r>
            <a:r>
              <a:rPr lang="en-US" sz="3999" dirty="0">
                <a:solidFill>
                  <a:srgbClr val="70422C"/>
                </a:solidFill>
                <a:latin typeface="Roboto Condensed"/>
              </a:rPr>
              <a:t> </a:t>
            </a:r>
            <a:r>
              <a:rPr lang="en-US" sz="3999" dirty="0" err="1">
                <a:solidFill>
                  <a:srgbClr val="70422C"/>
                </a:solidFill>
                <a:latin typeface="Roboto Condensed"/>
              </a:rPr>
              <a:t>tích</a:t>
            </a:r>
            <a:r>
              <a:rPr lang="en-US" sz="3999" dirty="0">
                <a:solidFill>
                  <a:srgbClr val="70422C"/>
                </a:solidFill>
                <a:latin typeface="Roboto Condensed"/>
              </a:rPr>
              <a:t> </a:t>
            </a:r>
            <a:r>
              <a:rPr lang="en-US" sz="3999" dirty="0" err="1">
                <a:solidFill>
                  <a:srgbClr val="70422C"/>
                </a:solidFill>
                <a:latin typeface="Roboto Condensed"/>
              </a:rPr>
              <a:t>một</a:t>
            </a:r>
            <a:r>
              <a:rPr lang="en-US" sz="3999" dirty="0">
                <a:solidFill>
                  <a:srgbClr val="70422C"/>
                </a:solidFill>
                <a:latin typeface="Roboto Condensed"/>
              </a:rPr>
              <a:t> </a:t>
            </a:r>
            <a:r>
              <a:rPr lang="en-US" sz="3999" dirty="0" err="1">
                <a:solidFill>
                  <a:srgbClr val="70422C"/>
                </a:solidFill>
                <a:latin typeface="Roboto Condensed"/>
              </a:rPr>
              <a:t>tác</a:t>
            </a:r>
            <a:r>
              <a:rPr lang="en-US" sz="3999" dirty="0">
                <a:solidFill>
                  <a:srgbClr val="70422C"/>
                </a:solidFill>
                <a:latin typeface="Roboto Condensed"/>
              </a:rPr>
              <a:t> </a:t>
            </a:r>
            <a:r>
              <a:rPr lang="en-US" sz="3999" dirty="0" err="1">
                <a:solidFill>
                  <a:srgbClr val="70422C"/>
                </a:solidFill>
                <a:latin typeface="Roboto Condensed"/>
              </a:rPr>
              <a:t>phẩm</a:t>
            </a:r>
            <a:r>
              <a:rPr lang="en-US" sz="3999" dirty="0">
                <a:solidFill>
                  <a:srgbClr val="70422C"/>
                </a:solidFill>
                <a:latin typeface="Roboto Condensed"/>
              </a:rPr>
              <a:t> </a:t>
            </a:r>
            <a:r>
              <a:rPr lang="en-US" sz="3999" dirty="0" err="1">
                <a:solidFill>
                  <a:srgbClr val="70422C"/>
                </a:solidFill>
                <a:latin typeface="Roboto Condensed"/>
              </a:rPr>
              <a:t>văn</a:t>
            </a:r>
            <a:r>
              <a:rPr lang="en-US" sz="3999" dirty="0">
                <a:solidFill>
                  <a:srgbClr val="70422C"/>
                </a:solidFill>
                <a:latin typeface="Roboto Condensed"/>
              </a:rPr>
              <a:t> </a:t>
            </a:r>
            <a:r>
              <a:rPr lang="en-US" sz="3999" dirty="0" err="1">
                <a:solidFill>
                  <a:srgbClr val="70422C"/>
                </a:solidFill>
                <a:latin typeface="Roboto Condensed"/>
              </a:rPr>
              <a:t>học</a:t>
            </a:r>
            <a:r>
              <a:rPr lang="en-US" sz="3999" dirty="0">
                <a:solidFill>
                  <a:srgbClr val="70422C"/>
                </a:solidFill>
                <a:latin typeface="Roboto Condensed"/>
              </a:rPr>
              <a:t>.</a:t>
            </a:r>
          </a:p>
          <a:p>
            <a:pPr marL="863599" lvl="1" indent="-431800" algn="just">
              <a:lnSpc>
                <a:spcPts val="5599"/>
              </a:lnSpc>
              <a:buFont typeface="Arial"/>
              <a:buChar char="•"/>
            </a:pPr>
            <a:r>
              <a:rPr lang="en-US" sz="3999" dirty="0">
                <a:solidFill>
                  <a:srgbClr val="70422C"/>
                </a:solidFill>
                <a:latin typeface="Roboto Condensed"/>
              </a:rPr>
              <a:t>HS </a:t>
            </a:r>
            <a:r>
              <a:rPr lang="en-US" sz="3999" dirty="0" err="1">
                <a:solidFill>
                  <a:srgbClr val="70422C"/>
                </a:solidFill>
                <a:latin typeface="Roboto Condensed"/>
              </a:rPr>
              <a:t>hoàn</a:t>
            </a:r>
            <a:r>
              <a:rPr lang="en-US" sz="3999" dirty="0">
                <a:solidFill>
                  <a:srgbClr val="70422C"/>
                </a:solidFill>
                <a:latin typeface="Roboto Condensed"/>
              </a:rPr>
              <a:t> </a:t>
            </a:r>
            <a:r>
              <a:rPr lang="en-US" sz="3999" dirty="0" err="1">
                <a:solidFill>
                  <a:srgbClr val="70422C"/>
                </a:solidFill>
                <a:latin typeface="Roboto Condensed"/>
              </a:rPr>
              <a:t>thành</a:t>
            </a:r>
            <a:r>
              <a:rPr lang="en-US" sz="3999" dirty="0">
                <a:solidFill>
                  <a:srgbClr val="70422C"/>
                </a:solidFill>
                <a:latin typeface="Roboto Condensed"/>
              </a:rPr>
              <a:t> PHT </a:t>
            </a:r>
            <a:r>
              <a:rPr lang="en-US" sz="3999" dirty="0" err="1">
                <a:solidFill>
                  <a:srgbClr val="70422C"/>
                </a:solidFill>
                <a:latin typeface="Roboto Condensed"/>
              </a:rPr>
              <a:t>số</a:t>
            </a:r>
            <a:r>
              <a:rPr lang="en-US" sz="3999" dirty="0">
                <a:solidFill>
                  <a:srgbClr val="70422C"/>
                </a:solidFill>
                <a:latin typeface="Roboto Condensed"/>
              </a:rPr>
              <a:t> 2</a:t>
            </a:r>
          </a:p>
        </p:txBody>
      </p:sp>
      <p:sp>
        <p:nvSpPr>
          <p:cNvPr id="14" name="Freeform 14"/>
          <p:cNvSpPr/>
          <p:nvPr/>
        </p:nvSpPr>
        <p:spPr>
          <a:xfrm>
            <a:off x="4288380" y="5213726"/>
            <a:ext cx="2312835" cy="1198820"/>
          </a:xfrm>
          <a:custGeom>
            <a:avLst/>
            <a:gdLst/>
            <a:ahLst/>
            <a:cxnLst/>
            <a:rect l="l" t="t" r="r" b="b"/>
            <a:pathLst>
              <a:path w="2312835" h="1198820">
                <a:moveTo>
                  <a:pt x="0" y="0"/>
                </a:moveTo>
                <a:lnTo>
                  <a:pt x="2312836" y="0"/>
                </a:lnTo>
                <a:lnTo>
                  <a:pt x="2312836" y="1198820"/>
                </a:lnTo>
                <a:lnTo>
                  <a:pt x="0" y="11988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5" name="Freeform 15"/>
          <p:cNvSpPr/>
          <p:nvPr/>
        </p:nvSpPr>
        <p:spPr>
          <a:xfrm>
            <a:off x="8919762" y="5213726"/>
            <a:ext cx="2312835" cy="1198820"/>
          </a:xfrm>
          <a:custGeom>
            <a:avLst/>
            <a:gdLst/>
            <a:ahLst/>
            <a:cxnLst/>
            <a:rect l="l" t="t" r="r" b="b"/>
            <a:pathLst>
              <a:path w="2312835" h="1198820">
                <a:moveTo>
                  <a:pt x="0" y="0"/>
                </a:moveTo>
                <a:lnTo>
                  <a:pt x="2312835" y="0"/>
                </a:lnTo>
                <a:lnTo>
                  <a:pt x="2312835" y="1198820"/>
                </a:lnTo>
                <a:lnTo>
                  <a:pt x="0" y="11988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6" name="Freeform 16"/>
          <p:cNvSpPr/>
          <p:nvPr/>
        </p:nvSpPr>
        <p:spPr>
          <a:xfrm>
            <a:off x="13207979" y="5014446"/>
            <a:ext cx="2682000" cy="1390170"/>
          </a:xfrm>
          <a:custGeom>
            <a:avLst/>
            <a:gdLst/>
            <a:ahLst/>
            <a:cxnLst/>
            <a:rect l="l" t="t" r="r" b="b"/>
            <a:pathLst>
              <a:path w="2682000" h="1390170">
                <a:moveTo>
                  <a:pt x="0" y="0"/>
                </a:moveTo>
                <a:lnTo>
                  <a:pt x="2682000" y="0"/>
                </a:lnTo>
                <a:lnTo>
                  <a:pt x="2682000" y="1390170"/>
                </a:lnTo>
                <a:lnTo>
                  <a:pt x="0" y="13901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7" name="TextBox 17"/>
          <p:cNvSpPr txBox="1"/>
          <p:nvPr/>
        </p:nvSpPr>
        <p:spPr>
          <a:xfrm>
            <a:off x="5338221" y="5480144"/>
            <a:ext cx="213155" cy="589784"/>
          </a:xfrm>
          <a:prstGeom prst="rect">
            <a:avLst/>
          </a:prstGeom>
        </p:spPr>
        <p:txBody>
          <a:bodyPr lIns="0" tIns="0" rIns="0" bIns="0" rtlCol="0" anchor="t">
            <a:spAutoFit/>
          </a:bodyPr>
          <a:lstStyle/>
          <a:p>
            <a:pPr algn="ctr">
              <a:lnSpc>
                <a:spcPts val="4759"/>
              </a:lnSpc>
            </a:pPr>
            <a:r>
              <a:rPr lang="en-US" sz="3399">
                <a:solidFill>
                  <a:srgbClr val="70422C"/>
                </a:solidFill>
                <a:latin typeface="Roboto Condensed"/>
              </a:rPr>
              <a:t>1</a:t>
            </a:r>
          </a:p>
        </p:txBody>
      </p:sp>
      <p:sp>
        <p:nvSpPr>
          <p:cNvPr id="18" name="TextBox 18"/>
          <p:cNvSpPr txBox="1"/>
          <p:nvPr/>
        </p:nvSpPr>
        <p:spPr>
          <a:xfrm>
            <a:off x="9988148" y="5480144"/>
            <a:ext cx="213155" cy="589784"/>
          </a:xfrm>
          <a:prstGeom prst="rect">
            <a:avLst/>
          </a:prstGeom>
        </p:spPr>
        <p:txBody>
          <a:bodyPr lIns="0" tIns="0" rIns="0" bIns="0" rtlCol="0" anchor="t">
            <a:spAutoFit/>
          </a:bodyPr>
          <a:lstStyle/>
          <a:p>
            <a:pPr algn="ctr">
              <a:lnSpc>
                <a:spcPts val="4759"/>
              </a:lnSpc>
            </a:pPr>
            <a:r>
              <a:rPr lang="en-US" sz="3399" dirty="0">
                <a:solidFill>
                  <a:srgbClr val="70422C"/>
                </a:solidFill>
                <a:latin typeface="Roboto Condensed"/>
              </a:rPr>
              <a:t>2</a:t>
            </a:r>
          </a:p>
        </p:txBody>
      </p:sp>
      <p:sp>
        <p:nvSpPr>
          <p:cNvPr id="19" name="TextBox 19"/>
          <p:cNvSpPr txBox="1"/>
          <p:nvPr/>
        </p:nvSpPr>
        <p:spPr>
          <a:xfrm>
            <a:off x="14482015" y="5376539"/>
            <a:ext cx="213155" cy="589784"/>
          </a:xfrm>
          <a:prstGeom prst="rect">
            <a:avLst/>
          </a:prstGeom>
        </p:spPr>
        <p:txBody>
          <a:bodyPr lIns="0" tIns="0" rIns="0" bIns="0" rtlCol="0" anchor="t">
            <a:spAutoFit/>
          </a:bodyPr>
          <a:lstStyle/>
          <a:p>
            <a:pPr algn="ctr">
              <a:lnSpc>
                <a:spcPts val="4759"/>
              </a:lnSpc>
            </a:pPr>
            <a:r>
              <a:rPr lang="en-US" sz="3399" dirty="0">
                <a:solidFill>
                  <a:srgbClr val="70422C"/>
                </a:solidFill>
                <a:latin typeface="Roboto Condensed"/>
              </a:rPr>
              <a:t>3</a:t>
            </a:r>
          </a:p>
        </p:txBody>
      </p:sp>
      <p:sp>
        <p:nvSpPr>
          <p:cNvPr id="20" name="TextBox 20"/>
          <p:cNvSpPr txBox="1"/>
          <p:nvPr/>
        </p:nvSpPr>
        <p:spPr>
          <a:xfrm>
            <a:off x="1647767" y="562926"/>
            <a:ext cx="15611533" cy="803276"/>
          </a:xfrm>
          <a:prstGeom prst="rect">
            <a:avLst/>
          </a:prstGeom>
        </p:spPr>
        <p:txBody>
          <a:bodyPr lIns="0" tIns="0" rIns="0" bIns="0" rtlCol="0" anchor="t">
            <a:spAutoFit/>
          </a:bodyPr>
          <a:lstStyle/>
          <a:p>
            <a:pPr>
              <a:lnSpc>
                <a:spcPts val="6649"/>
              </a:lnSpc>
            </a:pPr>
            <a:r>
              <a:rPr lang="en-US" sz="4749">
                <a:solidFill>
                  <a:srgbClr val="70422C"/>
                </a:solidFill>
                <a:latin typeface="Fraunces Bold"/>
              </a:rPr>
              <a:t>III. HƯỚNG DẪN QUY TRÌNH VIẾT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246596" y="923925"/>
            <a:ext cx="15611533" cy="977869"/>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1831350" y="2274294"/>
            <a:ext cx="12935065" cy="854077"/>
          </a:xfrm>
          <a:prstGeom prst="rect">
            <a:avLst/>
          </a:prstGeom>
        </p:spPr>
        <p:txBody>
          <a:bodyPr lIns="0" tIns="0" rIns="0" bIns="0" rtlCol="0" anchor="t">
            <a:spAutoFit/>
          </a:bodyPr>
          <a:lstStyle/>
          <a:p>
            <a:pPr>
              <a:lnSpc>
                <a:spcPts val="6999"/>
              </a:lnSpc>
            </a:pPr>
            <a:r>
              <a:rPr lang="en-US" sz="4999" dirty="0">
                <a:solidFill>
                  <a:srgbClr val="70422C"/>
                </a:solidFill>
                <a:latin typeface="Roboto Condensed Bold"/>
              </a:rPr>
              <a:t>1. </a:t>
            </a:r>
            <a:r>
              <a:rPr lang="en-US" sz="4999" dirty="0" err="1">
                <a:solidFill>
                  <a:srgbClr val="70422C"/>
                </a:solidFill>
                <a:latin typeface="Roboto Condensed Bold"/>
              </a:rPr>
              <a:t>Trước</a:t>
            </a:r>
            <a:r>
              <a:rPr lang="en-US" sz="4999" dirty="0">
                <a:solidFill>
                  <a:srgbClr val="70422C"/>
                </a:solidFill>
                <a:latin typeface="Roboto Condensed Bold"/>
              </a:rPr>
              <a:t> </a:t>
            </a:r>
            <a:r>
              <a:rPr lang="en-US" sz="4999" dirty="0" err="1">
                <a:solidFill>
                  <a:srgbClr val="70422C"/>
                </a:solidFill>
                <a:latin typeface="Roboto Condensed Bold"/>
              </a:rPr>
              <a:t>khi</a:t>
            </a:r>
            <a:r>
              <a:rPr lang="en-US" sz="4999" dirty="0">
                <a:solidFill>
                  <a:srgbClr val="70422C"/>
                </a:solidFill>
                <a:latin typeface="Roboto Condensed Bold"/>
              </a:rPr>
              <a:t> </a:t>
            </a:r>
            <a:r>
              <a:rPr lang="en-US" sz="4999" dirty="0" err="1">
                <a:solidFill>
                  <a:srgbClr val="70422C"/>
                </a:solidFill>
                <a:latin typeface="Roboto Condensed Bold"/>
              </a:rPr>
              <a:t>viết</a:t>
            </a:r>
            <a:endParaRPr lang="en-US" sz="4999" dirty="0">
              <a:solidFill>
                <a:srgbClr val="70422C"/>
              </a:solidFill>
              <a:latin typeface="Roboto Condensed Bold"/>
            </a:endParaRPr>
          </a:p>
        </p:txBody>
      </p:sp>
      <p:sp>
        <p:nvSpPr>
          <p:cNvPr id="9" name="TextBox 9"/>
          <p:cNvSpPr txBox="1"/>
          <p:nvPr/>
        </p:nvSpPr>
        <p:spPr>
          <a:xfrm>
            <a:off x="1907354" y="3499846"/>
            <a:ext cx="12859061" cy="4781550"/>
          </a:xfrm>
          <a:prstGeom prst="rect">
            <a:avLst/>
          </a:prstGeom>
        </p:spPr>
        <p:txBody>
          <a:bodyPr lIns="0" tIns="0" rIns="0" bIns="0" rtlCol="0" anchor="t">
            <a:spAutoFit/>
          </a:bodyPr>
          <a:lstStyle/>
          <a:p>
            <a:pPr>
              <a:lnSpc>
                <a:spcPts val="6299"/>
              </a:lnSpc>
            </a:pPr>
            <a:r>
              <a:rPr lang="en-US" sz="4500" dirty="0">
                <a:solidFill>
                  <a:srgbClr val="70422C"/>
                </a:solidFill>
                <a:latin typeface="Roboto Condensed Bold Italics"/>
              </a:rPr>
              <a:t>a. </a:t>
            </a:r>
            <a:r>
              <a:rPr lang="en-US" sz="4500" dirty="0" err="1">
                <a:solidFill>
                  <a:srgbClr val="70422C"/>
                </a:solidFill>
                <a:latin typeface="Roboto Condensed Bold Italics"/>
              </a:rPr>
              <a:t>Lựa</a:t>
            </a:r>
            <a:r>
              <a:rPr lang="en-US" sz="4500" dirty="0">
                <a:solidFill>
                  <a:srgbClr val="70422C"/>
                </a:solidFill>
                <a:latin typeface="Roboto Condensed Bold Italics"/>
              </a:rPr>
              <a:t> </a:t>
            </a:r>
            <a:r>
              <a:rPr lang="en-US" sz="4500" dirty="0" err="1">
                <a:solidFill>
                  <a:srgbClr val="70422C"/>
                </a:solidFill>
                <a:latin typeface="Roboto Condensed Bold Italics"/>
              </a:rPr>
              <a:t>chọn</a:t>
            </a:r>
            <a:r>
              <a:rPr lang="en-US" sz="4500" dirty="0">
                <a:solidFill>
                  <a:srgbClr val="70422C"/>
                </a:solidFill>
                <a:latin typeface="Roboto Condensed Bold Italics"/>
              </a:rPr>
              <a:t> </a:t>
            </a:r>
            <a:r>
              <a:rPr lang="en-US" sz="4500" dirty="0" err="1">
                <a:solidFill>
                  <a:srgbClr val="70422C"/>
                </a:solidFill>
                <a:latin typeface="Roboto Condensed Bold Italics"/>
              </a:rPr>
              <a:t>bài</a:t>
            </a:r>
            <a:r>
              <a:rPr lang="en-US" sz="4500" dirty="0">
                <a:solidFill>
                  <a:srgbClr val="70422C"/>
                </a:solidFill>
                <a:latin typeface="Roboto Condensed Bold Italics"/>
              </a:rPr>
              <a:t> </a:t>
            </a:r>
            <a:r>
              <a:rPr lang="en-US" sz="4500" dirty="0" err="1">
                <a:solidFill>
                  <a:srgbClr val="70422C"/>
                </a:solidFill>
                <a:latin typeface="Roboto Condensed Bold Italics"/>
              </a:rPr>
              <a:t>thơ</a:t>
            </a:r>
            <a:endParaRPr lang="en-US" sz="4500" dirty="0">
              <a:solidFill>
                <a:srgbClr val="70422C"/>
              </a:solidFill>
              <a:latin typeface="Roboto Condensed Bold Italics"/>
            </a:endParaRPr>
          </a:p>
          <a:p>
            <a:pPr marL="971550" lvl="1" indent="-485775">
              <a:lnSpc>
                <a:spcPts val="6299"/>
              </a:lnSpc>
              <a:buFont typeface="Arial"/>
              <a:buChar char="•"/>
            </a:pPr>
            <a:r>
              <a:rPr lang="en-US" sz="4500" dirty="0" err="1">
                <a:solidFill>
                  <a:srgbClr val="70422C"/>
                </a:solidFill>
                <a:latin typeface="Roboto Condensed"/>
              </a:rPr>
              <a:t>Liệt</a:t>
            </a:r>
            <a:r>
              <a:rPr lang="en-US" sz="4500" dirty="0">
                <a:solidFill>
                  <a:srgbClr val="70422C"/>
                </a:solidFill>
                <a:latin typeface="Roboto Condensed"/>
              </a:rPr>
              <a:t> </a:t>
            </a:r>
            <a:r>
              <a:rPr lang="en-US" sz="4500" dirty="0" err="1">
                <a:solidFill>
                  <a:srgbClr val="70422C"/>
                </a:solidFill>
                <a:latin typeface="Roboto Condensed"/>
              </a:rPr>
              <a:t>kê</a:t>
            </a:r>
            <a:r>
              <a:rPr lang="en-US" sz="4500" dirty="0">
                <a:solidFill>
                  <a:srgbClr val="70422C"/>
                </a:solidFill>
                <a:latin typeface="Roboto Condensed"/>
              </a:rPr>
              <a:t> </a:t>
            </a:r>
            <a:r>
              <a:rPr lang="en-US" sz="4500" dirty="0" err="1">
                <a:solidFill>
                  <a:srgbClr val="70422C"/>
                </a:solidFill>
                <a:latin typeface="Roboto Condensed"/>
              </a:rPr>
              <a:t>một</a:t>
            </a:r>
            <a:r>
              <a:rPr lang="en-US" sz="4500" dirty="0">
                <a:solidFill>
                  <a:srgbClr val="70422C"/>
                </a:solidFill>
                <a:latin typeface="Roboto Condensed"/>
              </a:rPr>
              <a:t> </a:t>
            </a:r>
            <a:r>
              <a:rPr lang="en-US" sz="4500" dirty="0" err="1">
                <a:solidFill>
                  <a:srgbClr val="70422C"/>
                </a:solidFill>
                <a:latin typeface="Roboto Condensed"/>
              </a:rPr>
              <a:t>số</a:t>
            </a:r>
            <a:r>
              <a:rPr lang="en-US" sz="4500" dirty="0">
                <a:solidFill>
                  <a:srgbClr val="70422C"/>
                </a:solidFill>
                <a:latin typeface="Roboto Condensed"/>
              </a:rPr>
              <a:t> </a:t>
            </a:r>
            <a:r>
              <a:rPr lang="en-US" sz="4500" dirty="0" err="1">
                <a:solidFill>
                  <a:srgbClr val="70422C"/>
                </a:solidFill>
                <a:latin typeface="Roboto Condensed"/>
              </a:rPr>
              <a:t>bài</a:t>
            </a:r>
            <a:r>
              <a:rPr lang="en-US" sz="4500" dirty="0">
                <a:solidFill>
                  <a:srgbClr val="70422C"/>
                </a:solidFill>
                <a:latin typeface="Roboto Condensed"/>
              </a:rPr>
              <a:t> </a:t>
            </a:r>
            <a:r>
              <a:rPr lang="en-US" sz="4500" dirty="0" err="1">
                <a:solidFill>
                  <a:srgbClr val="70422C"/>
                </a:solidFill>
                <a:latin typeface="Roboto Condensed"/>
              </a:rPr>
              <a:t>thơ</a:t>
            </a:r>
            <a:r>
              <a:rPr lang="en-US" sz="4500" dirty="0">
                <a:solidFill>
                  <a:srgbClr val="70422C"/>
                </a:solidFill>
                <a:latin typeface="Roboto Condensed"/>
              </a:rPr>
              <a:t> </a:t>
            </a:r>
            <a:r>
              <a:rPr lang="en-US" sz="4500" dirty="0" err="1">
                <a:solidFill>
                  <a:srgbClr val="70422C"/>
                </a:solidFill>
                <a:latin typeface="Roboto Condensed"/>
              </a:rPr>
              <a:t>theo</a:t>
            </a:r>
            <a:r>
              <a:rPr lang="en-US" sz="4500" dirty="0">
                <a:solidFill>
                  <a:srgbClr val="70422C"/>
                </a:solidFill>
                <a:latin typeface="Roboto Condensed"/>
              </a:rPr>
              <a:t> </a:t>
            </a:r>
            <a:r>
              <a:rPr lang="en-US" sz="4500" dirty="0" err="1">
                <a:solidFill>
                  <a:srgbClr val="70422C"/>
                </a:solidFill>
                <a:latin typeface="Roboto Condensed"/>
              </a:rPr>
              <a:t>thể</a:t>
            </a:r>
            <a:r>
              <a:rPr lang="en-US" sz="4500" dirty="0">
                <a:solidFill>
                  <a:srgbClr val="70422C"/>
                </a:solidFill>
                <a:latin typeface="Roboto Condensed"/>
              </a:rPr>
              <a:t> </a:t>
            </a:r>
            <a:r>
              <a:rPr lang="en-US" sz="4500" dirty="0" err="1">
                <a:solidFill>
                  <a:srgbClr val="70422C"/>
                </a:solidFill>
                <a:latin typeface="Roboto Condensed"/>
              </a:rPr>
              <a:t>thất</a:t>
            </a:r>
            <a:r>
              <a:rPr lang="en-US" sz="4500" dirty="0">
                <a:solidFill>
                  <a:srgbClr val="70422C"/>
                </a:solidFill>
                <a:latin typeface="Roboto Condensed"/>
              </a:rPr>
              <a:t> </a:t>
            </a:r>
            <a:r>
              <a:rPr lang="en-US" sz="4500" dirty="0" err="1">
                <a:solidFill>
                  <a:srgbClr val="70422C"/>
                </a:solidFill>
                <a:latin typeface="Roboto Condensed"/>
              </a:rPr>
              <a:t>ngôn</a:t>
            </a:r>
            <a:r>
              <a:rPr lang="en-US" sz="4500" dirty="0">
                <a:solidFill>
                  <a:srgbClr val="70422C"/>
                </a:solidFill>
                <a:latin typeface="Roboto Condensed"/>
              </a:rPr>
              <a:t> </a:t>
            </a:r>
            <a:r>
              <a:rPr lang="en-US" sz="4500" dirty="0" err="1">
                <a:solidFill>
                  <a:srgbClr val="70422C"/>
                </a:solidFill>
                <a:latin typeface="Roboto Condensed"/>
              </a:rPr>
              <a:t>bát</a:t>
            </a:r>
            <a:r>
              <a:rPr lang="en-US" sz="4500" dirty="0">
                <a:solidFill>
                  <a:srgbClr val="70422C"/>
                </a:solidFill>
                <a:latin typeface="Roboto Condensed"/>
              </a:rPr>
              <a:t> </a:t>
            </a:r>
            <a:r>
              <a:rPr lang="en-US" sz="4500" dirty="0" err="1">
                <a:solidFill>
                  <a:srgbClr val="70422C"/>
                </a:solidFill>
                <a:latin typeface="Roboto Condensed"/>
              </a:rPr>
              <a:t>cú</a:t>
            </a:r>
            <a:r>
              <a:rPr lang="en-US" sz="4500" dirty="0">
                <a:solidFill>
                  <a:srgbClr val="70422C"/>
                </a:solidFill>
                <a:latin typeface="Roboto Condensed"/>
              </a:rPr>
              <a:t> </a:t>
            </a:r>
            <a:r>
              <a:rPr lang="en-US" sz="4500" dirty="0" err="1">
                <a:solidFill>
                  <a:srgbClr val="70422C"/>
                </a:solidFill>
                <a:latin typeface="Roboto Condensed"/>
              </a:rPr>
              <a:t>hoặc</a:t>
            </a:r>
            <a:r>
              <a:rPr lang="en-US" sz="4500" dirty="0">
                <a:solidFill>
                  <a:srgbClr val="70422C"/>
                </a:solidFill>
                <a:latin typeface="Roboto Condensed"/>
              </a:rPr>
              <a:t> </a:t>
            </a:r>
            <a:r>
              <a:rPr lang="en-US" sz="4500" dirty="0" err="1">
                <a:solidFill>
                  <a:srgbClr val="70422C"/>
                </a:solidFill>
                <a:latin typeface="Roboto Condensed"/>
              </a:rPr>
              <a:t>tứ</a:t>
            </a:r>
            <a:r>
              <a:rPr lang="en-US" sz="4500" dirty="0">
                <a:solidFill>
                  <a:srgbClr val="70422C"/>
                </a:solidFill>
                <a:latin typeface="Roboto Condensed"/>
              </a:rPr>
              <a:t> </a:t>
            </a:r>
            <a:r>
              <a:rPr lang="en-US" sz="4500" dirty="0" err="1">
                <a:solidFill>
                  <a:srgbClr val="70422C"/>
                </a:solidFill>
                <a:latin typeface="Roboto Condensed"/>
              </a:rPr>
              <a:t>tuyệt</a:t>
            </a:r>
            <a:r>
              <a:rPr lang="en-US" sz="4500" dirty="0">
                <a:solidFill>
                  <a:srgbClr val="70422C"/>
                </a:solidFill>
                <a:latin typeface="Roboto Condensed"/>
              </a:rPr>
              <a:t> </a:t>
            </a:r>
            <a:r>
              <a:rPr lang="en-US" sz="4500" dirty="0" err="1">
                <a:solidFill>
                  <a:srgbClr val="70422C"/>
                </a:solidFill>
                <a:latin typeface="Roboto Condensed"/>
              </a:rPr>
              <a:t>Đường</a:t>
            </a:r>
            <a:r>
              <a:rPr lang="en-US" sz="4500" dirty="0">
                <a:solidFill>
                  <a:srgbClr val="70422C"/>
                </a:solidFill>
                <a:latin typeface="Roboto Condensed"/>
              </a:rPr>
              <a:t> </a:t>
            </a:r>
            <a:r>
              <a:rPr lang="en-US" sz="4500" dirty="0" err="1">
                <a:solidFill>
                  <a:srgbClr val="70422C"/>
                </a:solidFill>
                <a:latin typeface="Roboto Condensed"/>
              </a:rPr>
              <a:t>luật</a:t>
            </a:r>
            <a:r>
              <a:rPr lang="en-US" sz="4500" dirty="0">
                <a:solidFill>
                  <a:srgbClr val="70422C"/>
                </a:solidFill>
                <a:latin typeface="Roboto Condensed"/>
              </a:rPr>
              <a:t> </a:t>
            </a:r>
            <a:r>
              <a:rPr lang="en-US" sz="4500" dirty="0" err="1">
                <a:solidFill>
                  <a:srgbClr val="70422C"/>
                </a:solidFill>
                <a:latin typeface="Roboto Condensed"/>
              </a:rPr>
              <a:t>mà</a:t>
            </a:r>
            <a:r>
              <a:rPr lang="en-US" sz="4500" dirty="0">
                <a:solidFill>
                  <a:srgbClr val="70422C"/>
                </a:solidFill>
                <a:latin typeface="Roboto Condensed"/>
              </a:rPr>
              <a:t> </a:t>
            </a:r>
            <a:r>
              <a:rPr lang="en-US" sz="4500" dirty="0" err="1">
                <a:solidFill>
                  <a:srgbClr val="70422C"/>
                </a:solidFill>
                <a:latin typeface="Roboto Condensed"/>
              </a:rPr>
              <a:t>em</a:t>
            </a:r>
            <a:r>
              <a:rPr lang="en-US" sz="4500" dirty="0">
                <a:solidFill>
                  <a:srgbClr val="70422C"/>
                </a:solidFill>
                <a:latin typeface="Roboto Condensed"/>
              </a:rPr>
              <a:t> </a:t>
            </a:r>
            <a:r>
              <a:rPr lang="en-US" sz="4500" dirty="0" err="1">
                <a:solidFill>
                  <a:srgbClr val="70422C"/>
                </a:solidFill>
                <a:latin typeface="Roboto Condensed"/>
              </a:rPr>
              <a:t>đã</a:t>
            </a:r>
            <a:r>
              <a:rPr lang="en-US" sz="4500" dirty="0">
                <a:solidFill>
                  <a:srgbClr val="70422C"/>
                </a:solidFill>
                <a:latin typeface="Roboto Condensed"/>
              </a:rPr>
              <a:t> </a:t>
            </a:r>
            <a:r>
              <a:rPr lang="en-US" sz="4500" dirty="0" err="1">
                <a:solidFill>
                  <a:srgbClr val="70422C"/>
                </a:solidFill>
                <a:latin typeface="Roboto Condensed"/>
              </a:rPr>
              <a:t>học</a:t>
            </a:r>
            <a:r>
              <a:rPr lang="en-US" sz="4500" dirty="0">
                <a:solidFill>
                  <a:srgbClr val="70422C"/>
                </a:solidFill>
                <a:latin typeface="Roboto Condensed"/>
              </a:rPr>
              <a:t>/ </a:t>
            </a:r>
            <a:r>
              <a:rPr lang="en-US" sz="4500" dirty="0" err="1">
                <a:solidFill>
                  <a:srgbClr val="70422C"/>
                </a:solidFill>
                <a:latin typeface="Roboto Condensed"/>
              </a:rPr>
              <a:t>đã</a:t>
            </a:r>
            <a:r>
              <a:rPr lang="en-US" sz="4500" dirty="0">
                <a:solidFill>
                  <a:srgbClr val="70422C"/>
                </a:solidFill>
                <a:latin typeface="Roboto Condensed"/>
              </a:rPr>
              <a:t> </a:t>
            </a:r>
            <a:r>
              <a:rPr lang="en-US" sz="4500" dirty="0" err="1">
                <a:solidFill>
                  <a:srgbClr val="70422C"/>
                </a:solidFill>
                <a:latin typeface="Roboto Condensed"/>
              </a:rPr>
              <a:t>đọc</a:t>
            </a:r>
            <a:endParaRPr lang="en-US" sz="4500" dirty="0">
              <a:solidFill>
                <a:srgbClr val="70422C"/>
              </a:solidFill>
              <a:latin typeface="Roboto Condensed"/>
            </a:endParaRPr>
          </a:p>
          <a:p>
            <a:pPr marL="971550" lvl="1" indent="-485775">
              <a:lnSpc>
                <a:spcPts val="6299"/>
              </a:lnSpc>
              <a:buFont typeface="Arial"/>
              <a:buChar char="•"/>
            </a:pPr>
            <a:r>
              <a:rPr lang="en-US" sz="4500" dirty="0" err="1">
                <a:solidFill>
                  <a:srgbClr val="70422C"/>
                </a:solidFill>
                <a:latin typeface="Roboto Condensed"/>
              </a:rPr>
              <a:t>Lựa</a:t>
            </a:r>
            <a:r>
              <a:rPr lang="en-US" sz="4500" dirty="0">
                <a:solidFill>
                  <a:srgbClr val="70422C"/>
                </a:solidFill>
                <a:latin typeface="Roboto Condensed"/>
              </a:rPr>
              <a:t> </a:t>
            </a:r>
            <a:r>
              <a:rPr lang="en-US" sz="4500" dirty="0" err="1">
                <a:solidFill>
                  <a:srgbClr val="70422C"/>
                </a:solidFill>
                <a:latin typeface="Roboto Condensed"/>
              </a:rPr>
              <a:t>chọn</a:t>
            </a:r>
            <a:r>
              <a:rPr lang="en-US" sz="4500" dirty="0">
                <a:solidFill>
                  <a:srgbClr val="70422C"/>
                </a:solidFill>
                <a:latin typeface="Roboto Condensed"/>
              </a:rPr>
              <a:t> </a:t>
            </a:r>
            <a:r>
              <a:rPr lang="en-US" sz="4500" dirty="0" err="1">
                <a:solidFill>
                  <a:srgbClr val="70422C"/>
                </a:solidFill>
                <a:latin typeface="Roboto Condensed"/>
              </a:rPr>
              <a:t>bài</a:t>
            </a:r>
            <a:r>
              <a:rPr lang="en-US" sz="4500" dirty="0">
                <a:solidFill>
                  <a:srgbClr val="70422C"/>
                </a:solidFill>
                <a:latin typeface="Roboto Condensed"/>
              </a:rPr>
              <a:t> </a:t>
            </a:r>
            <a:r>
              <a:rPr lang="en-US" sz="4500" dirty="0" err="1">
                <a:solidFill>
                  <a:srgbClr val="70422C"/>
                </a:solidFill>
                <a:latin typeface="Roboto Condensed"/>
              </a:rPr>
              <a:t>thơ</a:t>
            </a:r>
            <a:r>
              <a:rPr lang="en-US" sz="4500" dirty="0">
                <a:solidFill>
                  <a:srgbClr val="70422C"/>
                </a:solidFill>
                <a:latin typeface="Roboto Condensed"/>
              </a:rPr>
              <a:t> </a:t>
            </a:r>
            <a:r>
              <a:rPr lang="en-US" sz="4500" dirty="0" err="1">
                <a:solidFill>
                  <a:srgbClr val="70422C"/>
                </a:solidFill>
                <a:latin typeface="Roboto Condensed"/>
              </a:rPr>
              <a:t>em</a:t>
            </a:r>
            <a:r>
              <a:rPr lang="en-US" sz="4500" dirty="0">
                <a:solidFill>
                  <a:srgbClr val="70422C"/>
                </a:solidFill>
                <a:latin typeface="Roboto Condensed"/>
              </a:rPr>
              <a:t> </a:t>
            </a:r>
            <a:r>
              <a:rPr lang="en-US" sz="4500" dirty="0" err="1">
                <a:solidFill>
                  <a:srgbClr val="70422C"/>
                </a:solidFill>
                <a:latin typeface="Roboto Condensed"/>
              </a:rPr>
              <a:t>hiểu</a:t>
            </a:r>
            <a:r>
              <a:rPr lang="en-US" sz="4500" dirty="0">
                <a:solidFill>
                  <a:srgbClr val="70422C"/>
                </a:solidFill>
                <a:latin typeface="Roboto Condensed"/>
              </a:rPr>
              <a:t> và </a:t>
            </a:r>
            <a:r>
              <a:rPr lang="en-US" sz="4500" dirty="0" err="1">
                <a:solidFill>
                  <a:srgbClr val="70422C"/>
                </a:solidFill>
                <a:latin typeface="Roboto Condensed"/>
              </a:rPr>
              <a:t>yêu</a:t>
            </a:r>
            <a:r>
              <a:rPr lang="en-US" sz="4500" dirty="0">
                <a:solidFill>
                  <a:srgbClr val="70422C"/>
                </a:solidFill>
                <a:latin typeface="Roboto Condensed"/>
              </a:rPr>
              <a:t> </a:t>
            </a:r>
            <a:r>
              <a:rPr lang="en-US" sz="4500" dirty="0" err="1">
                <a:solidFill>
                  <a:srgbClr val="70422C"/>
                </a:solidFill>
                <a:latin typeface="Roboto Condensed"/>
              </a:rPr>
              <a:t>thích</a:t>
            </a:r>
            <a:r>
              <a:rPr lang="en-US" sz="4500" dirty="0">
                <a:solidFill>
                  <a:srgbClr val="70422C"/>
                </a:solidFill>
                <a:latin typeface="Roboto Condensed"/>
              </a:rPr>
              <a:t> </a:t>
            </a:r>
            <a:r>
              <a:rPr lang="en-US" sz="4500" dirty="0" err="1">
                <a:solidFill>
                  <a:srgbClr val="70422C"/>
                </a:solidFill>
                <a:latin typeface="Roboto Condensed"/>
              </a:rPr>
              <a:t>để</a:t>
            </a:r>
            <a:r>
              <a:rPr lang="en-US" sz="4500" dirty="0">
                <a:solidFill>
                  <a:srgbClr val="70422C"/>
                </a:solidFill>
                <a:latin typeface="Roboto Condensed"/>
              </a:rPr>
              <a:t> </a:t>
            </a:r>
            <a:r>
              <a:rPr lang="en-US" sz="4500" dirty="0" err="1">
                <a:solidFill>
                  <a:srgbClr val="70422C"/>
                </a:solidFill>
                <a:latin typeface="Roboto Condensed"/>
              </a:rPr>
              <a:t>phân</a:t>
            </a:r>
            <a:r>
              <a:rPr lang="en-US" sz="4500" dirty="0">
                <a:solidFill>
                  <a:srgbClr val="70422C"/>
                </a:solidFill>
                <a:latin typeface="Roboto Condensed"/>
              </a:rPr>
              <a:t> </a:t>
            </a:r>
            <a:r>
              <a:rPr lang="en-US" sz="4500" dirty="0" err="1">
                <a:solidFill>
                  <a:srgbClr val="70422C"/>
                </a:solidFill>
                <a:latin typeface="Roboto Condensed"/>
              </a:rPr>
              <a:t>tích</a:t>
            </a:r>
            <a:r>
              <a:rPr lang="en-US" sz="4500" dirty="0">
                <a:solidFill>
                  <a:srgbClr val="70422C"/>
                </a:solidFill>
                <a:latin typeface="Roboto Condensed"/>
              </a:rPr>
              <a:t>.</a:t>
            </a:r>
          </a:p>
          <a:p>
            <a:pPr>
              <a:lnSpc>
                <a:spcPts val="6299"/>
              </a:lnSpc>
            </a:pPr>
            <a:endParaRPr lang="en-US" sz="4500" dirty="0">
              <a:solidFill>
                <a:srgbClr val="70422C"/>
              </a:solidFill>
              <a:latin typeface="Roboto Condensed"/>
            </a:endParaRPr>
          </a:p>
          <a:p>
            <a:pPr>
              <a:lnSpc>
                <a:spcPts val="6299"/>
              </a:lnSpc>
            </a:pPr>
            <a:endParaRPr lang="en-US" sz="4500" dirty="0">
              <a:solidFill>
                <a:srgbClr val="70422C"/>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anim calcmode="lin" valueType="num">
                                      <p:cBhvr>
                                        <p:cTn id="1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1000"/>
                                        <p:tgtEl>
                                          <p:spTgt spid="9">
                                            <p:txEl>
                                              <p:pRg st="2" end="2"/>
                                            </p:txEl>
                                          </p:spTgt>
                                        </p:tgtEl>
                                      </p:cBhvr>
                                    </p:animEffect>
                                    <p:anim calcmode="lin" valueType="num">
                                      <p:cBhvr>
                                        <p:cTn id="21"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759891"/>
            <a:ext cx="16230600" cy="6498409"/>
            <a:chOff x="0" y="0"/>
            <a:chExt cx="4274726" cy="1711515"/>
          </a:xfrm>
        </p:grpSpPr>
        <p:sp>
          <p:nvSpPr>
            <p:cNvPr id="3" name="Freeform 3"/>
            <p:cNvSpPr/>
            <p:nvPr/>
          </p:nvSpPr>
          <p:spPr>
            <a:xfrm>
              <a:off x="0" y="0"/>
              <a:ext cx="4274726" cy="1711515"/>
            </a:xfrm>
            <a:custGeom>
              <a:avLst/>
              <a:gdLst/>
              <a:ahLst/>
              <a:cxnLst/>
              <a:rect l="l" t="t" r="r" b="b"/>
              <a:pathLst>
                <a:path w="4274726" h="1711515">
                  <a:moveTo>
                    <a:pt x="24327" y="0"/>
                  </a:moveTo>
                  <a:lnTo>
                    <a:pt x="4250399" y="0"/>
                  </a:lnTo>
                  <a:cubicBezTo>
                    <a:pt x="4263834" y="0"/>
                    <a:pt x="4274726" y="10891"/>
                    <a:pt x="4274726" y="24327"/>
                  </a:cubicBezTo>
                  <a:lnTo>
                    <a:pt x="4274726" y="1687188"/>
                  </a:lnTo>
                  <a:cubicBezTo>
                    <a:pt x="4274726" y="1700624"/>
                    <a:pt x="4263834" y="1711515"/>
                    <a:pt x="4250399" y="1711515"/>
                  </a:cubicBezTo>
                  <a:lnTo>
                    <a:pt x="24327" y="1711515"/>
                  </a:lnTo>
                  <a:cubicBezTo>
                    <a:pt x="10891" y="1711515"/>
                    <a:pt x="0" y="1700624"/>
                    <a:pt x="0" y="1687188"/>
                  </a:cubicBezTo>
                  <a:lnTo>
                    <a:pt x="0" y="24327"/>
                  </a:lnTo>
                  <a:cubicBezTo>
                    <a:pt x="0" y="10891"/>
                    <a:pt x="10891" y="0"/>
                    <a:pt x="24327" y="0"/>
                  </a:cubicBezTo>
                  <a:close/>
                </a:path>
              </a:pathLst>
            </a:custGeom>
            <a:solidFill>
              <a:srgbClr val="DCC3AC"/>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3067879">
            <a:off x="15046306" y="7691060"/>
            <a:ext cx="2484075" cy="3134480"/>
          </a:xfrm>
          <a:custGeom>
            <a:avLst/>
            <a:gdLst/>
            <a:ahLst/>
            <a:cxnLst/>
            <a:rect l="l" t="t" r="r" b="b"/>
            <a:pathLst>
              <a:path w="2484075" h="3134480">
                <a:moveTo>
                  <a:pt x="0" y="0"/>
                </a:moveTo>
                <a:lnTo>
                  <a:pt x="2484075" y="0"/>
                </a:lnTo>
                <a:lnTo>
                  <a:pt x="2484075" y="3134480"/>
                </a:lnTo>
                <a:lnTo>
                  <a:pt x="0" y="3134480"/>
                </a:lnTo>
                <a:lnTo>
                  <a:pt x="0" y="0"/>
                </a:lnTo>
                <a:close/>
              </a:path>
            </a:pathLst>
          </a:custGeom>
          <a:blipFill>
            <a:blip r:embed="rId2"/>
            <a:stretch>
              <a:fillRect/>
            </a:stretch>
          </a:blipFill>
        </p:spPr>
        <p:txBody>
          <a:bodyPr/>
          <a:lstStyle/>
          <a:p>
            <a:endParaRPr lang="en-GB"/>
          </a:p>
        </p:txBody>
      </p:sp>
      <p:sp>
        <p:nvSpPr>
          <p:cNvPr id="6" name="Freeform 6"/>
          <p:cNvSpPr/>
          <p:nvPr/>
        </p:nvSpPr>
        <p:spPr>
          <a:xfrm rot="-4063775">
            <a:off x="729149" y="2068980"/>
            <a:ext cx="1806132" cy="1934278"/>
          </a:xfrm>
          <a:custGeom>
            <a:avLst/>
            <a:gdLst/>
            <a:ahLst/>
            <a:cxnLst/>
            <a:rect l="l" t="t" r="r" b="b"/>
            <a:pathLst>
              <a:path w="1806132" h="1934278">
                <a:moveTo>
                  <a:pt x="0" y="0"/>
                </a:moveTo>
                <a:lnTo>
                  <a:pt x="1806132" y="0"/>
                </a:lnTo>
                <a:lnTo>
                  <a:pt x="1806132" y="1934278"/>
                </a:lnTo>
                <a:lnTo>
                  <a:pt x="0" y="1934278"/>
                </a:lnTo>
                <a:lnTo>
                  <a:pt x="0" y="0"/>
                </a:lnTo>
                <a:close/>
              </a:path>
            </a:pathLst>
          </a:custGeom>
          <a:blipFill>
            <a:blip r:embed="rId3"/>
            <a:stretch>
              <a:fillRect/>
            </a:stretch>
          </a:blipFill>
        </p:spPr>
        <p:txBody>
          <a:bodyPr/>
          <a:lstStyle/>
          <a:p>
            <a:endParaRPr lang="en-GB"/>
          </a:p>
        </p:txBody>
      </p:sp>
      <p:sp>
        <p:nvSpPr>
          <p:cNvPr id="9" name="TextBox 9"/>
          <p:cNvSpPr txBox="1"/>
          <p:nvPr/>
        </p:nvSpPr>
        <p:spPr>
          <a:xfrm>
            <a:off x="2157271" y="2893244"/>
            <a:ext cx="14131072" cy="1170305"/>
          </a:xfrm>
          <a:prstGeom prst="rect">
            <a:avLst/>
          </a:prstGeom>
        </p:spPr>
        <p:txBody>
          <a:bodyPr lIns="0" tIns="0" rIns="0" bIns="0" rtlCol="0" anchor="t">
            <a:spAutoFit/>
          </a:bodyPr>
          <a:lstStyle/>
          <a:p>
            <a:pPr algn="ctr">
              <a:lnSpc>
                <a:spcPts val="9520"/>
              </a:lnSpc>
            </a:pPr>
            <a:r>
              <a:rPr lang="en-US" sz="6800" dirty="0">
                <a:solidFill>
                  <a:srgbClr val="8B6121"/>
                </a:solidFill>
                <a:latin typeface="Roboto Condensed"/>
              </a:rPr>
              <a:t>KĨ NĂNG VIẾT</a:t>
            </a:r>
          </a:p>
        </p:txBody>
      </p:sp>
      <p:sp>
        <p:nvSpPr>
          <p:cNvPr id="10" name="TextBox 10"/>
          <p:cNvSpPr txBox="1"/>
          <p:nvPr/>
        </p:nvSpPr>
        <p:spPr>
          <a:xfrm>
            <a:off x="1632215" y="907596"/>
            <a:ext cx="15627085" cy="1479123"/>
          </a:xfrm>
          <a:prstGeom prst="rect">
            <a:avLst/>
          </a:prstGeom>
        </p:spPr>
        <p:txBody>
          <a:bodyPr lIns="0" tIns="0" rIns="0" bIns="0" rtlCol="0" anchor="t">
            <a:spAutoFit/>
          </a:bodyPr>
          <a:lstStyle/>
          <a:p>
            <a:pPr algn="ctr">
              <a:lnSpc>
                <a:spcPts val="12880"/>
              </a:lnSpc>
            </a:pPr>
            <a:r>
              <a:rPr lang="en-US" sz="7500">
                <a:solidFill>
                  <a:srgbClr val="AD5545"/>
                </a:solidFill>
                <a:latin typeface="Fraunces Bold"/>
              </a:rPr>
              <a:t>BÀI 7: THƠ ĐƯỜNG LUẬT</a:t>
            </a:r>
          </a:p>
        </p:txBody>
      </p:sp>
      <p:sp>
        <p:nvSpPr>
          <p:cNvPr id="11" name="TextBox 11"/>
          <p:cNvSpPr txBox="1"/>
          <p:nvPr/>
        </p:nvSpPr>
        <p:spPr>
          <a:xfrm>
            <a:off x="2702868" y="4460875"/>
            <a:ext cx="12882265" cy="2926336"/>
          </a:xfrm>
          <a:prstGeom prst="rect">
            <a:avLst/>
          </a:prstGeom>
        </p:spPr>
        <p:txBody>
          <a:bodyPr lIns="0" tIns="0" rIns="0" bIns="0" rtlCol="0" anchor="t">
            <a:spAutoFit/>
          </a:bodyPr>
          <a:lstStyle/>
          <a:p>
            <a:pPr algn="ctr">
              <a:lnSpc>
                <a:spcPts val="11967"/>
              </a:lnSpc>
            </a:pPr>
            <a:r>
              <a:rPr lang="en-US" sz="6799" dirty="0">
                <a:solidFill>
                  <a:srgbClr val="AD5545"/>
                </a:solidFill>
                <a:latin typeface="#9Slide05 Dear Saturday"/>
              </a:rPr>
              <a:t>Viết </a:t>
            </a:r>
            <a:r>
              <a:rPr lang="en-US" sz="6799" dirty="0" err="1">
                <a:solidFill>
                  <a:srgbClr val="AD5545"/>
                </a:solidFill>
                <a:latin typeface="#9Slide05 Dear Saturday"/>
              </a:rPr>
              <a:t>bài</a:t>
            </a:r>
            <a:r>
              <a:rPr lang="en-US" sz="6799" dirty="0">
                <a:solidFill>
                  <a:srgbClr val="AD5545"/>
                </a:solidFill>
                <a:latin typeface="#9Slide05 Dear Saturday"/>
              </a:rPr>
              <a:t> </a:t>
            </a:r>
            <a:r>
              <a:rPr lang="en-US" sz="6799" dirty="0" err="1">
                <a:solidFill>
                  <a:srgbClr val="AD5545"/>
                </a:solidFill>
                <a:latin typeface="#9Slide05 Dear Saturday"/>
              </a:rPr>
              <a:t>văn</a:t>
            </a:r>
            <a:r>
              <a:rPr lang="en-US" sz="6799" dirty="0">
                <a:solidFill>
                  <a:srgbClr val="AD5545"/>
                </a:solidFill>
                <a:latin typeface="#9Slide05 Dear Saturday"/>
              </a:rPr>
              <a:t> </a:t>
            </a:r>
          </a:p>
          <a:p>
            <a:pPr algn="ctr">
              <a:lnSpc>
                <a:spcPts val="11967"/>
              </a:lnSpc>
            </a:pPr>
            <a:r>
              <a:rPr lang="en-US" sz="6799" dirty="0" err="1">
                <a:solidFill>
                  <a:srgbClr val="AD5545"/>
                </a:solidFill>
                <a:latin typeface="#9Slide05 Dear Saturday"/>
              </a:rPr>
              <a:t>phân</a:t>
            </a:r>
            <a:r>
              <a:rPr lang="en-US" sz="6799" dirty="0">
                <a:solidFill>
                  <a:srgbClr val="AD5545"/>
                </a:solidFill>
                <a:latin typeface="#9Slide05 Dear Saturday"/>
              </a:rPr>
              <a:t> </a:t>
            </a:r>
            <a:r>
              <a:rPr lang="en-US" sz="6799" dirty="0" err="1">
                <a:solidFill>
                  <a:srgbClr val="AD5545"/>
                </a:solidFill>
                <a:latin typeface="#9Slide05 Dear Saturday"/>
              </a:rPr>
              <a:t>tích</a:t>
            </a:r>
            <a:r>
              <a:rPr lang="en-US" sz="6799" dirty="0">
                <a:solidFill>
                  <a:srgbClr val="AD5545"/>
                </a:solidFill>
                <a:latin typeface="#9Slide05 Dear Saturday"/>
              </a:rPr>
              <a:t> </a:t>
            </a:r>
            <a:r>
              <a:rPr lang="en-US" sz="6799" dirty="0" err="1">
                <a:solidFill>
                  <a:srgbClr val="AD5545"/>
                </a:solidFill>
                <a:latin typeface="#9Slide05 Dear Saturday"/>
              </a:rPr>
              <a:t>một</a:t>
            </a:r>
            <a:r>
              <a:rPr lang="en-US" sz="6799" dirty="0">
                <a:solidFill>
                  <a:srgbClr val="AD5545"/>
                </a:solidFill>
                <a:latin typeface="#9Slide05 Dear Saturday"/>
              </a:rPr>
              <a:t> </a:t>
            </a:r>
            <a:r>
              <a:rPr lang="en-US" sz="6799" dirty="0" err="1">
                <a:solidFill>
                  <a:srgbClr val="AD5545"/>
                </a:solidFill>
                <a:latin typeface="#9Slide05 Dear Saturday"/>
              </a:rPr>
              <a:t>tác</a:t>
            </a:r>
            <a:r>
              <a:rPr lang="en-US" sz="6799" dirty="0">
                <a:solidFill>
                  <a:srgbClr val="AD5545"/>
                </a:solidFill>
                <a:latin typeface="#9Slide05 Dear Saturday"/>
              </a:rPr>
              <a:t> </a:t>
            </a:r>
            <a:r>
              <a:rPr lang="en-US" sz="6799" err="1">
                <a:solidFill>
                  <a:srgbClr val="AD5545"/>
                </a:solidFill>
                <a:latin typeface="#9Slide05 Dear Saturday"/>
              </a:rPr>
              <a:t>phẩm</a:t>
            </a:r>
            <a:r>
              <a:rPr lang="en-US" sz="6799">
                <a:solidFill>
                  <a:srgbClr val="AD5545"/>
                </a:solidFill>
                <a:latin typeface="#9Slide05 Dear Saturday"/>
              </a:rPr>
              <a:t> THƠ</a:t>
            </a:r>
            <a:endParaRPr lang="en-US" sz="6799" dirty="0">
              <a:solidFill>
                <a:srgbClr val="AD5545"/>
              </a:solidFill>
              <a:latin typeface="#9Slide05 Dear Saturday"/>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194571" y="590580"/>
            <a:ext cx="15611533" cy="977869"/>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1338234" y="1709752"/>
            <a:ext cx="12935065" cy="771527"/>
          </a:xfrm>
          <a:prstGeom prst="rect">
            <a:avLst/>
          </a:prstGeom>
        </p:spPr>
        <p:txBody>
          <a:bodyPr lIns="0" tIns="0" rIns="0" bIns="0" rtlCol="0" anchor="t">
            <a:spAutoFit/>
          </a:bodyPr>
          <a:lstStyle/>
          <a:p>
            <a:pPr>
              <a:lnSpc>
                <a:spcPts val="6299"/>
              </a:lnSpc>
            </a:pPr>
            <a:r>
              <a:rPr lang="en-US" sz="4499" dirty="0">
                <a:solidFill>
                  <a:srgbClr val="70422C"/>
                </a:solidFill>
                <a:latin typeface="Roboto Condensed Bold"/>
              </a:rPr>
              <a:t>1. </a:t>
            </a:r>
            <a:r>
              <a:rPr lang="en-US" sz="4499" dirty="0" err="1">
                <a:solidFill>
                  <a:srgbClr val="70422C"/>
                </a:solidFill>
                <a:latin typeface="Roboto Condensed Bold"/>
              </a:rPr>
              <a:t>Trước</a:t>
            </a:r>
            <a:r>
              <a:rPr lang="en-US" sz="4499" dirty="0">
                <a:solidFill>
                  <a:srgbClr val="70422C"/>
                </a:solidFill>
                <a:latin typeface="Roboto Condensed Bold"/>
              </a:rPr>
              <a:t> </a:t>
            </a:r>
            <a:r>
              <a:rPr lang="en-US" sz="4499" dirty="0" err="1">
                <a:solidFill>
                  <a:srgbClr val="70422C"/>
                </a:solidFill>
                <a:latin typeface="Roboto Condensed Bold"/>
              </a:rPr>
              <a:t>khi</a:t>
            </a:r>
            <a:r>
              <a:rPr lang="en-US" sz="4499" dirty="0">
                <a:solidFill>
                  <a:srgbClr val="70422C"/>
                </a:solidFill>
                <a:latin typeface="Roboto Condensed Bold"/>
              </a:rPr>
              <a:t> </a:t>
            </a:r>
            <a:r>
              <a:rPr lang="en-US" sz="4499" dirty="0" err="1">
                <a:solidFill>
                  <a:srgbClr val="70422C"/>
                </a:solidFill>
                <a:latin typeface="Roboto Condensed Bold"/>
              </a:rPr>
              <a:t>viết</a:t>
            </a:r>
            <a:endParaRPr lang="en-US" sz="4499" dirty="0">
              <a:solidFill>
                <a:srgbClr val="70422C"/>
              </a:solidFill>
              <a:latin typeface="Roboto Condensed Bold"/>
            </a:endParaRPr>
          </a:p>
        </p:txBody>
      </p:sp>
      <p:sp>
        <p:nvSpPr>
          <p:cNvPr id="9" name="TextBox 9"/>
          <p:cNvSpPr txBox="1"/>
          <p:nvPr/>
        </p:nvSpPr>
        <p:spPr>
          <a:xfrm>
            <a:off x="1338234" y="2695812"/>
            <a:ext cx="16640235" cy="6366510"/>
          </a:xfrm>
          <a:prstGeom prst="rect">
            <a:avLst/>
          </a:prstGeom>
        </p:spPr>
        <p:txBody>
          <a:bodyPr lIns="0" tIns="0" rIns="0" bIns="0" rtlCol="0" anchor="t">
            <a:spAutoFit/>
          </a:bodyPr>
          <a:lstStyle/>
          <a:p>
            <a:pPr algn="just">
              <a:lnSpc>
                <a:spcPts val="5040"/>
              </a:lnSpc>
            </a:pPr>
            <a:r>
              <a:rPr lang="en-US" sz="3600" dirty="0">
                <a:solidFill>
                  <a:srgbClr val="70422C"/>
                </a:solidFill>
                <a:latin typeface="Roboto Condensed Bold Italics"/>
              </a:rPr>
              <a:t>b. </a:t>
            </a:r>
            <a:r>
              <a:rPr lang="en-US" sz="3600" dirty="0" err="1">
                <a:solidFill>
                  <a:srgbClr val="70422C"/>
                </a:solidFill>
                <a:latin typeface="Roboto Condensed Bold Italics"/>
              </a:rPr>
              <a:t>Tìm</a:t>
            </a:r>
            <a:r>
              <a:rPr lang="en-US" sz="3600" dirty="0">
                <a:solidFill>
                  <a:srgbClr val="70422C"/>
                </a:solidFill>
                <a:latin typeface="Roboto Condensed Bold Italics"/>
              </a:rPr>
              <a:t> ý</a:t>
            </a:r>
          </a:p>
          <a:p>
            <a:pPr marL="777242" lvl="1" indent="-388621" algn="just">
              <a:lnSpc>
                <a:spcPts val="5040"/>
              </a:lnSpc>
              <a:buFont typeface="Arial"/>
              <a:buChar char="•"/>
            </a:pPr>
            <a:r>
              <a:rPr lang="en-US" sz="3600" dirty="0" err="1">
                <a:solidFill>
                  <a:srgbClr val="70422C"/>
                </a:solidFill>
                <a:latin typeface="Roboto Condensed"/>
              </a:rPr>
              <a:t>Đọc</a:t>
            </a:r>
            <a:r>
              <a:rPr lang="en-US" sz="3600" dirty="0">
                <a:solidFill>
                  <a:srgbClr val="70422C"/>
                </a:solidFill>
                <a:latin typeface="Roboto Condensed"/>
              </a:rPr>
              <a:t> </a:t>
            </a:r>
            <a:r>
              <a:rPr lang="en-US" sz="3600" dirty="0" err="1">
                <a:solidFill>
                  <a:srgbClr val="70422C"/>
                </a:solidFill>
                <a:latin typeface="Roboto Condensed"/>
              </a:rPr>
              <a:t>diễn</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vài</a:t>
            </a:r>
            <a:r>
              <a:rPr lang="en-US" sz="3600" dirty="0">
                <a:solidFill>
                  <a:srgbClr val="70422C"/>
                </a:solidFill>
                <a:latin typeface="Roboto Condensed"/>
              </a:rPr>
              <a:t> </a:t>
            </a:r>
            <a:r>
              <a:rPr lang="en-US" sz="3600" dirty="0" err="1">
                <a:solidFill>
                  <a:srgbClr val="70422C"/>
                </a:solidFill>
                <a:latin typeface="Roboto Condensed"/>
              </a:rPr>
              <a:t>lần</a:t>
            </a:r>
            <a:r>
              <a:rPr lang="en-US" sz="3600" dirty="0">
                <a:solidFill>
                  <a:srgbClr val="70422C"/>
                </a:solidFill>
                <a:latin typeface="Roboto Condensed"/>
              </a:rPr>
              <a:t> </a:t>
            </a:r>
            <a:r>
              <a:rPr lang="en-US" sz="3600" dirty="0" err="1">
                <a:solidFill>
                  <a:srgbClr val="70422C"/>
                </a:solidFill>
                <a:latin typeface="Roboto Condensed"/>
              </a:rPr>
              <a:t>để</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a:t>
            </a:r>
            <a:r>
              <a:rPr lang="en-US" sz="3600" dirty="0" err="1">
                <a:solidFill>
                  <a:srgbClr val="70422C"/>
                </a:solidFill>
                <a:latin typeface="Roboto Condensed"/>
              </a:rPr>
              <a:t>nhận</a:t>
            </a:r>
            <a:r>
              <a:rPr lang="en-US" sz="3600" dirty="0">
                <a:solidFill>
                  <a:srgbClr val="70422C"/>
                </a:solidFill>
                <a:latin typeface="Roboto Condensed"/>
              </a:rPr>
              <a:t> </a:t>
            </a:r>
            <a:r>
              <a:rPr lang="en-US" sz="3600" dirty="0" err="1">
                <a:solidFill>
                  <a:srgbClr val="70422C"/>
                </a:solidFill>
                <a:latin typeface="Roboto Condensed"/>
              </a:rPr>
              <a:t>âm</a:t>
            </a:r>
            <a:r>
              <a:rPr lang="en-US" sz="3600" dirty="0">
                <a:solidFill>
                  <a:srgbClr val="70422C"/>
                </a:solidFill>
                <a:latin typeface="Roboto Condensed"/>
              </a:rPr>
              <a:t> </a:t>
            </a:r>
            <a:r>
              <a:rPr lang="en-US" sz="3600" dirty="0" err="1">
                <a:solidFill>
                  <a:srgbClr val="70422C"/>
                </a:solidFill>
                <a:latin typeface="Roboto Condensed"/>
              </a:rPr>
              <a:t>thanh</a:t>
            </a:r>
            <a:r>
              <a:rPr lang="en-US" sz="3600" dirty="0">
                <a:solidFill>
                  <a:srgbClr val="70422C"/>
                </a:solidFill>
                <a:latin typeface="Roboto Condensed"/>
              </a:rPr>
              <a:t>, </a:t>
            </a:r>
            <a:r>
              <a:rPr lang="en-US" sz="3600" dirty="0" err="1">
                <a:solidFill>
                  <a:srgbClr val="70422C"/>
                </a:solidFill>
                <a:latin typeface="Roboto Condensed"/>
              </a:rPr>
              <a:t>vần</a:t>
            </a:r>
            <a:r>
              <a:rPr lang="en-US" sz="3600" dirty="0">
                <a:solidFill>
                  <a:srgbClr val="70422C"/>
                </a:solidFill>
                <a:latin typeface="Roboto Condensed"/>
              </a:rPr>
              <a:t>, </a:t>
            </a:r>
            <a:r>
              <a:rPr lang="en-US" sz="3600" dirty="0" err="1">
                <a:solidFill>
                  <a:srgbClr val="70422C"/>
                </a:solidFill>
                <a:latin typeface="Roboto Condensed"/>
              </a:rPr>
              <a:t>nhịp</a:t>
            </a:r>
            <a:r>
              <a:rPr lang="en-US" sz="3600" dirty="0">
                <a:solidFill>
                  <a:srgbClr val="70422C"/>
                </a:solidFill>
                <a:latin typeface="Roboto Condensed"/>
              </a:rPr>
              <a:t> </a:t>
            </a:r>
            <a:r>
              <a:rPr lang="en-US" sz="3600" dirty="0" err="1">
                <a:solidFill>
                  <a:srgbClr val="70422C"/>
                </a:solidFill>
                <a:latin typeface="Roboto Condensed"/>
              </a:rPr>
              <a:t>điệu</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,,,và </a:t>
            </a:r>
            <a:r>
              <a:rPr lang="en-US" sz="3600" dirty="0" err="1">
                <a:solidFill>
                  <a:srgbClr val="70422C"/>
                </a:solidFill>
                <a:latin typeface="Roboto Condensed"/>
              </a:rPr>
              <a:t>xác</a:t>
            </a:r>
            <a:r>
              <a:rPr lang="en-US" sz="3600" dirty="0">
                <a:solidFill>
                  <a:srgbClr val="70422C"/>
                </a:solidFill>
                <a:latin typeface="Roboto Condensed"/>
              </a:rPr>
              <a:t> </a:t>
            </a:r>
            <a:r>
              <a:rPr lang="en-US" sz="3600" dirty="0" err="1">
                <a:solidFill>
                  <a:srgbClr val="70422C"/>
                </a:solidFill>
                <a:latin typeface="Roboto Condensed"/>
              </a:rPr>
              <a:t>định</a:t>
            </a:r>
            <a:r>
              <a:rPr lang="en-US" sz="3600" dirty="0">
                <a:solidFill>
                  <a:srgbClr val="70422C"/>
                </a:solidFill>
                <a:latin typeface="Roboto Condensed"/>
              </a:rPr>
              <a:t>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phương</a:t>
            </a:r>
            <a:r>
              <a:rPr lang="en-US" sz="3600" dirty="0">
                <a:solidFill>
                  <a:srgbClr val="70422C"/>
                </a:solidFill>
                <a:latin typeface="Roboto Condensed"/>
              </a:rPr>
              <a:t> </a:t>
            </a:r>
            <a:r>
              <a:rPr lang="en-US" sz="3600" dirty="0" err="1">
                <a:solidFill>
                  <a:srgbClr val="70422C"/>
                </a:solidFill>
                <a:latin typeface="Roboto Condensed"/>
              </a:rPr>
              <a:t>diện</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và nghệ thuật </a:t>
            </a:r>
            <a:r>
              <a:rPr lang="en-US" sz="3600" dirty="0" err="1">
                <a:solidFill>
                  <a:srgbClr val="70422C"/>
                </a:solidFill>
                <a:latin typeface="Roboto Condensed"/>
              </a:rPr>
              <a:t>cần</a:t>
            </a:r>
            <a:r>
              <a:rPr lang="en-US" sz="3600" dirty="0">
                <a:solidFill>
                  <a:srgbClr val="70422C"/>
                </a:solidFill>
                <a:latin typeface="Roboto Condensed"/>
              </a:rPr>
              <a:t> </a:t>
            </a:r>
            <a:r>
              <a:rPr lang="en-US" sz="3600" dirty="0" err="1">
                <a:solidFill>
                  <a:srgbClr val="70422C"/>
                </a:solidFill>
                <a:latin typeface="Roboto Condensed"/>
              </a:rPr>
              <a:t>phân</a:t>
            </a:r>
            <a:r>
              <a:rPr lang="en-US" sz="3600" dirty="0">
                <a:solidFill>
                  <a:srgbClr val="70422C"/>
                </a:solidFill>
                <a:latin typeface="Roboto Condensed"/>
              </a:rPr>
              <a:t> </a:t>
            </a:r>
            <a:r>
              <a:rPr lang="en-US" sz="3600" dirty="0" err="1">
                <a:solidFill>
                  <a:srgbClr val="70422C"/>
                </a:solidFill>
                <a:latin typeface="Roboto Condensed"/>
              </a:rPr>
              <a:t>tích</a:t>
            </a:r>
            <a:endParaRPr lang="en-US" sz="3600" dirty="0">
              <a:solidFill>
                <a:srgbClr val="70422C"/>
              </a:solidFill>
              <a:latin typeface="Roboto Condensed"/>
            </a:endParaRPr>
          </a:p>
          <a:p>
            <a:pPr marL="777242" lvl="1" indent="-388621" algn="just">
              <a:lnSpc>
                <a:spcPts val="5040"/>
              </a:lnSpc>
              <a:buFont typeface="Arial"/>
              <a:buChar char="•"/>
            </a:pPr>
            <a:r>
              <a:rPr lang="en-US" sz="3600" dirty="0" err="1">
                <a:solidFill>
                  <a:srgbClr val="70422C"/>
                </a:solidFill>
                <a:latin typeface="Roboto Condensed"/>
              </a:rPr>
              <a:t>Tìm</a:t>
            </a:r>
            <a:r>
              <a:rPr lang="en-US" sz="3600" dirty="0">
                <a:solidFill>
                  <a:srgbClr val="70422C"/>
                </a:solidFill>
                <a:latin typeface="Roboto Condensed"/>
              </a:rPr>
              <a:t> </a:t>
            </a:r>
            <a:r>
              <a:rPr lang="en-US" sz="3600" dirty="0" err="1">
                <a:solidFill>
                  <a:srgbClr val="70422C"/>
                </a:solidFill>
                <a:latin typeface="Roboto Condensed"/>
              </a:rPr>
              <a:t>hiểu</a:t>
            </a:r>
            <a:r>
              <a:rPr lang="en-US" sz="3600" dirty="0">
                <a:solidFill>
                  <a:srgbClr val="70422C"/>
                </a:solidFill>
                <a:latin typeface="Roboto Condensed"/>
              </a:rPr>
              <a:t> </a:t>
            </a:r>
            <a:r>
              <a:rPr lang="en-US" sz="3600" dirty="0" err="1">
                <a:solidFill>
                  <a:srgbClr val="70422C"/>
                </a:solidFill>
                <a:latin typeface="Roboto Condensed"/>
              </a:rPr>
              <a:t>nhan</a:t>
            </a:r>
            <a:r>
              <a:rPr lang="en-US" sz="3600" dirty="0">
                <a:solidFill>
                  <a:srgbClr val="70422C"/>
                </a:solidFill>
                <a:latin typeface="Roboto Condensed"/>
              </a:rPr>
              <a:t> </a:t>
            </a:r>
            <a:r>
              <a:rPr lang="en-US" sz="3600" dirty="0" err="1">
                <a:solidFill>
                  <a:srgbClr val="70422C"/>
                </a:solidFill>
                <a:latin typeface="Roboto Condensed"/>
              </a:rPr>
              <a:t>đề</a:t>
            </a:r>
            <a:r>
              <a:rPr lang="en-US" sz="3600" dirty="0">
                <a:solidFill>
                  <a:srgbClr val="70422C"/>
                </a:solidFill>
                <a:latin typeface="Roboto Condensed"/>
              </a:rPr>
              <a:t> và </a:t>
            </a:r>
            <a:r>
              <a:rPr lang="en-US" sz="3600" dirty="0" err="1">
                <a:solidFill>
                  <a:srgbClr val="70422C"/>
                </a:solidFill>
                <a:latin typeface="Roboto Condensed"/>
              </a:rPr>
              <a:t>bố</a:t>
            </a:r>
            <a:r>
              <a:rPr lang="en-US" sz="3600" dirty="0">
                <a:solidFill>
                  <a:srgbClr val="70422C"/>
                </a:solidFill>
                <a:latin typeface="Roboto Condensed"/>
              </a:rPr>
              <a:t> </a:t>
            </a:r>
            <a:r>
              <a:rPr lang="en-US" sz="3600" dirty="0" err="1">
                <a:solidFill>
                  <a:srgbClr val="70422C"/>
                </a:solidFill>
                <a:latin typeface="Roboto Condensed"/>
              </a:rPr>
              <a:t>cục</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để</a:t>
            </a:r>
            <a:r>
              <a:rPr lang="en-US" sz="3600" dirty="0">
                <a:solidFill>
                  <a:srgbClr val="70422C"/>
                </a:solidFill>
                <a:latin typeface="Roboto Condensed"/>
              </a:rPr>
              <a:t> </a:t>
            </a:r>
            <a:r>
              <a:rPr lang="en-US" sz="3600" dirty="0" err="1">
                <a:solidFill>
                  <a:srgbClr val="70422C"/>
                </a:solidFill>
                <a:latin typeface="Roboto Condensed"/>
              </a:rPr>
              <a:t>nhận</a:t>
            </a:r>
            <a:r>
              <a:rPr lang="en-US" sz="3600" dirty="0">
                <a:solidFill>
                  <a:srgbClr val="70422C"/>
                </a:solidFill>
                <a:latin typeface="Roboto Condensed"/>
              </a:rPr>
              <a:t> </a:t>
            </a:r>
            <a:r>
              <a:rPr lang="en-US" sz="3600" dirty="0" err="1">
                <a:solidFill>
                  <a:srgbClr val="70422C"/>
                </a:solidFill>
                <a:latin typeface="Roboto Condensed"/>
              </a:rPr>
              <a:t>biết</a:t>
            </a:r>
            <a:r>
              <a:rPr lang="en-US" sz="3600" dirty="0">
                <a:solidFill>
                  <a:srgbClr val="70422C"/>
                </a:solidFill>
                <a:latin typeface="Roboto Condensed"/>
              </a:rPr>
              <a:t> </a:t>
            </a:r>
            <a:r>
              <a:rPr lang="en-US" sz="3600" dirty="0" err="1">
                <a:solidFill>
                  <a:srgbClr val="70422C"/>
                </a:solidFill>
                <a:latin typeface="Roboto Condensed"/>
              </a:rPr>
              <a:t>đề</a:t>
            </a:r>
            <a:r>
              <a:rPr lang="en-US" sz="3600" dirty="0">
                <a:solidFill>
                  <a:srgbClr val="70422C"/>
                </a:solidFill>
                <a:latin typeface="Roboto Condensed"/>
              </a:rPr>
              <a:t> </a:t>
            </a:r>
            <a:r>
              <a:rPr lang="en-US" sz="3600" dirty="0" err="1">
                <a:solidFill>
                  <a:srgbClr val="70422C"/>
                </a:solidFill>
                <a:latin typeface="Roboto Condensed"/>
              </a:rPr>
              <a:t>tài</a:t>
            </a:r>
            <a:r>
              <a:rPr lang="en-US" sz="3600" dirty="0">
                <a:solidFill>
                  <a:srgbClr val="70422C"/>
                </a:solidFill>
                <a:latin typeface="Roboto Condensed"/>
              </a:rPr>
              <a:t> và </a:t>
            </a:r>
            <a:r>
              <a:rPr lang="en-US" sz="3600" dirty="0" err="1">
                <a:solidFill>
                  <a:srgbClr val="70422C"/>
                </a:solidFill>
                <a:latin typeface="Roboto Condensed"/>
              </a:rPr>
              <a:t>nội</a:t>
            </a:r>
            <a:r>
              <a:rPr lang="en-US" sz="3600" dirty="0">
                <a:solidFill>
                  <a:srgbClr val="70422C"/>
                </a:solidFill>
                <a:latin typeface="Roboto Condensed"/>
              </a:rPr>
              <a:t> dung </a:t>
            </a:r>
            <a:r>
              <a:rPr lang="en-US" sz="3600" dirty="0" err="1">
                <a:solidFill>
                  <a:srgbClr val="70422C"/>
                </a:solidFill>
                <a:latin typeface="Roboto Condensed"/>
              </a:rPr>
              <a:t>chính</a:t>
            </a:r>
            <a:endParaRPr lang="en-US" sz="3600" dirty="0">
              <a:solidFill>
                <a:srgbClr val="70422C"/>
              </a:solidFill>
              <a:latin typeface="Roboto Condensed"/>
            </a:endParaRPr>
          </a:p>
          <a:p>
            <a:pPr marL="777242" lvl="1" indent="-388621" algn="just">
              <a:lnSpc>
                <a:spcPts val="5040"/>
              </a:lnSpc>
              <a:buFont typeface="Arial"/>
              <a:buChar char="•"/>
            </a:pPr>
            <a:r>
              <a:rPr lang="en-US" sz="3600" dirty="0">
                <a:solidFill>
                  <a:srgbClr val="70422C"/>
                </a:solidFill>
                <a:latin typeface="Roboto Condensed"/>
              </a:rPr>
              <a:t>Chia </a:t>
            </a:r>
            <a:r>
              <a:rPr lang="en-US" sz="3600" dirty="0" err="1">
                <a:solidFill>
                  <a:srgbClr val="70422C"/>
                </a:solidFill>
                <a:latin typeface="Roboto Condensed"/>
              </a:rPr>
              <a:t>tách</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thành</a:t>
            </a:r>
            <a:r>
              <a:rPr lang="en-US" sz="3600" dirty="0">
                <a:solidFill>
                  <a:srgbClr val="70422C"/>
                </a:solidFill>
                <a:latin typeface="Roboto Condensed"/>
              </a:rPr>
              <a:t>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phần</a:t>
            </a:r>
            <a:r>
              <a:rPr lang="en-US" sz="3600" dirty="0">
                <a:solidFill>
                  <a:srgbClr val="70422C"/>
                </a:solidFill>
                <a:latin typeface="Roboto Condensed"/>
              </a:rPr>
              <a:t> và </a:t>
            </a:r>
            <a:r>
              <a:rPr lang="en-US" sz="3600" dirty="0" err="1">
                <a:solidFill>
                  <a:srgbClr val="70422C"/>
                </a:solidFill>
                <a:latin typeface="Roboto Condensed"/>
              </a:rPr>
              <a:t>xác</a:t>
            </a:r>
            <a:r>
              <a:rPr lang="en-US" sz="3600" dirty="0">
                <a:solidFill>
                  <a:srgbClr val="70422C"/>
                </a:solidFill>
                <a:latin typeface="Roboto Condensed"/>
              </a:rPr>
              <a:t> </a:t>
            </a:r>
            <a:r>
              <a:rPr lang="en-US" sz="3600" dirty="0" err="1">
                <a:solidFill>
                  <a:srgbClr val="70422C"/>
                </a:solidFill>
                <a:latin typeface="Roboto Condensed"/>
              </a:rPr>
              <a:t>định</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a:t>
            </a:r>
            <a:r>
              <a:rPr lang="en-US" sz="3600" dirty="0" err="1">
                <a:solidFill>
                  <a:srgbClr val="70422C"/>
                </a:solidFill>
                <a:latin typeface="Roboto Condensed"/>
              </a:rPr>
              <a:t>chính</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từng</a:t>
            </a:r>
            <a:r>
              <a:rPr lang="en-US" sz="3600" dirty="0">
                <a:solidFill>
                  <a:srgbClr val="70422C"/>
                </a:solidFill>
                <a:latin typeface="Roboto Condensed"/>
              </a:rPr>
              <a:t> </a:t>
            </a:r>
            <a:r>
              <a:rPr lang="en-US" sz="3600" dirty="0" err="1">
                <a:solidFill>
                  <a:srgbClr val="70422C"/>
                </a:solidFill>
                <a:latin typeface="Roboto Condensed"/>
              </a:rPr>
              <a:t>phần</a:t>
            </a:r>
            <a:endParaRPr lang="en-US" sz="3600" dirty="0">
              <a:solidFill>
                <a:srgbClr val="70422C"/>
              </a:solidFill>
              <a:latin typeface="Roboto Condensed"/>
            </a:endParaRPr>
          </a:p>
          <a:p>
            <a:pPr marL="777242" lvl="1" indent="-388621" algn="just">
              <a:lnSpc>
                <a:spcPts val="5040"/>
              </a:lnSpc>
              <a:buFont typeface="Arial"/>
              <a:buChar char="•"/>
            </a:pPr>
            <a:r>
              <a:rPr lang="en-US" sz="3600" dirty="0" err="1">
                <a:solidFill>
                  <a:srgbClr val="70422C"/>
                </a:solidFill>
                <a:latin typeface="Roboto Condensed"/>
              </a:rPr>
              <a:t>Tìm</a:t>
            </a:r>
            <a:r>
              <a:rPr lang="en-US" sz="3600" dirty="0">
                <a:solidFill>
                  <a:srgbClr val="70422C"/>
                </a:solidFill>
                <a:latin typeface="Roboto Condensed"/>
              </a:rPr>
              <a:t> </a:t>
            </a:r>
            <a:r>
              <a:rPr lang="en-US" sz="3600" dirty="0" err="1">
                <a:solidFill>
                  <a:srgbClr val="70422C"/>
                </a:solidFill>
                <a:latin typeface="Roboto Condensed"/>
              </a:rPr>
              <a:t>những</a:t>
            </a:r>
            <a:r>
              <a:rPr lang="en-US" sz="3600" dirty="0">
                <a:solidFill>
                  <a:srgbClr val="70422C"/>
                </a:solidFill>
                <a:latin typeface="Roboto Condensed"/>
              </a:rPr>
              <a:t> </a:t>
            </a:r>
            <a:r>
              <a:rPr lang="en-US" sz="3600" dirty="0" err="1">
                <a:solidFill>
                  <a:srgbClr val="70422C"/>
                </a:solidFill>
                <a:latin typeface="Roboto Condensed"/>
              </a:rPr>
              <a:t>nét</a:t>
            </a:r>
            <a:r>
              <a:rPr lang="en-US" sz="3600" dirty="0">
                <a:solidFill>
                  <a:srgbClr val="70422C"/>
                </a:solidFill>
                <a:latin typeface="Roboto Condensed"/>
              </a:rPr>
              <a:t> </a:t>
            </a:r>
            <a:r>
              <a:rPr lang="en-US" sz="3600" dirty="0" err="1">
                <a:solidFill>
                  <a:srgbClr val="70422C"/>
                </a:solidFill>
                <a:latin typeface="Roboto Condensed"/>
              </a:rPr>
              <a:t>đặc</a:t>
            </a:r>
            <a:r>
              <a:rPr lang="en-US" sz="3600" dirty="0">
                <a:solidFill>
                  <a:srgbClr val="70422C"/>
                </a:solidFill>
                <a:latin typeface="Roboto Condensed"/>
              </a:rPr>
              <a:t> </a:t>
            </a:r>
            <a:r>
              <a:rPr lang="en-US" sz="3600" dirty="0" err="1">
                <a:solidFill>
                  <a:srgbClr val="70422C"/>
                </a:solidFill>
                <a:latin typeface="Roboto Condensed"/>
              </a:rPr>
              <a:t>sắc</a:t>
            </a:r>
            <a:r>
              <a:rPr lang="en-US" sz="3600" dirty="0">
                <a:solidFill>
                  <a:srgbClr val="70422C"/>
                </a:solidFill>
                <a:latin typeface="Roboto Condensed"/>
              </a:rPr>
              <a:t> </a:t>
            </a:r>
            <a:r>
              <a:rPr lang="en-US" sz="3600" dirty="0" err="1">
                <a:solidFill>
                  <a:srgbClr val="70422C"/>
                </a:solidFill>
                <a:latin typeface="Roboto Condensed"/>
              </a:rPr>
              <a:t>về</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và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thức</a:t>
            </a:r>
            <a:r>
              <a:rPr lang="en-US" sz="3600" dirty="0">
                <a:solidFill>
                  <a:srgbClr val="70422C"/>
                </a:solidFill>
                <a:latin typeface="Roboto Condensed"/>
              </a:rPr>
              <a:t> nghệ thuật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Về</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a:t>
            </a:r>
            <a:r>
              <a:rPr lang="en-US" sz="3600" dirty="0" err="1">
                <a:solidFill>
                  <a:srgbClr val="70422C"/>
                </a:solidFill>
                <a:latin typeface="Roboto Condensed"/>
              </a:rPr>
              <a:t>thì</a:t>
            </a:r>
            <a:r>
              <a:rPr lang="en-US" sz="3600" dirty="0">
                <a:solidFill>
                  <a:srgbClr val="70422C"/>
                </a:solidFill>
                <a:latin typeface="Roboto Condensed"/>
              </a:rPr>
              <a:t> </a:t>
            </a:r>
            <a:r>
              <a:rPr lang="en-US" sz="3600" dirty="0" err="1">
                <a:solidFill>
                  <a:srgbClr val="70422C"/>
                </a:solidFill>
                <a:latin typeface="Roboto Condensed"/>
              </a:rPr>
              <a:t>cần</a:t>
            </a:r>
            <a:r>
              <a:rPr lang="en-US" sz="3600" dirty="0">
                <a:solidFill>
                  <a:srgbClr val="70422C"/>
                </a:solidFill>
                <a:latin typeface="Roboto Condensed"/>
              </a:rPr>
              <a:t> </a:t>
            </a:r>
            <a:r>
              <a:rPr lang="en-US" sz="3600" dirty="0" err="1">
                <a:solidFill>
                  <a:srgbClr val="70422C"/>
                </a:solidFill>
                <a:latin typeface="Roboto Condensed"/>
              </a:rPr>
              <a:t>chú</a:t>
            </a:r>
            <a:r>
              <a:rPr lang="en-US" sz="3600" dirty="0">
                <a:solidFill>
                  <a:srgbClr val="70422C"/>
                </a:solidFill>
                <a:latin typeface="Roboto Condensed"/>
              </a:rPr>
              <a:t> ý </a:t>
            </a:r>
            <a:r>
              <a:rPr lang="en-US" sz="3600" dirty="0" err="1">
                <a:solidFill>
                  <a:srgbClr val="70422C"/>
                </a:solidFill>
                <a:latin typeface="Roboto Condensed"/>
              </a:rPr>
              <a:t>đặc</a:t>
            </a:r>
            <a:r>
              <a:rPr lang="en-US" sz="3600" dirty="0">
                <a:solidFill>
                  <a:srgbClr val="70422C"/>
                </a:solidFill>
                <a:latin typeface="Roboto Condensed"/>
              </a:rPr>
              <a:t> </a:t>
            </a:r>
            <a:r>
              <a:rPr lang="en-US" sz="3600" dirty="0" err="1">
                <a:solidFill>
                  <a:srgbClr val="70422C"/>
                </a:solidFill>
                <a:latin typeface="Roboto Condensed"/>
              </a:rPr>
              <a:t>điểm</a:t>
            </a:r>
            <a:r>
              <a:rPr lang="en-US" sz="3600" dirty="0">
                <a:solidFill>
                  <a:srgbClr val="70422C"/>
                </a:solidFill>
                <a:latin typeface="Roboto Condensed"/>
              </a:rPr>
              <a:t> </a:t>
            </a:r>
            <a:r>
              <a:rPr lang="en-US" sz="3600" dirty="0" err="1">
                <a:solidFill>
                  <a:srgbClr val="70422C"/>
                </a:solidFill>
                <a:latin typeface="Roboto Condensed"/>
              </a:rPr>
              <a:t>nổi</a:t>
            </a:r>
            <a:r>
              <a:rPr lang="en-US" sz="3600" dirty="0">
                <a:solidFill>
                  <a:srgbClr val="70422C"/>
                </a:solidFill>
                <a:latin typeface="Roboto Condensed"/>
              </a:rPr>
              <a:t> </a:t>
            </a:r>
            <a:r>
              <a:rPr lang="en-US" sz="3600" dirty="0" err="1">
                <a:solidFill>
                  <a:srgbClr val="70422C"/>
                </a:solidFill>
                <a:latin typeface="Roboto Condensed"/>
              </a:rPr>
              <a:t>bật</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tượng</a:t>
            </a:r>
            <a:r>
              <a:rPr lang="en-US" sz="3600" dirty="0">
                <a:solidFill>
                  <a:srgbClr val="70422C"/>
                </a:solidFill>
                <a:latin typeface="Roboto Condensed"/>
              </a:rPr>
              <a:t> </a:t>
            </a:r>
            <a:r>
              <a:rPr lang="en-US" sz="3600" dirty="0" err="1">
                <a:solidFill>
                  <a:srgbClr val="70422C"/>
                </a:solidFill>
                <a:latin typeface="Roboto Condensed"/>
              </a:rPr>
              <a:t>thiên</a:t>
            </a:r>
            <a:r>
              <a:rPr lang="en-US" sz="3600" dirty="0">
                <a:solidFill>
                  <a:srgbClr val="70422C"/>
                </a:solidFill>
                <a:latin typeface="Roboto Condensed"/>
              </a:rPr>
              <a:t> </a:t>
            </a:r>
            <a:r>
              <a:rPr lang="en-US" sz="3600" dirty="0" err="1">
                <a:solidFill>
                  <a:srgbClr val="70422C"/>
                </a:solidFill>
                <a:latin typeface="Roboto Condensed"/>
              </a:rPr>
              <a:t>nhiên</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tượng</a:t>
            </a:r>
            <a:r>
              <a:rPr lang="en-US" sz="3600" dirty="0">
                <a:solidFill>
                  <a:srgbClr val="70422C"/>
                </a:solidFill>
                <a:latin typeface="Roboto Condensed"/>
              </a:rPr>
              <a:t> con </a:t>
            </a:r>
            <a:r>
              <a:rPr lang="en-US" sz="3600" dirty="0" err="1">
                <a:solidFill>
                  <a:srgbClr val="70422C"/>
                </a:solidFill>
                <a:latin typeface="Roboto Condensed"/>
              </a:rPr>
              <a:t>người</a:t>
            </a:r>
            <a:r>
              <a:rPr lang="en-US" sz="3600" dirty="0">
                <a:solidFill>
                  <a:srgbClr val="70422C"/>
                </a:solidFill>
                <a:latin typeface="Roboto Condensed"/>
              </a:rPr>
              <a:t>; </a:t>
            </a:r>
            <a:r>
              <a:rPr lang="en-US" sz="3600" dirty="0" err="1">
                <a:solidFill>
                  <a:srgbClr val="70422C"/>
                </a:solidFill>
                <a:latin typeface="Roboto Condensed"/>
              </a:rPr>
              <a:t>những</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a:t>
            </a:r>
            <a:r>
              <a:rPr lang="en-US" sz="3600" dirty="0" err="1">
                <a:solidFill>
                  <a:srgbClr val="70422C"/>
                </a:solidFill>
                <a:latin typeface="Roboto Condensed"/>
              </a:rPr>
              <a:t>xúc</a:t>
            </a:r>
            <a:r>
              <a:rPr lang="en-US" sz="3600" dirty="0">
                <a:solidFill>
                  <a:srgbClr val="70422C"/>
                </a:solidFill>
                <a:latin typeface="Roboto Condensed"/>
              </a:rPr>
              <a:t>, </a:t>
            </a:r>
            <a:r>
              <a:rPr lang="en-US" sz="3600" dirty="0" err="1">
                <a:solidFill>
                  <a:srgbClr val="70422C"/>
                </a:solidFill>
                <a:latin typeface="Roboto Condensed"/>
              </a:rPr>
              <a:t>tâm</a:t>
            </a:r>
            <a:r>
              <a:rPr lang="en-US" sz="3600" dirty="0">
                <a:solidFill>
                  <a:srgbClr val="70422C"/>
                </a:solidFill>
                <a:latin typeface="Roboto Condensed"/>
              </a:rPr>
              <a:t> </a:t>
            </a:r>
            <a:r>
              <a:rPr lang="en-US" sz="3600" dirty="0" err="1">
                <a:solidFill>
                  <a:srgbClr val="70422C"/>
                </a:solidFill>
                <a:latin typeface="Roboto Condensed"/>
              </a:rPr>
              <a:t>trạng</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nhà</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chủ</a:t>
            </a:r>
            <a:r>
              <a:rPr lang="en-US" sz="3600" dirty="0">
                <a:solidFill>
                  <a:srgbClr val="70422C"/>
                </a:solidFill>
                <a:latin typeface="Roboto Condensed"/>
              </a:rPr>
              <a:t> </a:t>
            </a:r>
            <a:r>
              <a:rPr lang="en-US" sz="3600" dirty="0" err="1">
                <a:solidFill>
                  <a:srgbClr val="70422C"/>
                </a:solidFill>
                <a:latin typeface="Roboto Condensed"/>
              </a:rPr>
              <a:t>đề</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a:t>
            </a:r>
            <a:r>
              <a:rPr lang="en-US" sz="3600" dirty="0" err="1">
                <a:solidFill>
                  <a:srgbClr val="70422C"/>
                </a:solidFill>
                <a:latin typeface="Roboto Condensed"/>
              </a:rPr>
              <a:t>Về</a:t>
            </a:r>
            <a:r>
              <a:rPr lang="en-US" sz="3600" dirty="0">
                <a:solidFill>
                  <a:srgbClr val="70422C"/>
                </a:solidFill>
                <a:latin typeface="Roboto Condensed"/>
              </a:rPr>
              <a:t> nghệ thuật </a:t>
            </a:r>
            <a:r>
              <a:rPr lang="en-US" sz="3600" dirty="0" err="1">
                <a:solidFill>
                  <a:srgbClr val="70422C"/>
                </a:solidFill>
                <a:latin typeface="Roboto Condensed"/>
              </a:rPr>
              <a:t>thì</a:t>
            </a:r>
            <a:r>
              <a:rPr lang="en-US" sz="3600" dirty="0">
                <a:solidFill>
                  <a:srgbClr val="70422C"/>
                </a:solidFill>
                <a:latin typeface="Roboto Condensed"/>
              </a:rPr>
              <a:t> </a:t>
            </a:r>
            <a:r>
              <a:rPr lang="en-US" sz="3600" dirty="0" err="1">
                <a:solidFill>
                  <a:srgbClr val="70422C"/>
                </a:solidFill>
                <a:latin typeface="Roboto Condensed"/>
              </a:rPr>
              <a:t>lưu</a:t>
            </a:r>
            <a:r>
              <a:rPr lang="en-US" sz="3600" dirty="0">
                <a:solidFill>
                  <a:srgbClr val="70422C"/>
                </a:solidFill>
                <a:latin typeface="Roboto Condensed"/>
              </a:rPr>
              <a:t> ý </a:t>
            </a:r>
            <a:r>
              <a:rPr lang="en-US" sz="3600" dirty="0" err="1">
                <a:solidFill>
                  <a:srgbClr val="70422C"/>
                </a:solidFill>
                <a:latin typeface="Roboto Condensed"/>
              </a:rPr>
              <a:t>cách</a:t>
            </a:r>
            <a:r>
              <a:rPr lang="en-US" sz="3600" dirty="0">
                <a:solidFill>
                  <a:srgbClr val="70422C"/>
                </a:solidFill>
                <a:latin typeface="Roboto Condensed"/>
              </a:rPr>
              <a:t> </a:t>
            </a:r>
            <a:r>
              <a:rPr lang="en-US" sz="3600" dirty="0" err="1">
                <a:solidFill>
                  <a:srgbClr val="70422C"/>
                </a:solidFill>
                <a:latin typeface="Roboto Condensed"/>
              </a:rPr>
              <a:t>sử</a:t>
            </a:r>
            <a:r>
              <a:rPr lang="en-US" sz="3600" dirty="0">
                <a:solidFill>
                  <a:srgbClr val="70422C"/>
                </a:solidFill>
                <a:latin typeface="Roboto Condensed"/>
              </a:rPr>
              <a:t> </a:t>
            </a:r>
            <a:r>
              <a:rPr lang="en-US" sz="3600" dirty="0" err="1">
                <a:solidFill>
                  <a:srgbClr val="70422C"/>
                </a:solidFill>
                <a:latin typeface="Roboto Condensed"/>
              </a:rPr>
              <a:t>dụng</a:t>
            </a:r>
            <a:r>
              <a:rPr lang="en-US" sz="3600" dirty="0">
                <a:solidFill>
                  <a:srgbClr val="70422C"/>
                </a:solidFill>
                <a:latin typeface="Roboto Condensed"/>
              </a:rPr>
              <a:t>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yếu</a:t>
            </a:r>
            <a:r>
              <a:rPr lang="en-US" sz="3600" dirty="0">
                <a:solidFill>
                  <a:srgbClr val="70422C"/>
                </a:solidFill>
                <a:latin typeface="Roboto Condensed"/>
              </a:rPr>
              <a:t> </a:t>
            </a:r>
            <a:r>
              <a:rPr lang="en-US" sz="3600" dirty="0" err="1">
                <a:solidFill>
                  <a:srgbClr val="70422C"/>
                </a:solidFill>
                <a:latin typeface="Roboto Condensed"/>
              </a:rPr>
              <a:t>tố</a:t>
            </a:r>
            <a:r>
              <a:rPr lang="en-US" sz="3600" dirty="0">
                <a:solidFill>
                  <a:srgbClr val="70422C"/>
                </a:solidFill>
                <a:latin typeface="Roboto Condensed"/>
              </a:rPr>
              <a:t> </a:t>
            </a:r>
            <a:r>
              <a:rPr lang="en-US" sz="3600" dirty="0" err="1">
                <a:solidFill>
                  <a:srgbClr val="70422C"/>
                </a:solidFill>
                <a:latin typeface="Roboto Condensed"/>
              </a:rPr>
              <a:t>thi</a:t>
            </a:r>
            <a:r>
              <a:rPr lang="en-US" sz="3600" dirty="0">
                <a:solidFill>
                  <a:srgbClr val="70422C"/>
                </a:solidFill>
                <a:latin typeface="Roboto Condensed"/>
              </a:rPr>
              <a:t> </a:t>
            </a:r>
            <a:r>
              <a:rPr lang="en-US" sz="3600" dirty="0" err="1">
                <a:solidFill>
                  <a:srgbClr val="70422C"/>
                </a:solidFill>
                <a:latin typeface="Roboto Condensed"/>
              </a:rPr>
              <a:t>luật</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thể</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từ</a:t>
            </a:r>
            <a:r>
              <a:rPr lang="en-US" sz="3600" dirty="0">
                <a:solidFill>
                  <a:srgbClr val="70422C"/>
                </a:solidFill>
                <a:latin typeface="Roboto Condensed"/>
              </a:rPr>
              <a:t> </a:t>
            </a:r>
            <a:r>
              <a:rPr lang="en-US" sz="3600" dirty="0" err="1">
                <a:solidFill>
                  <a:srgbClr val="70422C"/>
                </a:solidFill>
                <a:latin typeface="Roboto Condensed"/>
              </a:rPr>
              <a:t>ngữ</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ảnh</a:t>
            </a:r>
            <a:r>
              <a:rPr lang="en-US" sz="3600" dirty="0">
                <a:solidFill>
                  <a:srgbClr val="70422C"/>
                </a:solidFill>
                <a:latin typeface="Roboto Condensed"/>
              </a:rPr>
              <a:t>, nghệ thuật </a:t>
            </a:r>
            <a:r>
              <a:rPr lang="en-US" sz="3600" dirty="0" err="1">
                <a:solidFill>
                  <a:srgbClr val="70422C"/>
                </a:solidFill>
                <a:latin typeface="Roboto Condensed"/>
              </a:rPr>
              <a:t>tả</a:t>
            </a:r>
            <a:r>
              <a:rPr lang="en-US" sz="3600" dirty="0">
                <a:solidFill>
                  <a:srgbClr val="70422C"/>
                </a:solidFill>
                <a:latin typeface="Roboto Condensed"/>
              </a:rPr>
              <a:t> </a:t>
            </a:r>
            <a:r>
              <a:rPr lang="en-US" sz="3600" dirty="0" err="1">
                <a:solidFill>
                  <a:srgbClr val="70422C"/>
                </a:solidFill>
                <a:latin typeface="Roboto Condensed"/>
              </a:rPr>
              <a:t>cảnh</a:t>
            </a:r>
            <a:r>
              <a:rPr lang="en-US" sz="3600" dirty="0">
                <a:solidFill>
                  <a:srgbClr val="70422C"/>
                </a:solidFill>
                <a:latin typeface="Roboto Condensed"/>
              </a:rPr>
              <a:t> </a:t>
            </a:r>
            <a:r>
              <a:rPr lang="en-US" sz="3600" dirty="0" err="1">
                <a:solidFill>
                  <a:srgbClr val="70422C"/>
                </a:solidFill>
                <a:latin typeface="Roboto Condensed"/>
              </a:rPr>
              <a:t>ngụ</a:t>
            </a:r>
            <a:r>
              <a:rPr lang="en-US" sz="3600" dirty="0">
                <a:solidFill>
                  <a:srgbClr val="70422C"/>
                </a:solidFill>
                <a:latin typeface="Roboto Condensed"/>
              </a:rPr>
              <a:t> </a:t>
            </a:r>
            <a:r>
              <a:rPr lang="en-US" sz="3600" dirty="0" err="1">
                <a:solidFill>
                  <a:srgbClr val="70422C"/>
                </a:solidFill>
                <a:latin typeface="Roboto Condensed"/>
              </a:rPr>
              <a:t>tình</a:t>
            </a:r>
            <a:r>
              <a:rPr lang="en-US" sz="3600" dirty="0">
                <a:solidFill>
                  <a:srgbClr val="70422C"/>
                </a:solidFill>
                <a:latin typeface="Roboto Condensed"/>
              </a:rPr>
              <a:t>,…</a:t>
            </a:r>
            <a:r>
              <a:rPr lang="en-US" sz="3600" dirty="0" err="1">
                <a:solidFill>
                  <a:srgbClr val="70422C"/>
                </a:solidFill>
                <a:latin typeface="Roboto Condensed"/>
              </a:rPr>
              <a:t>chú</a:t>
            </a:r>
            <a:r>
              <a:rPr lang="en-US" sz="3600" dirty="0">
                <a:solidFill>
                  <a:srgbClr val="70422C"/>
                </a:solidFill>
                <a:latin typeface="Roboto Condensed"/>
              </a:rPr>
              <a:t> ý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từ</a:t>
            </a:r>
            <a:r>
              <a:rPr lang="en-US" sz="3600" dirty="0">
                <a:solidFill>
                  <a:srgbClr val="70422C"/>
                </a:solidFill>
                <a:latin typeface="Roboto Condensed"/>
              </a:rPr>
              <a:t> </a:t>
            </a:r>
            <a:r>
              <a:rPr lang="en-US" sz="3600" dirty="0" err="1">
                <a:solidFill>
                  <a:srgbClr val="70422C"/>
                </a:solidFill>
                <a:latin typeface="Roboto Condensed"/>
              </a:rPr>
              <a:t>gợi</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ảnh</a:t>
            </a:r>
            <a:r>
              <a:rPr lang="en-US" sz="3600" dirty="0">
                <a:solidFill>
                  <a:srgbClr val="70422C"/>
                </a:solidFill>
                <a:latin typeface="Roboto Condensed"/>
              </a:rPr>
              <a:t>, </a:t>
            </a:r>
            <a:r>
              <a:rPr lang="en-US" sz="3600" dirty="0" err="1">
                <a:solidFill>
                  <a:srgbClr val="70422C"/>
                </a:solidFill>
                <a:latin typeface="Roboto Condensed"/>
              </a:rPr>
              <a:t>âm</a:t>
            </a:r>
            <a:r>
              <a:rPr lang="en-US" sz="3600" dirty="0">
                <a:solidFill>
                  <a:srgbClr val="70422C"/>
                </a:solidFill>
                <a:latin typeface="Roboto Condensed"/>
              </a:rPr>
              <a:t> </a:t>
            </a:r>
            <a:r>
              <a:rPr lang="en-US" sz="3600" dirty="0" err="1">
                <a:solidFill>
                  <a:srgbClr val="70422C"/>
                </a:solidFill>
                <a:latin typeface="Roboto Condensed"/>
              </a:rPr>
              <a:t>thanh</a:t>
            </a:r>
            <a:r>
              <a:rPr lang="en-US" sz="3600" dirty="0">
                <a:solidFill>
                  <a:srgbClr val="70422C"/>
                </a:solidFill>
                <a:latin typeface="Roboto Condensed"/>
              </a:rPr>
              <a:t>, </a:t>
            </a:r>
            <a:r>
              <a:rPr lang="en-US" sz="3600" dirty="0" err="1">
                <a:solidFill>
                  <a:srgbClr val="70422C"/>
                </a:solidFill>
                <a:latin typeface="Roboto Condensed"/>
              </a:rPr>
              <a:t>biểu</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và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biện</a:t>
            </a:r>
            <a:r>
              <a:rPr lang="en-US" sz="3600" dirty="0">
                <a:solidFill>
                  <a:srgbClr val="70422C"/>
                </a:solidFill>
                <a:latin typeface="Roboto Condensed"/>
              </a:rPr>
              <a:t> </a:t>
            </a:r>
            <a:r>
              <a:rPr lang="en-US" sz="3600" dirty="0" err="1">
                <a:solidFill>
                  <a:srgbClr val="70422C"/>
                </a:solidFill>
                <a:latin typeface="Roboto Condensed"/>
              </a:rPr>
              <a:t>pháp</a:t>
            </a:r>
            <a:r>
              <a:rPr lang="en-US" sz="3600" dirty="0">
                <a:solidFill>
                  <a:srgbClr val="70422C"/>
                </a:solidFill>
                <a:latin typeface="Roboto Condensed"/>
              </a:rPr>
              <a:t> </a:t>
            </a:r>
            <a:r>
              <a:rPr lang="en-US" sz="3600" dirty="0" err="1">
                <a:solidFill>
                  <a:srgbClr val="70422C"/>
                </a:solidFill>
                <a:latin typeface="Roboto Condensed"/>
              </a:rPr>
              <a:t>tu</a:t>
            </a:r>
            <a:r>
              <a:rPr lang="en-US" sz="3600" dirty="0">
                <a:solidFill>
                  <a:srgbClr val="70422C"/>
                </a:solidFill>
                <a:latin typeface="Roboto Condensed"/>
              </a:rPr>
              <a:t> </a:t>
            </a:r>
            <a:r>
              <a:rPr lang="en-US" sz="3600" dirty="0" err="1">
                <a:solidFill>
                  <a:srgbClr val="70422C"/>
                </a:solidFill>
                <a:latin typeface="Roboto Condensed"/>
              </a:rPr>
              <a:t>từ</a:t>
            </a:r>
            <a:r>
              <a:rPr lang="en-US" sz="3600" dirty="0">
                <a:solidFill>
                  <a:srgbClr val="70422C"/>
                </a:solidFill>
                <a:latin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263998" y="647611"/>
            <a:ext cx="15611533" cy="977902"/>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1597757" y="1783318"/>
            <a:ext cx="12935065" cy="1045210"/>
          </a:xfrm>
          <a:prstGeom prst="rect">
            <a:avLst/>
          </a:prstGeom>
        </p:spPr>
        <p:txBody>
          <a:bodyPr lIns="0" tIns="0" rIns="0" bIns="0" rtlCol="0" anchor="t">
            <a:spAutoFit/>
          </a:bodyPr>
          <a:lstStyle/>
          <a:p>
            <a:pPr>
              <a:lnSpc>
                <a:spcPts val="8539"/>
              </a:lnSpc>
            </a:pPr>
            <a:r>
              <a:rPr lang="en-US" sz="6099" dirty="0">
                <a:solidFill>
                  <a:srgbClr val="70422C"/>
                </a:solidFill>
                <a:latin typeface="#9Slide07 SVNUT Triumph Press"/>
              </a:rPr>
              <a:t>1. </a:t>
            </a:r>
            <a:r>
              <a:rPr lang="en-US" sz="6099" dirty="0" err="1">
                <a:solidFill>
                  <a:srgbClr val="70422C"/>
                </a:solidFill>
                <a:latin typeface="#9Slide07 SVNUT Triumph Press"/>
              </a:rPr>
              <a:t>Trước</a:t>
            </a:r>
            <a:r>
              <a:rPr lang="en-US" sz="6099" dirty="0">
                <a:solidFill>
                  <a:srgbClr val="70422C"/>
                </a:solidFill>
                <a:latin typeface="#9Slide07 SVNUT Triumph Press"/>
              </a:rPr>
              <a:t> </a:t>
            </a:r>
            <a:r>
              <a:rPr lang="en-US" sz="6099" dirty="0" err="1">
                <a:solidFill>
                  <a:srgbClr val="70422C"/>
                </a:solidFill>
                <a:latin typeface="#9Slide07 SVNUT Triumph Press"/>
              </a:rPr>
              <a:t>khi</a:t>
            </a:r>
            <a:r>
              <a:rPr lang="en-US" sz="6099" dirty="0">
                <a:solidFill>
                  <a:srgbClr val="70422C"/>
                </a:solidFill>
                <a:latin typeface="#9Slide07 SVNUT Triumph Press"/>
              </a:rPr>
              <a:t> </a:t>
            </a:r>
            <a:r>
              <a:rPr lang="en-US" sz="6099" dirty="0" err="1">
                <a:solidFill>
                  <a:srgbClr val="70422C"/>
                </a:solidFill>
                <a:latin typeface="#9Slide07 SVNUT Triumph Press"/>
              </a:rPr>
              <a:t>viết</a:t>
            </a:r>
            <a:endParaRPr lang="en-US" sz="6099" dirty="0">
              <a:solidFill>
                <a:srgbClr val="70422C"/>
              </a:solidFill>
              <a:latin typeface="#9Slide07 SVNUT Triumph Press"/>
            </a:endParaRPr>
          </a:p>
        </p:txBody>
      </p:sp>
      <p:graphicFrame>
        <p:nvGraphicFramePr>
          <p:cNvPr id="10" name="Table 10"/>
          <p:cNvGraphicFramePr>
            <a:graphicFrameLocks noGrp="1"/>
          </p:cNvGraphicFramePr>
          <p:nvPr>
            <p:extLst>
              <p:ext uri="{D42A27DB-BD31-4B8C-83A1-F6EECF244321}">
                <p14:modId xmlns:p14="http://schemas.microsoft.com/office/powerpoint/2010/main" val="1722357016"/>
              </p:ext>
            </p:extLst>
          </p:nvPr>
        </p:nvGraphicFramePr>
        <p:xfrm>
          <a:off x="263998" y="5105704"/>
          <a:ext cx="16995302" cy="2569367"/>
        </p:xfrm>
        <a:graphic>
          <a:graphicData uri="http://schemas.openxmlformats.org/drawingml/2006/table">
            <a:tbl>
              <a:tblPr/>
              <a:tblGrid>
                <a:gridCol w="3634770">
                  <a:extLst>
                    <a:ext uri="{9D8B030D-6E8A-4147-A177-3AD203B41FA5}">
                      <a16:colId xmlns:a16="http://schemas.microsoft.com/office/drawing/2014/main" val="20000"/>
                    </a:ext>
                  </a:extLst>
                </a:gridCol>
                <a:gridCol w="13360532">
                  <a:extLst>
                    <a:ext uri="{9D8B030D-6E8A-4147-A177-3AD203B41FA5}">
                      <a16:colId xmlns:a16="http://schemas.microsoft.com/office/drawing/2014/main" val="20001"/>
                    </a:ext>
                  </a:extLst>
                </a:gridCol>
              </a:tblGrid>
              <a:tr h="2569367">
                <a:tc>
                  <a:txBody>
                    <a:bodyPr/>
                    <a:lstStyle/>
                    <a:p>
                      <a:pPr algn="ctr">
                        <a:lnSpc>
                          <a:spcPts val="6299"/>
                        </a:lnSpc>
                        <a:defRPr/>
                      </a:pPr>
                      <a:r>
                        <a:rPr lang="en-US" sz="4500" dirty="0" err="1">
                          <a:solidFill>
                            <a:srgbClr val="000000"/>
                          </a:solidFill>
                          <a:latin typeface="Roboto Condensed Bold"/>
                        </a:rPr>
                        <a:t>Mở</a:t>
                      </a:r>
                      <a:r>
                        <a:rPr lang="en-US" sz="4500" dirty="0">
                          <a:solidFill>
                            <a:srgbClr val="000000"/>
                          </a:solidFill>
                          <a:latin typeface="Roboto Condensed Bold"/>
                        </a:rPr>
                        <a:t> </a:t>
                      </a:r>
                      <a:r>
                        <a:rPr lang="en-US" sz="4500" dirty="0" err="1">
                          <a:solidFill>
                            <a:srgbClr val="000000"/>
                          </a:solidFill>
                          <a:latin typeface="Roboto Condensed Bold"/>
                        </a:rPr>
                        <a:t>bài</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just">
                        <a:lnSpc>
                          <a:spcPts val="6299"/>
                        </a:lnSpc>
                        <a:defRPr/>
                      </a:pPr>
                      <a:r>
                        <a:rPr lang="en-US" sz="4500" dirty="0" err="1">
                          <a:solidFill>
                            <a:srgbClr val="000000"/>
                          </a:solidFill>
                          <a:latin typeface="Roboto Condensed"/>
                        </a:rPr>
                        <a:t>Giới</a:t>
                      </a:r>
                      <a:r>
                        <a:rPr lang="en-US" sz="4500" dirty="0">
                          <a:solidFill>
                            <a:srgbClr val="000000"/>
                          </a:solidFill>
                          <a:latin typeface="Roboto Condensed"/>
                        </a:rPr>
                        <a:t> </a:t>
                      </a:r>
                      <a:r>
                        <a:rPr lang="en-US" sz="4500" dirty="0" err="1">
                          <a:solidFill>
                            <a:srgbClr val="000000"/>
                          </a:solidFill>
                          <a:latin typeface="Roboto Condensed"/>
                        </a:rPr>
                        <a:t>thiệu</a:t>
                      </a:r>
                      <a:r>
                        <a:rPr lang="en-US" sz="4500" dirty="0">
                          <a:solidFill>
                            <a:srgbClr val="000000"/>
                          </a:solidFill>
                          <a:latin typeface="Roboto Condensed"/>
                        </a:rPr>
                        <a:t> </a:t>
                      </a:r>
                      <a:r>
                        <a:rPr lang="en-US" sz="4500" dirty="0" err="1">
                          <a:solidFill>
                            <a:srgbClr val="000000"/>
                          </a:solidFill>
                          <a:latin typeface="Roboto Condensed"/>
                        </a:rPr>
                        <a:t>ngắn</a:t>
                      </a:r>
                      <a:r>
                        <a:rPr lang="en-US" sz="4500" dirty="0">
                          <a:solidFill>
                            <a:srgbClr val="000000"/>
                          </a:solidFill>
                          <a:latin typeface="Roboto Condensed"/>
                        </a:rPr>
                        <a:t> </a:t>
                      </a:r>
                      <a:r>
                        <a:rPr lang="en-US" sz="4500" dirty="0" err="1">
                          <a:solidFill>
                            <a:srgbClr val="000000"/>
                          </a:solidFill>
                          <a:latin typeface="Roboto Condensed"/>
                        </a:rPr>
                        <a:t>gọn</a:t>
                      </a:r>
                      <a:r>
                        <a:rPr lang="en-US" sz="4500" dirty="0">
                          <a:solidFill>
                            <a:srgbClr val="000000"/>
                          </a:solidFill>
                          <a:latin typeface="Roboto Condensed"/>
                        </a:rPr>
                        <a:t> </a:t>
                      </a:r>
                      <a:r>
                        <a:rPr lang="en-US" sz="4500" dirty="0" err="1">
                          <a:solidFill>
                            <a:srgbClr val="000000"/>
                          </a:solidFill>
                          <a:latin typeface="Roboto Condensed"/>
                        </a:rPr>
                        <a:t>về</a:t>
                      </a:r>
                      <a:r>
                        <a:rPr lang="en-US" sz="4500" dirty="0">
                          <a:solidFill>
                            <a:srgbClr val="000000"/>
                          </a:solidFill>
                          <a:latin typeface="Roboto Condensed"/>
                        </a:rPr>
                        <a:t> </a:t>
                      </a:r>
                      <a:r>
                        <a:rPr lang="en-US" sz="4500" dirty="0" err="1">
                          <a:solidFill>
                            <a:srgbClr val="000000"/>
                          </a:solidFill>
                          <a:latin typeface="Roboto Condensed"/>
                        </a:rPr>
                        <a:t>bài</a:t>
                      </a:r>
                      <a:r>
                        <a:rPr lang="en-US" sz="4500" dirty="0">
                          <a:solidFill>
                            <a:srgbClr val="000000"/>
                          </a:solidFill>
                          <a:latin typeface="Roboto Condensed"/>
                        </a:rPr>
                        <a:t> </a:t>
                      </a:r>
                      <a:r>
                        <a:rPr lang="en-US" sz="4500" dirty="0" err="1">
                          <a:solidFill>
                            <a:srgbClr val="000000"/>
                          </a:solidFill>
                          <a:latin typeface="Roboto Condensed"/>
                        </a:rPr>
                        <a:t>thơ</a:t>
                      </a:r>
                      <a:r>
                        <a:rPr lang="en-US" sz="4500" dirty="0">
                          <a:solidFill>
                            <a:srgbClr val="000000"/>
                          </a:solidFill>
                          <a:latin typeface="Roboto Condensed"/>
                        </a:rPr>
                        <a:t>, </a:t>
                      </a:r>
                      <a:r>
                        <a:rPr lang="en-US" sz="4500" dirty="0" err="1">
                          <a:solidFill>
                            <a:srgbClr val="000000"/>
                          </a:solidFill>
                          <a:latin typeface="Roboto Condensed"/>
                        </a:rPr>
                        <a:t>tác</a:t>
                      </a:r>
                      <a:r>
                        <a:rPr lang="en-US" sz="4500" dirty="0">
                          <a:solidFill>
                            <a:srgbClr val="000000"/>
                          </a:solidFill>
                          <a:latin typeface="Roboto Condensed"/>
                        </a:rPr>
                        <a:t> </a:t>
                      </a:r>
                      <a:r>
                        <a:rPr lang="en-US" sz="4500" dirty="0" err="1">
                          <a:solidFill>
                            <a:srgbClr val="000000"/>
                          </a:solidFill>
                          <a:latin typeface="Roboto Condensed"/>
                        </a:rPr>
                        <a:t>giả</a:t>
                      </a:r>
                      <a:r>
                        <a:rPr lang="en-US" sz="4500" dirty="0">
                          <a:solidFill>
                            <a:srgbClr val="000000"/>
                          </a:solidFill>
                          <a:latin typeface="Roboto Condensed"/>
                        </a:rPr>
                        <a:t>; </a:t>
                      </a:r>
                      <a:r>
                        <a:rPr lang="en-US" sz="4500" dirty="0" err="1">
                          <a:solidFill>
                            <a:srgbClr val="000000"/>
                          </a:solidFill>
                          <a:latin typeface="Roboto Condensed"/>
                        </a:rPr>
                        <a:t>nêu</a:t>
                      </a:r>
                      <a:r>
                        <a:rPr lang="en-US" sz="4500" dirty="0">
                          <a:solidFill>
                            <a:srgbClr val="000000"/>
                          </a:solidFill>
                          <a:latin typeface="Roboto Condensed"/>
                        </a:rPr>
                        <a:t> ý </a:t>
                      </a:r>
                      <a:r>
                        <a:rPr lang="en-US" sz="4500" dirty="0" err="1">
                          <a:solidFill>
                            <a:srgbClr val="000000"/>
                          </a:solidFill>
                          <a:latin typeface="Roboto Condensed"/>
                        </a:rPr>
                        <a:t>kiến</a:t>
                      </a:r>
                      <a:r>
                        <a:rPr lang="en-US" sz="4500" dirty="0">
                          <a:solidFill>
                            <a:srgbClr val="000000"/>
                          </a:solidFill>
                          <a:latin typeface="Roboto Condensed"/>
                        </a:rPr>
                        <a:t> </a:t>
                      </a:r>
                      <a:r>
                        <a:rPr lang="en-US" sz="4500" dirty="0" err="1">
                          <a:solidFill>
                            <a:srgbClr val="000000"/>
                          </a:solidFill>
                          <a:latin typeface="Roboto Condensed"/>
                        </a:rPr>
                        <a:t>chung</a:t>
                      </a:r>
                      <a:r>
                        <a:rPr lang="en-US" sz="4500" dirty="0">
                          <a:solidFill>
                            <a:srgbClr val="000000"/>
                          </a:solidFill>
                          <a:latin typeface="Roboto Condensed"/>
                        </a:rPr>
                        <a:t> </a:t>
                      </a:r>
                      <a:r>
                        <a:rPr lang="en-US" sz="4500" dirty="0" err="1">
                          <a:solidFill>
                            <a:srgbClr val="000000"/>
                          </a:solidFill>
                          <a:latin typeface="Roboto Condensed"/>
                        </a:rPr>
                        <a:t>về</a:t>
                      </a:r>
                      <a:r>
                        <a:rPr lang="en-US" sz="4500" dirty="0">
                          <a:solidFill>
                            <a:srgbClr val="000000"/>
                          </a:solidFill>
                          <a:latin typeface="Roboto Condensed"/>
                        </a:rPr>
                        <a:t> </a:t>
                      </a:r>
                      <a:r>
                        <a:rPr lang="en-US" sz="4500" dirty="0" err="1">
                          <a:solidFill>
                            <a:srgbClr val="000000"/>
                          </a:solidFill>
                          <a:latin typeface="Roboto Condensed"/>
                        </a:rPr>
                        <a:t>bài</a:t>
                      </a:r>
                      <a:r>
                        <a:rPr lang="en-US" sz="4500" dirty="0">
                          <a:solidFill>
                            <a:srgbClr val="000000"/>
                          </a:solidFill>
                          <a:latin typeface="Roboto Condensed"/>
                        </a:rPr>
                        <a:t> </a:t>
                      </a:r>
                      <a:r>
                        <a:rPr lang="en-US" sz="4500" dirty="0" err="1">
                          <a:solidFill>
                            <a:srgbClr val="000000"/>
                          </a:solidFill>
                          <a:latin typeface="Roboto Condensed"/>
                        </a:rPr>
                        <a:t>thơ</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val="10000"/>
                  </a:ext>
                </a:extLst>
              </a:tr>
            </a:tbl>
          </a:graphicData>
        </a:graphic>
      </p:graphicFrame>
      <p:sp>
        <p:nvSpPr>
          <p:cNvPr id="12" name="TextBox 11">
            <a:extLst>
              <a:ext uri="{FF2B5EF4-FFF2-40B4-BE49-F238E27FC236}">
                <a16:creationId xmlns:a16="http://schemas.microsoft.com/office/drawing/2014/main" id="{0AA3D060-0AC2-4372-EF98-989832494893}"/>
              </a:ext>
            </a:extLst>
          </p:cNvPr>
          <p:cNvSpPr txBox="1"/>
          <p:nvPr/>
        </p:nvSpPr>
        <p:spPr>
          <a:xfrm>
            <a:off x="5638800" y="3227669"/>
            <a:ext cx="12943114" cy="746358"/>
          </a:xfrm>
          <a:prstGeom prst="rect">
            <a:avLst/>
          </a:prstGeom>
          <a:noFill/>
        </p:spPr>
        <p:txBody>
          <a:bodyPr wrap="square">
            <a:spAutoFit/>
          </a:bodyPr>
          <a:lstStyle/>
          <a:p>
            <a:pPr algn="just">
              <a:lnSpc>
                <a:spcPts val="5040"/>
              </a:lnSpc>
            </a:pPr>
            <a:r>
              <a:rPr lang="vi-VN" sz="4800" dirty="0">
                <a:solidFill>
                  <a:srgbClr val="70422C"/>
                </a:solidFill>
                <a:latin typeface="Roboto Condensed Bold Italics"/>
              </a:rPr>
              <a:t>c. Lập dàn ý</a:t>
            </a:r>
            <a:endParaRPr lang="en-US" sz="4800" dirty="0">
              <a:solidFill>
                <a:srgbClr val="70422C"/>
              </a:solidFill>
              <a:latin typeface="Roboto Condensed Bold Itali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en-GB"/>
          </a:p>
        </p:txBody>
      </p:sp>
      <p:graphicFrame>
        <p:nvGraphicFramePr>
          <p:cNvPr id="7" name="Table 7"/>
          <p:cNvGraphicFramePr>
            <a:graphicFrameLocks noGrp="1"/>
          </p:cNvGraphicFramePr>
          <p:nvPr/>
        </p:nvGraphicFramePr>
        <p:xfrm>
          <a:off x="353557" y="3057762"/>
          <a:ext cx="16905743" cy="3429000"/>
        </p:xfrm>
        <a:graphic>
          <a:graphicData uri="http://schemas.openxmlformats.org/drawingml/2006/table">
            <a:tbl>
              <a:tblPr/>
              <a:tblGrid>
                <a:gridCol w="2345666">
                  <a:extLst>
                    <a:ext uri="{9D8B030D-6E8A-4147-A177-3AD203B41FA5}">
                      <a16:colId xmlns:a16="http://schemas.microsoft.com/office/drawing/2014/main" val="20000"/>
                    </a:ext>
                  </a:extLst>
                </a:gridCol>
                <a:gridCol w="14560077">
                  <a:extLst>
                    <a:ext uri="{9D8B030D-6E8A-4147-A177-3AD203B41FA5}">
                      <a16:colId xmlns:a16="http://schemas.microsoft.com/office/drawing/2014/main" val="20001"/>
                    </a:ext>
                  </a:extLst>
                </a:gridCol>
              </a:tblGrid>
              <a:tr h="3429000">
                <a:tc>
                  <a:txBody>
                    <a:bodyPr/>
                    <a:lstStyle/>
                    <a:p>
                      <a:pPr algn="ctr">
                        <a:lnSpc>
                          <a:spcPts val="5180"/>
                        </a:lnSpc>
                        <a:defRPr/>
                      </a:pPr>
                      <a:r>
                        <a:rPr lang="en-US" sz="3700">
                          <a:solidFill>
                            <a:srgbClr val="000000"/>
                          </a:solidFill>
                          <a:latin typeface="Roboto Condensed Bold"/>
                        </a:rPr>
                        <a:t>Thân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just">
                        <a:lnSpc>
                          <a:spcPts val="4588"/>
                        </a:lnSpc>
                        <a:defRPr/>
                      </a:pPr>
                      <a:r>
                        <a:rPr lang="en-US" sz="3700" dirty="0">
                          <a:solidFill>
                            <a:srgbClr val="000000"/>
                          </a:solidFill>
                          <a:latin typeface="Roboto Condensed Bold"/>
                        </a:rPr>
                        <a:t>Ý 1: </a:t>
                      </a:r>
                      <a:r>
                        <a:rPr lang="en-US" sz="3700" dirty="0" err="1">
                          <a:solidFill>
                            <a:srgbClr val="000000"/>
                          </a:solidFill>
                          <a:latin typeface="Roboto Condensed Bold"/>
                        </a:rPr>
                        <a:t>Phân</a:t>
                      </a:r>
                      <a:r>
                        <a:rPr lang="en-US" sz="3700" dirty="0">
                          <a:solidFill>
                            <a:srgbClr val="000000"/>
                          </a:solidFill>
                          <a:latin typeface="Roboto Condensed Bold"/>
                        </a:rPr>
                        <a:t> </a:t>
                      </a:r>
                      <a:r>
                        <a:rPr lang="en-US" sz="3700" dirty="0" err="1">
                          <a:solidFill>
                            <a:srgbClr val="000000"/>
                          </a:solidFill>
                          <a:latin typeface="Roboto Condensed Bold"/>
                        </a:rPr>
                        <a:t>tích</a:t>
                      </a:r>
                      <a:r>
                        <a:rPr lang="en-US" sz="3700" dirty="0">
                          <a:solidFill>
                            <a:srgbClr val="000000"/>
                          </a:solidFill>
                          <a:latin typeface="Roboto Condensed Bold"/>
                        </a:rPr>
                        <a:t> </a:t>
                      </a:r>
                      <a:r>
                        <a:rPr lang="en-US" sz="3700" dirty="0" err="1">
                          <a:solidFill>
                            <a:srgbClr val="000000"/>
                          </a:solidFill>
                          <a:latin typeface="Roboto Condensed Bold"/>
                        </a:rPr>
                        <a:t>đặc</a:t>
                      </a:r>
                      <a:r>
                        <a:rPr lang="en-US" sz="3700" dirty="0">
                          <a:solidFill>
                            <a:srgbClr val="000000"/>
                          </a:solidFill>
                          <a:latin typeface="Roboto Condensed Bold"/>
                        </a:rPr>
                        <a:t> </a:t>
                      </a:r>
                      <a:r>
                        <a:rPr lang="en-US" sz="3700" dirty="0" err="1">
                          <a:solidFill>
                            <a:srgbClr val="000000"/>
                          </a:solidFill>
                          <a:latin typeface="Roboto Condensed Bold"/>
                        </a:rPr>
                        <a:t>điểm</a:t>
                      </a:r>
                      <a:r>
                        <a:rPr lang="en-US" sz="3700" dirty="0">
                          <a:solidFill>
                            <a:srgbClr val="000000"/>
                          </a:solidFill>
                          <a:latin typeface="Roboto Condensed Bold"/>
                        </a:rPr>
                        <a:t> </a:t>
                      </a:r>
                      <a:r>
                        <a:rPr lang="en-US" sz="3700" dirty="0" err="1">
                          <a:solidFill>
                            <a:srgbClr val="000000"/>
                          </a:solidFill>
                          <a:latin typeface="Roboto Condensed Bold"/>
                        </a:rPr>
                        <a:t>nội</a:t>
                      </a:r>
                      <a:r>
                        <a:rPr lang="en-US" sz="3700" dirty="0">
                          <a:solidFill>
                            <a:srgbClr val="000000"/>
                          </a:solidFill>
                          <a:latin typeface="Roboto Condensed Bold"/>
                        </a:rPr>
                        <a:t> dung</a:t>
                      </a:r>
                      <a:endParaRPr lang="en-US" sz="1100" dirty="0"/>
                    </a:p>
                    <a:p>
                      <a:pPr marL="798831" lvl="1" indent="-399416" algn="just">
                        <a:lnSpc>
                          <a:spcPts val="4588"/>
                        </a:lnSpc>
                        <a:buFont typeface="Arial"/>
                        <a:buChar char="•"/>
                      </a:pPr>
                      <a:r>
                        <a:rPr lang="en-US" sz="3700" dirty="0" err="1">
                          <a:solidFill>
                            <a:srgbClr val="000000"/>
                          </a:solidFill>
                          <a:latin typeface="Roboto Condensed"/>
                        </a:rPr>
                        <a:t>Phân</a:t>
                      </a:r>
                      <a:r>
                        <a:rPr lang="en-US" sz="3700" dirty="0">
                          <a:solidFill>
                            <a:srgbClr val="000000"/>
                          </a:solidFill>
                          <a:latin typeface="Roboto Condensed"/>
                        </a:rPr>
                        <a:t> </a:t>
                      </a:r>
                      <a:r>
                        <a:rPr lang="en-US" sz="3700" dirty="0" err="1">
                          <a:solidFill>
                            <a:srgbClr val="000000"/>
                          </a:solidFill>
                          <a:latin typeface="Roboto Condensed"/>
                        </a:rPr>
                        <a:t>tích</a:t>
                      </a:r>
                      <a:r>
                        <a:rPr lang="en-US" sz="3700" dirty="0">
                          <a:solidFill>
                            <a:srgbClr val="000000"/>
                          </a:solidFill>
                          <a:latin typeface="Roboto Condensed"/>
                        </a:rPr>
                        <a:t> </a:t>
                      </a:r>
                      <a:r>
                        <a:rPr lang="en-US" sz="3700" dirty="0" err="1">
                          <a:solidFill>
                            <a:srgbClr val="000000"/>
                          </a:solidFill>
                          <a:latin typeface="Roboto Condensed"/>
                        </a:rPr>
                        <a:t>hình</a:t>
                      </a:r>
                      <a:r>
                        <a:rPr lang="en-US" sz="3700" dirty="0">
                          <a:solidFill>
                            <a:srgbClr val="000000"/>
                          </a:solidFill>
                          <a:latin typeface="Roboto Condensed"/>
                        </a:rPr>
                        <a:t> </a:t>
                      </a:r>
                      <a:r>
                        <a:rPr lang="en-US" sz="3700" dirty="0" err="1">
                          <a:solidFill>
                            <a:srgbClr val="000000"/>
                          </a:solidFill>
                          <a:latin typeface="Roboto Condensed"/>
                        </a:rPr>
                        <a:t>tượng</a:t>
                      </a:r>
                      <a:r>
                        <a:rPr lang="en-US" sz="3700" dirty="0">
                          <a:solidFill>
                            <a:srgbClr val="000000"/>
                          </a:solidFill>
                          <a:latin typeface="Roboto Condensed"/>
                        </a:rPr>
                        <a:t> </a:t>
                      </a:r>
                      <a:r>
                        <a:rPr lang="en-US" sz="3700" dirty="0" err="1">
                          <a:solidFill>
                            <a:srgbClr val="000000"/>
                          </a:solidFill>
                          <a:latin typeface="Roboto Condensed"/>
                        </a:rPr>
                        <a:t>thơ</a:t>
                      </a:r>
                      <a:r>
                        <a:rPr lang="en-US" sz="3700" dirty="0">
                          <a:solidFill>
                            <a:srgbClr val="000000"/>
                          </a:solidFill>
                          <a:latin typeface="Roboto Condensed"/>
                        </a:rPr>
                        <a:t> (</a:t>
                      </a:r>
                      <a:r>
                        <a:rPr lang="en-US" sz="3700" dirty="0" err="1">
                          <a:solidFill>
                            <a:srgbClr val="000000"/>
                          </a:solidFill>
                          <a:latin typeface="Roboto Condensed"/>
                        </a:rPr>
                        <a:t>hình</a:t>
                      </a:r>
                      <a:r>
                        <a:rPr lang="en-US" sz="3700" dirty="0">
                          <a:solidFill>
                            <a:srgbClr val="000000"/>
                          </a:solidFill>
                          <a:latin typeface="Roboto Condensed"/>
                        </a:rPr>
                        <a:t> </a:t>
                      </a:r>
                      <a:r>
                        <a:rPr lang="en-US" sz="3700" dirty="0" err="1">
                          <a:solidFill>
                            <a:srgbClr val="000000"/>
                          </a:solidFill>
                          <a:latin typeface="Roboto Condensed"/>
                        </a:rPr>
                        <a:t>tượng</a:t>
                      </a:r>
                      <a:r>
                        <a:rPr lang="en-US" sz="3700" dirty="0">
                          <a:solidFill>
                            <a:srgbClr val="000000"/>
                          </a:solidFill>
                          <a:latin typeface="Roboto Condensed"/>
                        </a:rPr>
                        <a:t> </a:t>
                      </a:r>
                      <a:r>
                        <a:rPr lang="en-US" sz="3700" dirty="0" err="1">
                          <a:solidFill>
                            <a:srgbClr val="000000"/>
                          </a:solidFill>
                          <a:latin typeface="Roboto Condensed"/>
                        </a:rPr>
                        <a:t>thiên</a:t>
                      </a:r>
                      <a:r>
                        <a:rPr lang="en-US" sz="3700" dirty="0">
                          <a:solidFill>
                            <a:srgbClr val="000000"/>
                          </a:solidFill>
                          <a:latin typeface="Roboto Condensed"/>
                        </a:rPr>
                        <a:t> </a:t>
                      </a:r>
                      <a:r>
                        <a:rPr lang="en-US" sz="3700" dirty="0" err="1">
                          <a:solidFill>
                            <a:srgbClr val="000000"/>
                          </a:solidFill>
                          <a:latin typeface="Roboto Condensed"/>
                        </a:rPr>
                        <a:t>nhiên</a:t>
                      </a:r>
                      <a:r>
                        <a:rPr lang="en-US" sz="3700" dirty="0">
                          <a:solidFill>
                            <a:srgbClr val="000000"/>
                          </a:solidFill>
                          <a:latin typeface="Roboto Condensed"/>
                        </a:rPr>
                        <a:t>, </a:t>
                      </a:r>
                      <a:r>
                        <a:rPr lang="en-US" sz="3700" dirty="0" err="1">
                          <a:solidFill>
                            <a:srgbClr val="000000"/>
                          </a:solidFill>
                          <a:latin typeface="Roboto Condensed"/>
                        </a:rPr>
                        <a:t>hình</a:t>
                      </a:r>
                      <a:r>
                        <a:rPr lang="en-US" sz="3700" dirty="0">
                          <a:solidFill>
                            <a:srgbClr val="000000"/>
                          </a:solidFill>
                          <a:latin typeface="Roboto Condensed"/>
                        </a:rPr>
                        <a:t> </a:t>
                      </a:r>
                      <a:r>
                        <a:rPr lang="en-US" sz="3700" dirty="0" err="1">
                          <a:solidFill>
                            <a:srgbClr val="000000"/>
                          </a:solidFill>
                          <a:latin typeface="Roboto Condensed"/>
                        </a:rPr>
                        <a:t>tượng</a:t>
                      </a:r>
                      <a:r>
                        <a:rPr lang="en-US" sz="3700" dirty="0">
                          <a:solidFill>
                            <a:srgbClr val="000000"/>
                          </a:solidFill>
                          <a:latin typeface="Roboto Condensed"/>
                        </a:rPr>
                        <a:t> con </a:t>
                      </a:r>
                      <a:r>
                        <a:rPr lang="en-US" sz="3700" dirty="0" err="1">
                          <a:solidFill>
                            <a:srgbClr val="000000"/>
                          </a:solidFill>
                          <a:latin typeface="Roboto Condensed"/>
                        </a:rPr>
                        <a:t>người</a:t>
                      </a:r>
                      <a:r>
                        <a:rPr lang="en-US" sz="3700" dirty="0">
                          <a:solidFill>
                            <a:srgbClr val="000000"/>
                          </a:solidFill>
                          <a:latin typeface="Roboto Condensed"/>
                        </a:rPr>
                        <a:t>)</a:t>
                      </a:r>
                    </a:p>
                    <a:p>
                      <a:pPr marL="798831" lvl="1" indent="-399416" algn="just">
                        <a:lnSpc>
                          <a:spcPts val="4588"/>
                        </a:lnSpc>
                        <a:buFont typeface="Arial"/>
                        <a:buChar char="•"/>
                      </a:pPr>
                      <a:r>
                        <a:rPr lang="en-US" sz="3700" dirty="0" err="1">
                          <a:solidFill>
                            <a:srgbClr val="000000"/>
                          </a:solidFill>
                          <a:latin typeface="Roboto Condensed"/>
                        </a:rPr>
                        <a:t>Phân</a:t>
                      </a:r>
                      <a:r>
                        <a:rPr lang="en-US" sz="3700" dirty="0">
                          <a:solidFill>
                            <a:srgbClr val="000000"/>
                          </a:solidFill>
                          <a:latin typeface="Roboto Condensed"/>
                        </a:rPr>
                        <a:t> </a:t>
                      </a:r>
                      <a:r>
                        <a:rPr lang="en-US" sz="3700" dirty="0" err="1">
                          <a:solidFill>
                            <a:srgbClr val="000000"/>
                          </a:solidFill>
                          <a:latin typeface="Roboto Condensed"/>
                        </a:rPr>
                        <a:t>tích</a:t>
                      </a:r>
                      <a:r>
                        <a:rPr lang="en-US" sz="3700" dirty="0">
                          <a:solidFill>
                            <a:srgbClr val="000000"/>
                          </a:solidFill>
                          <a:latin typeface="Roboto Condensed"/>
                        </a:rPr>
                        <a:t> </a:t>
                      </a:r>
                      <a:r>
                        <a:rPr lang="en-US" sz="3700" dirty="0" err="1">
                          <a:solidFill>
                            <a:srgbClr val="000000"/>
                          </a:solidFill>
                          <a:latin typeface="Roboto Condensed"/>
                        </a:rPr>
                        <a:t>cảm</a:t>
                      </a:r>
                      <a:r>
                        <a:rPr lang="en-US" sz="3700" dirty="0">
                          <a:solidFill>
                            <a:srgbClr val="000000"/>
                          </a:solidFill>
                          <a:latin typeface="Roboto Condensed"/>
                        </a:rPr>
                        <a:t> </a:t>
                      </a:r>
                      <a:r>
                        <a:rPr lang="en-US" sz="3700" dirty="0" err="1">
                          <a:solidFill>
                            <a:srgbClr val="000000"/>
                          </a:solidFill>
                          <a:latin typeface="Roboto Condensed"/>
                        </a:rPr>
                        <a:t>xúc</a:t>
                      </a:r>
                      <a:r>
                        <a:rPr lang="en-US" sz="3700" dirty="0">
                          <a:solidFill>
                            <a:srgbClr val="000000"/>
                          </a:solidFill>
                          <a:latin typeface="Roboto Condensed"/>
                        </a:rPr>
                        <a:t>, </a:t>
                      </a:r>
                      <a:r>
                        <a:rPr lang="en-US" sz="3700" dirty="0" err="1">
                          <a:solidFill>
                            <a:srgbClr val="000000"/>
                          </a:solidFill>
                          <a:latin typeface="Roboto Condensed"/>
                        </a:rPr>
                        <a:t>tâm</a:t>
                      </a:r>
                      <a:r>
                        <a:rPr lang="en-US" sz="3700" dirty="0">
                          <a:solidFill>
                            <a:srgbClr val="000000"/>
                          </a:solidFill>
                          <a:latin typeface="Roboto Condensed"/>
                        </a:rPr>
                        <a:t> </a:t>
                      </a:r>
                      <a:r>
                        <a:rPr lang="en-US" sz="3700" dirty="0" err="1">
                          <a:solidFill>
                            <a:srgbClr val="000000"/>
                          </a:solidFill>
                          <a:latin typeface="Roboto Condensed"/>
                        </a:rPr>
                        <a:t>trạng</a:t>
                      </a:r>
                      <a:r>
                        <a:rPr lang="en-US" sz="3700" dirty="0">
                          <a:solidFill>
                            <a:srgbClr val="000000"/>
                          </a:solidFill>
                          <a:latin typeface="Roboto Condensed"/>
                        </a:rPr>
                        <a:t> </a:t>
                      </a:r>
                      <a:r>
                        <a:rPr lang="en-US" sz="3700" dirty="0" err="1">
                          <a:solidFill>
                            <a:srgbClr val="000000"/>
                          </a:solidFill>
                          <a:latin typeface="Roboto Condensed"/>
                        </a:rPr>
                        <a:t>của</a:t>
                      </a:r>
                      <a:r>
                        <a:rPr lang="en-US" sz="3700" dirty="0">
                          <a:solidFill>
                            <a:srgbClr val="000000"/>
                          </a:solidFill>
                          <a:latin typeface="Roboto Condensed"/>
                        </a:rPr>
                        <a:t> </a:t>
                      </a:r>
                      <a:r>
                        <a:rPr lang="en-US" sz="3700" dirty="0" err="1">
                          <a:solidFill>
                            <a:srgbClr val="000000"/>
                          </a:solidFill>
                          <a:latin typeface="Roboto Condensed"/>
                        </a:rPr>
                        <a:t>nhà</a:t>
                      </a:r>
                      <a:r>
                        <a:rPr lang="en-US" sz="3700" dirty="0">
                          <a:solidFill>
                            <a:srgbClr val="000000"/>
                          </a:solidFill>
                          <a:latin typeface="Roboto Condensed"/>
                        </a:rPr>
                        <a:t> </a:t>
                      </a:r>
                      <a:r>
                        <a:rPr lang="en-US" sz="3700" dirty="0" err="1">
                          <a:solidFill>
                            <a:srgbClr val="000000"/>
                          </a:solidFill>
                          <a:latin typeface="Roboto Condensed"/>
                        </a:rPr>
                        <a:t>thơ</a:t>
                      </a:r>
                      <a:endParaRPr lang="en-US" sz="3700" dirty="0">
                        <a:solidFill>
                          <a:srgbClr val="000000"/>
                        </a:solidFill>
                        <a:latin typeface="Roboto Condensed"/>
                      </a:endParaRPr>
                    </a:p>
                    <a:p>
                      <a:pPr marL="798831" lvl="1" indent="-399416" algn="just">
                        <a:lnSpc>
                          <a:spcPts val="4588"/>
                        </a:lnSpc>
                        <a:buFont typeface="Arial"/>
                        <a:buChar char="•"/>
                      </a:pPr>
                      <a:r>
                        <a:rPr lang="en-US" sz="3700" dirty="0" err="1">
                          <a:solidFill>
                            <a:srgbClr val="000000"/>
                          </a:solidFill>
                          <a:latin typeface="Roboto Condensed"/>
                        </a:rPr>
                        <a:t>Khái</a:t>
                      </a:r>
                      <a:r>
                        <a:rPr lang="en-US" sz="3700" dirty="0">
                          <a:solidFill>
                            <a:srgbClr val="000000"/>
                          </a:solidFill>
                          <a:latin typeface="Roboto Condensed"/>
                        </a:rPr>
                        <a:t> </a:t>
                      </a:r>
                      <a:r>
                        <a:rPr lang="en-US" sz="3700" dirty="0" err="1">
                          <a:solidFill>
                            <a:srgbClr val="000000"/>
                          </a:solidFill>
                          <a:latin typeface="Roboto Condensed"/>
                        </a:rPr>
                        <a:t>quát</a:t>
                      </a:r>
                      <a:r>
                        <a:rPr lang="en-US" sz="3700" dirty="0">
                          <a:solidFill>
                            <a:srgbClr val="000000"/>
                          </a:solidFill>
                          <a:latin typeface="Roboto Condensed"/>
                        </a:rPr>
                        <a:t> </a:t>
                      </a:r>
                      <a:r>
                        <a:rPr lang="en-US" sz="3700" dirty="0" err="1">
                          <a:solidFill>
                            <a:srgbClr val="000000"/>
                          </a:solidFill>
                          <a:latin typeface="Roboto Condensed"/>
                        </a:rPr>
                        <a:t>chủ</a:t>
                      </a:r>
                      <a:r>
                        <a:rPr lang="en-US" sz="3700" dirty="0">
                          <a:solidFill>
                            <a:srgbClr val="000000"/>
                          </a:solidFill>
                          <a:latin typeface="Roboto Condensed"/>
                        </a:rPr>
                        <a:t> </a:t>
                      </a:r>
                      <a:r>
                        <a:rPr lang="en-US" sz="3700" dirty="0" err="1">
                          <a:solidFill>
                            <a:srgbClr val="000000"/>
                          </a:solidFill>
                          <a:latin typeface="Roboto Condensed"/>
                        </a:rPr>
                        <a:t>đề</a:t>
                      </a:r>
                      <a:r>
                        <a:rPr lang="en-US" sz="3700" dirty="0">
                          <a:solidFill>
                            <a:srgbClr val="000000"/>
                          </a:solidFill>
                          <a:latin typeface="Roboto Condensed"/>
                        </a:rPr>
                        <a:t> </a:t>
                      </a:r>
                      <a:r>
                        <a:rPr lang="en-US" sz="3700" dirty="0" err="1">
                          <a:solidFill>
                            <a:srgbClr val="000000"/>
                          </a:solidFill>
                          <a:latin typeface="Roboto Condensed"/>
                        </a:rPr>
                        <a:t>của</a:t>
                      </a:r>
                      <a:r>
                        <a:rPr lang="en-US" sz="3700" dirty="0">
                          <a:solidFill>
                            <a:srgbClr val="000000"/>
                          </a:solidFill>
                          <a:latin typeface="Roboto Condensed"/>
                        </a:rPr>
                        <a:t> </a:t>
                      </a:r>
                      <a:r>
                        <a:rPr lang="en-US" sz="3700" dirty="0" err="1">
                          <a:solidFill>
                            <a:srgbClr val="000000"/>
                          </a:solidFill>
                          <a:latin typeface="Roboto Condensed"/>
                        </a:rPr>
                        <a:t>bài</a:t>
                      </a:r>
                      <a:r>
                        <a:rPr lang="en-US" sz="3700" dirty="0">
                          <a:solidFill>
                            <a:srgbClr val="000000"/>
                          </a:solidFill>
                          <a:latin typeface="Roboto Condensed"/>
                        </a:rPr>
                        <a:t> </a:t>
                      </a:r>
                      <a:r>
                        <a:rPr lang="en-US" sz="3700" dirty="0" err="1">
                          <a:solidFill>
                            <a:srgbClr val="000000"/>
                          </a:solidFill>
                          <a:latin typeface="Roboto Condensed"/>
                        </a:rPr>
                        <a:t>thơ</a:t>
                      </a:r>
                      <a:endParaRPr lang="en-US" sz="3700" dirty="0">
                        <a:solidFill>
                          <a:srgbClr val="000000"/>
                        </a:solidFill>
                        <a:latin typeface="Roboto Condensed"/>
                      </a:endParaRP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val="10000"/>
                  </a:ext>
                </a:extLst>
              </a:tr>
            </a:tbl>
          </a:graphicData>
        </a:graphic>
      </p:graphicFrame>
      <p:graphicFrame>
        <p:nvGraphicFramePr>
          <p:cNvPr id="8" name="Table 8"/>
          <p:cNvGraphicFramePr>
            <a:graphicFrameLocks noGrp="1"/>
          </p:cNvGraphicFramePr>
          <p:nvPr/>
        </p:nvGraphicFramePr>
        <p:xfrm>
          <a:off x="4185079" y="6772512"/>
          <a:ext cx="10564758" cy="3410910"/>
        </p:xfrm>
        <a:graphic>
          <a:graphicData uri="http://schemas.openxmlformats.org/drawingml/2006/table">
            <a:tbl>
              <a:tblPr/>
              <a:tblGrid>
                <a:gridCol w="3040217">
                  <a:extLst>
                    <a:ext uri="{9D8B030D-6E8A-4147-A177-3AD203B41FA5}">
                      <a16:colId xmlns:a16="http://schemas.microsoft.com/office/drawing/2014/main" val="20000"/>
                    </a:ext>
                  </a:extLst>
                </a:gridCol>
                <a:gridCol w="7524541">
                  <a:extLst>
                    <a:ext uri="{9D8B030D-6E8A-4147-A177-3AD203B41FA5}">
                      <a16:colId xmlns:a16="http://schemas.microsoft.com/office/drawing/2014/main" val="20001"/>
                    </a:ext>
                  </a:extLst>
                </a:gridCol>
              </a:tblGrid>
              <a:tr h="1271503">
                <a:tc>
                  <a:txBody>
                    <a:bodyPr/>
                    <a:lstStyle/>
                    <a:p>
                      <a:pPr algn="just">
                        <a:lnSpc>
                          <a:spcPts val="3220"/>
                        </a:lnSpc>
                        <a:defRPr/>
                      </a:pPr>
                      <a:r>
                        <a:rPr lang="en-US" sz="2300">
                          <a:solidFill>
                            <a:srgbClr val="000000"/>
                          </a:solidFill>
                          <a:latin typeface="Roboto Condensed Bold"/>
                        </a:rPr>
                        <a:t>Luận điểm 1</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272473">
                <a:tc>
                  <a:txBody>
                    <a:bodyPr/>
                    <a:lstStyle/>
                    <a:p>
                      <a:pPr algn="just">
                        <a:lnSpc>
                          <a:spcPts val="3220"/>
                        </a:lnSpc>
                        <a:defRPr/>
                      </a:pPr>
                      <a:r>
                        <a:rPr lang="en-US" sz="2300">
                          <a:solidFill>
                            <a:srgbClr val="000000"/>
                          </a:solidFill>
                          <a:latin typeface="Roboto Condensed Bold"/>
                        </a:rPr>
                        <a:t>Luận điểm 2</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 </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866934">
                <a:tc gridSpan="2">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hMerge="1">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Freeform 9"/>
          <p:cNvSpPr/>
          <p:nvPr/>
        </p:nvSpPr>
        <p:spPr>
          <a:xfrm>
            <a:off x="2882321" y="7229712"/>
            <a:ext cx="1083684" cy="772125"/>
          </a:xfrm>
          <a:custGeom>
            <a:avLst/>
            <a:gdLst/>
            <a:ahLst/>
            <a:cxnLst/>
            <a:rect l="l" t="t" r="r" b="b"/>
            <a:pathLst>
              <a:path w="1083684" h="772125">
                <a:moveTo>
                  <a:pt x="0" y="0"/>
                </a:moveTo>
                <a:lnTo>
                  <a:pt x="1083683" y="0"/>
                </a:lnTo>
                <a:lnTo>
                  <a:pt x="1083683" y="772125"/>
                </a:lnTo>
                <a:lnTo>
                  <a:pt x="0" y="7721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TextBox 10"/>
          <p:cNvSpPr txBox="1"/>
          <p:nvPr/>
        </p:nvSpPr>
        <p:spPr>
          <a:xfrm>
            <a:off x="263998" y="647611"/>
            <a:ext cx="15611533" cy="977902"/>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11" name="TextBox 11"/>
          <p:cNvSpPr txBox="1"/>
          <p:nvPr/>
        </p:nvSpPr>
        <p:spPr>
          <a:xfrm>
            <a:off x="1597757" y="1783318"/>
            <a:ext cx="12935065" cy="988695"/>
          </a:xfrm>
          <a:prstGeom prst="rect">
            <a:avLst/>
          </a:prstGeom>
        </p:spPr>
        <p:txBody>
          <a:bodyPr lIns="0" tIns="0" rIns="0" bIns="0" rtlCol="0" anchor="t">
            <a:spAutoFit/>
          </a:bodyPr>
          <a:lstStyle/>
          <a:p>
            <a:pPr>
              <a:lnSpc>
                <a:spcPts val="7980"/>
              </a:lnSpc>
            </a:pPr>
            <a:r>
              <a:rPr lang="en-US" sz="5700">
                <a:solidFill>
                  <a:srgbClr val="70422C"/>
                </a:solidFill>
                <a:latin typeface="Roboto Condensed Bold"/>
              </a:rPr>
              <a:t>1. Trước khi viết</a:t>
            </a:r>
          </a:p>
        </p:txBody>
      </p:sp>
      <p:sp>
        <p:nvSpPr>
          <p:cNvPr id="12" name="TextBox 12"/>
          <p:cNvSpPr txBox="1"/>
          <p:nvPr/>
        </p:nvSpPr>
        <p:spPr>
          <a:xfrm>
            <a:off x="7252003" y="1941433"/>
            <a:ext cx="3783995" cy="830580"/>
          </a:xfrm>
          <a:prstGeom prst="rect">
            <a:avLst/>
          </a:prstGeom>
        </p:spPr>
        <p:txBody>
          <a:bodyPr lIns="0" tIns="0" rIns="0" bIns="0" rtlCol="0" anchor="t">
            <a:spAutoFit/>
          </a:bodyPr>
          <a:lstStyle/>
          <a:p>
            <a:pPr>
              <a:lnSpc>
                <a:spcPts val="6720"/>
              </a:lnSpc>
            </a:pPr>
            <a:r>
              <a:rPr lang="en-US" sz="4800">
                <a:solidFill>
                  <a:srgbClr val="70422C"/>
                </a:solidFill>
                <a:latin typeface="Roboto Condensed Bold Italics"/>
              </a:rPr>
              <a:t>c. Lập dàn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5286599" y="6465983"/>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aphicFrame>
        <p:nvGraphicFramePr>
          <p:cNvPr id="7" name="Table 7"/>
          <p:cNvGraphicFramePr>
            <a:graphicFrameLocks noGrp="1"/>
          </p:cNvGraphicFramePr>
          <p:nvPr/>
        </p:nvGraphicFramePr>
        <p:xfrm>
          <a:off x="691129" y="3210162"/>
          <a:ext cx="16905743" cy="3181350"/>
        </p:xfrm>
        <a:graphic>
          <a:graphicData uri="http://schemas.openxmlformats.org/drawingml/2006/table">
            <a:tbl>
              <a:tblPr/>
              <a:tblGrid>
                <a:gridCol w="2345666">
                  <a:extLst>
                    <a:ext uri="{9D8B030D-6E8A-4147-A177-3AD203B41FA5}">
                      <a16:colId xmlns:a16="http://schemas.microsoft.com/office/drawing/2014/main" val="20000"/>
                    </a:ext>
                  </a:extLst>
                </a:gridCol>
                <a:gridCol w="14560077">
                  <a:extLst>
                    <a:ext uri="{9D8B030D-6E8A-4147-A177-3AD203B41FA5}">
                      <a16:colId xmlns:a16="http://schemas.microsoft.com/office/drawing/2014/main" val="20001"/>
                    </a:ext>
                  </a:extLst>
                </a:gridCol>
              </a:tblGrid>
              <a:tr h="3181350">
                <a:tc>
                  <a:txBody>
                    <a:bodyPr/>
                    <a:lstStyle/>
                    <a:p>
                      <a:pPr algn="ctr">
                        <a:lnSpc>
                          <a:spcPts val="4760"/>
                        </a:lnSpc>
                        <a:defRPr/>
                      </a:pPr>
                      <a:r>
                        <a:rPr lang="en-US" sz="3400">
                          <a:solidFill>
                            <a:srgbClr val="000000"/>
                          </a:solidFill>
                          <a:latin typeface="Roboto Condensed Bold"/>
                        </a:rPr>
                        <a:t>Thân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just">
                        <a:lnSpc>
                          <a:spcPts val="4216"/>
                        </a:lnSpc>
                        <a:defRPr/>
                      </a:pPr>
                      <a:r>
                        <a:rPr lang="en-US" sz="3400" dirty="0">
                          <a:solidFill>
                            <a:srgbClr val="000000"/>
                          </a:solidFill>
                          <a:latin typeface="Roboto Condensed Bold"/>
                        </a:rPr>
                        <a:t>Ý 2: </a:t>
                      </a:r>
                      <a:r>
                        <a:rPr lang="en-US" sz="3400" dirty="0" err="1">
                          <a:solidFill>
                            <a:srgbClr val="000000"/>
                          </a:solidFill>
                          <a:latin typeface="Roboto Condensed Bold"/>
                        </a:rPr>
                        <a:t>Phân</a:t>
                      </a:r>
                      <a:r>
                        <a:rPr lang="en-US" sz="3400" dirty="0">
                          <a:solidFill>
                            <a:srgbClr val="000000"/>
                          </a:solidFill>
                          <a:latin typeface="Roboto Condensed Bold"/>
                        </a:rPr>
                        <a:t> </a:t>
                      </a:r>
                      <a:r>
                        <a:rPr lang="en-US" sz="3400" dirty="0" err="1">
                          <a:solidFill>
                            <a:srgbClr val="000000"/>
                          </a:solidFill>
                          <a:latin typeface="Roboto Condensed Bold"/>
                        </a:rPr>
                        <a:t>tích</a:t>
                      </a:r>
                      <a:r>
                        <a:rPr lang="en-US" sz="3400" dirty="0">
                          <a:solidFill>
                            <a:srgbClr val="000000"/>
                          </a:solidFill>
                          <a:latin typeface="Roboto Condensed Bold"/>
                        </a:rPr>
                        <a:t> </a:t>
                      </a:r>
                      <a:r>
                        <a:rPr lang="en-US" sz="3400" dirty="0" err="1">
                          <a:solidFill>
                            <a:srgbClr val="000000"/>
                          </a:solidFill>
                          <a:latin typeface="Roboto Condensed Bold"/>
                        </a:rPr>
                        <a:t>một</a:t>
                      </a:r>
                      <a:r>
                        <a:rPr lang="en-US" sz="3400" dirty="0">
                          <a:solidFill>
                            <a:srgbClr val="000000"/>
                          </a:solidFill>
                          <a:latin typeface="Roboto Condensed Bold"/>
                        </a:rPr>
                        <a:t> </a:t>
                      </a:r>
                      <a:r>
                        <a:rPr lang="en-US" sz="3400" dirty="0" err="1">
                          <a:solidFill>
                            <a:srgbClr val="000000"/>
                          </a:solidFill>
                          <a:latin typeface="Roboto Condensed Bold"/>
                        </a:rPr>
                        <a:t>số</a:t>
                      </a:r>
                      <a:r>
                        <a:rPr lang="en-US" sz="3400" dirty="0">
                          <a:solidFill>
                            <a:srgbClr val="000000"/>
                          </a:solidFill>
                          <a:latin typeface="Roboto Condensed Bold"/>
                        </a:rPr>
                        <a:t> </a:t>
                      </a:r>
                      <a:r>
                        <a:rPr lang="en-US" sz="3400" dirty="0" err="1">
                          <a:solidFill>
                            <a:srgbClr val="000000"/>
                          </a:solidFill>
                          <a:latin typeface="Roboto Condensed Bold"/>
                        </a:rPr>
                        <a:t>nét</a:t>
                      </a:r>
                      <a:r>
                        <a:rPr lang="en-US" sz="3400" dirty="0">
                          <a:solidFill>
                            <a:srgbClr val="000000"/>
                          </a:solidFill>
                          <a:latin typeface="Roboto Condensed Bold"/>
                        </a:rPr>
                        <a:t> </a:t>
                      </a:r>
                      <a:r>
                        <a:rPr lang="en-US" sz="3400" dirty="0" err="1">
                          <a:solidFill>
                            <a:srgbClr val="000000"/>
                          </a:solidFill>
                          <a:latin typeface="Roboto Condensed Bold"/>
                        </a:rPr>
                        <a:t>đặc</a:t>
                      </a:r>
                      <a:r>
                        <a:rPr lang="en-US" sz="3400" dirty="0">
                          <a:solidFill>
                            <a:srgbClr val="000000"/>
                          </a:solidFill>
                          <a:latin typeface="Roboto Condensed Bold"/>
                        </a:rPr>
                        <a:t> </a:t>
                      </a:r>
                      <a:r>
                        <a:rPr lang="en-US" sz="3400" dirty="0" err="1">
                          <a:solidFill>
                            <a:srgbClr val="000000"/>
                          </a:solidFill>
                          <a:latin typeface="Roboto Condensed Bold"/>
                        </a:rPr>
                        <a:t>sắc</a:t>
                      </a:r>
                      <a:r>
                        <a:rPr lang="en-US" sz="3400" dirty="0">
                          <a:solidFill>
                            <a:srgbClr val="000000"/>
                          </a:solidFill>
                          <a:latin typeface="Roboto Condensed Bold"/>
                        </a:rPr>
                        <a:t> </a:t>
                      </a:r>
                      <a:r>
                        <a:rPr lang="en-US" sz="3400" dirty="0" err="1">
                          <a:solidFill>
                            <a:srgbClr val="000000"/>
                          </a:solidFill>
                          <a:latin typeface="Roboto Condensed Bold"/>
                        </a:rPr>
                        <a:t>về</a:t>
                      </a:r>
                      <a:r>
                        <a:rPr lang="en-US" sz="3400" dirty="0">
                          <a:solidFill>
                            <a:srgbClr val="000000"/>
                          </a:solidFill>
                          <a:latin typeface="Roboto Condensed Bold"/>
                        </a:rPr>
                        <a:t> nghệ thuật</a:t>
                      </a:r>
                      <a:endParaRPr lang="en-US" sz="1100" dirty="0"/>
                    </a:p>
                    <a:p>
                      <a:pPr marL="734063" lvl="1" indent="-367031" algn="just">
                        <a:lnSpc>
                          <a:spcPts val="4216"/>
                        </a:lnSpc>
                        <a:buFont typeface="Arial"/>
                        <a:buChar char="•"/>
                      </a:pPr>
                      <a:r>
                        <a:rPr lang="en-US" sz="3400" dirty="0" err="1">
                          <a:solidFill>
                            <a:srgbClr val="000000"/>
                          </a:solidFill>
                          <a:latin typeface="Roboto Condensed"/>
                        </a:rPr>
                        <a:t>Cách</a:t>
                      </a:r>
                      <a:r>
                        <a:rPr lang="en-US" sz="3400" dirty="0">
                          <a:solidFill>
                            <a:srgbClr val="000000"/>
                          </a:solidFill>
                          <a:latin typeface="Roboto Condensed"/>
                        </a:rPr>
                        <a:t> </a:t>
                      </a:r>
                      <a:r>
                        <a:rPr lang="en-US" sz="3400" dirty="0" err="1">
                          <a:solidFill>
                            <a:srgbClr val="000000"/>
                          </a:solidFill>
                          <a:latin typeface="Roboto Condensed"/>
                        </a:rPr>
                        <a:t>sử</a:t>
                      </a:r>
                      <a:r>
                        <a:rPr lang="en-US" sz="3400" dirty="0">
                          <a:solidFill>
                            <a:srgbClr val="000000"/>
                          </a:solidFill>
                          <a:latin typeface="Roboto Condensed"/>
                        </a:rPr>
                        <a:t> </a:t>
                      </a:r>
                      <a:r>
                        <a:rPr lang="en-US" sz="3400" dirty="0" err="1">
                          <a:solidFill>
                            <a:srgbClr val="000000"/>
                          </a:solidFill>
                          <a:latin typeface="Roboto Condensed"/>
                        </a:rPr>
                        <a:t>dụng</a:t>
                      </a:r>
                      <a:r>
                        <a:rPr lang="en-US" sz="3400" dirty="0">
                          <a:solidFill>
                            <a:srgbClr val="000000"/>
                          </a:solidFill>
                          <a:latin typeface="Roboto Condensed"/>
                        </a:rPr>
                        <a:t> </a:t>
                      </a:r>
                      <a:r>
                        <a:rPr lang="en-US" sz="3400" dirty="0" err="1">
                          <a:solidFill>
                            <a:srgbClr val="000000"/>
                          </a:solidFill>
                          <a:latin typeface="Roboto Condensed"/>
                        </a:rPr>
                        <a:t>thể</a:t>
                      </a:r>
                      <a:r>
                        <a:rPr lang="en-US" sz="3400" dirty="0">
                          <a:solidFill>
                            <a:srgbClr val="000000"/>
                          </a:solidFill>
                          <a:latin typeface="Roboto Condensed"/>
                        </a:rPr>
                        <a:t> </a:t>
                      </a:r>
                      <a:r>
                        <a:rPr lang="en-US" sz="3400" dirty="0" err="1">
                          <a:solidFill>
                            <a:srgbClr val="000000"/>
                          </a:solidFill>
                          <a:latin typeface="Roboto Condensed"/>
                        </a:rPr>
                        <a:t>thơ</a:t>
                      </a:r>
                      <a:r>
                        <a:rPr lang="en-US" sz="3400" dirty="0">
                          <a:solidFill>
                            <a:srgbClr val="000000"/>
                          </a:solidFill>
                          <a:latin typeface="Roboto Condensed"/>
                        </a:rPr>
                        <a:t> </a:t>
                      </a:r>
                      <a:r>
                        <a:rPr lang="en-US" sz="3400" dirty="0" err="1">
                          <a:solidFill>
                            <a:srgbClr val="000000"/>
                          </a:solidFill>
                          <a:latin typeface="Roboto Condensed"/>
                        </a:rPr>
                        <a:t>thất</a:t>
                      </a:r>
                      <a:r>
                        <a:rPr lang="en-US" sz="3400" dirty="0">
                          <a:solidFill>
                            <a:srgbClr val="000000"/>
                          </a:solidFill>
                          <a:latin typeface="Roboto Condensed"/>
                        </a:rPr>
                        <a:t> </a:t>
                      </a:r>
                      <a:r>
                        <a:rPr lang="en-US" sz="3400" dirty="0" err="1">
                          <a:solidFill>
                            <a:srgbClr val="000000"/>
                          </a:solidFill>
                          <a:latin typeface="Roboto Condensed"/>
                        </a:rPr>
                        <a:t>ngôn</a:t>
                      </a:r>
                      <a:r>
                        <a:rPr lang="en-US" sz="3400" dirty="0">
                          <a:solidFill>
                            <a:srgbClr val="000000"/>
                          </a:solidFill>
                          <a:latin typeface="Roboto Condensed"/>
                        </a:rPr>
                        <a:t> </a:t>
                      </a:r>
                      <a:r>
                        <a:rPr lang="en-US" sz="3400" dirty="0" err="1">
                          <a:solidFill>
                            <a:srgbClr val="000000"/>
                          </a:solidFill>
                          <a:latin typeface="Roboto Condensed"/>
                        </a:rPr>
                        <a:t>bát</a:t>
                      </a:r>
                      <a:r>
                        <a:rPr lang="en-US" sz="3400" dirty="0">
                          <a:solidFill>
                            <a:srgbClr val="000000"/>
                          </a:solidFill>
                          <a:latin typeface="Roboto Condensed"/>
                        </a:rPr>
                        <a:t> </a:t>
                      </a:r>
                      <a:r>
                        <a:rPr lang="en-US" sz="3400" dirty="0" err="1">
                          <a:solidFill>
                            <a:srgbClr val="000000"/>
                          </a:solidFill>
                          <a:latin typeface="Roboto Condensed"/>
                        </a:rPr>
                        <a:t>cú</a:t>
                      </a:r>
                      <a:r>
                        <a:rPr lang="en-US" sz="3400" dirty="0">
                          <a:solidFill>
                            <a:srgbClr val="000000"/>
                          </a:solidFill>
                          <a:latin typeface="Roboto Condensed"/>
                        </a:rPr>
                        <a:t> </a:t>
                      </a:r>
                      <a:r>
                        <a:rPr lang="en-US" sz="3400" dirty="0" err="1">
                          <a:solidFill>
                            <a:srgbClr val="000000"/>
                          </a:solidFill>
                          <a:latin typeface="Roboto Condensed"/>
                        </a:rPr>
                        <a:t>hoặc</a:t>
                      </a:r>
                      <a:r>
                        <a:rPr lang="en-US" sz="3400" dirty="0">
                          <a:solidFill>
                            <a:srgbClr val="000000"/>
                          </a:solidFill>
                          <a:latin typeface="Roboto Condensed"/>
                        </a:rPr>
                        <a:t> </a:t>
                      </a:r>
                      <a:r>
                        <a:rPr lang="en-US" sz="3400" dirty="0" err="1">
                          <a:solidFill>
                            <a:srgbClr val="000000"/>
                          </a:solidFill>
                          <a:latin typeface="Roboto Condensed"/>
                        </a:rPr>
                        <a:t>tứ</a:t>
                      </a:r>
                      <a:r>
                        <a:rPr lang="en-US" sz="3400" dirty="0">
                          <a:solidFill>
                            <a:srgbClr val="000000"/>
                          </a:solidFill>
                          <a:latin typeface="Roboto Condensed"/>
                        </a:rPr>
                        <a:t> </a:t>
                      </a:r>
                      <a:r>
                        <a:rPr lang="en-US" sz="3400" dirty="0" err="1">
                          <a:solidFill>
                            <a:srgbClr val="000000"/>
                          </a:solidFill>
                          <a:latin typeface="Roboto Condensed"/>
                        </a:rPr>
                        <a:t>tuyệt</a:t>
                      </a:r>
                      <a:r>
                        <a:rPr lang="en-US" sz="3400" dirty="0">
                          <a:solidFill>
                            <a:srgbClr val="000000"/>
                          </a:solidFill>
                          <a:latin typeface="Roboto Condensed"/>
                        </a:rPr>
                        <a:t> </a:t>
                      </a:r>
                      <a:r>
                        <a:rPr lang="en-US" sz="3400" dirty="0" err="1">
                          <a:solidFill>
                            <a:srgbClr val="000000"/>
                          </a:solidFill>
                          <a:latin typeface="Roboto Condensed"/>
                        </a:rPr>
                        <a:t>Đường</a:t>
                      </a:r>
                      <a:r>
                        <a:rPr lang="en-US" sz="3400" dirty="0">
                          <a:solidFill>
                            <a:srgbClr val="000000"/>
                          </a:solidFill>
                          <a:latin typeface="Roboto Condensed"/>
                        </a:rPr>
                        <a:t> </a:t>
                      </a:r>
                      <a:r>
                        <a:rPr lang="en-US" sz="3400" dirty="0" err="1">
                          <a:solidFill>
                            <a:srgbClr val="000000"/>
                          </a:solidFill>
                          <a:latin typeface="Roboto Condensed"/>
                        </a:rPr>
                        <a:t>luật</a:t>
                      </a:r>
                      <a:r>
                        <a:rPr lang="en-US" sz="3400" dirty="0">
                          <a:solidFill>
                            <a:srgbClr val="000000"/>
                          </a:solidFill>
                          <a:latin typeface="Roboto Condensed"/>
                        </a:rPr>
                        <a:t> (</a:t>
                      </a:r>
                      <a:r>
                        <a:rPr lang="en-US" sz="3400" dirty="0" err="1">
                          <a:solidFill>
                            <a:srgbClr val="000000"/>
                          </a:solidFill>
                          <a:latin typeface="Roboto Condensed"/>
                        </a:rPr>
                        <a:t>theo</a:t>
                      </a:r>
                      <a:r>
                        <a:rPr lang="en-US" sz="3400" dirty="0">
                          <a:solidFill>
                            <a:srgbClr val="000000"/>
                          </a:solidFill>
                          <a:latin typeface="Roboto Condensed"/>
                        </a:rPr>
                        <a:t> </a:t>
                      </a:r>
                      <a:r>
                        <a:rPr lang="en-US" sz="3400" dirty="0" err="1">
                          <a:solidFill>
                            <a:srgbClr val="000000"/>
                          </a:solidFill>
                          <a:latin typeface="Roboto Condensed"/>
                        </a:rPr>
                        <a:t>mô</a:t>
                      </a:r>
                      <a:r>
                        <a:rPr lang="en-US" sz="3400" dirty="0">
                          <a:solidFill>
                            <a:srgbClr val="000000"/>
                          </a:solidFill>
                          <a:latin typeface="Roboto Condensed"/>
                        </a:rPr>
                        <a:t> </a:t>
                      </a:r>
                      <a:r>
                        <a:rPr lang="en-US" sz="3400" dirty="0" err="1">
                          <a:solidFill>
                            <a:srgbClr val="000000"/>
                          </a:solidFill>
                          <a:latin typeface="Roboto Condensed"/>
                        </a:rPr>
                        <a:t>hình</a:t>
                      </a:r>
                      <a:r>
                        <a:rPr lang="en-US" sz="3400" dirty="0">
                          <a:solidFill>
                            <a:srgbClr val="000000"/>
                          </a:solidFill>
                          <a:latin typeface="Roboto Condensed"/>
                        </a:rPr>
                        <a:t> </a:t>
                      </a:r>
                      <a:r>
                        <a:rPr lang="en-US" sz="3400" dirty="0" err="1">
                          <a:solidFill>
                            <a:srgbClr val="000000"/>
                          </a:solidFill>
                          <a:latin typeface="Roboto Condensed"/>
                        </a:rPr>
                        <a:t>chuẩn</a:t>
                      </a:r>
                      <a:r>
                        <a:rPr lang="en-US" sz="3400" dirty="0">
                          <a:solidFill>
                            <a:srgbClr val="000000"/>
                          </a:solidFill>
                          <a:latin typeface="Roboto Condensed"/>
                        </a:rPr>
                        <a:t> </a:t>
                      </a:r>
                      <a:r>
                        <a:rPr lang="en-US" sz="3400" dirty="0" err="1">
                          <a:solidFill>
                            <a:srgbClr val="000000"/>
                          </a:solidFill>
                          <a:latin typeface="Roboto Condensed"/>
                        </a:rPr>
                        <a:t>mực</a:t>
                      </a:r>
                      <a:r>
                        <a:rPr lang="en-US" sz="3400" dirty="0">
                          <a:solidFill>
                            <a:srgbClr val="000000"/>
                          </a:solidFill>
                          <a:latin typeface="Roboto Condensed"/>
                        </a:rPr>
                        <a:t> hay </a:t>
                      </a:r>
                      <a:r>
                        <a:rPr lang="en-US" sz="3400" dirty="0" err="1">
                          <a:solidFill>
                            <a:srgbClr val="000000"/>
                          </a:solidFill>
                          <a:latin typeface="Roboto Condensed"/>
                        </a:rPr>
                        <a:t>có</a:t>
                      </a:r>
                      <a:r>
                        <a:rPr lang="en-US" sz="3400" dirty="0">
                          <a:solidFill>
                            <a:srgbClr val="000000"/>
                          </a:solidFill>
                          <a:latin typeface="Roboto Condensed"/>
                        </a:rPr>
                        <a:t> </a:t>
                      </a:r>
                      <a:r>
                        <a:rPr lang="en-US" sz="3400" dirty="0" err="1">
                          <a:solidFill>
                            <a:srgbClr val="000000"/>
                          </a:solidFill>
                          <a:latin typeface="Roboto Condensed"/>
                        </a:rPr>
                        <a:t>sự</a:t>
                      </a:r>
                      <a:r>
                        <a:rPr lang="en-US" sz="3400" dirty="0">
                          <a:solidFill>
                            <a:srgbClr val="000000"/>
                          </a:solidFill>
                          <a:latin typeface="Roboto Condensed"/>
                        </a:rPr>
                        <a:t> </a:t>
                      </a:r>
                      <a:r>
                        <a:rPr lang="en-US" sz="3400" dirty="0" err="1">
                          <a:solidFill>
                            <a:srgbClr val="000000"/>
                          </a:solidFill>
                          <a:latin typeface="Roboto Condensed"/>
                        </a:rPr>
                        <a:t>cách</a:t>
                      </a:r>
                      <a:r>
                        <a:rPr lang="en-US" sz="3400" dirty="0">
                          <a:solidFill>
                            <a:srgbClr val="000000"/>
                          </a:solidFill>
                          <a:latin typeface="Roboto Condensed"/>
                        </a:rPr>
                        <a:t> </a:t>
                      </a:r>
                      <a:r>
                        <a:rPr lang="en-US" sz="3400" dirty="0" err="1">
                          <a:solidFill>
                            <a:srgbClr val="000000"/>
                          </a:solidFill>
                          <a:latin typeface="Roboto Condensed"/>
                        </a:rPr>
                        <a:t>tân</a:t>
                      </a:r>
                      <a:r>
                        <a:rPr lang="en-US" sz="3400" dirty="0">
                          <a:solidFill>
                            <a:srgbClr val="000000"/>
                          </a:solidFill>
                          <a:latin typeface="Roboto Condensed"/>
                        </a:rPr>
                        <a:t>)</a:t>
                      </a:r>
                    </a:p>
                    <a:p>
                      <a:pPr marL="734063" lvl="1" indent="-367031" algn="just">
                        <a:lnSpc>
                          <a:spcPts val="4216"/>
                        </a:lnSpc>
                        <a:buFont typeface="Arial"/>
                        <a:buChar char="•"/>
                      </a:pPr>
                      <a:r>
                        <a:rPr lang="en-US" sz="3400" dirty="0" err="1">
                          <a:solidFill>
                            <a:srgbClr val="000000"/>
                          </a:solidFill>
                          <a:latin typeface="Roboto Condensed"/>
                        </a:rPr>
                        <a:t>Những</a:t>
                      </a:r>
                      <a:r>
                        <a:rPr lang="en-US" sz="3400" dirty="0">
                          <a:solidFill>
                            <a:srgbClr val="000000"/>
                          </a:solidFill>
                          <a:latin typeface="Roboto Condensed"/>
                        </a:rPr>
                        <a:t> </a:t>
                      </a:r>
                      <a:r>
                        <a:rPr lang="en-US" sz="3400" dirty="0" err="1">
                          <a:solidFill>
                            <a:srgbClr val="000000"/>
                          </a:solidFill>
                          <a:latin typeface="Roboto Condensed"/>
                        </a:rPr>
                        <a:t>nét</a:t>
                      </a:r>
                      <a:r>
                        <a:rPr lang="en-US" sz="3400" dirty="0">
                          <a:solidFill>
                            <a:srgbClr val="000000"/>
                          </a:solidFill>
                          <a:latin typeface="Roboto Condensed"/>
                        </a:rPr>
                        <a:t> </a:t>
                      </a:r>
                      <a:r>
                        <a:rPr lang="en-US" sz="3400" dirty="0" err="1">
                          <a:solidFill>
                            <a:srgbClr val="000000"/>
                          </a:solidFill>
                          <a:latin typeface="Roboto Condensed"/>
                        </a:rPr>
                        <a:t>đặc</a:t>
                      </a:r>
                      <a:r>
                        <a:rPr lang="en-US" sz="3400" dirty="0">
                          <a:solidFill>
                            <a:srgbClr val="000000"/>
                          </a:solidFill>
                          <a:latin typeface="Roboto Condensed"/>
                        </a:rPr>
                        <a:t> </a:t>
                      </a:r>
                      <a:r>
                        <a:rPr lang="en-US" sz="3400" dirty="0" err="1">
                          <a:solidFill>
                            <a:srgbClr val="000000"/>
                          </a:solidFill>
                          <a:latin typeface="Roboto Condensed"/>
                        </a:rPr>
                        <a:t>sắc</a:t>
                      </a:r>
                      <a:r>
                        <a:rPr lang="en-US" sz="3400" dirty="0">
                          <a:solidFill>
                            <a:srgbClr val="000000"/>
                          </a:solidFill>
                          <a:latin typeface="Roboto Condensed"/>
                        </a:rPr>
                        <a:t> </a:t>
                      </a:r>
                      <a:r>
                        <a:rPr lang="en-US" sz="3400" dirty="0" err="1">
                          <a:solidFill>
                            <a:srgbClr val="000000"/>
                          </a:solidFill>
                          <a:latin typeface="Roboto Condensed"/>
                        </a:rPr>
                        <a:t>trong</a:t>
                      </a:r>
                      <a:r>
                        <a:rPr lang="en-US" sz="3400" dirty="0">
                          <a:solidFill>
                            <a:srgbClr val="000000"/>
                          </a:solidFill>
                          <a:latin typeface="Roboto Condensed"/>
                        </a:rPr>
                        <a:t> nghệ thuật </a:t>
                      </a:r>
                      <a:r>
                        <a:rPr lang="en-US" sz="3400" dirty="0" err="1">
                          <a:solidFill>
                            <a:srgbClr val="000000"/>
                          </a:solidFill>
                          <a:latin typeface="Roboto Condensed"/>
                        </a:rPr>
                        <a:t>tả</a:t>
                      </a:r>
                      <a:r>
                        <a:rPr lang="en-US" sz="3400" dirty="0">
                          <a:solidFill>
                            <a:srgbClr val="000000"/>
                          </a:solidFill>
                          <a:latin typeface="Roboto Condensed"/>
                        </a:rPr>
                        <a:t> </a:t>
                      </a:r>
                      <a:r>
                        <a:rPr lang="en-US" sz="3400" dirty="0" err="1">
                          <a:solidFill>
                            <a:srgbClr val="000000"/>
                          </a:solidFill>
                          <a:latin typeface="Roboto Condensed"/>
                        </a:rPr>
                        <a:t>cảnh</a:t>
                      </a:r>
                      <a:r>
                        <a:rPr lang="en-US" sz="3400" dirty="0">
                          <a:solidFill>
                            <a:srgbClr val="000000"/>
                          </a:solidFill>
                          <a:latin typeface="Roboto Condensed"/>
                        </a:rPr>
                        <a:t>, </a:t>
                      </a:r>
                      <a:r>
                        <a:rPr lang="en-US" sz="3400" dirty="0" err="1">
                          <a:solidFill>
                            <a:srgbClr val="000000"/>
                          </a:solidFill>
                          <a:latin typeface="Roboto Condensed"/>
                        </a:rPr>
                        <a:t>tả</a:t>
                      </a:r>
                      <a:r>
                        <a:rPr lang="en-US" sz="3400" dirty="0">
                          <a:solidFill>
                            <a:srgbClr val="000000"/>
                          </a:solidFill>
                          <a:latin typeface="Roboto Condensed"/>
                        </a:rPr>
                        <a:t> </a:t>
                      </a:r>
                      <a:r>
                        <a:rPr lang="en-US" sz="3400" dirty="0" err="1">
                          <a:solidFill>
                            <a:srgbClr val="000000"/>
                          </a:solidFill>
                          <a:latin typeface="Roboto Condensed"/>
                        </a:rPr>
                        <a:t>tình</a:t>
                      </a:r>
                      <a:endParaRPr lang="en-US" sz="3400" dirty="0">
                        <a:solidFill>
                          <a:srgbClr val="000000"/>
                        </a:solidFill>
                        <a:latin typeface="Roboto Condensed"/>
                      </a:endParaRPr>
                    </a:p>
                    <a:p>
                      <a:pPr marL="734063" lvl="1" indent="-367031" algn="just">
                        <a:lnSpc>
                          <a:spcPts val="4216"/>
                        </a:lnSpc>
                        <a:buFont typeface="Arial"/>
                        <a:buChar char="•"/>
                      </a:pPr>
                      <a:r>
                        <a:rPr lang="en-US" sz="3400" dirty="0">
                          <a:solidFill>
                            <a:srgbClr val="000000"/>
                          </a:solidFill>
                          <a:latin typeface="Roboto Condensed"/>
                        </a:rPr>
                        <a:t>Nghệ thuật </a:t>
                      </a:r>
                      <a:r>
                        <a:rPr lang="en-US" sz="3400" dirty="0" err="1">
                          <a:solidFill>
                            <a:srgbClr val="000000"/>
                          </a:solidFill>
                          <a:latin typeface="Roboto Condensed"/>
                        </a:rPr>
                        <a:t>sử</a:t>
                      </a:r>
                      <a:r>
                        <a:rPr lang="en-US" sz="3400" dirty="0">
                          <a:solidFill>
                            <a:srgbClr val="000000"/>
                          </a:solidFill>
                          <a:latin typeface="Roboto Condensed"/>
                        </a:rPr>
                        <a:t> </a:t>
                      </a:r>
                      <a:r>
                        <a:rPr lang="en-US" sz="3400" dirty="0" err="1">
                          <a:solidFill>
                            <a:srgbClr val="000000"/>
                          </a:solidFill>
                          <a:latin typeface="Roboto Condensed"/>
                        </a:rPr>
                        <a:t>dụng</a:t>
                      </a:r>
                      <a:r>
                        <a:rPr lang="en-US" sz="3400" dirty="0">
                          <a:solidFill>
                            <a:srgbClr val="000000"/>
                          </a:solidFill>
                          <a:latin typeface="Roboto Condensed"/>
                        </a:rPr>
                        <a:t> </a:t>
                      </a:r>
                      <a:r>
                        <a:rPr lang="en-US" sz="3400" dirty="0" err="1">
                          <a:solidFill>
                            <a:srgbClr val="000000"/>
                          </a:solidFill>
                          <a:latin typeface="Roboto Condensed"/>
                        </a:rPr>
                        <a:t>ngôn</a:t>
                      </a:r>
                      <a:r>
                        <a:rPr lang="en-US" sz="3400" dirty="0">
                          <a:solidFill>
                            <a:srgbClr val="000000"/>
                          </a:solidFill>
                          <a:latin typeface="Roboto Condensed"/>
                        </a:rPr>
                        <a:t> </a:t>
                      </a:r>
                      <a:r>
                        <a:rPr lang="en-US" sz="3400" dirty="0" err="1">
                          <a:solidFill>
                            <a:srgbClr val="000000"/>
                          </a:solidFill>
                          <a:latin typeface="Roboto Condensed"/>
                        </a:rPr>
                        <a:t>ngữ</a:t>
                      </a:r>
                      <a:r>
                        <a:rPr lang="en-US" sz="3400" dirty="0">
                          <a:solidFill>
                            <a:srgbClr val="000000"/>
                          </a:solidFill>
                          <a:latin typeface="Roboto Condensed"/>
                        </a:rPr>
                        <a:t> (</a:t>
                      </a:r>
                      <a:r>
                        <a:rPr lang="en-US" sz="3400" dirty="0" err="1">
                          <a:solidFill>
                            <a:srgbClr val="000000"/>
                          </a:solidFill>
                          <a:latin typeface="Roboto Condensed"/>
                        </a:rPr>
                        <a:t>từ</a:t>
                      </a:r>
                      <a:r>
                        <a:rPr lang="en-US" sz="3400" dirty="0">
                          <a:solidFill>
                            <a:srgbClr val="000000"/>
                          </a:solidFill>
                          <a:latin typeface="Roboto Condensed"/>
                        </a:rPr>
                        <a:t> </a:t>
                      </a:r>
                      <a:r>
                        <a:rPr lang="en-US" sz="3400" dirty="0" err="1">
                          <a:solidFill>
                            <a:srgbClr val="000000"/>
                          </a:solidFill>
                          <a:latin typeface="Roboto Condensed"/>
                        </a:rPr>
                        <a:t>ngữ</a:t>
                      </a:r>
                      <a:r>
                        <a:rPr lang="en-US" sz="3400" dirty="0">
                          <a:solidFill>
                            <a:srgbClr val="000000"/>
                          </a:solidFill>
                          <a:latin typeface="Roboto Condensed"/>
                        </a:rPr>
                        <a:t>, </a:t>
                      </a:r>
                      <a:r>
                        <a:rPr lang="en-US" sz="3400" dirty="0" err="1">
                          <a:solidFill>
                            <a:srgbClr val="000000"/>
                          </a:solidFill>
                          <a:latin typeface="Roboto Condensed"/>
                        </a:rPr>
                        <a:t>cấu</a:t>
                      </a:r>
                      <a:r>
                        <a:rPr lang="en-US" sz="3400" dirty="0">
                          <a:solidFill>
                            <a:srgbClr val="000000"/>
                          </a:solidFill>
                          <a:latin typeface="Roboto Condensed"/>
                        </a:rPr>
                        <a:t> </a:t>
                      </a:r>
                      <a:r>
                        <a:rPr lang="en-US" sz="3400" dirty="0" err="1">
                          <a:solidFill>
                            <a:srgbClr val="000000"/>
                          </a:solidFill>
                          <a:latin typeface="Roboto Condensed"/>
                        </a:rPr>
                        <a:t>trúc</a:t>
                      </a:r>
                      <a:r>
                        <a:rPr lang="en-US" sz="3400" dirty="0">
                          <a:solidFill>
                            <a:srgbClr val="000000"/>
                          </a:solidFill>
                          <a:latin typeface="Roboto Condensed"/>
                        </a:rPr>
                        <a:t> </a:t>
                      </a:r>
                      <a:r>
                        <a:rPr lang="en-US" sz="3400" dirty="0" err="1">
                          <a:solidFill>
                            <a:srgbClr val="000000"/>
                          </a:solidFill>
                          <a:latin typeface="Roboto Condensed"/>
                        </a:rPr>
                        <a:t>câu</a:t>
                      </a:r>
                      <a:r>
                        <a:rPr lang="en-US" sz="3400" dirty="0">
                          <a:solidFill>
                            <a:srgbClr val="000000"/>
                          </a:solidFill>
                          <a:latin typeface="Roboto Condensed"/>
                        </a:rPr>
                        <a:t> </a:t>
                      </a:r>
                      <a:r>
                        <a:rPr lang="en-US" sz="3400" dirty="0" err="1">
                          <a:solidFill>
                            <a:srgbClr val="000000"/>
                          </a:solidFill>
                          <a:latin typeface="Roboto Condensed"/>
                        </a:rPr>
                        <a:t>thơ</a:t>
                      </a:r>
                      <a:r>
                        <a:rPr lang="en-US" sz="3400" dirty="0">
                          <a:solidFill>
                            <a:srgbClr val="000000"/>
                          </a:solidFill>
                          <a:latin typeface="Roboto Condensed"/>
                        </a:rPr>
                        <a:t>, </a:t>
                      </a:r>
                      <a:r>
                        <a:rPr lang="en-US" sz="3400" dirty="0" err="1">
                          <a:solidFill>
                            <a:srgbClr val="000000"/>
                          </a:solidFill>
                          <a:latin typeface="Roboto Condensed"/>
                        </a:rPr>
                        <a:t>biện</a:t>
                      </a:r>
                      <a:r>
                        <a:rPr lang="en-US" sz="3400" dirty="0">
                          <a:solidFill>
                            <a:srgbClr val="000000"/>
                          </a:solidFill>
                          <a:latin typeface="Roboto Condensed"/>
                        </a:rPr>
                        <a:t> </a:t>
                      </a:r>
                      <a:r>
                        <a:rPr lang="en-US" sz="3400" dirty="0" err="1">
                          <a:solidFill>
                            <a:srgbClr val="000000"/>
                          </a:solidFill>
                          <a:latin typeface="Roboto Condensed"/>
                        </a:rPr>
                        <a:t>pháp</a:t>
                      </a:r>
                      <a:r>
                        <a:rPr lang="en-US" sz="3400" dirty="0">
                          <a:solidFill>
                            <a:srgbClr val="000000"/>
                          </a:solidFill>
                          <a:latin typeface="Roboto Condensed"/>
                        </a:rPr>
                        <a:t> </a:t>
                      </a:r>
                      <a:r>
                        <a:rPr lang="en-US" sz="3400" dirty="0" err="1">
                          <a:solidFill>
                            <a:srgbClr val="000000"/>
                          </a:solidFill>
                          <a:latin typeface="Roboto Condensed"/>
                        </a:rPr>
                        <a:t>tu</a:t>
                      </a:r>
                      <a:r>
                        <a:rPr lang="en-US" sz="3400" dirty="0">
                          <a:solidFill>
                            <a:srgbClr val="000000"/>
                          </a:solidFill>
                          <a:latin typeface="Roboto Condensed"/>
                        </a:rPr>
                        <a:t> </a:t>
                      </a:r>
                      <a:r>
                        <a:rPr lang="en-US" sz="3400" dirty="0" err="1">
                          <a:solidFill>
                            <a:srgbClr val="000000"/>
                          </a:solidFill>
                          <a:latin typeface="Roboto Condensed"/>
                        </a:rPr>
                        <a:t>từ</a:t>
                      </a:r>
                      <a:r>
                        <a:rPr lang="en-US" sz="3400" dirty="0">
                          <a:solidFill>
                            <a:srgbClr val="000000"/>
                          </a:solidFill>
                          <a:latin typeface="Roboto Condensed"/>
                        </a:rPr>
                        <a:t>,…)</a:t>
                      </a: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val="10000"/>
                  </a:ext>
                </a:extLst>
              </a:tr>
            </a:tbl>
          </a:graphicData>
        </a:graphic>
      </p:graphicFrame>
      <p:sp>
        <p:nvSpPr>
          <p:cNvPr id="8" name="TextBox 8"/>
          <p:cNvSpPr txBox="1"/>
          <p:nvPr/>
        </p:nvSpPr>
        <p:spPr>
          <a:xfrm>
            <a:off x="246596" y="185789"/>
            <a:ext cx="15611533" cy="961392"/>
          </a:xfrm>
          <a:prstGeom prst="rect">
            <a:avLst/>
          </a:prstGeom>
        </p:spPr>
        <p:txBody>
          <a:bodyPr lIns="0" tIns="0" rIns="0" bIns="0" rtlCol="0" anchor="t">
            <a:spAutoFit/>
          </a:bodyPr>
          <a:lstStyle/>
          <a:p>
            <a:pPr algn="ctr">
              <a:lnSpc>
                <a:spcPts val="7909"/>
              </a:lnSpc>
            </a:pPr>
            <a:r>
              <a:rPr lang="en-US" sz="5649">
                <a:solidFill>
                  <a:srgbClr val="70422C"/>
                </a:solidFill>
                <a:latin typeface="Fraunces Bold"/>
              </a:rPr>
              <a:t>III. HƯỚNG DẪN QUY TRÌNH VIẾT</a:t>
            </a:r>
          </a:p>
        </p:txBody>
      </p:sp>
      <p:sp>
        <p:nvSpPr>
          <p:cNvPr id="9" name="TextBox 9"/>
          <p:cNvSpPr txBox="1"/>
          <p:nvPr/>
        </p:nvSpPr>
        <p:spPr>
          <a:xfrm>
            <a:off x="1580354" y="1340545"/>
            <a:ext cx="12935065" cy="896619"/>
          </a:xfrm>
          <a:prstGeom prst="rect">
            <a:avLst/>
          </a:prstGeom>
        </p:spPr>
        <p:txBody>
          <a:bodyPr lIns="0" tIns="0" rIns="0" bIns="0" rtlCol="0" anchor="t">
            <a:spAutoFit/>
          </a:bodyPr>
          <a:lstStyle/>
          <a:p>
            <a:pPr>
              <a:lnSpc>
                <a:spcPts val="7280"/>
              </a:lnSpc>
            </a:pPr>
            <a:r>
              <a:rPr lang="en-US" sz="5200">
                <a:solidFill>
                  <a:srgbClr val="70422C"/>
                </a:solidFill>
                <a:latin typeface="Roboto Condensed Bold"/>
              </a:rPr>
              <a:t>1. Trước khi viết</a:t>
            </a:r>
          </a:p>
        </p:txBody>
      </p:sp>
      <p:sp>
        <p:nvSpPr>
          <p:cNvPr id="10" name="TextBox 10"/>
          <p:cNvSpPr txBox="1"/>
          <p:nvPr/>
        </p:nvSpPr>
        <p:spPr>
          <a:xfrm>
            <a:off x="7234600" y="1489135"/>
            <a:ext cx="3783995" cy="788035"/>
          </a:xfrm>
          <a:prstGeom prst="rect">
            <a:avLst/>
          </a:prstGeom>
        </p:spPr>
        <p:txBody>
          <a:bodyPr lIns="0" tIns="0" rIns="0" bIns="0" rtlCol="0" anchor="t">
            <a:spAutoFit/>
          </a:bodyPr>
          <a:lstStyle/>
          <a:p>
            <a:pPr>
              <a:lnSpc>
                <a:spcPts val="6440"/>
              </a:lnSpc>
            </a:pPr>
            <a:r>
              <a:rPr lang="en-US" sz="4600" dirty="0">
                <a:solidFill>
                  <a:srgbClr val="70422C"/>
                </a:solidFill>
                <a:latin typeface="Roboto Condensed Bold Italics"/>
              </a:rPr>
              <a:t>c. </a:t>
            </a:r>
            <a:r>
              <a:rPr lang="en-US" sz="4600" dirty="0" err="1">
                <a:solidFill>
                  <a:srgbClr val="70422C"/>
                </a:solidFill>
                <a:latin typeface="Roboto Condensed Bold Italics"/>
              </a:rPr>
              <a:t>Lập</a:t>
            </a:r>
            <a:r>
              <a:rPr lang="en-US" sz="4600" dirty="0">
                <a:solidFill>
                  <a:srgbClr val="70422C"/>
                </a:solidFill>
                <a:latin typeface="Roboto Condensed Bold Italics"/>
              </a:rPr>
              <a:t> </a:t>
            </a:r>
            <a:r>
              <a:rPr lang="en-US" sz="4600" dirty="0" err="1">
                <a:solidFill>
                  <a:srgbClr val="70422C"/>
                </a:solidFill>
                <a:latin typeface="Roboto Condensed Bold Italics"/>
              </a:rPr>
              <a:t>dàn</a:t>
            </a:r>
            <a:r>
              <a:rPr lang="en-US" sz="4600" dirty="0">
                <a:solidFill>
                  <a:srgbClr val="70422C"/>
                </a:solidFill>
                <a:latin typeface="Roboto Condensed Bold Italics"/>
              </a:rPr>
              <a:t> ý</a:t>
            </a:r>
          </a:p>
        </p:txBody>
      </p:sp>
      <p:graphicFrame>
        <p:nvGraphicFramePr>
          <p:cNvPr id="11" name="Table 11"/>
          <p:cNvGraphicFramePr>
            <a:graphicFrameLocks noGrp="1"/>
          </p:cNvGraphicFramePr>
          <p:nvPr/>
        </p:nvGraphicFramePr>
        <p:xfrm>
          <a:off x="4495597" y="6592363"/>
          <a:ext cx="10564758" cy="3410910"/>
        </p:xfrm>
        <a:graphic>
          <a:graphicData uri="http://schemas.openxmlformats.org/drawingml/2006/table">
            <a:tbl>
              <a:tblPr/>
              <a:tblGrid>
                <a:gridCol w="3040217">
                  <a:extLst>
                    <a:ext uri="{9D8B030D-6E8A-4147-A177-3AD203B41FA5}">
                      <a16:colId xmlns:a16="http://schemas.microsoft.com/office/drawing/2014/main" val="20000"/>
                    </a:ext>
                  </a:extLst>
                </a:gridCol>
                <a:gridCol w="7524541">
                  <a:extLst>
                    <a:ext uri="{9D8B030D-6E8A-4147-A177-3AD203B41FA5}">
                      <a16:colId xmlns:a16="http://schemas.microsoft.com/office/drawing/2014/main" val="20001"/>
                    </a:ext>
                  </a:extLst>
                </a:gridCol>
              </a:tblGrid>
              <a:tr h="1271503">
                <a:tc>
                  <a:txBody>
                    <a:bodyPr/>
                    <a:lstStyle/>
                    <a:p>
                      <a:pPr algn="just">
                        <a:lnSpc>
                          <a:spcPts val="3220"/>
                        </a:lnSpc>
                        <a:defRPr/>
                      </a:pPr>
                      <a:r>
                        <a:rPr lang="en-US" sz="2300">
                          <a:solidFill>
                            <a:srgbClr val="000000"/>
                          </a:solidFill>
                          <a:latin typeface="Roboto Condensed Bold"/>
                        </a:rPr>
                        <a:t>Luận điểm 1</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272473">
                <a:tc>
                  <a:txBody>
                    <a:bodyPr/>
                    <a:lstStyle/>
                    <a:p>
                      <a:pPr algn="just">
                        <a:lnSpc>
                          <a:spcPts val="3220"/>
                        </a:lnSpc>
                        <a:defRPr/>
                      </a:pPr>
                      <a:r>
                        <a:rPr lang="en-US" sz="2300">
                          <a:solidFill>
                            <a:srgbClr val="000000"/>
                          </a:solidFill>
                          <a:latin typeface="Roboto Condensed Bold"/>
                        </a:rPr>
                        <a:t>Luận điểm 2</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 </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866934">
                <a:tc gridSpan="2">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hMerge="1">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2" name="Freeform 12"/>
          <p:cNvSpPr/>
          <p:nvPr/>
        </p:nvSpPr>
        <p:spPr>
          <a:xfrm>
            <a:off x="3192839" y="7049563"/>
            <a:ext cx="1083684" cy="772125"/>
          </a:xfrm>
          <a:custGeom>
            <a:avLst/>
            <a:gdLst/>
            <a:ahLst/>
            <a:cxnLst/>
            <a:rect l="l" t="t" r="r" b="b"/>
            <a:pathLst>
              <a:path w="1083684" h="772125">
                <a:moveTo>
                  <a:pt x="0" y="0"/>
                </a:moveTo>
                <a:lnTo>
                  <a:pt x="1083683" y="0"/>
                </a:lnTo>
                <a:lnTo>
                  <a:pt x="1083683" y="772125"/>
                </a:lnTo>
                <a:lnTo>
                  <a:pt x="0" y="7721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en-GB"/>
          </a:p>
        </p:txBody>
      </p:sp>
      <p:graphicFrame>
        <p:nvGraphicFramePr>
          <p:cNvPr id="7" name="Table 7"/>
          <p:cNvGraphicFramePr>
            <a:graphicFrameLocks noGrp="1"/>
          </p:cNvGraphicFramePr>
          <p:nvPr/>
        </p:nvGraphicFramePr>
        <p:xfrm>
          <a:off x="2649390" y="4681955"/>
          <a:ext cx="11117275" cy="1238250"/>
        </p:xfrm>
        <a:graphic>
          <a:graphicData uri="http://schemas.openxmlformats.org/drawingml/2006/table">
            <a:tbl>
              <a:tblPr/>
              <a:tblGrid>
                <a:gridCol w="1958251">
                  <a:extLst>
                    <a:ext uri="{9D8B030D-6E8A-4147-A177-3AD203B41FA5}">
                      <a16:colId xmlns:a16="http://schemas.microsoft.com/office/drawing/2014/main" val="20000"/>
                    </a:ext>
                  </a:extLst>
                </a:gridCol>
                <a:gridCol w="9159024">
                  <a:extLst>
                    <a:ext uri="{9D8B030D-6E8A-4147-A177-3AD203B41FA5}">
                      <a16:colId xmlns:a16="http://schemas.microsoft.com/office/drawing/2014/main" val="20001"/>
                    </a:ext>
                  </a:extLst>
                </a:gridCol>
              </a:tblGrid>
              <a:tr h="1238250">
                <a:tc>
                  <a:txBody>
                    <a:bodyPr/>
                    <a:lstStyle/>
                    <a:p>
                      <a:pPr algn="ctr">
                        <a:lnSpc>
                          <a:spcPts val="5740"/>
                        </a:lnSpc>
                        <a:defRPr/>
                      </a:pPr>
                      <a:r>
                        <a:rPr lang="en-US" sz="41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l">
                        <a:lnSpc>
                          <a:spcPts val="6160"/>
                        </a:lnSpc>
                        <a:defRPr/>
                      </a:pPr>
                      <a:r>
                        <a:rPr lang="en-US" sz="4400" dirty="0" err="1">
                          <a:solidFill>
                            <a:srgbClr val="000000"/>
                          </a:solidFill>
                          <a:latin typeface="Roboto Condensed"/>
                        </a:rPr>
                        <a:t>Khẳng</a:t>
                      </a:r>
                      <a:r>
                        <a:rPr lang="en-US" sz="4400" dirty="0">
                          <a:solidFill>
                            <a:srgbClr val="000000"/>
                          </a:solidFill>
                          <a:latin typeface="Roboto Condensed"/>
                        </a:rPr>
                        <a:t> </a:t>
                      </a:r>
                      <a:r>
                        <a:rPr lang="en-US" sz="4400" dirty="0" err="1">
                          <a:solidFill>
                            <a:srgbClr val="000000"/>
                          </a:solidFill>
                          <a:latin typeface="Roboto Condensed"/>
                        </a:rPr>
                        <a:t>định</a:t>
                      </a:r>
                      <a:r>
                        <a:rPr lang="en-US" sz="4400" dirty="0">
                          <a:solidFill>
                            <a:srgbClr val="000000"/>
                          </a:solidFill>
                          <a:latin typeface="Roboto Condensed"/>
                        </a:rPr>
                        <a:t> </a:t>
                      </a:r>
                      <a:r>
                        <a:rPr lang="en-US" sz="4400" dirty="0" err="1">
                          <a:solidFill>
                            <a:srgbClr val="000000"/>
                          </a:solidFill>
                          <a:latin typeface="Roboto Condensed"/>
                        </a:rPr>
                        <a:t>vị</a:t>
                      </a:r>
                      <a:r>
                        <a:rPr lang="en-US" sz="4400" dirty="0">
                          <a:solidFill>
                            <a:srgbClr val="000000"/>
                          </a:solidFill>
                          <a:latin typeface="Roboto Condensed"/>
                        </a:rPr>
                        <a:t> </a:t>
                      </a:r>
                      <a:r>
                        <a:rPr lang="en-US" sz="4400" dirty="0" err="1">
                          <a:solidFill>
                            <a:srgbClr val="000000"/>
                          </a:solidFill>
                          <a:latin typeface="Roboto Condensed"/>
                        </a:rPr>
                        <a:t>trí</a:t>
                      </a:r>
                      <a:r>
                        <a:rPr lang="en-US" sz="4400" dirty="0">
                          <a:solidFill>
                            <a:srgbClr val="000000"/>
                          </a:solidFill>
                          <a:latin typeface="Roboto Condensed"/>
                        </a:rPr>
                        <a:t> và ý </a:t>
                      </a:r>
                      <a:r>
                        <a:rPr lang="en-US" sz="4400" dirty="0" err="1">
                          <a:solidFill>
                            <a:srgbClr val="000000"/>
                          </a:solidFill>
                          <a:latin typeface="Roboto Condensed"/>
                        </a:rPr>
                        <a:t>nghĩa</a:t>
                      </a:r>
                      <a:r>
                        <a:rPr lang="en-US" sz="4400" dirty="0">
                          <a:solidFill>
                            <a:srgbClr val="000000"/>
                          </a:solidFill>
                          <a:latin typeface="Roboto Condensed"/>
                        </a:rPr>
                        <a:t> </a:t>
                      </a:r>
                      <a:r>
                        <a:rPr lang="en-US" sz="4400" dirty="0" err="1">
                          <a:solidFill>
                            <a:srgbClr val="000000"/>
                          </a:solidFill>
                          <a:latin typeface="Roboto Condensed"/>
                        </a:rPr>
                        <a:t>của</a:t>
                      </a:r>
                      <a:r>
                        <a:rPr lang="en-US" sz="4400" dirty="0">
                          <a:solidFill>
                            <a:srgbClr val="000000"/>
                          </a:solidFill>
                          <a:latin typeface="Roboto Condensed"/>
                        </a:rPr>
                        <a:t> </a:t>
                      </a:r>
                      <a:r>
                        <a:rPr lang="en-US" sz="4400" dirty="0" err="1">
                          <a:solidFill>
                            <a:srgbClr val="000000"/>
                          </a:solidFill>
                          <a:latin typeface="Roboto Condensed"/>
                        </a:rPr>
                        <a:t>bài</a:t>
                      </a:r>
                      <a:r>
                        <a:rPr lang="en-US" sz="4400" dirty="0">
                          <a:solidFill>
                            <a:srgbClr val="000000"/>
                          </a:solidFill>
                          <a:latin typeface="Roboto Condensed"/>
                        </a:rPr>
                        <a:t> </a:t>
                      </a:r>
                      <a:r>
                        <a:rPr lang="en-US" sz="4400" dirty="0" err="1">
                          <a:solidFill>
                            <a:srgbClr val="000000"/>
                          </a:solidFill>
                          <a:latin typeface="Roboto Condensed"/>
                        </a:rPr>
                        <a:t>thơ</a:t>
                      </a:r>
                      <a:r>
                        <a:rPr lang="en-US" sz="4400" dirty="0">
                          <a:solidFill>
                            <a:srgbClr val="000000"/>
                          </a:solidFill>
                          <a:latin typeface="Roboto Condensed"/>
                        </a:rPr>
                        <a:t>.</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val="10000"/>
                  </a:ext>
                </a:extLst>
              </a:tr>
            </a:tbl>
          </a:graphicData>
        </a:graphic>
      </p:graphicFrame>
      <p:sp>
        <p:nvSpPr>
          <p:cNvPr id="8" name="TextBox 8"/>
          <p:cNvSpPr txBox="1"/>
          <p:nvPr/>
        </p:nvSpPr>
        <p:spPr>
          <a:xfrm>
            <a:off x="637648" y="602149"/>
            <a:ext cx="15611533" cy="961392"/>
          </a:xfrm>
          <a:prstGeom prst="rect">
            <a:avLst/>
          </a:prstGeom>
        </p:spPr>
        <p:txBody>
          <a:bodyPr lIns="0" tIns="0" rIns="0" bIns="0" rtlCol="0" anchor="t">
            <a:spAutoFit/>
          </a:bodyPr>
          <a:lstStyle/>
          <a:p>
            <a:pPr algn="ctr">
              <a:lnSpc>
                <a:spcPts val="7909"/>
              </a:lnSpc>
            </a:pPr>
            <a:r>
              <a:rPr lang="en-US" sz="5649">
                <a:solidFill>
                  <a:srgbClr val="70422C"/>
                </a:solidFill>
                <a:latin typeface="Fraunces Bold"/>
              </a:rPr>
              <a:t>III. HƯỚNG DẪN QUY TRÌNH VIẾT</a:t>
            </a:r>
          </a:p>
        </p:txBody>
      </p:sp>
      <p:sp>
        <p:nvSpPr>
          <p:cNvPr id="9" name="TextBox 9"/>
          <p:cNvSpPr txBox="1"/>
          <p:nvPr/>
        </p:nvSpPr>
        <p:spPr>
          <a:xfrm>
            <a:off x="1971406" y="1756906"/>
            <a:ext cx="12935065" cy="896619"/>
          </a:xfrm>
          <a:prstGeom prst="rect">
            <a:avLst/>
          </a:prstGeom>
        </p:spPr>
        <p:txBody>
          <a:bodyPr lIns="0" tIns="0" rIns="0" bIns="0" rtlCol="0" anchor="t">
            <a:spAutoFit/>
          </a:bodyPr>
          <a:lstStyle/>
          <a:p>
            <a:pPr>
              <a:lnSpc>
                <a:spcPts val="7280"/>
              </a:lnSpc>
            </a:pPr>
            <a:r>
              <a:rPr lang="en-US" sz="5200">
                <a:solidFill>
                  <a:srgbClr val="70422C"/>
                </a:solidFill>
                <a:latin typeface="Roboto Condensed Bold"/>
              </a:rPr>
              <a:t>1. Trước khi viết</a:t>
            </a:r>
          </a:p>
        </p:txBody>
      </p:sp>
      <p:sp>
        <p:nvSpPr>
          <p:cNvPr id="10" name="TextBox 10"/>
          <p:cNvSpPr txBox="1"/>
          <p:nvPr/>
        </p:nvSpPr>
        <p:spPr>
          <a:xfrm>
            <a:off x="7252003" y="3226097"/>
            <a:ext cx="3783995" cy="788035"/>
          </a:xfrm>
          <a:prstGeom prst="rect">
            <a:avLst/>
          </a:prstGeom>
        </p:spPr>
        <p:txBody>
          <a:bodyPr lIns="0" tIns="0" rIns="0" bIns="0" rtlCol="0" anchor="t">
            <a:spAutoFit/>
          </a:bodyPr>
          <a:lstStyle/>
          <a:p>
            <a:pPr>
              <a:lnSpc>
                <a:spcPts val="6440"/>
              </a:lnSpc>
            </a:pPr>
            <a:r>
              <a:rPr lang="en-US" sz="4600">
                <a:solidFill>
                  <a:srgbClr val="70422C"/>
                </a:solidFill>
                <a:latin typeface="Roboto Condensed Bold Italics"/>
              </a:rPr>
              <a:t>c. Lập dàn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809576" y="-11819308"/>
            <a:ext cx="13385329" cy="13385329"/>
          </a:xfrm>
          <a:custGeom>
            <a:avLst/>
            <a:gdLst/>
            <a:ahLst/>
            <a:cxnLst/>
            <a:rect l="l" t="t" r="r" b="b"/>
            <a:pathLst>
              <a:path w="13385329" h="13385329">
                <a:moveTo>
                  <a:pt x="0" y="0"/>
                </a:moveTo>
                <a:lnTo>
                  <a:pt x="13385329" y="0"/>
                </a:lnTo>
                <a:lnTo>
                  <a:pt x="13385329" y="13385329"/>
                </a:lnTo>
                <a:lnTo>
                  <a:pt x="0" y="13385329"/>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1120653" y="1947021"/>
            <a:ext cx="15611533" cy="977869"/>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2676467" y="3300964"/>
            <a:ext cx="12935065" cy="853945"/>
          </a:xfrm>
          <a:prstGeom prst="rect">
            <a:avLst/>
          </a:prstGeom>
        </p:spPr>
        <p:txBody>
          <a:bodyPr lIns="0" tIns="0" rIns="0" bIns="0" rtlCol="0" anchor="t">
            <a:spAutoFit/>
          </a:bodyPr>
          <a:lstStyle/>
          <a:p>
            <a:pPr>
              <a:lnSpc>
                <a:spcPts val="6999"/>
              </a:lnSpc>
            </a:pPr>
            <a:r>
              <a:rPr lang="en-US" sz="4999" dirty="0">
                <a:solidFill>
                  <a:srgbClr val="70422C"/>
                </a:solidFill>
                <a:latin typeface="Roboto Condensed Bold"/>
              </a:rPr>
              <a:t>2. Viết</a:t>
            </a:r>
          </a:p>
        </p:txBody>
      </p:sp>
      <p:sp>
        <p:nvSpPr>
          <p:cNvPr id="9" name="TextBox 9"/>
          <p:cNvSpPr txBox="1"/>
          <p:nvPr/>
        </p:nvSpPr>
        <p:spPr>
          <a:xfrm>
            <a:off x="2088384" y="4550033"/>
            <a:ext cx="15123291" cy="4091940"/>
          </a:xfrm>
          <a:prstGeom prst="rect">
            <a:avLst/>
          </a:prstGeom>
        </p:spPr>
        <p:txBody>
          <a:bodyPr lIns="0" tIns="0" rIns="0" bIns="0" rtlCol="0" anchor="t">
            <a:spAutoFit/>
          </a:bodyPr>
          <a:lstStyle/>
          <a:p>
            <a:pPr marL="842008" lvl="1" indent="-421004" algn="just">
              <a:lnSpc>
                <a:spcPts val="5459"/>
              </a:lnSpc>
              <a:buFont typeface="Arial"/>
              <a:buChar char="•"/>
            </a:pPr>
            <a:r>
              <a:rPr lang="en-US" sz="3899" dirty="0" err="1">
                <a:solidFill>
                  <a:srgbClr val="70422C"/>
                </a:solidFill>
                <a:latin typeface="Roboto Condensed Bold"/>
              </a:rPr>
              <a:t>Bám</a:t>
            </a:r>
            <a:r>
              <a:rPr lang="en-US" sz="3899" dirty="0">
                <a:solidFill>
                  <a:srgbClr val="70422C"/>
                </a:solidFill>
                <a:latin typeface="Roboto Condensed Bold"/>
              </a:rPr>
              <a:t> </a:t>
            </a:r>
            <a:r>
              <a:rPr lang="en-US" sz="3899" dirty="0" err="1">
                <a:solidFill>
                  <a:srgbClr val="70422C"/>
                </a:solidFill>
                <a:latin typeface="Roboto Condensed Bold"/>
              </a:rPr>
              <a:t>sát</a:t>
            </a:r>
            <a:r>
              <a:rPr lang="en-US" sz="3899" dirty="0">
                <a:solidFill>
                  <a:srgbClr val="70422C"/>
                </a:solidFill>
                <a:latin typeface="Roboto Condensed Bold"/>
              </a:rPr>
              <a:t> </a:t>
            </a:r>
            <a:r>
              <a:rPr lang="en-US" sz="3899" dirty="0" err="1">
                <a:solidFill>
                  <a:srgbClr val="70422C"/>
                </a:solidFill>
                <a:latin typeface="Roboto Condensed Bold"/>
              </a:rPr>
              <a:t>dàn</a:t>
            </a:r>
            <a:r>
              <a:rPr lang="en-US" sz="3899" dirty="0">
                <a:solidFill>
                  <a:srgbClr val="70422C"/>
                </a:solidFill>
                <a:latin typeface="Roboto Condensed Bold"/>
              </a:rPr>
              <a:t> ý </a:t>
            </a:r>
            <a:r>
              <a:rPr lang="en-US" sz="3899" dirty="0" err="1">
                <a:solidFill>
                  <a:srgbClr val="70422C"/>
                </a:solidFill>
                <a:latin typeface="Roboto Condensed Bold"/>
              </a:rPr>
              <a:t>đã</a:t>
            </a:r>
            <a:r>
              <a:rPr lang="en-US" sz="3899" dirty="0">
                <a:solidFill>
                  <a:srgbClr val="70422C"/>
                </a:solidFill>
                <a:latin typeface="Roboto Condensed Bold"/>
              </a:rPr>
              <a:t> </a:t>
            </a:r>
            <a:r>
              <a:rPr lang="en-US" sz="3899" dirty="0" err="1">
                <a:solidFill>
                  <a:srgbClr val="70422C"/>
                </a:solidFill>
                <a:latin typeface="Roboto Condensed Bold"/>
              </a:rPr>
              <a:t>lập</a:t>
            </a:r>
            <a:r>
              <a:rPr lang="en-US" sz="3899" dirty="0">
                <a:solidFill>
                  <a:srgbClr val="70422C"/>
                </a:solidFill>
                <a:latin typeface="Roboto Condensed Bold"/>
              </a:rPr>
              <a:t>; </a:t>
            </a:r>
            <a:r>
              <a:rPr lang="en-US" sz="3899" dirty="0" err="1">
                <a:solidFill>
                  <a:srgbClr val="70422C"/>
                </a:solidFill>
                <a:latin typeface="Roboto Condensed Bold"/>
              </a:rPr>
              <a:t>sử</a:t>
            </a:r>
            <a:r>
              <a:rPr lang="en-US" sz="3899" dirty="0">
                <a:solidFill>
                  <a:srgbClr val="70422C"/>
                </a:solidFill>
                <a:latin typeface="Roboto Condensed Bold"/>
              </a:rPr>
              <a:t> </a:t>
            </a:r>
            <a:r>
              <a:rPr lang="en-US" sz="3899" dirty="0" err="1">
                <a:solidFill>
                  <a:srgbClr val="70422C"/>
                </a:solidFill>
                <a:latin typeface="Roboto Condensed Bold"/>
              </a:rPr>
              <a:t>dụng</a:t>
            </a:r>
            <a:r>
              <a:rPr lang="en-US" sz="3899" dirty="0">
                <a:solidFill>
                  <a:srgbClr val="70422C"/>
                </a:solidFill>
                <a:latin typeface="Roboto Condensed Bold"/>
              </a:rPr>
              <a:t> </a:t>
            </a:r>
            <a:r>
              <a:rPr lang="en-US" sz="3899" dirty="0" err="1">
                <a:solidFill>
                  <a:srgbClr val="70422C"/>
                </a:solidFill>
                <a:latin typeface="Roboto Condensed Bold"/>
              </a:rPr>
              <a:t>đa</a:t>
            </a:r>
            <a:r>
              <a:rPr lang="en-US" sz="3899" dirty="0">
                <a:solidFill>
                  <a:srgbClr val="70422C"/>
                </a:solidFill>
                <a:latin typeface="Roboto Condensed Bold"/>
              </a:rPr>
              <a:t> </a:t>
            </a:r>
            <a:r>
              <a:rPr lang="en-US" sz="3899" dirty="0" err="1">
                <a:solidFill>
                  <a:srgbClr val="70422C"/>
                </a:solidFill>
                <a:latin typeface="Roboto Condensed Bold"/>
              </a:rPr>
              <a:t>dạng</a:t>
            </a:r>
            <a:r>
              <a:rPr lang="en-US" sz="3899" dirty="0">
                <a:solidFill>
                  <a:srgbClr val="70422C"/>
                </a:solidFill>
                <a:latin typeface="Roboto Condensed Bold"/>
              </a:rPr>
              <a:t> </a:t>
            </a:r>
            <a:r>
              <a:rPr lang="en-US" sz="3899" dirty="0" err="1">
                <a:solidFill>
                  <a:srgbClr val="70422C"/>
                </a:solidFill>
                <a:latin typeface="Roboto Condensed Bold"/>
              </a:rPr>
              <a:t>các</a:t>
            </a:r>
            <a:r>
              <a:rPr lang="en-US" sz="3899" dirty="0">
                <a:solidFill>
                  <a:srgbClr val="70422C"/>
                </a:solidFill>
                <a:latin typeface="Roboto Condensed Bold"/>
              </a:rPr>
              <a:t> </a:t>
            </a:r>
            <a:r>
              <a:rPr lang="en-US" sz="3899" dirty="0" err="1">
                <a:solidFill>
                  <a:srgbClr val="70422C"/>
                </a:solidFill>
                <a:latin typeface="Roboto Condensed Bold"/>
              </a:rPr>
              <a:t>hình</a:t>
            </a:r>
            <a:r>
              <a:rPr lang="en-US" sz="3899" dirty="0">
                <a:solidFill>
                  <a:srgbClr val="70422C"/>
                </a:solidFill>
                <a:latin typeface="Roboto Condensed Bold"/>
              </a:rPr>
              <a:t> </a:t>
            </a:r>
            <a:r>
              <a:rPr lang="en-US" sz="3899" dirty="0" err="1">
                <a:solidFill>
                  <a:srgbClr val="70422C"/>
                </a:solidFill>
                <a:latin typeface="Roboto Condensed Bold"/>
              </a:rPr>
              <a:t>thức</a:t>
            </a:r>
            <a:r>
              <a:rPr lang="en-US" sz="3899" dirty="0">
                <a:solidFill>
                  <a:srgbClr val="70422C"/>
                </a:solidFill>
                <a:latin typeface="Roboto Condensed Bold"/>
              </a:rPr>
              <a:t> </a:t>
            </a:r>
            <a:r>
              <a:rPr lang="en-US" sz="3899" dirty="0" err="1">
                <a:solidFill>
                  <a:srgbClr val="70422C"/>
                </a:solidFill>
                <a:latin typeface="Roboto Condensed Bold"/>
              </a:rPr>
              <a:t>trích</a:t>
            </a:r>
            <a:r>
              <a:rPr lang="en-US" sz="3899" dirty="0">
                <a:solidFill>
                  <a:srgbClr val="70422C"/>
                </a:solidFill>
                <a:latin typeface="Roboto Condensed Bold"/>
              </a:rPr>
              <a:t> </a:t>
            </a:r>
            <a:r>
              <a:rPr lang="en-US" sz="3899" dirty="0" err="1">
                <a:solidFill>
                  <a:srgbClr val="70422C"/>
                </a:solidFill>
                <a:latin typeface="Roboto Condensed Bold"/>
              </a:rPr>
              <a:t>dẫn</a:t>
            </a:r>
            <a:r>
              <a:rPr lang="en-US" sz="3899" dirty="0">
                <a:solidFill>
                  <a:srgbClr val="70422C"/>
                </a:solidFill>
                <a:latin typeface="Roboto Condensed Bold"/>
              </a:rPr>
              <a:t>; </a:t>
            </a:r>
            <a:r>
              <a:rPr lang="en-US" sz="3899" dirty="0" err="1">
                <a:solidFill>
                  <a:srgbClr val="70422C"/>
                </a:solidFill>
                <a:latin typeface="Roboto Condensed Bold"/>
              </a:rPr>
              <a:t>kết</a:t>
            </a:r>
            <a:r>
              <a:rPr lang="en-US" sz="3899" dirty="0">
                <a:solidFill>
                  <a:srgbClr val="70422C"/>
                </a:solidFill>
                <a:latin typeface="Roboto Condensed Bold"/>
              </a:rPr>
              <a:t> </a:t>
            </a:r>
            <a:r>
              <a:rPr lang="en-US" sz="3899" dirty="0" err="1">
                <a:solidFill>
                  <a:srgbClr val="70422C"/>
                </a:solidFill>
                <a:latin typeface="Roboto Condensed Bold"/>
              </a:rPr>
              <a:t>hợp</a:t>
            </a:r>
            <a:r>
              <a:rPr lang="en-US" sz="3899" dirty="0">
                <a:solidFill>
                  <a:srgbClr val="70422C"/>
                </a:solidFill>
                <a:latin typeface="Roboto Condensed Bold"/>
              </a:rPr>
              <a:t> </a:t>
            </a:r>
            <a:r>
              <a:rPr lang="en-US" sz="3899" dirty="0" err="1">
                <a:solidFill>
                  <a:srgbClr val="70422C"/>
                </a:solidFill>
                <a:latin typeface="Roboto Condensed Bold"/>
              </a:rPr>
              <a:t>phân</a:t>
            </a:r>
            <a:r>
              <a:rPr lang="en-US" sz="3899" dirty="0">
                <a:solidFill>
                  <a:srgbClr val="70422C"/>
                </a:solidFill>
                <a:latin typeface="Roboto Condensed Bold"/>
              </a:rPr>
              <a:t> </a:t>
            </a:r>
            <a:r>
              <a:rPr lang="en-US" sz="3899" dirty="0" err="1">
                <a:solidFill>
                  <a:srgbClr val="70422C"/>
                </a:solidFill>
                <a:latin typeface="Roboto Condensed Bold"/>
              </a:rPr>
              <a:t>tích</a:t>
            </a:r>
            <a:r>
              <a:rPr lang="en-US" sz="3899" dirty="0">
                <a:solidFill>
                  <a:srgbClr val="70422C"/>
                </a:solidFill>
                <a:latin typeface="Roboto Condensed Bold"/>
              </a:rPr>
              <a:t> </a:t>
            </a:r>
            <a:r>
              <a:rPr lang="en-US" sz="3899" dirty="0" err="1">
                <a:solidFill>
                  <a:srgbClr val="70422C"/>
                </a:solidFill>
                <a:latin typeface="Roboto Condensed Bold"/>
              </a:rPr>
              <a:t>với</a:t>
            </a:r>
            <a:r>
              <a:rPr lang="en-US" sz="3899" dirty="0">
                <a:solidFill>
                  <a:srgbClr val="70422C"/>
                </a:solidFill>
                <a:latin typeface="Roboto Condensed Bold"/>
              </a:rPr>
              <a:t> </a:t>
            </a:r>
            <a:r>
              <a:rPr lang="en-US" sz="3899" dirty="0" err="1">
                <a:solidFill>
                  <a:srgbClr val="70422C"/>
                </a:solidFill>
                <a:latin typeface="Roboto Condensed Bold"/>
              </a:rPr>
              <a:t>nhận</a:t>
            </a:r>
            <a:r>
              <a:rPr lang="en-US" sz="3899" dirty="0">
                <a:solidFill>
                  <a:srgbClr val="70422C"/>
                </a:solidFill>
                <a:latin typeface="Roboto Condensed Bold"/>
              </a:rPr>
              <a:t> </a:t>
            </a:r>
            <a:r>
              <a:rPr lang="en-US" sz="3899" dirty="0" err="1">
                <a:solidFill>
                  <a:srgbClr val="70422C"/>
                </a:solidFill>
                <a:latin typeface="Roboto Condensed Bold"/>
              </a:rPr>
              <a:t>xét</a:t>
            </a:r>
            <a:r>
              <a:rPr lang="en-US" sz="3899" dirty="0">
                <a:solidFill>
                  <a:srgbClr val="70422C"/>
                </a:solidFill>
                <a:latin typeface="Roboto Condensed Bold"/>
              </a:rPr>
              <a:t>, </a:t>
            </a:r>
            <a:r>
              <a:rPr lang="en-US" sz="3899" dirty="0" err="1">
                <a:solidFill>
                  <a:srgbClr val="70422C"/>
                </a:solidFill>
                <a:latin typeface="Roboto Condensed Bold"/>
              </a:rPr>
              <a:t>đánh</a:t>
            </a:r>
            <a:r>
              <a:rPr lang="en-US" sz="3899" dirty="0">
                <a:solidFill>
                  <a:srgbClr val="70422C"/>
                </a:solidFill>
                <a:latin typeface="Roboto Condensed Bold"/>
              </a:rPr>
              <a:t> </a:t>
            </a:r>
            <a:r>
              <a:rPr lang="en-US" sz="3899" dirty="0" err="1">
                <a:solidFill>
                  <a:srgbClr val="70422C"/>
                </a:solidFill>
                <a:latin typeface="Roboto Condensed Bold"/>
              </a:rPr>
              <a:t>giá</a:t>
            </a:r>
            <a:r>
              <a:rPr lang="en-US" sz="3899" dirty="0">
                <a:solidFill>
                  <a:srgbClr val="70422C"/>
                </a:solidFill>
                <a:latin typeface="Roboto Condensed Bold"/>
              </a:rPr>
              <a:t>.</a:t>
            </a:r>
          </a:p>
          <a:p>
            <a:pPr marL="842008" lvl="1" indent="-421004" algn="just">
              <a:lnSpc>
                <a:spcPts val="5459"/>
              </a:lnSpc>
              <a:buFont typeface="Arial"/>
              <a:buChar char="•"/>
            </a:pPr>
            <a:r>
              <a:rPr lang="en-US" sz="3899" dirty="0" err="1">
                <a:solidFill>
                  <a:srgbClr val="70422C"/>
                </a:solidFill>
                <a:latin typeface="Roboto Condensed Bold"/>
              </a:rPr>
              <a:t>Sử</a:t>
            </a:r>
            <a:r>
              <a:rPr lang="en-US" sz="3899" dirty="0">
                <a:solidFill>
                  <a:srgbClr val="70422C"/>
                </a:solidFill>
                <a:latin typeface="Roboto Condensed Bold"/>
              </a:rPr>
              <a:t> </a:t>
            </a:r>
            <a:r>
              <a:rPr lang="en-US" sz="3899" dirty="0" err="1">
                <a:solidFill>
                  <a:srgbClr val="70422C"/>
                </a:solidFill>
                <a:latin typeface="Roboto Condensed Bold"/>
              </a:rPr>
              <a:t>dụng</a:t>
            </a:r>
            <a:r>
              <a:rPr lang="en-US" sz="3899" dirty="0">
                <a:solidFill>
                  <a:srgbClr val="70422C"/>
                </a:solidFill>
                <a:latin typeface="Roboto Condensed Bold"/>
              </a:rPr>
              <a:t> </a:t>
            </a:r>
            <a:r>
              <a:rPr lang="en-US" sz="3899" dirty="0" err="1">
                <a:solidFill>
                  <a:srgbClr val="70422C"/>
                </a:solidFill>
                <a:latin typeface="Roboto Condensed Bold"/>
              </a:rPr>
              <a:t>từ</a:t>
            </a:r>
            <a:r>
              <a:rPr lang="en-US" sz="3899" dirty="0">
                <a:solidFill>
                  <a:srgbClr val="70422C"/>
                </a:solidFill>
                <a:latin typeface="Roboto Condensed Bold"/>
              </a:rPr>
              <a:t> </a:t>
            </a:r>
            <a:r>
              <a:rPr lang="en-US" sz="3899" dirty="0" err="1">
                <a:solidFill>
                  <a:srgbClr val="70422C"/>
                </a:solidFill>
                <a:latin typeface="Roboto Condensed Bold"/>
              </a:rPr>
              <a:t>ngữ</a:t>
            </a:r>
            <a:r>
              <a:rPr lang="en-US" sz="3899" dirty="0">
                <a:solidFill>
                  <a:srgbClr val="70422C"/>
                </a:solidFill>
                <a:latin typeface="Roboto Condensed Bold"/>
              </a:rPr>
              <a:t> </a:t>
            </a:r>
            <a:r>
              <a:rPr lang="en-US" sz="3899" dirty="0" err="1">
                <a:solidFill>
                  <a:srgbClr val="70422C"/>
                </a:solidFill>
                <a:latin typeface="Roboto Condensed Bold"/>
              </a:rPr>
              <a:t>chính</a:t>
            </a:r>
            <a:r>
              <a:rPr lang="en-US" sz="3899" dirty="0">
                <a:solidFill>
                  <a:srgbClr val="70422C"/>
                </a:solidFill>
                <a:latin typeface="Roboto Condensed Bold"/>
              </a:rPr>
              <a:t> </a:t>
            </a:r>
            <a:r>
              <a:rPr lang="en-US" sz="3899" dirty="0" err="1">
                <a:solidFill>
                  <a:srgbClr val="70422C"/>
                </a:solidFill>
                <a:latin typeface="Roboto Condensed Bold"/>
              </a:rPr>
              <a:t>xác</a:t>
            </a:r>
            <a:r>
              <a:rPr lang="en-US" sz="3899" dirty="0">
                <a:solidFill>
                  <a:srgbClr val="70422C"/>
                </a:solidFill>
                <a:latin typeface="Roboto Condensed Bold"/>
              </a:rPr>
              <a:t>, </a:t>
            </a:r>
            <a:r>
              <a:rPr lang="en-US" sz="3899" dirty="0" err="1">
                <a:solidFill>
                  <a:srgbClr val="70422C"/>
                </a:solidFill>
                <a:latin typeface="Roboto Condensed Bold"/>
              </a:rPr>
              <a:t>chọn</a:t>
            </a:r>
            <a:r>
              <a:rPr lang="en-US" sz="3899" dirty="0">
                <a:solidFill>
                  <a:srgbClr val="70422C"/>
                </a:solidFill>
                <a:latin typeface="Roboto Condensed Bold"/>
              </a:rPr>
              <a:t> </a:t>
            </a:r>
            <a:r>
              <a:rPr lang="en-US" sz="3899" dirty="0" err="1">
                <a:solidFill>
                  <a:srgbClr val="70422C"/>
                </a:solidFill>
                <a:latin typeface="Roboto Condensed Bold"/>
              </a:rPr>
              <a:t>lọc</a:t>
            </a:r>
            <a:r>
              <a:rPr lang="en-US" sz="3899" dirty="0">
                <a:solidFill>
                  <a:srgbClr val="70422C"/>
                </a:solidFill>
                <a:latin typeface="Roboto Condensed Bold"/>
              </a:rPr>
              <a:t>; </a:t>
            </a:r>
            <a:r>
              <a:rPr lang="en-US" sz="3899" dirty="0" err="1">
                <a:solidFill>
                  <a:srgbClr val="70422C"/>
                </a:solidFill>
                <a:latin typeface="Roboto Condensed Bold"/>
              </a:rPr>
              <a:t>diễn</a:t>
            </a:r>
            <a:r>
              <a:rPr lang="en-US" sz="3899" dirty="0">
                <a:solidFill>
                  <a:srgbClr val="70422C"/>
                </a:solidFill>
                <a:latin typeface="Roboto Condensed Bold"/>
              </a:rPr>
              <a:t> </a:t>
            </a:r>
            <a:r>
              <a:rPr lang="en-US" sz="3899" dirty="0" err="1">
                <a:solidFill>
                  <a:srgbClr val="70422C"/>
                </a:solidFill>
                <a:latin typeface="Roboto Condensed Bold"/>
              </a:rPr>
              <a:t>đạt</a:t>
            </a:r>
            <a:r>
              <a:rPr lang="en-US" sz="3899" dirty="0">
                <a:solidFill>
                  <a:srgbClr val="70422C"/>
                </a:solidFill>
                <a:latin typeface="Roboto Condensed Bold"/>
              </a:rPr>
              <a:t> </a:t>
            </a:r>
            <a:r>
              <a:rPr lang="en-US" sz="3899" dirty="0" err="1">
                <a:solidFill>
                  <a:srgbClr val="70422C"/>
                </a:solidFill>
                <a:latin typeface="Roboto Condensed Bold"/>
              </a:rPr>
              <a:t>sáng</a:t>
            </a:r>
            <a:r>
              <a:rPr lang="en-US" sz="3899" dirty="0">
                <a:solidFill>
                  <a:srgbClr val="70422C"/>
                </a:solidFill>
                <a:latin typeface="Roboto Condensed Bold"/>
              </a:rPr>
              <a:t> </a:t>
            </a:r>
            <a:r>
              <a:rPr lang="en-US" sz="3899" dirty="0" err="1">
                <a:solidFill>
                  <a:srgbClr val="70422C"/>
                </a:solidFill>
                <a:latin typeface="Roboto Condensed Bold"/>
              </a:rPr>
              <a:t>rõ</a:t>
            </a:r>
            <a:r>
              <a:rPr lang="en-US" sz="3899" dirty="0">
                <a:solidFill>
                  <a:srgbClr val="70422C"/>
                </a:solidFill>
                <a:latin typeface="Roboto Condensed Bold"/>
              </a:rPr>
              <a:t>, </a:t>
            </a:r>
            <a:r>
              <a:rPr lang="en-US" sz="3899" dirty="0" err="1">
                <a:solidFill>
                  <a:srgbClr val="70422C"/>
                </a:solidFill>
                <a:latin typeface="Roboto Condensed Bold"/>
              </a:rPr>
              <a:t>thể</a:t>
            </a:r>
            <a:r>
              <a:rPr lang="en-US" sz="3899" dirty="0">
                <a:solidFill>
                  <a:srgbClr val="70422C"/>
                </a:solidFill>
                <a:latin typeface="Roboto Condensed Bold"/>
              </a:rPr>
              <a:t> </a:t>
            </a:r>
            <a:r>
              <a:rPr lang="en-US" sz="3899" dirty="0" err="1">
                <a:solidFill>
                  <a:srgbClr val="70422C"/>
                </a:solidFill>
                <a:latin typeface="Roboto Condensed Bold"/>
              </a:rPr>
              <a:t>hiện</a:t>
            </a:r>
            <a:r>
              <a:rPr lang="en-US" sz="3899" dirty="0">
                <a:solidFill>
                  <a:srgbClr val="70422C"/>
                </a:solidFill>
                <a:latin typeface="Roboto Condensed Bold"/>
              </a:rPr>
              <a:t> </a:t>
            </a:r>
            <a:r>
              <a:rPr lang="en-US" sz="3899" dirty="0" err="1">
                <a:solidFill>
                  <a:srgbClr val="70422C"/>
                </a:solidFill>
                <a:latin typeface="Roboto Condensed Bold"/>
              </a:rPr>
              <a:t>được</a:t>
            </a:r>
            <a:r>
              <a:rPr lang="en-US" sz="3899" dirty="0">
                <a:solidFill>
                  <a:srgbClr val="70422C"/>
                </a:solidFill>
                <a:latin typeface="Roboto Condensed Bold"/>
              </a:rPr>
              <a:t> </a:t>
            </a:r>
            <a:r>
              <a:rPr lang="en-US" sz="3899" dirty="0" err="1">
                <a:solidFill>
                  <a:srgbClr val="70422C"/>
                </a:solidFill>
                <a:latin typeface="Roboto Condensed Bold"/>
              </a:rPr>
              <a:t>cảm</a:t>
            </a:r>
            <a:r>
              <a:rPr lang="en-US" sz="3899" dirty="0">
                <a:solidFill>
                  <a:srgbClr val="70422C"/>
                </a:solidFill>
                <a:latin typeface="Roboto Condensed Bold"/>
              </a:rPr>
              <a:t> </a:t>
            </a:r>
            <a:r>
              <a:rPr lang="en-US" sz="3899" dirty="0" err="1">
                <a:solidFill>
                  <a:srgbClr val="70422C"/>
                </a:solidFill>
                <a:latin typeface="Roboto Condensed Bold"/>
              </a:rPr>
              <a:t>xúc</a:t>
            </a:r>
            <a:r>
              <a:rPr lang="en-US" sz="3899" dirty="0">
                <a:solidFill>
                  <a:srgbClr val="70422C"/>
                </a:solidFill>
                <a:latin typeface="Roboto Condensed Bold"/>
              </a:rPr>
              <a:t> </a:t>
            </a:r>
            <a:r>
              <a:rPr lang="en-US" sz="3899" dirty="0" err="1">
                <a:solidFill>
                  <a:srgbClr val="70422C"/>
                </a:solidFill>
                <a:latin typeface="Roboto Condensed Bold"/>
              </a:rPr>
              <a:t>của</a:t>
            </a:r>
            <a:r>
              <a:rPr lang="en-US" sz="3899" dirty="0">
                <a:solidFill>
                  <a:srgbClr val="70422C"/>
                </a:solidFill>
                <a:latin typeface="Roboto Condensed Bold"/>
              </a:rPr>
              <a:t> </a:t>
            </a:r>
            <a:r>
              <a:rPr lang="en-US" sz="3899" dirty="0" err="1">
                <a:solidFill>
                  <a:srgbClr val="70422C"/>
                </a:solidFill>
                <a:latin typeface="Roboto Condensed Bold"/>
              </a:rPr>
              <a:t>người</a:t>
            </a:r>
            <a:r>
              <a:rPr lang="en-US" sz="3899" dirty="0">
                <a:solidFill>
                  <a:srgbClr val="70422C"/>
                </a:solidFill>
                <a:latin typeface="Roboto Condensed Bold"/>
              </a:rPr>
              <a:t> </a:t>
            </a:r>
            <a:r>
              <a:rPr lang="en-US" sz="3899" dirty="0" err="1">
                <a:solidFill>
                  <a:srgbClr val="70422C"/>
                </a:solidFill>
                <a:latin typeface="Roboto Condensed Bold"/>
              </a:rPr>
              <a:t>viết</a:t>
            </a:r>
            <a:endParaRPr lang="en-US" sz="3899" dirty="0">
              <a:solidFill>
                <a:srgbClr val="70422C"/>
              </a:solidFill>
              <a:latin typeface="Roboto Condensed Bold"/>
            </a:endParaRPr>
          </a:p>
          <a:p>
            <a:pPr marL="842008" lvl="1" indent="-421004" algn="just">
              <a:lnSpc>
                <a:spcPts val="5459"/>
              </a:lnSpc>
              <a:buFont typeface="Arial"/>
              <a:buChar char="•"/>
            </a:pPr>
            <a:r>
              <a:rPr lang="en-US" sz="3899" dirty="0" err="1">
                <a:solidFill>
                  <a:srgbClr val="70422C"/>
                </a:solidFill>
                <a:latin typeface="Roboto Condensed Bold"/>
              </a:rPr>
              <a:t>Chú</a:t>
            </a:r>
            <a:r>
              <a:rPr lang="en-US" sz="3899" dirty="0">
                <a:solidFill>
                  <a:srgbClr val="70422C"/>
                </a:solidFill>
                <a:latin typeface="Roboto Condensed Bold"/>
              </a:rPr>
              <a:t> ý </a:t>
            </a:r>
            <a:r>
              <a:rPr lang="en-US" sz="3899" dirty="0" err="1">
                <a:solidFill>
                  <a:srgbClr val="70422C"/>
                </a:solidFill>
                <a:latin typeface="Roboto Condensed Bold"/>
              </a:rPr>
              <a:t>sự</a:t>
            </a:r>
            <a:r>
              <a:rPr lang="en-US" sz="3899" dirty="0">
                <a:solidFill>
                  <a:srgbClr val="70422C"/>
                </a:solidFill>
                <a:latin typeface="Roboto Condensed Bold"/>
              </a:rPr>
              <a:t> </a:t>
            </a:r>
            <a:r>
              <a:rPr lang="en-US" sz="3899" dirty="0" err="1">
                <a:solidFill>
                  <a:srgbClr val="70422C"/>
                </a:solidFill>
                <a:latin typeface="Roboto Condensed Bold"/>
              </a:rPr>
              <a:t>khác</a:t>
            </a:r>
            <a:r>
              <a:rPr lang="en-US" sz="3899" dirty="0">
                <a:solidFill>
                  <a:srgbClr val="70422C"/>
                </a:solidFill>
                <a:latin typeface="Roboto Condensed Bold"/>
              </a:rPr>
              <a:t> </a:t>
            </a:r>
            <a:r>
              <a:rPr lang="en-US" sz="3899" dirty="0" err="1">
                <a:solidFill>
                  <a:srgbClr val="70422C"/>
                </a:solidFill>
                <a:latin typeface="Roboto Condensed Bold"/>
              </a:rPr>
              <a:t>nhau</a:t>
            </a:r>
            <a:r>
              <a:rPr lang="en-US" sz="3899" dirty="0">
                <a:solidFill>
                  <a:srgbClr val="70422C"/>
                </a:solidFill>
                <a:latin typeface="Roboto Condensed Bold"/>
              </a:rPr>
              <a:t> </a:t>
            </a:r>
            <a:r>
              <a:rPr lang="en-US" sz="3899" dirty="0" err="1">
                <a:solidFill>
                  <a:srgbClr val="70422C"/>
                </a:solidFill>
                <a:latin typeface="Roboto Condensed Bold"/>
              </a:rPr>
              <a:t>về</a:t>
            </a:r>
            <a:r>
              <a:rPr lang="en-US" sz="3899" dirty="0">
                <a:solidFill>
                  <a:srgbClr val="70422C"/>
                </a:solidFill>
                <a:latin typeface="Roboto Condensed Bold"/>
              </a:rPr>
              <a:t> </a:t>
            </a:r>
            <a:r>
              <a:rPr lang="en-US" sz="3899" dirty="0" err="1">
                <a:solidFill>
                  <a:srgbClr val="70422C"/>
                </a:solidFill>
                <a:latin typeface="Roboto Condensed Bold"/>
              </a:rPr>
              <a:t>yêu</a:t>
            </a:r>
            <a:r>
              <a:rPr lang="en-US" sz="3899" dirty="0">
                <a:solidFill>
                  <a:srgbClr val="70422C"/>
                </a:solidFill>
                <a:latin typeface="Roboto Condensed Bold"/>
              </a:rPr>
              <a:t> </a:t>
            </a:r>
            <a:r>
              <a:rPr lang="en-US" sz="3899" dirty="0" err="1">
                <a:solidFill>
                  <a:srgbClr val="70422C"/>
                </a:solidFill>
                <a:latin typeface="Roboto Condensed Bold"/>
              </a:rPr>
              <a:t>cầu</a:t>
            </a:r>
            <a:r>
              <a:rPr lang="en-US" sz="3899" dirty="0">
                <a:solidFill>
                  <a:srgbClr val="70422C"/>
                </a:solidFill>
                <a:latin typeface="Roboto Condensed Bold"/>
              </a:rPr>
              <a:t>, </a:t>
            </a:r>
            <a:r>
              <a:rPr lang="en-US" sz="3899" dirty="0" err="1">
                <a:solidFill>
                  <a:srgbClr val="70422C"/>
                </a:solidFill>
                <a:latin typeface="Roboto Condensed Bold"/>
              </a:rPr>
              <a:t>mục</a:t>
            </a:r>
            <a:r>
              <a:rPr lang="en-US" sz="3899" dirty="0">
                <a:solidFill>
                  <a:srgbClr val="70422C"/>
                </a:solidFill>
                <a:latin typeface="Roboto Condensed Bold"/>
              </a:rPr>
              <a:t> </a:t>
            </a:r>
            <a:r>
              <a:rPr lang="en-US" sz="3899" dirty="0" err="1">
                <a:solidFill>
                  <a:srgbClr val="70422C"/>
                </a:solidFill>
                <a:latin typeface="Roboto Condensed Bold"/>
              </a:rPr>
              <a:t>đích</a:t>
            </a:r>
            <a:r>
              <a:rPr lang="en-US" sz="3899" dirty="0">
                <a:solidFill>
                  <a:srgbClr val="70422C"/>
                </a:solidFill>
                <a:latin typeface="Roboto Condensed Bold"/>
              </a:rPr>
              <a:t> </a:t>
            </a:r>
            <a:r>
              <a:rPr lang="en-US" sz="3899" dirty="0" err="1">
                <a:solidFill>
                  <a:srgbClr val="70422C"/>
                </a:solidFill>
                <a:latin typeface="Roboto Condensed Bold"/>
              </a:rPr>
              <a:t>của</a:t>
            </a:r>
            <a:r>
              <a:rPr lang="en-US" sz="3899" dirty="0">
                <a:solidFill>
                  <a:srgbClr val="70422C"/>
                </a:solidFill>
                <a:latin typeface="Roboto Condensed Bold"/>
              </a:rPr>
              <a:t> </a:t>
            </a:r>
            <a:r>
              <a:rPr lang="en-US" sz="3899" dirty="0" err="1">
                <a:solidFill>
                  <a:srgbClr val="70422C"/>
                </a:solidFill>
                <a:latin typeface="Roboto Condensed Bold"/>
              </a:rPr>
              <a:t>kiểu</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ghi</a:t>
            </a:r>
            <a:r>
              <a:rPr lang="en-US" sz="3899" dirty="0">
                <a:solidFill>
                  <a:srgbClr val="70422C"/>
                </a:solidFill>
                <a:latin typeface="Roboto Condensed Bold"/>
              </a:rPr>
              <a:t> </a:t>
            </a:r>
            <a:r>
              <a:rPr lang="en-US" sz="3899" dirty="0" err="1">
                <a:solidFill>
                  <a:srgbClr val="70422C"/>
                </a:solidFill>
                <a:latin typeface="Roboto Condensed Bold"/>
              </a:rPr>
              <a:t>lại</a:t>
            </a:r>
            <a:r>
              <a:rPr lang="en-US" sz="3899" dirty="0">
                <a:solidFill>
                  <a:srgbClr val="70422C"/>
                </a:solidFill>
                <a:latin typeface="Roboto Condensed Bold"/>
              </a:rPr>
              <a:t> </a:t>
            </a:r>
            <a:r>
              <a:rPr lang="en-US" sz="3899" dirty="0" err="1">
                <a:solidFill>
                  <a:srgbClr val="70422C"/>
                </a:solidFill>
                <a:latin typeface="Roboto Condensed Bold"/>
              </a:rPr>
              <a:t>cảm</a:t>
            </a:r>
            <a:r>
              <a:rPr lang="en-US" sz="3899" dirty="0">
                <a:solidFill>
                  <a:srgbClr val="70422C"/>
                </a:solidFill>
                <a:latin typeface="Roboto Condensed Bold"/>
              </a:rPr>
              <a:t> </a:t>
            </a:r>
            <a:r>
              <a:rPr lang="en-US" sz="3899" dirty="0" err="1">
                <a:solidFill>
                  <a:srgbClr val="70422C"/>
                </a:solidFill>
                <a:latin typeface="Roboto Condensed Bold"/>
              </a:rPr>
              <a:t>xúc</a:t>
            </a:r>
            <a:r>
              <a:rPr lang="en-US" sz="3899" dirty="0">
                <a:solidFill>
                  <a:srgbClr val="70422C"/>
                </a:solidFill>
                <a:latin typeface="Roboto Condensed Bold"/>
              </a:rPr>
              <a:t> </a:t>
            </a:r>
            <a:r>
              <a:rPr lang="en-US" sz="3899" dirty="0" err="1">
                <a:solidFill>
                  <a:srgbClr val="70422C"/>
                </a:solidFill>
                <a:latin typeface="Roboto Condensed Bold"/>
              </a:rPr>
              <a:t>sau</a:t>
            </a:r>
            <a:r>
              <a:rPr lang="en-US" sz="3899" dirty="0">
                <a:solidFill>
                  <a:srgbClr val="70422C"/>
                </a:solidFill>
                <a:latin typeface="Roboto Condensed Bold"/>
              </a:rPr>
              <a:t> </a:t>
            </a:r>
            <a:r>
              <a:rPr lang="en-US" sz="3899" dirty="0" err="1">
                <a:solidFill>
                  <a:srgbClr val="70422C"/>
                </a:solidFill>
                <a:latin typeface="Roboto Condensed Bold"/>
              </a:rPr>
              <a:t>khi</a:t>
            </a:r>
            <a:r>
              <a:rPr lang="en-US" sz="3899" dirty="0">
                <a:solidFill>
                  <a:srgbClr val="70422C"/>
                </a:solidFill>
                <a:latin typeface="Roboto Condensed Bold"/>
              </a:rPr>
              <a:t> </a:t>
            </a:r>
            <a:r>
              <a:rPr lang="en-US" sz="3899" dirty="0" err="1">
                <a:solidFill>
                  <a:srgbClr val="70422C"/>
                </a:solidFill>
                <a:latin typeface="Roboto Condensed Bold"/>
              </a:rPr>
              <a:t>đọc</a:t>
            </a:r>
            <a:r>
              <a:rPr lang="en-US" sz="3899" dirty="0">
                <a:solidFill>
                  <a:srgbClr val="70422C"/>
                </a:solidFill>
                <a:latin typeface="Roboto Condensed Bold"/>
              </a:rPr>
              <a:t> </a:t>
            </a:r>
            <a:r>
              <a:rPr lang="en-US" sz="3899" dirty="0" err="1">
                <a:solidFill>
                  <a:srgbClr val="70422C"/>
                </a:solidFill>
                <a:latin typeface="Roboto Condensed Bold"/>
              </a:rPr>
              <a:t>một</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thơ</a:t>
            </a:r>
            <a:r>
              <a:rPr lang="en-US" sz="3899" dirty="0">
                <a:solidFill>
                  <a:srgbClr val="70422C"/>
                </a:solidFill>
                <a:latin typeface="Roboto Condensed Bold"/>
              </a:rPr>
              <a:t> và </a:t>
            </a:r>
            <a:r>
              <a:rPr lang="en-US" sz="3899" dirty="0" err="1">
                <a:solidFill>
                  <a:srgbClr val="70422C"/>
                </a:solidFill>
                <a:latin typeface="Roboto Condensed Bold"/>
              </a:rPr>
              <a:t>kiểu</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phân</a:t>
            </a:r>
            <a:r>
              <a:rPr lang="en-US" sz="3899" dirty="0">
                <a:solidFill>
                  <a:srgbClr val="70422C"/>
                </a:solidFill>
                <a:latin typeface="Roboto Condensed Bold"/>
              </a:rPr>
              <a:t> </a:t>
            </a:r>
            <a:r>
              <a:rPr lang="en-US" sz="3899" dirty="0" err="1">
                <a:solidFill>
                  <a:srgbClr val="70422C"/>
                </a:solidFill>
                <a:latin typeface="Roboto Condensed Bold"/>
              </a:rPr>
              <a:t>tích</a:t>
            </a:r>
            <a:r>
              <a:rPr lang="en-US" sz="3899" dirty="0">
                <a:solidFill>
                  <a:srgbClr val="70422C"/>
                </a:solidFill>
                <a:latin typeface="Roboto Condensed Bold"/>
              </a:rPr>
              <a:t> </a:t>
            </a:r>
            <a:r>
              <a:rPr lang="en-US" sz="3899" dirty="0" err="1">
                <a:solidFill>
                  <a:srgbClr val="70422C"/>
                </a:solidFill>
                <a:latin typeface="Roboto Condensed Bold"/>
              </a:rPr>
              <a:t>một</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thơ</a:t>
            </a:r>
            <a:r>
              <a:rPr lang="en-US" sz="3899" dirty="0">
                <a:solidFill>
                  <a:srgbClr val="70422C"/>
                </a:solidFill>
                <a:latin typeface="Roboto Condensed Bol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637648" y="923925"/>
            <a:ext cx="15611533" cy="961392"/>
          </a:xfrm>
          <a:prstGeom prst="rect">
            <a:avLst/>
          </a:prstGeom>
        </p:spPr>
        <p:txBody>
          <a:bodyPr lIns="0" tIns="0" rIns="0" bIns="0" rtlCol="0" anchor="t">
            <a:spAutoFit/>
          </a:bodyPr>
          <a:lstStyle/>
          <a:p>
            <a:pPr algn="ctr">
              <a:lnSpc>
                <a:spcPts val="7909"/>
              </a:lnSpc>
            </a:pPr>
            <a:r>
              <a:rPr lang="en-US" sz="5649">
                <a:solidFill>
                  <a:srgbClr val="70422C"/>
                </a:solidFill>
                <a:latin typeface="Fraunces Bold"/>
              </a:rPr>
              <a:t>III. HƯỚNG DẪN QUY TRÌNH VIẾT</a:t>
            </a:r>
          </a:p>
        </p:txBody>
      </p:sp>
      <p:sp>
        <p:nvSpPr>
          <p:cNvPr id="8" name="TextBox 8"/>
          <p:cNvSpPr txBox="1"/>
          <p:nvPr/>
        </p:nvSpPr>
        <p:spPr>
          <a:xfrm>
            <a:off x="2358066" y="2227692"/>
            <a:ext cx="12935065" cy="830579"/>
          </a:xfrm>
          <a:prstGeom prst="rect">
            <a:avLst/>
          </a:prstGeom>
        </p:spPr>
        <p:txBody>
          <a:bodyPr lIns="0" tIns="0" rIns="0" bIns="0" rtlCol="0" anchor="t">
            <a:spAutoFit/>
          </a:bodyPr>
          <a:lstStyle/>
          <a:p>
            <a:pPr>
              <a:lnSpc>
                <a:spcPts val="6720"/>
              </a:lnSpc>
            </a:pPr>
            <a:r>
              <a:rPr lang="en-US" sz="4800">
                <a:solidFill>
                  <a:srgbClr val="70422C"/>
                </a:solidFill>
                <a:latin typeface="Roboto Condensed Bold"/>
              </a:rPr>
              <a:t>3. Chỉnh sửa bài viết</a:t>
            </a:r>
          </a:p>
        </p:txBody>
      </p:sp>
      <p:sp>
        <p:nvSpPr>
          <p:cNvPr id="9" name="Freeform 9"/>
          <p:cNvSpPr/>
          <p:nvPr/>
        </p:nvSpPr>
        <p:spPr>
          <a:xfrm>
            <a:off x="1646244" y="3275124"/>
            <a:ext cx="6187352" cy="6547462"/>
          </a:xfrm>
          <a:custGeom>
            <a:avLst/>
            <a:gdLst/>
            <a:ahLst/>
            <a:cxnLst/>
            <a:rect l="l" t="t" r="r" b="b"/>
            <a:pathLst>
              <a:path w="6187352" h="6547462">
                <a:moveTo>
                  <a:pt x="0" y="0"/>
                </a:moveTo>
                <a:lnTo>
                  <a:pt x="6187352" y="0"/>
                </a:lnTo>
                <a:lnTo>
                  <a:pt x="6187352" y="6547463"/>
                </a:lnTo>
                <a:lnTo>
                  <a:pt x="0" y="6547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TextBox 10"/>
          <p:cNvSpPr txBox="1"/>
          <p:nvPr/>
        </p:nvSpPr>
        <p:spPr>
          <a:xfrm>
            <a:off x="2358066" y="3966617"/>
            <a:ext cx="4834417" cy="4203700"/>
          </a:xfrm>
          <a:prstGeom prst="rect">
            <a:avLst/>
          </a:prstGeom>
        </p:spPr>
        <p:txBody>
          <a:bodyPr lIns="0" tIns="0" rIns="0" bIns="0" rtlCol="0" anchor="t">
            <a:spAutoFit/>
          </a:bodyPr>
          <a:lstStyle/>
          <a:p>
            <a:pPr algn="just">
              <a:lnSpc>
                <a:spcPts val="5599"/>
              </a:lnSpc>
            </a:pPr>
            <a:r>
              <a:rPr lang="en-US" sz="3999" dirty="0" err="1">
                <a:solidFill>
                  <a:srgbClr val="70422C"/>
                </a:solidFill>
                <a:latin typeface="Roboto Condensed"/>
              </a:rPr>
              <a:t>Đọc</a:t>
            </a:r>
            <a:r>
              <a:rPr lang="en-US" sz="3999" dirty="0">
                <a:solidFill>
                  <a:srgbClr val="70422C"/>
                </a:solidFill>
                <a:latin typeface="Roboto Condensed"/>
              </a:rPr>
              <a:t> </a:t>
            </a:r>
            <a:r>
              <a:rPr lang="en-US" sz="3999" dirty="0" err="1">
                <a:solidFill>
                  <a:srgbClr val="70422C"/>
                </a:solidFill>
                <a:latin typeface="Roboto Condensed"/>
              </a:rPr>
              <a:t>lại</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viết</a:t>
            </a:r>
            <a:r>
              <a:rPr lang="en-US" sz="3999" dirty="0">
                <a:solidFill>
                  <a:srgbClr val="70422C"/>
                </a:solidFill>
                <a:latin typeface="Roboto Condensed"/>
              </a:rPr>
              <a:t>, </a:t>
            </a:r>
            <a:r>
              <a:rPr lang="en-US" sz="3999" dirty="0" err="1">
                <a:solidFill>
                  <a:srgbClr val="70422C"/>
                </a:solidFill>
                <a:latin typeface="Roboto Condensed"/>
              </a:rPr>
              <a:t>đối</a:t>
            </a:r>
            <a:r>
              <a:rPr lang="en-US" sz="3999" dirty="0">
                <a:solidFill>
                  <a:srgbClr val="70422C"/>
                </a:solidFill>
                <a:latin typeface="Roboto Condensed"/>
              </a:rPr>
              <a:t> </a:t>
            </a:r>
            <a:r>
              <a:rPr lang="en-US" sz="3999" dirty="0" err="1">
                <a:solidFill>
                  <a:srgbClr val="70422C"/>
                </a:solidFill>
                <a:latin typeface="Roboto Condensed"/>
              </a:rPr>
              <a:t>chiếu</a:t>
            </a:r>
            <a:r>
              <a:rPr lang="en-US" sz="3999" dirty="0">
                <a:solidFill>
                  <a:srgbClr val="70422C"/>
                </a:solidFill>
                <a:latin typeface="Roboto Condensed"/>
              </a:rPr>
              <a:t> </a:t>
            </a:r>
            <a:r>
              <a:rPr lang="en-US" sz="3999" dirty="0" err="1">
                <a:solidFill>
                  <a:srgbClr val="70422C"/>
                </a:solidFill>
                <a:latin typeface="Roboto Condensed"/>
              </a:rPr>
              <a:t>với</a:t>
            </a:r>
            <a:r>
              <a:rPr lang="en-US" sz="3999" dirty="0">
                <a:solidFill>
                  <a:srgbClr val="70422C"/>
                </a:solidFill>
                <a:latin typeface="Roboto Condensed"/>
              </a:rPr>
              <a:t> </a:t>
            </a:r>
            <a:r>
              <a:rPr lang="en-US" sz="3999" dirty="0" err="1">
                <a:solidFill>
                  <a:srgbClr val="70422C"/>
                </a:solidFill>
                <a:latin typeface="Roboto Condensed"/>
              </a:rPr>
              <a:t>yêu</a:t>
            </a:r>
            <a:r>
              <a:rPr lang="en-US" sz="3999" dirty="0">
                <a:solidFill>
                  <a:srgbClr val="70422C"/>
                </a:solidFill>
                <a:latin typeface="Roboto Condensed"/>
              </a:rPr>
              <a:t> </a:t>
            </a:r>
            <a:r>
              <a:rPr lang="en-US" sz="3999" dirty="0" err="1">
                <a:solidFill>
                  <a:srgbClr val="70422C"/>
                </a:solidFill>
                <a:latin typeface="Roboto Condensed"/>
              </a:rPr>
              <a:t>cầu</a:t>
            </a:r>
            <a:r>
              <a:rPr lang="en-US" sz="3999" dirty="0">
                <a:solidFill>
                  <a:srgbClr val="70422C"/>
                </a:solidFill>
                <a:latin typeface="Roboto Condensed"/>
              </a:rPr>
              <a: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kiểu</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và </a:t>
            </a:r>
            <a:r>
              <a:rPr lang="en-US" sz="3999" dirty="0" err="1">
                <a:solidFill>
                  <a:srgbClr val="70422C"/>
                </a:solidFill>
                <a:latin typeface="Roboto Condensed"/>
              </a:rPr>
              <a:t>dàn</a:t>
            </a:r>
            <a:r>
              <a:rPr lang="en-US" sz="3999" dirty="0">
                <a:solidFill>
                  <a:srgbClr val="70422C"/>
                </a:solidFill>
                <a:latin typeface="Roboto Condensed"/>
              </a:rPr>
              <a:t> ý </a:t>
            </a:r>
            <a:r>
              <a:rPr lang="en-US" sz="3999" dirty="0" err="1">
                <a:solidFill>
                  <a:srgbClr val="70422C"/>
                </a:solidFill>
                <a:latin typeface="Roboto Condensed"/>
              </a:rPr>
              <a:t>đã</a:t>
            </a:r>
            <a:r>
              <a:rPr lang="en-US" sz="3999" dirty="0">
                <a:solidFill>
                  <a:srgbClr val="70422C"/>
                </a:solidFill>
                <a:latin typeface="Roboto Condensed"/>
              </a:rPr>
              <a:t> </a:t>
            </a:r>
            <a:r>
              <a:rPr lang="en-US" sz="3999" dirty="0" err="1">
                <a:solidFill>
                  <a:srgbClr val="70422C"/>
                </a:solidFill>
                <a:latin typeface="Roboto Condensed"/>
              </a:rPr>
              <a:t>lập</a:t>
            </a:r>
            <a:r>
              <a:rPr lang="en-US" sz="3999" dirty="0">
                <a:solidFill>
                  <a:srgbClr val="70422C"/>
                </a:solidFill>
                <a:latin typeface="Roboto Condensed"/>
              </a:rPr>
              <a:t> </a:t>
            </a:r>
            <a:r>
              <a:rPr lang="en-US" sz="3999" dirty="0" err="1">
                <a:solidFill>
                  <a:srgbClr val="70422C"/>
                </a:solidFill>
                <a:latin typeface="Roboto Condensed"/>
              </a:rPr>
              <a:t>để</a:t>
            </a:r>
            <a:r>
              <a:rPr lang="en-US" sz="3999" dirty="0">
                <a:solidFill>
                  <a:srgbClr val="70422C"/>
                </a:solidFill>
                <a:latin typeface="Roboto Condensed"/>
              </a:rPr>
              <a:t> </a:t>
            </a:r>
            <a:r>
              <a:rPr lang="en-US" sz="3999" dirty="0" err="1">
                <a:solidFill>
                  <a:srgbClr val="70422C"/>
                </a:solidFill>
                <a:latin typeface="Roboto Condensed"/>
              </a:rPr>
              <a:t>chỉnh</a:t>
            </a:r>
            <a:r>
              <a:rPr lang="en-US" sz="3999" dirty="0">
                <a:solidFill>
                  <a:srgbClr val="70422C"/>
                </a:solidFill>
                <a:latin typeface="Roboto Condensed"/>
              </a:rPr>
              <a:t> </a:t>
            </a:r>
            <a:r>
              <a:rPr lang="en-US" sz="3999" dirty="0" err="1">
                <a:solidFill>
                  <a:srgbClr val="70422C"/>
                </a:solidFill>
                <a:latin typeface="Roboto Condensed"/>
              </a:rPr>
              <a:t>sửa</a:t>
            </a:r>
            <a:r>
              <a:rPr lang="en-US" sz="3999" dirty="0">
                <a:solidFill>
                  <a:srgbClr val="70422C"/>
                </a:solidFill>
                <a:latin typeface="Roboto Condensed"/>
              </a:rPr>
              <a:t>, </a:t>
            </a:r>
            <a:r>
              <a:rPr lang="en-US" sz="3999" dirty="0" err="1">
                <a:solidFill>
                  <a:srgbClr val="70422C"/>
                </a:solidFill>
                <a:latin typeface="Roboto Condensed"/>
              </a:rPr>
              <a:t>tập</a:t>
            </a:r>
            <a:r>
              <a:rPr lang="en-US" sz="3999" dirty="0">
                <a:solidFill>
                  <a:srgbClr val="70422C"/>
                </a:solidFill>
                <a:latin typeface="Roboto Condensed"/>
              </a:rPr>
              <a:t> </a:t>
            </a:r>
            <a:r>
              <a:rPr lang="en-US" sz="3999" dirty="0" err="1">
                <a:solidFill>
                  <a:srgbClr val="70422C"/>
                </a:solidFill>
                <a:latin typeface="Roboto Condensed"/>
              </a:rPr>
              <a:t>trung</a:t>
            </a:r>
            <a:r>
              <a:rPr lang="en-US" sz="3999" dirty="0">
                <a:solidFill>
                  <a:srgbClr val="70422C"/>
                </a:solidFill>
                <a:latin typeface="Roboto Condensed"/>
              </a:rPr>
              <a:t> </a:t>
            </a:r>
            <a:r>
              <a:rPr lang="en-US" sz="3999" dirty="0" err="1">
                <a:solidFill>
                  <a:srgbClr val="70422C"/>
                </a:solidFill>
                <a:latin typeface="Roboto Condensed"/>
              </a:rPr>
              <a:t>vào</a:t>
            </a:r>
            <a:r>
              <a:rPr lang="en-US" sz="3999" dirty="0">
                <a:solidFill>
                  <a:srgbClr val="70422C"/>
                </a:solidFill>
                <a:latin typeface="Roboto Condensed"/>
              </a:rPr>
              <a:t> </a:t>
            </a:r>
            <a:r>
              <a:rPr lang="en-US" sz="3999" dirty="0" err="1">
                <a:solidFill>
                  <a:srgbClr val="70422C"/>
                </a:solidFill>
                <a:latin typeface="Roboto Condensed"/>
              </a:rPr>
              <a:t>một</a:t>
            </a:r>
            <a:r>
              <a:rPr lang="en-US" sz="3999" dirty="0">
                <a:solidFill>
                  <a:srgbClr val="70422C"/>
                </a:solidFill>
                <a:latin typeface="Roboto Condensed"/>
              </a:rPr>
              <a:t> </a:t>
            </a:r>
            <a:r>
              <a:rPr lang="en-US" sz="3999" dirty="0" err="1">
                <a:solidFill>
                  <a:srgbClr val="70422C"/>
                </a:solidFill>
                <a:latin typeface="Roboto Condensed"/>
              </a:rPr>
              <a:t>số</a:t>
            </a:r>
            <a:r>
              <a:rPr lang="en-US" sz="3999" dirty="0">
                <a:solidFill>
                  <a:srgbClr val="70422C"/>
                </a:solidFill>
                <a:latin typeface="Roboto Condensed"/>
              </a:rPr>
              <a:t> </a:t>
            </a:r>
            <a:r>
              <a:rPr lang="en-US" sz="3999" dirty="0" err="1">
                <a:solidFill>
                  <a:srgbClr val="70422C"/>
                </a:solidFill>
                <a:latin typeface="Roboto Condensed"/>
              </a:rPr>
              <a:t>nội</a:t>
            </a:r>
            <a:r>
              <a:rPr lang="en-US" sz="3999" dirty="0">
                <a:solidFill>
                  <a:srgbClr val="70422C"/>
                </a:solidFill>
                <a:latin typeface="Roboto Condensed"/>
              </a:rPr>
              <a:t> dung </a:t>
            </a:r>
            <a:r>
              <a:rPr lang="en-US" sz="3999" dirty="0" err="1">
                <a:solidFill>
                  <a:srgbClr val="70422C"/>
                </a:solidFill>
                <a:latin typeface="Roboto Condensed"/>
              </a:rPr>
              <a:t>sau</a:t>
            </a:r>
            <a:r>
              <a:rPr lang="en-US" sz="3999" dirty="0">
                <a:solidFill>
                  <a:srgbClr val="70422C"/>
                </a:solidFill>
                <a:latin typeface="Roboto Condensed"/>
              </a:rPr>
              <a:t>:</a:t>
            </a:r>
          </a:p>
        </p:txBody>
      </p:sp>
      <p:sp>
        <p:nvSpPr>
          <p:cNvPr id="11" name="TextBox 11"/>
          <p:cNvSpPr txBox="1"/>
          <p:nvPr/>
        </p:nvSpPr>
        <p:spPr>
          <a:xfrm>
            <a:off x="8115300" y="3656124"/>
            <a:ext cx="9144000" cy="4908550"/>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err="1">
                <a:solidFill>
                  <a:srgbClr val="70422C"/>
                </a:solidFill>
                <a:latin typeface="Roboto Condensed"/>
              </a:rPr>
              <a:t>Các</a:t>
            </a:r>
            <a:r>
              <a:rPr lang="en-US" sz="3999" dirty="0">
                <a:solidFill>
                  <a:srgbClr val="70422C"/>
                </a:solidFill>
                <a:latin typeface="Roboto Condensed"/>
              </a:rPr>
              <a:t> </a:t>
            </a:r>
            <a:r>
              <a:rPr lang="en-US" sz="3999" dirty="0" err="1">
                <a:solidFill>
                  <a:srgbClr val="70422C"/>
                </a:solidFill>
                <a:latin typeface="Roboto Condensed"/>
              </a:rPr>
              <a:t>thông</a:t>
            </a:r>
            <a:r>
              <a:rPr lang="en-US" sz="3999" dirty="0">
                <a:solidFill>
                  <a:srgbClr val="70422C"/>
                </a:solidFill>
                <a:latin typeface="Roboto Condensed"/>
              </a:rPr>
              <a:t> tin </a:t>
            </a:r>
            <a:r>
              <a:rPr lang="en-US" sz="3999" dirty="0" err="1">
                <a:solidFill>
                  <a:srgbClr val="70422C"/>
                </a:solidFill>
                <a:latin typeface="Roboto Condensed"/>
              </a:rPr>
              <a:t>về</a:t>
            </a:r>
            <a:r>
              <a:rPr lang="en-US" sz="3999" dirty="0">
                <a:solidFill>
                  <a:srgbClr val="70422C"/>
                </a:solidFill>
                <a:latin typeface="Roboto Condensed"/>
              </a:rPr>
              <a:t> </a:t>
            </a:r>
            <a:r>
              <a:rPr lang="en-US" sz="3999" dirty="0" err="1">
                <a:solidFill>
                  <a:srgbClr val="70422C"/>
                </a:solidFill>
                <a:latin typeface="Roboto Condensed"/>
              </a:rPr>
              <a:t>nhan</a:t>
            </a:r>
            <a:r>
              <a:rPr lang="en-US" sz="3999" dirty="0">
                <a:solidFill>
                  <a:srgbClr val="70422C"/>
                </a:solidFill>
                <a:latin typeface="Roboto Condensed"/>
              </a:rPr>
              <a:t> </a:t>
            </a:r>
            <a:r>
              <a:rPr lang="en-US" sz="3999" dirty="0" err="1">
                <a:solidFill>
                  <a:srgbClr val="70422C"/>
                </a:solidFill>
                <a:latin typeface="Roboto Condensed"/>
              </a:rPr>
              <a:t>đề</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 </a:t>
            </a:r>
            <a:r>
              <a:rPr lang="en-US" sz="3999" dirty="0" err="1">
                <a:solidFill>
                  <a:srgbClr val="70422C"/>
                </a:solidFill>
                <a:latin typeface="Roboto Condensed"/>
              </a:rPr>
              <a:t>tên</a:t>
            </a:r>
            <a:r>
              <a:rPr lang="en-US" sz="3999" dirty="0">
                <a:solidFill>
                  <a:srgbClr val="70422C"/>
                </a:solidFill>
                <a:latin typeface="Roboto Condensed"/>
              </a:rPr>
              <a:t> </a:t>
            </a:r>
            <a:r>
              <a:rPr lang="en-US" sz="3999" dirty="0" err="1">
                <a:solidFill>
                  <a:srgbClr val="70422C"/>
                </a:solidFill>
                <a:latin typeface="Roboto Condensed"/>
              </a:rPr>
              <a:t>tác</a:t>
            </a:r>
            <a:r>
              <a:rPr lang="en-US" sz="3999" dirty="0">
                <a:solidFill>
                  <a:srgbClr val="70422C"/>
                </a:solidFill>
                <a:latin typeface="Roboto Condensed"/>
              </a:rPr>
              <a:t> </a:t>
            </a:r>
            <a:r>
              <a:rPr lang="en-US" sz="3999" dirty="0" err="1">
                <a:solidFill>
                  <a:srgbClr val="70422C"/>
                </a:solidFill>
                <a:latin typeface="Roboto Condensed"/>
              </a:rPr>
              <a:t>giả</a:t>
            </a:r>
            <a:r>
              <a:rPr lang="en-US" sz="3999" dirty="0">
                <a:solidFill>
                  <a:srgbClr val="70422C"/>
                </a:solidFill>
                <a:latin typeface="Roboto Condensed"/>
              </a:rPr>
              <a:t>, </a:t>
            </a:r>
            <a:r>
              <a:rPr lang="en-US" sz="3999" dirty="0" err="1">
                <a:solidFill>
                  <a:srgbClr val="70422C"/>
                </a:solidFill>
                <a:latin typeface="Roboto Condensed"/>
              </a:rPr>
              <a:t>đề</a:t>
            </a:r>
            <a:r>
              <a:rPr lang="en-US" sz="3999" dirty="0">
                <a:solidFill>
                  <a:srgbClr val="70422C"/>
                </a:solidFill>
                <a:latin typeface="Roboto Condensed"/>
              </a:rPr>
              <a:t> </a:t>
            </a:r>
            <a:r>
              <a:rPr lang="en-US" sz="3999" dirty="0" err="1">
                <a:solidFill>
                  <a:srgbClr val="70422C"/>
                </a:solidFill>
                <a:latin typeface="Roboto Condensed"/>
              </a:rPr>
              <a:t>tài</a:t>
            </a:r>
            <a:r>
              <a:rPr lang="en-US" sz="3999" dirty="0">
                <a:solidFill>
                  <a:srgbClr val="70422C"/>
                </a:solidFill>
                <a:latin typeface="Roboto Condensed"/>
              </a:rPr>
              <a:t>, </a:t>
            </a:r>
            <a:r>
              <a:rPr lang="en-US" sz="3999" dirty="0" err="1">
                <a:solidFill>
                  <a:srgbClr val="70422C"/>
                </a:solidFill>
                <a:latin typeface="Roboto Condensed"/>
              </a:rPr>
              <a:t>thể</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 và </a:t>
            </a:r>
            <a:r>
              <a:rPr lang="en-US" sz="3999" dirty="0" err="1">
                <a:solidFill>
                  <a:srgbClr val="70422C"/>
                </a:solidFill>
                <a:latin typeface="Roboto Condensed"/>
              </a:rPr>
              <a:t>giá</a:t>
            </a:r>
            <a:r>
              <a:rPr lang="en-US" sz="3999" dirty="0">
                <a:solidFill>
                  <a:srgbClr val="70422C"/>
                </a:solidFill>
                <a:latin typeface="Roboto Condensed"/>
              </a:rPr>
              <a:t> </a:t>
            </a:r>
            <a:r>
              <a:rPr lang="en-US" sz="3999" dirty="0" err="1">
                <a:solidFill>
                  <a:srgbClr val="70422C"/>
                </a:solidFill>
                <a:latin typeface="Roboto Condensed"/>
              </a:rPr>
              <a:t>trị</a:t>
            </a:r>
            <a:r>
              <a:rPr lang="en-US" sz="3999" dirty="0">
                <a:solidFill>
                  <a:srgbClr val="70422C"/>
                </a:solidFill>
                <a:latin typeface="Roboto Condensed"/>
              </a:rPr>
              <a: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a:t>
            </a:r>
          </a:p>
          <a:p>
            <a:pPr marL="863599" lvl="1" indent="-431800" algn="just">
              <a:lnSpc>
                <a:spcPts val="5599"/>
              </a:lnSpc>
              <a:buFont typeface="Arial"/>
              <a:buChar char="•"/>
            </a:pPr>
            <a:r>
              <a:rPr lang="en-US" sz="3999" dirty="0" err="1">
                <a:solidFill>
                  <a:srgbClr val="70422C"/>
                </a:solidFill>
                <a:latin typeface="Roboto Condensed"/>
              </a:rPr>
              <a:t>Các</a:t>
            </a:r>
            <a:r>
              <a:rPr lang="en-US" sz="3999" dirty="0">
                <a:solidFill>
                  <a:srgbClr val="70422C"/>
                </a:solidFill>
                <a:latin typeface="Roboto Condensed"/>
              </a:rPr>
              <a:t> ý </a:t>
            </a:r>
            <a:r>
              <a:rPr lang="en-US" sz="3999" dirty="0" err="1">
                <a:solidFill>
                  <a:srgbClr val="70422C"/>
                </a:solidFill>
                <a:latin typeface="Roboto Condensed"/>
              </a:rPr>
              <a:t>chính</a:t>
            </a:r>
            <a:r>
              <a:rPr lang="en-US" sz="3999" dirty="0">
                <a:solidFill>
                  <a:srgbClr val="70422C"/>
                </a:solidFill>
                <a:latin typeface="Roboto Condensed"/>
              </a:rPr>
              <a:t> </a:t>
            </a:r>
            <a:r>
              <a:rPr lang="en-US" sz="3999" dirty="0" err="1">
                <a:solidFill>
                  <a:srgbClr val="70422C"/>
                </a:solidFill>
                <a:latin typeface="Roboto Condensed"/>
              </a:rPr>
              <a:t>thể</a:t>
            </a:r>
            <a:r>
              <a:rPr lang="en-US" sz="3999" dirty="0">
                <a:solidFill>
                  <a:srgbClr val="70422C"/>
                </a:solidFill>
                <a:latin typeface="Roboto Condensed"/>
              </a:rPr>
              <a:t> </a:t>
            </a:r>
            <a:r>
              <a:rPr lang="en-US" sz="3999" dirty="0" err="1">
                <a:solidFill>
                  <a:srgbClr val="70422C"/>
                </a:solidFill>
                <a:latin typeface="Roboto Condensed"/>
              </a:rPr>
              <a:t>hiện</a:t>
            </a:r>
            <a:r>
              <a:rPr lang="en-US" sz="3999" dirty="0">
                <a:solidFill>
                  <a:srgbClr val="70422C"/>
                </a:solidFill>
                <a:latin typeface="Roboto Condensed"/>
              </a:rPr>
              <a:t> </a:t>
            </a:r>
            <a:r>
              <a:rPr lang="en-US" sz="3999" dirty="0" err="1">
                <a:solidFill>
                  <a:srgbClr val="70422C"/>
                </a:solidFill>
                <a:latin typeface="Roboto Condensed"/>
              </a:rPr>
              <a:t>đặc</a:t>
            </a:r>
            <a:r>
              <a:rPr lang="en-US" sz="3999" dirty="0">
                <a:solidFill>
                  <a:srgbClr val="70422C"/>
                </a:solidFill>
                <a:latin typeface="Roboto Condensed"/>
              </a:rPr>
              <a:t> </a:t>
            </a:r>
            <a:r>
              <a:rPr lang="en-US" sz="3999" dirty="0" err="1">
                <a:solidFill>
                  <a:srgbClr val="70422C"/>
                </a:solidFill>
                <a:latin typeface="Roboto Condensed"/>
              </a:rPr>
              <a:t>điểm</a:t>
            </a:r>
            <a:r>
              <a:rPr lang="en-US" sz="3999" dirty="0">
                <a:solidFill>
                  <a:srgbClr val="70422C"/>
                </a:solidFill>
                <a:latin typeface="Roboto Condensed"/>
              </a:rPr>
              <a:t> </a:t>
            </a:r>
            <a:r>
              <a:rPr lang="en-US" sz="3999" dirty="0" err="1">
                <a:solidFill>
                  <a:srgbClr val="70422C"/>
                </a:solidFill>
                <a:latin typeface="Roboto Condensed"/>
              </a:rPr>
              <a:t>nội</a:t>
            </a:r>
            <a:r>
              <a:rPr lang="en-US" sz="3999" dirty="0">
                <a:solidFill>
                  <a:srgbClr val="70422C"/>
                </a:solidFill>
                <a:latin typeface="Roboto Condensed"/>
              </a:rPr>
              <a:t> dung và </a:t>
            </a:r>
            <a:r>
              <a:rPr lang="en-US" sz="3999" dirty="0" err="1">
                <a:solidFill>
                  <a:srgbClr val="70422C"/>
                </a:solidFill>
                <a:latin typeface="Roboto Condensed"/>
              </a:rPr>
              <a:t>một</a:t>
            </a:r>
            <a:r>
              <a:rPr lang="en-US" sz="3999" dirty="0">
                <a:solidFill>
                  <a:srgbClr val="70422C"/>
                </a:solidFill>
                <a:latin typeface="Roboto Condensed"/>
              </a:rPr>
              <a:t> </a:t>
            </a:r>
            <a:r>
              <a:rPr lang="en-US" sz="3999" dirty="0" err="1">
                <a:solidFill>
                  <a:srgbClr val="70422C"/>
                </a:solidFill>
                <a:latin typeface="Roboto Condensed"/>
              </a:rPr>
              <a:t>số</a:t>
            </a:r>
            <a:r>
              <a:rPr lang="en-US" sz="3999" dirty="0">
                <a:solidFill>
                  <a:srgbClr val="70422C"/>
                </a:solidFill>
                <a:latin typeface="Roboto Condensed"/>
              </a:rPr>
              <a:t> </a:t>
            </a:r>
            <a:r>
              <a:rPr lang="en-US" sz="3999" dirty="0" err="1">
                <a:solidFill>
                  <a:srgbClr val="70422C"/>
                </a:solidFill>
                <a:latin typeface="Roboto Condensed"/>
              </a:rPr>
              <a:t>đặc</a:t>
            </a:r>
            <a:r>
              <a:rPr lang="en-US" sz="3999" dirty="0">
                <a:solidFill>
                  <a:srgbClr val="70422C"/>
                </a:solidFill>
                <a:latin typeface="Roboto Condensed"/>
              </a:rPr>
              <a:t> </a:t>
            </a:r>
            <a:r>
              <a:rPr lang="en-US" sz="3999" dirty="0" err="1">
                <a:solidFill>
                  <a:srgbClr val="70422C"/>
                </a:solidFill>
                <a:latin typeface="Roboto Condensed"/>
              </a:rPr>
              <a:t>sắc</a:t>
            </a:r>
            <a:r>
              <a:rPr lang="en-US" sz="3999" dirty="0">
                <a:solidFill>
                  <a:srgbClr val="70422C"/>
                </a:solidFill>
                <a:latin typeface="Roboto Condensed"/>
              </a:rPr>
              <a:t> nghệ thuật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a:t>
            </a:r>
          </a:p>
          <a:p>
            <a:pPr marL="863599" lvl="1" indent="-431800" algn="just">
              <a:lnSpc>
                <a:spcPts val="5599"/>
              </a:lnSpc>
              <a:buFont typeface="Arial"/>
              <a:buChar char="•"/>
            </a:pPr>
            <a:r>
              <a:rPr lang="en-US" sz="3999" dirty="0" err="1">
                <a:solidFill>
                  <a:srgbClr val="70422C"/>
                </a:solidFill>
                <a:latin typeface="Roboto Condensed"/>
              </a:rPr>
              <a:t>Những</a:t>
            </a:r>
            <a:r>
              <a:rPr lang="en-US" sz="3999" dirty="0">
                <a:solidFill>
                  <a:srgbClr val="70422C"/>
                </a:solidFill>
                <a:latin typeface="Roboto Condensed"/>
              </a:rPr>
              <a:t> </a:t>
            </a:r>
            <a:r>
              <a:rPr lang="en-US" sz="3999" dirty="0" err="1">
                <a:solidFill>
                  <a:srgbClr val="70422C"/>
                </a:solidFill>
                <a:latin typeface="Roboto Condensed"/>
              </a:rPr>
              <a:t>nhận</a:t>
            </a:r>
            <a:r>
              <a:rPr lang="en-US" sz="3999" dirty="0">
                <a:solidFill>
                  <a:srgbClr val="70422C"/>
                </a:solidFill>
                <a:latin typeface="Roboto Condensed"/>
              </a:rPr>
              <a:t> </a:t>
            </a:r>
            <a:r>
              <a:rPr lang="en-US" sz="3999" dirty="0" err="1">
                <a:solidFill>
                  <a:srgbClr val="70422C"/>
                </a:solidFill>
                <a:latin typeface="Roboto Condensed"/>
              </a:rPr>
              <a:t>xét</a:t>
            </a:r>
            <a:r>
              <a:rPr lang="en-US" sz="3999" dirty="0">
                <a:solidFill>
                  <a:srgbClr val="70422C"/>
                </a:solidFill>
                <a:latin typeface="Roboto Condensed"/>
              </a:rPr>
              <a:t>, </a:t>
            </a:r>
            <a:r>
              <a:rPr lang="en-US" sz="3999" dirty="0" err="1">
                <a:solidFill>
                  <a:srgbClr val="70422C"/>
                </a:solidFill>
                <a:latin typeface="Roboto Condensed"/>
              </a:rPr>
              <a:t>đánh</a:t>
            </a:r>
            <a:r>
              <a:rPr lang="en-US" sz="3999" dirty="0">
                <a:solidFill>
                  <a:srgbClr val="70422C"/>
                </a:solidFill>
                <a:latin typeface="Roboto Condensed"/>
              </a:rPr>
              <a:t> </a:t>
            </a:r>
            <a:r>
              <a:rPr lang="en-US" sz="3999" dirty="0" err="1">
                <a:solidFill>
                  <a:srgbClr val="70422C"/>
                </a:solidFill>
                <a:latin typeface="Roboto Condensed"/>
              </a:rPr>
              <a:t>giá</a:t>
            </a:r>
            <a:r>
              <a:rPr lang="en-US" sz="3999" dirty="0">
                <a:solidFill>
                  <a:srgbClr val="70422C"/>
                </a:solidFill>
                <a:latin typeface="Roboto Condensed"/>
              </a:rPr>
              <a:t> </a:t>
            </a:r>
            <a:r>
              <a:rPr lang="en-US" sz="3999" dirty="0" err="1">
                <a:solidFill>
                  <a:srgbClr val="70422C"/>
                </a:solidFill>
                <a:latin typeface="Roboto Condensed"/>
              </a:rPr>
              <a:t>về</a:t>
            </a:r>
            <a:r>
              <a:rPr lang="en-US" sz="3999" dirty="0">
                <a:solidFill>
                  <a:srgbClr val="70422C"/>
                </a:solidFill>
                <a:latin typeface="Roboto Condensed"/>
              </a:rPr>
              <a:t> </a:t>
            </a:r>
            <a:r>
              <a:rPr lang="en-US" sz="3999" dirty="0" err="1">
                <a:solidFill>
                  <a:srgbClr val="70422C"/>
                </a:solidFill>
                <a:latin typeface="Roboto Condensed"/>
              </a:rPr>
              <a:t>vị</a:t>
            </a:r>
            <a:r>
              <a:rPr lang="en-US" sz="3999" dirty="0">
                <a:solidFill>
                  <a:srgbClr val="70422C"/>
                </a:solidFill>
                <a:latin typeface="Roboto Condensed"/>
              </a:rPr>
              <a:t> </a:t>
            </a:r>
            <a:r>
              <a:rPr lang="en-US" sz="3999" dirty="0" err="1">
                <a:solidFill>
                  <a:srgbClr val="70422C"/>
                </a:solidFill>
                <a:latin typeface="Roboto Condensed"/>
              </a:rPr>
              <a:t>trí</a:t>
            </a:r>
            <a:r>
              <a:rPr lang="en-US" sz="3999" dirty="0">
                <a:solidFill>
                  <a:srgbClr val="70422C"/>
                </a:solidFill>
                <a:latin typeface="Roboto Condensed"/>
              </a:rPr>
              <a:t>, ý </a:t>
            </a:r>
            <a:r>
              <a:rPr lang="en-US" sz="3999" dirty="0" err="1">
                <a:solidFill>
                  <a:srgbClr val="70422C"/>
                </a:solidFill>
                <a:latin typeface="Roboto Condensed"/>
              </a:rPr>
              <a:t>nghĩa</a:t>
            </a:r>
            <a:r>
              <a:rPr lang="en-US" sz="3999" dirty="0">
                <a:solidFill>
                  <a:srgbClr val="70422C"/>
                </a:solidFill>
                <a:latin typeface="Roboto Condensed"/>
              </a:rPr>
              <a: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3592757" y="3830372"/>
            <a:ext cx="12368509" cy="4203955"/>
          </a:xfrm>
          <a:prstGeom prst="rect">
            <a:avLst/>
          </a:prstGeom>
        </p:spPr>
        <p:txBody>
          <a:bodyPr lIns="0" tIns="0" rIns="0" bIns="0" rtlCol="0" anchor="t">
            <a:spAutoFit/>
          </a:bodyPr>
          <a:lstStyle/>
          <a:p>
            <a:pPr marL="928366" lvl="1" indent="-464183" algn="just">
              <a:lnSpc>
                <a:spcPts val="6707"/>
              </a:lnSpc>
              <a:buFont typeface="Arial"/>
              <a:buChar char="•"/>
            </a:pPr>
            <a:r>
              <a:rPr lang="en-US" sz="4299" dirty="0" err="1">
                <a:solidFill>
                  <a:srgbClr val="70422C"/>
                </a:solidFill>
                <a:latin typeface="Roboto Condensed"/>
              </a:rPr>
              <a:t>Lớp</a:t>
            </a:r>
            <a:r>
              <a:rPr lang="en-US" sz="4299" dirty="0">
                <a:solidFill>
                  <a:srgbClr val="70422C"/>
                </a:solidFill>
                <a:latin typeface="Roboto Condensed"/>
              </a:rPr>
              <a:t> chia </a:t>
            </a:r>
            <a:r>
              <a:rPr lang="en-US" sz="4299" dirty="0">
                <a:solidFill>
                  <a:srgbClr val="70422C"/>
                </a:solidFill>
                <a:latin typeface="Roboto Condensed Bold"/>
              </a:rPr>
              <a:t>4 </a:t>
            </a:r>
            <a:r>
              <a:rPr lang="en-US" sz="4299" dirty="0" err="1">
                <a:solidFill>
                  <a:srgbClr val="70422C"/>
                </a:solidFill>
                <a:latin typeface="Roboto Condensed Bold"/>
              </a:rPr>
              <a:t>nhóm</a:t>
            </a:r>
            <a:r>
              <a:rPr lang="en-US" sz="4299" dirty="0">
                <a:solidFill>
                  <a:srgbClr val="70422C"/>
                </a:solidFill>
                <a:latin typeface="Roboto Condensed Bold"/>
              </a:rPr>
              <a:t>. </a:t>
            </a:r>
            <a:r>
              <a:rPr lang="en-US" sz="4299" dirty="0" err="1">
                <a:solidFill>
                  <a:srgbClr val="70422C"/>
                </a:solidFill>
                <a:latin typeface="Roboto Condensed"/>
              </a:rPr>
              <a:t>Mỗi</a:t>
            </a:r>
            <a:r>
              <a:rPr lang="en-US" sz="4299" dirty="0">
                <a:solidFill>
                  <a:srgbClr val="70422C"/>
                </a:solidFill>
                <a:latin typeface="Roboto Condensed"/>
              </a:rPr>
              <a:t> </a:t>
            </a:r>
            <a:r>
              <a:rPr lang="en-US" sz="4299" dirty="0" err="1">
                <a:solidFill>
                  <a:srgbClr val="70422C"/>
                </a:solidFill>
                <a:latin typeface="Roboto Condensed"/>
              </a:rPr>
              <a:t>nhóm</a:t>
            </a:r>
            <a:r>
              <a:rPr lang="en-US" sz="4299" dirty="0">
                <a:solidFill>
                  <a:srgbClr val="70422C"/>
                </a:solidFill>
                <a:latin typeface="Roboto Condensed"/>
              </a:rPr>
              <a:t> </a:t>
            </a:r>
            <a:r>
              <a:rPr lang="en-US" sz="4299" dirty="0" err="1">
                <a:solidFill>
                  <a:srgbClr val="70422C"/>
                </a:solidFill>
                <a:latin typeface="Roboto Condensed"/>
              </a:rPr>
              <a:t>lập</a:t>
            </a:r>
            <a:r>
              <a:rPr lang="en-US" sz="4299" dirty="0">
                <a:solidFill>
                  <a:srgbClr val="70422C"/>
                </a:solidFill>
                <a:latin typeface="Roboto Condensed"/>
              </a:rPr>
              <a:t> </a:t>
            </a:r>
            <a:r>
              <a:rPr lang="en-US" sz="4299" dirty="0" err="1">
                <a:solidFill>
                  <a:srgbClr val="70422C"/>
                </a:solidFill>
                <a:latin typeface="Roboto Condensed"/>
              </a:rPr>
              <a:t>dàn</a:t>
            </a:r>
            <a:r>
              <a:rPr lang="en-US" sz="4299" dirty="0">
                <a:solidFill>
                  <a:srgbClr val="70422C"/>
                </a:solidFill>
                <a:latin typeface="Roboto Condensed"/>
              </a:rPr>
              <a:t> ý </a:t>
            </a:r>
            <a:r>
              <a:rPr lang="en-US" sz="4299" dirty="0" err="1">
                <a:solidFill>
                  <a:srgbClr val="70422C"/>
                </a:solidFill>
                <a:latin typeface="Roboto Condensed"/>
              </a:rPr>
              <a:t>cho</a:t>
            </a:r>
            <a:r>
              <a:rPr lang="en-US" sz="4299" dirty="0">
                <a:solidFill>
                  <a:srgbClr val="70422C"/>
                </a:solidFill>
                <a:latin typeface="Roboto Condensed"/>
              </a:rPr>
              <a:t> </a:t>
            </a:r>
            <a:r>
              <a:rPr lang="en-US" sz="4299" dirty="0" err="1">
                <a:solidFill>
                  <a:srgbClr val="70422C"/>
                </a:solidFill>
                <a:latin typeface="Roboto Condensed"/>
              </a:rPr>
              <a:t>bài</a:t>
            </a:r>
            <a:r>
              <a:rPr lang="en-US" sz="4299" dirty="0">
                <a:solidFill>
                  <a:srgbClr val="70422C"/>
                </a:solidFill>
                <a:latin typeface="Roboto Condensed"/>
              </a:rPr>
              <a:t> </a:t>
            </a:r>
            <a:r>
              <a:rPr lang="en-US" sz="4299" dirty="0" err="1">
                <a:solidFill>
                  <a:srgbClr val="70422C"/>
                </a:solidFill>
                <a:latin typeface="Roboto Condensed"/>
              </a:rPr>
              <a:t>văn</a:t>
            </a:r>
            <a:r>
              <a:rPr lang="en-US" sz="4299" dirty="0">
                <a:solidFill>
                  <a:srgbClr val="70422C"/>
                </a:solidFill>
                <a:latin typeface="Roboto Condensed"/>
              </a:rPr>
              <a:t> </a:t>
            </a:r>
            <a:r>
              <a:rPr lang="en-US" sz="4299" dirty="0" err="1">
                <a:solidFill>
                  <a:srgbClr val="70422C"/>
                </a:solidFill>
                <a:latin typeface="Roboto Condensed"/>
              </a:rPr>
              <a:t>phân</a:t>
            </a:r>
            <a:r>
              <a:rPr lang="en-US" sz="4299" dirty="0">
                <a:solidFill>
                  <a:srgbClr val="70422C"/>
                </a:solidFill>
                <a:latin typeface="Roboto Condensed"/>
              </a:rPr>
              <a:t> </a:t>
            </a:r>
            <a:r>
              <a:rPr lang="en-US" sz="4299" dirty="0" err="1">
                <a:solidFill>
                  <a:srgbClr val="70422C"/>
                </a:solidFill>
                <a:latin typeface="Roboto Condensed"/>
              </a:rPr>
              <a:t>tích</a:t>
            </a:r>
            <a:r>
              <a:rPr lang="en-US" sz="4299" dirty="0">
                <a:solidFill>
                  <a:srgbClr val="70422C"/>
                </a:solidFill>
                <a:latin typeface="Roboto Condensed"/>
              </a:rPr>
              <a:t> </a:t>
            </a:r>
            <a:r>
              <a:rPr lang="en-US" sz="4299" dirty="0" err="1">
                <a:solidFill>
                  <a:srgbClr val="70422C"/>
                </a:solidFill>
                <a:latin typeface="Roboto Condensed"/>
              </a:rPr>
              <a:t>một</a:t>
            </a:r>
            <a:r>
              <a:rPr lang="en-US" sz="4299" dirty="0">
                <a:solidFill>
                  <a:srgbClr val="70422C"/>
                </a:solidFill>
                <a:latin typeface="Roboto Condensed"/>
              </a:rPr>
              <a:t> </a:t>
            </a:r>
            <a:r>
              <a:rPr lang="en-US" sz="4299" dirty="0" err="1">
                <a:solidFill>
                  <a:srgbClr val="70422C"/>
                </a:solidFill>
                <a:latin typeface="Roboto Condensed"/>
              </a:rPr>
              <a:t>tác</a:t>
            </a:r>
            <a:r>
              <a:rPr lang="en-US" sz="4299" dirty="0">
                <a:solidFill>
                  <a:srgbClr val="70422C"/>
                </a:solidFill>
                <a:latin typeface="Roboto Condensed"/>
              </a:rPr>
              <a:t> </a:t>
            </a:r>
            <a:r>
              <a:rPr lang="en-US" sz="4299" dirty="0" err="1">
                <a:solidFill>
                  <a:srgbClr val="70422C"/>
                </a:solidFill>
                <a:latin typeface="Roboto Condensed"/>
              </a:rPr>
              <a:t>phẩm</a:t>
            </a:r>
            <a:r>
              <a:rPr lang="en-US" sz="4299" dirty="0">
                <a:solidFill>
                  <a:srgbClr val="70422C"/>
                </a:solidFill>
                <a:latin typeface="Roboto Condensed"/>
              </a:rPr>
              <a:t> </a:t>
            </a:r>
            <a:r>
              <a:rPr lang="en-US" sz="4299" dirty="0" err="1">
                <a:solidFill>
                  <a:srgbClr val="70422C"/>
                </a:solidFill>
                <a:latin typeface="Roboto Condensed"/>
              </a:rPr>
              <a:t>văn</a:t>
            </a:r>
            <a:r>
              <a:rPr lang="en-US" sz="4299" dirty="0">
                <a:solidFill>
                  <a:srgbClr val="70422C"/>
                </a:solidFill>
                <a:latin typeface="Roboto Condensed"/>
              </a:rPr>
              <a:t> </a:t>
            </a:r>
            <a:r>
              <a:rPr lang="en-US" sz="4299" dirty="0" err="1">
                <a:solidFill>
                  <a:srgbClr val="70422C"/>
                </a:solidFill>
                <a:latin typeface="Roboto Condensed"/>
              </a:rPr>
              <a:t>học</a:t>
            </a:r>
            <a:r>
              <a:rPr lang="en-US" sz="4299" dirty="0">
                <a:solidFill>
                  <a:srgbClr val="70422C"/>
                </a:solidFill>
                <a:latin typeface="Roboto Condensed"/>
              </a:rPr>
              <a:t> (</a:t>
            </a:r>
            <a:r>
              <a:rPr lang="en-US" sz="4299" dirty="0" err="1">
                <a:solidFill>
                  <a:srgbClr val="70422C"/>
                </a:solidFill>
                <a:latin typeface="Roboto Condensed"/>
              </a:rPr>
              <a:t>bài</a:t>
            </a:r>
            <a:r>
              <a:rPr lang="en-US" sz="4299" dirty="0">
                <a:solidFill>
                  <a:srgbClr val="70422C"/>
                </a:solidFill>
                <a:latin typeface="Roboto Condensed"/>
              </a:rPr>
              <a:t> </a:t>
            </a:r>
            <a:r>
              <a:rPr lang="en-US" sz="4299" dirty="0" err="1">
                <a:solidFill>
                  <a:srgbClr val="70422C"/>
                </a:solidFill>
                <a:latin typeface="Roboto Condensed"/>
              </a:rPr>
              <a:t>thơ</a:t>
            </a:r>
            <a:r>
              <a:rPr lang="en-US" sz="4299" dirty="0">
                <a:solidFill>
                  <a:srgbClr val="70422C"/>
                </a:solidFill>
                <a:latin typeface="Roboto Condensed"/>
              </a:rPr>
              <a:t> "</a:t>
            </a:r>
            <a:r>
              <a:rPr lang="en-US" sz="4299" dirty="0" err="1">
                <a:solidFill>
                  <a:srgbClr val="70422C"/>
                </a:solidFill>
                <a:latin typeface="Roboto Condensed"/>
              </a:rPr>
              <a:t>Thiên</a:t>
            </a:r>
            <a:r>
              <a:rPr lang="en-US" sz="4299" dirty="0">
                <a:solidFill>
                  <a:srgbClr val="70422C"/>
                </a:solidFill>
                <a:latin typeface="Roboto Condensed"/>
              </a:rPr>
              <a:t> </a:t>
            </a:r>
            <a:r>
              <a:rPr lang="en-US" sz="4299" dirty="0" err="1">
                <a:solidFill>
                  <a:srgbClr val="70422C"/>
                </a:solidFill>
                <a:latin typeface="Roboto Condensed"/>
              </a:rPr>
              <a:t>Trường</a:t>
            </a:r>
            <a:r>
              <a:rPr lang="en-US" sz="4299" dirty="0">
                <a:solidFill>
                  <a:srgbClr val="70422C"/>
                </a:solidFill>
                <a:latin typeface="Roboto Condensed"/>
              </a:rPr>
              <a:t> </a:t>
            </a:r>
            <a:r>
              <a:rPr lang="en-US" sz="4299" dirty="0" err="1">
                <a:solidFill>
                  <a:srgbClr val="70422C"/>
                </a:solidFill>
                <a:latin typeface="Roboto Condensed"/>
              </a:rPr>
              <a:t>vãn</a:t>
            </a:r>
            <a:r>
              <a:rPr lang="en-US" sz="4299" dirty="0">
                <a:solidFill>
                  <a:srgbClr val="70422C"/>
                </a:solidFill>
                <a:latin typeface="Roboto Condensed"/>
              </a:rPr>
              <a:t> </a:t>
            </a:r>
            <a:r>
              <a:rPr lang="en-US" sz="4299" dirty="0" err="1">
                <a:solidFill>
                  <a:srgbClr val="70422C"/>
                </a:solidFill>
                <a:latin typeface="Roboto Condensed"/>
              </a:rPr>
              <a:t>vọng</a:t>
            </a:r>
            <a:r>
              <a:rPr lang="en-US" sz="4299" dirty="0">
                <a:solidFill>
                  <a:srgbClr val="70422C"/>
                </a:solidFill>
                <a:latin typeface="Roboto Condensed"/>
              </a:rPr>
              <a:t>") (PHT </a:t>
            </a:r>
            <a:r>
              <a:rPr lang="en-US" sz="4299" dirty="0" err="1">
                <a:solidFill>
                  <a:srgbClr val="70422C"/>
                </a:solidFill>
                <a:latin typeface="Roboto Condensed"/>
              </a:rPr>
              <a:t>số</a:t>
            </a:r>
            <a:r>
              <a:rPr lang="en-US" sz="4299" dirty="0">
                <a:solidFill>
                  <a:srgbClr val="70422C"/>
                </a:solidFill>
                <a:latin typeface="Roboto Condensed"/>
              </a:rPr>
              <a:t> 3). </a:t>
            </a:r>
            <a:r>
              <a:rPr lang="en-US" sz="4299" dirty="0" err="1">
                <a:solidFill>
                  <a:srgbClr val="70422C"/>
                </a:solidFill>
                <a:latin typeface="Roboto Condensed"/>
              </a:rPr>
              <a:t>Cụ</a:t>
            </a:r>
            <a:r>
              <a:rPr lang="en-US" sz="4299" dirty="0">
                <a:solidFill>
                  <a:srgbClr val="70422C"/>
                </a:solidFill>
                <a:latin typeface="Roboto Condensed"/>
              </a:rPr>
              <a:t> </a:t>
            </a:r>
            <a:r>
              <a:rPr lang="en-US" sz="4299" dirty="0" err="1">
                <a:solidFill>
                  <a:srgbClr val="70422C"/>
                </a:solidFill>
                <a:latin typeface="Roboto Condensed"/>
              </a:rPr>
              <a:t>thể</a:t>
            </a:r>
            <a:r>
              <a:rPr lang="en-US" sz="4299" dirty="0">
                <a:solidFill>
                  <a:srgbClr val="70422C"/>
                </a:solidFill>
                <a:latin typeface="Roboto Condensed"/>
              </a:rPr>
              <a:t>:</a:t>
            </a:r>
          </a:p>
          <a:p>
            <a:pPr marL="928366" lvl="1" indent="-464183" algn="just">
              <a:lnSpc>
                <a:spcPts val="6707"/>
              </a:lnSpc>
              <a:buFont typeface="Arial"/>
              <a:buChar char="•"/>
            </a:pPr>
            <a:r>
              <a:rPr lang="en-US" sz="4299" dirty="0" err="1">
                <a:solidFill>
                  <a:srgbClr val="70422C"/>
                </a:solidFill>
                <a:latin typeface="Roboto Condensed"/>
              </a:rPr>
              <a:t>Thời</a:t>
            </a:r>
            <a:r>
              <a:rPr lang="en-US" sz="4299" dirty="0">
                <a:solidFill>
                  <a:srgbClr val="70422C"/>
                </a:solidFill>
                <a:latin typeface="Roboto Condensed"/>
              </a:rPr>
              <a:t> </a:t>
            </a:r>
            <a:r>
              <a:rPr lang="en-US" sz="4299" dirty="0" err="1">
                <a:solidFill>
                  <a:srgbClr val="70422C"/>
                </a:solidFill>
                <a:latin typeface="Roboto Condensed"/>
              </a:rPr>
              <a:t>gian</a:t>
            </a:r>
            <a:r>
              <a:rPr lang="en-US" sz="4299" dirty="0">
                <a:solidFill>
                  <a:srgbClr val="70422C"/>
                </a:solidFill>
                <a:latin typeface="Roboto Condensed"/>
              </a:rPr>
              <a:t> </a:t>
            </a:r>
            <a:r>
              <a:rPr lang="en-US" sz="4299" dirty="0" err="1">
                <a:solidFill>
                  <a:srgbClr val="70422C"/>
                </a:solidFill>
                <a:latin typeface="Roboto Condensed"/>
              </a:rPr>
              <a:t>thảo</a:t>
            </a:r>
            <a:r>
              <a:rPr lang="en-US" sz="4299" dirty="0">
                <a:solidFill>
                  <a:srgbClr val="70422C"/>
                </a:solidFill>
                <a:latin typeface="Roboto Condensed"/>
              </a:rPr>
              <a:t> </a:t>
            </a:r>
            <a:r>
              <a:rPr lang="en-US" sz="4299" dirty="0" err="1">
                <a:solidFill>
                  <a:srgbClr val="70422C"/>
                </a:solidFill>
                <a:latin typeface="Roboto Condensed"/>
              </a:rPr>
              <a:t>luận</a:t>
            </a:r>
            <a:r>
              <a:rPr lang="en-US" sz="4299" dirty="0">
                <a:solidFill>
                  <a:srgbClr val="70422C"/>
                </a:solidFill>
                <a:latin typeface="Roboto Condensed"/>
              </a:rPr>
              <a:t> </a:t>
            </a:r>
            <a:r>
              <a:rPr lang="en-US" sz="4299" dirty="0" err="1">
                <a:solidFill>
                  <a:srgbClr val="70422C"/>
                </a:solidFill>
                <a:latin typeface="Roboto Condensed"/>
              </a:rPr>
              <a:t>lập</a:t>
            </a:r>
            <a:r>
              <a:rPr lang="en-US" sz="4299" dirty="0">
                <a:solidFill>
                  <a:srgbClr val="70422C"/>
                </a:solidFill>
                <a:latin typeface="Roboto Condensed"/>
              </a:rPr>
              <a:t> </a:t>
            </a:r>
            <a:r>
              <a:rPr lang="en-US" sz="4299" dirty="0" err="1">
                <a:solidFill>
                  <a:srgbClr val="70422C"/>
                </a:solidFill>
                <a:latin typeface="Roboto Condensed"/>
              </a:rPr>
              <a:t>dàn</a:t>
            </a:r>
            <a:r>
              <a:rPr lang="en-US" sz="4299" dirty="0">
                <a:solidFill>
                  <a:srgbClr val="70422C"/>
                </a:solidFill>
                <a:latin typeface="Roboto Condensed"/>
              </a:rPr>
              <a:t> ý: </a:t>
            </a:r>
            <a:r>
              <a:rPr lang="en-US" sz="4299" dirty="0">
                <a:solidFill>
                  <a:srgbClr val="70422C"/>
                </a:solidFill>
                <a:latin typeface="Roboto Condensed Bold"/>
              </a:rPr>
              <a:t>10 </a:t>
            </a:r>
            <a:r>
              <a:rPr lang="en-US" sz="4299" dirty="0" err="1">
                <a:solidFill>
                  <a:srgbClr val="70422C"/>
                </a:solidFill>
                <a:latin typeface="Roboto Condensed Bold"/>
              </a:rPr>
              <a:t>phút</a:t>
            </a:r>
            <a:endParaRPr lang="en-US" sz="4299" dirty="0">
              <a:solidFill>
                <a:srgbClr val="70422C"/>
              </a:solidFill>
              <a:latin typeface="Roboto Condensed Bold"/>
            </a:endParaRPr>
          </a:p>
          <a:p>
            <a:pPr marL="928366" lvl="1" indent="-464183" algn="just">
              <a:lnSpc>
                <a:spcPts val="6707"/>
              </a:lnSpc>
              <a:buFont typeface="Arial"/>
              <a:buChar char="•"/>
            </a:pPr>
            <a:r>
              <a:rPr lang="en-US" sz="4299" dirty="0" err="1">
                <a:solidFill>
                  <a:srgbClr val="70422C"/>
                </a:solidFill>
                <a:latin typeface="Roboto Condensed"/>
              </a:rPr>
              <a:t>Thời</a:t>
            </a:r>
            <a:r>
              <a:rPr lang="en-US" sz="4299" dirty="0">
                <a:solidFill>
                  <a:srgbClr val="70422C"/>
                </a:solidFill>
                <a:latin typeface="Roboto Condensed"/>
              </a:rPr>
              <a:t> </a:t>
            </a:r>
            <a:r>
              <a:rPr lang="en-US" sz="4299" dirty="0" err="1">
                <a:solidFill>
                  <a:srgbClr val="70422C"/>
                </a:solidFill>
                <a:latin typeface="Roboto Condensed"/>
              </a:rPr>
              <a:t>gian</a:t>
            </a:r>
            <a:r>
              <a:rPr lang="en-US" sz="4299" dirty="0">
                <a:solidFill>
                  <a:srgbClr val="70422C"/>
                </a:solidFill>
                <a:latin typeface="Roboto Condensed"/>
              </a:rPr>
              <a:t> </a:t>
            </a:r>
            <a:r>
              <a:rPr lang="en-US" sz="4299" dirty="0" err="1">
                <a:solidFill>
                  <a:srgbClr val="70422C"/>
                </a:solidFill>
                <a:latin typeface="Roboto Condensed"/>
              </a:rPr>
              <a:t>trình</a:t>
            </a:r>
            <a:r>
              <a:rPr lang="en-US" sz="4299" dirty="0">
                <a:solidFill>
                  <a:srgbClr val="70422C"/>
                </a:solidFill>
                <a:latin typeface="Roboto Condensed"/>
              </a:rPr>
              <a:t> </a:t>
            </a:r>
            <a:r>
              <a:rPr lang="en-US" sz="4299" dirty="0" err="1">
                <a:solidFill>
                  <a:srgbClr val="70422C"/>
                </a:solidFill>
                <a:latin typeface="Roboto Condensed"/>
              </a:rPr>
              <a:t>bày</a:t>
            </a:r>
            <a:r>
              <a:rPr lang="en-US" sz="4299" dirty="0">
                <a:solidFill>
                  <a:srgbClr val="70422C"/>
                </a:solidFill>
                <a:latin typeface="Roboto Condensed"/>
              </a:rPr>
              <a:t>: </a:t>
            </a:r>
            <a:r>
              <a:rPr lang="en-US" sz="4299" dirty="0">
                <a:solidFill>
                  <a:srgbClr val="70422C"/>
                </a:solidFill>
                <a:latin typeface="Roboto Condensed Bold"/>
              </a:rPr>
              <a:t>2 </a:t>
            </a:r>
            <a:r>
              <a:rPr lang="en-US" sz="4299" dirty="0" err="1">
                <a:solidFill>
                  <a:srgbClr val="70422C"/>
                </a:solidFill>
                <a:latin typeface="Roboto Condensed Bold"/>
              </a:rPr>
              <a:t>phút</a:t>
            </a:r>
            <a:r>
              <a:rPr lang="en-US" sz="4299" dirty="0">
                <a:solidFill>
                  <a:srgbClr val="70422C"/>
                </a:solidFill>
                <a:latin typeface="Roboto Condensed"/>
              </a:rPr>
              <a:t> / </a:t>
            </a:r>
            <a:r>
              <a:rPr lang="en-US" sz="4299" dirty="0" err="1">
                <a:solidFill>
                  <a:srgbClr val="70422C"/>
                </a:solidFill>
                <a:latin typeface="Roboto Condensed"/>
              </a:rPr>
              <a:t>nhóm</a:t>
            </a:r>
            <a:endParaRPr lang="en-US" sz="4299" dirty="0">
              <a:solidFill>
                <a:srgbClr val="70422C"/>
              </a:solidFill>
              <a:latin typeface="Roboto Condensed"/>
            </a:endParaRPr>
          </a:p>
        </p:txBody>
      </p:sp>
      <p:sp>
        <p:nvSpPr>
          <p:cNvPr id="8" name="TextBox 8"/>
          <p:cNvSpPr txBox="1"/>
          <p:nvPr/>
        </p:nvSpPr>
        <p:spPr>
          <a:xfrm>
            <a:off x="5173857" y="2119323"/>
            <a:ext cx="15611533" cy="1193800"/>
          </a:xfrm>
          <a:prstGeom prst="rect">
            <a:avLst/>
          </a:prstGeom>
        </p:spPr>
        <p:txBody>
          <a:bodyPr lIns="0" tIns="0" rIns="0" bIns="0" rtlCol="0" anchor="t">
            <a:spAutoFit/>
          </a:bodyPr>
          <a:lstStyle/>
          <a:p>
            <a:pPr>
              <a:lnSpc>
                <a:spcPts val="9799"/>
              </a:lnSpc>
            </a:pPr>
            <a:r>
              <a:rPr lang="en-US" sz="6999">
                <a:solidFill>
                  <a:srgbClr val="70422C"/>
                </a:solidFill>
                <a:latin typeface="Fraunces Bold"/>
              </a:rPr>
              <a:t>IV. LUYỆN TẬP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3977470" y="2115071"/>
            <a:ext cx="15611533" cy="977869"/>
          </a:xfrm>
          <a:prstGeom prst="rect">
            <a:avLst/>
          </a:prstGeom>
        </p:spPr>
        <p:txBody>
          <a:bodyPr lIns="0" tIns="0" rIns="0" bIns="0" rtlCol="0" anchor="t">
            <a:spAutoFit/>
          </a:bodyPr>
          <a:lstStyle/>
          <a:p>
            <a:pPr>
              <a:lnSpc>
                <a:spcPts val="8049"/>
              </a:lnSpc>
            </a:pPr>
            <a:r>
              <a:rPr lang="en-US" sz="5749">
                <a:solidFill>
                  <a:srgbClr val="70422C"/>
                </a:solidFill>
                <a:latin typeface="Fraunces Bold"/>
              </a:rPr>
              <a:t>V. VẬN DỤNG</a:t>
            </a:r>
          </a:p>
        </p:txBody>
      </p:sp>
      <p:sp>
        <p:nvSpPr>
          <p:cNvPr id="8" name="TextBox 8"/>
          <p:cNvSpPr txBox="1"/>
          <p:nvPr/>
        </p:nvSpPr>
        <p:spPr>
          <a:xfrm>
            <a:off x="5330990" y="3527603"/>
            <a:ext cx="8919454" cy="3290570"/>
          </a:xfrm>
          <a:prstGeom prst="rect">
            <a:avLst/>
          </a:prstGeom>
        </p:spPr>
        <p:txBody>
          <a:bodyPr lIns="0" tIns="0" rIns="0" bIns="0" rtlCol="0" anchor="t">
            <a:spAutoFit/>
          </a:bodyPr>
          <a:lstStyle/>
          <a:p>
            <a:pPr algn="ctr">
              <a:lnSpc>
                <a:spcPts val="6579"/>
              </a:lnSpc>
              <a:spcBef>
                <a:spcPct val="0"/>
              </a:spcBef>
            </a:pPr>
            <a:r>
              <a:rPr lang="en-US" sz="4699" dirty="0">
                <a:solidFill>
                  <a:srgbClr val="70422C"/>
                </a:solidFill>
                <a:latin typeface="Roboto Condensed"/>
              </a:rPr>
              <a:t>Viết </a:t>
            </a:r>
            <a:r>
              <a:rPr lang="en-US" sz="4699" dirty="0" err="1">
                <a:solidFill>
                  <a:srgbClr val="70422C"/>
                </a:solidFill>
                <a:latin typeface="Roboto Condensed"/>
              </a:rPr>
              <a:t>hoàn</a:t>
            </a:r>
            <a:r>
              <a:rPr lang="en-US" sz="4699" dirty="0">
                <a:solidFill>
                  <a:srgbClr val="70422C"/>
                </a:solidFill>
                <a:latin typeface="Roboto Condensed"/>
              </a:rPr>
              <a:t> </a:t>
            </a:r>
            <a:r>
              <a:rPr lang="en-US" sz="4699" dirty="0" err="1">
                <a:solidFill>
                  <a:srgbClr val="70422C"/>
                </a:solidFill>
                <a:latin typeface="Roboto Condensed"/>
              </a:rPr>
              <a:t>chỉnh</a:t>
            </a:r>
            <a:r>
              <a:rPr lang="en-US" sz="4699" dirty="0">
                <a:solidFill>
                  <a:srgbClr val="70422C"/>
                </a:solidFill>
                <a:latin typeface="Roboto Condensed"/>
              </a:rPr>
              <a:t> 1 </a:t>
            </a:r>
            <a:r>
              <a:rPr lang="en-US" sz="4699" dirty="0" err="1">
                <a:solidFill>
                  <a:srgbClr val="70422C"/>
                </a:solidFill>
                <a:latin typeface="Roboto Condensed"/>
              </a:rPr>
              <a:t>đoạn</a:t>
            </a:r>
            <a:r>
              <a:rPr lang="en-US" sz="4699" dirty="0">
                <a:solidFill>
                  <a:srgbClr val="70422C"/>
                </a:solidFill>
                <a:latin typeface="Roboto Condensed"/>
              </a:rPr>
              <a:t> </a:t>
            </a:r>
            <a:r>
              <a:rPr lang="en-US" sz="4699" dirty="0" err="1">
                <a:solidFill>
                  <a:srgbClr val="70422C"/>
                </a:solidFill>
                <a:latin typeface="Roboto Condensed"/>
              </a:rPr>
              <a:t>văn</a:t>
            </a:r>
            <a:r>
              <a:rPr lang="en-US" sz="4699" dirty="0">
                <a:solidFill>
                  <a:srgbClr val="70422C"/>
                </a:solidFill>
                <a:latin typeface="Roboto Condensed"/>
              </a:rPr>
              <a:t> </a:t>
            </a:r>
            <a:r>
              <a:rPr lang="en-US" sz="4699" dirty="0" err="1">
                <a:solidFill>
                  <a:srgbClr val="70422C"/>
                </a:solidFill>
                <a:latin typeface="Roboto Condensed"/>
              </a:rPr>
              <a:t>triển</a:t>
            </a:r>
            <a:r>
              <a:rPr lang="en-US" sz="4699" dirty="0">
                <a:solidFill>
                  <a:srgbClr val="70422C"/>
                </a:solidFill>
                <a:latin typeface="Roboto Condensed"/>
              </a:rPr>
              <a:t> </a:t>
            </a:r>
            <a:r>
              <a:rPr lang="en-US" sz="4699" dirty="0" err="1">
                <a:solidFill>
                  <a:srgbClr val="70422C"/>
                </a:solidFill>
                <a:latin typeface="Roboto Condensed"/>
              </a:rPr>
              <a:t>khai</a:t>
            </a:r>
            <a:r>
              <a:rPr lang="en-US" sz="4699" dirty="0">
                <a:solidFill>
                  <a:srgbClr val="70422C"/>
                </a:solidFill>
                <a:latin typeface="Roboto Condensed"/>
              </a:rPr>
              <a:t> 1 ý </a:t>
            </a:r>
            <a:r>
              <a:rPr lang="en-US" sz="4699" dirty="0" err="1">
                <a:solidFill>
                  <a:srgbClr val="70422C"/>
                </a:solidFill>
                <a:latin typeface="Roboto Condensed"/>
              </a:rPr>
              <a:t>đã</a:t>
            </a:r>
            <a:r>
              <a:rPr lang="en-US" sz="4699" dirty="0">
                <a:solidFill>
                  <a:srgbClr val="70422C"/>
                </a:solidFill>
                <a:latin typeface="Roboto Condensed"/>
              </a:rPr>
              <a:t> xây dựng </a:t>
            </a:r>
            <a:r>
              <a:rPr lang="en-US" sz="4699" dirty="0" err="1">
                <a:solidFill>
                  <a:srgbClr val="70422C"/>
                </a:solidFill>
                <a:latin typeface="Roboto Condensed"/>
              </a:rPr>
              <a:t>trong</a:t>
            </a:r>
            <a:r>
              <a:rPr lang="en-US" sz="4699" dirty="0">
                <a:solidFill>
                  <a:srgbClr val="70422C"/>
                </a:solidFill>
                <a:latin typeface="Roboto Condensed"/>
              </a:rPr>
              <a:t> </a:t>
            </a:r>
            <a:r>
              <a:rPr lang="en-US" sz="4699" dirty="0" err="1">
                <a:solidFill>
                  <a:srgbClr val="70422C"/>
                </a:solidFill>
                <a:latin typeface="Roboto Condensed"/>
              </a:rPr>
              <a:t>dàn</a:t>
            </a:r>
            <a:r>
              <a:rPr lang="en-US" sz="4699" dirty="0">
                <a:solidFill>
                  <a:srgbClr val="70422C"/>
                </a:solidFill>
                <a:latin typeface="Roboto Condensed"/>
              </a:rPr>
              <a:t> ý </a:t>
            </a:r>
            <a:r>
              <a:rPr lang="en-US" sz="4699" dirty="0" err="1">
                <a:solidFill>
                  <a:srgbClr val="70422C"/>
                </a:solidFill>
                <a:latin typeface="Roboto Condensed"/>
              </a:rPr>
              <a:t>bài</a:t>
            </a:r>
            <a:r>
              <a:rPr lang="en-US" sz="4699" dirty="0">
                <a:solidFill>
                  <a:srgbClr val="70422C"/>
                </a:solidFill>
                <a:latin typeface="Roboto Condensed"/>
              </a:rPr>
              <a:t> </a:t>
            </a:r>
            <a:r>
              <a:rPr lang="en-US" sz="4699" dirty="0" err="1">
                <a:solidFill>
                  <a:srgbClr val="70422C"/>
                </a:solidFill>
                <a:latin typeface="Roboto Condensed"/>
              </a:rPr>
              <a:t>văn</a:t>
            </a:r>
            <a:r>
              <a:rPr lang="en-US" sz="4699" dirty="0">
                <a:solidFill>
                  <a:srgbClr val="70422C"/>
                </a:solidFill>
                <a:latin typeface="Roboto Condensed"/>
              </a:rPr>
              <a:t> </a:t>
            </a:r>
            <a:r>
              <a:rPr lang="en-US" sz="4699" dirty="0" err="1">
                <a:solidFill>
                  <a:srgbClr val="70422C"/>
                </a:solidFill>
                <a:latin typeface="Roboto Condensed"/>
              </a:rPr>
              <a:t>phân</a:t>
            </a:r>
            <a:r>
              <a:rPr lang="en-US" sz="4699" dirty="0">
                <a:solidFill>
                  <a:srgbClr val="70422C"/>
                </a:solidFill>
                <a:latin typeface="Roboto Condensed"/>
              </a:rPr>
              <a:t> </a:t>
            </a:r>
            <a:r>
              <a:rPr lang="en-US" sz="4699" dirty="0" err="1">
                <a:solidFill>
                  <a:srgbClr val="70422C"/>
                </a:solidFill>
                <a:latin typeface="Roboto Condensed"/>
              </a:rPr>
              <a:t>tích</a:t>
            </a:r>
            <a:r>
              <a:rPr lang="en-US" sz="4699" dirty="0">
                <a:solidFill>
                  <a:srgbClr val="70422C"/>
                </a:solidFill>
                <a:latin typeface="Roboto Condensed"/>
              </a:rPr>
              <a:t> </a:t>
            </a:r>
            <a:r>
              <a:rPr lang="en-US" sz="4699" dirty="0" err="1">
                <a:solidFill>
                  <a:srgbClr val="70422C"/>
                </a:solidFill>
                <a:latin typeface="Roboto Condensed"/>
              </a:rPr>
              <a:t>một</a:t>
            </a:r>
            <a:r>
              <a:rPr lang="en-US" sz="4699" dirty="0">
                <a:solidFill>
                  <a:srgbClr val="70422C"/>
                </a:solidFill>
                <a:latin typeface="Roboto Condensed"/>
              </a:rPr>
              <a:t> </a:t>
            </a:r>
            <a:r>
              <a:rPr lang="en-US" sz="4699" dirty="0" err="1">
                <a:solidFill>
                  <a:srgbClr val="70422C"/>
                </a:solidFill>
                <a:latin typeface="Roboto Condensed"/>
              </a:rPr>
              <a:t>tác</a:t>
            </a:r>
            <a:r>
              <a:rPr lang="en-US" sz="4699" dirty="0">
                <a:solidFill>
                  <a:srgbClr val="70422C"/>
                </a:solidFill>
                <a:latin typeface="Roboto Condensed"/>
              </a:rPr>
              <a:t> </a:t>
            </a:r>
            <a:r>
              <a:rPr lang="en-US" sz="4699" dirty="0" err="1">
                <a:solidFill>
                  <a:srgbClr val="70422C"/>
                </a:solidFill>
                <a:latin typeface="Roboto Condensed"/>
              </a:rPr>
              <a:t>phẩm</a:t>
            </a:r>
            <a:r>
              <a:rPr lang="en-US" sz="4699" dirty="0">
                <a:solidFill>
                  <a:srgbClr val="70422C"/>
                </a:solidFill>
                <a:latin typeface="Roboto Condensed"/>
              </a:rPr>
              <a:t> </a:t>
            </a:r>
            <a:r>
              <a:rPr lang="en-US" sz="4699" dirty="0" err="1">
                <a:solidFill>
                  <a:srgbClr val="70422C"/>
                </a:solidFill>
                <a:latin typeface="Roboto Condensed"/>
              </a:rPr>
              <a:t>văn</a:t>
            </a:r>
            <a:r>
              <a:rPr lang="en-US" sz="4699" dirty="0">
                <a:solidFill>
                  <a:srgbClr val="70422C"/>
                </a:solidFill>
                <a:latin typeface="Roboto Condensed"/>
              </a:rPr>
              <a:t> </a:t>
            </a:r>
            <a:r>
              <a:rPr lang="en-US" sz="4699" dirty="0" err="1">
                <a:solidFill>
                  <a:srgbClr val="70422C"/>
                </a:solidFill>
                <a:latin typeface="Roboto Condensed"/>
              </a:rPr>
              <a:t>học</a:t>
            </a:r>
            <a:r>
              <a:rPr lang="en-US" sz="4699" dirty="0">
                <a:solidFill>
                  <a:srgbClr val="70422C"/>
                </a:solidFill>
                <a:latin typeface="Roboto Condensed"/>
              </a:rPr>
              <a:t> (</a:t>
            </a:r>
            <a:r>
              <a:rPr lang="en-US" sz="4699" dirty="0" err="1">
                <a:solidFill>
                  <a:srgbClr val="70422C"/>
                </a:solidFill>
                <a:latin typeface="Roboto Condensed"/>
              </a:rPr>
              <a:t>bài</a:t>
            </a:r>
            <a:r>
              <a:rPr lang="en-US" sz="4699" dirty="0">
                <a:solidFill>
                  <a:srgbClr val="70422C"/>
                </a:solidFill>
                <a:latin typeface="Roboto Condensed"/>
              </a:rPr>
              <a:t> </a:t>
            </a:r>
            <a:r>
              <a:rPr lang="en-US" sz="4699" dirty="0" err="1">
                <a:solidFill>
                  <a:srgbClr val="70422C"/>
                </a:solidFill>
                <a:latin typeface="Roboto Condensed"/>
              </a:rPr>
              <a:t>thơ</a:t>
            </a:r>
            <a:r>
              <a:rPr lang="en-US" sz="4699" dirty="0">
                <a:solidFill>
                  <a:srgbClr val="70422C"/>
                </a:solidFill>
                <a:latin typeface="Roboto Condensed"/>
              </a:rPr>
              <a:t> "</a:t>
            </a:r>
            <a:r>
              <a:rPr lang="en-US" sz="4699" dirty="0" err="1">
                <a:solidFill>
                  <a:srgbClr val="70422C"/>
                </a:solidFill>
                <a:latin typeface="Roboto Condensed"/>
              </a:rPr>
              <a:t>Thiên</a:t>
            </a:r>
            <a:r>
              <a:rPr lang="en-US" sz="4699" dirty="0">
                <a:solidFill>
                  <a:srgbClr val="70422C"/>
                </a:solidFill>
                <a:latin typeface="Roboto Condensed"/>
              </a:rPr>
              <a:t> </a:t>
            </a:r>
            <a:r>
              <a:rPr lang="en-US" sz="4699" dirty="0" err="1">
                <a:solidFill>
                  <a:srgbClr val="70422C"/>
                </a:solidFill>
                <a:latin typeface="Roboto Condensed"/>
              </a:rPr>
              <a:t>Trường</a:t>
            </a:r>
            <a:r>
              <a:rPr lang="en-US" sz="4699" dirty="0">
                <a:solidFill>
                  <a:srgbClr val="70422C"/>
                </a:solidFill>
                <a:latin typeface="Roboto Condensed"/>
              </a:rPr>
              <a:t> </a:t>
            </a:r>
            <a:r>
              <a:rPr lang="en-US" sz="4699" dirty="0" err="1">
                <a:solidFill>
                  <a:srgbClr val="70422C"/>
                </a:solidFill>
                <a:latin typeface="Roboto Condensed"/>
              </a:rPr>
              <a:t>vãn</a:t>
            </a:r>
            <a:r>
              <a:rPr lang="en-US" sz="4699" dirty="0">
                <a:solidFill>
                  <a:srgbClr val="70422C"/>
                </a:solidFill>
                <a:latin typeface="Roboto Condensed"/>
              </a:rPr>
              <a:t> </a:t>
            </a:r>
            <a:r>
              <a:rPr lang="en-US" sz="4699" dirty="0" err="1">
                <a:solidFill>
                  <a:srgbClr val="70422C"/>
                </a:solidFill>
                <a:latin typeface="Roboto Condensed"/>
              </a:rPr>
              <a:t>vọng</a:t>
            </a:r>
            <a:r>
              <a:rPr lang="en-US" sz="4699" dirty="0">
                <a:solidFill>
                  <a:srgbClr val="70422C"/>
                </a:solidFill>
                <a:latin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693582" y="3373931"/>
            <a:ext cx="5068017" cy="6512638"/>
          </a:xfrm>
          <a:custGeom>
            <a:avLst/>
            <a:gdLst/>
            <a:ahLst/>
            <a:cxnLst/>
            <a:rect l="l" t="t" r="r" b="b"/>
            <a:pathLst>
              <a:path w="5068017" h="6512638">
                <a:moveTo>
                  <a:pt x="0" y="0"/>
                </a:moveTo>
                <a:lnTo>
                  <a:pt x="5068017" y="0"/>
                </a:lnTo>
                <a:lnTo>
                  <a:pt x="5068017" y="6512638"/>
                </a:lnTo>
                <a:lnTo>
                  <a:pt x="0" y="65126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7045190" y="3373931"/>
            <a:ext cx="4954996" cy="6367401"/>
          </a:xfrm>
          <a:custGeom>
            <a:avLst/>
            <a:gdLst/>
            <a:ahLst/>
            <a:cxnLst/>
            <a:rect l="l" t="t" r="r" b="b"/>
            <a:pathLst>
              <a:path w="4954996" h="6367401">
                <a:moveTo>
                  <a:pt x="0" y="0"/>
                </a:moveTo>
                <a:lnTo>
                  <a:pt x="4954996" y="0"/>
                </a:lnTo>
                <a:lnTo>
                  <a:pt x="4954996" y="6367401"/>
                </a:lnTo>
                <a:lnTo>
                  <a:pt x="0" y="63674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596165" y="7376883"/>
            <a:ext cx="2194835" cy="2509686"/>
          </a:xfrm>
          <a:custGeom>
            <a:avLst/>
            <a:gdLst/>
            <a:ahLst/>
            <a:cxnLst/>
            <a:rect l="l" t="t" r="r" b="b"/>
            <a:pathLst>
              <a:path w="2194835" h="2509686">
                <a:moveTo>
                  <a:pt x="0" y="0"/>
                </a:moveTo>
                <a:lnTo>
                  <a:pt x="2194834" y="0"/>
                </a:lnTo>
                <a:lnTo>
                  <a:pt x="2194834" y="2509686"/>
                </a:lnTo>
                <a:lnTo>
                  <a:pt x="0" y="25096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2548670" y="5634271"/>
            <a:ext cx="3536747" cy="2316481"/>
          </a:xfrm>
          <a:prstGeom prst="rect">
            <a:avLst/>
          </a:prstGeom>
        </p:spPr>
        <p:txBody>
          <a:bodyPr lIns="0" tIns="0" rIns="0" bIns="0" rtlCol="0" anchor="t">
            <a:spAutoFit/>
          </a:bodyPr>
          <a:lstStyle/>
          <a:p>
            <a:pPr algn="ctr">
              <a:lnSpc>
                <a:spcPts val="4619"/>
              </a:lnSpc>
            </a:pPr>
            <a:r>
              <a:rPr lang="en-US" sz="3299" dirty="0">
                <a:solidFill>
                  <a:srgbClr val="000000"/>
                </a:solidFill>
                <a:latin typeface="Roboto Condensed"/>
              </a:rPr>
              <a:t>GV </a:t>
            </a:r>
            <a:r>
              <a:rPr lang="en-US" sz="3299" dirty="0" err="1">
                <a:solidFill>
                  <a:srgbClr val="000000"/>
                </a:solidFill>
                <a:latin typeface="Roboto Condensed"/>
              </a:rPr>
              <a:t>đưa</a:t>
            </a:r>
            <a:r>
              <a:rPr lang="en-US" sz="3299" dirty="0">
                <a:solidFill>
                  <a:srgbClr val="000000"/>
                </a:solidFill>
                <a:latin typeface="Roboto Condensed"/>
              </a:rPr>
              <a:t> </a:t>
            </a:r>
            <a:r>
              <a:rPr lang="en-US" sz="3299" dirty="0" err="1">
                <a:solidFill>
                  <a:srgbClr val="000000"/>
                </a:solidFill>
                <a:latin typeface="Roboto Condensed"/>
              </a:rPr>
              <a:t>ra</a:t>
            </a:r>
            <a:r>
              <a:rPr lang="en-US" sz="3299" dirty="0">
                <a:solidFill>
                  <a:srgbClr val="000000"/>
                </a:solidFill>
                <a:latin typeface="Roboto Condensed"/>
              </a:rPr>
              <a:t> </a:t>
            </a:r>
            <a:r>
              <a:rPr lang="en-US" sz="3299" dirty="0" err="1">
                <a:solidFill>
                  <a:srgbClr val="000000"/>
                </a:solidFill>
                <a:latin typeface="Roboto Condensed"/>
              </a:rPr>
              <a:t>yêu</a:t>
            </a:r>
            <a:r>
              <a:rPr lang="en-US" sz="3299" dirty="0">
                <a:solidFill>
                  <a:srgbClr val="000000"/>
                </a:solidFill>
                <a:latin typeface="Roboto Condensed"/>
              </a:rPr>
              <a:t> </a:t>
            </a:r>
            <a:r>
              <a:rPr lang="en-US" sz="3299" dirty="0" err="1">
                <a:solidFill>
                  <a:srgbClr val="000000"/>
                </a:solidFill>
                <a:latin typeface="Roboto Condensed"/>
              </a:rPr>
              <a:t>cầu</a:t>
            </a:r>
            <a:r>
              <a:rPr lang="en-US" sz="3299" dirty="0">
                <a:solidFill>
                  <a:srgbClr val="000000"/>
                </a:solidFill>
                <a:latin typeface="Roboto Condensed"/>
              </a:rPr>
              <a:t> HS </a:t>
            </a:r>
            <a:r>
              <a:rPr lang="en-US" sz="3299" dirty="0" err="1">
                <a:solidFill>
                  <a:srgbClr val="000000"/>
                </a:solidFill>
                <a:latin typeface="Roboto Condensed"/>
              </a:rPr>
              <a:t>thực</a:t>
            </a:r>
            <a:r>
              <a:rPr lang="en-US" sz="3299" dirty="0">
                <a:solidFill>
                  <a:srgbClr val="000000"/>
                </a:solidFill>
                <a:latin typeface="Roboto Condensed"/>
              </a:rPr>
              <a:t> </a:t>
            </a:r>
            <a:r>
              <a:rPr lang="en-US" sz="3299" dirty="0" err="1">
                <a:solidFill>
                  <a:srgbClr val="000000"/>
                </a:solidFill>
                <a:latin typeface="Roboto Condensed"/>
              </a:rPr>
              <a:t>hiện</a:t>
            </a:r>
            <a:r>
              <a:rPr lang="en-US" sz="3299" dirty="0">
                <a:solidFill>
                  <a:srgbClr val="000000"/>
                </a:solidFill>
                <a:latin typeface="Roboto Condensed"/>
              </a:rPr>
              <a:t> </a:t>
            </a:r>
            <a:r>
              <a:rPr lang="en-US" sz="3299" dirty="0" err="1">
                <a:solidFill>
                  <a:srgbClr val="000000"/>
                </a:solidFill>
                <a:latin typeface="Roboto Condensed"/>
              </a:rPr>
              <a:t>các</a:t>
            </a:r>
            <a:r>
              <a:rPr lang="en-US" sz="3299" dirty="0">
                <a:solidFill>
                  <a:srgbClr val="000000"/>
                </a:solidFill>
                <a:latin typeface="Roboto Condensed"/>
              </a:rPr>
              <a:t> </a:t>
            </a:r>
            <a:r>
              <a:rPr lang="en-US" sz="3299" dirty="0" err="1">
                <a:solidFill>
                  <a:srgbClr val="000000"/>
                </a:solidFill>
                <a:latin typeface="Roboto Condensed"/>
              </a:rPr>
              <a:t>nhiệm</a:t>
            </a:r>
            <a:r>
              <a:rPr lang="en-US" sz="3299" dirty="0">
                <a:solidFill>
                  <a:srgbClr val="000000"/>
                </a:solidFill>
                <a:latin typeface="Roboto Condensed"/>
              </a:rPr>
              <a:t> </a:t>
            </a:r>
            <a:r>
              <a:rPr lang="en-US" sz="3299" dirty="0" err="1">
                <a:solidFill>
                  <a:srgbClr val="000000"/>
                </a:solidFill>
                <a:latin typeface="Roboto Condensed"/>
              </a:rPr>
              <a:t>vụ</a:t>
            </a:r>
            <a:r>
              <a:rPr lang="en-US" sz="3299" dirty="0">
                <a:solidFill>
                  <a:srgbClr val="000000"/>
                </a:solidFill>
                <a:latin typeface="Roboto Condensed"/>
              </a:rPr>
              <a:t> </a:t>
            </a:r>
            <a:r>
              <a:rPr lang="en-US" sz="3299" dirty="0" err="1">
                <a:solidFill>
                  <a:srgbClr val="000000"/>
                </a:solidFill>
                <a:latin typeface="Roboto Condensed"/>
              </a:rPr>
              <a:t>cá</a:t>
            </a:r>
            <a:r>
              <a:rPr lang="en-US" sz="3299" dirty="0">
                <a:solidFill>
                  <a:srgbClr val="000000"/>
                </a:solidFill>
                <a:latin typeface="Roboto Condensed"/>
              </a:rPr>
              <a:t> </a:t>
            </a:r>
            <a:r>
              <a:rPr lang="en-US" sz="3299" dirty="0" err="1">
                <a:solidFill>
                  <a:srgbClr val="000000"/>
                </a:solidFill>
                <a:latin typeface="Roboto Condensed"/>
              </a:rPr>
              <a:t>nhân</a:t>
            </a:r>
            <a:r>
              <a:rPr lang="en-US" sz="3299" dirty="0">
                <a:solidFill>
                  <a:srgbClr val="000000"/>
                </a:solidFill>
                <a:latin typeface="Roboto Condensed"/>
              </a:rPr>
              <a:t>.</a:t>
            </a:r>
          </a:p>
          <a:p>
            <a:pPr algn="just">
              <a:lnSpc>
                <a:spcPts val="4619"/>
              </a:lnSpc>
            </a:pPr>
            <a:endParaRPr lang="en-US" sz="3299" dirty="0">
              <a:solidFill>
                <a:srgbClr val="000000"/>
              </a:solidFill>
              <a:latin typeface="Roboto Condensed"/>
            </a:endParaRPr>
          </a:p>
        </p:txBody>
      </p:sp>
      <p:sp>
        <p:nvSpPr>
          <p:cNvPr id="6" name="TextBox 6"/>
          <p:cNvSpPr txBox="1"/>
          <p:nvPr/>
        </p:nvSpPr>
        <p:spPr>
          <a:xfrm>
            <a:off x="7442939" y="5309005"/>
            <a:ext cx="4159499" cy="4059556"/>
          </a:xfrm>
          <a:prstGeom prst="rect">
            <a:avLst/>
          </a:prstGeom>
        </p:spPr>
        <p:txBody>
          <a:bodyPr lIns="0" tIns="0" rIns="0" bIns="0" rtlCol="0" anchor="t">
            <a:spAutoFit/>
          </a:bodyPr>
          <a:lstStyle/>
          <a:p>
            <a:pPr algn="ctr">
              <a:lnSpc>
                <a:spcPts val="4619"/>
              </a:lnSpc>
            </a:pPr>
            <a:r>
              <a:rPr lang="en-US" sz="3299" dirty="0">
                <a:solidFill>
                  <a:srgbClr val="000000"/>
                </a:solidFill>
                <a:latin typeface="Roboto Condensed"/>
              </a:rPr>
              <a:t>GV </a:t>
            </a:r>
            <a:r>
              <a:rPr lang="en-US" sz="3299" dirty="0" err="1">
                <a:solidFill>
                  <a:srgbClr val="000000"/>
                </a:solidFill>
                <a:latin typeface="Roboto Condensed"/>
              </a:rPr>
              <a:t>có</a:t>
            </a:r>
            <a:r>
              <a:rPr lang="en-US" sz="3299" dirty="0">
                <a:solidFill>
                  <a:srgbClr val="000000"/>
                </a:solidFill>
                <a:latin typeface="Roboto Condensed"/>
              </a:rPr>
              <a:t> </a:t>
            </a:r>
            <a:r>
              <a:rPr lang="en-US" sz="3299" dirty="0" err="1">
                <a:solidFill>
                  <a:srgbClr val="000000"/>
                </a:solidFill>
                <a:latin typeface="Roboto Condensed"/>
              </a:rPr>
              <a:t>bảng</a:t>
            </a:r>
            <a:r>
              <a:rPr lang="en-US" sz="3299" dirty="0">
                <a:solidFill>
                  <a:srgbClr val="000000"/>
                </a:solidFill>
                <a:latin typeface="Roboto Condensed"/>
              </a:rPr>
              <a:t> ma </a:t>
            </a:r>
            <a:r>
              <a:rPr lang="en-US" sz="3299" dirty="0" err="1">
                <a:solidFill>
                  <a:srgbClr val="000000"/>
                </a:solidFill>
                <a:latin typeface="Roboto Condensed"/>
              </a:rPr>
              <a:t>trận</a:t>
            </a:r>
            <a:r>
              <a:rPr lang="en-US" sz="3299" dirty="0">
                <a:solidFill>
                  <a:srgbClr val="000000"/>
                </a:solidFill>
                <a:latin typeface="Roboto Condensed"/>
              </a:rPr>
              <a:t> </a:t>
            </a:r>
            <a:r>
              <a:rPr lang="en-US" sz="3299" dirty="0" err="1">
                <a:solidFill>
                  <a:srgbClr val="000000"/>
                </a:solidFill>
                <a:latin typeface="Roboto Condensed"/>
              </a:rPr>
              <a:t>các</a:t>
            </a:r>
            <a:r>
              <a:rPr lang="en-US" sz="3299" dirty="0">
                <a:solidFill>
                  <a:srgbClr val="000000"/>
                </a:solidFill>
                <a:latin typeface="Roboto Condensed"/>
              </a:rPr>
              <a:t> </a:t>
            </a:r>
            <a:r>
              <a:rPr lang="en-US" sz="3299" dirty="0" err="1">
                <a:solidFill>
                  <a:srgbClr val="000000"/>
                </a:solidFill>
                <a:latin typeface="Roboto Condensed"/>
              </a:rPr>
              <a:t>cụm</a:t>
            </a:r>
            <a:r>
              <a:rPr lang="en-US" sz="3299" dirty="0">
                <a:solidFill>
                  <a:srgbClr val="000000"/>
                </a:solidFill>
                <a:latin typeface="Roboto Condensed"/>
              </a:rPr>
              <a:t> </a:t>
            </a:r>
            <a:r>
              <a:rPr lang="en-US" sz="3299" dirty="0" err="1">
                <a:solidFill>
                  <a:srgbClr val="000000"/>
                </a:solidFill>
                <a:latin typeface="Roboto Condensed"/>
              </a:rPr>
              <a:t>từ</a:t>
            </a:r>
            <a:r>
              <a:rPr lang="en-US" sz="3299" dirty="0">
                <a:solidFill>
                  <a:srgbClr val="000000"/>
                </a:solidFill>
                <a:latin typeface="Roboto Condensed"/>
              </a:rPr>
              <a:t>/ </a:t>
            </a:r>
            <a:r>
              <a:rPr lang="en-US" sz="3299" dirty="0" err="1">
                <a:solidFill>
                  <a:srgbClr val="000000"/>
                </a:solidFill>
                <a:latin typeface="Roboto Condensed"/>
              </a:rPr>
              <a:t>yêu</a:t>
            </a:r>
            <a:r>
              <a:rPr lang="en-US" sz="3299" dirty="0">
                <a:solidFill>
                  <a:srgbClr val="000000"/>
                </a:solidFill>
                <a:latin typeface="Roboto Condensed"/>
              </a:rPr>
              <a:t> </a:t>
            </a:r>
            <a:r>
              <a:rPr lang="en-US" sz="3299" dirty="0" err="1">
                <a:solidFill>
                  <a:srgbClr val="000000"/>
                </a:solidFill>
                <a:latin typeface="Roboto Condensed"/>
              </a:rPr>
              <a:t>cầu</a:t>
            </a:r>
            <a:r>
              <a:rPr lang="en-US" sz="3299" dirty="0">
                <a:solidFill>
                  <a:srgbClr val="000000"/>
                </a:solidFill>
                <a:latin typeface="Roboto Condensed"/>
              </a:rPr>
              <a:t>. HS </a:t>
            </a:r>
            <a:r>
              <a:rPr lang="en-US" sz="3299" dirty="0" err="1">
                <a:solidFill>
                  <a:srgbClr val="000000"/>
                </a:solidFill>
                <a:latin typeface="Roboto Condensed"/>
              </a:rPr>
              <a:t>lựa</a:t>
            </a:r>
            <a:r>
              <a:rPr lang="en-US" sz="3299" dirty="0">
                <a:solidFill>
                  <a:srgbClr val="000000"/>
                </a:solidFill>
                <a:latin typeface="Roboto Condensed"/>
              </a:rPr>
              <a:t> </a:t>
            </a:r>
            <a:r>
              <a:rPr lang="en-US" sz="3299" dirty="0" err="1">
                <a:solidFill>
                  <a:srgbClr val="000000"/>
                </a:solidFill>
                <a:latin typeface="Roboto Condensed"/>
              </a:rPr>
              <a:t>chọn</a:t>
            </a:r>
            <a:r>
              <a:rPr lang="en-US" sz="3299" dirty="0">
                <a:solidFill>
                  <a:srgbClr val="000000"/>
                </a:solidFill>
                <a:latin typeface="Roboto Condensed"/>
              </a:rPr>
              <a:t> </a:t>
            </a:r>
            <a:r>
              <a:rPr lang="en-US" sz="3299" dirty="0" err="1">
                <a:solidFill>
                  <a:srgbClr val="000000"/>
                </a:solidFill>
                <a:latin typeface="Roboto Condensed"/>
              </a:rPr>
              <a:t>các</a:t>
            </a:r>
            <a:r>
              <a:rPr lang="en-US" sz="3299" dirty="0">
                <a:solidFill>
                  <a:srgbClr val="000000"/>
                </a:solidFill>
                <a:latin typeface="Roboto Condensed"/>
              </a:rPr>
              <a:t> </a:t>
            </a:r>
            <a:r>
              <a:rPr lang="en-US" sz="3299" dirty="0" err="1">
                <a:solidFill>
                  <a:srgbClr val="000000"/>
                </a:solidFill>
                <a:latin typeface="Roboto Condensed"/>
              </a:rPr>
              <a:t>yêu</a:t>
            </a:r>
            <a:r>
              <a:rPr lang="en-US" sz="3299" dirty="0">
                <a:solidFill>
                  <a:srgbClr val="000000"/>
                </a:solidFill>
                <a:latin typeface="Roboto Condensed"/>
              </a:rPr>
              <a:t> </a:t>
            </a:r>
            <a:r>
              <a:rPr lang="en-US" sz="3299" dirty="0" err="1">
                <a:solidFill>
                  <a:srgbClr val="000000"/>
                </a:solidFill>
                <a:latin typeface="Roboto Condensed"/>
              </a:rPr>
              <a:t>cầu</a:t>
            </a:r>
            <a:r>
              <a:rPr lang="en-US" sz="3299" dirty="0">
                <a:solidFill>
                  <a:srgbClr val="000000"/>
                </a:solidFill>
                <a:latin typeface="Roboto Condensed"/>
              </a:rPr>
              <a:t> </a:t>
            </a:r>
            <a:r>
              <a:rPr lang="en-US" sz="3299" dirty="0" err="1">
                <a:solidFill>
                  <a:srgbClr val="000000"/>
                </a:solidFill>
                <a:latin typeface="Roboto Condensed"/>
              </a:rPr>
              <a:t>đúng</a:t>
            </a:r>
            <a:r>
              <a:rPr lang="en-US" sz="3299" dirty="0">
                <a:solidFill>
                  <a:srgbClr val="000000"/>
                </a:solidFill>
                <a:latin typeface="Roboto Condensed"/>
              </a:rPr>
              <a:t>, </a:t>
            </a:r>
            <a:r>
              <a:rPr lang="en-US" sz="3299" dirty="0" err="1">
                <a:solidFill>
                  <a:srgbClr val="000000"/>
                </a:solidFill>
                <a:latin typeface="Roboto Condensed"/>
              </a:rPr>
              <a:t>phù</a:t>
            </a:r>
            <a:r>
              <a:rPr lang="en-US" sz="3299" dirty="0">
                <a:solidFill>
                  <a:srgbClr val="000000"/>
                </a:solidFill>
                <a:latin typeface="Roboto Condensed"/>
              </a:rPr>
              <a:t> </a:t>
            </a:r>
            <a:r>
              <a:rPr lang="en-US" sz="3299" dirty="0" err="1">
                <a:solidFill>
                  <a:srgbClr val="000000"/>
                </a:solidFill>
                <a:latin typeface="Roboto Condensed"/>
              </a:rPr>
              <a:t>hợp</a:t>
            </a:r>
            <a:r>
              <a:rPr lang="en-US" sz="3299" dirty="0">
                <a:solidFill>
                  <a:srgbClr val="000000"/>
                </a:solidFill>
                <a:latin typeface="Roboto Condensed"/>
              </a:rPr>
              <a:t> </a:t>
            </a:r>
            <a:r>
              <a:rPr lang="en-US" sz="3299" dirty="0" err="1">
                <a:solidFill>
                  <a:srgbClr val="000000"/>
                </a:solidFill>
                <a:latin typeface="Roboto Condensed"/>
              </a:rPr>
              <a:t>về</a:t>
            </a:r>
            <a:r>
              <a:rPr lang="en-US" sz="3299" dirty="0">
                <a:solidFill>
                  <a:srgbClr val="000000"/>
                </a:solidFill>
                <a:latin typeface="Roboto Condensed"/>
              </a:rPr>
              <a:t> </a:t>
            </a:r>
            <a:r>
              <a:rPr lang="en-US" sz="3299" dirty="0" err="1">
                <a:solidFill>
                  <a:srgbClr val="000000"/>
                </a:solidFill>
                <a:latin typeface="Roboto Condensed"/>
              </a:rPr>
              <a:t>nội</a:t>
            </a:r>
            <a:r>
              <a:rPr lang="en-US" sz="3299" dirty="0">
                <a:solidFill>
                  <a:srgbClr val="000000"/>
                </a:solidFill>
                <a:latin typeface="Roboto Condensed"/>
              </a:rPr>
              <a:t> dung và </a:t>
            </a:r>
            <a:r>
              <a:rPr lang="en-US" sz="3299" dirty="0" err="1">
                <a:solidFill>
                  <a:srgbClr val="000000"/>
                </a:solidFill>
                <a:latin typeface="Roboto Condensed"/>
              </a:rPr>
              <a:t>hình</a:t>
            </a:r>
            <a:r>
              <a:rPr lang="en-US" sz="3299" dirty="0">
                <a:solidFill>
                  <a:srgbClr val="000000"/>
                </a:solidFill>
                <a:latin typeface="Roboto Condensed"/>
              </a:rPr>
              <a:t> </a:t>
            </a:r>
            <a:r>
              <a:rPr lang="en-US" sz="3299" dirty="0" err="1">
                <a:solidFill>
                  <a:srgbClr val="000000"/>
                </a:solidFill>
                <a:latin typeface="Roboto Condensed"/>
              </a:rPr>
              <a:t>thức</a:t>
            </a:r>
            <a:r>
              <a:rPr lang="en-US" sz="3299" dirty="0">
                <a:solidFill>
                  <a:srgbClr val="000000"/>
                </a:solidFill>
                <a:latin typeface="Roboto Condensed"/>
              </a:rPr>
              <a:t> </a:t>
            </a:r>
            <a:r>
              <a:rPr lang="en-US" sz="3299" dirty="0" err="1">
                <a:solidFill>
                  <a:srgbClr val="000000"/>
                </a:solidFill>
                <a:latin typeface="Roboto Condensed"/>
              </a:rPr>
              <a:t>khi</a:t>
            </a:r>
            <a:r>
              <a:rPr lang="en-US" sz="3299" dirty="0">
                <a:solidFill>
                  <a:srgbClr val="000000"/>
                </a:solidFill>
                <a:latin typeface="Roboto Condensed"/>
              </a:rPr>
              <a:t> </a:t>
            </a:r>
            <a:r>
              <a:rPr lang="en-US" sz="3299" dirty="0" err="1">
                <a:solidFill>
                  <a:srgbClr val="000000"/>
                </a:solidFill>
                <a:latin typeface="Roboto Condensed"/>
              </a:rPr>
              <a:t>viết</a:t>
            </a:r>
            <a:r>
              <a:rPr lang="en-US" sz="3299" dirty="0">
                <a:solidFill>
                  <a:srgbClr val="000000"/>
                </a:solidFill>
                <a:latin typeface="Roboto Condensed"/>
              </a:rPr>
              <a:t> </a:t>
            </a:r>
            <a:r>
              <a:rPr lang="en-US" sz="3299" dirty="0" err="1">
                <a:solidFill>
                  <a:srgbClr val="000000"/>
                </a:solidFill>
                <a:latin typeface="Roboto Condensed"/>
              </a:rPr>
              <a:t>bài</a:t>
            </a:r>
            <a:r>
              <a:rPr lang="en-US" sz="3299" dirty="0">
                <a:solidFill>
                  <a:srgbClr val="000000"/>
                </a:solidFill>
                <a:latin typeface="Roboto Condensed"/>
              </a:rPr>
              <a:t> </a:t>
            </a:r>
            <a:r>
              <a:rPr lang="en-US" sz="3299" dirty="0" err="1">
                <a:solidFill>
                  <a:srgbClr val="000000"/>
                </a:solidFill>
                <a:latin typeface="Roboto Condensed"/>
              </a:rPr>
              <a:t>văn</a:t>
            </a:r>
            <a:r>
              <a:rPr lang="en-US" sz="3299" dirty="0">
                <a:solidFill>
                  <a:srgbClr val="000000"/>
                </a:solidFill>
                <a:latin typeface="Roboto Condensed"/>
              </a:rPr>
              <a:t> </a:t>
            </a:r>
            <a:r>
              <a:rPr lang="en-US" sz="3299" dirty="0" err="1">
                <a:solidFill>
                  <a:srgbClr val="000000"/>
                </a:solidFill>
                <a:latin typeface="Roboto Condensed"/>
              </a:rPr>
              <a:t>phân</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một</a:t>
            </a:r>
            <a:r>
              <a:rPr lang="en-US" sz="3299" dirty="0">
                <a:solidFill>
                  <a:srgbClr val="000000"/>
                </a:solidFill>
                <a:latin typeface="Roboto Condensed"/>
              </a:rPr>
              <a:t> </a:t>
            </a:r>
            <a:r>
              <a:rPr lang="en-US" sz="3299" dirty="0" err="1">
                <a:solidFill>
                  <a:srgbClr val="000000"/>
                </a:solidFill>
                <a:latin typeface="Roboto Condensed"/>
              </a:rPr>
              <a:t>tác</a:t>
            </a:r>
            <a:r>
              <a:rPr lang="en-US" sz="3299" dirty="0">
                <a:solidFill>
                  <a:srgbClr val="000000"/>
                </a:solidFill>
                <a:latin typeface="Roboto Condensed"/>
              </a:rPr>
              <a:t> </a:t>
            </a:r>
            <a:r>
              <a:rPr lang="en-US" sz="3299" dirty="0" err="1">
                <a:solidFill>
                  <a:srgbClr val="000000"/>
                </a:solidFill>
                <a:latin typeface="Roboto Condensed"/>
              </a:rPr>
              <a:t>phẩm</a:t>
            </a:r>
            <a:r>
              <a:rPr lang="en-US" sz="3299" dirty="0">
                <a:solidFill>
                  <a:srgbClr val="000000"/>
                </a:solidFill>
                <a:latin typeface="Roboto Condensed"/>
              </a:rPr>
              <a:t> </a:t>
            </a:r>
            <a:r>
              <a:rPr lang="en-US" sz="3299" dirty="0" err="1">
                <a:solidFill>
                  <a:srgbClr val="000000"/>
                </a:solidFill>
                <a:latin typeface="Roboto Condensed"/>
              </a:rPr>
              <a:t>văn</a:t>
            </a:r>
            <a:r>
              <a:rPr lang="en-US" sz="3299" dirty="0">
                <a:solidFill>
                  <a:srgbClr val="000000"/>
                </a:solidFill>
                <a:latin typeface="Roboto Condensed"/>
              </a:rPr>
              <a:t> </a:t>
            </a:r>
            <a:r>
              <a:rPr lang="en-US" sz="3299" dirty="0" err="1">
                <a:solidFill>
                  <a:srgbClr val="000000"/>
                </a:solidFill>
                <a:latin typeface="Roboto Condensed"/>
              </a:rPr>
              <a:t>học</a:t>
            </a:r>
            <a:r>
              <a:rPr lang="en-US" sz="3299" dirty="0">
                <a:solidFill>
                  <a:srgbClr val="000000"/>
                </a:solidFill>
                <a:latin typeface="Roboto Condensed"/>
              </a:rPr>
              <a:t>. </a:t>
            </a:r>
          </a:p>
        </p:txBody>
      </p:sp>
      <p:sp>
        <p:nvSpPr>
          <p:cNvPr id="7" name="TextBox 7"/>
          <p:cNvSpPr txBox="1"/>
          <p:nvPr/>
        </p:nvSpPr>
        <p:spPr>
          <a:xfrm>
            <a:off x="258758" y="254785"/>
            <a:ext cx="7198952" cy="1576069"/>
          </a:xfrm>
          <a:prstGeom prst="rect">
            <a:avLst/>
          </a:prstGeom>
        </p:spPr>
        <p:txBody>
          <a:bodyPr lIns="0" tIns="0" rIns="0" bIns="0" rtlCol="0" anchor="t">
            <a:spAutoFit/>
          </a:bodyPr>
          <a:lstStyle/>
          <a:p>
            <a:pPr algn="ctr">
              <a:lnSpc>
                <a:spcPts val="12880"/>
              </a:lnSpc>
            </a:pPr>
            <a:r>
              <a:rPr lang="en-US" sz="9200">
                <a:solidFill>
                  <a:srgbClr val="AD5545"/>
                </a:solidFill>
                <a:latin typeface="Fraunces Bold"/>
              </a:rPr>
              <a:t>TRÒ CHƠI </a:t>
            </a:r>
          </a:p>
        </p:txBody>
      </p:sp>
      <p:sp>
        <p:nvSpPr>
          <p:cNvPr id="8" name="TextBox 8"/>
          <p:cNvSpPr txBox="1"/>
          <p:nvPr/>
        </p:nvSpPr>
        <p:spPr>
          <a:xfrm>
            <a:off x="1373723" y="2127883"/>
            <a:ext cx="14718149" cy="972185"/>
          </a:xfrm>
          <a:prstGeom prst="rect">
            <a:avLst/>
          </a:prstGeom>
        </p:spPr>
        <p:txBody>
          <a:bodyPr lIns="0" tIns="0" rIns="0" bIns="0" rtlCol="0" anchor="t">
            <a:spAutoFit/>
          </a:bodyPr>
          <a:lstStyle/>
          <a:p>
            <a:pPr algn="ctr">
              <a:lnSpc>
                <a:spcPts val="7840"/>
              </a:lnSpc>
            </a:pPr>
            <a:r>
              <a:rPr lang="en-US" sz="5600" dirty="0" err="1">
                <a:solidFill>
                  <a:srgbClr val="AD5545"/>
                </a:solidFill>
                <a:latin typeface="#9Slide05 Dear Saturday"/>
              </a:rPr>
              <a:t>Đôi</a:t>
            </a:r>
            <a:r>
              <a:rPr lang="en-US" sz="5600" dirty="0">
                <a:solidFill>
                  <a:srgbClr val="AD5545"/>
                </a:solidFill>
                <a:latin typeface="#9Slide05 Dear Saturday"/>
              </a:rPr>
              <a:t> </a:t>
            </a:r>
            <a:r>
              <a:rPr lang="en-US" sz="5600" dirty="0" err="1">
                <a:solidFill>
                  <a:srgbClr val="AD5545"/>
                </a:solidFill>
                <a:latin typeface="#9Slide05 Dear Saturday"/>
              </a:rPr>
              <a:t>mắt</a:t>
            </a:r>
            <a:r>
              <a:rPr lang="en-US" sz="5600" dirty="0">
                <a:solidFill>
                  <a:srgbClr val="AD5545"/>
                </a:solidFill>
                <a:latin typeface="#9Slide05 Dear Saturday"/>
              </a:rPr>
              <a:t> </a:t>
            </a:r>
            <a:r>
              <a:rPr lang="en-US" sz="5600" dirty="0" err="1">
                <a:solidFill>
                  <a:srgbClr val="AD5545"/>
                </a:solidFill>
                <a:latin typeface="#9Slide05 Dear Saturday"/>
              </a:rPr>
              <a:t>tinh</a:t>
            </a:r>
            <a:r>
              <a:rPr lang="en-US" sz="5600" dirty="0">
                <a:solidFill>
                  <a:srgbClr val="AD5545"/>
                </a:solidFill>
                <a:latin typeface="#9Slide05 Dear Saturday"/>
              </a:rPr>
              <a:t> </a:t>
            </a:r>
            <a:r>
              <a:rPr lang="en-US" sz="5600" dirty="0" err="1">
                <a:solidFill>
                  <a:srgbClr val="AD5545"/>
                </a:solidFill>
                <a:latin typeface="#9Slide05 Dear Saturday"/>
              </a:rPr>
              <a:t>anh</a:t>
            </a:r>
            <a:r>
              <a:rPr lang="en-US" sz="5600" dirty="0">
                <a:solidFill>
                  <a:srgbClr val="AD5545"/>
                </a:solidFill>
                <a:latin typeface="#9Slide05 Dear Saturday"/>
              </a:rPr>
              <a:t> - </a:t>
            </a:r>
            <a:r>
              <a:rPr lang="en-US" sz="5600" dirty="0" err="1">
                <a:solidFill>
                  <a:srgbClr val="AD5545"/>
                </a:solidFill>
                <a:latin typeface="#9Slide05 Dear Saturday"/>
              </a:rPr>
              <a:t>Nhanh</a:t>
            </a:r>
            <a:r>
              <a:rPr lang="en-US" sz="5600" dirty="0">
                <a:solidFill>
                  <a:srgbClr val="AD5545"/>
                </a:solidFill>
                <a:latin typeface="#9Slide05 Dear Saturday"/>
              </a:rPr>
              <a:t> </a:t>
            </a:r>
            <a:r>
              <a:rPr lang="en-US" sz="5600" dirty="0" err="1">
                <a:solidFill>
                  <a:srgbClr val="AD5545"/>
                </a:solidFill>
                <a:latin typeface="#9Slide05 Dear Saturday"/>
              </a:rPr>
              <a:t>tay</a:t>
            </a:r>
            <a:r>
              <a:rPr lang="en-US" sz="5600" dirty="0">
                <a:solidFill>
                  <a:srgbClr val="AD5545"/>
                </a:solidFill>
                <a:latin typeface="#9Slide05 Dear Saturday"/>
              </a:rPr>
              <a:t> </a:t>
            </a:r>
            <a:r>
              <a:rPr lang="en-US" sz="5600" dirty="0" err="1">
                <a:solidFill>
                  <a:srgbClr val="AD5545"/>
                </a:solidFill>
                <a:latin typeface="#9Slide05 Dear Saturday"/>
              </a:rPr>
              <a:t>chọn</a:t>
            </a:r>
            <a:r>
              <a:rPr lang="en-US" sz="5600" dirty="0">
                <a:solidFill>
                  <a:srgbClr val="AD5545"/>
                </a:solidFill>
                <a:latin typeface="#9Slide05 Dear Saturday"/>
              </a:rPr>
              <a:t> </a:t>
            </a:r>
            <a:r>
              <a:rPr lang="en-US" sz="5600" dirty="0" err="1">
                <a:solidFill>
                  <a:srgbClr val="AD5545"/>
                </a:solidFill>
                <a:latin typeface="#9Slide05 Dear Saturday"/>
              </a:rPr>
              <a:t>đúng</a:t>
            </a:r>
            <a:endParaRPr lang="en-US" sz="5600" dirty="0">
              <a:solidFill>
                <a:srgbClr val="AD5545"/>
              </a:solidFill>
              <a:latin typeface="#9Slide05 Dear Saturday"/>
            </a:endParaRPr>
          </a:p>
        </p:txBody>
      </p:sp>
      <p:sp>
        <p:nvSpPr>
          <p:cNvPr id="9" name="Freeform 9"/>
          <p:cNvSpPr/>
          <p:nvPr/>
        </p:nvSpPr>
        <p:spPr>
          <a:xfrm>
            <a:off x="15695970" y="-11955"/>
            <a:ext cx="2592030" cy="895428"/>
          </a:xfrm>
          <a:custGeom>
            <a:avLst/>
            <a:gdLst/>
            <a:ahLst/>
            <a:cxnLst/>
            <a:rect l="l" t="t" r="r" b="b"/>
            <a:pathLst>
              <a:path w="2592030" h="895428">
                <a:moveTo>
                  <a:pt x="0" y="0"/>
                </a:moveTo>
                <a:lnTo>
                  <a:pt x="2592030" y="0"/>
                </a:lnTo>
                <a:lnTo>
                  <a:pt x="2592030" y="895429"/>
                </a:lnTo>
                <a:lnTo>
                  <a:pt x="0" y="8954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Freeform 10"/>
          <p:cNvSpPr/>
          <p:nvPr/>
        </p:nvSpPr>
        <p:spPr>
          <a:xfrm>
            <a:off x="12304304" y="3309618"/>
            <a:ext cx="4954996" cy="6367401"/>
          </a:xfrm>
          <a:custGeom>
            <a:avLst/>
            <a:gdLst/>
            <a:ahLst/>
            <a:cxnLst/>
            <a:rect l="l" t="t" r="r" b="b"/>
            <a:pathLst>
              <a:path w="4954996" h="6367401">
                <a:moveTo>
                  <a:pt x="0" y="0"/>
                </a:moveTo>
                <a:lnTo>
                  <a:pt x="4954996" y="0"/>
                </a:lnTo>
                <a:lnTo>
                  <a:pt x="4954996" y="6367401"/>
                </a:lnTo>
                <a:lnTo>
                  <a:pt x="0" y="63674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1" name="TextBox 11"/>
          <p:cNvSpPr txBox="1"/>
          <p:nvPr/>
        </p:nvSpPr>
        <p:spPr>
          <a:xfrm>
            <a:off x="12702053" y="5244692"/>
            <a:ext cx="4159499" cy="4059556"/>
          </a:xfrm>
          <a:prstGeom prst="rect">
            <a:avLst/>
          </a:prstGeom>
        </p:spPr>
        <p:txBody>
          <a:bodyPr lIns="0" tIns="0" rIns="0" bIns="0" rtlCol="0" anchor="t">
            <a:spAutoFit/>
          </a:bodyPr>
          <a:lstStyle/>
          <a:p>
            <a:pPr algn="ctr">
              <a:lnSpc>
                <a:spcPts val="4619"/>
              </a:lnSpc>
            </a:pPr>
            <a:r>
              <a:rPr lang="en-US" sz="3299" dirty="0">
                <a:solidFill>
                  <a:srgbClr val="000000"/>
                </a:solidFill>
                <a:latin typeface="Roboto Condensed"/>
              </a:rPr>
              <a:t>HS </a:t>
            </a:r>
            <a:r>
              <a:rPr lang="en-US" sz="3299" dirty="0" err="1">
                <a:solidFill>
                  <a:srgbClr val="000000"/>
                </a:solidFill>
                <a:latin typeface="Roboto Condensed"/>
              </a:rPr>
              <a:t>trả</a:t>
            </a:r>
            <a:r>
              <a:rPr lang="en-US" sz="3299" dirty="0">
                <a:solidFill>
                  <a:srgbClr val="000000"/>
                </a:solidFill>
                <a:latin typeface="Roboto Condensed"/>
              </a:rPr>
              <a:t> </a:t>
            </a:r>
            <a:r>
              <a:rPr lang="en-US" sz="3299" dirty="0" err="1">
                <a:solidFill>
                  <a:srgbClr val="000000"/>
                </a:solidFill>
                <a:latin typeface="Roboto Condensed"/>
              </a:rPr>
              <a:t>lời</a:t>
            </a:r>
            <a:r>
              <a:rPr lang="en-US" sz="3299" dirty="0">
                <a:solidFill>
                  <a:srgbClr val="000000"/>
                </a:solidFill>
                <a:latin typeface="Roboto Condensed"/>
              </a:rPr>
              <a:t> </a:t>
            </a:r>
            <a:r>
              <a:rPr lang="en-US" sz="3299" dirty="0" err="1">
                <a:solidFill>
                  <a:srgbClr val="000000"/>
                </a:solidFill>
                <a:latin typeface="Roboto Condensed"/>
              </a:rPr>
              <a:t>đúng</a:t>
            </a:r>
            <a:r>
              <a:rPr lang="en-US" sz="3299" dirty="0">
                <a:solidFill>
                  <a:srgbClr val="000000"/>
                </a:solidFill>
                <a:latin typeface="Roboto Condensed"/>
              </a:rPr>
              <a:t>, </a:t>
            </a:r>
            <a:r>
              <a:rPr lang="en-US" sz="3299" dirty="0" err="1">
                <a:solidFill>
                  <a:srgbClr val="000000"/>
                </a:solidFill>
                <a:latin typeface="Roboto Condensed"/>
              </a:rPr>
              <a:t>được</a:t>
            </a:r>
            <a:r>
              <a:rPr lang="en-US" sz="3299" dirty="0">
                <a:solidFill>
                  <a:srgbClr val="000000"/>
                </a:solidFill>
                <a:latin typeface="Roboto Condensed"/>
              </a:rPr>
              <a:t> </a:t>
            </a:r>
            <a:r>
              <a:rPr lang="en-US" sz="3299" dirty="0" err="1">
                <a:solidFill>
                  <a:srgbClr val="000000"/>
                </a:solidFill>
                <a:latin typeface="Roboto Condensed"/>
              </a:rPr>
              <a:t>thưởng</a:t>
            </a:r>
            <a:r>
              <a:rPr lang="en-US" sz="3299" dirty="0">
                <a:solidFill>
                  <a:srgbClr val="000000"/>
                </a:solidFill>
                <a:latin typeface="Roboto Condensed"/>
              </a:rPr>
              <a:t> </a:t>
            </a:r>
            <a:r>
              <a:rPr lang="en-US" sz="3299" dirty="0" err="1">
                <a:solidFill>
                  <a:srgbClr val="000000"/>
                </a:solidFill>
                <a:latin typeface="Roboto Condensed"/>
              </a:rPr>
              <a:t>nóng</a:t>
            </a:r>
            <a:r>
              <a:rPr lang="en-US" sz="3299" dirty="0">
                <a:solidFill>
                  <a:srgbClr val="000000"/>
                </a:solidFill>
                <a:latin typeface="Roboto Condensed"/>
              </a:rPr>
              <a:t> </a:t>
            </a:r>
            <a:r>
              <a:rPr lang="en-US" sz="3299" dirty="0" err="1">
                <a:solidFill>
                  <a:srgbClr val="000000"/>
                </a:solidFill>
                <a:latin typeface="Roboto Condensed"/>
              </a:rPr>
              <a:t>sao</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cực</a:t>
            </a:r>
            <a:r>
              <a:rPr lang="en-US" sz="3299" dirty="0">
                <a:solidFill>
                  <a:srgbClr val="000000"/>
                </a:solidFill>
                <a:latin typeface="Roboto Condensed"/>
              </a:rPr>
              <a:t>, </a:t>
            </a:r>
            <a:r>
              <a:rPr lang="en-US" sz="3299" dirty="0" err="1">
                <a:solidFill>
                  <a:srgbClr val="000000"/>
                </a:solidFill>
                <a:latin typeface="Roboto Condensed"/>
              </a:rPr>
              <a:t>trả</a:t>
            </a:r>
            <a:r>
              <a:rPr lang="en-US" sz="3299" dirty="0">
                <a:solidFill>
                  <a:srgbClr val="000000"/>
                </a:solidFill>
                <a:latin typeface="Roboto Condensed"/>
              </a:rPr>
              <a:t> </a:t>
            </a:r>
            <a:r>
              <a:rPr lang="en-US" sz="3299" dirty="0" err="1">
                <a:solidFill>
                  <a:srgbClr val="000000"/>
                </a:solidFill>
                <a:latin typeface="Roboto Condensed"/>
              </a:rPr>
              <a:t>lời</a:t>
            </a:r>
            <a:r>
              <a:rPr lang="en-US" sz="3299" dirty="0">
                <a:solidFill>
                  <a:srgbClr val="000000"/>
                </a:solidFill>
                <a:latin typeface="Roboto Condensed"/>
              </a:rPr>
              <a:t> </a:t>
            </a:r>
            <a:r>
              <a:rPr lang="en-US" sz="3299" dirty="0" err="1">
                <a:solidFill>
                  <a:srgbClr val="000000"/>
                </a:solidFill>
                <a:latin typeface="Roboto Condensed"/>
              </a:rPr>
              <a:t>sai</a:t>
            </a:r>
            <a:r>
              <a:rPr lang="en-US" sz="3299" dirty="0">
                <a:solidFill>
                  <a:srgbClr val="000000"/>
                </a:solidFill>
                <a:latin typeface="Roboto Condensed"/>
              </a:rPr>
              <a:t>, </a:t>
            </a:r>
            <a:r>
              <a:rPr lang="en-US" sz="3299" dirty="0" err="1">
                <a:solidFill>
                  <a:srgbClr val="000000"/>
                </a:solidFill>
                <a:latin typeface="Roboto Condensed"/>
              </a:rPr>
              <a:t>nhường</a:t>
            </a:r>
            <a:r>
              <a:rPr lang="en-US" sz="3299" dirty="0">
                <a:solidFill>
                  <a:srgbClr val="000000"/>
                </a:solidFill>
                <a:latin typeface="Roboto Condensed"/>
              </a:rPr>
              <a:t> </a:t>
            </a:r>
            <a:r>
              <a:rPr lang="en-US" sz="3299" dirty="0" err="1">
                <a:solidFill>
                  <a:srgbClr val="000000"/>
                </a:solidFill>
                <a:latin typeface="Roboto Condensed"/>
              </a:rPr>
              <a:t>cơ</a:t>
            </a:r>
            <a:r>
              <a:rPr lang="en-US" sz="3299" dirty="0">
                <a:solidFill>
                  <a:srgbClr val="000000"/>
                </a:solidFill>
                <a:latin typeface="Roboto Condensed"/>
              </a:rPr>
              <a:t> </a:t>
            </a:r>
            <a:r>
              <a:rPr lang="en-US" sz="3299" dirty="0" err="1">
                <a:solidFill>
                  <a:srgbClr val="000000"/>
                </a:solidFill>
                <a:latin typeface="Roboto Condensed"/>
              </a:rPr>
              <a:t>hội</a:t>
            </a:r>
            <a:r>
              <a:rPr lang="en-US" sz="3299" dirty="0">
                <a:solidFill>
                  <a:srgbClr val="000000"/>
                </a:solidFill>
                <a:latin typeface="Roboto Condensed"/>
              </a:rPr>
              <a:t> </a:t>
            </a:r>
            <a:r>
              <a:rPr lang="en-US" sz="3299" dirty="0" err="1">
                <a:solidFill>
                  <a:srgbClr val="000000"/>
                </a:solidFill>
                <a:latin typeface="Roboto Condensed"/>
              </a:rPr>
              <a:t>cho</a:t>
            </a:r>
            <a:r>
              <a:rPr lang="en-US" sz="3299" dirty="0">
                <a:solidFill>
                  <a:srgbClr val="000000"/>
                </a:solidFill>
                <a:latin typeface="Roboto Condensed"/>
              </a:rPr>
              <a:t> </a:t>
            </a:r>
            <a:r>
              <a:rPr lang="en-US" sz="3299" dirty="0" err="1">
                <a:solidFill>
                  <a:srgbClr val="000000"/>
                </a:solidFill>
                <a:latin typeface="Roboto Condensed"/>
              </a:rPr>
              <a:t>bạn</a:t>
            </a:r>
            <a:r>
              <a:rPr lang="en-US" sz="3299" dirty="0">
                <a:solidFill>
                  <a:srgbClr val="000000"/>
                </a:solidFill>
                <a:latin typeface="Roboto Condensed"/>
              </a:rPr>
              <a:t> </a:t>
            </a:r>
            <a:r>
              <a:rPr lang="en-US" sz="3299" dirty="0" err="1">
                <a:solidFill>
                  <a:srgbClr val="000000"/>
                </a:solidFill>
                <a:latin typeface="Roboto Condensed"/>
              </a:rPr>
              <a:t>khác</a:t>
            </a:r>
            <a:r>
              <a:rPr lang="en-US" sz="3299" dirty="0">
                <a:solidFill>
                  <a:srgbClr val="000000"/>
                </a:solidFill>
                <a:latin typeface="Roboto Condensed"/>
              </a:rPr>
              <a:t>. </a:t>
            </a:r>
            <a:r>
              <a:rPr lang="en-US" sz="3299" dirty="0" err="1">
                <a:solidFill>
                  <a:srgbClr val="000000"/>
                </a:solidFill>
                <a:latin typeface="Roboto Condensed"/>
              </a:rPr>
              <a:t>Đủ</a:t>
            </a:r>
            <a:r>
              <a:rPr lang="en-US" sz="3299" dirty="0">
                <a:solidFill>
                  <a:srgbClr val="000000"/>
                </a:solidFill>
                <a:latin typeface="Roboto Condensed"/>
              </a:rPr>
              <a:t> 5 </a:t>
            </a:r>
            <a:r>
              <a:rPr lang="en-US" sz="3299" dirty="0" err="1">
                <a:solidFill>
                  <a:srgbClr val="000000"/>
                </a:solidFill>
                <a:latin typeface="Roboto Condensed"/>
              </a:rPr>
              <a:t>sao</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cực</a:t>
            </a:r>
            <a:r>
              <a:rPr lang="en-US" sz="3299" dirty="0">
                <a:solidFill>
                  <a:srgbClr val="000000"/>
                </a:solidFill>
                <a:latin typeface="Roboto Condensed"/>
              </a:rPr>
              <a:t>, HS </a:t>
            </a:r>
            <a:r>
              <a:rPr lang="en-US" sz="3299" dirty="0" err="1">
                <a:solidFill>
                  <a:srgbClr val="000000"/>
                </a:solidFill>
                <a:latin typeface="Roboto Condensed"/>
              </a:rPr>
              <a:t>quy</a:t>
            </a:r>
            <a:r>
              <a:rPr lang="en-US" sz="3299" dirty="0">
                <a:solidFill>
                  <a:srgbClr val="000000"/>
                </a:solidFill>
                <a:latin typeface="Roboto Condensed"/>
              </a:rPr>
              <a:t> </a:t>
            </a:r>
            <a:r>
              <a:rPr lang="en-US" sz="3299" dirty="0" err="1">
                <a:solidFill>
                  <a:srgbClr val="000000"/>
                </a:solidFill>
                <a:latin typeface="Roboto Condensed"/>
              </a:rPr>
              <a:t>đổi</a:t>
            </a:r>
            <a:r>
              <a:rPr lang="en-US" sz="3299" dirty="0">
                <a:solidFill>
                  <a:srgbClr val="000000"/>
                </a:solidFill>
                <a:latin typeface="Roboto Condensed"/>
              </a:rPr>
              <a:t> </a:t>
            </a:r>
            <a:r>
              <a:rPr lang="en-US" sz="3299" dirty="0" err="1">
                <a:solidFill>
                  <a:srgbClr val="000000"/>
                </a:solidFill>
                <a:latin typeface="Roboto Condensed"/>
              </a:rPr>
              <a:t>thành</a:t>
            </a:r>
            <a:r>
              <a:rPr lang="en-US" sz="3299" dirty="0">
                <a:solidFill>
                  <a:srgbClr val="000000"/>
                </a:solidFill>
                <a:latin typeface="Roboto Condensed"/>
              </a:rPr>
              <a:t> </a:t>
            </a:r>
            <a:r>
              <a:rPr lang="en-US" sz="3299" dirty="0" err="1">
                <a:solidFill>
                  <a:srgbClr val="000000"/>
                </a:solidFill>
                <a:latin typeface="Roboto Condensed"/>
              </a:rPr>
              <a:t>điểm</a:t>
            </a:r>
            <a:r>
              <a:rPr lang="en-US" sz="3299" dirty="0">
                <a:solidFill>
                  <a:srgbClr val="000000"/>
                </a:solidFill>
                <a:latin typeface="Roboto Condensed"/>
              </a:rPr>
              <a:t> 10 </a:t>
            </a:r>
            <a:r>
              <a:rPr lang="en-US" sz="3299" dirty="0" err="1">
                <a:solidFill>
                  <a:srgbClr val="000000"/>
                </a:solidFill>
                <a:latin typeface="Roboto Condensed"/>
              </a:rPr>
              <a:t>hệ</a:t>
            </a:r>
            <a:r>
              <a:rPr lang="en-US" sz="3299" dirty="0">
                <a:solidFill>
                  <a:srgbClr val="000000"/>
                </a:solidFill>
                <a:latin typeface="Roboto Condensed"/>
              </a:rPr>
              <a:t> </a:t>
            </a:r>
            <a:r>
              <a:rPr lang="en-US" sz="3299" dirty="0" err="1">
                <a:solidFill>
                  <a:srgbClr val="000000"/>
                </a:solidFill>
                <a:latin typeface="Roboto Condensed"/>
              </a:rPr>
              <a:t>số</a:t>
            </a:r>
            <a:r>
              <a:rPr lang="en-US" sz="3299" dirty="0">
                <a:solidFill>
                  <a:srgbClr val="000000"/>
                </a:solidFill>
                <a:latin typeface="Roboto Condensed"/>
              </a:rPr>
              <a:t> 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5" name="TextBox 5"/>
          <p:cNvSpPr txBox="1"/>
          <p:nvPr/>
        </p:nvSpPr>
        <p:spPr>
          <a:xfrm>
            <a:off x="5544524" y="485926"/>
            <a:ext cx="7198952" cy="1576069"/>
          </a:xfrm>
          <a:prstGeom prst="rect">
            <a:avLst/>
          </a:prstGeom>
        </p:spPr>
        <p:txBody>
          <a:bodyPr lIns="0" tIns="0" rIns="0" bIns="0" rtlCol="0" anchor="t">
            <a:spAutoFit/>
          </a:bodyPr>
          <a:lstStyle/>
          <a:p>
            <a:pPr algn="ctr">
              <a:lnSpc>
                <a:spcPts val="12880"/>
              </a:lnSpc>
            </a:pPr>
            <a:r>
              <a:rPr lang="en-US" sz="9200">
                <a:solidFill>
                  <a:srgbClr val="AD5545"/>
                </a:solidFill>
                <a:latin typeface="Fraunces Bold"/>
              </a:rPr>
              <a:t>TRÒ CHƠI </a:t>
            </a:r>
          </a:p>
        </p:txBody>
      </p:sp>
      <p:sp>
        <p:nvSpPr>
          <p:cNvPr id="6" name="TextBox 6"/>
          <p:cNvSpPr txBox="1"/>
          <p:nvPr/>
        </p:nvSpPr>
        <p:spPr>
          <a:xfrm>
            <a:off x="2814520" y="2397125"/>
            <a:ext cx="12689042" cy="762000"/>
          </a:xfrm>
          <a:prstGeom prst="rect">
            <a:avLst/>
          </a:prstGeom>
        </p:spPr>
        <p:txBody>
          <a:bodyPr lIns="0" tIns="0" rIns="0" bIns="0" rtlCol="0" anchor="t">
            <a:spAutoFit/>
          </a:bodyPr>
          <a:lstStyle/>
          <a:p>
            <a:pPr algn="ctr">
              <a:lnSpc>
                <a:spcPts val="6299"/>
              </a:lnSpc>
            </a:pPr>
            <a:r>
              <a:rPr lang="en-US" sz="4499">
                <a:solidFill>
                  <a:srgbClr val="AD5545"/>
                </a:solidFill>
                <a:latin typeface="#9Slide05 Dear Saturday"/>
              </a:rPr>
              <a:t>Đôi mắt tinh anh - Nhnah tay chọn đúng</a:t>
            </a:r>
          </a:p>
        </p:txBody>
      </p:sp>
      <p:graphicFrame>
        <p:nvGraphicFramePr>
          <p:cNvPr id="7" name="Table 7"/>
          <p:cNvGraphicFramePr>
            <a:graphicFrameLocks noGrp="1"/>
          </p:cNvGraphicFramePr>
          <p:nvPr/>
        </p:nvGraphicFramePr>
        <p:xfrm>
          <a:off x="369086" y="3609975"/>
          <a:ext cx="17549827" cy="5086350"/>
        </p:xfrm>
        <a:graphic>
          <a:graphicData uri="http://schemas.openxmlformats.org/drawingml/2006/table">
            <a:tbl>
              <a:tblPr/>
              <a:tblGrid>
                <a:gridCol w="7557634">
                  <a:extLst>
                    <a:ext uri="{9D8B030D-6E8A-4147-A177-3AD203B41FA5}">
                      <a16:colId xmlns:a16="http://schemas.microsoft.com/office/drawing/2014/main" val="20000"/>
                    </a:ext>
                  </a:extLst>
                </a:gridCol>
                <a:gridCol w="9992193">
                  <a:extLst>
                    <a:ext uri="{9D8B030D-6E8A-4147-A177-3AD203B41FA5}">
                      <a16:colId xmlns:a16="http://schemas.microsoft.com/office/drawing/2014/main" val="20001"/>
                    </a:ext>
                  </a:extLst>
                </a:gridCol>
              </a:tblGrid>
              <a:tr h="1017270">
                <a:tc>
                  <a:txBody>
                    <a:bodyPr/>
                    <a:lstStyle/>
                    <a:p>
                      <a:pPr algn="just">
                        <a:lnSpc>
                          <a:spcPts val="4200"/>
                        </a:lnSpc>
                        <a:defRPr/>
                      </a:pPr>
                      <a:r>
                        <a:rPr lang="en-US" sz="3000">
                          <a:solidFill>
                            <a:srgbClr val="000000"/>
                          </a:solidFill>
                          <a:latin typeface="Roboto Condensed"/>
                        </a:rPr>
                        <a:t>Bài văn (bố cục 3 phần MB, TB, KB)</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Phân</a:t>
                      </a:r>
                      <a:r>
                        <a:rPr lang="en-US" sz="3000" dirty="0">
                          <a:solidFill>
                            <a:srgbClr val="000000"/>
                          </a:solidFill>
                          <a:latin typeface="Roboto Condensed"/>
                        </a:rPr>
                        <a:t> </a:t>
                      </a:r>
                      <a:r>
                        <a:rPr lang="en-US" sz="3000" dirty="0" err="1">
                          <a:solidFill>
                            <a:srgbClr val="000000"/>
                          </a:solidFill>
                          <a:latin typeface="Roboto Condensed"/>
                        </a:rPr>
                        <a:t>tích</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nội</a:t>
                      </a:r>
                      <a:r>
                        <a:rPr lang="en-US" sz="3000" dirty="0">
                          <a:solidFill>
                            <a:srgbClr val="000000"/>
                          </a:solidFill>
                          <a:latin typeface="Roboto Condensed"/>
                        </a:rPr>
                        <a:t> dung </a:t>
                      </a:r>
                      <a:r>
                        <a:rPr lang="en-US" sz="3000" dirty="0" err="1">
                          <a:solidFill>
                            <a:srgbClr val="000000"/>
                          </a:solidFill>
                          <a:latin typeface="Roboto Condensed"/>
                        </a:rPr>
                        <a:t>cơ</a:t>
                      </a:r>
                      <a:r>
                        <a:rPr lang="en-US" sz="3000" dirty="0">
                          <a:solidFill>
                            <a:srgbClr val="000000"/>
                          </a:solidFill>
                          <a:latin typeface="Roboto Condensed"/>
                        </a:rPr>
                        <a:t> </a:t>
                      </a:r>
                      <a:r>
                        <a:rPr lang="en-US" sz="3000" dirty="0" err="1">
                          <a:solidFill>
                            <a:srgbClr val="000000"/>
                          </a:solidFill>
                          <a:latin typeface="Roboto Condensed"/>
                        </a:rPr>
                        <a:t>bản</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bài</a:t>
                      </a:r>
                      <a:r>
                        <a:rPr lang="en-US" sz="3000" dirty="0">
                          <a:solidFill>
                            <a:srgbClr val="000000"/>
                          </a:solidFill>
                          <a:latin typeface="Roboto Condensed"/>
                        </a:rPr>
                        <a:t> </a:t>
                      </a:r>
                      <a:r>
                        <a:rPr lang="en-US" sz="3000" dirty="0" err="1">
                          <a:solidFill>
                            <a:srgbClr val="000000"/>
                          </a:solidFill>
                          <a:latin typeface="Roboto Condensed"/>
                        </a:rPr>
                        <a:t>thơ</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017270">
                <a:tc>
                  <a:txBody>
                    <a:bodyPr/>
                    <a:lstStyle/>
                    <a:p>
                      <a:pPr algn="just">
                        <a:lnSpc>
                          <a:spcPts val="4200"/>
                        </a:lnSpc>
                        <a:defRPr/>
                      </a:pPr>
                      <a:r>
                        <a:rPr lang="en-US" sz="3000">
                          <a:solidFill>
                            <a:srgbClr val="000000"/>
                          </a:solidFill>
                          <a:latin typeface="Roboto Condensed"/>
                        </a:rPr>
                        <a:t>Phân tích đặc điểm của nhân vật chính</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a:rPr>
                        <a:t>Giới thiệu được bài thơ, tác giả (nếu có), nêu ý kiến chung</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1017270">
                <a:tc>
                  <a:txBody>
                    <a:bodyPr/>
                    <a:lstStyle/>
                    <a:p>
                      <a:pPr algn="just">
                        <a:lnSpc>
                          <a:spcPts val="4200"/>
                        </a:lnSpc>
                        <a:defRPr/>
                      </a:pPr>
                      <a:r>
                        <a:rPr lang="en-US" sz="3000">
                          <a:solidFill>
                            <a:srgbClr val="000000"/>
                          </a:solidFill>
                          <a:latin typeface="Roboto Condensed"/>
                        </a:rPr>
                        <a:t>Khẳng định được vị trí, ý nghĩa của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diễn</a:t>
                      </a:r>
                      <a:r>
                        <a:rPr lang="en-US" sz="3000" dirty="0">
                          <a:solidFill>
                            <a:srgbClr val="000000"/>
                          </a:solidFill>
                          <a:latin typeface="Roboto Condensed"/>
                        </a:rPr>
                        <a:t> </a:t>
                      </a:r>
                      <a:r>
                        <a:rPr lang="en-US" sz="3000" dirty="0" err="1">
                          <a:solidFill>
                            <a:srgbClr val="000000"/>
                          </a:solidFill>
                          <a:latin typeface="Roboto Condensed"/>
                        </a:rPr>
                        <a:t>biến</a:t>
                      </a:r>
                      <a:r>
                        <a:rPr lang="en-US" sz="3000" dirty="0">
                          <a:solidFill>
                            <a:srgbClr val="000000"/>
                          </a:solidFill>
                          <a:latin typeface="Roboto Condensed"/>
                        </a:rPr>
                        <a:t> </a:t>
                      </a:r>
                      <a:r>
                        <a:rPr lang="en-US" sz="3000" dirty="0" err="1">
                          <a:solidFill>
                            <a:srgbClr val="000000"/>
                          </a:solidFill>
                          <a:latin typeface="Roboto Condensed"/>
                        </a:rPr>
                        <a:t>câu</a:t>
                      </a:r>
                      <a:r>
                        <a:rPr lang="en-US" sz="3000" dirty="0">
                          <a:solidFill>
                            <a:srgbClr val="000000"/>
                          </a:solidFill>
                          <a:latin typeface="Roboto Condensed"/>
                        </a:rPr>
                        <a:t> </a:t>
                      </a:r>
                      <a:r>
                        <a:rPr lang="en-US" sz="3000" dirty="0" err="1">
                          <a:solidFill>
                            <a:srgbClr val="000000"/>
                          </a:solidFill>
                          <a:latin typeface="Roboto Condensed"/>
                        </a:rPr>
                        <a:t>chuyện</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r h="1017270">
                <a:tc>
                  <a:txBody>
                    <a:bodyPr/>
                    <a:lstStyle/>
                    <a:p>
                      <a:pPr algn="just">
                        <a:lnSpc>
                          <a:spcPts val="4200"/>
                        </a:lnSpc>
                        <a:defRPr/>
                      </a:pPr>
                      <a:r>
                        <a:rPr lang="en-US" sz="3000">
                          <a:solidFill>
                            <a:srgbClr val="000000"/>
                          </a:solidFill>
                          <a:latin typeface="Roboto Condensed"/>
                        </a:rPr>
                        <a:t>Bài văn (bố cục MĐ, TĐ, KĐ)</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a:rPr>
                        <a:t>Phân tích được một số nét đặc sắc về hình thức nghệ thuật</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3"/>
                  </a:ext>
                </a:extLst>
              </a:tr>
              <a:tr h="1017270">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ý </a:t>
                      </a:r>
                      <a:r>
                        <a:rPr lang="en-US" sz="3000" dirty="0" err="1">
                          <a:solidFill>
                            <a:srgbClr val="000000"/>
                          </a:solidFill>
                          <a:latin typeface="Roboto Condensed"/>
                        </a:rPr>
                        <a:t>nghĩa</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sự</a:t>
                      </a:r>
                      <a:r>
                        <a:rPr lang="en-US" sz="3000" dirty="0">
                          <a:solidFill>
                            <a:srgbClr val="000000"/>
                          </a:solidFill>
                          <a:latin typeface="Roboto Condensed"/>
                        </a:rPr>
                        <a:t> </a:t>
                      </a:r>
                      <a:r>
                        <a:rPr lang="en-US" sz="3000" dirty="0" err="1">
                          <a:solidFill>
                            <a:srgbClr val="000000"/>
                          </a:solidFill>
                          <a:latin typeface="Roboto Condensed"/>
                        </a:rPr>
                        <a:t>kiện</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quan</a:t>
                      </a:r>
                      <a:r>
                        <a:rPr lang="en-US" sz="3000" dirty="0">
                          <a:solidFill>
                            <a:srgbClr val="000000"/>
                          </a:solidFill>
                          <a:latin typeface="Roboto Condensed"/>
                        </a:rPr>
                        <a:t> </a:t>
                      </a:r>
                      <a:r>
                        <a:rPr lang="en-US" sz="3000" dirty="0" err="1">
                          <a:solidFill>
                            <a:srgbClr val="000000"/>
                          </a:solidFill>
                          <a:latin typeface="Roboto Condensed"/>
                        </a:rPr>
                        <a:t>điểm</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bản</a:t>
                      </a:r>
                      <a:r>
                        <a:rPr lang="en-US" sz="3000" dirty="0">
                          <a:solidFill>
                            <a:srgbClr val="000000"/>
                          </a:solidFill>
                          <a:latin typeface="Roboto Condensed"/>
                        </a:rPr>
                        <a:t> </a:t>
                      </a:r>
                      <a:r>
                        <a:rPr lang="en-US" sz="3000" dirty="0" err="1">
                          <a:solidFill>
                            <a:srgbClr val="000000"/>
                          </a:solidFill>
                          <a:latin typeface="Roboto Condensed"/>
                        </a:rPr>
                        <a:t>thân</a:t>
                      </a:r>
                      <a:r>
                        <a:rPr lang="en-US" sz="3000" dirty="0">
                          <a:solidFill>
                            <a:srgbClr val="000000"/>
                          </a:solidFill>
                          <a:latin typeface="Roboto Condensed"/>
                        </a:rPr>
                        <a:t> </a:t>
                      </a:r>
                      <a:r>
                        <a:rPr lang="en-US" sz="3000" dirty="0" err="1">
                          <a:solidFill>
                            <a:srgbClr val="000000"/>
                          </a:solidFill>
                          <a:latin typeface="Roboto Condensed"/>
                        </a:rPr>
                        <a:t>về</a:t>
                      </a:r>
                      <a:r>
                        <a:rPr lang="en-US" sz="3000" dirty="0">
                          <a:solidFill>
                            <a:srgbClr val="000000"/>
                          </a:solidFill>
                          <a:latin typeface="Roboto Condensed"/>
                        </a:rPr>
                        <a:t> vấn </a:t>
                      </a:r>
                      <a:r>
                        <a:rPr lang="en-US" sz="3000" dirty="0" err="1">
                          <a:solidFill>
                            <a:srgbClr val="000000"/>
                          </a:solidFill>
                          <a:latin typeface="Roboto Condensed"/>
                        </a:rPr>
                        <a:t>đề</a:t>
                      </a:r>
                      <a:r>
                        <a:rPr lang="en-US" sz="3000" dirty="0">
                          <a:solidFill>
                            <a:srgbClr val="000000"/>
                          </a:solidFill>
                          <a:latin typeface="Roboto Condensed"/>
                        </a:rPr>
                        <a:t> </a:t>
                      </a:r>
                      <a:r>
                        <a:rPr lang="en-US" sz="3000" dirty="0" err="1">
                          <a:solidFill>
                            <a:srgbClr val="000000"/>
                          </a:solidFill>
                          <a:latin typeface="Roboto Condensed"/>
                        </a:rPr>
                        <a:t>gây</a:t>
                      </a:r>
                      <a:r>
                        <a:rPr lang="en-US" sz="3000" dirty="0">
                          <a:solidFill>
                            <a:srgbClr val="000000"/>
                          </a:solidFill>
                          <a:latin typeface="Roboto Condensed"/>
                        </a:rPr>
                        <a:t> </a:t>
                      </a:r>
                      <a:r>
                        <a:rPr lang="en-US" sz="3000" dirty="0" err="1">
                          <a:solidFill>
                            <a:srgbClr val="000000"/>
                          </a:solidFill>
                          <a:latin typeface="Roboto Condensed"/>
                        </a:rPr>
                        <a:t>tranh</a:t>
                      </a:r>
                      <a:r>
                        <a:rPr lang="en-US" sz="3000" dirty="0">
                          <a:solidFill>
                            <a:srgbClr val="000000"/>
                          </a:solidFill>
                          <a:latin typeface="Roboto Condensed"/>
                        </a:rPr>
                        <a:t> </a:t>
                      </a:r>
                      <a:r>
                        <a:rPr lang="en-US" sz="3000" dirty="0" err="1">
                          <a:solidFill>
                            <a:srgbClr val="000000"/>
                          </a:solidFill>
                          <a:latin typeface="Roboto Condensed"/>
                        </a:rPr>
                        <a:t>cãi</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graphicFrame>
        <p:nvGraphicFramePr>
          <p:cNvPr id="5" name="Table 5"/>
          <p:cNvGraphicFramePr>
            <a:graphicFrameLocks noGrp="1"/>
          </p:cNvGraphicFramePr>
          <p:nvPr/>
        </p:nvGraphicFramePr>
        <p:xfrm>
          <a:off x="369086" y="3609975"/>
          <a:ext cx="17549827" cy="5086350"/>
        </p:xfrm>
        <a:graphic>
          <a:graphicData uri="http://schemas.openxmlformats.org/drawingml/2006/table">
            <a:tbl>
              <a:tblPr/>
              <a:tblGrid>
                <a:gridCol w="7557634">
                  <a:extLst>
                    <a:ext uri="{9D8B030D-6E8A-4147-A177-3AD203B41FA5}">
                      <a16:colId xmlns:a16="http://schemas.microsoft.com/office/drawing/2014/main" val="20000"/>
                    </a:ext>
                  </a:extLst>
                </a:gridCol>
                <a:gridCol w="9992193">
                  <a:extLst>
                    <a:ext uri="{9D8B030D-6E8A-4147-A177-3AD203B41FA5}">
                      <a16:colId xmlns:a16="http://schemas.microsoft.com/office/drawing/2014/main" val="20001"/>
                    </a:ext>
                  </a:extLst>
                </a:gridCol>
              </a:tblGrid>
              <a:tr h="1017270">
                <a:tc>
                  <a:txBody>
                    <a:bodyPr/>
                    <a:lstStyle/>
                    <a:p>
                      <a:pPr algn="just">
                        <a:lnSpc>
                          <a:spcPts val="4200"/>
                        </a:lnSpc>
                        <a:defRPr/>
                      </a:pPr>
                      <a:r>
                        <a:rPr lang="en-US" sz="3000" dirty="0" err="1">
                          <a:solidFill>
                            <a:srgbClr val="000000"/>
                          </a:solidFill>
                          <a:latin typeface="Roboto Condensed Bold"/>
                        </a:rPr>
                        <a:t>Bài</a:t>
                      </a:r>
                      <a:r>
                        <a:rPr lang="en-US" sz="3000" dirty="0">
                          <a:solidFill>
                            <a:srgbClr val="000000"/>
                          </a:solidFill>
                          <a:latin typeface="Roboto Condensed Bold"/>
                        </a:rPr>
                        <a:t> </a:t>
                      </a:r>
                      <a:r>
                        <a:rPr lang="en-US" sz="3000" dirty="0" err="1">
                          <a:solidFill>
                            <a:srgbClr val="000000"/>
                          </a:solidFill>
                          <a:latin typeface="Roboto Condensed Bold"/>
                        </a:rPr>
                        <a:t>văn</a:t>
                      </a:r>
                      <a:r>
                        <a:rPr lang="en-US" sz="3000" dirty="0">
                          <a:solidFill>
                            <a:srgbClr val="000000"/>
                          </a:solidFill>
                          <a:latin typeface="Roboto Condensed Bold"/>
                        </a:rPr>
                        <a:t> (</a:t>
                      </a:r>
                      <a:r>
                        <a:rPr lang="en-US" sz="3000" dirty="0" err="1">
                          <a:solidFill>
                            <a:srgbClr val="000000"/>
                          </a:solidFill>
                          <a:latin typeface="Roboto Condensed Bold"/>
                        </a:rPr>
                        <a:t>bố</a:t>
                      </a:r>
                      <a:r>
                        <a:rPr lang="en-US" sz="3000" dirty="0">
                          <a:solidFill>
                            <a:srgbClr val="000000"/>
                          </a:solidFill>
                          <a:latin typeface="Roboto Condensed Bold"/>
                        </a:rPr>
                        <a:t> </a:t>
                      </a:r>
                      <a:r>
                        <a:rPr lang="en-US" sz="3000" dirty="0" err="1">
                          <a:solidFill>
                            <a:srgbClr val="000000"/>
                          </a:solidFill>
                          <a:latin typeface="Roboto Condensed Bold"/>
                        </a:rPr>
                        <a:t>cục</a:t>
                      </a:r>
                      <a:r>
                        <a:rPr lang="en-US" sz="3000" dirty="0">
                          <a:solidFill>
                            <a:srgbClr val="000000"/>
                          </a:solidFill>
                          <a:latin typeface="Roboto Condensed Bold"/>
                        </a:rPr>
                        <a:t> 3 </a:t>
                      </a:r>
                      <a:r>
                        <a:rPr lang="en-US" sz="3000" dirty="0" err="1">
                          <a:solidFill>
                            <a:srgbClr val="000000"/>
                          </a:solidFill>
                          <a:latin typeface="Roboto Condensed Bold"/>
                        </a:rPr>
                        <a:t>phần</a:t>
                      </a:r>
                      <a:r>
                        <a:rPr lang="en-US" sz="3000" dirty="0">
                          <a:solidFill>
                            <a:srgbClr val="000000"/>
                          </a:solidFill>
                          <a:latin typeface="Roboto Condensed Bold"/>
                        </a:rPr>
                        <a:t> MB, TB, KB)</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Bold"/>
                        </a:rPr>
                        <a:t>Phân tích được nội dung cơ bản của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017270">
                <a:tc>
                  <a:txBody>
                    <a:bodyPr/>
                    <a:lstStyle/>
                    <a:p>
                      <a:pPr algn="just">
                        <a:lnSpc>
                          <a:spcPts val="4200"/>
                        </a:lnSpc>
                        <a:defRPr/>
                      </a:pPr>
                      <a:r>
                        <a:rPr lang="en-US" sz="3000" dirty="0" err="1">
                          <a:solidFill>
                            <a:srgbClr val="000000"/>
                          </a:solidFill>
                          <a:latin typeface="Roboto Condensed"/>
                        </a:rPr>
                        <a:t>Phân</a:t>
                      </a:r>
                      <a:r>
                        <a:rPr lang="en-US" sz="3000" dirty="0">
                          <a:solidFill>
                            <a:srgbClr val="000000"/>
                          </a:solidFill>
                          <a:latin typeface="Roboto Condensed"/>
                        </a:rPr>
                        <a:t> </a:t>
                      </a:r>
                      <a:r>
                        <a:rPr lang="en-US" sz="3000" dirty="0" err="1">
                          <a:solidFill>
                            <a:srgbClr val="000000"/>
                          </a:solidFill>
                          <a:latin typeface="Roboto Condensed"/>
                        </a:rPr>
                        <a:t>tích</a:t>
                      </a:r>
                      <a:r>
                        <a:rPr lang="en-US" sz="3000" dirty="0">
                          <a:solidFill>
                            <a:srgbClr val="000000"/>
                          </a:solidFill>
                          <a:latin typeface="Roboto Condensed"/>
                        </a:rPr>
                        <a:t> </a:t>
                      </a:r>
                      <a:r>
                        <a:rPr lang="en-US" sz="3000" dirty="0" err="1">
                          <a:solidFill>
                            <a:srgbClr val="000000"/>
                          </a:solidFill>
                          <a:latin typeface="Roboto Condensed"/>
                        </a:rPr>
                        <a:t>đặc</a:t>
                      </a:r>
                      <a:r>
                        <a:rPr lang="en-US" sz="3000" dirty="0">
                          <a:solidFill>
                            <a:srgbClr val="000000"/>
                          </a:solidFill>
                          <a:latin typeface="Roboto Condensed"/>
                        </a:rPr>
                        <a:t> </a:t>
                      </a:r>
                      <a:r>
                        <a:rPr lang="en-US" sz="3000" dirty="0" err="1">
                          <a:solidFill>
                            <a:srgbClr val="000000"/>
                          </a:solidFill>
                          <a:latin typeface="Roboto Condensed"/>
                        </a:rPr>
                        <a:t>điểm</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nhân</a:t>
                      </a:r>
                      <a:r>
                        <a:rPr lang="en-US" sz="3000" dirty="0">
                          <a:solidFill>
                            <a:srgbClr val="000000"/>
                          </a:solidFill>
                          <a:latin typeface="Roboto Condensed"/>
                        </a:rPr>
                        <a:t> </a:t>
                      </a:r>
                      <a:r>
                        <a:rPr lang="en-US" sz="3000" dirty="0" err="1">
                          <a:solidFill>
                            <a:srgbClr val="000000"/>
                          </a:solidFill>
                          <a:latin typeface="Roboto Condensed"/>
                        </a:rPr>
                        <a:t>vật</a:t>
                      </a:r>
                      <a:r>
                        <a:rPr lang="en-US" sz="3000" dirty="0">
                          <a:solidFill>
                            <a:srgbClr val="000000"/>
                          </a:solidFill>
                          <a:latin typeface="Roboto Condensed"/>
                        </a:rPr>
                        <a:t> </a:t>
                      </a:r>
                      <a:r>
                        <a:rPr lang="en-US" sz="3000" dirty="0" err="1">
                          <a:solidFill>
                            <a:srgbClr val="000000"/>
                          </a:solidFill>
                          <a:latin typeface="Roboto Condensed"/>
                        </a:rPr>
                        <a:t>chính</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Bold"/>
                        </a:rPr>
                        <a:t>Giới thiệu được bài thơ, tác giả (nếu có), nêu ý kiến chung</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1017270">
                <a:tc>
                  <a:txBody>
                    <a:bodyPr/>
                    <a:lstStyle/>
                    <a:p>
                      <a:pPr algn="just">
                        <a:lnSpc>
                          <a:spcPts val="4200"/>
                        </a:lnSpc>
                        <a:defRPr/>
                      </a:pPr>
                      <a:r>
                        <a:rPr lang="en-US" sz="3000">
                          <a:solidFill>
                            <a:srgbClr val="000000"/>
                          </a:solidFill>
                          <a:latin typeface="Roboto Condensed Bold"/>
                        </a:rPr>
                        <a:t>Khẳng định được vị trí, ý nghĩa của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diễn</a:t>
                      </a:r>
                      <a:r>
                        <a:rPr lang="en-US" sz="3000" dirty="0">
                          <a:solidFill>
                            <a:srgbClr val="000000"/>
                          </a:solidFill>
                          <a:latin typeface="Roboto Condensed"/>
                        </a:rPr>
                        <a:t> </a:t>
                      </a:r>
                      <a:r>
                        <a:rPr lang="en-US" sz="3000" dirty="0" err="1">
                          <a:solidFill>
                            <a:srgbClr val="000000"/>
                          </a:solidFill>
                          <a:latin typeface="Roboto Condensed"/>
                        </a:rPr>
                        <a:t>biến</a:t>
                      </a:r>
                      <a:r>
                        <a:rPr lang="en-US" sz="3000" dirty="0">
                          <a:solidFill>
                            <a:srgbClr val="000000"/>
                          </a:solidFill>
                          <a:latin typeface="Roboto Condensed"/>
                        </a:rPr>
                        <a:t> </a:t>
                      </a:r>
                      <a:r>
                        <a:rPr lang="en-US" sz="3000" dirty="0" err="1">
                          <a:solidFill>
                            <a:srgbClr val="000000"/>
                          </a:solidFill>
                          <a:latin typeface="Roboto Condensed"/>
                        </a:rPr>
                        <a:t>câu</a:t>
                      </a:r>
                      <a:r>
                        <a:rPr lang="en-US" sz="3000" dirty="0">
                          <a:solidFill>
                            <a:srgbClr val="000000"/>
                          </a:solidFill>
                          <a:latin typeface="Roboto Condensed"/>
                        </a:rPr>
                        <a:t> </a:t>
                      </a:r>
                      <a:r>
                        <a:rPr lang="en-US" sz="3000" dirty="0" err="1">
                          <a:solidFill>
                            <a:srgbClr val="000000"/>
                          </a:solidFill>
                          <a:latin typeface="Roboto Condensed"/>
                        </a:rPr>
                        <a:t>chuyện</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r h="1017270">
                <a:tc>
                  <a:txBody>
                    <a:bodyPr/>
                    <a:lstStyle/>
                    <a:p>
                      <a:pPr algn="just">
                        <a:lnSpc>
                          <a:spcPts val="4200"/>
                        </a:lnSpc>
                        <a:defRPr/>
                      </a:pPr>
                      <a:r>
                        <a:rPr lang="en-US" sz="3000">
                          <a:solidFill>
                            <a:srgbClr val="000000"/>
                          </a:solidFill>
                          <a:latin typeface="Roboto Condensed"/>
                        </a:rPr>
                        <a:t>Bài văn (bố cục MĐ, TĐ, KĐ)</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Bold"/>
                        </a:rPr>
                        <a:t>Phân</a:t>
                      </a:r>
                      <a:r>
                        <a:rPr lang="en-US" sz="3000" dirty="0">
                          <a:solidFill>
                            <a:srgbClr val="000000"/>
                          </a:solidFill>
                          <a:latin typeface="Roboto Condensed Bold"/>
                        </a:rPr>
                        <a:t> </a:t>
                      </a:r>
                      <a:r>
                        <a:rPr lang="en-US" sz="3000" dirty="0" err="1">
                          <a:solidFill>
                            <a:srgbClr val="000000"/>
                          </a:solidFill>
                          <a:latin typeface="Roboto Condensed Bold"/>
                        </a:rPr>
                        <a:t>tích</a:t>
                      </a:r>
                      <a:r>
                        <a:rPr lang="en-US" sz="3000" dirty="0">
                          <a:solidFill>
                            <a:srgbClr val="000000"/>
                          </a:solidFill>
                          <a:latin typeface="Roboto Condensed Bold"/>
                        </a:rPr>
                        <a:t> </a:t>
                      </a:r>
                      <a:r>
                        <a:rPr lang="en-US" sz="3000" dirty="0" err="1">
                          <a:solidFill>
                            <a:srgbClr val="000000"/>
                          </a:solidFill>
                          <a:latin typeface="Roboto Condensed Bold"/>
                        </a:rPr>
                        <a:t>được</a:t>
                      </a:r>
                      <a:r>
                        <a:rPr lang="en-US" sz="3000" dirty="0">
                          <a:solidFill>
                            <a:srgbClr val="000000"/>
                          </a:solidFill>
                          <a:latin typeface="Roboto Condensed Bold"/>
                        </a:rPr>
                        <a:t> </a:t>
                      </a:r>
                      <a:r>
                        <a:rPr lang="en-US" sz="3000" dirty="0" err="1">
                          <a:solidFill>
                            <a:srgbClr val="000000"/>
                          </a:solidFill>
                          <a:latin typeface="Roboto Condensed Bold"/>
                        </a:rPr>
                        <a:t>một</a:t>
                      </a:r>
                      <a:r>
                        <a:rPr lang="en-US" sz="3000" dirty="0">
                          <a:solidFill>
                            <a:srgbClr val="000000"/>
                          </a:solidFill>
                          <a:latin typeface="Roboto Condensed Bold"/>
                        </a:rPr>
                        <a:t> </a:t>
                      </a:r>
                      <a:r>
                        <a:rPr lang="en-US" sz="3000" dirty="0" err="1">
                          <a:solidFill>
                            <a:srgbClr val="000000"/>
                          </a:solidFill>
                          <a:latin typeface="Roboto Condensed Bold"/>
                        </a:rPr>
                        <a:t>số</a:t>
                      </a:r>
                      <a:r>
                        <a:rPr lang="en-US" sz="3000" dirty="0">
                          <a:solidFill>
                            <a:srgbClr val="000000"/>
                          </a:solidFill>
                          <a:latin typeface="Roboto Condensed Bold"/>
                        </a:rPr>
                        <a:t> </a:t>
                      </a:r>
                      <a:r>
                        <a:rPr lang="en-US" sz="3000" dirty="0" err="1">
                          <a:solidFill>
                            <a:srgbClr val="000000"/>
                          </a:solidFill>
                          <a:latin typeface="Roboto Condensed Bold"/>
                        </a:rPr>
                        <a:t>nét</a:t>
                      </a:r>
                      <a:r>
                        <a:rPr lang="en-US" sz="3000" dirty="0">
                          <a:solidFill>
                            <a:srgbClr val="000000"/>
                          </a:solidFill>
                          <a:latin typeface="Roboto Condensed Bold"/>
                        </a:rPr>
                        <a:t> </a:t>
                      </a:r>
                      <a:r>
                        <a:rPr lang="en-US" sz="3000" dirty="0" err="1">
                          <a:solidFill>
                            <a:srgbClr val="000000"/>
                          </a:solidFill>
                          <a:latin typeface="Roboto Condensed Bold"/>
                        </a:rPr>
                        <a:t>đặc</a:t>
                      </a:r>
                      <a:r>
                        <a:rPr lang="en-US" sz="3000" dirty="0">
                          <a:solidFill>
                            <a:srgbClr val="000000"/>
                          </a:solidFill>
                          <a:latin typeface="Roboto Condensed Bold"/>
                        </a:rPr>
                        <a:t> </a:t>
                      </a:r>
                      <a:r>
                        <a:rPr lang="en-US" sz="3000" dirty="0" err="1">
                          <a:solidFill>
                            <a:srgbClr val="000000"/>
                          </a:solidFill>
                          <a:latin typeface="Roboto Condensed Bold"/>
                        </a:rPr>
                        <a:t>sắc</a:t>
                      </a:r>
                      <a:r>
                        <a:rPr lang="en-US" sz="3000" dirty="0">
                          <a:solidFill>
                            <a:srgbClr val="000000"/>
                          </a:solidFill>
                          <a:latin typeface="Roboto Condensed Bold"/>
                        </a:rPr>
                        <a:t> </a:t>
                      </a:r>
                      <a:r>
                        <a:rPr lang="en-US" sz="3000" dirty="0" err="1">
                          <a:solidFill>
                            <a:srgbClr val="000000"/>
                          </a:solidFill>
                          <a:latin typeface="Roboto Condensed Bold"/>
                        </a:rPr>
                        <a:t>về</a:t>
                      </a:r>
                      <a:r>
                        <a:rPr lang="en-US" sz="3000" dirty="0">
                          <a:solidFill>
                            <a:srgbClr val="000000"/>
                          </a:solidFill>
                          <a:latin typeface="Roboto Condensed Bold"/>
                        </a:rPr>
                        <a:t> </a:t>
                      </a:r>
                      <a:r>
                        <a:rPr lang="en-US" sz="3000" dirty="0" err="1">
                          <a:solidFill>
                            <a:srgbClr val="000000"/>
                          </a:solidFill>
                          <a:latin typeface="Roboto Condensed Bold"/>
                        </a:rPr>
                        <a:t>hình</a:t>
                      </a:r>
                      <a:r>
                        <a:rPr lang="en-US" sz="3000" dirty="0">
                          <a:solidFill>
                            <a:srgbClr val="000000"/>
                          </a:solidFill>
                          <a:latin typeface="Roboto Condensed Bold"/>
                        </a:rPr>
                        <a:t> </a:t>
                      </a:r>
                      <a:r>
                        <a:rPr lang="en-US" sz="3000" dirty="0" err="1">
                          <a:solidFill>
                            <a:srgbClr val="000000"/>
                          </a:solidFill>
                          <a:latin typeface="Roboto Condensed Bold"/>
                        </a:rPr>
                        <a:t>thức</a:t>
                      </a:r>
                      <a:r>
                        <a:rPr lang="en-US" sz="3000" dirty="0">
                          <a:solidFill>
                            <a:srgbClr val="000000"/>
                          </a:solidFill>
                          <a:latin typeface="Roboto Condensed Bold"/>
                        </a:rPr>
                        <a:t> nghệ thuật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3"/>
                  </a:ext>
                </a:extLst>
              </a:tr>
              <a:tr h="1017270">
                <a:tc>
                  <a:txBody>
                    <a:bodyPr/>
                    <a:lstStyle/>
                    <a:p>
                      <a:pPr algn="just">
                        <a:lnSpc>
                          <a:spcPts val="4200"/>
                        </a:lnSpc>
                        <a:defRPr/>
                      </a:pPr>
                      <a:r>
                        <a:rPr lang="en-US" sz="3000">
                          <a:solidFill>
                            <a:srgbClr val="000000"/>
                          </a:solidFill>
                          <a:latin typeface="Roboto Condensed"/>
                        </a:rPr>
                        <a:t>Trình bày được ý nghĩa của sự kiện</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quan</a:t>
                      </a:r>
                      <a:r>
                        <a:rPr lang="en-US" sz="3000" dirty="0">
                          <a:solidFill>
                            <a:srgbClr val="000000"/>
                          </a:solidFill>
                          <a:latin typeface="Roboto Condensed"/>
                        </a:rPr>
                        <a:t> </a:t>
                      </a:r>
                      <a:r>
                        <a:rPr lang="en-US" sz="3000" dirty="0" err="1">
                          <a:solidFill>
                            <a:srgbClr val="000000"/>
                          </a:solidFill>
                          <a:latin typeface="Roboto Condensed"/>
                        </a:rPr>
                        <a:t>điểm</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bản</a:t>
                      </a:r>
                      <a:r>
                        <a:rPr lang="en-US" sz="3000" dirty="0">
                          <a:solidFill>
                            <a:srgbClr val="000000"/>
                          </a:solidFill>
                          <a:latin typeface="Roboto Condensed"/>
                        </a:rPr>
                        <a:t> </a:t>
                      </a:r>
                      <a:r>
                        <a:rPr lang="en-US" sz="3000" dirty="0" err="1">
                          <a:solidFill>
                            <a:srgbClr val="000000"/>
                          </a:solidFill>
                          <a:latin typeface="Roboto Condensed"/>
                        </a:rPr>
                        <a:t>thân</a:t>
                      </a:r>
                      <a:r>
                        <a:rPr lang="en-US" sz="3000" dirty="0">
                          <a:solidFill>
                            <a:srgbClr val="000000"/>
                          </a:solidFill>
                          <a:latin typeface="Roboto Condensed"/>
                        </a:rPr>
                        <a:t> </a:t>
                      </a:r>
                      <a:r>
                        <a:rPr lang="en-US" sz="3000" dirty="0" err="1">
                          <a:solidFill>
                            <a:srgbClr val="000000"/>
                          </a:solidFill>
                          <a:latin typeface="Roboto Condensed"/>
                        </a:rPr>
                        <a:t>về</a:t>
                      </a:r>
                      <a:r>
                        <a:rPr lang="en-US" sz="3000" dirty="0">
                          <a:solidFill>
                            <a:srgbClr val="000000"/>
                          </a:solidFill>
                          <a:latin typeface="Roboto Condensed"/>
                        </a:rPr>
                        <a:t> vấn </a:t>
                      </a:r>
                      <a:r>
                        <a:rPr lang="en-US" sz="3000" dirty="0" err="1">
                          <a:solidFill>
                            <a:srgbClr val="000000"/>
                          </a:solidFill>
                          <a:latin typeface="Roboto Condensed"/>
                        </a:rPr>
                        <a:t>đề</a:t>
                      </a:r>
                      <a:r>
                        <a:rPr lang="en-US" sz="3000" dirty="0">
                          <a:solidFill>
                            <a:srgbClr val="000000"/>
                          </a:solidFill>
                          <a:latin typeface="Roboto Condensed"/>
                        </a:rPr>
                        <a:t> </a:t>
                      </a:r>
                      <a:r>
                        <a:rPr lang="en-US" sz="3000" dirty="0" err="1">
                          <a:solidFill>
                            <a:srgbClr val="000000"/>
                          </a:solidFill>
                          <a:latin typeface="Roboto Condensed"/>
                        </a:rPr>
                        <a:t>gây</a:t>
                      </a:r>
                      <a:r>
                        <a:rPr lang="en-US" sz="3000" dirty="0">
                          <a:solidFill>
                            <a:srgbClr val="000000"/>
                          </a:solidFill>
                          <a:latin typeface="Roboto Condensed"/>
                        </a:rPr>
                        <a:t> </a:t>
                      </a:r>
                      <a:r>
                        <a:rPr lang="en-US" sz="3000" dirty="0" err="1">
                          <a:solidFill>
                            <a:srgbClr val="000000"/>
                          </a:solidFill>
                          <a:latin typeface="Roboto Condensed"/>
                        </a:rPr>
                        <a:t>tranh</a:t>
                      </a:r>
                      <a:r>
                        <a:rPr lang="en-US" sz="3000" dirty="0">
                          <a:solidFill>
                            <a:srgbClr val="000000"/>
                          </a:solidFill>
                          <a:latin typeface="Roboto Condensed"/>
                        </a:rPr>
                        <a:t> </a:t>
                      </a:r>
                      <a:r>
                        <a:rPr lang="en-US" sz="3000" dirty="0" err="1">
                          <a:solidFill>
                            <a:srgbClr val="000000"/>
                          </a:solidFill>
                          <a:latin typeface="Roboto Condensed"/>
                        </a:rPr>
                        <a:t>cãi</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extBox 6"/>
          <p:cNvSpPr txBox="1"/>
          <p:nvPr/>
        </p:nvSpPr>
        <p:spPr>
          <a:xfrm>
            <a:off x="5544524" y="485926"/>
            <a:ext cx="7198952" cy="1576069"/>
          </a:xfrm>
          <a:prstGeom prst="rect">
            <a:avLst/>
          </a:prstGeom>
        </p:spPr>
        <p:txBody>
          <a:bodyPr lIns="0" tIns="0" rIns="0" bIns="0" rtlCol="0" anchor="t">
            <a:spAutoFit/>
          </a:bodyPr>
          <a:lstStyle/>
          <a:p>
            <a:pPr algn="ctr">
              <a:lnSpc>
                <a:spcPts val="12880"/>
              </a:lnSpc>
            </a:pPr>
            <a:r>
              <a:rPr lang="en-US" sz="9200">
                <a:solidFill>
                  <a:srgbClr val="AD5545"/>
                </a:solidFill>
                <a:latin typeface="Fraunces Bold"/>
              </a:rPr>
              <a:t>TRÒ CHƠI </a:t>
            </a:r>
          </a:p>
        </p:txBody>
      </p:sp>
      <p:sp>
        <p:nvSpPr>
          <p:cNvPr id="7" name="TextBox 7"/>
          <p:cNvSpPr txBox="1"/>
          <p:nvPr/>
        </p:nvSpPr>
        <p:spPr>
          <a:xfrm>
            <a:off x="2814520" y="2397125"/>
            <a:ext cx="12689042" cy="762000"/>
          </a:xfrm>
          <a:prstGeom prst="rect">
            <a:avLst/>
          </a:prstGeom>
        </p:spPr>
        <p:txBody>
          <a:bodyPr lIns="0" tIns="0" rIns="0" bIns="0" rtlCol="0" anchor="t">
            <a:spAutoFit/>
          </a:bodyPr>
          <a:lstStyle/>
          <a:p>
            <a:pPr algn="ctr">
              <a:lnSpc>
                <a:spcPts val="6299"/>
              </a:lnSpc>
            </a:pPr>
            <a:r>
              <a:rPr lang="en-US" sz="4499">
                <a:solidFill>
                  <a:srgbClr val="AD5545"/>
                </a:solidFill>
                <a:latin typeface="#9Slide05 Dear Saturday"/>
              </a:rPr>
              <a:t>Đôi mắt tinh anh - Nhnah tay chọn đúng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0" y="-5252"/>
            <a:ext cx="12121496" cy="10292252"/>
          </a:xfrm>
          <a:custGeom>
            <a:avLst/>
            <a:gdLst/>
            <a:ahLst/>
            <a:cxnLst/>
            <a:rect l="l" t="t" r="r" b="b"/>
            <a:pathLst>
              <a:path w="12121496" h="10292252">
                <a:moveTo>
                  <a:pt x="0" y="0"/>
                </a:moveTo>
                <a:lnTo>
                  <a:pt x="12121496" y="0"/>
                </a:lnTo>
                <a:lnTo>
                  <a:pt x="12121496" y="10292252"/>
                </a:lnTo>
                <a:lnTo>
                  <a:pt x="0" y="10292252"/>
                </a:lnTo>
                <a:lnTo>
                  <a:pt x="0" y="0"/>
                </a:lnTo>
                <a:close/>
              </a:path>
            </a:pathLst>
          </a:custGeom>
          <a:blipFill>
            <a:blip r:embed="rId2">
              <a:alphaModFix amt="26000"/>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2227252" y="133272"/>
            <a:ext cx="12121496" cy="10292252"/>
          </a:xfrm>
          <a:custGeom>
            <a:avLst/>
            <a:gdLst/>
            <a:ahLst/>
            <a:cxnLst/>
            <a:rect l="l" t="t" r="r" b="b"/>
            <a:pathLst>
              <a:path w="12121496" h="10292252">
                <a:moveTo>
                  <a:pt x="0" y="0"/>
                </a:moveTo>
                <a:lnTo>
                  <a:pt x="12121496" y="0"/>
                </a:lnTo>
                <a:lnTo>
                  <a:pt x="12121496" y="10292251"/>
                </a:lnTo>
                <a:lnTo>
                  <a:pt x="0" y="10292251"/>
                </a:lnTo>
                <a:lnTo>
                  <a:pt x="0" y="0"/>
                </a:lnTo>
                <a:close/>
              </a:path>
            </a:pathLst>
          </a:custGeom>
          <a:blipFill>
            <a:blip r:embed="rId2">
              <a:alphaModFix amt="26000"/>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6" name="Group 6"/>
          <p:cNvGrpSpPr/>
          <p:nvPr/>
        </p:nvGrpSpPr>
        <p:grpSpPr>
          <a:xfrm>
            <a:off x="2743687" y="3070778"/>
            <a:ext cx="13235332" cy="1771044"/>
            <a:chOff x="0" y="0"/>
            <a:chExt cx="2602724" cy="348275"/>
          </a:xfrm>
        </p:grpSpPr>
        <p:sp>
          <p:nvSpPr>
            <p:cNvPr id="7" name="Freeform 7"/>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p>
              <a:endParaRPr lang="en-GB"/>
            </a:p>
          </p:txBody>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308980" y="2663413"/>
            <a:ext cx="13235332" cy="1771044"/>
            <a:chOff x="0" y="0"/>
            <a:chExt cx="2602724" cy="348275"/>
          </a:xfrm>
        </p:grpSpPr>
        <p:sp>
          <p:nvSpPr>
            <p:cNvPr id="10" name="Freeform 10"/>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EEB7B0"/>
            </a:solidFill>
          </p:spPr>
          <p:txBody>
            <a:bodyPr/>
            <a:lstStyle/>
            <a:p>
              <a:endParaRPr lang="en-GB"/>
            </a:p>
          </p:txBody>
        </p:sp>
        <p:sp>
          <p:nvSpPr>
            <p:cNvPr id="11" name="TextBox 11"/>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2743687" y="2423794"/>
            <a:ext cx="985710" cy="646984"/>
          </a:xfrm>
          <a:custGeom>
            <a:avLst/>
            <a:gdLst/>
            <a:ahLst/>
            <a:cxnLst/>
            <a:rect l="l" t="t" r="r" b="b"/>
            <a:pathLst>
              <a:path w="985710" h="646984">
                <a:moveTo>
                  <a:pt x="0" y="0"/>
                </a:moveTo>
                <a:lnTo>
                  <a:pt x="985710" y="0"/>
                </a:lnTo>
                <a:lnTo>
                  <a:pt x="985710" y="646984"/>
                </a:lnTo>
                <a:lnTo>
                  <a:pt x="0" y="6469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7" name="TextBox 17"/>
          <p:cNvSpPr txBox="1"/>
          <p:nvPr/>
        </p:nvSpPr>
        <p:spPr>
          <a:xfrm>
            <a:off x="1028700" y="975994"/>
            <a:ext cx="12912104" cy="788035"/>
          </a:xfrm>
          <a:prstGeom prst="rect">
            <a:avLst/>
          </a:prstGeom>
        </p:spPr>
        <p:txBody>
          <a:bodyPr lIns="0" tIns="0" rIns="0" bIns="0" rtlCol="0" anchor="t">
            <a:spAutoFit/>
          </a:bodyPr>
          <a:lstStyle/>
          <a:p>
            <a:pPr algn="ctr">
              <a:lnSpc>
                <a:spcPts val="6439"/>
              </a:lnSpc>
            </a:pPr>
            <a:r>
              <a:rPr lang="en-US" sz="4599">
                <a:solidFill>
                  <a:srgbClr val="000000"/>
                </a:solidFill>
                <a:latin typeface="Fraunces Bold"/>
              </a:rPr>
              <a:t>I. TÌM HIỂU YÊU CẦU CỦA KIỂU VĂN BẢN</a:t>
            </a:r>
          </a:p>
        </p:txBody>
      </p:sp>
      <p:sp>
        <p:nvSpPr>
          <p:cNvPr id="18" name="TextBox 18"/>
          <p:cNvSpPr txBox="1"/>
          <p:nvPr/>
        </p:nvSpPr>
        <p:spPr>
          <a:xfrm>
            <a:off x="3455446" y="3137453"/>
            <a:ext cx="10942400" cy="539115"/>
          </a:xfrm>
          <a:prstGeom prst="rect">
            <a:avLst/>
          </a:prstGeom>
        </p:spPr>
        <p:txBody>
          <a:bodyPr lIns="0" tIns="0" rIns="0" bIns="0" rtlCol="0" anchor="t">
            <a:spAutoFit/>
          </a:bodyPr>
          <a:lstStyle/>
          <a:p>
            <a:pPr algn="ctr">
              <a:lnSpc>
                <a:spcPts val="4079"/>
              </a:lnSpc>
            </a:pPr>
            <a:r>
              <a:rPr lang="en-US" sz="3999" dirty="0">
                <a:solidFill>
                  <a:srgbClr val="000000"/>
                </a:solidFill>
                <a:latin typeface="Roboto Condensed Bold"/>
              </a:rPr>
              <a:t>1. </a:t>
            </a:r>
            <a:r>
              <a:rPr lang="en-US" sz="3999" dirty="0" err="1">
                <a:solidFill>
                  <a:srgbClr val="000000"/>
                </a:solidFill>
                <a:latin typeface="Roboto Condensed Bold"/>
              </a:rPr>
              <a:t>Yêu</a:t>
            </a:r>
            <a:r>
              <a:rPr lang="en-US" sz="3999" dirty="0">
                <a:solidFill>
                  <a:srgbClr val="000000"/>
                </a:solidFill>
                <a:latin typeface="Roboto Condensed Bold"/>
              </a:rPr>
              <a:t> </a:t>
            </a:r>
            <a:r>
              <a:rPr lang="en-US" sz="3999" dirty="0" err="1">
                <a:solidFill>
                  <a:srgbClr val="000000"/>
                </a:solidFill>
                <a:latin typeface="Roboto Condensed Bold"/>
              </a:rPr>
              <a:t>cầu</a:t>
            </a:r>
            <a:r>
              <a:rPr lang="en-US" sz="3999" dirty="0">
                <a:solidFill>
                  <a:srgbClr val="000000"/>
                </a:solidFill>
                <a:latin typeface="Roboto Condensed Bold"/>
              </a:rPr>
              <a:t> </a:t>
            </a:r>
            <a:r>
              <a:rPr lang="en-US" sz="3999" dirty="0" err="1">
                <a:solidFill>
                  <a:srgbClr val="000000"/>
                </a:solidFill>
                <a:latin typeface="Roboto Condensed Bold"/>
              </a:rPr>
              <a:t>của</a:t>
            </a:r>
            <a:r>
              <a:rPr lang="en-US" sz="3999" dirty="0">
                <a:solidFill>
                  <a:srgbClr val="000000"/>
                </a:solidFill>
                <a:latin typeface="Roboto Condensed Bold"/>
              </a:rPr>
              <a:t> </a:t>
            </a:r>
            <a:r>
              <a:rPr lang="en-US" sz="3999" dirty="0" err="1">
                <a:solidFill>
                  <a:srgbClr val="000000"/>
                </a:solidFill>
                <a:latin typeface="Roboto Condensed Bold"/>
              </a:rPr>
              <a:t>kiểu</a:t>
            </a:r>
            <a:r>
              <a:rPr lang="en-US" sz="3999" dirty="0">
                <a:solidFill>
                  <a:srgbClr val="000000"/>
                </a:solidFill>
                <a:latin typeface="Roboto Condensed Bold"/>
              </a:rPr>
              <a:t> </a:t>
            </a:r>
            <a:r>
              <a:rPr lang="en-US" sz="3999" dirty="0" err="1">
                <a:solidFill>
                  <a:srgbClr val="000000"/>
                </a:solidFill>
                <a:latin typeface="Roboto Condensed Bold"/>
              </a:rPr>
              <a:t>văn</a:t>
            </a:r>
            <a:r>
              <a:rPr lang="en-US" sz="3999" dirty="0">
                <a:solidFill>
                  <a:srgbClr val="000000"/>
                </a:solidFill>
                <a:latin typeface="Roboto Condensed Bold"/>
              </a:rPr>
              <a:t> </a:t>
            </a:r>
            <a:r>
              <a:rPr lang="en-US" sz="3999" dirty="0" err="1">
                <a:solidFill>
                  <a:srgbClr val="000000"/>
                </a:solidFill>
                <a:latin typeface="Roboto Condensed Bold"/>
              </a:rPr>
              <a:t>bản</a:t>
            </a:r>
            <a:endParaRPr lang="en-US" sz="3999" dirty="0">
              <a:solidFill>
                <a:srgbClr val="000000"/>
              </a:solidFill>
              <a:latin typeface="Roboto Condensed Bold"/>
            </a:endParaRPr>
          </a:p>
        </p:txBody>
      </p:sp>
      <p:grpSp>
        <p:nvGrpSpPr>
          <p:cNvPr id="22" name="Group 22"/>
          <p:cNvGrpSpPr/>
          <p:nvPr/>
        </p:nvGrpSpPr>
        <p:grpSpPr>
          <a:xfrm>
            <a:off x="2308980" y="5445179"/>
            <a:ext cx="13235332" cy="1771044"/>
            <a:chOff x="0" y="0"/>
            <a:chExt cx="2602724" cy="348275"/>
          </a:xfrm>
        </p:grpSpPr>
        <p:sp>
          <p:nvSpPr>
            <p:cNvPr id="23" name="Freeform 23"/>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EEB7B0"/>
            </a:solidFill>
          </p:spPr>
          <p:txBody>
            <a:bodyPr/>
            <a:lstStyle/>
            <a:p>
              <a:endParaRPr lang="en-GB"/>
            </a:p>
          </p:txBody>
        </p:sp>
        <p:sp>
          <p:nvSpPr>
            <p:cNvPr id="24" name="TextBox 2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a:off x="2743687" y="5205561"/>
            <a:ext cx="985710" cy="646984"/>
          </a:xfrm>
          <a:custGeom>
            <a:avLst/>
            <a:gdLst/>
            <a:ahLst/>
            <a:cxnLst/>
            <a:rect l="l" t="t" r="r" b="b"/>
            <a:pathLst>
              <a:path w="985710" h="646984">
                <a:moveTo>
                  <a:pt x="0" y="0"/>
                </a:moveTo>
                <a:lnTo>
                  <a:pt x="985710" y="0"/>
                </a:lnTo>
                <a:lnTo>
                  <a:pt x="985710" y="646984"/>
                </a:lnTo>
                <a:lnTo>
                  <a:pt x="0" y="6469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6" name="TextBox 26"/>
          <p:cNvSpPr txBox="1"/>
          <p:nvPr/>
        </p:nvSpPr>
        <p:spPr>
          <a:xfrm>
            <a:off x="3672800" y="6149808"/>
            <a:ext cx="10942400" cy="539115"/>
          </a:xfrm>
          <a:prstGeom prst="rect">
            <a:avLst/>
          </a:prstGeom>
        </p:spPr>
        <p:txBody>
          <a:bodyPr lIns="0" tIns="0" rIns="0" bIns="0" rtlCol="0" anchor="t">
            <a:spAutoFit/>
          </a:bodyPr>
          <a:lstStyle/>
          <a:p>
            <a:pPr algn="ctr">
              <a:lnSpc>
                <a:spcPts val="4079"/>
              </a:lnSpc>
            </a:pPr>
            <a:r>
              <a:rPr lang="en-US" sz="3999">
                <a:solidFill>
                  <a:srgbClr val="000000"/>
                </a:solidFill>
                <a:latin typeface="Roboto Condensed Bold"/>
              </a:rPr>
              <a:t>2. Bảng kiểm tham khảo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64B23"/>
        </a:solidFill>
        <a:effectLst/>
      </p:bgPr>
    </p:bg>
    <p:spTree>
      <p:nvGrpSpPr>
        <p:cNvPr id="1" name=""/>
        <p:cNvGrpSpPr/>
        <p:nvPr/>
      </p:nvGrpSpPr>
      <p:grpSpPr>
        <a:xfrm>
          <a:off x="0" y="0"/>
          <a:ext cx="0" cy="0"/>
          <a:chOff x="0" y="0"/>
          <a:chExt cx="0" cy="0"/>
        </a:xfrm>
      </p:grpSpPr>
      <p:sp>
        <p:nvSpPr>
          <p:cNvPr id="3" name="Freeform 3"/>
          <p:cNvSpPr/>
          <p:nvPr/>
        </p:nvSpPr>
        <p:spPr>
          <a:xfrm>
            <a:off x="2245127" y="2926109"/>
            <a:ext cx="14643271" cy="6768110"/>
          </a:xfrm>
          <a:custGeom>
            <a:avLst/>
            <a:gdLst/>
            <a:ahLst/>
            <a:cxnLst/>
            <a:rect l="l" t="t" r="r" b="b"/>
            <a:pathLst>
              <a:path w="14643271" h="6768110">
                <a:moveTo>
                  <a:pt x="0" y="0"/>
                </a:moveTo>
                <a:lnTo>
                  <a:pt x="14643271" y="0"/>
                </a:lnTo>
                <a:lnTo>
                  <a:pt x="14643271" y="6768109"/>
                </a:lnTo>
                <a:lnTo>
                  <a:pt x="0" y="67681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4475732" y="4115041"/>
            <a:ext cx="10182061" cy="615950"/>
          </a:xfrm>
          <a:prstGeom prst="rect">
            <a:avLst/>
          </a:prstGeom>
        </p:spPr>
        <p:txBody>
          <a:bodyPr lIns="0" tIns="0" rIns="0" bIns="0" rtlCol="0" anchor="t">
            <a:spAutoFit/>
          </a:bodyPr>
          <a:lstStyle/>
          <a:p>
            <a:pPr>
              <a:lnSpc>
                <a:spcPts val="4900"/>
              </a:lnSpc>
            </a:pPr>
            <a:r>
              <a:rPr lang="en-US" sz="3500">
                <a:solidFill>
                  <a:srgbClr val="000000"/>
                </a:solidFill>
                <a:latin typeface="Roboto Condensed"/>
              </a:rPr>
              <a:t>Bài văn (bố cục 3 phần MB, TB, KB)</a:t>
            </a:r>
          </a:p>
        </p:txBody>
      </p:sp>
      <p:sp>
        <p:nvSpPr>
          <p:cNvPr id="5" name="TextBox 5"/>
          <p:cNvSpPr txBox="1"/>
          <p:nvPr/>
        </p:nvSpPr>
        <p:spPr>
          <a:xfrm>
            <a:off x="4285858" y="6505884"/>
            <a:ext cx="13812268" cy="3255009"/>
          </a:xfrm>
          <a:prstGeom prst="rect">
            <a:avLst/>
          </a:prstGeom>
        </p:spPr>
        <p:txBody>
          <a:bodyPr lIns="0" tIns="0" rIns="0" bIns="0" rtlCol="0" anchor="t">
            <a:spAutoFit/>
          </a:bodyPr>
          <a:lstStyle/>
          <a:p>
            <a:pPr>
              <a:lnSpc>
                <a:spcPts val="4340"/>
              </a:lnSpc>
            </a:pPr>
            <a:endParaRPr/>
          </a:p>
          <a:p>
            <a:pPr marL="669294" lvl="1" indent="-334647">
              <a:lnSpc>
                <a:spcPts val="4340"/>
              </a:lnSpc>
              <a:buFont typeface="Arial"/>
              <a:buChar char="•"/>
            </a:pPr>
            <a:r>
              <a:rPr lang="en-US" sz="3100">
                <a:solidFill>
                  <a:srgbClr val="000000"/>
                </a:solidFill>
                <a:latin typeface="Roboto Condensed"/>
              </a:rPr>
              <a:t>Giới thiệu được bài thơ, tác giả (nếu có), nêu ý kiến chung</a:t>
            </a:r>
          </a:p>
          <a:p>
            <a:pPr marL="669294" lvl="1" indent="-334647">
              <a:lnSpc>
                <a:spcPts val="4340"/>
              </a:lnSpc>
              <a:buFont typeface="Arial"/>
              <a:buChar char="•"/>
            </a:pPr>
            <a:r>
              <a:rPr lang="en-US" sz="3100">
                <a:solidFill>
                  <a:srgbClr val="000000"/>
                </a:solidFill>
                <a:latin typeface="Roboto Condensed"/>
              </a:rPr>
              <a:t>Phân tích được nội dung cơ bản của bài thơ</a:t>
            </a:r>
          </a:p>
          <a:p>
            <a:pPr marL="669294" lvl="1" indent="-334647">
              <a:lnSpc>
                <a:spcPts val="4340"/>
              </a:lnSpc>
              <a:buFont typeface="Arial"/>
              <a:buChar char="•"/>
            </a:pPr>
            <a:r>
              <a:rPr lang="en-US" sz="3100">
                <a:solidFill>
                  <a:srgbClr val="000000"/>
                </a:solidFill>
                <a:latin typeface="Roboto Condensed"/>
              </a:rPr>
              <a:t>Phân tích được một số nét đặc sắc về hình thức nghệ thuật</a:t>
            </a:r>
          </a:p>
          <a:p>
            <a:pPr marL="669294" lvl="1" indent="-334647">
              <a:lnSpc>
                <a:spcPts val="4340"/>
              </a:lnSpc>
              <a:buFont typeface="Arial"/>
              <a:buChar char="•"/>
            </a:pPr>
            <a:r>
              <a:rPr lang="en-US" sz="3100">
                <a:solidFill>
                  <a:srgbClr val="000000"/>
                </a:solidFill>
                <a:latin typeface="Roboto Condensed"/>
              </a:rPr>
              <a:t>Khẳng định được vị trí, ý nghĩa của bài thơ</a:t>
            </a:r>
          </a:p>
          <a:p>
            <a:pPr>
              <a:lnSpc>
                <a:spcPts val="4340"/>
              </a:lnSpc>
            </a:pPr>
            <a:endParaRPr lang="en-US" sz="3100">
              <a:solidFill>
                <a:srgbClr val="000000"/>
              </a:solidFill>
              <a:latin typeface="Roboto Condensed"/>
            </a:endParaRPr>
          </a:p>
        </p:txBody>
      </p:sp>
      <p:sp>
        <p:nvSpPr>
          <p:cNvPr id="6" name="TextBox 6"/>
          <p:cNvSpPr txBox="1"/>
          <p:nvPr/>
        </p:nvSpPr>
        <p:spPr>
          <a:xfrm>
            <a:off x="2426102" y="3937876"/>
            <a:ext cx="1812131" cy="1005205"/>
          </a:xfrm>
          <a:prstGeom prst="rect">
            <a:avLst/>
          </a:prstGeom>
        </p:spPr>
        <p:txBody>
          <a:bodyPr lIns="0" tIns="0" rIns="0" bIns="0" rtlCol="0" anchor="t">
            <a:spAutoFit/>
          </a:bodyPr>
          <a:lstStyle/>
          <a:p>
            <a:pPr algn="ctr">
              <a:lnSpc>
                <a:spcPts val="8119"/>
              </a:lnSpc>
            </a:pPr>
            <a:r>
              <a:rPr lang="en-US" sz="5799" dirty="0">
                <a:solidFill>
                  <a:srgbClr val="FFFFFF"/>
                </a:solidFill>
                <a:latin typeface="Roboto Condensed Bold"/>
              </a:rPr>
              <a:t>1.</a:t>
            </a:r>
          </a:p>
        </p:txBody>
      </p:sp>
      <p:sp>
        <p:nvSpPr>
          <p:cNvPr id="7" name="TextBox 7"/>
          <p:cNvSpPr txBox="1"/>
          <p:nvPr/>
        </p:nvSpPr>
        <p:spPr>
          <a:xfrm>
            <a:off x="2473727" y="7527995"/>
            <a:ext cx="1812131" cy="1005205"/>
          </a:xfrm>
          <a:prstGeom prst="rect">
            <a:avLst/>
          </a:prstGeom>
        </p:spPr>
        <p:txBody>
          <a:bodyPr lIns="0" tIns="0" rIns="0" bIns="0" rtlCol="0" anchor="t">
            <a:spAutoFit/>
          </a:bodyPr>
          <a:lstStyle/>
          <a:p>
            <a:pPr algn="ctr">
              <a:lnSpc>
                <a:spcPts val="8119"/>
              </a:lnSpc>
            </a:pPr>
            <a:r>
              <a:rPr lang="en-US" sz="5799">
                <a:solidFill>
                  <a:srgbClr val="FFFFFF"/>
                </a:solidFill>
                <a:latin typeface="Roboto Condensed Bold"/>
              </a:rPr>
              <a:t>2.</a:t>
            </a:r>
          </a:p>
        </p:txBody>
      </p:sp>
      <p:sp>
        <p:nvSpPr>
          <p:cNvPr id="8" name="TextBox 8"/>
          <p:cNvSpPr txBox="1"/>
          <p:nvPr/>
        </p:nvSpPr>
        <p:spPr>
          <a:xfrm>
            <a:off x="1359827" y="607695"/>
            <a:ext cx="13297966" cy="821055"/>
          </a:xfrm>
          <a:prstGeom prst="rect">
            <a:avLst/>
          </a:prstGeom>
        </p:spPr>
        <p:txBody>
          <a:bodyPr lIns="0" tIns="0" rIns="0" bIns="0" rtlCol="0" anchor="t">
            <a:spAutoFit/>
          </a:bodyPr>
          <a:lstStyle/>
          <a:p>
            <a:pPr algn="ctr">
              <a:lnSpc>
                <a:spcPts val="6719"/>
              </a:lnSpc>
            </a:pPr>
            <a:r>
              <a:rPr lang="en-US" sz="4799" dirty="0">
                <a:solidFill>
                  <a:srgbClr val="FFFFFF"/>
                </a:solidFill>
                <a:latin typeface="Fraunces Bold"/>
              </a:rPr>
              <a:t>I. TÌM HIỂU YÊU CẦU CỦA KIỂU VĂN BẢN</a:t>
            </a:r>
          </a:p>
        </p:txBody>
      </p:sp>
      <p:sp>
        <p:nvSpPr>
          <p:cNvPr id="9" name="TextBox 9"/>
          <p:cNvSpPr txBox="1"/>
          <p:nvPr/>
        </p:nvSpPr>
        <p:spPr>
          <a:xfrm>
            <a:off x="1645796" y="1955956"/>
            <a:ext cx="6911277" cy="619506"/>
          </a:xfrm>
          <a:prstGeom prst="rect">
            <a:avLst/>
          </a:prstGeom>
        </p:spPr>
        <p:txBody>
          <a:bodyPr lIns="0" tIns="0" rIns="0" bIns="0" rtlCol="0" anchor="t">
            <a:spAutoFit/>
          </a:bodyPr>
          <a:lstStyle/>
          <a:p>
            <a:pPr algn="ctr">
              <a:lnSpc>
                <a:spcPts val="4691"/>
              </a:lnSpc>
            </a:pPr>
            <a:r>
              <a:rPr lang="en-US" sz="4599" dirty="0">
                <a:solidFill>
                  <a:srgbClr val="FFFFFF"/>
                </a:solidFill>
                <a:latin typeface="Roboto Condensed Bold"/>
              </a:rPr>
              <a:t>1. </a:t>
            </a:r>
            <a:r>
              <a:rPr lang="en-US" sz="4599" dirty="0" err="1">
                <a:solidFill>
                  <a:srgbClr val="FFFFFF"/>
                </a:solidFill>
                <a:latin typeface="Roboto Condensed Bold"/>
              </a:rPr>
              <a:t>Yêu</a:t>
            </a:r>
            <a:r>
              <a:rPr lang="en-US" sz="4599" dirty="0">
                <a:solidFill>
                  <a:srgbClr val="FFFFFF"/>
                </a:solidFill>
                <a:latin typeface="Roboto Condensed Bold"/>
              </a:rPr>
              <a:t> </a:t>
            </a:r>
            <a:r>
              <a:rPr lang="en-US" sz="4599" dirty="0" err="1">
                <a:solidFill>
                  <a:srgbClr val="FFFFFF"/>
                </a:solidFill>
                <a:latin typeface="Roboto Condensed Bold"/>
              </a:rPr>
              <a:t>cầu</a:t>
            </a:r>
            <a:r>
              <a:rPr lang="en-US" sz="4599" dirty="0">
                <a:solidFill>
                  <a:srgbClr val="FFFFFF"/>
                </a:solidFill>
                <a:latin typeface="Roboto Condensed Bold"/>
              </a:rPr>
              <a:t> </a:t>
            </a:r>
            <a:r>
              <a:rPr lang="en-US" sz="4599" dirty="0" err="1">
                <a:solidFill>
                  <a:srgbClr val="FFFFFF"/>
                </a:solidFill>
                <a:latin typeface="Roboto Condensed Bold"/>
              </a:rPr>
              <a:t>của</a:t>
            </a:r>
            <a:r>
              <a:rPr lang="en-US" sz="4599" dirty="0">
                <a:solidFill>
                  <a:srgbClr val="FFFFFF"/>
                </a:solidFill>
                <a:latin typeface="Roboto Condensed Bold"/>
              </a:rPr>
              <a:t> </a:t>
            </a:r>
            <a:r>
              <a:rPr lang="en-US" sz="4599" dirty="0" err="1">
                <a:solidFill>
                  <a:srgbClr val="FFFFFF"/>
                </a:solidFill>
                <a:latin typeface="Roboto Condensed Bold"/>
              </a:rPr>
              <a:t>kiểu</a:t>
            </a:r>
            <a:r>
              <a:rPr lang="en-US" sz="4599" dirty="0">
                <a:solidFill>
                  <a:srgbClr val="FFFFFF"/>
                </a:solidFill>
                <a:latin typeface="Roboto Condensed Bold"/>
              </a:rPr>
              <a:t> </a:t>
            </a:r>
            <a:r>
              <a:rPr lang="en-US" sz="4599" dirty="0" err="1">
                <a:solidFill>
                  <a:srgbClr val="FFFFFF"/>
                </a:solidFill>
                <a:latin typeface="Roboto Condensed Bold"/>
              </a:rPr>
              <a:t>văn</a:t>
            </a:r>
            <a:r>
              <a:rPr lang="en-US" sz="4599" dirty="0">
                <a:solidFill>
                  <a:srgbClr val="FFFFFF"/>
                </a:solidFill>
                <a:latin typeface="Roboto Condensed Bold"/>
              </a:rPr>
              <a:t> </a:t>
            </a:r>
            <a:r>
              <a:rPr lang="en-US" sz="4599" dirty="0" err="1">
                <a:solidFill>
                  <a:srgbClr val="FFFFFF"/>
                </a:solidFill>
                <a:latin typeface="Roboto Condensed Bold"/>
              </a:rPr>
              <a:t>bản</a:t>
            </a:r>
            <a:endParaRPr lang="en-US" sz="4599" dirty="0">
              <a:solidFill>
                <a:srgbClr val="FFFFFF"/>
              </a:solidFill>
              <a:latin typeface="Roboto Condensed Bold"/>
            </a:endParaRPr>
          </a:p>
        </p:txBody>
      </p:sp>
      <p:sp>
        <p:nvSpPr>
          <p:cNvPr id="10" name="TextBox 10"/>
          <p:cNvSpPr txBox="1"/>
          <p:nvPr/>
        </p:nvSpPr>
        <p:spPr>
          <a:xfrm>
            <a:off x="737721" y="6505884"/>
            <a:ext cx="1816150" cy="679450"/>
          </a:xfrm>
          <a:prstGeom prst="rect">
            <a:avLst/>
          </a:prstGeom>
        </p:spPr>
        <p:txBody>
          <a:bodyPr lIns="0" tIns="0" rIns="0" bIns="0" rtlCol="0" anchor="t">
            <a:spAutoFit/>
          </a:bodyPr>
          <a:lstStyle/>
          <a:p>
            <a:pPr algn="ctr">
              <a:lnSpc>
                <a:spcPts val="5599"/>
              </a:lnSpc>
              <a:spcBef>
                <a:spcPct val="0"/>
              </a:spcBef>
            </a:pPr>
            <a:r>
              <a:rPr lang="en-US" sz="3999">
                <a:solidFill>
                  <a:srgbClr val="FFFFFF"/>
                </a:solidFill>
                <a:latin typeface="Roboto Condensed Bold"/>
              </a:rPr>
              <a:t>Nội dung</a:t>
            </a:r>
          </a:p>
        </p:txBody>
      </p:sp>
      <p:sp>
        <p:nvSpPr>
          <p:cNvPr id="11" name="TextBox 11"/>
          <p:cNvSpPr txBox="1"/>
          <p:nvPr/>
        </p:nvSpPr>
        <p:spPr>
          <a:xfrm>
            <a:off x="577433" y="2849909"/>
            <a:ext cx="1976438" cy="679450"/>
          </a:xfrm>
          <a:prstGeom prst="rect">
            <a:avLst/>
          </a:prstGeom>
        </p:spPr>
        <p:txBody>
          <a:bodyPr lIns="0" tIns="0" rIns="0" bIns="0" rtlCol="0" anchor="t">
            <a:spAutoFit/>
          </a:bodyPr>
          <a:lstStyle/>
          <a:p>
            <a:pPr algn="ctr">
              <a:lnSpc>
                <a:spcPts val="5599"/>
              </a:lnSpc>
              <a:spcBef>
                <a:spcPct val="0"/>
              </a:spcBef>
            </a:pPr>
            <a:r>
              <a:rPr lang="en-US" sz="3999" dirty="0" err="1">
                <a:solidFill>
                  <a:srgbClr val="FFFFFF"/>
                </a:solidFill>
                <a:latin typeface="Roboto Condensed Bold"/>
              </a:rPr>
              <a:t>Hình</a:t>
            </a:r>
            <a:r>
              <a:rPr lang="en-US" sz="3999" dirty="0">
                <a:solidFill>
                  <a:srgbClr val="FFFFFF"/>
                </a:solidFill>
                <a:latin typeface="Roboto Condensed Bold"/>
              </a:rPr>
              <a:t> </a:t>
            </a:r>
            <a:r>
              <a:rPr lang="en-US" sz="3999" dirty="0" err="1">
                <a:solidFill>
                  <a:srgbClr val="FFFFFF"/>
                </a:solidFill>
                <a:latin typeface="Roboto Condensed Bold"/>
              </a:rPr>
              <a:t>thức</a:t>
            </a:r>
            <a:endParaRPr lang="en-US" sz="3999" dirty="0">
              <a:solidFill>
                <a:srgbClr val="FFFFFF"/>
              </a:solidFill>
              <a:latin typeface="Roboto Condensed Bold"/>
            </a:endParaRPr>
          </a:p>
        </p:txBody>
      </p:sp>
      <p:sp>
        <p:nvSpPr>
          <p:cNvPr id="12" name="Freeform 12"/>
          <p:cNvSpPr/>
          <p:nvPr/>
        </p:nvSpPr>
        <p:spPr>
          <a:xfrm rot="3067879">
            <a:off x="14641828" y="7921054"/>
            <a:ext cx="2484075" cy="3134480"/>
          </a:xfrm>
          <a:custGeom>
            <a:avLst/>
            <a:gdLst/>
            <a:ahLst/>
            <a:cxnLst/>
            <a:rect l="l" t="t" r="r" b="b"/>
            <a:pathLst>
              <a:path w="2484075" h="3134480">
                <a:moveTo>
                  <a:pt x="0" y="0"/>
                </a:moveTo>
                <a:lnTo>
                  <a:pt x="2484076" y="0"/>
                </a:lnTo>
                <a:lnTo>
                  <a:pt x="2484076" y="3134480"/>
                </a:lnTo>
                <a:lnTo>
                  <a:pt x="0" y="3134480"/>
                </a:lnTo>
                <a:lnTo>
                  <a:pt x="0" y="0"/>
                </a:lnTo>
                <a:close/>
              </a:path>
            </a:pathLst>
          </a:custGeom>
          <a:blipFill>
            <a:blip r:embed="rId4"/>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grpSp>
        <p:nvGrpSpPr>
          <p:cNvPr id="2" name="Group 2"/>
          <p:cNvGrpSpPr/>
          <p:nvPr/>
        </p:nvGrpSpPr>
        <p:grpSpPr>
          <a:xfrm>
            <a:off x="5083122" y="1505791"/>
            <a:ext cx="8261255" cy="1430253"/>
            <a:chOff x="0" y="0"/>
            <a:chExt cx="2175804" cy="376692"/>
          </a:xfrm>
        </p:grpSpPr>
        <p:sp>
          <p:nvSpPr>
            <p:cNvPr id="3" name="Freeform 3"/>
            <p:cNvSpPr/>
            <p:nvPr/>
          </p:nvSpPr>
          <p:spPr>
            <a:xfrm>
              <a:off x="0" y="0"/>
              <a:ext cx="2175804" cy="376692"/>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rgbClr val="AD5545"/>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5083122" y="1791022"/>
            <a:ext cx="9089375" cy="764540"/>
          </a:xfrm>
          <a:prstGeom prst="rect">
            <a:avLst/>
          </a:prstGeom>
        </p:spPr>
        <p:txBody>
          <a:bodyPr lIns="0" tIns="0" rIns="0" bIns="0" rtlCol="0" anchor="t">
            <a:spAutoFit/>
          </a:bodyPr>
          <a:lstStyle/>
          <a:p>
            <a:pPr algn="ctr">
              <a:lnSpc>
                <a:spcPts val="6160"/>
              </a:lnSpc>
            </a:pPr>
            <a:r>
              <a:rPr lang="en-US" sz="4400">
                <a:solidFill>
                  <a:srgbClr val="FFFFFF"/>
                </a:solidFill>
                <a:latin typeface="Roboto Condensed Bold"/>
              </a:rPr>
              <a:t>2. Bảng kiểm tham khảo</a:t>
            </a:r>
          </a:p>
        </p:txBody>
      </p:sp>
      <p:graphicFrame>
        <p:nvGraphicFramePr>
          <p:cNvPr id="8" name="Table 8"/>
          <p:cNvGraphicFramePr>
            <a:graphicFrameLocks noGrp="1"/>
          </p:cNvGraphicFramePr>
          <p:nvPr/>
        </p:nvGraphicFramePr>
        <p:xfrm>
          <a:off x="814888" y="3859969"/>
          <a:ext cx="16242227" cy="3771900"/>
        </p:xfrm>
        <a:graphic>
          <a:graphicData uri="http://schemas.openxmlformats.org/drawingml/2006/table">
            <a:tbl>
              <a:tblPr/>
              <a:tblGrid>
                <a:gridCol w="1697270">
                  <a:extLst>
                    <a:ext uri="{9D8B030D-6E8A-4147-A177-3AD203B41FA5}">
                      <a16:colId xmlns:a16="http://schemas.microsoft.com/office/drawing/2014/main" val="20000"/>
                    </a:ext>
                  </a:extLst>
                </a:gridCol>
                <a:gridCol w="12497727">
                  <a:extLst>
                    <a:ext uri="{9D8B030D-6E8A-4147-A177-3AD203B41FA5}">
                      <a16:colId xmlns:a16="http://schemas.microsoft.com/office/drawing/2014/main" val="20001"/>
                    </a:ext>
                  </a:extLst>
                </a:gridCol>
                <a:gridCol w="2047230">
                  <a:extLst>
                    <a:ext uri="{9D8B030D-6E8A-4147-A177-3AD203B41FA5}">
                      <a16:colId xmlns:a16="http://schemas.microsoft.com/office/drawing/2014/main" val="20002"/>
                    </a:ext>
                  </a:extLst>
                </a:gridCol>
              </a:tblGrid>
              <a:tr h="1597284">
                <a:tc>
                  <a:txBody>
                    <a:bodyPr/>
                    <a:lstStyle/>
                    <a:p>
                      <a:pPr algn="l">
                        <a:lnSpc>
                          <a:spcPts val="4045"/>
                        </a:lnSpc>
                        <a:defRPr/>
                      </a:pPr>
                      <a:r>
                        <a:rPr lang="en-US" sz="3399" dirty="0" err="1">
                          <a:solidFill>
                            <a:srgbClr val="000000"/>
                          </a:solidFill>
                          <a:latin typeface="Roboto Condensed Bold"/>
                        </a:rPr>
                        <a:t>Các</a:t>
                      </a:r>
                      <a:r>
                        <a:rPr lang="en-US" sz="3399" dirty="0">
                          <a:solidFill>
                            <a:srgbClr val="000000"/>
                          </a:solidFill>
                          <a:latin typeface="Roboto Condensed Bold"/>
                        </a:rPr>
                        <a:t> </a:t>
                      </a:r>
                      <a:r>
                        <a:rPr lang="en-US" sz="3399" dirty="0" err="1">
                          <a:solidFill>
                            <a:srgbClr val="000000"/>
                          </a:solidFill>
                          <a:latin typeface="Roboto Condensed Bold"/>
                        </a:rPr>
                        <a:t>phần</a:t>
                      </a:r>
                      <a:r>
                        <a:rPr lang="en-US" sz="3399" dirty="0">
                          <a:solidFill>
                            <a:srgbClr val="000000"/>
                          </a:solidFill>
                          <a:latin typeface="Roboto Condensed Bold"/>
                        </a:rPr>
                        <a:t> </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045"/>
                        </a:lnSpc>
                        <a:defRPr/>
                      </a:pPr>
                      <a:r>
                        <a:rPr lang="en-US" sz="3399" dirty="0" err="1">
                          <a:solidFill>
                            <a:srgbClr val="000000"/>
                          </a:solidFill>
                          <a:latin typeface="Roboto Condensed Bold"/>
                        </a:rPr>
                        <a:t>Nội</a:t>
                      </a:r>
                      <a:r>
                        <a:rPr lang="en-US" sz="3399" dirty="0">
                          <a:solidFill>
                            <a:srgbClr val="000000"/>
                          </a:solidFill>
                          <a:latin typeface="Roboto Condensed Bold"/>
                        </a:rPr>
                        <a:t> dung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045"/>
                        </a:lnSpc>
                        <a:defRPr/>
                      </a:pPr>
                      <a:r>
                        <a:rPr lang="en-US" sz="3399" dirty="0" err="1">
                          <a:solidFill>
                            <a:srgbClr val="000000"/>
                          </a:solidFill>
                          <a:latin typeface="Roboto Condensed Bold"/>
                        </a:rPr>
                        <a:t>Có</a:t>
                      </a:r>
                      <a:r>
                        <a:rPr lang="en-US" sz="3399" dirty="0">
                          <a:solidFill>
                            <a:srgbClr val="000000"/>
                          </a:solidFill>
                          <a:latin typeface="Roboto Condensed Bold"/>
                        </a:rPr>
                        <a:t>/ </a:t>
                      </a:r>
                      <a:r>
                        <a:rPr lang="en-US" sz="3399" dirty="0" err="1">
                          <a:solidFill>
                            <a:srgbClr val="000000"/>
                          </a:solidFill>
                          <a:latin typeface="Roboto Condensed Bold"/>
                        </a:rPr>
                        <a:t>Không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extLst>
                  <a:ext uri="{0D108BD9-81ED-4DB2-BD59-A6C34878D82A}">
                    <a16:rowId xmlns:a16="http://schemas.microsoft.com/office/drawing/2014/main" val="10000"/>
                  </a:ext>
                </a:extLst>
              </a:tr>
              <a:tr h="1087308">
                <a:tc rowSpan="2">
                  <a:txBody>
                    <a:bodyPr/>
                    <a:lstStyle/>
                    <a:p>
                      <a:pPr algn="l">
                        <a:lnSpc>
                          <a:spcPts val="4045"/>
                        </a:lnSpc>
                        <a:defRPr/>
                      </a:pPr>
                      <a:r>
                        <a:rPr lang="en-US" sz="3399" dirty="0" err="1">
                          <a:solidFill>
                            <a:srgbClr val="000000"/>
                          </a:solidFill>
                          <a:latin typeface="Roboto Condensed Bold"/>
                        </a:rPr>
                        <a:t>Mở</a:t>
                      </a:r>
                      <a:r>
                        <a:rPr lang="en-US" sz="3399" dirty="0">
                          <a:solidFill>
                            <a:srgbClr val="000000"/>
                          </a:solidFill>
                          <a:latin typeface="Roboto Condensed Bold"/>
                        </a:rPr>
                        <a:t> </a:t>
                      </a:r>
                      <a:r>
                        <a:rPr lang="en-US" sz="3399" dirty="0" err="1">
                          <a:solidFill>
                            <a:srgbClr val="000000"/>
                          </a:solidFill>
                          <a:latin typeface="Roboto Condensed Bold"/>
                        </a:rPr>
                        <a:t>bài</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045"/>
                        </a:lnSpc>
                        <a:defRPr/>
                      </a:pPr>
                      <a:r>
                        <a:rPr lang="en-US" sz="3399" dirty="0" err="1">
                          <a:solidFill>
                            <a:srgbClr val="000000"/>
                          </a:solidFill>
                          <a:latin typeface="Roboto Condensed"/>
                        </a:rPr>
                        <a:t>Mở</a:t>
                      </a:r>
                      <a:r>
                        <a:rPr lang="en-US" sz="3399" dirty="0">
                          <a:solidFill>
                            <a:srgbClr val="000000"/>
                          </a:solidFill>
                          <a:latin typeface="Roboto Condensed"/>
                        </a:rPr>
                        <a:t> </a:t>
                      </a:r>
                      <a:r>
                        <a:rPr lang="en-US" sz="3399" dirty="0" err="1">
                          <a:solidFill>
                            <a:srgbClr val="000000"/>
                          </a:solidFill>
                          <a:latin typeface="Roboto Condensed"/>
                        </a:rPr>
                        <a:t>bài</a:t>
                      </a:r>
                      <a:r>
                        <a:rPr lang="en-US" sz="3399" dirty="0">
                          <a:solidFill>
                            <a:srgbClr val="000000"/>
                          </a:solidFill>
                          <a:latin typeface="Roboto Condensed"/>
                        </a:rPr>
                        <a:t> </a:t>
                      </a:r>
                      <a:r>
                        <a:rPr lang="en-US" sz="3399" dirty="0" err="1">
                          <a:solidFill>
                            <a:srgbClr val="000000"/>
                          </a:solidFill>
                          <a:latin typeface="Roboto Condensed"/>
                        </a:rPr>
                        <a:t>bằng</a:t>
                      </a:r>
                      <a:r>
                        <a:rPr lang="en-US" sz="3399" dirty="0">
                          <a:solidFill>
                            <a:srgbClr val="000000"/>
                          </a:solidFill>
                          <a:latin typeface="Roboto Condensed"/>
                        </a:rPr>
                        <a:t> </a:t>
                      </a:r>
                      <a:r>
                        <a:rPr lang="en-US" sz="3399" dirty="0" err="1">
                          <a:solidFill>
                            <a:srgbClr val="000000"/>
                          </a:solidFill>
                          <a:latin typeface="Roboto Condensed"/>
                        </a:rPr>
                        <a:t>chữ</a:t>
                      </a:r>
                      <a:r>
                        <a:rPr lang="en-US" sz="3399" dirty="0">
                          <a:solidFill>
                            <a:srgbClr val="000000"/>
                          </a:solidFill>
                          <a:latin typeface="Roboto Condensed"/>
                        </a:rPr>
                        <a:t> </a:t>
                      </a:r>
                      <a:r>
                        <a:rPr lang="en-US" sz="3399" dirty="0" err="1">
                          <a:solidFill>
                            <a:srgbClr val="000000"/>
                          </a:solidFill>
                          <a:latin typeface="Roboto Condensed"/>
                        </a:rPr>
                        <a:t>viết</a:t>
                      </a:r>
                      <a:r>
                        <a:rPr lang="en-US" sz="3399" dirty="0">
                          <a:solidFill>
                            <a:srgbClr val="000000"/>
                          </a:solidFill>
                          <a:latin typeface="Roboto Condensed"/>
                        </a:rPr>
                        <a:t> </a:t>
                      </a:r>
                      <a:r>
                        <a:rPr lang="en-US" sz="3399" dirty="0" err="1">
                          <a:solidFill>
                            <a:srgbClr val="000000"/>
                          </a:solidFill>
                          <a:latin typeface="Roboto Condensed"/>
                        </a:rPr>
                        <a:t>hoa</a:t>
                      </a:r>
                      <a:r>
                        <a:rPr lang="en-US" sz="3399" dirty="0">
                          <a:solidFill>
                            <a:srgbClr val="000000"/>
                          </a:solidFill>
                          <a:latin typeface="Roboto Condensed"/>
                        </a:rPr>
                        <a:t> </a:t>
                      </a:r>
                      <a:r>
                        <a:rPr lang="en-US" sz="3399" dirty="0" err="1">
                          <a:solidFill>
                            <a:srgbClr val="000000"/>
                          </a:solidFill>
                          <a:latin typeface="Roboto Condensed"/>
                        </a:rPr>
                        <a:t>lùi</a:t>
                      </a:r>
                      <a:r>
                        <a:rPr lang="en-US" sz="3399" dirty="0">
                          <a:solidFill>
                            <a:srgbClr val="000000"/>
                          </a:solidFill>
                          <a:latin typeface="Roboto Condensed"/>
                        </a:rPr>
                        <a:t> </a:t>
                      </a:r>
                      <a:r>
                        <a:rPr lang="en-US" sz="3399" dirty="0" err="1">
                          <a:solidFill>
                            <a:srgbClr val="000000"/>
                          </a:solidFill>
                          <a:latin typeface="Roboto Condensed"/>
                        </a:rPr>
                        <a:t>vào</a:t>
                      </a:r>
                      <a:r>
                        <a:rPr lang="en-US" sz="3399" dirty="0">
                          <a:solidFill>
                            <a:srgbClr val="000000"/>
                          </a:solidFill>
                          <a:latin typeface="Roboto Condensed"/>
                        </a:rPr>
                        <a:t> </a:t>
                      </a:r>
                      <a:r>
                        <a:rPr lang="en-US" sz="3399" dirty="0" err="1">
                          <a:solidFill>
                            <a:srgbClr val="000000"/>
                          </a:solidFill>
                          <a:latin typeface="Roboto Condensed"/>
                        </a:rPr>
                        <a:t>đầu</a:t>
                      </a:r>
                      <a:r>
                        <a:rPr lang="en-US" sz="3399" dirty="0">
                          <a:solidFill>
                            <a:srgbClr val="000000"/>
                          </a:solidFill>
                          <a:latin typeface="Roboto Condensed"/>
                        </a:rPr>
                        <a:t> </a:t>
                      </a:r>
                      <a:r>
                        <a:rPr lang="en-US" sz="3399" dirty="0" err="1">
                          <a:solidFill>
                            <a:srgbClr val="000000"/>
                          </a:solidFill>
                          <a:latin typeface="Roboto Condensed"/>
                        </a:rPr>
                        <a:t>dòng</a:t>
                      </a:r>
                      <a:r>
                        <a:rPr lang="en-US" sz="3399" dirty="0">
                          <a:solidFill>
                            <a:srgbClr val="000000"/>
                          </a:solidFill>
                          <a:latin typeface="Roboto Condensed"/>
                        </a:rPr>
                        <a:t>/ </a:t>
                      </a:r>
                      <a:r>
                        <a:rPr lang="en-US" sz="3399" dirty="0" err="1">
                          <a:solidFill>
                            <a:srgbClr val="000000"/>
                          </a:solidFill>
                          <a:latin typeface="Roboto Condensed"/>
                        </a:rPr>
                        <a:t>có</a:t>
                      </a:r>
                      <a:r>
                        <a:rPr lang="en-US" sz="3399" dirty="0">
                          <a:solidFill>
                            <a:srgbClr val="000000"/>
                          </a:solidFill>
                          <a:latin typeface="Roboto Condensed"/>
                        </a:rPr>
                        <a:t> </a:t>
                      </a:r>
                      <a:r>
                        <a:rPr lang="en-US" sz="3399" dirty="0" err="1">
                          <a:solidFill>
                            <a:srgbClr val="000000"/>
                          </a:solidFill>
                          <a:latin typeface="Roboto Condensed"/>
                        </a:rPr>
                        <a:t>thể</a:t>
                      </a:r>
                      <a:r>
                        <a:rPr lang="en-US" sz="3399" dirty="0">
                          <a:solidFill>
                            <a:srgbClr val="000000"/>
                          </a:solidFill>
                          <a:latin typeface="Roboto Condensed"/>
                        </a:rPr>
                        <a:t> </a:t>
                      </a:r>
                      <a:r>
                        <a:rPr lang="en-US" sz="3399" dirty="0" err="1">
                          <a:solidFill>
                            <a:srgbClr val="000000"/>
                          </a:solidFill>
                          <a:latin typeface="Roboto Condensed"/>
                        </a:rPr>
                        <a:t>trích</a:t>
                      </a:r>
                      <a:r>
                        <a:rPr lang="en-US" sz="3399" dirty="0">
                          <a:solidFill>
                            <a:srgbClr val="000000"/>
                          </a:solidFill>
                          <a:latin typeface="Roboto Condensed"/>
                        </a:rPr>
                        <a:t> </a:t>
                      </a:r>
                      <a:r>
                        <a:rPr lang="en-US" sz="3399" dirty="0" err="1">
                          <a:solidFill>
                            <a:srgbClr val="000000"/>
                          </a:solidFill>
                          <a:latin typeface="Roboto Condensed"/>
                        </a:rPr>
                        <a:t>dẫn</a:t>
                      </a:r>
                      <a:r>
                        <a:rPr lang="en-US" sz="3399" dirty="0">
                          <a:solidFill>
                            <a:srgbClr val="000000"/>
                          </a:solidFill>
                          <a:latin typeface="Roboto Condensed"/>
                        </a:rPr>
                        <a:t> </a:t>
                      </a:r>
                      <a:r>
                        <a:rPr lang="en-US" sz="3399" dirty="0" err="1">
                          <a:solidFill>
                            <a:srgbClr val="000000"/>
                          </a:solidFill>
                          <a:latin typeface="Roboto Condensed"/>
                        </a:rPr>
                        <a:t>thơ</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093"/>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1"/>
                  </a:ext>
                </a:extLst>
              </a:tr>
              <a:tr h="1087308">
                <a:tc vMerge="1">
                  <a:txBody>
                    <a:bodyPr/>
                    <a:lstStyle/>
                    <a:p>
                      <a:pPr algn="l">
                        <a:lnSpc>
                          <a:spcPts val="4045"/>
                        </a:lnSpc>
                        <a:defRPr/>
                      </a:pPr>
                      <a:r>
                        <a:rPr lang="en-US" sz="3399">
                          <a:solidFill>
                            <a:srgbClr val="000000"/>
                          </a:solidFill>
                          <a:latin typeface="Roboto Condensed Bold"/>
                        </a:rPr>
                        <a:t>Mở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045"/>
                        </a:lnSpc>
                        <a:defRPr/>
                      </a:pPr>
                      <a:r>
                        <a:rPr lang="en-US" sz="3399" dirty="0" err="1">
                          <a:solidFill>
                            <a:srgbClr val="000000"/>
                          </a:solidFill>
                          <a:latin typeface="Roboto Condensed"/>
                        </a:rPr>
                        <a:t>Nêu</a:t>
                      </a:r>
                      <a:r>
                        <a:rPr lang="en-US" sz="3399" dirty="0">
                          <a:solidFill>
                            <a:srgbClr val="000000"/>
                          </a:solidFill>
                          <a:latin typeface="Roboto Condensed"/>
                        </a:rPr>
                        <a:t> </a:t>
                      </a:r>
                      <a:r>
                        <a:rPr lang="en-US" sz="3399" dirty="0" err="1">
                          <a:solidFill>
                            <a:srgbClr val="000000"/>
                          </a:solidFill>
                          <a:latin typeface="Roboto Condensed"/>
                        </a:rPr>
                        <a:t>được</a:t>
                      </a:r>
                      <a:r>
                        <a:rPr lang="en-US" sz="3399" dirty="0">
                          <a:solidFill>
                            <a:srgbClr val="000000"/>
                          </a:solidFill>
                          <a:latin typeface="Roboto Condensed"/>
                        </a:rPr>
                        <a:t> ý </a:t>
                      </a:r>
                      <a:r>
                        <a:rPr lang="en-US" sz="3399" dirty="0" err="1">
                          <a:solidFill>
                            <a:srgbClr val="000000"/>
                          </a:solidFill>
                          <a:latin typeface="Roboto Condensed"/>
                        </a:rPr>
                        <a:t>kiến</a:t>
                      </a:r>
                      <a:r>
                        <a:rPr lang="en-US" sz="3399" dirty="0">
                          <a:solidFill>
                            <a:srgbClr val="000000"/>
                          </a:solidFill>
                          <a:latin typeface="Roboto Condensed"/>
                        </a:rPr>
                        <a:t> </a:t>
                      </a:r>
                      <a:r>
                        <a:rPr lang="en-US" sz="3399" dirty="0" err="1">
                          <a:solidFill>
                            <a:srgbClr val="000000"/>
                          </a:solidFill>
                          <a:latin typeface="Roboto Condensed"/>
                        </a:rPr>
                        <a:t>chung</a:t>
                      </a:r>
                      <a:r>
                        <a:rPr lang="en-US" sz="3399" dirty="0">
                          <a:solidFill>
                            <a:srgbClr val="000000"/>
                          </a:solidFill>
                          <a:latin typeface="Roboto Condensed"/>
                        </a:rPr>
                        <a:t> </a:t>
                      </a:r>
                      <a:r>
                        <a:rPr lang="en-US" sz="3399" dirty="0" err="1">
                          <a:solidFill>
                            <a:srgbClr val="000000"/>
                          </a:solidFill>
                          <a:latin typeface="Roboto Condensed"/>
                        </a:rPr>
                        <a:t>về</a:t>
                      </a:r>
                      <a:r>
                        <a:rPr lang="en-US" sz="3399" dirty="0">
                          <a:solidFill>
                            <a:srgbClr val="000000"/>
                          </a:solidFill>
                          <a:latin typeface="Roboto Condensed"/>
                        </a:rPr>
                        <a:t> </a:t>
                      </a:r>
                      <a:r>
                        <a:rPr lang="en-US" sz="3399" dirty="0" err="1">
                          <a:solidFill>
                            <a:srgbClr val="000000"/>
                          </a:solidFill>
                          <a:latin typeface="Roboto Condensed"/>
                        </a:rPr>
                        <a:t>bài</a:t>
                      </a:r>
                      <a:r>
                        <a:rPr lang="en-US" sz="3399" dirty="0">
                          <a:solidFill>
                            <a:srgbClr val="000000"/>
                          </a:solidFill>
                          <a:latin typeface="Roboto Condensed"/>
                        </a:rPr>
                        <a:t> </a:t>
                      </a:r>
                      <a:r>
                        <a:rPr lang="en-US" sz="3399" dirty="0" err="1">
                          <a:solidFill>
                            <a:srgbClr val="000000"/>
                          </a:solidFill>
                          <a:latin typeface="Roboto Condensed"/>
                        </a:rPr>
                        <a:t>thơ</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2617"/>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Freeform 9"/>
          <p:cNvSpPr/>
          <p:nvPr/>
        </p:nvSpPr>
        <p:spPr>
          <a:xfrm rot="3067879">
            <a:off x="14551928" y="6489627"/>
            <a:ext cx="2681513" cy="3383613"/>
          </a:xfrm>
          <a:custGeom>
            <a:avLst/>
            <a:gdLst/>
            <a:ahLst/>
            <a:cxnLst/>
            <a:rect l="l" t="t" r="r" b="b"/>
            <a:pathLst>
              <a:path w="2681513" h="3383613">
                <a:moveTo>
                  <a:pt x="0" y="0"/>
                </a:moveTo>
                <a:lnTo>
                  <a:pt x="2681513" y="0"/>
                </a:lnTo>
                <a:lnTo>
                  <a:pt x="2681513" y="3383613"/>
                </a:lnTo>
                <a:lnTo>
                  <a:pt x="0" y="3383613"/>
                </a:lnTo>
                <a:lnTo>
                  <a:pt x="0" y="0"/>
                </a:lnTo>
                <a:close/>
              </a:path>
            </a:pathLst>
          </a:custGeom>
          <a:blipFill>
            <a:blip r:embed="rId2"/>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graphicFrame>
        <p:nvGraphicFramePr>
          <p:cNvPr id="3" name="Table 3"/>
          <p:cNvGraphicFramePr>
            <a:graphicFrameLocks noGrp="1"/>
          </p:cNvGraphicFramePr>
          <p:nvPr>
            <p:extLst>
              <p:ext uri="{D42A27DB-BD31-4B8C-83A1-F6EECF244321}">
                <p14:modId xmlns:p14="http://schemas.microsoft.com/office/powerpoint/2010/main" val="61749926"/>
              </p:ext>
            </p:extLst>
          </p:nvPr>
        </p:nvGraphicFramePr>
        <p:xfrm>
          <a:off x="496325" y="176213"/>
          <a:ext cx="17295352" cy="9304540"/>
        </p:xfrm>
        <a:graphic>
          <a:graphicData uri="http://schemas.openxmlformats.org/drawingml/2006/table">
            <a:tbl>
              <a:tblPr/>
              <a:tblGrid>
                <a:gridCol w="1186201">
                  <a:extLst>
                    <a:ext uri="{9D8B030D-6E8A-4147-A177-3AD203B41FA5}">
                      <a16:colId xmlns:a16="http://schemas.microsoft.com/office/drawing/2014/main" val="20000"/>
                    </a:ext>
                  </a:extLst>
                </a:gridCol>
                <a:gridCol w="15072793">
                  <a:extLst>
                    <a:ext uri="{9D8B030D-6E8A-4147-A177-3AD203B41FA5}">
                      <a16:colId xmlns:a16="http://schemas.microsoft.com/office/drawing/2014/main" val="20001"/>
                    </a:ext>
                  </a:extLst>
                </a:gridCol>
                <a:gridCol w="1036358">
                  <a:extLst>
                    <a:ext uri="{9D8B030D-6E8A-4147-A177-3AD203B41FA5}">
                      <a16:colId xmlns:a16="http://schemas.microsoft.com/office/drawing/2014/main" val="20002"/>
                    </a:ext>
                  </a:extLst>
                </a:gridCol>
              </a:tblGrid>
              <a:tr h="1453374">
                <a:tc>
                  <a:txBody>
                    <a:bodyPr/>
                    <a:lstStyle/>
                    <a:p>
                      <a:pPr algn="l">
                        <a:lnSpc>
                          <a:spcPts val="3569"/>
                        </a:lnSpc>
                        <a:defRPr/>
                      </a:pPr>
                      <a:r>
                        <a:rPr lang="en-US" sz="2999">
                          <a:solidFill>
                            <a:srgbClr val="000000"/>
                          </a:solidFill>
                          <a:latin typeface="Roboto Condensed Bold"/>
                        </a:rPr>
                        <a:t>Các phần </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3569"/>
                        </a:lnSpc>
                        <a:defRPr/>
                      </a:pPr>
                      <a:r>
                        <a:rPr lang="en-US" sz="2999" dirty="0" err="1">
                          <a:solidFill>
                            <a:srgbClr val="000000"/>
                          </a:solidFill>
                          <a:latin typeface="Roboto Condensed Bold"/>
                        </a:rPr>
                        <a:t>Nội</a:t>
                      </a:r>
                      <a:r>
                        <a:rPr lang="en-US" sz="2999" dirty="0">
                          <a:solidFill>
                            <a:srgbClr val="000000"/>
                          </a:solidFill>
                          <a:latin typeface="Roboto Condensed Bold"/>
                        </a:rPr>
                        <a:t> dung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3569"/>
                        </a:lnSpc>
                        <a:defRPr/>
                      </a:pPr>
                      <a:r>
                        <a:rPr lang="en-US" sz="2999">
                          <a:solidFill>
                            <a:srgbClr val="000000"/>
                          </a:solidFill>
                          <a:latin typeface="Roboto Condensed Bold"/>
                        </a:rPr>
                        <a:t>C/K</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extLst>
                  <a:ext uri="{0D108BD9-81ED-4DB2-BD59-A6C34878D82A}">
                    <a16:rowId xmlns:a16="http://schemas.microsoft.com/office/drawing/2014/main" val="10000"/>
                  </a:ext>
                </a:extLst>
              </a:tr>
              <a:tr h="1003975">
                <a:tc rowSpan="8">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Bold"/>
                        </a:rPr>
                        <a:t>Phân tích được đặc điểm nội dung</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1"/>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Phân tích được hình tượng thơ (hình tượng thiên nhiên, hình tượng con người)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2"/>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Phân tích cảm xúc, tâm trạng của nhà thơ</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3"/>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Khái quát chủ đề của bài thơ</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4"/>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Bold"/>
                        </a:rPr>
                        <a:t>Phân tích được một số nét đặc sắc về nghệ thuật</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5"/>
                  </a:ext>
                </a:extLst>
              </a:tr>
              <a:tr h="551438">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Cách sử dụng thể thơ (theo mô hình chuẩn mực hay có sự cách tân)</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6"/>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Những nét đặc sắc trong nghệ thuật tả cảnh/ tả tình</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7"/>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Nghệ thuật sử dụng ngôn từ (từ ngữ, cấu trúc thơ, BPTT,...)</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1710630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2486</Words>
  <Application>Microsoft Office PowerPoint</Application>
  <PresentationFormat>Custom</PresentationFormat>
  <Paragraphs>219</Paragraphs>
  <Slides>28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Fraunces Bold</vt:lpstr>
      <vt:lpstr>Roboto Condensed Bold</vt:lpstr>
      <vt:lpstr>#9Slide05 Dear Saturday</vt:lpstr>
      <vt:lpstr>Arial</vt:lpstr>
      <vt:lpstr>Calibri</vt:lpstr>
      <vt:lpstr>Roboto Condensed Bold Italics</vt:lpstr>
      <vt:lpstr>Roboto Condensed</vt:lpstr>
      <vt:lpstr>Roboto Condensed Medium</vt:lpstr>
      <vt:lpstr>Courier New</vt:lpstr>
      <vt:lpstr>#9Slide07 SVNUT Triumph Press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8KNTT - B2 - Viết</dc:title>
  <dc:creator>This MC</dc:creator>
  <cp:lastModifiedBy>QuangHung Xuan</cp:lastModifiedBy>
  <cp:revision>9</cp:revision>
  <dcterms:created xsi:type="dcterms:W3CDTF">2006-08-16T00:00:00Z</dcterms:created>
  <dcterms:modified xsi:type="dcterms:W3CDTF">2026-02-11T16:09:58Z</dcterms:modified>
  <dc:identifier>DAFoqlLXjbI</dc:identifier>
</cp:coreProperties>
</file>