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3" r:id="rId2"/>
    <p:sldMasterId id="2147483665" r:id="rId3"/>
  </p:sldMasterIdLst>
  <p:notesMasterIdLst>
    <p:notesMasterId r:id="rId27"/>
  </p:notesMasterIdLst>
  <p:sldIdLst>
    <p:sldId id="257" r:id="rId4"/>
    <p:sldId id="258" r:id="rId5"/>
    <p:sldId id="260" r:id="rId6"/>
    <p:sldId id="291" r:id="rId7"/>
    <p:sldId id="292" r:id="rId8"/>
    <p:sldId id="293" r:id="rId9"/>
    <p:sldId id="294" r:id="rId10"/>
    <p:sldId id="295" r:id="rId11"/>
    <p:sldId id="261" r:id="rId12"/>
    <p:sldId id="282" r:id="rId13"/>
    <p:sldId id="296" r:id="rId14"/>
    <p:sldId id="297" r:id="rId15"/>
    <p:sldId id="298" r:id="rId16"/>
    <p:sldId id="299" r:id="rId17"/>
    <p:sldId id="300" r:id="rId18"/>
    <p:sldId id="304" r:id="rId19"/>
    <p:sldId id="302" r:id="rId20"/>
    <p:sldId id="301" r:id="rId21"/>
    <p:sldId id="303" r:id="rId22"/>
    <p:sldId id="289" r:id="rId23"/>
    <p:sldId id="285" r:id="rId24"/>
    <p:sldId id="267" r:id="rId25"/>
    <p:sldId id="275"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UTM Avo" panose="02040603050506020204" pitchFamily="18" charset="0"/>
      <p:regular r:id="rId32"/>
      <p:bold r:id="rId33"/>
      <p:italic r:id="rId34"/>
      <p:boldItalic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42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32" autoAdjust="0"/>
    <p:restoredTop sz="94660"/>
  </p:normalViewPr>
  <p:slideViewPr>
    <p:cSldViewPr>
      <p:cViewPr varScale="1">
        <p:scale>
          <a:sx n="88" d="100"/>
          <a:sy n="88" d="100"/>
        </p:scale>
        <p:origin x="96" y="924"/>
      </p:cViewPr>
      <p:guideLst>
        <p:guide orient="horz" pos="2112"/>
        <p:guide pos="42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FF138-C0A6-4C63-B0D8-AF82002E99C9}" type="datetimeFigureOut">
              <a:rPr lang="en-US" smtClean="0"/>
              <a:t>27/12/2023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4F1E0C-C5FF-487C-BF12-AB4CFA9DC6A0}" type="slidenum">
              <a:rPr lang="en-US" smtClean="0"/>
              <a:t>‹#›</a:t>
            </a:fld>
            <a:endParaRPr lang="en-US"/>
          </a:p>
        </p:txBody>
      </p:sp>
    </p:spTree>
    <p:extLst>
      <p:ext uri="{BB962C8B-B14F-4D97-AF65-F5344CB8AC3E}">
        <p14:creationId xmlns:p14="http://schemas.microsoft.com/office/powerpoint/2010/main" val="242122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318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1040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9046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73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787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8244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248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428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3030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7700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054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6851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131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208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985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083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315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25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3481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8984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4882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49450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03458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273348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EE8DF057-824A-CEA0-5112-CEF5C9F2C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7830620"/>
      </p:ext>
    </p:extLst>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E8CB8F17-F922-5981-EE45-E450CAE88E72}"/>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5238754"/>
      </p:ext>
    </p:extLst>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3953F038-2811-8938-F8A8-7DFCECE50DE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1110237"/>
      </p:ext>
    </p:extLst>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1.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3.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17.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hyperlink" Target="https://hoc10.vn/doc-sach/mi-thuat-8/1/436/41/"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jpg"/><Relationship Id="rId7" Type="http://schemas.openxmlformats.org/officeDocument/2006/relationships/hyperlink" Target="https://www.facebook.com/hoc10fb/" TargetMode="Externa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hyperlink" Target="https://hoc10.vn/doc-sach/mi-thuat-8/1/436/41/"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428648" y="195308"/>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Mĩ thuật 8</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685769" y="1828158"/>
            <a:ext cx="10820462" cy="196418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Chủ</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đề</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Làm</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chủ</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yếu</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tố</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tạo</a:t>
            </a:r>
            <a:r>
              <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4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hình</a:t>
            </a:r>
            <a:endParaRPr kumimoji="0" lang="en-US" sz="4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923085" y="2971158"/>
            <a:ext cx="10583146" cy="14484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10: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Vẽ</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tranh</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theo</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phong</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cách</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nghệ</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thuật</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Ấn</a:t>
            </a:r>
            <a:r>
              <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4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tượng</a:t>
            </a:r>
            <a:endPar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lang="en-US" b="1" kern="0" dirty="0">
                <a:solidFill>
                  <a:srgbClr val="FF0000"/>
                </a:solidFill>
                <a:latin typeface="UTM Avo" panose="02040603050506020204" pitchFamily="18" charset="0"/>
                <a:cs typeface="Arial" panose="020B0604020202020204" pitchFamily="34" charset="0"/>
              </a:rPr>
              <a:t>(Quan </a:t>
            </a:r>
            <a:r>
              <a:rPr lang="en-US" b="1" kern="0" dirty="0" err="1">
                <a:solidFill>
                  <a:srgbClr val="FF0000"/>
                </a:solidFill>
                <a:latin typeface="UTM Avo" panose="02040603050506020204" pitchFamily="18" charset="0"/>
                <a:cs typeface="Arial" panose="020B0604020202020204" pitchFamily="34" charset="0"/>
              </a:rPr>
              <a:t>sát</a:t>
            </a:r>
            <a:r>
              <a:rPr lang="en-US" b="1" kern="0" dirty="0">
                <a:solidFill>
                  <a:srgbClr val="FF0000"/>
                </a:solidFill>
                <a:latin typeface="UTM Avo" panose="02040603050506020204" pitchFamily="18" charset="0"/>
                <a:cs typeface="Arial" panose="020B0604020202020204" pitchFamily="34" charset="0"/>
              </a:rPr>
              <a:t> – </a:t>
            </a:r>
            <a:r>
              <a:rPr lang="en-US" b="1" kern="0" dirty="0" err="1">
                <a:solidFill>
                  <a:srgbClr val="FF0000"/>
                </a:solidFill>
                <a:latin typeface="UTM Avo" panose="02040603050506020204" pitchFamily="18" charset="0"/>
                <a:cs typeface="Arial" panose="020B0604020202020204" pitchFamily="34" charset="0"/>
              </a:rPr>
              <a:t>nhận</a:t>
            </a:r>
            <a:r>
              <a:rPr lang="en-US" b="1" kern="0" dirty="0">
                <a:solidFill>
                  <a:srgbClr val="FF0000"/>
                </a:solidFill>
                <a:latin typeface="UTM Avo" panose="02040603050506020204" pitchFamily="18" charset="0"/>
                <a:cs typeface="Arial" panose="020B0604020202020204" pitchFamily="34" charset="0"/>
              </a:rPr>
              <a:t> </a:t>
            </a:r>
            <a:r>
              <a:rPr lang="en-US" b="1" kern="0" dirty="0" err="1">
                <a:solidFill>
                  <a:srgbClr val="FF0000"/>
                </a:solidFill>
                <a:latin typeface="UTM Avo" panose="02040603050506020204" pitchFamily="18" charset="0"/>
                <a:cs typeface="Arial" panose="020B0604020202020204" pitchFamily="34" charset="0"/>
              </a:rPr>
              <a:t>thức</a:t>
            </a:r>
            <a:r>
              <a:rPr lang="en-US" b="1" kern="0" dirty="0">
                <a:solidFill>
                  <a:srgbClr val="FF0000"/>
                </a:solidFill>
                <a:latin typeface="UTM Avo" panose="02040603050506020204" pitchFamily="18" charset="0"/>
                <a:cs typeface="Arial" panose="020B0604020202020204" pitchFamily="34" charset="0"/>
              </a:rPr>
              <a:t>)</a:t>
            </a:r>
            <a:endParaRPr kumimoji="0" lang="en-US" sz="4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ustDataLst>
      <p:tags r:id="rId1"/>
    </p:custDataLst>
    <p:extLst>
      <p:ext uri="{BB962C8B-B14F-4D97-AF65-F5344CB8AC3E}">
        <p14:creationId xmlns:p14="http://schemas.microsoft.com/office/powerpoint/2010/main" val="598208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10" name="Freeform 8">
            <a:extLst>
              <a:ext uri="{FF2B5EF4-FFF2-40B4-BE49-F238E27FC236}">
                <a16:creationId xmlns:a16="http://schemas.microsoft.com/office/drawing/2014/main" id="{F895AFEA-9AE2-7685-4029-7ABF90DF0466}"/>
              </a:ext>
            </a:extLst>
          </p:cNvPr>
          <p:cNvSpPr/>
          <p:nvPr/>
        </p:nvSpPr>
        <p:spPr>
          <a:xfrm>
            <a:off x="838200" y="1818576"/>
            <a:ext cx="4267200" cy="583462"/>
          </a:xfrm>
          <a:custGeom>
            <a:avLst/>
            <a:gdLst/>
            <a:ahLst/>
            <a:cxnLst/>
            <a:rect l="l" t="t" r="r" b="b"/>
            <a:pathLst>
              <a:path w="2374981" h="264244">
                <a:moveTo>
                  <a:pt x="25756" y="0"/>
                </a:moveTo>
                <a:lnTo>
                  <a:pt x="2349225" y="0"/>
                </a:lnTo>
                <a:cubicBezTo>
                  <a:pt x="2356056" y="0"/>
                  <a:pt x="2362607" y="2714"/>
                  <a:pt x="2367437" y="7544"/>
                </a:cubicBezTo>
                <a:cubicBezTo>
                  <a:pt x="2372268" y="12374"/>
                  <a:pt x="2374981" y="18925"/>
                  <a:pt x="2374981" y="25756"/>
                </a:cubicBezTo>
                <a:lnTo>
                  <a:pt x="2374981" y="238487"/>
                </a:lnTo>
                <a:cubicBezTo>
                  <a:pt x="2374981" y="245318"/>
                  <a:pt x="2372268" y="251870"/>
                  <a:pt x="2367437" y="256700"/>
                </a:cubicBezTo>
                <a:cubicBezTo>
                  <a:pt x="2362607" y="261530"/>
                  <a:pt x="2356056" y="264244"/>
                  <a:pt x="2349225" y="264244"/>
                </a:cubicBezTo>
                <a:lnTo>
                  <a:pt x="25756" y="264244"/>
                </a:lnTo>
                <a:cubicBezTo>
                  <a:pt x="18925" y="264244"/>
                  <a:pt x="12374" y="261530"/>
                  <a:pt x="7544" y="256700"/>
                </a:cubicBezTo>
                <a:cubicBezTo>
                  <a:pt x="2714" y="251870"/>
                  <a:pt x="0" y="245318"/>
                  <a:pt x="0" y="238487"/>
                </a:cubicBezTo>
                <a:lnTo>
                  <a:pt x="0" y="25756"/>
                </a:lnTo>
                <a:cubicBezTo>
                  <a:pt x="0" y="18925"/>
                  <a:pt x="2714" y="12374"/>
                  <a:pt x="7544" y="7544"/>
                </a:cubicBezTo>
                <a:cubicBezTo>
                  <a:pt x="12374" y="2714"/>
                  <a:pt x="18925" y="0"/>
                  <a:pt x="25756" y="0"/>
                </a:cubicBezTo>
                <a:close/>
              </a:path>
            </a:pathLst>
          </a:custGeom>
          <a:solidFill>
            <a:schemeClr val="accent2">
              <a:lumMod val="60000"/>
              <a:lumOff val="40000"/>
            </a:schemeClr>
          </a:solidFill>
          <a:effectLst>
            <a:outerShdw blurRad="50800" dist="38100" dir="2700000" algn="tl" rotWithShape="0">
              <a:prstClr val="black">
                <a:alpha val="40000"/>
              </a:prstClr>
            </a:outerShdw>
          </a:effectLst>
        </p:spPr>
        <p:txBody>
          <a:bodyPr/>
          <a:lstStyle/>
          <a:p>
            <a:pPr algn="ctr" defTabSz="609630">
              <a:lnSpc>
                <a:spcPts val="4000"/>
              </a:lnSpc>
            </a:pPr>
            <a:r>
              <a:rPr lang="vi-VN" sz="2400" b="1" spc="57" dirty="0">
                <a:latin typeface="UTM Avo"/>
                <a:cs typeface="+mn-ea"/>
                <a:sym typeface="+mn-lt"/>
              </a:rPr>
              <a:t>THẢO LUẬN NHÓM ĐÔI</a:t>
            </a:r>
            <a:endParaRPr lang="en-US" sz="2400" b="1" spc="57" dirty="0">
              <a:latin typeface="UTM Avo"/>
              <a:cs typeface="+mn-ea"/>
              <a:sym typeface="+mn-lt"/>
            </a:endParaRPr>
          </a:p>
        </p:txBody>
      </p:sp>
      <p:sp>
        <p:nvSpPr>
          <p:cNvPr id="11" name="TextBox 10">
            <a:extLst>
              <a:ext uri="{FF2B5EF4-FFF2-40B4-BE49-F238E27FC236}">
                <a16:creationId xmlns:a16="http://schemas.microsoft.com/office/drawing/2014/main" id="{56F04428-67F1-7161-81D3-90AD35895690}"/>
              </a:ext>
            </a:extLst>
          </p:cNvPr>
          <p:cNvSpPr txBox="1"/>
          <p:nvPr/>
        </p:nvSpPr>
        <p:spPr>
          <a:xfrm>
            <a:off x="1143000" y="2514600"/>
            <a:ext cx="9768386" cy="369332"/>
          </a:xfrm>
          <a:prstGeom prst="rect">
            <a:avLst/>
          </a:prstGeom>
        </p:spPr>
        <p:txBody>
          <a:bodyPr wrap="square" lIns="0" tIns="0" rIns="0" bIns="0" rtlCol="0" anchor="t">
            <a:spAutoFit/>
          </a:bodyPr>
          <a:lstStyle/>
          <a:p>
            <a:pPr marL="381019" indent="-381019" defTabSz="609630">
              <a:buFont typeface="Wingdings" panose="05000000000000000000" pitchFamily="2" charset="2"/>
              <a:buChar char="Ø"/>
            </a:pPr>
            <a:r>
              <a:rPr lang="vi-VN" sz="2400" b="1" dirty="0">
                <a:solidFill>
                  <a:prstClr val="black"/>
                </a:solidFill>
                <a:latin typeface="UTM Avo"/>
                <a:cs typeface="+mn-ea"/>
                <a:sym typeface="+mn-lt"/>
              </a:rPr>
              <a:t>Quan sát bức tranh SGK tr.41-42 và cho biết</a:t>
            </a:r>
          </a:p>
        </p:txBody>
      </p:sp>
      <p:sp>
        <p:nvSpPr>
          <p:cNvPr id="12" name="Speech Bubble: Rectangle with Corners Rounded 17">
            <a:extLst>
              <a:ext uri="{FF2B5EF4-FFF2-40B4-BE49-F238E27FC236}">
                <a16:creationId xmlns:a16="http://schemas.microsoft.com/office/drawing/2014/main" id="{34CBF2EE-F120-E359-19FA-9B681BFAB23F}"/>
              </a:ext>
            </a:extLst>
          </p:cNvPr>
          <p:cNvSpPr/>
          <p:nvPr/>
        </p:nvSpPr>
        <p:spPr>
          <a:xfrm>
            <a:off x="155411" y="3159784"/>
            <a:ext cx="2057400" cy="1474708"/>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Bức tranh được vẽ bằng kĩ thuật gì?</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
        <p:nvSpPr>
          <p:cNvPr id="13" name="Speech Bubble: Rectangle with Corners Rounded 18">
            <a:extLst>
              <a:ext uri="{FF2B5EF4-FFF2-40B4-BE49-F238E27FC236}">
                <a16:creationId xmlns:a16="http://schemas.microsoft.com/office/drawing/2014/main" id="{102616D6-4748-D639-24ED-967A00C75923}"/>
              </a:ext>
            </a:extLst>
          </p:cNvPr>
          <p:cNvSpPr/>
          <p:nvPr/>
        </p:nvSpPr>
        <p:spPr>
          <a:xfrm>
            <a:off x="2271854" y="3146559"/>
            <a:ext cx="2681146" cy="1484868"/>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Gọi tên một số màu gốc mà em thấy trên bức tranh</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
        <p:nvSpPr>
          <p:cNvPr id="14" name="Speech Bubble: Rectangle with Corners Rounded 19">
            <a:extLst>
              <a:ext uri="{FF2B5EF4-FFF2-40B4-BE49-F238E27FC236}">
                <a16:creationId xmlns:a16="http://schemas.microsoft.com/office/drawing/2014/main" id="{BD2D55BA-A88E-071A-4AB8-89387663EE74}"/>
              </a:ext>
            </a:extLst>
          </p:cNvPr>
          <p:cNvSpPr/>
          <p:nvPr/>
        </p:nvSpPr>
        <p:spPr>
          <a:xfrm>
            <a:off x="5012043" y="3146559"/>
            <a:ext cx="3522357" cy="1484868"/>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Để có màu xanh là cây, em sẽ kết hợp những chấm màu nào với nhau?</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
        <p:nvSpPr>
          <p:cNvPr id="15" name="Speech Bubble: Rectangle with Corners Rounded 20">
            <a:extLst>
              <a:ext uri="{FF2B5EF4-FFF2-40B4-BE49-F238E27FC236}">
                <a16:creationId xmlns:a16="http://schemas.microsoft.com/office/drawing/2014/main" id="{108A8ED3-AFD1-5613-C021-308042A7BB78}"/>
              </a:ext>
            </a:extLst>
          </p:cNvPr>
          <p:cNvSpPr/>
          <p:nvPr/>
        </p:nvSpPr>
        <p:spPr>
          <a:xfrm>
            <a:off x="96520" y="4902200"/>
            <a:ext cx="7772401" cy="1727200"/>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Em hãy chỉ ra sự khác biệt về cách vẽ của họa sĩ Georges và Paul Signac trong những bức tranh trên với các tác giả Paul Cé zanne, Maximilien Luce, Vincent van Gogh, Claude Monet.</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
        <p:nvSpPr>
          <p:cNvPr id="16" name="Speech Bubble: Rectangle with Corners Rounded 21">
            <a:extLst>
              <a:ext uri="{FF2B5EF4-FFF2-40B4-BE49-F238E27FC236}">
                <a16:creationId xmlns:a16="http://schemas.microsoft.com/office/drawing/2014/main" id="{7D6A4E34-4608-5AAC-735F-A3D1E176F926}"/>
              </a:ext>
            </a:extLst>
          </p:cNvPr>
          <p:cNvSpPr/>
          <p:nvPr/>
        </p:nvSpPr>
        <p:spPr>
          <a:xfrm>
            <a:off x="8593443" y="3154704"/>
            <a:ext cx="3522357" cy="1484868"/>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Em đã học được điều gì về cách sử dụng màu của hội họa Ấn tượng khi vẽ tranh?</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
        <p:nvSpPr>
          <p:cNvPr id="17" name="Speech Bubble: Rectangle with Corners Rounded 22">
            <a:extLst>
              <a:ext uri="{FF2B5EF4-FFF2-40B4-BE49-F238E27FC236}">
                <a16:creationId xmlns:a16="http://schemas.microsoft.com/office/drawing/2014/main" id="{1133CF1C-46CF-E196-770C-F83F42D3CB3F}"/>
              </a:ext>
            </a:extLst>
          </p:cNvPr>
          <p:cNvSpPr/>
          <p:nvPr/>
        </p:nvSpPr>
        <p:spPr>
          <a:xfrm>
            <a:off x="7976167" y="4902200"/>
            <a:ext cx="4118280" cy="1727200"/>
          </a:xfrm>
          <a:prstGeom prst="wedgeRoundRectCallout">
            <a:avLst/>
          </a:prstGeom>
          <a:solidFill>
            <a:schemeClr val="accent2">
              <a:lumMod val="20000"/>
              <a:lumOff val="80000"/>
            </a:schemeClr>
          </a:solidFill>
          <a:ln w="25400" cap="flat" cmpd="sng" algn="ctr">
            <a:noFill/>
            <a:prstDash val="solid"/>
          </a:ln>
          <a:effectLst/>
        </p:spPr>
        <p:txBody>
          <a:bodyPr bIns="168000"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1900" b="0" i="0" u="none" strike="noStrike" kern="0" cap="none" spc="0" normalizeH="0" baseline="0" noProof="0" dirty="0">
                <a:ln>
                  <a:noFill/>
                </a:ln>
                <a:solidFill>
                  <a:srgbClr val="000000"/>
                </a:solidFill>
                <a:effectLst/>
                <a:uLnTx/>
                <a:uFillTx/>
                <a:latin typeface="UTM Avo"/>
                <a:cs typeface="+mn-ea"/>
                <a:sym typeface="+mn-lt"/>
              </a:rPr>
              <a:t>Mô tả công thức pha màu theo hội họa ấn tượng để có được một số màu mà em muốn?</a:t>
            </a:r>
            <a:endParaRPr kumimoji="0" lang="vi-VN" sz="1900" b="0" i="0" u="none" strike="noStrike" kern="0" cap="none" spc="0" normalizeH="0" baseline="0" noProof="0" dirty="0">
              <a:ln>
                <a:noFill/>
              </a:ln>
              <a:solidFill>
                <a:prstClr val="white"/>
              </a:solidFill>
              <a:effectLst/>
              <a:uLnTx/>
              <a:uFillTx/>
              <a:latin typeface="UTM Avo"/>
              <a:cs typeface="+mn-ea"/>
              <a:sym typeface="+mn-lt"/>
            </a:endParaRPr>
          </a:p>
        </p:txBody>
      </p:sp>
    </p:spTree>
    <p:custDataLst>
      <p:tags r:id="rId1"/>
    </p:custDataLst>
    <p:extLst>
      <p:ext uri="{BB962C8B-B14F-4D97-AF65-F5344CB8AC3E}">
        <p14:creationId xmlns:p14="http://schemas.microsoft.com/office/powerpoint/2010/main" val="2953770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pic>
        <p:nvPicPr>
          <p:cNvPr id="2" name="Picture 1">
            <a:extLst>
              <a:ext uri="{FF2B5EF4-FFF2-40B4-BE49-F238E27FC236}">
                <a16:creationId xmlns:a16="http://schemas.microsoft.com/office/drawing/2014/main" id="{8AC8F40D-9029-4590-7530-D706D6418759}"/>
              </a:ext>
            </a:extLst>
          </p:cNvPr>
          <p:cNvPicPr>
            <a:picLocks noChangeAspect="1"/>
          </p:cNvPicPr>
          <p:nvPr/>
        </p:nvPicPr>
        <p:blipFill rotWithShape="1">
          <a:blip r:embed="rId5">
            <a:extLst>
              <a:ext uri="{28A0092B-C50C-407E-A947-70E740481C1C}">
                <a14:useLocalDpi xmlns:a14="http://schemas.microsoft.com/office/drawing/2010/main" val="0"/>
              </a:ext>
            </a:extLst>
          </a:blip>
          <a:srcRect l="6022" t="4336" r="6056" b="27708"/>
          <a:stretch/>
        </p:blipFill>
        <p:spPr>
          <a:xfrm>
            <a:off x="2340261" y="3989617"/>
            <a:ext cx="4741239" cy="2855981"/>
          </a:xfrm>
          <a:prstGeom prst="rect">
            <a:avLst/>
          </a:prstGeom>
        </p:spPr>
      </p:pic>
      <p:pic>
        <p:nvPicPr>
          <p:cNvPr id="3" name="Picture 2">
            <a:extLst>
              <a:ext uri="{FF2B5EF4-FFF2-40B4-BE49-F238E27FC236}">
                <a16:creationId xmlns:a16="http://schemas.microsoft.com/office/drawing/2014/main" id="{CE5BC5FC-D901-0D49-13FC-7740F35BECF6}"/>
              </a:ext>
            </a:extLst>
          </p:cNvPr>
          <p:cNvPicPr>
            <a:picLocks noChangeAspect="1"/>
          </p:cNvPicPr>
          <p:nvPr/>
        </p:nvPicPr>
        <p:blipFill rotWithShape="1">
          <a:blip r:embed="rId6">
            <a:extLst>
              <a:ext uri="{28A0092B-C50C-407E-A947-70E740481C1C}">
                <a14:useLocalDpi xmlns:a14="http://schemas.microsoft.com/office/drawing/2010/main" val="0"/>
              </a:ext>
            </a:extLst>
          </a:blip>
          <a:srcRect l="22818" t="4029" r="20865" b="30965"/>
          <a:stretch/>
        </p:blipFill>
        <p:spPr>
          <a:xfrm>
            <a:off x="9459215" y="1788194"/>
            <a:ext cx="2441233" cy="2076636"/>
          </a:xfrm>
          <a:prstGeom prst="rect">
            <a:avLst/>
          </a:prstGeom>
        </p:spPr>
      </p:pic>
      <p:pic>
        <p:nvPicPr>
          <p:cNvPr id="4" name="Picture 3">
            <a:extLst>
              <a:ext uri="{FF2B5EF4-FFF2-40B4-BE49-F238E27FC236}">
                <a16:creationId xmlns:a16="http://schemas.microsoft.com/office/drawing/2014/main" id="{FE83E3D0-9178-57FF-8B40-C1D17A22C241}"/>
              </a:ext>
            </a:extLst>
          </p:cNvPr>
          <p:cNvPicPr>
            <a:picLocks noChangeAspect="1"/>
          </p:cNvPicPr>
          <p:nvPr/>
        </p:nvPicPr>
        <p:blipFill rotWithShape="1">
          <a:blip r:embed="rId7">
            <a:extLst>
              <a:ext uri="{28A0092B-C50C-407E-A947-70E740481C1C}">
                <a14:useLocalDpi xmlns:a14="http://schemas.microsoft.com/office/drawing/2010/main" val="0"/>
              </a:ext>
            </a:extLst>
          </a:blip>
          <a:srcRect l="4534" t="1884" r="3149" b="27572"/>
          <a:stretch/>
        </p:blipFill>
        <p:spPr>
          <a:xfrm>
            <a:off x="7202255" y="3955249"/>
            <a:ext cx="4698193" cy="2880785"/>
          </a:xfrm>
          <a:prstGeom prst="rect">
            <a:avLst/>
          </a:prstGeom>
        </p:spPr>
      </p:pic>
      <p:pic>
        <p:nvPicPr>
          <p:cNvPr id="5" name="Picture 4">
            <a:extLst>
              <a:ext uri="{FF2B5EF4-FFF2-40B4-BE49-F238E27FC236}">
                <a16:creationId xmlns:a16="http://schemas.microsoft.com/office/drawing/2014/main" id="{075A877D-F46B-9252-E608-E2D8B88D18F9}"/>
              </a:ext>
            </a:extLst>
          </p:cNvPr>
          <p:cNvPicPr>
            <a:picLocks noChangeAspect="1"/>
          </p:cNvPicPr>
          <p:nvPr/>
        </p:nvPicPr>
        <p:blipFill rotWithShape="1">
          <a:blip r:embed="rId8">
            <a:extLst>
              <a:ext uri="{28A0092B-C50C-407E-A947-70E740481C1C}">
                <a14:useLocalDpi xmlns:a14="http://schemas.microsoft.com/office/drawing/2010/main" val="0"/>
              </a:ext>
            </a:extLst>
          </a:blip>
          <a:srcRect l="16790" t="2128" r="19021" b="27090"/>
          <a:stretch/>
        </p:blipFill>
        <p:spPr>
          <a:xfrm>
            <a:off x="6781800" y="1806351"/>
            <a:ext cx="2459933" cy="2079849"/>
          </a:xfrm>
          <a:prstGeom prst="rect">
            <a:avLst/>
          </a:prstGeom>
        </p:spPr>
      </p:pic>
      <p:pic>
        <p:nvPicPr>
          <p:cNvPr id="6" name="Picture 5">
            <a:extLst>
              <a:ext uri="{FF2B5EF4-FFF2-40B4-BE49-F238E27FC236}">
                <a16:creationId xmlns:a16="http://schemas.microsoft.com/office/drawing/2014/main" id="{AB6ADB24-65E7-D8CE-DEBC-FC1CE1F2667A}"/>
              </a:ext>
            </a:extLst>
          </p:cNvPr>
          <p:cNvPicPr>
            <a:picLocks noChangeAspect="1"/>
          </p:cNvPicPr>
          <p:nvPr/>
        </p:nvPicPr>
        <p:blipFill rotWithShape="1">
          <a:blip r:embed="rId9">
            <a:extLst>
              <a:ext uri="{28A0092B-C50C-407E-A947-70E740481C1C}">
                <a14:useLocalDpi xmlns:a14="http://schemas.microsoft.com/office/drawing/2010/main" val="0"/>
              </a:ext>
            </a:extLst>
          </a:blip>
          <a:srcRect l="17983" t="3506" r="19313" b="27525"/>
          <a:stretch/>
        </p:blipFill>
        <p:spPr>
          <a:xfrm>
            <a:off x="3759645" y="1806351"/>
            <a:ext cx="2804674" cy="2079849"/>
          </a:xfrm>
          <a:prstGeom prst="rect">
            <a:avLst/>
          </a:prstGeom>
        </p:spPr>
      </p:pic>
      <p:pic>
        <p:nvPicPr>
          <p:cNvPr id="7" name="Picture 6">
            <a:extLst>
              <a:ext uri="{FF2B5EF4-FFF2-40B4-BE49-F238E27FC236}">
                <a16:creationId xmlns:a16="http://schemas.microsoft.com/office/drawing/2014/main" id="{8B5997E8-A478-4AD5-FA42-7BD0057E86CE}"/>
              </a:ext>
            </a:extLst>
          </p:cNvPr>
          <p:cNvPicPr>
            <a:picLocks noChangeAspect="1"/>
          </p:cNvPicPr>
          <p:nvPr/>
        </p:nvPicPr>
        <p:blipFill rotWithShape="1">
          <a:blip r:embed="rId10">
            <a:extLst>
              <a:ext uri="{28A0092B-C50C-407E-A947-70E740481C1C}">
                <a14:useLocalDpi xmlns:a14="http://schemas.microsoft.com/office/drawing/2010/main" val="0"/>
              </a:ext>
            </a:extLst>
          </a:blip>
          <a:srcRect l="17093" t="2154" r="17902" b="21834"/>
          <a:stretch/>
        </p:blipFill>
        <p:spPr>
          <a:xfrm>
            <a:off x="350506" y="3970489"/>
            <a:ext cx="1869001" cy="2865545"/>
          </a:xfrm>
          <a:prstGeom prst="rect">
            <a:avLst/>
          </a:prstGeom>
        </p:spPr>
      </p:pic>
      <p:pic>
        <p:nvPicPr>
          <p:cNvPr id="8" name="Picture 7">
            <a:extLst>
              <a:ext uri="{FF2B5EF4-FFF2-40B4-BE49-F238E27FC236}">
                <a16:creationId xmlns:a16="http://schemas.microsoft.com/office/drawing/2014/main" id="{053EA3D2-02B9-242C-8D84-BAA39306A61F}"/>
              </a:ext>
            </a:extLst>
          </p:cNvPr>
          <p:cNvPicPr>
            <a:picLocks noChangeAspect="1"/>
          </p:cNvPicPr>
          <p:nvPr/>
        </p:nvPicPr>
        <p:blipFill rotWithShape="1">
          <a:blip r:embed="rId11">
            <a:extLst>
              <a:ext uri="{28A0092B-C50C-407E-A947-70E740481C1C}">
                <a14:useLocalDpi xmlns:a14="http://schemas.microsoft.com/office/drawing/2010/main" val="0"/>
              </a:ext>
            </a:extLst>
          </a:blip>
          <a:srcRect l="18675" t="5342" r="18620" b="33967"/>
          <a:stretch/>
        </p:blipFill>
        <p:spPr>
          <a:xfrm>
            <a:off x="350507" y="1803434"/>
            <a:ext cx="3191657" cy="2082766"/>
          </a:xfrm>
          <a:prstGeom prst="rect">
            <a:avLst/>
          </a:prstGeom>
        </p:spPr>
      </p:pic>
    </p:spTree>
    <p:custDataLst>
      <p:tags r:id="rId1"/>
    </p:custDataLst>
    <p:extLst>
      <p:ext uri="{BB962C8B-B14F-4D97-AF65-F5344CB8AC3E}">
        <p14:creationId xmlns:p14="http://schemas.microsoft.com/office/powerpoint/2010/main" val="39844855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14" name="TextBox 10">
            <a:extLst>
              <a:ext uri="{FF2B5EF4-FFF2-40B4-BE49-F238E27FC236}">
                <a16:creationId xmlns:a16="http://schemas.microsoft.com/office/drawing/2014/main" id="{EF9C507A-2757-07CF-6643-AF6150447768}"/>
              </a:ext>
            </a:extLst>
          </p:cNvPr>
          <p:cNvSpPr txBox="1"/>
          <p:nvPr/>
        </p:nvSpPr>
        <p:spPr>
          <a:xfrm>
            <a:off x="381000" y="1828800"/>
            <a:ext cx="8259172" cy="369332"/>
          </a:xfrm>
          <a:prstGeom prst="rect">
            <a:avLst/>
          </a:prstGeom>
        </p:spPr>
        <p:txBody>
          <a:bodyPr wrap="square" lIns="0" tIns="0" rIns="0" bIns="0" rtlCol="0" anchor="t">
            <a:spAutoFit/>
          </a:bodyPr>
          <a:lstStyle/>
          <a:p>
            <a:pPr marL="381019" indent="-381019" algn="ctr" defTabSz="609630">
              <a:buFont typeface="Wingdings" panose="05000000000000000000" pitchFamily="2" charset="2"/>
              <a:buChar char="Ø"/>
            </a:pPr>
            <a:r>
              <a:rPr lang="vi-VN" sz="2400" b="1" dirty="0">
                <a:solidFill>
                  <a:prstClr val="black"/>
                </a:solidFill>
                <a:latin typeface="UTM Avo"/>
                <a:cs typeface="+mn-ea"/>
                <a:sym typeface="+mn-lt"/>
              </a:rPr>
              <a:t>Nhận xét các bức tranh SGK tr.41-42</a:t>
            </a:r>
          </a:p>
        </p:txBody>
      </p:sp>
      <p:pic>
        <p:nvPicPr>
          <p:cNvPr id="15" name="Picture 14">
            <a:extLst>
              <a:ext uri="{FF2B5EF4-FFF2-40B4-BE49-F238E27FC236}">
                <a16:creationId xmlns:a16="http://schemas.microsoft.com/office/drawing/2014/main" id="{A4D3C681-2E47-EED1-4760-DE90F7AA3D93}"/>
              </a:ext>
            </a:extLst>
          </p:cNvPr>
          <p:cNvPicPr>
            <a:picLocks noChangeAspect="1"/>
          </p:cNvPicPr>
          <p:nvPr/>
        </p:nvPicPr>
        <p:blipFill rotWithShape="1">
          <a:blip r:embed="rId5">
            <a:extLst>
              <a:ext uri="{28A0092B-C50C-407E-A947-70E740481C1C}">
                <a14:useLocalDpi xmlns:a14="http://schemas.microsoft.com/office/drawing/2010/main" val="0"/>
              </a:ext>
            </a:extLst>
          </a:blip>
          <a:srcRect l="17983" t="3506" r="19313" b="27525"/>
          <a:stretch/>
        </p:blipFill>
        <p:spPr>
          <a:xfrm>
            <a:off x="533400" y="4491900"/>
            <a:ext cx="3052534" cy="2263653"/>
          </a:xfrm>
          <a:prstGeom prst="rect">
            <a:avLst/>
          </a:prstGeom>
        </p:spPr>
      </p:pic>
      <p:pic>
        <p:nvPicPr>
          <p:cNvPr id="16" name="Picture 15">
            <a:extLst>
              <a:ext uri="{FF2B5EF4-FFF2-40B4-BE49-F238E27FC236}">
                <a16:creationId xmlns:a16="http://schemas.microsoft.com/office/drawing/2014/main" id="{E5615B32-F278-66BA-12F9-90719BAC75F1}"/>
              </a:ext>
            </a:extLst>
          </p:cNvPr>
          <p:cNvPicPr>
            <a:picLocks noChangeAspect="1"/>
          </p:cNvPicPr>
          <p:nvPr/>
        </p:nvPicPr>
        <p:blipFill rotWithShape="1">
          <a:blip r:embed="rId6">
            <a:extLst>
              <a:ext uri="{28A0092B-C50C-407E-A947-70E740481C1C}">
                <a14:useLocalDpi xmlns:a14="http://schemas.microsoft.com/office/drawing/2010/main" val="0"/>
              </a:ext>
            </a:extLst>
          </a:blip>
          <a:srcRect l="17093" t="2154" r="17902" b="21834"/>
          <a:stretch/>
        </p:blipFill>
        <p:spPr>
          <a:xfrm>
            <a:off x="3841839" y="2323626"/>
            <a:ext cx="2843848" cy="4431927"/>
          </a:xfrm>
          <a:prstGeom prst="rect">
            <a:avLst/>
          </a:prstGeom>
        </p:spPr>
      </p:pic>
      <p:pic>
        <p:nvPicPr>
          <p:cNvPr id="17" name="Picture 16">
            <a:extLst>
              <a:ext uri="{FF2B5EF4-FFF2-40B4-BE49-F238E27FC236}">
                <a16:creationId xmlns:a16="http://schemas.microsoft.com/office/drawing/2014/main" id="{9FF791FC-800F-2031-7465-DE56AFE2E4EC}"/>
              </a:ext>
            </a:extLst>
          </p:cNvPr>
          <p:cNvPicPr>
            <a:picLocks noChangeAspect="1"/>
          </p:cNvPicPr>
          <p:nvPr/>
        </p:nvPicPr>
        <p:blipFill rotWithShape="1">
          <a:blip r:embed="rId7">
            <a:extLst>
              <a:ext uri="{28A0092B-C50C-407E-A947-70E740481C1C}">
                <a14:useLocalDpi xmlns:a14="http://schemas.microsoft.com/office/drawing/2010/main" val="0"/>
              </a:ext>
            </a:extLst>
          </a:blip>
          <a:srcRect l="18675" t="5342" r="18620" b="33967"/>
          <a:stretch/>
        </p:blipFill>
        <p:spPr>
          <a:xfrm>
            <a:off x="533401" y="2323626"/>
            <a:ext cx="3052533" cy="1991979"/>
          </a:xfrm>
          <a:prstGeom prst="rect">
            <a:avLst/>
          </a:prstGeom>
        </p:spPr>
      </p:pic>
      <p:sp>
        <p:nvSpPr>
          <p:cNvPr id="18" name="TextBox 17">
            <a:extLst>
              <a:ext uri="{FF2B5EF4-FFF2-40B4-BE49-F238E27FC236}">
                <a16:creationId xmlns:a16="http://schemas.microsoft.com/office/drawing/2014/main" id="{BA73075E-FA87-3FD5-149A-A24FF4C82BD9}"/>
              </a:ext>
            </a:extLst>
          </p:cNvPr>
          <p:cNvSpPr txBox="1"/>
          <p:nvPr/>
        </p:nvSpPr>
        <p:spPr>
          <a:xfrm>
            <a:off x="6714834" y="2545982"/>
            <a:ext cx="5006221" cy="3891835"/>
          </a:xfrm>
          <a:prstGeom prst="rect">
            <a:avLst/>
          </a:prstGeom>
          <a:noFill/>
        </p:spPr>
        <p:txBody>
          <a:bodyPr wrap="square">
            <a:spAutoFit/>
          </a:bodyPr>
          <a:lstStyle/>
          <a:p>
            <a:pPr marL="190510" indent="-190510" algn="just" defTabSz="609630">
              <a:lnSpc>
                <a:spcPct val="150000"/>
              </a:lnSpc>
              <a:buFont typeface="Arial" panose="020B0604020202020204" pitchFamily="34" charset="0"/>
              <a:buChar char="•"/>
            </a:pPr>
            <a:r>
              <a:rPr lang="vi-VN" sz="2400" dirty="0">
                <a:solidFill>
                  <a:srgbClr val="000000"/>
                </a:solidFill>
                <a:latin typeface="UTM Avo"/>
                <a:cs typeface="+mn-ea"/>
                <a:sym typeface="+mn-lt"/>
              </a:rPr>
              <a:t>Bức tranh được vẽ bằng kĩ thuật chấm màu/điểm sắc.</a:t>
            </a:r>
            <a:endParaRPr lang="vi-VN" sz="2400" dirty="0">
              <a:solidFill>
                <a:prstClr val="black"/>
              </a:solidFill>
              <a:latin typeface="UTM Avo"/>
              <a:cs typeface="+mn-ea"/>
              <a:sym typeface="+mn-lt"/>
            </a:endParaRPr>
          </a:p>
          <a:p>
            <a:pPr marL="190510" indent="-190510" algn="just" defTabSz="609630">
              <a:lnSpc>
                <a:spcPct val="150000"/>
              </a:lnSpc>
              <a:buFont typeface="Arial" panose="020B0604020202020204" pitchFamily="34" charset="0"/>
              <a:buChar char="•"/>
            </a:pPr>
            <a:r>
              <a:rPr lang="vi-VN" sz="2400" dirty="0">
                <a:solidFill>
                  <a:srgbClr val="000000"/>
                </a:solidFill>
                <a:latin typeface="UTM Avo"/>
                <a:cs typeface="+mn-ea"/>
                <a:sym typeface="+mn-lt"/>
              </a:rPr>
              <a:t>Một số màu gốc trong bức tranh: Xanh, vàng, cam, tím,...</a:t>
            </a:r>
            <a:endParaRPr lang="vi-VN" sz="2400" dirty="0">
              <a:solidFill>
                <a:prstClr val="black"/>
              </a:solidFill>
              <a:latin typeface="UTM Avo"/>
              <a:cs typeface="+mn-ea"/>
              <a:sym typeface="+mn-lt"/>
            </a:endParaRPr>
          </a:p>
          <a:p>
            <a:pPr marL="190510" indent="-190510" algn="just" defTabSz="609630">
              <a:lnSpc>
                <a:spcPct val="150000"/>
              </a:lnSpc>
              <a:buFont typeface="Arial" panose="020B0604020202020204" pitchFamily="34" charset="0"/>
              <a:buChar char="•"/>
            </a:pPr>
            <a:r>
              <a:rPr lang="vi-VN" sz="2400" dirty="0">
                <a:solidFill>
                  <a:srgbClr val="000000"/>
                </a:solidFill>
                <a:latin typeface="UTM Avo"/>
                <a:cs typeface="+mn-ea"/>
                <a:sym typeface="+mn-lt"/>
              </a:rPr>
              <a:t>Để tạo ra màu xanh lá chúng ta cần dùng đến màu xanh da trời và màu vàng.</a:t>
            </a:r>
            <a:endParaRPr lang="vi-VN" sz="2400" dirty="0">
              <a:solidFill>
                <a:prstClr val="black"/>
              </a:solidFill>
              <a:latin typeface="UTM Avo"/>
              <a:cs typeface="+mn-ea"/>
              <a:sym typeface="+mn-lt"/>
            </a:endParaRPr>
          </a:p>
        </p:txBody>
      </p:sp>
    </p:spTree>
    <p:custDataLst>
      <p:tags r:id="rId1"/>
    </p:custDataLst>
    <p:extLst>
      <p:ext uri="{BB962C8B-B14F-4D97-AF65-F5344CB8AC3E}">
        <p14:creationId xmlns:p14="http://schemas.microsoft.com/office/powerpoint/2010/main" val="16987341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wipe(left)">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wipe(left)">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wipe(left)">
                                      <p:cBhvr>
                                        <p:cTn id="23"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14" name="TextBox 10">
            <a:extLst>
              <a:ext uri="{FF2B5EF4-FFF2-40B4-BE49-F238E27FC236}">
                <a16:creationId xmlns:a16="http://schemas.microsoft.com/office/drawing/2014/main" id="{EF9C507A-2757-07CF-6643-AF6150447768}"/>
              </a:ext>
            </a:extLst>
          </p:cNvPr>
          <p:cNvSpPr txBox="1"/>
          <p:nvPr/>
        </p:nvSpPr>
        <p:spPr>
          <a:xfrm>
            <a:off x="381000" y="1828800"/>
            <a:ext cx="8259172" cy="369332"/>
          </a:xfrm>
          <a:prstGeom prst="rect">
            <a:avLst/>
          </a:prstGeom>
        </p:spPr>
        <p:txBody>
          <a:bodyPr wrap="square" lIns="0" tIns="0" rIns="0" bIns="0" rtlCol="0" anchor="t">
            <a:spAutoFit/>
          </a:bodyPr>
          <a:lstStyle/>
          <a:p>
            <a:pPr marL="381019" indent="-381019" algn="ctr" defTabSz="609630">
              <a:buFont typeface="Wingdings" panose="05000000000000000000" pitchFamily="2" charset="2"/>
              <a:buChar char="Ø"/>
            </a:pPr>
            <a:r>
              <a:rPr lang="vi-VN" sz="2400" b="1" dirty="0">
                <a:solidFill>
                  <a:prstClr val="black"/>
                </a:solidFill>
                <a:latin typeface="UTM Avo"/>
                <a:cs typeface="+mn-ea"/>
                <a:sym typeface="+mn-lt"/>
              </a:rPr>
              <a:t>Nhận xét các bức tranh SGK tr.41-42</a:t>
            </a:r>
          </a:p>
        </p:txBody>
      </p:sp>
      <p:sp>
        <p:nvSpPr>
          <p:cNvPr id="7" name="TextBox 6">
            <a:extLst>
              <a:ext uri="{FF2B5EF4-FFF2-40B4-BE49-F238E27FC236}">
                <a16:creationId xmlns:a16="http://schemas.microsoft.com/office/drawing/2014/main" id="{1CA58A01-9BCF-E3B7-559F-C4EA60AE8EA3}"/>
              </a:ext>
            </a:extLst>
          </p:cNvPr>
          <p:cNvSpPr txBox="1"/>
          <p:nvPr/>
        </p:nvSpPr>
        <p:spPr>
          <a:xfrm>
            <a:off x="6705599" y="2198132"/>
            <a:ext cx="5144441" cy="4643579"/>
          </a:xfrm>
          <a:prstGeom prst="rect">
            <a:avLst/>
          </a:prstGeom>
          <a:noFill/>
        </p:spPr>
        <p:txBody>
          <a:bodyPr wrap="square">
            <a:spAutoFit/>
          </a:bodyPr>
          <a:lstStyle/>
          <a:p>
            <a:pPr marL="381019" indent="-381019" algn="just" defTabSz="609630">
              <a:lnSpc>
                <a:spcPct val="150000"/>
              </a:lnSpc>
              <a:buFont typeface="Arial" panose="020B0604020202020204" pitchFamily="34" charset="0"/>
              <a:buChar char="•"/>
            </a:pPr>
            <a:r>
              <a:rPr lang="vi-VN" sz="2000" dirty="0">
                <a:solidFill>
                  <a:srgbClr val="000000"/>
                </a:solidFill>
                <a:latin typeface="UTM Avo"/>
                <a:cs typeface="+mn-ea"/>
                <a:sym typeface="+mn-lt"/>
              </a:rPr>
              <a:t>Hai danh họa Georges Seurat và Paul Signac đều sử dụng kĩ thuật chấm màu kết hợp với nguyên tắc quang học về ánh sáng tạo điểm nhấn, độ rực cho tranh so với các họa sĩ khác.</a:t>
            </a:r>
          </a:p>
          <a:p>
            <a:pPr marL="381019" indent="-381019" algn="just" defTabSz="609630">
              <a:lnSpc>
                <a:spcPct val="150000"/>
              </a:lnSpc>
              <a:buFont typeface="Arial" panose="020B0604020202020204" pitchFamily="34" charset="0"/>
              <a:buChar char="•"/>
            </a:pPr>
            <a:r>
              <a:rPr lang="vi-VN" sz="2000" dirty="0">
                <a:solidFill>
                  <a:srgbClr val="000000"/>
                </a:solidFill>
                <a:latin typeface="UTM Avo"/>
                <a:cs typeface="+mn-ea"/>
                <a:sym typeface="+mn-lt"/>
              </a:rPr>
              <a:t>Những nét cọ cụ thể, rõ ràng, sự pha trộn không hạn chế giữa các màu với nhau và nhấn mạnh đến sự thay đổi của độ sáng trong tranh.</a:t>
            </a:r>
            <a:endParaRPr lang="vi-VN" sz="2000" dirty="0">
              <a:solidFill>
                <a:prstClr val="black"/>
              </a:solidFill>
              <a:latin typeface="UTM Avo"/>
              <a:cs typeface="+mn-ea"/>
              <a:sym typeface="+mn-lt"/>
            </a:endParaRPr>
          </a:p>
        </p:txBody>
      </p:sp>
      <p:pic>
        <p:nvPicPr>
          <p:cNvPr id="8" name="Picture 7">
            <a:extLst>
              <a:ext uri="{FF2B5EF4-FFF2-40B4-BE49-F238E27FC236}">
                <a16:creationId xmlns:a16="http://schemas.microsoft.com/office/drawing/2014/main" id="{74F8480A-C06B-59AC-A89C-DB65AA9A4BB5}"/>
              </a:ext>
            </a:extLst>
          </p:cNvPr>
          <p:cNvPicPr>
            <a:picLocks noChangeAspect="1"/>
          </p:cNvPicPr>
          <p:nvPr/>
        </p:nvPicPr>
        <p:blipFill rotWithShape="1">
          <a:blip r:embed="rId5">
            <a:extLst>
              <a:ext uri="{28A0092B-C50C-407E-A947-70E740481C1C}">
                <a14:useLocalDpi xmlns:a14="http://schemas.microsoft.com/office/drawing/2010/main" val="0"/>
              </a:ext>
            </a:extLst>
          </a:blip>
          <a:srcRect l="6022" t="4336" r="6056" b="27708"/>
          <a:stretch/>
        </p:blipFill>
        <p:spPr>
          <a:xfrm>
            <a:off x="355600" y="4696046"/>
            <a:ext cx="3452775" cy="2079849"/>
          </a:xfrm>
          <a:prstGeom prst="rect">
            <a:avLst/>
          </a:prstGeom>
        </p:spPr>
      </p:pic>
      <p:pic>
        <p:nvPicPr>
          <p:cNvPr id="9" name="Picture 8">
            <a:extLst>
              <a:ext uri="{FF2B5EF4-FFF2-40B4-BE49-F238E27FC236}">
                <a16:creationId xmlns:a16="http://schemas.microsoft.com/office/drawing/2014/main" id="{C6ADF5DF-E33D-017A-56FF-0180BAE8F232}"/>
              </a:ext>
            </a:extLst>
          </p:cNvPr>
          <p:cNvPicPr>
            <a:picLocks noChangeAspect="1"/>
          </p:cNvPicPr>
          <p:nvPr/>
        </p:nvPicPr>
        <p:blipFill rotWithShape="1">
          <a:blip r:embed="rId6">
            <a:extLst>
              <a:ext uri="{28A0092B-C50C-407E-A947-70E740481C1C}">
                <a14:useLocalDpi xmlns:a14="http://schemas.microsoft.com/office/drawing/2010/main" val="0"/>
              </a:ext>
            </a:extLst>
          </a:blip>
          <a:srcRect l="22818" t="4029" r="20865" b="30965"/>
          <a:stretch/>
        </p:blipFill>
        <p:spPr>
          <a:xfrm>
            <a:off x="4136974" y="4721446"/>
            <a:ext cx="2441233" cy="2076636"/>
          </a:xfrm>
          <a:prstGeom prst="rect">
            <a:avLst/>
          </a:prstGeom>
        </p:spPr>
      </p:pic>
      <p:pic>
        <p:nvPicPr>
          <p:cNvPr id="10" name="Picture 9">
            <a:extLst>
              <a:ext uri="{FF2B5EF4-FFF2-40B4-BE49-F238E27FC236}">
                <a16:creationId xmlns:a16="http://schemas.microsoft.com/office/drawing/2014/main" id="{7D05243B-C43C-4559-11A7-950D20B94A20}"/>
              </a:ext>
            </a:extLst>
          </p:cNvPr>
          <p:cNvPicPr>
            <a:picLocks noChangeAspect="1"/>
          </p:cNvPicPr>
          <p:nvPr/>
        </p:nvPicPr>
        <p:blipFill rotWithShape="1">
          <a:blip r:embed="rId7">
            <a:extLst>
              <a:ext uri="{28A0092B-C50C-407E-A947-70E740481C1C}">
                <a14:useLocalDpi xmlns:a14="http://schemas.microsoft.com/office/drawing/2010/main" val="0"/>
              </a:ext>
            </a:extLst>
          </a:blip>
          <a:srcRect l="4534" t="1884" r="3149" b="27572"/>
          <a:stretch/>
        </p:blipFill>
        <p:spPr>
          <a:xfrm>
            <a:off x="3111792" y="2286000"/>
            <a:ext cx="3466415" cy="2076636"/>
          </a:xfrm>
          <a:prstGeom prst="rect">
            <a:avLst/>
          </a:prstGeom>
        </p:spPr>
      </p:pic>
      <p:pic>
        <p:nvPicPr>
          <p:cNvPr id="11" name="Picture 10">
            <a:extLst>
              <a:ext uri="{FF2B5EF4-FFF2-40B4-BE49-F238E27FC236}">
                <a16:creationId xmlns:a16="http://schemas.microsoft.com/office/drawing/2014/main" id="{6AFB4CE9-19C8-C685-91B0-0FA279DFB498}"/>
              </a:ext>
            </a:extLst>
          </p:cNvPr>
          <p:cNvPicPr>
            <a:picLocks noChangeAspect="1"/>
          </p:cNvPicPr>
          <p:nvPr/>
        </p:nvPicPr>
        <p:blipFill rotWithShape="1">
          <a:blip r:embed="rId8">
            <a:extLst>
              <a:ext uri="{28A0092B-C50C-407E-A947-70E740481C1C}">
                <a14:useLocalDpi xmlns:a14="http://schemas.microsoft.com/office/drawing/2010/main" val="0"/>
              </a:ext>
            </a:extLst>
          </a:blip>
          <a:srcRect l="16790" t="2128" r="19021" b="27090"/>
          <a:stretch/>
        </p:blipFill>
        <p:spPr>
          <a:xfrm>
            <a:off x="341959" y="2286000"/>
            <a:ext cx="2459933" cy="2079849"/>
          </a:xfrm>
          <a:prstGeom prst="rect">
            <a:avLst/>
          </a:prstGeom>
        </p:spPr>
      </p:pic>
    </p:spTree>
    <p:custDataLst>
      <p:tags r:id="rId1"/>
    </p:custDataLst>
    <p:extLst>
      <p:ext uri="{BB962C8B-B14F-4D97-AF65-F5344CB8AC3E}">
        <p14:creationId xmlns:p14="http://schemas.microsoft.com/office/powerpoint/2010/main" val="10154311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15" name="Freeform 4">
            <a:extLst>
              <a:ext uri="{FF2B5EF4-FFF2-40B4-BE49-F238E27FC236}">
                <a16:creationId xmlns:a16="http://schemas.microsoft.com/office/drawing/2014/main" id="{ADB866ED-D612-F346-DEA4-3A906F98F9CD}"/>
              </a:ext>
            </a:extLst>
          </p:cNvPr>
          <p:cNvSpPr/>
          <p:nvPr/>
        </p:nvSpPr>
        <p:spPr>
          <a:xfrm>
            <a:off x="3957221" y="2317003"/>
            <a:ext cx="4450113" cy="801682"/>
          </a:xfrm>
          <a:custGeom>
            <a:avLst/>
            <a:gdLst/>
            <a:ahLst/>
            <a:cxnLst/>
            <a:rect l="l" t="t" r="r" b="b"/>
            <a:pathLst>
              <a:path w="1758069" h="463740">
                <a:moveTo>
                  <a:pt x="34794" y="0"/>
                </a:moveTo>
                <a:lnTo>
                  <a:pt x="1723275" y="0"/>
                </a:lnTo>
                <a:cubicBezTo>
                  <a:pt x="1742491" y="0"/>
                  <a:pt x="1758069" y="15578"/>
                  <a:pt x="1758069" y="34794"/>
                </a:cubicBezTo>
                <a:lnTo>
                  <a:pt x="1758069" y="428946"/>
                </a:lnTo>
                <a:cubicBezTo>
                  <a:pt x="1758069" y="438174"/>
                  <a:pt x="1754403" y="447024"/>
                  <a:pt x="1747878" y="453549"/>
                </a:cubicBezTo>
                <a:cubicBezTo>
                  <a:pt x="1741353" y="460075"/>
                  <a:pt x="1732503" y="463740"/>
                  <a:pt x="1723275" y="463740"/>
                </a:cubicBezTo>
                <a:lnTo>
                  <a:pt x="34794" y="463740"/>
                </a:lnTo>
                <a:cubicBezTo>
                  <a:pt x="15578" y="463740"/>
                  <a:pt x="0" y="448162"/>
                  <a:pt x="0" y="428946"/>
                </a:cubicBezTo>
                <a:lnTo>
                  <a:pt x="0" y="34794"/>
                </a:lnTo>
                <a:cubicBezTo>
                  <a:pt x="0" y="15578"/>
                  <a:pt x="15578" y="0"/>
                  <a:pt x="34794"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800" b="1" dirty="0" err="1">
                <a:solidFill>
                  <a:srgbClr val="000000"/>
                </a:solidFill>
                <a:latin typeface="UTM Avo"/>
                <a:cs typeface="+mn-ea"/>
                <a:sym typeface="+mn-lt"/>
              </a:rPr>
              <a:t>Trường</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phái</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Ấn</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tượng</a:t>
            </a:r>
            <a:endParaRPr lang="en-US" sz="2800" b="1" dirty="0">
              <a:solidFill>
                <a:srgbClr val="000000"/>
              </a:solidFill>
              <a:latin typeface="UTM Avo"/>
              <a:cs typeface="+mn-ea"/>
              <a:sym typeface="+mn-lt"/>
            </a:endParaRPr>
          </a:p>
        </p:txBody>
      </p:sp>
      <p:sp>
        <p:nvSpPr>
          <p:cNvPr id="16" name="TextBox 6">
            <a:extLst>
              <a:ext uri="{FF2B5EF4-FFF2-40B4-BE49-F238E27FC236}">
                <a16:creationId xmlns:a16="http://schemas.microsoft.com/office/drawing/2014/main" id="{20D085BD-CB1B-15FB-670F-9E67048F21EE}"/>
              </a:ext>
            </a:extLst>
          </p:cNvPr>
          <p:cNvSpPr txBox="1"/>
          <p:nvPr/>
        </p:nvSpPr>
        <p:spPr>
          <a:xfrm>
            <a:off x="4739378" y="1503751"/>
            <a:ext cx="2713243" cy="665888"/>
          </a:xfrm>
          <a:prstGeom prst="rect">
            <a:avLst/>
          </a:prstGeom>
        </p:spPr>
        <p:txBody>
          <a:bodyPr wrap="square" lIns="0" tIns="0" rIns="0" bIns="0" rtlCol="0" anchor="t">
            <a:spAutoFit/>
          </a:bodyPr>
          <a:lstStyle/>
          <a:p>
            <a:pPr algn="ctr" defTabSz="609630">
              <a:lnSpc>
                <a:spcPts val="6000"/>
              </a:lnSpc>
            </a:pPr>
            <a:r>
              <a:rPr lang="vi-VN" sz="3200" b="1" dirty="0">
                <a:solidFill>
                  <a:srgbClr val="000000"/>
                </a:solidFill>
                <a:latin typeface="UTM Avo"/>
                <a:cs typeface="+mn-ea"/>
                <a:sym typeface="+mn-lt"/>
              </a:rPr>
              <a:t>KẾT LUẬN</a:t>
            </a:r>
            <a:endParaRPr lang="en-US" sz="3200" b="1" dirty="0">
              <a:solidFill>
                <a:srgbClr val="000000"/>
              </a:solidFill>
              <a:latin typeface="UTM Avo"/>
              <a:cs typeface="+mn-ea"/>
              <a:sym typeface="+mn-lt"/>
            </a:endParaRPr>
          </a:p>
        </p:txBody>
      </p:sp>
      <p:sp>
        <p:nvSpPr>
          <p:cNvPr id="17" name="Freeform 12">
            <a:extLst>
              <a:ext uri="{FF2B5EF4-FFF2-40B4-BE49-F238E27FC236}">
                <a16:creationId xmlns:a16="http://schemas.microsoft.com/office/drawing/2014/main" id="{CA00414A-85E8-2E42-85F9-67EA54625C61}"/>
              </a:ext>
            </a:extLst>
          </p:cNvPr>
          <p:cNvSpPr/>
          <p:nvPr/>
        </p:nvSpPr>
        <p:spPr>
          <a:xfrm>
            <a:off x="1117594" y="3591560"/>
            <a:ext cx="4522143" cy="1941518"/>
          </a:xfrm>
          <a:custGeom>
            <a:avLst/>
            <a:gdLst/>
            <a:ahLst/>
            <a:cxnLst/>
            <a:rect l="l" t="t" r="r" b="b"/>
            <a:pathLst>
              <a:path w="1228648" h="767019">
                <a:moveTo>
                  <a:pt x="49787" y="0"/>
                </a:moveTo>
                <a:lnTo>
                  <a:pt x="1178861" y="0"/>
                </a:lnTo>
                <a:cubicBezTo>
                  <a:pt x="1192066" y="0"/>
                  <a:pt x="1204729" y="5245"/>
                  <a:pt x="1214066" y="14582"/>
                </a:cubicBezTo>
                <a:cubicBezTo>
                  <a:pt x="1223403" y="23919"/>
                  <a:pt x="1228648" y="36583"/>
                  <a:pt x="1228648" y="49787"/>
                </a:cubicBezTo>
                <a:lnTo>
                  <a:pt x="1228648" y="717232"/>
                </a:lnTo>
                <a:cubicBezTo>
                  <a:pt x="1228648" y="730437"/>
                  <a:pt x="1223403" y="743100"/>
                  <a:pt x="1214066" y="752437"/>
                </a:cubicBezTo>
                <a:cubicBezTo>
                  <a:pt x="1204729" y="761774"/>
                  <a:pt x="1192066" y="767019"/>
                  <a:pt x="1178861" y="767019"/>
                </a:cubicBezTo>
                <a:lnTo>
                  <a:pt x="49787" y="767019"/>
                </a:lnTo>
                <a:cubicBezTo>
                  <a:pt x="36583" y="767019"/>
                  <a:pt x="23919" y="761774"/>
                  <a:pt x="14582" y="752437"/>
                </a:cubicBezTo>
                <a:cubicBezTo>
                  <a:pt x="5245" y="743100"/>
                  <a:pt x="0" y="730437"/>
                  <a:pt x="0" y="717232"/>
                </a:cubicBezTo>
                <a:lnTo>
                  <a:pt x="0" y="49787"/>
                </a:lnTo>
                <a:cubicBezTo>
                  <a:pt x="0" y="36583"/>
                  <a:pt x="5245" y="23919"/>
                  <a:pt x="14582" y="14582"/>
                </a:cubicBezTo>
                <a:cubicBezTo>
                  <a:pt x="23919" y="5245"/>
                  <a:pt x="36583" y="0"/>
                  <a:pt x="49787"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200" dirty="0">
                <a:solidFill>
                  <a:prstClr val="black"/>
                </a:solidFill>
                <a:latin typeface="UTM Avo"/>
                <a:cs typeface="+mn-ea"/>
                <a:sym typeface="+mn-lt"/>
              </a:rPr>
              <a:t>Là bước ngoặt quan trọng chuyển từ hội hoạ cổ điển sang nền mĩ thuật của thế kỉ XX. </a:t>
            </a:r>
          </a:p>
        </p:txBody>
      </p:sp>
      <p:sp>
        <p:nvSpPr>
          <p:cNvPr id="18" name="AutoShape 14">
            <a:extLst>
              <a:ext uri="{FF2B5EF4-FFF2-40B4-BE49-F238E27FC236}">
                <a16:creationId xmlns:a16="http://schemas.microsoft.com/office/drawing/2014/main" id="{73984595-28D8-22D1-374B-8C807AC06A8C}"/>
              </a:ext>
            </a:extLst>
          </p:cNvPr>
          <p:cNvSpPr/>
          <p:nvPr/>
        </p:nvSpPr>
        <p:spPr>
          <a:xfrm flipH="1">
            <a:off x="3929977" y="3118685"/>
            <a:ext cx="2252299" cy="447475"/>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a:cs typeface="+mn-ea"/>
              <a:sym typeface="+mn-lt"/>
            </a:endParaRPr>
          </a:p>
        </p:txBody>
      </p:sp>
      <p:sp>
        <p:nvSpPr>
          <p:cNvPr id="19" name="Freeform 20">
            <a:extLst>
              <a:ext uri="{FF2B5EF4-FFF2-40B4-BE49-F238E27FC236}">
                <a16:creationId xmlns:a16="http://schemas.microsoft.com/office/drawing/2014/main" id="{4593D24E-B9FB-D290-C9E4-880EB428F7EB}"/>
              </a:ext>
            </a:extLst>
          </p:cNvPr>
          <p:cNvSpPr/>
          <p:nvPr/>
        </p:nvSpPr>
        <p:spPr>
          <a:xfrm>
            <a:off x="6629400" y="3581400"/>
            <a:ext cx="4617561" cy="1941518"/>
          </a:xfrm>
          <a:custGeom>
            <a:avLst/>
            <a:gdLst/>
            <a:ahLst/>
            <a:cxnLst/>
            <a:rect l="l" t="t" r="r" b="b"/>
            <a:pathLst>
              <a:path w="1752628" h="767019">
                <a:moveTo>
                  <a:pt x="34902" y="0"/>
                </a:moveTo>
                <a:lnTo>
                  <a:pt x="1717726" y="0"/>
                </a:lnTo>
                <a:cubicBezTo>
                  <a:pt x="1737002" y="0"/>
                  <a:pt x="1752628" y="15626"/>
                  <a:pt x="1752628" y="34902"/>
                </a:cubicBezTo>
                <a:lnTo>
                  <a:pt x="1752628" y="732117"/>
                </a:lnTo>
                <a:cubicBezTo>
                  <a:pt x="1752628" y="741374"/>
                  <a:pt x="1748951" y="750251"/>
                  <a:pt x="1742406" y="756797"/>
                </a:cubicBezTo>
                <a:cubicBezTo>
                  <a:pt x="1735860" y="763342"/>
                  <a:pt x="1726983" y="767019"/>
                  <a:pt x="1717726" y="767019"/>
                </a:cubicBezTo>
                <a:lnTo>
                  <a:pt x="34902" y="767019"/>
                </a:lnTo>
                <a:cubicBezTo>
                  <a:pt x="25646" y="767019"/>
                  <a:pt x="16768" y="763342"/>
                  <a:pt x="10223" y="756797"/>
                </a:cubicBezTo>
                <a:cubicBezTo>
                  <a:pt x="3677" y="750251"/>
                  <a:pt x="0" y="741374"/>
                  <a:pt x="0" y="732117"/>
                </a:cubicBezTo>
                <a:lnTo>
                  <a:pt x="0" y="34902"/>
                </a:lnTo>
                <a:cubicBezTo>
                  <a:pt x="0" y="25646"/>
                  <a:pt x="3677" y="16768"/>
                  <a:pt x="10223" y="10223"/>
                </a:cubicBezTo>
                <a:cubicBezTo>
                  <a:pt x="16768" y="3677"/>
                  <a:pt x="25646" y="0"/>
                  <a:pt x="34902"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200" dirty="0">
                <a:solidFill>
                  <a:prstClr val="black"/>
                </a:solidFill>
                <a:latin typeface="UTM Avo"/>
                <a:cs typeface="+mn-ea"/>
                <a:sym typeface="+mn-lt"/>
              </a:rPr>
              <a:t>Các hoạ sĩ tiêu biểu: </a:t>
            </a:r>
          </a:p>
          <a:p>
            <a:pPr algn="ctr" defTabSz="609630">
              <a:lnSpc>
                <a:spcPct val="150000"/>
              </a:lnSpc>
            </a:pPr>
            <a:r>
              <a:rPr lang="vi-VN" sz="2200" dirty="0">
                <a:solidFill>
                  <a:prstClr val="black"/>
                </a:solidFill>
                <a:latin typeface="UTM Avo"/>
                <a:cs typeface="+mn-ea"/>
                <a:sym typeface="+mn-lt"/>
              </a:rPr>
              <a:t>Claude Monet, Camille Pissorro, Pierre Auguste Renoir,...</a:t>
            </a:r>
          </a:p>
        </p:txBody>
      </p:sp>
      <p:sp>
        <p:nvSpPr>
          <p:cNvPr id="20" name="AutoShape 22">
            <a:extLst>
              <a:ext uri="{FF2B5EF4-FFF2-40B4-BE49-F238E27FC236}">
                <a16:creationId xmlns:a16="http://schemas.microsoft.com/office/drawing/2014/main" id="{4B950584-EBF6-A6C9-43B3-445563C33395}"/>
              </a:ext>
            </a:extLst>
          </p:cNvPr>
          <p:cNvSpPr/>
          <p:nvPr/>
        </p:nvSpPr>
        <p:spPr>
          <a:xfrm>
            <a:off x="6182277" y="3118685"/>
            <a:ext cx="1752347" cy="447475"/>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a:cs typeface="+mn-ea"/>
              <a:sym typeface="+mn-lt"/>
            </a:endParaRPr>
          </a:p>
        </p:txBody>
      </p:sp>
      <p:sp>
        <p:nvSpPr>
          <p:cNvPr id="21" name="Freeform 5">
            <a:extLst>
              <a:ext uri="{FF2B5EF4-FFF2-40B4-BE49-F238E27FC236}">
                <a16:creationId xmlns:a16="http://schemas.microsoft.com/office/drawing/2014/main" id="{3FE11C28-1D03-51BD-9417-D9553AF9CEC7}"/>
              </a:ext>
            </a:extLst>
          </p:cNvPr>
          <p:cNvSpPr/>
          <p:nvPr/>
        </p:nvSpPr>
        <p:spPr>
          <a:xfrm>
            <a:off x="5343592" y="5029200"/>
            <a:ext cx="2124008" cy="1828800"/>
          </a:xfrm>
          <a:custGeom>
            <a:avLst/>
            <a:gdLst/>
            <a:ahLst/>
            <a:cxnLst/>
            <a:rect l="l" t="t" r="r" b="b"/>
            <a:pathLst>
              <a:path w="6374930" h="5578063">
                <a:moveTo>
                  <a:pt x="0" y="0"/>
                </a:moveTo>
                <a:lnTo>
                  <a:pt x="6374930" y="0"/>
                </a:lnTo>
                <a:lnTo>
                  <a:pt x="6374930" y="5578063"/>
                </a:lnTo>
                <a:lnTo>
                  <a:pt x="0" y="5578063"/>
                </a:lnTo>
                <a:lnTo>
                  <a:pt x="0" y="0"/>
                </a:lnTo>
                <a:close/>
              </a:path>
            </a:pathLst>
          </a:custGeom>
          <a:blipFill>
            <a:blip r:embed="rId5"/>
            <a:stretch>
              <a:fillRect/>
            </a:stretch>
          </a:blipFill>
        </p:spPr>
        <p:txBody>
          <a:bodyPr/>
          <a:lstStyle/>
          <a:p>
            <a:pPr defTabSz="609630"/>
            <a:endParaRPr lang="vi-VN" sz="800">
              <a:solidFill>
                <a:prstClr val="black"/>
              </a:solidFill>
              <a:latin typeface="UTM Avo"/>
              <a:cs typeface="+mn-ea"/>
              <a:sym typeface="+mn-lt"/>
            </a:endParaRPr>
          </a:p>
        </p:txBody>
      </p:sp>
    </p:spTree>
    <p:custDataLst>
      <p:tags r:id="rId1"/>
    </p:custDataLst>
    <p:extLst>
      <p:ext uri="{BB962C8B-B14F-4D97-AF65-F5344CB8AC3E}">
        <p14:creationId xmlns:p14="http://schemas.microsoft.com/office/powerpoint/2010/main" val="15923897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12" name="Freeform 4">
            <a:extLst>
              <a:ext uri="{FF2B5EF4-FFF2-40B4-BE49-F238E27FC236}">
                <a16:creationId xmlns:a16="http://schemas.microsoft.com/office/drawing/2014/main" id="{2B084759-7C5B-95BF-EFF6-0F3B88C38ED7}"/>
              </a:ext>
            </a:extLst>
          </p:cNvPr>
          <p:cNvSpPr/>
          <p:nvPr/>
        </p:nvSpPr>
        <p:spPr>
          <a:xfrm>
            <a:off x="4275613" y="1605637"/>
            <a:ext cx="3640774" cy="756563"/>
          </a:xfrm>
          <a:custGeom>
            <a:avLst/>
            <a:gdLst/>
            <a:ahLst/>
            <a:cxnLst/>
            <a:rect l="l" t="t" r="r" b="b"/>
            <a:pathLst>
              <a:path w="1438331" h="358020">
                <a:moveTo>
                  <a:pt x="42529" y="0"/>
                </a:moveTo>
                <a:lnTo>
                  <a:pt x="1395802" y="0"/>
                </a:lnTo>
                <a:cubicBezTo>
                  <a:pt x="1407082" y="0"/>
                  <a:pt x="1417899" y="4481"/>
                  <a:pt x="1425875" y="12456"/>
                </a:cubicBezTo>
                <a:cubicBezTo>
                  <a:pt x="1433851" y="20432"/>
                  <a:pt x="1438331" y="31250"/>
                  <a:pt x="1438331" y="42529"/>
                </a:cubicBezTo>
                <a:lnTo>
                  <a:pt x="1438331" y="315491"/>
                </a:lnTo>
                <a:cubicBezTo>
                  <a:pt x="1438331" y="338979"/>
                  <a:pt x="1419291" y="358020"/>
                  <a:pt x="1395802" y="358020"/>
                </a:cubicBezTo>
                <a:lnTo>
                  <a:pt x="42529" y="358020"/>
                </a:lnTo>
                <a:cubicBezTo>
                  <a:pt x="31250" y="358020"/>
                  <a:pt x="20432" y="353540"/>
                  <a:pt x="12456" y="345564"/>
                </a:cubicBezTo>
                <a:cubicBezTo>
                  <a:pt x="4481" y="337588"/>
                  <a:pt x="0" y="326771"/>
                  <a:pt x="0" y="315491"/>
                </a:cubicBezTo>
                <a:lnTo>
                  <a:pt x="0" y="42529"/>
                </a:lnTo>
                <a:cubicBezTo>
                  <a:pt x="0" y="19041"/>
                  <a:pt x="19041" y="0"/>
                  <a:pt x="42529"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ts val="4000"/>
              </a:lnSpc>
            </a:pPr>
            <a:r>
              <a:rPr lang="en-US" sz="2400" b="1" dirty="0" err="1">
                <a:solidFill>
                  <a:srgbClr val="000000"/>
                </a:solidFill>
                <a:latin typeface="UTM Avo" panose="02040603050506020204" pitchFamily="18"/>
                <a:cs typeface="+mn-ea"/>
                <a:sym typeface="+mn-lt"/>
              </a:rPr>
              <a:t>Các</a:t>
            </a:r>
            <a:r>
              <a:rPr lang="en-US" sz="2400" b="1" dirty="0">
                <a:solidFill>
                  <a:srgbClr val="000000"/>
                </a:solidFill>
                <a:latin typeface="UTM Avo" panose="02040603050506020204" pitchFamily="18"/>
                <a:cs typeface="+mn-ea"/>
                <a:sym typeface="+mn-lt"/>
              </a:rPr>
              <a:t> </a:t>
            </a:r>
            <a:r>
              <a:rPr lang="en-US" sz="2400" b="1" dirty="0" err="1">
                <a:solidFill>
                  <a:srgbClr val="000000"/>
                </a:solidFill>
                <a:latin typeface="UTM Avo" panose="02040603050506020204" pitchFamily="18"/>
                <a:cs typeface="+mn-ea"/>
                <a:sym typeface="+mn-lt"/>
              </a:rPr>
              <a:t>họa</a:t>
            </a:r>
            <a:r>
              <a:rPr lang="en-US" sz="2400" b="1" dirty="0">
                <a:solidFill>
                  <a:srgbClr val="000000"/>
                </a:solidFill>
                <a:latin typeface="UTM Avo" panose="02040603050506020204" pitchFamily="18"/>
                <a:cs typeface="+mn-ea"/>
                <a:sym typeface="+mn-lt"/>
              </a:rPr>
              <a:t> </a:t>
            </a:r>
            <a:r>
              <a:rPr lang="en-US" sz="2400" b="1" dirty="0" err="1">
                <a:solidFill>
                  <a:srgbClr val="000000"/>
                </a:solidFill>
                <a:latin typeface="UTM Avo" panose="02040603050506020204" pitchFamily="18"/>
                <a:cs typeface="+mn-ea"/>
                <a:sym typeface="+mn-lt"/>
              </a:rPr>
              <a:t>sĩ</a:t>
            </a:r>
            <a:r>
              <a:rPr lang="en-US" sz="2400" b="1" dirty="0">
                <a:solidFill>
                  <a:srgbClr val="000000"/>
                </a:solidFill>
                <a:latin typeface="UTM Avo" panose="02040603050506020204" pitchFamily="18"/>
                <a:cs typeface="+mn-ea"/>
                <a:sym typeface="+mn-lt"/>
              </a:rPr>
              <a:t> </a:t>
            </a:r>
            <a:r>
              <a:rPr lang="en-US" sz="2400" b="1" dirty="0" err="1">
                <a:solidFill>
                  <a:srgbClr val="000000"/>
                </a:solidFill>
                <a:latin typeface="UTM Avo" panose="02040603050506020204" pitchFamily="18"/>
                <a:cs typeface="+mn-ea"/>
                <a:sym typeface="+mn-lt"/>
              </a:rPr>
              <a:t>tiêu</a:t>
            </a:r>
            <a:r>
              <a:rPr lang="en-US" sz="2400" b="1" dirty="0">
                <a:solidFill>
                  <a:srgbClr val="000000"/>
                </a:solidFill>
                <a:latin typeface="UTM Avo" panose="02040603050506020204" pitchFamily="18"/>
                <a:cs typeface="+mn-ea"/>
                <a:sym typeface="+mn-lt"/>
              </a:rPr>
              <a:t> </a:t>
            </a:r>
            <a:r>
              <a:rPr lang="en-US" sz="2400" b="1" dirty="0" err="1">
                <a:solidFill>
                  <a:srgbClr val="000000"/>
                </a:solidFill>
                <a:latin typeface="UTM Avo" panose="02040603050506020204" pitchFamily="18"/>
                <a:cs typeface="+mn-ea"/>
                <a:sym typeface="+mn-lt"/>
              </a:rPr>
              <a:t>biểu</a:t>
            </a:r>
            <a:endParaRPr lang="en-US" sz="2400" b="1" dirty="0">
              <a:solidFill>
                <a:srgbClr val="000000"/>
              </a:solidFill>
              <a:latin typeface="UTM Avo" panose="02040603050506020204" pitchFamily="18"/>
              <a:cs typeface="+mn-ea"/>
              <a:sym typeface="+mn-lt"/>
            </a:endParaRPr>
          </a:p>
        </p:txBody>
      </p:sp>
      <p:sp>
        <p:nvSpPr>
          <p:cNvPr id="13" name="Freeform 7">
            <a:extLst>
              <a:ext uri="{FF2B5EF4-FFF2-40B4-BE49-F238E27FC236}">
                <a16:creationId xmlns:a16="http://schemas.microsoft.com/office/drawing/2014/main" id="{10D779E5-BD41-6453-BAF1-918C4AC9EEF1}"/>
              </a:ext>
            </a:extLst>
          </p:cNvPr>
          <p:cNvSpPr/>
          <p:nvPr/>
        </p:nvSpPr>
        <p:spPr>
          <a:xfrm>
            <a:off x="790094" y="2836335"/>
            <a:ext cx="2590367" cy="762000"/>
          </a:xfrm>
          <a:custGeom>
            <a:avLst/>
            <a:gdLst/>
            <a:ahLst/>
            <a:cxnLst/>
            <a:rect l="l" t="t" r="r" b="b"/>
            <a:pathLst>
              <a:path w="1023355" h="394124">
                <a:moveTo>
                  <a:pt x="59775" y="0"/>
                </a:moveTo>
                <a:lnTo>
                  <a:pt x="963580" y="0"/>
                </a:lnTo>
                <a:cubicBezTo>
                  <a:pt x="996593" y="0"/>
                  <a:pt x="1023355" y="26762"/>
                  <a:pt x="1023355" y="59775"/>
                </a:cubicBezTo>
                <a:lnTo>
                  <a:pt x="1023355" y="334349"/>
                </a:lnTo>
                <a:cubicBezTo>
                  <a:pt x="1023355" y="367361"/>
                  <a:pt x="996593" y="394124"/>
                  <a:pt x="963580" y="394124"/>
                </a:cubicBezTo>
                <a:lnTo>
                  <a:pt x="59775" y="394124"/>
                </a:lnTo>
                <a:cubicBezTo>
                  <a:pt x="26762" y="394124"/>
                  <a:pt x="0" y="367361"/>
                  <a:pt x="0" y="334349"/>
                </a:cubicBezTo>
                <a:lnTo>
                  <a:pt x="0" y="59775"/>
                </a:lnTo>
                <a:cubicBezTo>
                  <a:pt x="0" y="26762"/>
                  <a:pt x="26762" y="0"/>
                  <a:pt x="59775"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panose="02040603050506020204" pitchFamily="18"/>
                <a:cs typeface="+mn-ea"/>
                <a:sym typeface="+mn-lt"/>
              </a:rPr>
              <a:t>Claude Monet</a:t>
            </a:r>
          </a:p>
        </p:txBody>
      </p:sp>
      <p:sp>
        <p:nvSpPr>
          <p:cNvPr id="14" name="AutoShape 9">
            <a:extLst>
              <a:ext uri="{FF2B5EF4-FFF2-40B4-BE49-F238E27FC236}">
                <a16:creationId xmlns:a16="http://schemas.microsoft.com/office/drawing/2014/main" id="{EC490113-53E9-9F94-5BA5-584491F034B7}"/>
              </a:ext>
            </a:extLst>
          </p:cNvPr>
          <p:cNvSpPr/>
          <p:nvPr/>
        </p:nvSpPr>
        <p:spPr>
          <a:xfrm flipH="1">
            <a:off x="2310606" y="2375903"/>
            <a:ext cx="3785394"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panose="02040603050506020204" pitchFamily="18"/>
              <a:cs typeface="+mn-ea"/>
              <a:sym typeface="+mn-lt"/>
            </a:endParaRPr>
          </a:p>
        </p:txBody>
      </p:sp>
      <p:sp>
        <p:nvSpPr>
          <p:cNvPr id="22" name="Freeform 11">
            <a:extLst>
              <a:ext uri="{FF2B5EF4-FFF2-40B4-BE49-F238E27FC236}">
                <a16:creationId xmlns:a16="http://schemas.microsoft.com/office/drawing/2014/main" id="{A8DD85A9-611B-6543-C403-53A1A91BE981}"/>
              </a:ext>
            </a:extLst>
          </p:cNvPr>
          <p:cNvSpPr/>
          <p:nvPr/>
        </p:nvSpPr>
        <p:spPr>
          <a:xfrm>
            <a:off x="3798163" y="2838330"/>
            <a:ext cx="3768202" cy="762000"/>
          </a:xfrm>
          <a:custGeom>
            <a:avLst/>
            <a:gdLst/>
            <a:ahLst/>
            <a:cxnLst/>
            <a:rect l="l" t="t" r="r" b="b"/>
            <a:pathLst>
              <a:path w="1488673" h="394124">
                <a:moveTo>
                  <a:pt x="41091" y="0"/>
                </a:moveTo>
                <a:lnTo>
                  <a:pt x="1447582" y="0"/>
                </a:lnTo>
                <a:cubicBezTo>
                  <a:pt x="1458480" y="0"/>
                  <a:pt x="1468931" y="4329"/>
                  <a:pt x="1476637" y="12035"/>
                </a:cubicBezTo>
                <a:cubicBezTo>
                  <a:pt x="1484343" y="19741"/>
                  <a:pt x="1488673" y="30193"/>
                  <a:pt x="1488673" y="41091"/>
                </a:cubicBezTo>
                <a:lnTo>
                  <a:pt x="1488673" y="353033"/>
                </a:lnTo>
                <a:cubicBezTo>
                  <a:pt x="1488673" y="363931"/>
                  <a:pt x="1484343" y="374382"/>
                  <a:pt x="1476637" y="382088"/>
                </a:cubicBezTo>
                <a:cubicBezTo>
                  <a:pt x="1468931" y="389794"/>
                  <a:pt x="1458480" y="394124"/>
                  <a:pt x="1447582" y="394124"/>
                </a:cubicBezTo>
                <a:lnTo>
                  <a:pt x="41091" y="394124"/>
                </a:lnTo>
                <a:cubicBezTo>
                  <a:pt x="30193" y="394124"/>
                  <a:pt x="19741" y="389794"/>
                  <a:pt x="12035" y="382088"/>
                </a:cubicBezTo>
                <a:cubicBezTo>
                  <a:pt x="4329" y="374382"/>
                  <a:pt x="0" y="363931"/>
                  <a:pt x="0" y="353033"/>
                </a:cubicBezTo>
                <a:lnTo>
                  <a:pt x="0" y="41091"/>
                </a:lnTo>
                <a:cubicBezTo>
                  <a:pt x="0" y="30193"/>
                  <a:pt x="4329" y="19741"/>
                  <a:pt x="12035" y="12035"/>
                </a:cubicBezTo>
                <a:cubicBezTo>
                  <a:pt x="19741" y="4329"/>
                  <a:pt x="30193" y="0"/>
                  <a:pt x="41091"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panose="02040603050506020204" pitchFamily="18"/>
                <a:cs typeface="+mn-ea"/>
                <a:sym typeface="+mn-lt"/>
              </a:rPr>
              <a:t>Pierre Auguste Renoir</a:t>
            </a:r>
          </a:p>
        </p:txBody>
      </p:sp>
      <p:sp>
        <p:nvSpPr>
          <p:cNvPr id="23" name="AutoShape 13">
            <a:extLst>
              <a:ext uri="{FF2B5EF4-FFF2-40B4-BE49-F238E27FC236}">
                <a16:creationId xmlns:a16="http://schemas.microsoft.com/office/drawing/2014/main" id="{6866D9B0-7885-8E14-C4FA-39814892EF47}"/>
              </a:ext>
            </a:extLst>
          </p:cNvPr>
          <p:cNvSpPr/>
          <p:nvPr/>
        </p:nvSpPr>
        <p:spPr>
          <a:xfrm flipH="1">
            <a:off x="5924526" y="2375903"/>
            <a:ext cx="171474"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panose="02040603050506020204" pitchFamily="18"/>
              <a:cs typeface="+mn-ea"/>
              <a:sym typeface="+mn-lt"/>
            </a:endParaRPr>
          </a:p>
        </p:txBody>
      </p:sp>
      <p:sp>
        <p:nvSpPr>
          <p:cNvPr id="24" name="Freeform 15">
            <a:extLst>
              <a:ext uri="{FF2B5EF4-FFF2-40B4-BE49-F238E27FC236}">
                <a16:creationId xmlns:a16="http://schemas.microsoft.com/office/drawing/2014/main" id="{A0FC9FC9-8DF4-9C55-A1AF-E1087A02B778}"/>
              </a:ext>
            </a:extLst>
          </p:cNvPr>
          <p:cNvSpPr/>
          <p:nvPr/>
        </p:nvSpPr>
        <p:spPr>
          <a:xfrm>
            <a:off x="8001000" y="2838330"/>
            <a:ext cx="3592560" cy="762000"/>
          </a:xfrm>
          <a:custGeom>
            <a:avLst/>
            <a:gdLst/>
            <a:ahLst/>
            <a:cxnLst/>
            <a:rect l="l" t="t" r="r" b="b"/>
            <a:pathLst>
              <a:path w="1419283" h="394124">
                <a:moveTo>
                  <a:pt x="43100" y="0"/>
                </a:moveTo>
                <a:lnTo>
                  <a:pt x="1376183" y="0"/>
                </a:lnTo>
                <a:cubicBezTo>
                  <a:pt x="1399987" y="0"/>
                  <a:pt x="1419283" y="19296"/>
                  <a:pt x="1419283" y="43100"/>
                </a:cubicBezTo>
                <a:lnTo>
                  <a:pt x="1419283" y="351024"/>
                </a:lnTo>
                <a:cubicBezTo>
                  <a:pt x="1419283" y="374827"/>
                  <a:pt x="1399987" y="394124"/>
                  <a:pt x="1376183" y="394124"/>
                </a:cubicBezTo>
                <a:lnTo>
                  <a:pt x="43100" y="394124"/>
                </a:lnTo>
                <a:cubicBezTo>
                  <a:pt x="19296" y="394124"/>
                  <a:pt x="0" y="374827"/>
                  <a:pt x="0" y="351024"/>
                </a:cubicBezTo>
                <a:lnTo>
                  <a:pt x="0" y="43100"/>
                </a:lnTo>
                <a:cubicBezTo>
                  <a:pt x="0" y="19296"/>
                  <a:pt x="19296" y="0"/>
                  <a:pt x="43100"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panose="02040603050506020204" pitchFamily="18"/>
                <a:cs typeface="+mn-ea"/>
                <a:sym typeface="+mn-lt"/>
              </a:rPr>
              <a:t>Camille Pissarro</a:t>
            </a:r>
          </a:p>
        </p:txBody>
      </p:sp>
      <p:sp>
        <p:nvSpPr>
          <p:cNvPr id="25" name="AutoShape 17">
            <a:extLst>
              <a:ext uri="{FF2B5EF4-FFF2-40B4-BE49-F238E27FC236}">
                <a16:creationId xmlns:a16="http://schemas.microsoft.com/office/drawing/2014/main" id="{5AC00CEC-68E2-36C5-9F73-4A223705EA09}"/>
              </a:ext>
            </a:extLst>
          </p:cNvPr>
          <p:cNvSpPr/>
          <p:nvPr/>
        </p:nvSpPr>
        <p:spPr>
          <a:xfrm>
            <a:off x="6096000" y="2381780"/>
            <a:ext cx="3943543"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panose="02040603050506020204" pitchFamily="18"/>
              <a:cs typeface="+mn-ea"/>
              <a:sym typeface="+mn-lt"/>
            </a:endParaRPr>
          </a:p>
        </p:txBody>
      </p:sp>
      <p:sp>
        <p:nvSpPr>
          <p:cNvPr id="26" name="Freeform 18">
            <a:extLst>
              <a:ext uri="{FF2B5EF4-FFF2-40B4-BE49-F238E27FC236}">
                <a16:creationId xmlns:a16="http://schemas.microsoft.com/office/drawing/2014/main" id="{9D80896A-0F69-C85F-B8E2-5DCA809F6382}"/>
              </a:ext>
            </a:extLst>
          </p:cNvPr>
          <p:cNvSpPr/>
          <p:nvPr/>
        </p:nvSpPr>
        <p:spPr>
          <a:xfrm>
            <a:off x="937661" y="3729244"/>
            <a:ext cx="2425867" cy="3046237"/>
          </a:xfrm>
          <a:custGeom>
            <a:avLst/>
            <a:gdLst/>
            <a:ahLst/>
            <a:cxnLst/>
            <a:rect l="l" t="t" r="r" b="b"/>
            <a:pathLst>
              <a:path w="4398886" h="5523818">
                <a:moveTo>
                  <a:pt x="0" y="0"/>
                </a:moveTo>
                <a:lnTo>
                  <a:pt x="4398886" y="0"/>
                </a:lnTo>
                <a:lnTo>
                  <a:pt x="4398886" y="5523818"/>
                </a:lnTo>
                <a:lnTo>
                  <a:pt x="0" y="5523818"/>
                </a:lnTo>
                <a:lnTo>
                  <a:pt x="0" y="0"/>
                </a:lnTo>
                <a:close/>
              </a:path>
            </a:pathLst>
          </a:custGeom>
          <a:blipFill>
            <a:blip r:embed="rId5"/>
            <a:stretch>
              <a:fillRect r="-17160" b="-13665"/>
            </a:stretch>
          </a:blipFill>
        </p:spPr>
        <p:txBody>
          <a:bodyPr anchor="ctr"/>
          <a:lstStyle/>
          <a:p>
            <a:pPr algn="ctr" defTabSz="609630"/>
            <a:endParaRPr lang="vi-VN" sz="2400">
              <a:solidFill>
                <a:prstClr val="black"/>
              </a:solidFill>
              <a:latin typeface="UTM Avo" panose="02040603050506020204" pitchFamily="18"/>
              <a:cs typeface="+mn-ea"/>
              <a:sym typeface="+mn-lt"/>
            </a:endParaRPr>
          </a:p>
        </p:txBody>
      </p:sp>
      <p:sp>
        <p:nvSpPr>
          <p:cNvPr id="27" name="Freeform 19">
            <a:extLst>
              <a:ext uri="{FF2B5EF4-FFF2-40B4-BE49-F238E27FC236}">
                <a16:creationId xmlns:a16="http://schemas.microsoft.com/office/drawing/2014/main" id="{8D3DCB83-FAC6-2B8C-B9FF-8471A777B259}"/>
              </a:ext>
            </a:extLst>
          </p:cNvPr>
          <p:cNvSpPr/>
          <p:nvPr/>
        </p:nvSpPr>
        <p:spPr>
          <a:xfrm>
            <a:off x="4203303" y="3729244"/>
            <a:ext cx="3056328" cy="3046236"/>
          </a:xfrm>
          <a:custGeom>
            <a:avLst/>
            <a:gdLst/>
            <a:ahLst/>
            <a:cxnLst/>
            <a:rect l="l" t="t" r="r" b="b"/>
            <a:pathLst>
              <a:path w="5542118" h="5523818">
                <a:moveTo>
                  <a:pt x="0" y="0"/>
                </a:moveTo>
                <a:lnTo>
                  <a:pt x="5542118" y="0"/>
                </a:lnTo>
                <a:lnTo>
                  <a:pt x="5542118" y="5523818"/>
                </a:lnTo>
                <a:lnTo>
                  <a:pt x="0" y="5523818"/>
                </a:lnTo>
                <a:lnTo>
                  <a:pt x="0" y="0"/>
                </a:lnTo>
                <a:close/>
              </a:path>
            </a:pathLst>
          </a:custGeom>
          <a:blipFill dpi="0" rotWithShape="1">
            <a:blip r:embed="rId6">
              <a:extLst>
                <a:ext uri="{28A0092B-C50C-407E-A947-70E740481C1C}">
                  <a14:useLocalDpi xmlns:a14="http://schemas.microsoft.com/office/drawing/2010/main" val="0"/>
                </a:ext>
              </a:extLst>
            </a:blip>
            <a:srcRect/>
            <a:stretch>
              <a:fillRect t="-16373" b="-16373"/>
            </a:stretch>
          </a:blipFill>
        </p:spPr>
        <p:txBody>
          <a:bodyPr anchor="ctr"/>
          <a:lstStyle/>
          <a:p>
            <a:pPr algn="ctr" defTabSz="609630"/>
            <a:endParaRPr lang="vi-VN" sz="2400">
              <a:solidFill>
                <a:prstClr val="black"/>
              </a:solidFill>
              <a:latin typeface="UTM Avo" panose="02040603050506020204" pitchFamily="18"/>
              <a:cs typeface="+mn-ea"/>
              <a:sym typeface="+mn-lt"/>
            </a:endParaRPr>
          </a:p>
        </p:txBody>
      </p:sp>
      <p:sp>
        <p:nvSpPr>
          <p:cNvPr id="28" name="Freeform 20">
            <a:extLst>
              <a:ext uri="{FF2B5EF4-FFF2-40B4-BE49-F238E27FC236}">
                <a16:creationId xmlns:a16="http://schemas.microsoft.com/office/drawing/2014/main" id="{55A1B976-2AAE-1F17-B6B9-D5BC89901F1D}"/>
              </a:ext>
            </a:extLst>
          </p:cNvPr>
          <p:cNvSpPr/>
          <p:nvPr/>
        </p:nvSpPr>
        <p:spPr>
          <a:xfrm>
            <a:off x="8311380" y="3729244"/>
            <a:ext cx="2971800" cy="3046237"/>
          </a:xfrm>
          <a:custGeom>
            <a:avLst/>
            <a:gdLst/>
            <a:ahLst/>
            <a:cxnLst/>
            <a:rect l="l" t="t" r="r" b="b"/>
            <a:pathLst>
              <a:path w="5388840" h="5523818">
                <a:moveTo>
                  <a:pt x="0" y="0"/>
                </a:moveTo>
                <a:lnTo>
                  <a:pt x="5388840" y="0"/>
                </a:lnTo>
                <a:lnTo>
                  <a:pt x="5388840" y="5523818"/>
                </a:lnTo>
                <a:lnTo>
                  <a:pt x="0" y="5523818"/>
                </a:lnTo>
                <a:lnTo>
                  <a:pt x="0" y="0"/>
                </a:lnTo>
                <a:close/>
              </a:path>
            </a:pathLst>
          </a:custGeom>
          <a:blipFill>
            <a:blip r:embed="rId7"/>
            <a:stretch>
              <a:fillRect t="-15791" b="-23497"/>
            </a:stretch>
          </a:blipFill>
        </p:spPr>
        <p:txBody>
          <a:bodyPr anchor="ctr"/>
          <a:lstStyle/>
          <a:p>
            <a:pPr algn="ctr" defTabSz="609630"/>
            <a:endParaRPr lang="vi-VN" sz="2400">
              <a:solidFill>
                <a:prstClr val="black"/>
              </a:solidFill>
              <a:latin typeface="UTM Avo" panose="02040603050506020204" pitchFamily="18"/>
              <a:cs typeface="+mn-ea"/>
              <a:sym typeface="+mn-lt"/>
            </a:endParaRPr>
          </a:p>
        </p:txBody>
      </p:sp>
    </p:spTree>
    <p:custDataLst>
      <p:tags r:id="rId1"/>
    </p:custDataLst>
    <p:extLst>
      <p:ext uri="{BB962C8B-B14F-4D97-AF65-F5344CB8AC3E}">
        <p14:creationId xmlns:p14="http://schemas.microsoft.com/office/powerpoint/2010/main" val="37968051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2" grpId="0" animBg="1"/>
      <p:bldP spid="23" grpId="0" animBg="1"/>
      <p:bldP spid="24" grpId="0" animBg="1"/>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8" name="TextBox 3">
            <a:extLst>
              <a:ext uri="{FF2B5EF4-FFF2-40B4-BE49-F238E27FC236}">
                <a16:creationId xmlns:a16="http://schemas.microsoft.com/office/drawing/2014/main" id="{41523DF9-7BE7-2CDD-7245-0BAA9C3D2417}"/>
              </a:ext>
            </a:extLst>
          </p:cNvPr>
          <p:cNvSpPr txBox="1"/>
          <p:nvPr/>
        </p:nvSpPr>
        <p:spPr>
          <a:xfrm>
            <a:off x="4557071" y="1581554"/>
            <a:ext cx="3077853" cy="665888"/>
          </a:xfrm>
          <a:prstGeom prst="rect">
            <a:avLst/>
          </a:prstGeom>
        </p:spPr>
        <p:txBody>
          <a:bodyPr wrap="square" lIns="0" tIns="0" rIns="0" bIns="0" rtlCol="0" anchor="t">
            <a:spAutoFit/>
          </a:bodyPr>
          <a:lstStyle/>
          <a:p>
            <a:pPr algn="ctr" defTabSz="609630">
              <a:lnSpc>
                <a:spcPts val="6000"/>
              </a:lnSpc>
            </a:pPr>
            <a:r>
              <a:rPr lang="vi-VN" sz="3200" b="1" dirty="0">
                <a:solidFill>
                  <a:srgbClr val="000000"/>
                </a:solidFill>
                <a:latin typeface="UTM Avo" panose="02040603050506020204" pitchFamily="18"/>
                <a:cs typeface="+mn-ea"/>
                <a:sym typeface="+mn-lt"/>
              </a:rPr>
              <a:t>KẾT LUẬN</a:t>
            </a:r>
            <a:endParaRPr lang="en-US" sz="3200" b="1" dirty="0">
              <a:solidFill>
                <a:srgbClr val="000000"/>
              </a:solidFill>
              <a:latin typeface="UTM Avo" panose="02040603050506020204" pitchFamily="18"/>
              <a:cs typeface="+mn-ea"/>
              <a:sym typeface="+mn-lt"/>
            </a:endParaRPr>
          </a:p>
        </p:txBody>
      </p:sp>
      <p:sp>
        <p:nvSpPr>
          <p:cNvPr id="9" name="Freeform 5">
            <a:extLst>
              <a:ext uri="{FF2B5EF4-FFF2-40B4-BE49-F238E27FC236}">
                <a16:creationId xmlns:a16="http://schemas.microsoft.com/office/drawing/2014/main" id="{7916D727-CBFA-3E90-F522-E24D7E41F26E}"/>
              </a:ext>
            </a:extLst>
          </p:cNvPr>
          <p:cNvSpPr/>
          <p:nvPr/>
        </p:nvSpPr>
        <p:spPr>
          <a:xfrm>
            <a:off x="3687205" y="2362200"/>
            <a:ext cx="4817587" cy="665888"/>
          </a:xfrm>
          <a:custGeom>
            <a:avLst/>
            <a:gdLst/>
            <a:ahLst/>
            <a:cxnLst/>
            <a:rect l="l" t="t" r="r" b="b"/>
            <a:pathLst>
              <a:path w="1438331" h="358020">
                <a:moveTo>
                  <a:pt x="42529" y="0"/>
                </a:moveTo>
                <a:lnTo>
                  <a:pt x="1395802" y="0"/>
                </a:lnTo>
                <a:cubicBezTo>
                  <a:pt x="1407082" y="0"/>
                  <a:pt x="1417899" y="4481"/>
                  <a:pt x="1425875" y="12456"/>
                </a:cubicBezTo>
                <a:cubicBezTo>
                  <a:pt x="1433851" y="20432"/>
                  <a:pt x="1438331" y="31250"/>
                  <a:pt x="1438331" y="42529"/>
                </a:cubicBezTo>
                <a:lnTo>
                  <a:pt x="1438331" y="315491"/>
                </a:lnTo>
                <a:cubicBezTo>
                  <a:pt x="1438331" y="338979"/>
                  <a:pt x="1419291" y="358020"/>
                  <a:pt x="1395802" y="358020"/>
                </a:cubicBezTo>
                <a:lnTo>
                  <a:pt x="42529" y="358020"/>
                </a:lnTo>
                <a:cubicBezTo>
                  <a:pt x="31250" y="358020"/>
                  <a:pt x="20432" y="353540"/>
                  <a:pt x="12456" y="345564"/>
                </a:cubicBezTo>
                <a:cubicBezTo>
                  <a:pt x="4481" y="337588"/>
                  <a:pt x="0" y="326771"/>
                  <a:pt x="0" y="315491"/>
                </a:cubicBezTo>
                <a:lnTo>
                  <a:pt x="0" y="42529"/>
                </a:lnTo>
                <a:cubicBezTo>
                  <a:pt x="0" y="19041"/>
                  <a:pt x="19041" y="0"/>
                  <a:pt x="42529"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vi-VN" sz="2400" b="1" dirty="0">
                <a:solidFill>
                  <a:srgbClr val="000000"/>
                </a:solidFill>
                <a:latin typeface="UTM Avo" panose="02040603050506020204" pitchFamily="18"/>
                <a:cs typeface="+mn-ea"/>
                <a:sym typeface="+mn-lt"/>
              </a:rPr>
              <a:t>Trường phái Tân Ấn tượng</a:t>
            </a:r>
            <a:endParaRPr lang="en-US" sz="2400" b="1" dirty="0">
              <a:solidFill>
                <a:srgbClr val="000000"/>
              </a:solidFill>
              <a:latin typeface="UTM Avo" panose="02040603050506020204" pitchFamily="18"/>
              <a:cs typeface="+mn-ea"/>
              <a:sym typeface="+mn-lt"/>
            </a:endParaRPr>
          </a:p>
        </p:txBody>
      </p:sp>
      <p:sp>
        <p:nvSpPr>
          <p:cNvPr id="10" name="Freeform 8">
            <a:extLst>
              <a:ext uri="{FF2B5EF4-FFF2-40B4-BE49-F238E27FC236}">
                <a16:creationId xmlns:a16="http://schemas.microsoft.com/office/drawing/2014/main" id="{D77BAAA0-5A54-4A13-D113-59C32B6DA970}"/>
              </a:ext>
            </a:extLst>
          </p:cNvPr>
          <p:cNvSpPr/>
          <p:nvPr/>
        </p:nvSpPr>
        <p:spPr>
          <a:xfrm>
            <a:off x="685799" y="3429000"/>
            <a:ext cx="4945640" cy="3047999"/>
          </a:xfrm>
          <a:custGeom>
            <a:avLst/>
            <a:gdLst/>
            <a:ahLst/>
            <a:cxnLst/>
            <a:rect l="l" t="t" r="r" b="b"/>
            <a:pathLst>
              <a:path w="1953833" h="1477857">
                <a:moveTo>
                  <a:pt x="31308" y="0"/>
                </a:moveTo>
                <a:lnTo>
                  <a:pt x="1922525" y="0"/>
                </a:lnTo>
                <a:cubicBezTo>
                  <a:pt x="1939816" y="0"/>
                  <a:pt x="1953833" y="14017"/>
                  <a:pt x="1953833" y="31308"/>
                </a:cubicBezTo>
                <a:lnTo>
                  <a:pt x="1953833" y="1446549"/>
                </a:lnTo>
                <a:cubicBezTo>
                  <a:pt x="1953833" y="1463840"/>
                  <a:pt x="1939816" y="1477857"/>
                  <a:pt x="1922525" y="1477857"/>
                </a:cubicBezTo>
                <a:lnTo>
                  <a:pt x="31308" y="1477857"/>
                </a:lnTo>
                <a:cubicBezTo>
                  <a:pt x="14017" y="1477857"/>
                  <a:pt x="0" y="1463840"/>
                  <a:pt x="0" y="1446549"/>
                </a:cubicBezTo>
                <a:lnTo>
                  <a:pt x="0" y="31308"/>
                </a:lnTo>
                <a:cubicBezTo>
                  <a:pt x="0" y="14017"/>
                  <a:pt x="14017" y="0"/>
                  <a:pt x="31308"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300" dirty="0">
                <a:solidFill>
                  <a:prstClr val="black"/>
                </a:solidFill>
                <a:latin typeface="UTM Avo" panose="02040603050506020204" pitchFamily="18"/>
                <a:cs typeface="+mn-ea"/>
                <a:sym typeface="+mn-lt"/>
              </a:rPr>
              <a:t>Là nghệ thuật chấm màu hay còn gọi là điểm sắc. Những chấm màu nhỏ li ti đặt cạnh nhau tạo ra hiệu quả pha trộn màu trong mắt người xem tranh.</a:t>
            </a:r>
          </a:p>
        </p:txBody>
      </p:sp>
      <p:sp>
        <p:nvSpPr>
          <p:cNvPr id="11" name="AutoShape 10">
            <a:extLst>
              <a:ext uri="{FF2B5EF4-FFF2-40B4-BE49-F238E27FC236}">
                <a16:creationId xmlns:a16="http://schemas.microsoft.com/office/drawing/2014/main" id="{3582EB99-E846-5A55-7B6B-78D6FEBF552D}"/>
              </a:ext>
            </a:extLst>
          </p:cNvPr>
          <p:cNvSpPr/>
          <p:nvPr/>
        </p:nvSpPr>
        <p:spPr>
          <a:xfrm flipH="1">
            <a:off x="3158619" y="3045021"/>
            <a:ext cx="2937380" cy="442847"/>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panose="02040603050506020204" pitchFamily="18"/>
              <a:cs typeface="+mn-ea"/>
              <a:sym typeface="+mn-lt"/>
            </a:endParaRPr>
          </a:p>
        </p:txBody>
      </p:sp>
      <p:sp>
        <p:nvSpPr>
          <p:cNvPr id="15" name="Freeform 12">
            <a:extLst>
              <a:ext uri="{FF2B5EF4-FFF2-40B4-BE49-F238E27FC236}">
                <a16:creationId xmlns:a16="http://schemas.microsoft.com/office/drawing/2014/main" id="{7D467C76-FEF8-D00D-7E00-2DEAF560A047}"/>
              </a:ext>
            </a:extLst>
          </p:cNvPr>
          <p:cNvSpPr/>
          <p:nvPr/>
        </p:nvSpPr>
        <p:spPr>
          <a:xfrm>
            <a:off x="6095996" y="3429000"/>
            <a:ext cx="5537571" cy="3047999"/>
          </a:xfrm>
          <a:custGeom>
            <a:avLst/>
            <a:gdLst/>
            <a:ahLst/>
            <a:cxnLst/>
            <a:rect l="l" t="t" r="r" b="b"/>
            <a:pathLst>
              <a:path w="2187682" h="1477857">
                <a:moveTo>
                  <a:pt x="27961" y="0"/>
                </a:moveTo>
                <a:lnTo>
                  <a:pt x="2159721" y="0"/>
                </a:lnTo>
                <a:cubicBezTo>
                  <a:pt x="2175164" y="0"/>
                  <a:pt x="2187682" y="12519"/>
                  <a:pt x="2187682" y="27961"/>
                </a:cubicBezTo>
                <a:lnTo>
                  <a:pt x="2187682" y="1449895"/>
                </a:lnTo>
                <a:cubicBezTo>
                  <a:pt x="2187682" y="1465338"/>
                  <a:pt x="2175164" y="1477857"/>
                  <a:pt x="2159721" y="1477857"/>
                </a:cubicBezTo>
                <a:lnTo>
                  <a:pt x="27961" y="1477857"/>
                </a:lnTo>
                <a:cubicBezTo>
                  <a:pt x="12519" y="1477857"/>
                  <a:pt x="0" y="1465338"/>
                  <a:pt x="0" y="1449895"/>
                </a:cubicBezTo>
                <a:lnTo>
                  <a:pt x="0" y="27961"/>
                </a:lnTo>
                <a:cubicBezTo>
                  <a:pt x="0" y="12519"/>
                  <a:pt x="12519" y="0"/>
                  <a:pt x="27961"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300" dirty="0">
                <a:solidFill>
                  <a:prstClr val="black"/>
                </a:solidFill>
                <a:latin typeface="UTM Avo" panose="02040603050506020204" pitchFamily="18"/>
                <a:cs typeface="+mn-ea"/>
                <a:sym typeface="+mn-lt"/>
              </a:rPr>
              <a:t>Hai hoạ sĩ người Pháp là Paul Signac và Georges Seurat thường vẽ tranh bằng những chấm màu nguyên chất (đỏ, vàng, lam,...).</a:t>
            </a:r>
          </a:p>
        </p:txBody>
      </p:sp>
      <p:sp>
        <p:nvSpPr>
          <p:cNvPr id="16" name="AutoShape 14">
            <a:extLst>
              <a:ext uri="{FF2B5EF4-FFF2-40B4-BE49-F238E27FC236}">
                <a16:creationId xmlns:a16="http://schemas.microsoft.com/office/drawing/2014/main" id="{EC4E0AF3-6B42-0F49-CF7D-8D530DF1FC8A}"/>
              </a:ext>
            </a:extLst>
          </p:cNvPr>
          <p:cNvSpPr/>
          <p:nvPr/>
        </p:nvSpPr>
        <p:spPr>
          <a:xfrm>
            <a:off x="6095997" y="3055176"/>
            <a:ext cx="2768785" cy="442847"/>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panose="02040603050506020204" pitchFamily="18"/>
              <a:cs typeface="+mn-ea"/>
              <a:sym typeface="+mn-lt"/>
            </a:endParaRPr>
          </a:p>
        </p:txBody>
      </p:sp>
    </p:spTree>
    <p:custDataLst>
      <p:tags r:id="rId1"/>
    </p:custDataLst>
    <p:extLst>
      <p:ext uri="{BB962C8B-B14F-4D97-AF65-F5344CB8AC3E}">
        <p14:creationId xmlns:p14="http://schemas.microsoft.com/office/powerpoint/2010/main" val="30358460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14" name="Freeform 4">
            <a:extLst>
              <a:ext uri="{FF2B5EF4-FFF2-40B4-BE49-F238E27FC236}">
                <a16:creationId xmlns:a16="http://schemas.microsoft.com/office/drawing/2014/main" id="{AC4D703E-A173-D516-0E87-31B86639F264}"/>
              </a:ext>
            </a:extLst>
          </p:cNvPr>
          <p:cNvSpPr/>
          <p:nvPr/>
        </p:nvSpPr>
        <p:spPr>
          <a:xfrm>
            <a:off x="4273660" y="1679303"/>
            <a:ext cx="3640774" cy="541776"/>
          </a:xfrm>
          <a:custGeom>
            <a:avLst/>
            <a:gdLst/>
            <a:ahLst/>
            <a:cxnLst/>
            <a:rect l="l" t="t" r="r" b="b"/>
            <a:pathLst>
              <a:path w="1438331" h="358020">
                <a:moveTo>
                  <a:pt x="42529" y="0"/>
                </a:moveTo>
                <a:lnTo>
                  <a:pt x="1395802" y="0"/>
                </a:lnTo>
                <a:cubicBezTo>
                  <a:pt x="1407082" y="0"/>
                  <a:pt x="1417899" y="4481"/>
                  <a:pt x="1425875" y="12456"/>
                </a:cubicBezTo>
                <a:cubicBezTo>
                  <a:pt x="1433851" y="20432"/>
                  <a:pt x="1438331" y="31250"/>
                  <a:pt x="1438331" y="42529"/>
                </a:cubicBezTo>
                <a:lnTo>
                  <a:pt x="1438331" y="315491"/>
                </a:lnTo>
                <a:cubicBezTo>
                  <a:pt x="1438331" y="338979"/>
                  <a:pt x="1419291" y="358020"/>
                  <a:pt x="1395802" y="358020"/>
                </a:cubicBezTo>
                <a:lnTo>
                  <a:pt x="42529" y="358020"/>
                </a:lnTo>
                <a:cubicBezTo>
                  <a:pt x="31250" y="358020"/>
                  <a:pt x="20432" y="353540"/>
                  <a:pt x="12456" y="345564"/>
                </a:cubicBezTo>
                <a:cubicBezTo>
                  <a:pt x="4481" y="337588"/>
                  <a:pt x="0" y="326771"/>
                  <a:pt x="0" y="315491"/>
                </a:cubicBezTo>
                <a:lnTo>
                  <a:pt x="0" y="42529"/>
                </a:lnTo>
                <a:cubicBezTo>
                  <a:pt x="0" y="19041"/>
                  <a:pt x="19041" y="0"/>
                  <a:pt x="42529"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b="1" dirty="0" err="1">
                <a:solidFill>
                  <a:srgbClr val="000000"/>
                </a:solidFill>
                <a:latin typeface="UTM Avo"/>
                <a:cs typeface="+mn-ea"/>
                <a:sym typeface="+mn-lt"/>
              </a:rPr>
              <a:t>Các</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họa</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sĩ</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tiêu</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biểu</a:t>
            </a:r>
            <a:endParaRPr lang="en-US" sz="2400" b="1" dirty="0">
              <a:solidFill>
                <a:srgbClr val="000000"/>
              </a:solidFill>
              <a:latin typeface="UTM Avo"/>
              <a:cs typeface="+mn-ea"/>
              <a:sym typeface="+mn-lt"/>
            </a:endParaRPr>
          </a:p>
        </p:txBody>
      </p:sp>
      <p:sp>
        <p:nvSpPr>
          <p:cNvPr id="17" name="Freeform 11">
            <a:extLst>
              <a:ext uri="{FF2B5EF4-FFF2-40B4-BE49-F238E27FC236}">
                <a16:creationId xmlns:a16="http://schemas.microsoft.com/office/drawing/2014/main" id="{5ECCC339-1515-1082-ADC4-93446205E321}"/>
              </a:ext>
            </a:extLst>
          </p:cNvPr>
          <p:cNvSpPr/>
          <p:nvPr/>
        </p:nvSpPr>
        <p:spPr>
          <a:xfrm>
            <a:off x="925648" y="2692631"/>
            <a:ext cx="3768202" cy="736368"/>
          </a:xfrm>
          <a:custGeom>
            <a:avLst/>
            <a:gdLst/>
            <a:ahLst/>
            <a:cxnLst/>
            <a:rect l="l" t="t" r="r" b="b"/>
            <a:pathLst>
              <a:path w="1488673" h="394124">
                <a:moveTo>
                  <a:pt x="41091" y="0"/>
                </a:moveTo>
                <a:lnTo>
                  <a:pt x="1447582" y="0"/>
                </a:lnTo>
                <a:cubicBezTo>
                  <a:pt x="1458480" y="0"/>
                  <a:pt x="1468931" y="4329"/>
                  <a:pt x="1476637" y="12035"/>
                </a:cubicBezTo>
                <a:cubicBezTo>
                  <a:pt x="1484343" y="19741"/>
                  <a:pt x="1488673" y="30193"/>
                  <a:pt x="1488673" y="41091"/>
                </a:cubicBezTo>
                <a:lnTo>
                  <a:pt x="1488673" y="353033"/>
                </a:lnTo>
                <a:cubicBezTo>
                  <a:pt x="1488673" y="363931"/>
                  <a:pt x="1484343" y="374382"/>
                  <a:pt x="1476637" y="382088"/>
                </a:cubicBezTo>
                <a:cubicBezTo>
                  <a:pt x="1468931" y="389794"/>
                  <a:pt x="1458480" y="394124"/>
                  <a:pt x="1447582" y="394124"/>
                </a:cubicBezTo>
                <a:lnTo>
                  <a:pt x="41091" y="394124"/>
                </a:lnTo>
                <a:cubicBezTo>
                  <a:pt x="30193" y="394124"/>
                  <a:pt x="19741" y="389794"/>
                  <a:pt x="12035" y="382088"/>
                </a:cubicBezTo>
                <a:cubicBezTo>
                  <a:pt x="4329" y="374382"/>
                  <a:pt x="0" y="363931"/>
                  <a:pt x="0" y="353033"/>
                </a:cubicBezTo>
                <a:lnTo>
                  <a:pt x="0" y="41091"/>
                </a:lnTo>
                <a:cubicBezTo>
                  <a:pt x="0" y="30193"/>
                  <a:pt x="4329" y="19741"/>
                  <a:pt x="12035" y="12035"/>
                </a:cubicBezTo>
                <a:cubicBezTo>
                  <a:pt x="19741" y="4329"/>
                  <a:pt x="30193" y="0"/>
                  <a:pt x="41091"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a:cs typeface="+mn-ea"/>
                <a:sym typeface="+mn-lt"/>
              </a:rPr>
              <a:t>Georges Seurat</a:t>
            </a:r>
          </a:p>
        </p:txBody>
      </p:sp>
      <p:sp>
        <p:nvSpPr>
          <p:cNvPr id="18" name="AutoShape 13">
            <a:extLst>
              <a:ext uri="{FF2B5EF4-FFF2-40B4-BE49-F238E27FC236}">
                <a16:creationId xmlns:a16="http://schemas.microsoft.com/office/drawing/2014/main" id="{5A748666-77C4-4032-D134-C61BE2BEB3B6}"/>
              </a:ext>
            </a:extLst>
          </p:cNvPr>
          <p:cNvSpPr/>
          <p:nvPr/>
        </p:nvSpPr>
        <p:spPr>
          <a:xfrm flipH="1">
            <a:off x="2809749" y="2243978"/>
            <a:ext cx="3284297" cy="429146"/>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a:cs typeface="+mn-ea"/>
              <a:sym typeface="+mn-lt"/>
            </a:endParaRPr>
          </a:p>
        </p:txBody>
      </p:sp>
      <p:sp>
        <p:nvSpPr>
          <p:cNvPr id="19" name="Freeform 15">
            <a:extLst>
              <a:ext uri="{FF2B5EF4-FFF2-40B4-BE49-F238E27FC236}">
                <a16:creationId xmlns:a16="http://schemas.microsoft.com/office/drawing/2014/main" id="{31A06236-F0F4-8684-243B-581C7E354939}"/>
              </a:ext>
            </a:extLst>
          </p:cNvPr>
          <p:cNvSpPr/>
          <p:nvPr/>
        </p:nvSpPr>
        <p:spPr>
          <a:xfrm>
            <a:off x="7585971" y="2692631"/>
            <a:ext cx="3592560" cy="736368"/>
          </a:xfrm>
          <a:custGeom>
            <a:avLst/>
            <a:gdLst/>
            <a:ahLst/>
            <a:cxnLst/>
            <a:rect l="l" t="t" r="r" b="b"/>
            <a:pathLst>
              <a:path w="1419283" h="394124">
                <a:moveTo>
                  <a:pt x="43100" y="0"/>
                </a:moveTo>
                <a:lnTo>
                  <a:pt x="1376183" y="0"/>
                </a:lnTo>
                <a:cubicBezTo>
                  <a:pt x="1399987" y="0"/>
                  <a:pt x="1419283" y="19296"/>
                  <a:pt x="1419283" y="43100"/>
                </a:cubicBezTo>
                <a:lnTo>
                  <a:pt x="1419283" y="351024"/>
                </a:lnTo>
                <a:cubicBezTo>
                  <a:pt x="1419283" y="374827"/>
                  <a:pt x="1399987" y="394124"/>
                  <a:pt x="1376183" y="394124"/>
                </a:cubicBezTo>
                <a:lnTo>
                  <a:pt x="43100" y="394124"/>
                </a:lnTo>
                <a:cubicBezTo>
                  <a:pt x="19296" y="394124"/>
                  <a:pt x="0" y="374827"/>
                  <a:pt x="0" y="351024"/>
                </a:cubicBezTo>
                <a:lnTo>
                  <a:pt x="0" y="43100"/>
                </a:lnTo>
                <a:cubicBezTo>
                  <a:pt x="0" y="19296"/>
                  <a:pt x="19296" y="0"/>
                  <a:pt x="43100"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a:cs typeface="+mn-ea"/>
                <a:sym typeface="+mn-lt"/>
              </a:rPr>
              <a:t>Paul Signac</a:t>
            </a:r>
          </a:p>
        </p:txBody>
      </p:sp>
      <p:sp>
        <p:nvSpPr>
          <p:cNvPr id="20" name="AutoShape 17">
            <a:extLst>
              <a:ext uri="{FF2B5EF4-FFF2-40B4-BE49-F238E27FC236}">
                <a16:creationId xmlns:a16="http://schemas.microsoft.com/office/drawing/2014/main" id="{395CB218-4CDB-E553-E923-12C88DE6614F}"/>
              </a:ext>
            </a:extLst>
          </p:cNvPr>
          <p:cNvSpPr/>
          <p:nvPr/>
        </p:nvSpPr>
        <p:spPr>
          <a:xfrm>
            <a:off x="6097954" y="2249784"/>
            <a:ext cx="3284297"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a:cs typeface="+mn-ea"/>
              <a:sym typeface="+mn-lt"/>
            </a:endParaRPr>
          </a:p>
        </p:txBody>
      </p:sp>
      <p:sp>
        <p:nvSpPr>
          <p:cNvPr id="21" name="Freeform 19">
            <a:extLst>
              <a:ext uri="{FF2B5EF4-FFF2-40B4-BE49-F238E27FC236}">
                <a16:creationId xmlns:a16="http://schemas.microsoft.com/office/drawing/2014/main" id="{3E1FE74A-8093-04BF-CA31-9E6917728B30}"/>
              </a:ext>
            </a:extLst>
          </p:cNvPr>
          <p:cNvSpPr/>
          <p:nvPr/>
        </p:nvSpPr>
        <p:spPr>
          <a:xfrm>
            <a:off x="1187049" y="3559437"/>
            <a:ext cx="3264848" cy="3238519"/>
          </a:xfrm>
          <a:custGeom>
            <a:avLst/>
            <a:gdLst/>
            <a:ahLst/>
            <a:cxnLst/>
            <a:rect l="l" t="t" r="r" b="b"/>
            <a:pathLst>
              <a:path w="5652303" h="5606721">
                <a:moveTo>
                  <a:pt x="0" y="0"/>
                </a:moveTo>
                <a:lnTo>
                  <a:pt x="5652303" y="0"/>
                </a:lnTo>
                <a:lnTo>
                  <a:pt x="5652303" y="5606721"/>
                </a:lnTo>
                <a:lnTo>
                  <a:pt x="0" y="5606721"/>
                </a:lnTo>
                <a:lnTo>
                  <a:pt x="0" y="0"/>
                </a:lnTo>
                <a:close/>
              </a:path>
            </a:pathLst>
          </a:custGeom>
          <a:blipFill>
            <a:blip r:embed="rId5"/>
            <a:stretch>
              <a:fillRect t="-28067" b="-28067"/>
            </a:stretch>
          </a:blipFill>
        </p:spPr>
        <p:txBody>
          <a:bodyPr anchor="ctr"/>
          <a:lstStyle/>
          <a:p>
            <a:pPr algn="ctr" defTabSz="609630"/>
            <a:endParaRPr lang="vi-VN" sz="2667">
              <a:solidFill>
                <a:prstClr val="black"/>
              </a:solidFill>
              <a:latin typeface="UTM Avo"/>
              <a:cs typeface="+mn-ea"/>
              <a:sym typeface="+mn-lt"/>
            </a:endParaRPr>
          </a:p>
        </p:txBody>
      </p:sp>
      <p:pic>
        <p:nvPicPr>
          <p:cNvPr id="22" name="Picture 2" descr="Simon Dickinson">
            <a:extLst>
              <a:ext uri="{FF2B5EF4-FFF2-40B4-BE49-F238E27FC236}">
                <a16:creationId xmlns:a16="http://schemas.microsoft.com/office/drawing/2014/main" id="{8962454C-4364-962C-834E-7A3A60E061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3732" y="3559437"/>
            <a:ext cx="3337038" cy="3238519"/>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76">
            <a:extLst>
              <a:ext uri="{FF2B5EF4-FFF2-40B4-BE49-F238E27FC236}">
                <a16:creationId xmlns:a16="http://schemas.microsoft.com/office/drawing/2014/main" id="{911E0913-7FB5-C368-4C4A-60009DA87D27}"/>
              </a:ext>
            </a:extLst>
          </p:cNvPr>
          <p:cNvSpPr/>
          <p:nvPr/>
        </p:nvSpPr>
        <p:spPr>
          <a:xfrm>
            <a:off x="4539833" y="3258744"/>
            <a:ext cx="3108425" cy="3621887"/>
          </a:xfrm>
          <a:custGeom>
            <a:avLst/>
            <a:gdLst/>
            <a:ahLst/>
            <a:cxnLst/>
            <a:rect l="l" t="t" r="r" b="b"/>
            <a:pathLst>
              <a:path w="729114" h="867992">
                <a:moveTo>
                  <a:pt x="0" y="0"/>
                </a:moveTo>
                <a:lnTo>
                  <a:pt x="729113" y="0"/>
                </a:lnTo>
                <a:lnTo>
                  <a:pt x="729113" y="867992"/>
                </a:lnTo>
                <a:lnTo>
                  <a:pt x="0" y="8679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800">
              <a:solidFill>
                <a:prstClr val="black"/>
              </a:solidFill>
              <a:latin typeface="UTM Avo"/>
              <a:cs typeface="+mn-ea"/>
              <a:sym typeface="+mn-lt"/>
            </a:endParaRPr>
          </a:p>
        </p:txBody>
      </p:sp>
    </p:spTree>
    <p:custDataLst>
      <p:tags r:id="rId1"/>
    </p:custDataLst>
    <p:extLst>
      <p:ext uri="{BB962C8B-B14F-4D97-AF65-F5344CB8AC3E}">
        <p14:creationId xmlns:p14="http://schemas.microsoft.com/office/powerpoint/2010/main" val="27946638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par>
                                <p:cTn id="22" presetID="22" presetClass="entr" presetSubtype="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8" name="TextBox 3">
            <a:extLst>
              <a:ext uri="{FF2B5EF4-FFF2-40B4-BE49-F238E27FC236}">
                <a16:creationId xmlns:a16="http://schemas.microsoft.com/office/drawing/2014/main" id="{41523DF9-7BE7-2CDD-7245-0BAA9C3D2417}"/>
              </a:ext>
            </a:extLst>
          </p:cNvPr>
          <p:cNvSpPr txBox="1"/>
          <p:nvPr/>
        </p:nvSpPr>
        <p:spPr>
          <a:xfrm>
            <a:off x="4557071" y="1581554"/>
            <a:ext cx="3077853" cy="665888"/>
          </a:xfrm>
          <a:prstGeom prst="rect">
            <a:avLst/>
          </a:prstGeom>
        </p:spPr>
        <p:txBody>
          <a:bodyPr wrap="square" lIns="0" tIns="0" rIns="0" bIns="0" rtlCol="0" anchor="t">
            <a:spAutoFit/>
          </a:bodyPr>
          <a:lstStyle/>
          <a:p>
            <a:pPr algn="ctr" defTabSz="609630">
              <a:lnSpc>
                <a:spcPts val="6000"/>
              </a:lnSpc>
            </a:pPr>
            <a:r>
              <a:rPr lang="vi-VN" sz="3200" b="1" dirty="0">
                <a:solidFill>
                  <a:srgbClr val="000000"/>
                </a:solidFill>
                <a:latin typeface="UTM Avo" panose="02040603050506020204" pitchFamily="18"/>
                <a:cs typeface="+mn-ea"/>
                <a:sym typeface="+mn-lt"/>
              </a:rPr>
              <a:t>KẾT LUẬN</a:t>
            </a:r>
            <a:endParaRPr lang="en-US" sz="3200" b="1" dirty="0">
              <a:solidFill>
                <a:srgbClr val="000000"/>
              </a:solidFill>
              <a:latin typeface="UTM Avo" panose="02040603050506020204" pitchFamily="18"/>
              <a:cs typeface="+mn-ea"/>
              <a:sym typeface="+mn-lt"/>
            </a:endParaRPr>
          </a:p>
        </p:txBody>
      </p:sp>
      <p:sp>
        <p:nvSpPr>
          <p:cNvPr id="31" name="Freeform 4">
            <a:extLst>
              <a:ext uri="{FF2B5EF4-FFF2-40B4-BE49-F238E27FC236}">
                <a16:creationId xmlns:a16="http://schemas.microsoft.com/office/drawing/2014/main" id="{25F22FAC-DA9E-4060-20AB-3A94BF60091B}"/>
              </a:ext>
            </a:extLst>
          </p:cNvPr>
          <p:cNvSpPr/>
          <p:nvPr/>
        </p:nvSpPr>
        <p:spPr>
          <a:xfrm>
            <a:off x="3408671" y="2382280"/>
            <a:ext cx="5374657" cy="665888"/>
          </a:xfrm>
          <a:custGeom>
            <a:avLst/>
            <a:gdLst/>
            <a:ahLst/>
            <a:cxnLst/>
            <a:rect l="l" t="t" r="r" b="b"/>
            <a:pathLst>
              <a:path w="1758069" h="463740">
                <a:moveTo>
                  <a:pt x="34794" y="0"/>
                </a:moveTo>
                <a:lnTo>
                  <a:pt x="1723275" y="0"/>
                </a:lnTo>
                <a:cubicBezTo>
                  <a:pt x="1742491" y="0"/>
                  <a:pt x="1758069" y="15578"/>
                  <a:pt x="1758069" y="34794"/>
                </a:cubicBezTo>
                <a:lnTo>
                  <a:pt x="1758069" y="428946"/>
                </a:lnTo>
                <a:cubicBezTo>
                  <a:pt x="1758069" y="438174"/>
                  <a:pt x="1754403" y="447024"/>
                  <a:pt x="1747878" y="453549"/>
                </a:cubicBezTo>
                <a:cubicBezTo>
                  <a:pt x="1741353" y="460075"/>
                  <a:pt x="1732503" y="463740"/>
                  <a:pt x="1723275" y="463740"/>
                </a:cubicBezTo>
                <a:lnTo>
                  <a:pt x="34794" y="463740"/>
                </a:lnTo>
                <a:cubicBezTo>
                  <a:pt x="15578" y="463740"/>
                  <a:pt x="0" y="448162"/>
                  <a:pt x="0" y="428946"/>
                </a:cubicBezTo>
                <a:lnTo>
                  <a:pt x="0" y="34794"/>
                </a:lnTo>
                <a:cubicBezTo>
                  <a:pt x="0" y="15578"/>
                  <a:pt x="15578" y="0"/>
                  <a:pt x="34794"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b="1" dirty="0" err="1">
                <a:solidFill>
                  <a:srgbClr val="000000"/>
                </a:solidFill>
                <a:latin typeface="UTM Avo"/>
                <a:cs typeface="+mn-ea"/>
                <a:sym typeface="+mn-lt"/>
              </a:rPr>
              <a:t>Trường</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phái</a:t>
            </a:r>
            <a:r>
              <a:rPr lang="en-US" sz="2400" b="1" dirty="0">
                <a:solidFill>
                  <a:srgbClr val="000000"/>
                </a:solidFill>
                <a:latin typeface="UTM Avo"/>
                <a:cs typeface="+mn-ea"/>
                <a:sym typeface="+mn-lt"/>
              </a:rPr>
              <a:t> </a:t>
            </a:r>
            <a:r>
              <a:rPr lang="vi-VN" sz="2400" b="1" dirty="0">
                <a:solidFill>
                  <a:srgbClr val="000000"/>
                </a:solidFill>
                <a:latin typeface="UTM Avo"/>
                <a:cs typeface="+mn-ea"/>
                <a:sym typeface="+mn-lt"/>
              </a:rPr>
              <a:t>Hậu </a:t>
            </a:r>
            <a:r>
              <a:rPr lang="en-US" sz="2400" b="1" dirty="0" err="1">
                <a:solidFill>
                  <a:srgbClr val="000000"/>
                </a:solidFill>
                <a:latin typeface="UTM Avo"/>
                <a:cs typeface="+mn-ea"/>
                <a:sym typeface="+mn-lt"/>
              </a:rPr>
              <a:t>Ấn</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tượng</a:t>
            </a:r>
            <a:endParaRPr lang="en-US" sz="2400" b="1" dirty="0">
              <a:solidFill>
                <a:srgbClr val="000000"/>
              </a:solidFill>
              <a:latin typeface="UTM Avo"/>
              <a:cs typeface="+mn-ea"/>
              <a:sym typeface="+mn-lt"/>
            </a:endParaRPr>
          </a:p>
        </p:txBody>
      </p:sp>
      <p:sp>
        <p:nvSpPr>
          <p:cNvPr id="32" name="Freeform 12">
            <a:extLst>
              <a:ext uri="{FF2B5EF4-FFF2-40B4-BE49-F238E27FC236}">
                <a16:creationId xmlns:a16="http://schemas.microsoft.com/office/drawing/2014/main" id="{05098D86-37CB-5DA1-FF06-C57E93837F2C}"/>
              </a:ext>
            </a:extLst>
          </p:cNvPr>
          <p:cNvSpPr/>
          <p:nvPr/>
        </p:nvSpPr>
        <p:spPr>
          <a:xfrm>
            <a:off x="702066" y="3575814"/>
            <a:ext cx="3412735" cy="3053586"/>
          </a:xfrm>
          <a:custGeom>
            <a:avLst/>
            <a:gdLst/>
            <a:ahLst/>
            <a:cxnLst/>
            <a:rect l="l" t="t" r="r" b="b"/>
            <a:pathLst>
              <a:path w="1228648" h="767019">
                <a:moveTo>
                  <a:pt x="49787" y="0"/>
                </a:moveTo>
                <a:lnTo>
                  <a:pt x="1178861" y="0"/>
                </a:lnTo>
                <a:cubicBezTo>
                  <a:pt x="1192066" y="0"/>
                  <a:pt x="1204729" y="5245"/>
                  <a:pt x="1214066" y="14582"/>
                </a:cubicBezTo>
                <a:cubicBezTo>
                  <a:pt x="1223403" y="23919"/>
                  <a:pt x="1228648" y="36583"/>
                  <a:pt x="1228648" y="49787"/>
                </a:cubicBezTo>
                <a:lnTo>
                  <a:pt x="1228648" y="717232"/>
                </a:lnTo>
                <a:cubicBezTo>
                  <a:pt x="1228648" y="730437"/>
                  <a:pt x="1223403" y="743100"/>
                  <a:pt x="1214066" y="752437"/>
                </a:cubicBezTo>
                <a:cubicBezTo>
                  <a:pt x="1204729" y="761774"/>
                  <a:pt x="1192066" y="767019"/>
                  <a:pt x="1178861" y="767019"/>
                </a:cubicBezTo>
                <a:lnTo>
                  <a:pt x="49787" y="767019"/>
                </a:lnTo>
                <a:cubicBezTo>
                  <a:pt x="36583" y="767019"/>
                  <a:pt x="23919" y="761774"/>
                  <a:pt x="14582" y="752437"/>
                </a:cubicBezTo>
                <a:cubicBezTo>
                  <a:pt x="5245" y="743100"/>
                  <a:pt x="0" y="730437"/>
                  <a:pt x="0" y="717232"/>
                </a:cubicBezTo>
                <a:lnTo>
                  <a:pt x="0" y="49787"/>
                </a:lnTo>
                <a:cubicBezTo>
                  <a:pt x="0" y="36583"/>
                  <a:pt x="5245" y="23919"/>
                  <a:pt x="14582" y="14582"/>
                </a:cubicBezTo>
                <a:cubicBezTo>
                  <a:pt x="23919" y="5245"/>
                  <a:pt x="36583" y="0"/>
                  <a:pt x="49787"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000" dirty="0">
                <a:solidFill>
                  <a:prstClr val="black"/>
                </a:solidFill>
                <a:latin typeface="UTM Avo"/>
                <a:cs typeface="+mn-ea"/>
                <a:sym typeface="+mn-lt"/>
              </a:rPr>
              <a:t>Mong muốn khắc phục những điểm hạn chế của trường phái Ấn tượng và chịu ảnh hưởng từ tranh khắc gỗ Nhật Bản, nghệ thuật nhiếp ảnh. </a:t>
            </a:r>
          </a:p>
        </p:txBody>
      </p:sp>
      <p:sp>
        <p:nvSpPr>
          <p:cNvPr id="33" name="AutoShape 14">
            <a:extLst>
              <a:ext uri="{FF2B5EF4-FFF2-40B4-BE49-F238E27FC236}">
                <a16:creationId xmlns:a16="http://schemas.microsoft.com/office/drawing/2014/main" id="{1241FAFE-485F-743C-F5C3-945271F35D7F}"/>
              </a:ext>
            </a:extLst>
          </p:cNvPr>
          <p:cNvSpPr/>
          <p:nvPr/>
        </p:nvSpPr>
        <p:spPr>
          <a:xfrm flipH="1">
            <a:off x="2692398" y="3048168"/>
            <a:ext cx="3403599" cy="523932"/>
          </a:xfrm>
          <a:prstGeom prst="line">
            <a:avLst/>
          </a:prstGeom>
          <a:ln w="38100" cap="rnd">
            <a:solidFill>
              <a:srgbClr val="000000"/>
            </a:solidFill>
            <a:prstDash val="solid"/>
            <a:headEnd type="none" w="sm" len="sm"/>
            <a:tailEnd type="arrow" w="med" len="sm"/>
          </a:ln>
        </p:spPr>
        <p:txBody>
          <a:bodyPr/>
          <a:lstStyle/>
          <a:p>
            <a:pPr algn="ctr" defTabSz="609630"/>
            <a:endParaRPr lang="vi-VN" sz="700">
              <a:solidFill>
                <a:prstClr val="black"/>
              </a:solidFill>
              <a:latin typeface="UTM Avo"/>
              <a:cs typeface="+mn-ea"/>
              <a:sym typeface="+mn-lt"/>
            </a:endParaRPr>
          </a:p>
        </p:txBody>
      </p:sp>
      <p:sp>
        <p:nvSpPr>
          <p:cNvPr id="34" name="Freeform 20">
            <a:extLst>
              <a:ext uri="{FF2B5EF4-FFF2-40B4-BE49-F238E27FC236}">
                <a16:creationId xmlns:a16="http://schemas.microsoft.com/office/drawing/2014/main" id="{D8FA6AD5-FEEB-74D9-942D-F8AEA23FDEC9}"/>
              </a:ext>
            </a:extLst>
          </p:cNvPr>
          <p:cNvSpPr/>
          <p:nvPr/>
        </p:nvSpPr>
        <p:spPr>
          <a:xfrm>
            <a:off x="8077194" y="3565654"/>
            <a:ext cx="3412735" cy="3053586"/>
          </a:xfrm>
          <a:custGeom>
            <a:avLst/>
            <a:gdLst/>
            <a:ahLst/>
            <a:cxnLst/>
            <a:rect l="l" t="t" r="r" b="b"/>
            <a:pathLst>
              <a:path w="1752628" h="767019">
                <a:moveTo>
                  <a:pt x="34902" y="0"/>
                </a:moveTo>
                <a:lnTo>
                  <a:pt x="1717726" y="0"/>
                </a:lnTo>
                <a:cubicBezTo>
                  <a:pt x="1737002" y="0"/>
                  <a:pt x="1752628" y="15626"/>
                  <a:pt x="1752628" y="34902"/>
                </a:cubicBezTo>
                <a:lnTo>
                  <a:pt x="1752628" y="732117"/>
                </a:lnTo>
                <a:cubicBezTo>
                  <a:pt x="1752628" y="741374"/>
                  <a:pt x="1748951" y="750251"/>
                  <a:pt x="1742406" y="756797"/>
                </a:cubicBezTo>
                <a:cubicBezTo>
                  <a:pt x="1735860" y="763342"/>
                  <a:pt x="1726983" y="767019"/>
                  <a:pt x="1717726" y="767019"/>
                </a:cubicBezTo>
                <a:lnTo>
                  <a:pt x="34902" y="767019"/>
                </a:lnTo>
                <a:cubicBezTo>
                  <a:pt x="25646" y="767019"/>
                  <a:pt x="16768" y="763342"/>
                  <a:pt x="10223" y="756797"/>
                </a:cubicBezTo>
                <a:cubicBezTo>
                  <a:pt x="3677" y="750251"/>
                  <a:pt x="0" y="741374"/>
                  <a:pt x="0" y="732117"/>
                </a:cubicBezTo>
                <a:lnTo>
                  <a:pt x="0" y="34902"/>
                </a:lnTo>
                <a:cubicBezTo>
                  <a:pt x="0" y="25646"/>
                  <a:pt x="3677" y="16768"/>
                  <a:pt x="10223" y="10223"/>
                </a:cubicBezTo>
                <a:cubicBezTo>
                  <a:pt x="16768" y="3677"/>
                  <a:pt x="25646" y="0"/>
                  <a:pt x="34902"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000" dirty="0">
                <a:solidFill>
                  <a:prstClr val="black"/>
                </a:solidFill>
                <a:latin typeface="UTM Avo"/>
                <a:cs typeface="+mn-ea"/>
                <a:sym typeface="+mn-lt"/>
              </a:rPr>
              <a:t>Các hoạ sĩ tiêu biểu: </a:t>
            </a:r>
          </a:p>
          <a:p>
            <a:pPr algn="ctr" defTabSz="609630">
              <a:lnSpc>
                <a:spcPct val="150000"/>
              </a:lnSpc>
            </a:pPr>
            <a:r>
              <a:rPr lang="vi-VN" sz="2000" dirty="0">
                <a:solidFill>
                  <a:prstClr val="black"/>
                </a:solidFill>
                <a:latin typeface="UTM Avo"/>
                <a:cs typeface="+mn-ea"/>
                <a:sym typeface="+mn-lt"/>
              </a:rPr>
              <a:t>Gauguin, Vincent van Gogh, Paul Cézanne,...</a:t>
            </a:r>
          </a:p>
        </p:txBody>
      </p:sp>
      <p:sp>
        <p:nvSpPr>
          <p:cNvPr id="35" name="AutoShape 22">
            <a:extLst>
              <a:ext uri="{FF2B5EF4-FFF2-40B4-BE49-F238E27FC236}">
                <a16:creationId xmlns:a16="http://schemas.microsoft.com/office/drawing/2014/main" id="{5CB02737-365A-C3DC-12F3-A513751E638D}"/>
              </a:ext>
            </a:extLst>
          </p:cNvPr>
          <p:cNvSpPr/>
          <p:nvPr/>
        </p:nvSpPr>
        <p:spPr>
          <a:xfrm>
            <a:off x="6106886" y="3048168"/>
            <a:ext cx="3403599" cy="523932"/>
          </a:xfrm>
          <a:prstGeom prst="line">
            <a:avLst/>
          </a:prstGeom>
          <a:ln w="38100" cap="rnd">
            <a:solidFill>
              <a:srgbClr val="000000"/>
            </a:solidFill>
            <a:prstDash val="solid"/>
            <a:headEnd type="none" w="sm" len="sm"/>
            <a:tailEnd type="arrow" w="med" len="sm"/>
          </a:ln>
        </p:spPr>
        <p:txBody>
          <a:bodyPr/>
          <a:lstStyle/>
          <a:p>
            <a:pPr algn="ctr" defTabSz="609630"/>
            <a:endParaRPr lang="vi-VN" sz="700">
              <a:solidFill>
                <a:prstClr val="black"/>
              </a:solidFill>
              <a:latin typeface="UTM Avo"/>
              <a:cs typeface="+mn-ea"/>
              <a:sym typeface="+mn-lt"/>
            </a:endParaRPr>
          </a:p>
        </p:txBody>
      </p:sp>
      <p:sp>
        <p:nvSpPr>
          <p:cNvPr id="36" name="AutoShape 14">
            <a:extLst>
              <a:ext uri="{FF2B5EF4-FFF2-40B4-BE49-F238E27FC236}">
                <a16:creationId xmlns:a16="http://schemas.microsoft.com/office/drawing/2014/main" id="{483A00F4-BBF2-0A4D-1723-DE7D4B1B4A43}"/>
              </a:ext>
            </a:extLst>
          </p:cNvPr>
          <p:cNvSpPr/>
          <p:nvPr/>
        </p:nvSpPr>
        <p:spPr>
          <a:xfrm flipH="1">
            <a:off x="6095997" y="3048168"/>
            <a:ext cx="0" cy="523932"/>
          </a:xfrm>
          <a:prstGeom prst="line">
            <a:avLst/>
          </a:prstGeom>
          <a:ln w="38100" cap="rnd">
            <a:solidFill>
              <a:srgbClr val="000000"/>
            </a:solidFill>
            <a:prstDash val="solid"/>
            <a:headEnd type="none" w="sm" len="sm"/>
            <a:tailEnd type="arrow" w="med" len="sm"/>
          </a:ln>
        </p:spPr>
        <p:txBody>
          <a:bodyPr/>
          <a:lstStyle/>
          <a:p>
            <a:pPr algn="ctr" defTabSz="609630"/>
            <a:endParaRPr lang="vi-VN" sz="700">
              <a:solidFill>
                <a:prstClr val="black"/>
              </a:solidFill>
              <a:latin typeface="UTM Avo"/>
              <a:cs typeface="+mn-ea"/>
              <a:sym typeface="+mn-lt"/>
            </a:endParaRPr>
          </a:p>
        </p:txBody>
      </p:sp>
      <p:sp>
        <p:nvSpPr>
          <p:cNvPr id="37" name="Freeform 12">
            <a:extLst>
              <a:ext uri="{FF2B5EF4-FFF2-40B4-BE49-F238E27FC236}">
                <a16:creationId xmlns:a16="http://schemas.microsoft.com/office/drawing/2014/main" id="{5EAC6EE0-FEAF-A813-64C2-FF8878B3C479}"/>
              </a:ext>
            </a:extLst>
          </p:cNvPr>
          <p:cNvSpPr/>
          <p:nvPr/>
        </p:nvSpPr>
        <p:spPr>
          <a:xfrm>
            <a:off x="4444997" y="3565654"/>
            <a:ext cx="3302000" cy="3053586"/>
          </a:xfrm>
          <a:custGeom>
            <a:avLst/>
            <a:gdLst/>
            <a:ahLst/>
            <a:cxnLst/>
            <a:rect l="l" t="t" r="r" b="b"/>
            <a:pathLst>
              <a:path w="1228648" h="767019">
                <a:moveTo>
                  <a:pt x="49787" y="0"/>
                </a:moveTo>
                <a:lnTo>
                  <a:pt x="1178861" y="0"/>
                </a:lnTo>
                <a:cubicBezTo>
                  <a:pt x="1192066" y="0"/>
                  <a:pt x="1204729" y="5245"/>
                  <a:pt x="1214066" y="14582"/>
                </a:cubicBezTo>
                <a:cubicBezTo>
                  <a:pt x="1223403" y="23919"/>
                  <a:pt x="1228648" y="36583"/>
                  <a:pt x="1228648" y="49787"/>
                </a:cubicBezTo>
                <a:lnTo>
                  <a:pt x="1228648" y="717232"/>
                </a:lnTo>
                <a:cubicBezTo>
                  <a:pt x="1228648" y="730437"/>
                  <a:pt x="1223403" y="743100"/>
                  <a:pt x="1214066" y="752437"/>
                </a:cubicBezTo>
                <a:cubicBezTo>
                  <a:pt x="1204729" y="761774"/>
                  <a:pt x="1192066" y="767019"/>
                  <a:pt x="1178861" y="767019"/>
                </a:cubicBezTo>
                <a:lnTo>
                  <a:pt x="49787" y="767019"/>
                </a:lnTo>
                <a:cubicBezTo>
                  <a:pt x="36583" y="767019"/>
                  <a:pt x="23919" y="761774"/>
                  <a:pt x="14582" y="752437"/>
                </a:cubicBezTo>
                <a:cubicBezTo>
                  <a:pt x="5245" y="743100"/>
                  <a:pt x="0" y="730437"/>
                  <a:pt x="0" y="717232"/>
                </a:cubicBezTo>
                <a:lnTo>
                  <a:pt x="0" y="49787"/>
                </a:lnTo>
                <a:cubicBezTo>
                  <a:pt x="0" y="36583"/>
                  <a:pt x="5245" y="23919"/>
                  <a:pt x="14582" y="14582"/>
                </a:cubicBezTo>
                <a:cubicBezTo>
                  <a:pt x="23919" y="5245"/>
                  <a:pt x="36583" y="0"/>
                  <a:pt x="49787"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vi-VN" sz="2000" dirty="0">
                <a:solidFill>
                  <a:prstClr val="black"/>
                </a:solidFill>
                <a:latin typeface="UTM Avo"/>
                <a:cs typeface="+mn-ea"/>
                <a:sym typeface="+mn-lt"/>
              </a:rPr>
              <a:t>Những tìm tòi của nghệ sĩ Hậu Ấn tượng là tiền đề quan trọng cho sự ra đời của hội họa đương đại sau này.</a:t>
            </a:r>
          </a:p>
        </p:txBody>
      </p:sp>
    </p:spTree>
    <p:custDataLst>
      <p:tags r:id="rId1"/>
    </p:custDataLst>
    <p:extLst>
      <p:ext uri="{BB962C8B-B14F-4D97-AF65-F5344CB8AC3E}">
        <p14:creationId xmlns:p14="http://schemas.microsoft.com/office/powerpoint/2010/main" val="36692994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500"/>
                                        <p:tgtEl>
                                          <p:spTgt spid="3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up)">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12" name="Freeform 4">
            <a:extLst>
              <a:ext uri="{FF2B5EF4-FFF2-40B4-BE49-F238E27FC236}">
                <a16:creationId xmlns:a16="http://schemas.microsoft.com/office/drawing/2014/main" id="{DCBAB522-2FED-37CE-DB02-8910DAFABE26}"/>
              </a:ext>
            </a:extLst>
          </p:cNvPr>
          <p:cNvSpPr/>
          <p:nvPr/>
        </p:nvSpPr>
        <p:spPr>
          <a:xfrm>
            <a:off x="3962401" y="1707097"/>
            <a:ext cx="3640774" cy="659495"/>
          </a:xfrm>
          <a:custGeom>
            <a:avLst/>
            <a:gdLst/>
            <a:ahLst/>
            <a:cxnLst/>
            <a:rect l="l" t="t" r="r" b="b"/>
            <a:pathLst>
              <a:path w="1438331" h="358020">
                <a:moveTo>
                  <a:pt x="42529" y="0"/>
                </a:moveTo>
                <a:lnTo>
                  <a:pt x="1395802" y="0"/>
                </a:lnTo>
                <a:cubicBezTo>
                  <a:pt x="1407082" y="0"/>
                  <a:pt x="1417899" y="4481"/>
                  <a:pt x="1425875" y="12456"/>
                </a:cubicBezTo>
                <a:cubicBezTo>
                  <a:pt x="1433851" y="20432"/>
                  <a:pt x="1438331" y="31250"/>
                  <a:pt x="1438331" y="42529"/>
                </a:cubicBezTo>
                <a:lnTo>
                  <a:pt x="1438331" y="315491"/>
                </a:lnTo>
                <a:cubicBezTo>
                  <a:pt x="1438331" y="338979"/>
                  <a:pt x="1419291" y="358020"/>
                  <a:pt x="1395802" y="358020"/>
                </a:cubicBezTo>
                <a:lnTo>
                  <a:pt x="42529" y="358020"/>
                </a:lnTo>
                <a:cubicBezTo>
                  <a:pt x="31250" y="358020"/>
                  <a:pt x="20432" y="353540"/>
                  <a:pt x="12456" y="345564"/>
                </a:cubicBezTo>
                <a:cubicBezTo>
                  <a:pt x="4481" y="337588"/>
                  <a:pt x="0" y="326771"/>
                  <a:pt x="0" y="315491"/>
                </a:cubicBezTo>
                <a:lnTo>
                  <a:pt x="0" y="42529"/>
                </a:lnTo>
                <a:cubicBezTo>
                  <a:pt x="0" y="19041"/>
                  <a:pt x="19041" y="0"/>
                  <a:pt x="42529"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ts val="4000"/>
              </a:lnSpc>
            </a:pPr>
            <a:r>
              <a:rPr lang="en-US" sz="2400" b="1" dirty="0" err="1">
                <a:solidFill>
                  <a:srgbClr val="000000"/>
                </a:solidFill>
                <a:latin typeface="UTM Avo"/>
                <a:cs typeface="+mn-ea"/>
                <a:sym typeface="+mn-lt"/>
              </a:rPr>
              <a:t>Các</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họa</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sĩ</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tiêu</a:t>
            </a:r>
            <a:r>
              <a:rPr lang="en-US" sz="2400" b="1" dirty="0">
                <a:solidFill>
                  <a:srgbClr val="000000"/>
                </a:solidFill>
                <a:latin typeface="UTM Avo"/>
                <a:cs typeface="+mn-ea"/>
                <a:sym typeface="+mn-lt"/>
              </a:rPr>
              <a:t> </a:t>
            </a:r>
            <a:r>
              <a:rPr lang="en-US" sz="2400" b="1" dirty="0" err="1">
                <a:solidFill>
                  <a:srgbClr val="000000"/>
                </a:solidFill>
                <a:latin typeface="UTM Avo"/>
                <a:cs typeface="+mn-ea"/>
                <a:sym typeface="+mn-lt"/>
              </a:rPr>
              <a:t>biểu</a:t>
            </a:r>
            <a:endParaRPr lang="en-US" sz="2400" b="1" dirty="0">
              <a:solidFill>
                <a:srgbClr val="000000"/>
              </a:solidFill>
              <a:latin typeface="UTM Avo"/>
              <a:cs typeface="+mn-ea"/>
              <a:sym typeface="+mn-lt"/>
            </a:endParaRPr>
          </a:p>
        </p:txBody>
      </p:sp>
      <p:sp>
        <p:nvSpPr>
          <p:cNvPr id="13" name="Freeform 7">
            <a:extLst>
              <a:ext uri="{FF2B5EF4-FFF2-40B4-BE49-F238E27FC236}">
                <a16:creationId xmlns:a16="http://schemas.microsoft.com/office/drawing/2014/main" id="{DBE04DE4-6D92-DCAC-1597-BBDC101B1D02}"/>
              </a:ext>
            </a:extLst>
          </p:cNvPr>
          <p:cNvSpPr/>
          <p:nvPr/>
        </p:nvSpPr>
        <p:spPr>
          <a:xfrm>
            <a:off x="702212" y="2819400"/>
            <a:ext cx="2590367" cy="708315"/>
          </a:xfrm>
          <a:custGeom>
            <a:avLst/>
            <a:gdLst/>
            <a:ahLst/>
            <a:cxnLst/>
            <a:rect l="l" t="t" r="r" b="b"/>
            <a:pathLst>
              <a:path w="1023355" h="394124">
                <a:moveTo>
                  <a:pt x="59775" y="0"/>
                </a:moveTo>
                <a:lnTo>
                  <a:pt x="963580" y="0"/>
                </a:lnTo>
                <a:cubicBezTo>
                  <a:pt x="996593" y="0"/>
                  <a:pt x="1023355" y="26762"/>
                  <a:pt x="1023355" y="59775"/>
                </a:cubicBezTo>
                <a:lnTo>
                  <a:pt x="1023355" y="334349"/>
                </a:lnTo>
                <a:cubicBezTo>
                  <a:pt x="1023355" y="367361"/>
                  <a:pt x="996593" y="394124"/>
                  <a:pt x="963580" y="394124"/>
                </a:cubicBezTo>
                <a:lnTo>
                  <a:pt x="59775" y="394124"/>
                </a:lnTo>
                <a:cubicBezTo>
                  <a:pt x="26762" y="394124"/>
                  <a:pt x="0" y="367361"/>
                  <a:pt x="0" y="334349"/>
                </a:cubicBezTo>
                <a:lnTo>
                  <a:pt x="0" y="59775"/>
                </a:lnTo>
                <a:cubicBezTo>
                  <a:pt x="0" y="26762"/>
                  <a:pt x="26762" y="0"/>
                  <a:pt x="59775"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a:cs typeface="+mn-ea"/>
                <a:sym typeface="+mn-lt"/>
              </a:rPr>
              <a:t>Paul Gaugin</a:t>
            </a:r>
          </a:p>
        </p:txBody>
      </p:sp>
      <p:sp>
        <p:nvSpPr>
          <p:cNvPr id="15" name="AutoShape 9">
            <a:extLst>
              <a:ext uri="{FF2B5EF4-FFF2-40B4-BE49-F238E27FC236}">
                <a16:creationId xmlns:a16="http://schemas.microsoft.com/office/drawing/2014/main" id="{9535B5A7-2F69-7313-04FB-B505C32F99E2}"/>
              </a:ext>
            </a:extLst>
          </p:cNvPr>
          <p:cNvSpPr/>
          <p:nvPr/>
        </p:nvSpPr>
        <p:spPr>
          <a:xfrm flipH="1">
            <a:off x="1973482" y="2376553"/>
            <a:ext cx="3785394"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a:cs typeface="+mn-ea"/>
              <a:sym typeface="+mn-lt"/>
            </a:endParaRPr>
          </a:p>
        </p:txBody>
      </p:sp>
      <p:sp>
        <p:nvSpPr>
          <p:cNvPr id="16" name="Freeform 11">
            <a:extLst>
              <a:ext uri="{FF2B5EF4-FFF2-40B4-BE49-F238E27FC236}">
                <a16:creationId xmlns:a16="http://schemas.microsoft.com/office/drawing/2014/main" id="{FBCD4357-131D-C375-60C8-255099DA7C17}"/>
              </a:ext>
            </a:extLst>
          </p:cNvPr>
          <p:cNvSpPr/>
          <p:nvPr/>
        </p:nvSpPr>
        <p:spPr>
          <a:xfrm>
            <a:off x="4131211" y="2819400"/>
            <a:ext cx="3364205" cy="708315"/>
          </a:xfrm>
          <a:custGeom>
            <a:avLst/>
            <a:gdLst/>
            <a:ahLst/>
            <a:cxnLst/>
            <a:rect l="l" t="t" r="r" b="b"/>
            <a:pathLst>
              <a:path w="1488673" h="394124">
                <a:moveTo>
                  <a:pt x="41091" y="0"/>
                </a:moveTo>
                <a:lnTo>
                  <a:pt x="1447582" y="0"/>
                </a:lnTo>
                <a:cubicBezTo>
                  <a:pt x="1458480" y="0"/>
                  <a:pt x="1468931" y="4329"/>
                  <a:pt x="1476637" y="12035"/>
                </a:cubicBezTo>
                <a:cubicBezTo>
                  <a:pt x="1484343" y="19741"/>
                  <a:pt x="1488673" y="30193"/>
                  <a:pt x="1488673" y="41091"/>
                </a:cubicBezTo>
                <a:lnTo>
                  <a:pt x="1488673" y="353033"/>
                </a:lnTo>
                <a:cubicBezTo>
                  <a:pt x="1488673" y="363931"/>
                  <a:pt x="1484343" y="374382"/>
                  <a:pt x="1476637" y="382088"/>
                </a:cubicBezTo>
                <a:cubicBezTo>
                  <a:pt x="1468931" y="389794"/>
                  <a:pt x="1458480" y="394124"/>
                  <a:pt x="1447582" y="394124"/>
                </a:cubicBezTo>
                <a:lnTo>
                  <a:pt x="41091" y="394124"/>
                </a:lnTo>
                <a:cubicBezTo>
                  <a:pt x="30193" y="394124"/>
                  <a:pt x="19741" y="389794"/>
                  <a:pt x="12035" y="382088"/>
                </a:cubicBezTo>
                <a:cubicBezTo>
                  <a:pt x="4329" y="374382"/>
                  <a:pt x="0" y="363931"/>
                  <a:pt x="0" y="353033"/>
                </a:cubicBezTo>
                <a:lnTo>
                  <a:pt x="0" y="41091"/>
                </a:lnTo>
                <a:cubicBezTo>
                  <a:pt x="0" y="30193"/>
                  <a:pt x="4329" y="19741"/>
                  <a:pt x="12035" y="12035"/>
                </a:cubicBezTo>
                <a:cubicBezTo>
                  <a:pt x="19741" y="4329"/>
                  <a:pt x="30193" y="0"/>
                  <a:pt x="41091"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a:cs typeface="+mn-ea"/>
                <a:sym typeface="+mn-lt"/>
              </a:rPr>
              <a:t>Vincent van Gogh</a:t>
            </a:r>
          </a:p>
        </p:txBody>
      </p:sp>
      <p:sp>
        <p:nvSpPr>
          <p:cNvPr id="24" name="AutoShape 13">
            <a:extLst>
              <a:ext uri="{FF2B5EF4-FFF2-40B4-BE49-F238E27FC236}">
                <a16:creationId xmlns:a16="http://schemas.microsoft.com/office/drawing/2014/main" id="{EAD80E5E-C840-ACA1-3B0E-35C59F522E14}"/>
              </a:ext>
            </a:extLst>
          </p:cNvPr>
          <p:cNvSpPr/>
          <p:nvPr/>
        </p:nvSpPr>
        <p:spPr>
          <a:xfrm flipH="1">
            <a:off x="5611314" y="2402640"/>
            <a:ext cx="171474"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a:cs typeface="+mn-ea"/>
              <a:sym typeface="+mn-lt"/>
            </a:endParaRPr>
          </a:p>
        </p:txBody>
      </p:sp>
      <p:sp>
        <p:nvSpPr>
          <p:cNvPr id="25" name="Freeform 15">
            <a:extLst>
              <a:ext uri="{FF2B5EF4-FFF2-40B4-BE49-F238E27FC236}">
                <a16:creationId xmlns:a16="http://schemas.microsoft.com/office/drawing/2014/main" id="{B38D2E16-3F62-D612-45A8-3E03D7855424}"/>
              </a:ext>
            </a:extLst>
          </p:cNvPr>
          <p:cNvSpPr/>
          <p:nvPr/>
        </p:nvSpPr>
        <p:spPr>
          <a:xfrm>
            <a:off x="8158406" y="2819400"/>
            <a:ext cx="3364205" cy="708315"/>
          </a:xfrm>
          <a:custGeom>
            <a:avLst/>
            <a:gdLst/>
            <a:ahLst/>
            <a:cxnLst/>
            <a:rect l="l" t="t" r="r" b="b"/>
            <a:pathLst>
              <a:path w="1419283" h="394124">
                <a:moveTo>
                  <a:pt x="43100" y="0"/>
                </a:moveTo>
                <a:lnTo>
                  <a:pt x="1376183" y="0"/>
                </a:lnTo>
                <a:cubicBezTo>
                  <a:pt x="1399987" y="0"/>
                  <a:pt x="1419283" y="19296"/>
                  <a:pt x="1419283" y="43100"/>
                </a:cubicBezTo>
                <a:lnTo>
                  <a:pt x="1419283" y="351024"/>
                </a:lnTo>
                <a:cubicBezTo>
                  <a:pt x="1419283" y="374827"/>
                  <a:pt x="1399987" y="394124"/>
                  <a:pt x="1376183" y="394124"/>
                </a:cubicBezTo>
                <a:lnTo>
                  <a:pt x="43100" y="394124"/>
                </a:lnTo>
                <a:cubicBezTo>
                  <a:pt x="19296" y="394124"/>
                  <a:pt x="0" y="374827"/>
                  <a:pt x="0" y="351024"/>
                </a:cubicBezTo>
                <a:lnTo>
                  <a:pt x="0" y="43100"/>
                </a:lnTo>
                <a:cubicBezTo>
                  <a:pt x="0" y="19296"/>
                  <a:pt x="19296" y="0"/>
                  <a:pt x="43100"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400" dirty="0">
                <a:solidFill>
                  <a:srgbClr val="000000"/>
                </a:solidFill>
                <a:latin typeface="UTM Avo"/>
                <a:cs typeface="+mn-ea"/>
                <a:sym typeface="+mn-lt"/>
              </a:rPr>
              <a:t>Paul Cezanne</a:t>
            </a:r>
          </a:p>
        </p:txBody>
      </p:sp>
      <p:sp>
        <p:nvSpPr>
          <p:cNvPr id="26" name="AutoShape 17">
            <a:extLst>
              <a:ext uri="{FF2B5EF4-FFF2-40B4-BE49-F238E27FC236}">
                <a16:creationId xmlns:a16="http://schemas.microsoft.com/office/drawing/2014/main" id="{52A369E6-028F-38F8-D872-B0C75561A409}"/>
              </a:ext>
            </a:extLst>
          </p:cNvPr>
          <p:cNvSpPr/>
          <p:nvPr/>
        </p:nvSpPr>
        <p:spPr>
          <a:xfrm>
            <a:off x="5782788" y="2376553"/>
            <a:ext cx="3943543" cy="442847"/>
          </a:xfrm>
          <a:prstGeom prst="line">
            <a:avLst/>
          </a:prstGeom>
          <a:ln w="38100" cap="rnd">
            <a:solidFill>
              <a:srgbClr val="000000"/>
            </a:solidFill>
            <a:prstDash val="solid"/>
            <a:headEnd type="none" w="sm" len="sm"/>
            <a:tailEnd type="arrow" w="med" len="sm"/>
          </a:ln>
        </p:spPr>
        <p:txBody>
          <a:bodyPr anchor="ctr"/>
          <a:lstStyle/>
          <a:p>
            <a:pPr algn="ctr" defTabSz="609630"/>
            <a:endParaRPr lang="vi-VN" sz="2400">
              <a:solidFill>
                <a:prstClr val="black"/>
              </a:solidFill>
              <a:latin typeface="UTM Avo"/>
              <a:cs typeface="+mn-ea"/>
              <a:sym typeface="+mn-lt"/>
            </a:endParaRPr>
          </a:p>
        </p:txBody>
      </p:sp>
      <p:pic>
        <p:nvPicPr>
          <p:cNvPr id="27" name="Picture 2" descr="Paul Gauguin – Wikipedia tiếng Việt">
            <a:extLst>
              <a:ext uri="{FF2B5EF4-FFF2-40B4-BE49-F238E27FC236}">
                <a16:creationId xmlns:a16="http://schemas.microsoft.com/office/drawing/2014/main" id="{0075AE29-A518-5CAE-64CD-D0CDAC31E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34" y="3597448"/>
            <a:ext cx="2666895" cy="318435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Vincent van Gogh | Biography, Art, &amp; Facts | Britannica">
            <a:extLst>
              <a:ext uri="{FF2B5EF4-FFF2-40B4-BE49-F238E27FC236}">
                <a16:creationId xmlns:a16="http://schemas.microsoft.com/office/drawing/2014/main" id="{425F4B5E-AFB2-0E56-C02C-C52EA2A789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9220" y="3597448"/>
            <a:ext cx="2488186" cy="318435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Paul Cézanne | Art for Sale, Results &amp; Biography | Sotheby's">
            <a:extLst>
              <a:ext uri="{FF2B5EF4-FFF2-40B4-BE49-F238E27FC236}">
                <a16:creationId xmlns:a16="http://schemas.microsoft.com/office/drawing/2014/main" id="{FF74A81A-394C-6271-EF6C-43DBD545D5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8555" y="3623566"/>
            <a:ext cx="2603905" cy="315823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615575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22" presetClass="entr" presetSubtype="1"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par>
                                <p:cTn id="41" presetID="22" presetClass="entr" presetSubtype="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5" name="Picture 4">
            <a:hlinkClick r:id="rId5"/>
            <a:extLst>
              <a:ext uri="{FF2B5EF4-FFF2-40B4-BE49-F238E27FC236}">
                <a16:creationId xmlns:a16="http://schemas.microsoft.com/office/drawing/2014/main" id="{88E69AB7-03A1-E1B1-9A37-D1B0FB9BA743}"/>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40643658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1B8A7C1A-F975-6E99-1F80-85733699857C}"/>
              </a:ext>
            </a:extLst>
          </p:cNvPr>
          <p:cNvSpPr txBox="1"/>
          <p:nvPr/>
        </p:nvSpPr>
        <p:spPr>
          <a:xfrm>
            <a:off x="869880" y="685800"/>
            <a:ext cx="10452240" cy="669735"/>
          </a:xfrm>
          <a:prstGeom prst="rect">
            <a:avLst/>
          </a:prstGeom>
        </p:spPr>
        <p:txBody>
          <a:bodyPr lIns="0" tIns="0" rIns="0" bIns="0" rtlCol="0" anchor="t">
            <a:spAutoFit/>
          </a:bodyPr>
          <a:lstStyle/>
          <a:p>
            <a:pPr algn="ctr" defTabSz="609630">
              <a:lnSpc>
                <a:spcPct val="150000"/>
              </a:lnSpc>
            </a:pPr>
            <a:r>
              <a:rPr lang="en-US" sz="3334" b="1" dirty="0" err="1">
                <a:solidFill>
                  <a:srgbClr val="000000"/>
                </a:solidFill>
                <a:latin typeface="UTM Avo"/>
                <a:cs typeface="+mn-ea"/>
                <a:sym typeface="+mn-lt"/>
              </a:rPr>
              <a:t>Em</a:t>
            </a:r>
            <a:r>
              <a:rPr lang="en-US" sz="3334" b="1" dirty="0">
                <a:solidFill>
                  <a:srgbClr val="000000"/>
                </a:solidFill>
                <a:latin typeface="UTM Avo"/>
                <a:cs typeface="+mn-ea"/>
                <a:sym typeface="+mn-lt"/>
              </a:rPr>
              <a:t> </a:t>
            </a:r>
            <a:r>
              <a:rPr lang="en-US" sz="3334" b="1" dirty="0" err="1">
                <a:solidFill>
                  <a:srgbClr val="000000"/>
                </a:solidFill>
                <a:latin typeface="UTM Avo"/>
                <a:cs typeface="+mn-ea"/>
                <a:sym typeface="+mn-lt"/>
              </a:rPr>
              <a:t>có</a:t>
            </a:r>
            <a:r>
              <a:rPr lang="en-US" sz="3334" b="1" dirty="0">
                <a:solidFill>
                  <a:srgbClr val="000000"/>
                </a:solidFill>
                <a:latin typeface="UTM Avo"/>
                <a:cs typeface="+mn-ea"/>
                <a:sym typeface="+mn-lt"/>
              </a:rPr>
              <a:t> </a:t>
            </a:r>
            <a:r>
              <a:rPr lang="en-US" sz="3334" b="1" dirty="0" err="1">
                <a:solidFill>
                  <a:srgbClr val="000000"/>
                </a:solidFill>
                <a:latin typeface="UTM Avo"/>
                <a:cs typeface="+mn-ea"/>
                <a:sym typeface="+mn-lt"/>
              </a:rPr>
              <a:t>biết</a:t>
            </a:r>
            <a:endParaRPr lang="en-US" sz="3334" b="1" dirty="0">
              <a:solidFill>
                <a:srgbClr val="000000"/>
              </a:solidFill>
              <a:latin typeface="UTM Avo"/>
              <a:cs typeface="+mn-ea"/>
              <a:sym typeface="+mn-lt"/>
            </a:endParaRPr>
          </a:p>
        </p:txBody>
      </p:sp>
      <p:sp>
        <p:nvSpPr>
          <p:cNvPr id="5" name="TextBox 4">
            <a:extLst>
              <a:ext uri="{FF2B5EF4-FFF2-40B4-BE49-F238E27FC236}">
                <a16:creationId xmlns:a16="http://schemas.microsoft.com/office/drawing/2014/main" id="{9F585354-6BD8-6D13-FA53-083C3A06694E}"/>
              </a:ext>
            </a:extLst>
          </p:cNvPr>
          <p:cNvSpPr txBox="1"/>
          <p:nvPr/>
        </p:nvSpPr>
        <p:spPr>
          <a:xfrm>
            <a:off x="869880" y="1552165"/>
            <a:ext cx="10452240" cy="4636077"/>
          </a:xfrm>
          <a:prstGeom prst="rect">
            <a:avLst/>
          </a:prstGeom>
        </p:spPr>
        <p:txBody>
          <a:bodyPr lIns="0" tIns="0" rIns="0" bIns="0" rtlCol="0" anchor="t">
            <a:spAutoFit/>
          </a:bodyPr>
          <a:lstStyle/>
          <a:p>
            <a:pPr algn="just" defTabSz="609630">
              <a:lnSpc>
                <a:spcPct val="150000"/>
              </a:lnSpc>
            </a:pPr>
            <a:r>
              <a:rPr lang="vi-VN" sz="2267" dirty="0">
                <a:solidFill>
                  <a:prstClr val="black"/>
                </a:solidFill>
                <a:latin typeface="UTM Avo"/>
              </a:rPr>
              <a:t>• Hai hoạ sĩ người Pháp là Paul Signac và Georges Seurat thường vẽ tranh bằng</a:t>
            </a:r>
            <a:r>
              <a:rPr lang="en-US" sz="2267" dirty="0">
                <a:solidFill>
                  <a:prstClr val="black"/>
                </a:solidFill>
                <a:latin typeface="UTM Avo"/>
              </a:rPr>
              <a:t> </a:t>
            </a:r>
            <a:r>
              <a:rPr lang="vi-VN" sz="2267" dirty="0">
                <a:solidFill>
                  <a:prstClr val="black"/>
                </a:solidFill>
                <a:latin typeface="UTM Avo"/>
              </a:rPr>
              <a:t>những chấm màu nguyên chất (đỏ, vàng, lam,...). Những chấm màu nhỏ li ti đặt</a:t>
            </a:r>
            <a:r>
              <a:rPr lang="en-US" sz="2267" dirty="0">
                <a:solidFill>
                  <a:prstClr val="black"/>
                </a:solidFill>
                <a:latin typeface="UTM Avo"/>
              </a:rPr>
              <a:t> </a:t>
            </a:r>
            <a:r>
              <a:rPr lang="vi-VN" sz="2267" dirty="0">
                <a:solidFill>
                  <a:prstClr val="black"/>
                </a:solidFill>
                <a:latin typeface="UTM Avo"/>
              </a:rPr>
              <a:t>cạnh nhau tạo ra hiệu quả pha trộn màu trong mắt người xem tranh. Ví dụ, kết</a:t>
            </a:r>
            <a:r>
              <a:rPr lang="en-US" sz="2267" dirty="0">
                <a:solidFill>
                  <a:prstClr val="black"/>
                </a:solidFill>
                <a:latin typeface="UTM Avo"/>
              </a:rPr>
              <a:t> </a:t>
            </a:r>
            <a:r>
              <a:rPr lang="vi-VN" sz="2267" dirty="0">
                <a:solidFill>
                  <a:prstClr val="black"/>
                </a:solidFill>
                <a:latin typeface="UTM Avo"/>
              </a:rPr>
              <a:t>hợp những chấm màu vàng và màu lam thì cho hiệu quả là xanh lá cây.</a:t>
            </a:r>
          </a:p>
          <a:p>
            <a:pPr algn="just" defTabSz="609630">
              <a:lnSpc>
                <a:spcPct val="150000"/>
              </a:lnSpc>
            </a:pPr>
            <a:r>
              <a:rPr lang="vi-VN" sz="2267" dirty="0">
                <a:solidFill>
                  <a:prstClr val="black"/>
                </a:solidFill>
                <a:latin typeface="UTM Avo"/>
              </a:rPr>
              <a:t>• Nghệ thuật điểm màu (vẽ bằng chấm màu) ngày nay đã được áp dụng trong</a:t>
            </a:r>
            <a:r>
              <a:rPr lang="en-US" sz="2267" dirty="0">
                <a:solidFill>
                  <a:prstClr val="black"/>
                </a:solidFill>
                <a:latin typeface="UTM Avo"/>
              </a:rPr>
              <a:t> </a:t>
            </a:r>
            <a:r>
              <a:rPr lang="vi-VN" sz="2267" dirty="0">
                <a:solidFill>
                  <a:prstClr val="black"/>
                </a:solidFill>
                <a:latin typeface="UTM Avo"/>
              </a:rPr>
              <a:t>công nghệ điểm ảnh. Mỗi chấm màu tương đương với một điểm ảnh, một bức</a:t>
            </a:r>
            <a:r>
              <a:rPr lang="en-US" sz="2267" dirty="0">
                <a:solidFill>
                  <a:prstClr val="black"/>
                </a:solidFill>
                <a:latin typeface="UTM Avo"/>
              </a:rPr>
              <a:t> </a:t>
            </a:r>
            <a:r>
              <a:rPr lang="vi-VN" sz="2267" dirty="0">
                <a:solidFill>
                  <a:prstClr val="black"/>
                </a:solidFill>
                <a:latin typeface="UTM Avo"/>
              </a:rPr>
              <a:t>ảnh có hàng triệu điểm ảnh. Trong ảnh kĩ thuật số, tuỳ theo kích thước ảnh mà</a:t>
            </a:r>
            <a:r>
              <a:rPr lang="en-US" sz="2267" dirty="0">
                <a:solidFill>
                  <a:prstClr val="black"/>
                </a:solidFill>
                <a:latin typeface="UTM Avo"/>
              </a:rPr>
              <a:t> </a:t>
            </a:r>
            <a:r>
              <a:rPr lang="vi-VN" sz="2267" dirty="0">
                <a:solidFill>
                  <a:prstClr val="black"/>
                </a:solidFill>
                <a:latin typeface="UTM Avo"/>
              </a:rPr>
              <a:t>số điểm ảnh nhiều hoặc ít. </a:t>
            </a:r>
            <a:endParaRPr lang="en-US" sz="2267" dirty="0">
              <a:solidFill>
                <a:srgbClr val="000000"/>
              </a:solidFill>
              <a:latin typeface="UTM Avo"/>
              <a:cs typeface="+mn-ea"/>
              <a:sym typeface="+mn-lt"/>
            </a:endParaRPr>
          </a:p>
        </p:txBody>
      </p:sp>
    </p:spTree>
    <p:custDataLst>
      <p:tags r:id="rId1"/>
    </p:custDataLst>
    <p:extLst>
      <p:ext uri="{BB962C8B-B14F-4D97-AF65-F5344CB8AC3E}">
        <p14:creationId xmlns:p14="http://schemas.microsoft.com/office/powerpoint/2010/main" val="20279903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A94523-9EE5-4980-A783-A0DD48F39A46}"/>
              </a:ext>
            </a:extLst>
          </p:cNvPr>
          <p:cNvSpPr/>
          <p:nvPr/>
        </p:nvSpPr>
        <p:spPr>
          <a:xfrm>
            <a:off x="3617277" y="821826"/>
            <a:ext cx="4957445" cy="660400"/>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chemeClr val="tx1"/>
                </a:solidFill>
                <a:effectLst/>
                <a:uLnTx/>
                <a:uFillTx/>
                <a:latin typeface="UTM Avo" panose="02040603050506020204" pitchFamily="18" charset="0"/>
                <a:ea typeface="+mn-ea"/>
                <a:cs typeface="+mn-cs"/>
                <a:sym typeface="Arial"/>
              </a:rPr>
              <a:t>Hướng</a:t>
            </a:r>
            <a:r>
              <a:rPr kumimoji="0" lang="en-US" sz="3600" b="1" i="0" u="none" strike="noStrike" kern="0" cap="none" spc="0" normalizeH="0" baseline="0" noProof="0" dirty="0">
                <a:ln>
                  <a:noFill/>
                </a:ln>
                <a:solidFill>
                  <a:schemeClr val="tx1"/>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chemeClr val="tx1"/>
                </a:solidFill>
                <a:effectLst/>
                <a:uLnTx/>
                <a:uFillTx/>
                <a:latin typeface="UTM Avo" panose="02040603050506020204" pitchFamily="18" charset="0"/>
                <a:ea typeface="+mn-ea"/>
                <a:cs typeface="+mn-cs"/>
                <a:sym typeface="Arial"/>
              </a:rPr>
              <a:t>dẫn</a:t>
            </a:r>
            <a:r>
              <a:rPr kumimoji="0" lang="en-US" sz="3600" b="1" i="0" u="none" strike="noStrike" kern="0" cap="none" spc="0" normalizeH="0" baseline="0" noProof="0" dirty="0">
                <a:ln>
                  <a:noFill/>
                </a:ln>
                <a:solidFill>
                  <a:schemeClr val="tx1"/>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chemeClr val="tx1"/>
                </a:solidFill>
                <a:effectLst/>
                <a:uLnTx/>
                <a:uFillTx/>
                <a:latin typeface="UTM Avo" panose="02040603050506020204" pitchFamily="18" charset="0"/>
                <a:ea typeface="+mn-ea"/>
                <a:cs typeface="+mn-cs"/>
                <a:sym typeface="Arial"/>
              </a:rPr>
              <a:t>về</a:t>
            </a:r>
            <a:r>
              <a:rPr kumimoji="0" lang="en-US" sz="3600" b="1" i="0" u="none" strike="noStrike" kern="0" cap="none" spc="0" normalizeH="0" baseline="0" noProof="0" dirty="0">
                <a:ln>
                  <a:noFill/>
                </a:ln>
                <a:solidFill>
                  <a:schemeClr val="tx1"/>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chemeClr val="tx1"/>
                </a:solidFill>
                <a:effectLst/>
                <a:uLnTx/>
                <a:uFillTx/>
                <a:latin typeface="UTM Avo" panose="02040603050506020204" pitchFamily="18" charset="0"/>
                <a:ea typeface="+mn-ea"/>
                <a:cs typeface="+mn-cs"/>
                <a:sym typeface="Arial"/>
              </a:rPr>
              <a:t>nhà</a:t>
            </a:r>
            <a:endParaRPr kumimoji="0" lang="en-US" sz="3600" b="1" i="0" u="none" strike="noStrike" kern="0" cap="none" spc="0" normalizeH="0" baseline="0" noProof="0" dirty="0">
              <a:ln>
                <a:noFill/>
              </a:ln>
              <a:solidFill>
                <a:schemeClr val="tx1"/>
              </a:solidFill>
              <a:effectLst/>
              <a:uLnTx/>
              <a:uFillTx/>
              <a:latin typeface="UTM Avo" panose="02040603050506020204" pitchFamily="18" charset="0"/>
              <a:ea typeface="+mn-ea"/>
              <a:cs typeface="+mn-cs"/>
              <a:sym typeface="Arial"/>
            </a:endParaRPr>
          </a:p>
        </p:txBody>
      </p:sp>
      <p:sp>
        <p:nvSpPr>
          <p:cNvPr id="10" name="AutoShape 3">
            <a:extLst>
              <a:ext uri="{FF2B5EF4-FFF2-40B4-BE49-F238E27FC236}">
                <a16:creationId xmlns:a16="http://schemas.microsoft.com/office/drawing/2014/main" id="{7546AE1B-A2E9-257D-8083-F97B822E8173}"/>
              </a:ext>
            </a:extLst>
          </p:cNvPr>
          <p:cNvSpPr/>
          <p:nvPr/>
        </p:nvSpPr>
        <p:spPr>
          <a:xfrm>
            <a:off x="1548749" y="6317692"/>
            <a:ext cx="9316091" cy="0"/>
          </a:xfrm>
          <a:prstGeom prst="line">
            <a:avLst/>
          </a:prstGeom>
          <a:ln w="9525" cap="rnd">
            <a:solidFill>
              <a:srgbClr val="000000"/>
            </a:solidFill>
            <a:prstDash val="solid"/>
            <a:headEnd type="oval" w="lg" len="lg"/>
            <a:tailEnd type="none" w="sm" len="sm"/>
          </a:ln>
        </p:spPr>
        <p:txBody>
          <a:bodyPr/>
          <a:lstStyle/>
          <a:p>
            <a:pPr defTabSz="609630"/>
            <a:endParaRPr lang="vi-VN" sz="800">
              <a:solidFill>
                <a:prstClr val="black"/>
              </a:solidFill>
              <a:latin typeface="UTM Avo"/>
              <a:cs typeface="+mn-ea"/>
              <a:sym typeface="+mn-lt"/>
            </a:endParaRPr>
          </a:p>
        </p:txBody>
      </p:sp>
      <p:sp>
        <p:nvSpPr>
          <p:cNvPr id="11" name="Freeform 4">
            <a:extLst>
              <a:ext uri="{FF2B5EF4-FFF2-40B4-BE49-F238E27FC236}">
                <a16:creationId xmlns:a16="http://schemas.microsoft.com/office/drawing/2014/main" id="{33D7E99F-465A-58C1-20BE-561A57F3BD2B}"/>
              </a:ext>
            </a:extLst>
          </p:cNvPr>
          <p:cNvSpPr/>
          <p:nvPr/>
        </p:nvSpPr>
        <p:spPr>
          <a:xfrm>
            <a:off x="8001000" y="1833383"/>
            <a:ext cx="2863841" cy="4202791"/>
          </a:xfrm>
          <a:custGeom>
            <a:avLst/>
            <a:gdLst/>
            <a:ahLst/>
            <a:cxnLst/>
            <a:rect l="l" t="t" r="r" b="b"/>
            <a:pathLst>
              <a:path w="4295761" h="6262273">
                <a:moveTo>
                  <a:pt x="0" y="0"/>
                </a:moveTo>
                <a:lnTo>
                  <a:pt x="4295761" y="0"/>
                </a:lnTo>
                <a:lnTo>
                  <a:pt x="4295761" y="6262274"/>
                </a:lnTo>
                <a:lnTo>
                  <a:pt x="0" y="6262274"/>
                </a:lnTo>
                <a:lnTo>
                  <a:pt x="0" y="0"/>
                </a:lnTo>
                <a:close/>
              </a:path>
            </a:pathLst>
          </a:custGeom>
          <a:blipFill>
            <a:blip r:embed="rId4"/>
            <a:stretch>
              <a:fillRect l="-8280" r="-8280"/>
            </a:stretch>
          </a:blipFill>
        </p:spPr>
        <p:txBody>
          <a:bodyPr/>
          <a:lstStyle/>
          <a:p>
            <a:pPr defTabSz="609630"/>
            <a:endParaRPr lang="vi-VN" sz="800">
              <a:solidFill>
                <a:prstClr val="black"/>
              </a:solidFill>
              <a:latin typeface="UTM Avo"/>
              <a:cs typeface="+mn-ea"/>
              <a:sym typeface="+mn-lt"/>
            </a:endParaRPr>
          </a:p>
        </p:txBody>
      </p:sp>
      <p:pic>
        <p:nvPicPr>
          <p:cNvPr id="12" name="Picture 5">
            <a:extLst>
              <a:ext uri="{FF2B5EF4-FFF2-40B4-BE49-F238E27FC236}">
                <a16:creationId xmlns:a16="http://schemas.microsoft.com/office/drawing/2014/main" id="{96EE1386-4EDD-DC84-EC68-250E83E638B4}"/>
              </a:ext>
            </a:extLst>
          </p:cNvPr>
          <p:cNvPicPr>
            <a:picLocks noChangeAspect="1"/>
          </p:cNvPicPr>
          <p:nvPr/>
        </p:nvPicPr>
        <p:blipFill>
          <a:blip r:embed="rId5"/>
          <a:srcRect/>
          <a:stretch>
            <a:fillRect/>
          </a:stretch>
        </p:blipFill>
        <p:spPr>
          <a:xfrm>
            <a:off x="652614" y="6036175"/>
            <a:ext cx="505475" cy="563034"/>
          </a:xfrm>
          <a:prstGeom prst="rect">
            <a:avLst/>
          </a:prstGeom>
        </p:spPr>
      </p:pic>
      <p:pic>
        <p:nvPicPr>
          <p:cNvPr id="13" name="Picture 6">
            <a:extLst>
              <a:ext uri="{FF2B5EF4-FFF2-40B4-BE49-F238E27FC236}">
                <a16:creationId xmlns:a16="http://schemas.microsoft.com/office/drawing/2014/main" id="{C45BC485-1F8A-6DB4-FC10-23D3C35E5178}"/>
              </a:ext>
            </a:extLst>
          </p:cNvPr>
          <p:cNvPicPr>
            <a:picLocks noChangeAspect="1"/>
          </p:cNvPicPr>
          <p:nvPr/>
        </p:nvPicPr>
        <p:blipFill>
          <a:blip r:embed="rId6">
            <a:duotone>
              <a:prstClr val="black"/>
              <a:schemeClr val="accent2">
                <a:tint val="45000"/>
                <a:satMod val="400000"/>
              </a:schemeClr>
            </a:duotone>
          </a:blip>
          <a:srcRect/>
          <a:stretch>
            <a:fillRect/>
          </a:stretch>
        </p:blipFill>
        <p:spPr>
          <a:xfrm>
            <a:off x="11109716" y="1559057"/>
            <a:ext cx="492562" cy="548651"/>
          </a:xfrm>
          <a:prstGeom prst="rect">
            <a:avLst/>
          </a:prstGeom>
          <a:ln>
            <a:noFill/>
          </a:ln>
        </p:spPr>
      </p:pic>
      <p:sp>
        <p:nvSpPr>
          <p:cNvPr id="14" name="Freeform 8">
            <a:extLst>
              <a:ext uri="{FF2B5EF4-FFF2-40B4-BE49-F238E27FC236}">
                <a16:creationId xmlns:a16="http://schemas.microsoft.com/office/drawing/2014/main" id="{4C3AF9F2-8D42-CC3B-8874-8DB9738ABE7D}"/>
              </a:ext>
            </a:extLst>
          </p:cNvPr>
          <p:cNvSpPr/>
          <p:nvPr/>
        </p:nvSpPr>
        <p:spPr>
          <a:xfrm>
            <a:off x="1408044" y="2409184"/>
            <a:ext cx="6345621" cy="780393"/>
          </a:xfrm>
          <a:custGeom>
            <a:avLst/>
            <a:gdLst/>
            <a:ahLst/>
            <a:cxnLst/>
            <a:rect l="l" t="t" r="r" b="b"/>
            <a:pathLst>
              <a:path w="2506912" h="308303">
                <a:moveTo>
                  <a:pt x="24401" y="0"/>
                </a:moveTo>
                <a:lnTo>
                  <a:pt x="2482511" y="0"/>
                </a:lnTo>
                <a:cubicBezTo>
                  <a:pt x="2495987" y="0"/>
                  <a:pt x="2506912" y="10925"/>
                  <a:pt x="2506912" y="24401"/>
                </a:cubicBezTo>
                <a:lnTo>
                  <a:pt x="2506912" y="283903"/>
                </a:lnTo>
                <a:cubicBezTo>
                  <a:pt x="2506912" y="290374"/>
                  <a:pt x="2504341" y="296581"/>
                  <a:pt x="2499765" y="301157"/>
                </a:cubicBezTo>
                <a:cubicBezTo>
                  <a:pt x="2495189" y="305733"/>
                  <a:pt x="2488982" y="308303"/>
                  <a:pt x="2482511" y="308303"/>
                </a:cubicBezTo>
                <a:lnTo>
                  <a:pt x="24401" y="308303"/>
                </a:lnTo>
                <a:cubicBezTo>
                  <a:pt x="10925" y="308303"/>
                  <a:pt x="0" y="297379"/>
                  <a:pt x="0" y="283903"/>
                </a:cubicBezTo>
                <a:lnTo>
                  <a:pt x="0" y="24401"/>
                </a:lnTo>
                <a:cubicBezTo>
                  <a:pt x="0" y="17929"/>
                  <a:pt x="2571" y="11723"/>
                  <a:pt x="7147" y="7147"/>
                </a:cubicBezTo>
                <a:cubicBezTo>
                  <a:pt x="11723" y="2571"/>
                  <a:pt x="17929" y="0"/>
                  <a:pt x="24401" y="0"/>
                </a:cubicBezTo>
                <a:close/>
              </a:path>
            </a:pathLst>
          </a:custGeom>
          <a:solidFill>
            <a:schemeClr val="accent2">
              <a:lumMod val="60000"/>
              <a:lumOff val="40000"/>
            </a:schemeClr>
          </a:solidFill>
        </p:spPr>
        <p:txBody>
          <a:bodyPr anchor="ctr"/>
          <a:lstStyle/>
          <a:p>
            <a:pPr algn="ctr" defTabSz="609630"/>
            <a:r>
              <a:rPr lang="en-US" sz="2667" dirty="0" err="1">
                <a:solidFill>
                  <a:srgbClr val="000000"/>
                </a:solidFill>
                <a:latin typeface="UTM Avo"/>
                <a:cs typeface="+mn-ea"/>
                <a:sym typeface="+mn-lt"/>
              </a:rPr>
              <a:t>Ôn</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lại</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kiến</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thức</a:t>
            </a:r>
            <a:r>
              <a:rPr lang="en-US" sz="2667" dirty="0">
                <a:solidFill>
                  <a:srgbClr val="000000"/>
                </a:solidFill>
                <a:latin typeface="UTM Avo"/>
                <a:cs typeface="+mn-ea"/>
                <a:sym typeface="+mn-lt"/>
              </a:rPr>
              <a:t> </a:t>
            </a:r>
            <a:r>
              <a:rPr lang="en-US" sz="2667" err="1">
                <a:solidFill>
                  <a:srgbClr val="000000"/>
                </a:solidFill>
                <a:latin typeface="UTM Avo"/>
                <a:cs typeface="+mn-ea"/>
                <a:sym typeface="+mn-lt"/>
              </a:rPr>
              <a:t>đã</a:t>
            </a:r>
            <a:r>
              <a:rPr lang="en-US" sz="2667">
                <a:solidFill>
                  <a:srgbClr val="000000"/>
                </a:solidFill>
                <a:latin typeface="UTM Avo"/>
                <a:cs typeface="+mn-ea"/>
                <a:sym typeface="+mn-lt"/>
              </a:rPr>
              <a:t> học</a:t>
            </a:r>
            <a:endParaRPr lang="en-US" sz="2667" dirty="0">
              <a:solidFill>
                <a:srgbClr val="000000"/>
              </a:solidFill>
              <a:latin typeface="UTM Avo"/>
              <a:cs typeface="+mn-ea"/>
              <a:sym typeface="+mn-lt"/>
            </a:endParaRPr>
          </a:p>
        </p:txBody>
      </p:sp>
      <p:sp>
        <p:nvSpPr>
          <p:cNvPr id="16" name="Freeform 15">
            <a:extLst>
              <a:ext uri="{FF2B5EF4-FFF2-40B4-BE49-F238E27FC236}">
                <a16:creationId xmlns:a16="http://schemas.microsoft.com/office/drawing/2014/main" id="{46D826B7-CCED-697B-CC02-3554AAAA4B61}"/>
              </a:ext>
            </a:extLst>
          </p:cNvPr>
          <p:cNvSpPr/>
          <p:nvPr/>
        </p:nvSpPr>
        <p:spPr>
          <a:xfrm>
            <a:off x="1408044" y="4136159"/>
            <a:ext cx="6345621" cy="1234950"/>
          </a:xfrm>
          <a:custGeom>
            <a:avLst/>
            <a:gdLst/>
            <a:ahLst/>
            <a:cxnLst/>
            <a:rect l="l" t="t" r="r" b="b"/>
            <a:pathLst>
              <a:path w="2506912" h="476843">
                <a:moveTo>
                  <a:pt x="24401" y="0"/>
                </a:moveTo>
                <a:lnTo>
                  <a:pt x="2482511" y="0"/>
                </a:lnTo>
                <a:cubicBezTo>
                  <a:pt x="2495987" y="0"/>
                  <a:pt x="2506912" y="10925"/>
                  <a:pt x="2506912" y="24401"/>
                </a:cubicBezTo>
                <a:lnTo>
                  <a:pt x="2506912" y="452442"/>
                </a:lnTo>
                <a:cubicBezTo>
                  <a:pt x="2506912" y="458913"/>
                  <a:pt x="2504341" y="465120"/>
                  <a:pt x="2499765" y="469696"/>
                </a:cubicBezTo>
                <a:cubicBezTo>
                  <a:pt x="2495189" y="474272"/>
                  <a:pt x="2488982" y="476843"/>
                  <a:pt x="2482511" y="476843"/>
                </a:cubicBezTo>
                <a:lnTo>
                  <a:pt x="24401" y="476843"/>
                </a:lnTo>
                <a:cubicBezTo>
                  <a:pt x="17929" y="476843"/>
                  <a:pt x="11723" y="474272"/>
                  <a:pt x="7147" y="469696"/>
                </a:cubicBezTo>
                <a:cubicBezTo>
                  <a:pt x="2571" y="465120"/>
                  <a:pt x="0" y="458913"/>
                  <a:pt x="0" y="452442"/>
                </a:cubicBezTo>
                <a:lnTo>
                  <a:pt x="0" y="24401"/>
                </a:lnTo>
                <a:cubicBezTo>
                  <a:pt x="0" y="17929"/>
                  <a:pt x="2571" y="11723"/>
                  <a:pt x="7147" y="7147"/>
                </a:cubicBezTo>
                <a:cubicBezTo>
                  <a:pt x="11723" y="2571"/>
                  <a:pt x="17929" y="0"/>
                  <a:pt x="24401" y="0"/>
                </a:cubicBezTo>
                <a:close/>
              </a:path>
            </a:pathLst>
          </a:custGeom>
          <a:solidFill>
            <a:schemeClr val="accent2">
              <a:lumMod val="60000"/>
              <a:lumOff val="40000"/>
            </a:schemeClr>
          </a:solidFill>
        </p:spPr>
        <p:txBody>
          <a:bodyPr bIns="168000" anchor="ctr"/>
          <a:lstStyle/>
          <a:p>
            <a:pPr algn="ctr" defTabSz="609630">
              <a:lnSpc>
                <a:spcPct val="150000"/>
              </a:lnSpc>
            </a:pPr>
            <a:r>
              <a:rPr lang="en-US" sz="2667" dirty="0" err="1">
                <a:solidFill>
                  <a:srgbClr val="000000"/>
                </a:solidFill>
                <a:latin typeface="UTM Avo"/>
                <a:cs typeface="+mn-ea"/>
                <a:sym typeface="+mn-lt"/>
              </a:rPr>
              <a:t>Đọc</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và</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tìm</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hiểu</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trước</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phần</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Sáng</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tạo</a:t>
            </a:r>
            <a:r>
              <a:rPr lang="en-US" sz="2667" dirty="0">
                <a:solidFill>
                  <a:srgbClr val="000000"/>
                </a:solidFill>
                <a:latin typeface="UTM Avo"/>
                <a:cs typeface="+mn-ea"/>
                <a:sym typeface="+mn-lt"/>
              </a:rPr>
              <a:t> – </a:t>
            </a:r>
            <a:r>
              <a:rPr lang="en-US" sz="2667" dirty="0" err="1">
                <a:solidFill>
                  <a:srgbClr val="000000"/>
                </a:solidFill>
                <a:latin typeface="UTM Avo"/>
                <a:cs typeface="+mn-ea"/>
                <a:sym typeface="+mn-lt"/>
              </a:rPr>
              <a:t>Thảo</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luận</a:t>
            </a:r>
            <a:r>
              <a:rPr lang="en-US" sz="2667" dirty="0">
                <a:solidFill>
                  <a:srgbClr val="000000"/>
                </a:solidFill>
                <a:latin typeface="UTM Avo"/>
                <a:cs typeface="+mn-ea"/>
                <a:sym typeface="+mn-lt"/>
              </a:rPr>
              <a:t> - </a:t>
            </a:r>
            <a:r>
              <a:rPr lang="en-US" sz="2667" dirty="0" err="1">
                <a:solidFill>
                  <a:srgbClr val="000000"/>
                </a:solidFill>
                <a:latin typeface="UTM Avo"/>
                <a:cs typeface="+mn-ea"/>
                <a:sym typeface="+mn-lt"/>
              </a:rPr>
              <a:t>Ứng</a:t>
            </a:r>
            <a:r>
              <a:rPr lang="en-US" sz="2667" dirty="0">
                <a:solidFill>
                  <a:srgbClr val="000000"/>
                </a:solidFill>
                <a:latin typeface="UTM Avo"/>
                <a:cs typeface="+mn-ea"/>
                <a:sym typeface="+mn-lt"/>
              </a:rPr>
              <a:t> </a:t>
            </a:r>
            <a:r>
              <a:rPr lang="en-US" sz="2667" dirty="0" err="1">
                <a:solidFill>
                  <a:srgbClr val="000000"/>
                </a:solidFill>
                <a:latin typeface="UTM Avo"/>
                <a:cs typeface="+mn-ea"/>
                <a:sym typeface="+mn-lt"/>
              </a:rPr>
              <a:t>dụng</a:t>
            </a:r>
            <a:endParaRPr lang="en-US" sz="2667" dirty="0">
              <a:solidFill>
                <a:srgbClr val="000000"/>
              </a:solidFill>
              <a:latin typeface="UTM Avo"/>
              <a:cs typeface="+mn-ea"/>
              <a:sym typeface="+mn-lt"/>
            </a:endParaRPr>
          </a:p>
        </p:txBody>
      </p:sp>
    </p:spTree>
    <p:custDataLst>
      <p:tags r:id="rId1"/>
    </p:custDataLst>
    <p:extLst>
      <p:ext uri="{BB962C8B-B14F-4D97-AF65-F5344CB8AC3E}">
        <p14:creationId xmlns:p14="http://schemas.microsoft.com/office/powerpoint/2010/main" val="20112908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29"/>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7174580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843B6E-C6CF-F98D-3ED2-341A276AA929}"/>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77F1CF8E-2EFE-2CA1-8F9C-C3DD2F9E5ADF}"/>
              </a:ext>
            </a:extLst>
          </p:cNvPr>
          <p:cNvSpPr txBox="1"/>
          <p:nvPr/>
        </p:nvSpPr>
        <p:spPr>
          <a:xfrm>
            <a:off x="462105" y="912740"/>
            <a:ext cx="11367083" cy="95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Like fanpage Hoc10 - Học 1 biết 10 để nhận thêm nhiều tài liệu giảng dạy</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theo đường link:  </a:t>
            </a:r>
          </a:p>
        </p:txBody>
      </p:sp>
      <p:sp>
        <p:nvSpPr>
          <p:cNvPr id="5" name="TextBox 4">
            <a:extLst>
              <a:ext uri="{FF2B5EF4-FFF2-40B4-BE49-F238E27FC236}">
                <a16:creationId xmlns:a16="http://schemas.microsoft.com/office/drawing/2014/main" id="{E055AB28-D19E-DBE1-7A00-77F9775B10F1}"/>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Hoặc truy cập qua QR code</a:t>
            </a:r>
          </a:p>
        </p:txBody>
      </p:sp>
      <p:pic>
        <p:nvPicPr>
          <p:cNvPr id="7" name="Picture 2" descr="Ngón Trỏ, ngón tay, Máy tính Biểu tượng Tay - tay png tải về - Miễn phí  trong suốt Tay png Tải về.">
            <a:extLst>
              <a:ext uri="{FF2B5EF4-FFF2-40B4-BE49-F238E27FC236}">
                <a16:creationId xmlns:a16="http://schemas.microsoft.com/office/drawing/2014/main" id="{9DF9280A-6B68-BED8-52FB-495176EB346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5A33AFE-8F1E-55DB-D9FE-E5E404897D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pic>
        <p:nvPicPr>
          <p:cNvPr id="12" name="Picture 11">
            <a:hlinkClick r:id="rId7"/>
            <a:extLst>
              <a:ext uri="{FF2B5EF4-FFF2-40B4-BE49-F238E27FC236}">
                <a16:creationId xmlns:a16="http://schemas.microsoft.com/office/drawing/2014/main" id="{2F19C799-C73C-B923-F19B-97D359DD291A}"/>
              </a:ext>
            </a:extLst>
          </p:cNvPr>
          <p:cNvPicPr>
            <a:picLocks noChangeAspect="1"/>
          </p:cNvPicPr>
          <p:nvPr/>
        </p:nvPicPr>
        <p:blipFill>
          <a:blip r:embed="rId8"/>
          <a:stretch>
            <a:fillRect/>
          </a:stretch>
        </p:blipFill>
        <p:spPr>
          <a:xfrm>
            <a:off x="2462449" y="1855382"/>
            <a:ext cx="7419475" cy="652329"/>
          </a:xfrm>
          <a:prstGeom prst="rect">
            <a:avLst/>
          </a:prstGeom>
        </p:spPr>
      </p:pic>
    </p:spTree>
    <p:custDataLst>
      <p:tags r:id="rId1"/>
    </p:custDataLst>
    <p:extLst>
      <p:ext uri="{BB962C8B-B14F-4D97-AF65-F5344CB8AC3E}">
        <p14:creationId xmlns:p14="http://schemas.microsoft.com/office/powerpoint/2010/main" val="36570352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3"/>
                                        </p:tgtEl>
                                        <p:attrNameLst>
                                          <p:attrName>style.color</p:attrName>
                                        </p:attrNameLst>
                                      </p:cBhvr>
                                      <p:by>
                                        <p:hsl h="7200000" s="0" l="0"/>
                                      </p:by>
                                    </p:animClr>
                                    <p:animClr clrSpc="hsl" dir="cw">
                                      <p:cBhvr>
                                        <p:cTn id="7" dur="1000" fill="hold"/>
                                        <p:tgtEl>
                                          <p:spTgt spid="3"/>
                                        </p:tgtEl>
                                        <p:attrNameLst>
                                          <p:attrName>fillcolor</p:attrName>
                                        </p:attrNameLst>
                                      </p:cBhvr>
                                      <p:by>
                                        <p:hsl h="7200000" s="0" l="0"/>
                                      </p:by>
                                    </p:animClr>
                                    <p:animClr clrSpc="hsl" dir="cw">
                                      <p:cBhvr>
                                        <p:cTn id="8" dur="1000" fill="hold"/>
                                        <p:tgtEl>
                                          <p:spTgt spid="3"/>
                                        </p:tgtEl>
                                        <p:attrNameLst>
                                          <p:attrName>stroke.color</p:attrName>
                                        </p:attrNameLst>
                                      </p:cBhvr>
                                      <p:by>
                                        <p:hsl h="7200000" s="0" l="0"/>
                                      </p:by>
                                    </p:animClr>
                                    <p:set>
                                      <p:cBhvr>
                                        <p:cTn id="9"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grpSp>
        <p:nvGrpSpPr>
          <p:cNvPr id="12" name="Group 11">
            <a:extLst>
              <a:ext uri="{FF2B5EF4-FFF2-40B4-BE49-F238E27FC236}">
                <a16:creationId xmlns:a16="http://schemas.microsoft.com/office/drawing/2014/main" id="{85519DC8-8F25-67AB-7485-00E2E285A6AA}"/>
              </a:ext>
            </a:extLst>
          </p:cNvPr>
          <p:cNvGrpSpPr/>
          <p:nvPr/>
        </p:nvGrpSpPr>
        <p:grpSpPr>
          <a:xfrm>
            <a:off x="1828800" y="1761066"/>
            <a:ext cx="8168779" cy="5088467"/>
            <a:chOff x="3033186" y="2407243"/>
            <a:chExt cx="12221627" cy="7613054"/>
          </a:xfrm>
        </p:grpSpPr>
        <p:sp>
          <p:nvSpPr>
            <p:cNvPr id="13" name="Freeform 80">
              <a:extLst>
                <a:ext uri="{FF2B5EF4-FFF2-40B4-BE49-F238E27FC236}">
                  <a16:creationId xmlns:a16="http://schemas.microsoft.com/office/drawing/2014/main" id="{D97E6A7F-8659-2C9E-2B75-9FC83764B77A}"/>
                </a:ext>
              </a:extLst>
            </p:cNvPr>
            <p:cNvSpPr/>
            <p:nvPr/>
          </p:nvSpPr>
          <p:spPr>
            <a:xfrm>
              <a:off x="3033186" y="2407243"/>
              <a:ext cx="12221627" cy="7613054"/>
            </a:xfrm>
            <a:custGeom>
              <a:avLst/>
              <a:gdLst/>
              <a:ahLst/>
              <a:cxnLst/>
              <a:rect l="l" t="t" r="r" b="b"/>
              <a:pathLst>
                <a:path w="1387746" h="864450">
                  <a:moveTo>
                    <a:pt x="0" y="0"/>
                  </a:moveTo>
                  <a:lnTo>
                    <a:pt x="1387746" y="0"/>
                  </a:lnTo>
                  <a:lnTo>
                    <a:pt x="1387746" y="864450"/>
                  </a:lnTo>
                  <a:lnTo>
                    <a:pt x="0" y="864450"/>
                  </a:lnTo>
                  <a:lnTo>
                    <a:pt x="0" y="0"/>
                  </a:lnTo>
                  <a:close/>
                </a:path>
              </a:pathLst>
            </a:custGeom>
            <a:blipFill>
              <a:blip r:embed="rId5"/>
              <a:stretch>
                <a:fillRect/>
              </a:stretch>
            </a:blipFill>
          </p:spPr>
          <p:txBody>
            <a:bodyPr/>
            <a:lstStyle/>
            <a:p>
              <a:pPr defTabSz="609630"/>
              <a:endParaRPr lang="vi-VN" sz="800" dirty="0">
                <a:solidFill>
                  <a:prstClr val="black"/>
                </a:solidFill>
                <a:latin typeface="UTM Avo"/>
                <a:cs typeface="+mn-ea"/>
                <a:sym typeface="+mn-lt"/>
              </a:endParaRPr>
            </a:p>
          </p:txBody>
        </p:sp>
        <p:sp>
          <p:nvSpPr>
            <p:cNvPr id="14" name="TextBox 13">
              <a:extLst>
                <a:ext uri="{FF2B5EF4-FFF2-40B4-BE49-F238E27FC236}">
                  <a16:creationId xmlns:a16="http://schemas.microsoft.com/office/drawing/2014/main" id="{06D9B031-1DFD-BCC5-F8D4-AB45DB7ED7A5}"/>
                </a:ext>
              </a:extLst>
            </p:cNvPr>
            <p:cNvSpPr txBox="1"/>
            <p:nvPr/>
          </p:nvSpPr>
          <p:spPr>
            <a:xfrm>
              <a:off x="5958350" y="5716713"/>
              <a:ext cx="7056123" cy="2902249"/>
            </a:xfrm>
            <a:prstGeom prst="rect">
              <a:avLst/>
            </a:prstGeom>
            <a:noFill/>
          </p:spPr>
          <p:txBody>
            <a:bodyPr wrap="square">
              <a:spAutoFit/>
            </a:bodyPr>
            <a:lstStyle/>
            <a:p>
              <a:pPr algn="just" defTabSz="609630">
                <a:lnSpc>
                  <a:spcPct val="150000"/>
                </a:lnSpc>
              </a:pPr>
              <a:r>
                <a:rPr lang="vi-VN" sz="2800" i="1" dirty="0">
                  <a:solidFill>
                    <a:prstClr val="black"/>
                  </a:solidFill>
                  <a:latin typeface="UTM Avo"/>
                  <a:cs typeface="+mn-ea"/>
                  <a:sym typeface="+mn-lt"/>
                </a:rPr>
                <a:t>Liệt kê tên tác giả, tác phẩm của trường phái hội họa Ấn tượng</a:t>
              </a:r>
              <a:endParaRPr lang="vi-VN" sz="2800" dirty="0">
                <a:solidFill>
                  <a:prstClr val="black"/>
                </a:solidFill>
                <a:latin typeface="UTM Avo"/>
                <a:cs typeface="+mn-ea"/>
                <a:sym typeface="+mn-lt"/>
              </a:endParaRPr>
            </a:p>
          </p:txBody>
        </p:sp>
      </p:grpSp>
    </p:spTree>
    <p:custDataLst>
      <p:tags r:id="rId1"/>
    </p:custDataLst>
    <p:extLst>
      <p:ext uri="{BB962C8B-B14F-4D97-AF65-F5344CB8AC3E}">
        <p14:creationId xmlns:p14="http://schemas.microsoft.com/office/powerpoint/2010/main" val="30807545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6" name="Freeform 3">
            <a:extLst>
              <a:ext uri="{FF2B5EF4-FFF2-40B4-BE49-F238E27FC236}">
                <a16:creationId xmlns:a16="http://schemas.microsoft.com/office/drawing/2014/main" id="{279A348F-9E0A-02F0-2CF0-251CA7329F4B}"/>
              </a:ext>
            </a:extLst>
          </p:cNvPr>
          <p:cNvSpPr/>
          <p:nvPr/>
        </p:nvSpPr>
        <p:spPr>
          <a:xfrm>
            <a:off x="934076" y="1828801"/>
            <a:ext cx="3982817" cy="3977839"/>
          </a:xfrm>
          <a:custGeom>
            <a:avLst/>
            <a:gdLst/>
            <a:ahLst/>
            <a:cxnLst/>
            <a:rect l="l" t="t" r="r" b="b"/>
            <a:pathLst>
              <a:path w="7206026" h="7197019">
                <a:moveTo>
                  <a:pt x="0" y="0"/>
                </a:moveTo>
                <a:lnTo>
                  <a:pt x="7206026" y="0"/>
                </a:lnTo>
                <a:lnTo>
                  <a:pt x="7206026" y="7197018"/>
                </a:lnTo>
                <a:lnTo>
                  <a:pt x="0" y="7197018"/>
                </a:lnTo>
                <a:lnTo>
                  <a:pt x="0" y="0"/>
                </a:lnTo>
                <a:close/>
              </a:path>
            </a:pathLst>
          </a:custGeom>
          <a:blipFill>
            <a:blip r:embed="rId5"/>
            <a:stretch>
              <a:fillRect/>
            </a:stretch>
          </a:blipFill>
          <a:effectLst>
            <a:outerShdw blurRad="50800" dist="38100" dir="2700000" algn="tl" rotWithShape="0">
              <a:prstClr val="black">
                <a:alpha val="40000"/>
              </a:prstClr>
            </a:outerShdw>
          </a:effectLst>
        </p:spPr>
        <p:txBody>
          <a:bodyPr/>
          <a:lstStyle/>
          <a:p>
            <a:pPr defTabSz="609630"/>
            <a:endParaRPr lang="vi-VN" sz="2133">
              <a:solidFill>
                <a:prstClr val="black"/>
              </a:solidFill>
              <a:latin typeface="UTM Avo"/>
              <a:cs typeface="+mn-ea"/>
              <a:sym typeface="+mn-lt"/>
            </a:endParaRPr>
          </a:p>
        </p:txBody>
      </p:sp>
      <p:sp>
        <p:nvSpPr>
          <p:cNvPr id="7" name="TextBox 7">
            <a:extLst>
              <a:ext uri="{FF2B5EF4-FFF2-40B4-BE49-F238E27FC236}">
                <a16:creationId xmlns:a16="http://schemas.microsoft.com/office/drawing/2014/main" id="{B3A60B88-DAA9-E757-615A-9F36F975A8BB}"/>
              </a:ext>
            </a:extLst>
          </p:cNvPr>
          <p:cNvSpPr txBox="1"/>
          <p:nvPr/>
        </p:nvSpPr>
        <p:spPr>
          <a:xfrm>
            <a:off x="859398" y="5866678"/>
            <a:ext cx="4132171" cy="857992"/>
          </a:xfrm>
          <a:prstGeom prst="rect">
            <a:avLst/>
          </a:prstGeom>
        </p:spPr>
        <p:txBody>
          <a:bodyPr wrap="square" lIns="0" tIns="0" rIns="0" bIns="0" rtlCol="0" anchor="t">
            <a:spAutoFit/>
          </a:bodyPr>
          <a:lstStyle/>
          <a:p>
            <a:pPr algn="ctr" defTabSz="609630">
              <a:lnSpc>
                <a:spcPct val="150000"/>
              </a:lnSpc>
            </a:pPr>
            <a:r>
              <a:rPr lang="en-US" sz="2000" dirty="0">
                <a:solidFill>
                  <a:srgbClr val="000000"/>
                </a:solidFill>
                <a:latin typeface="UTM Avo"/>
                <a:cs typeface="+mn-ea"/>
                <a:sym typeface="+mn-lt"/>
              </a:rPr>
              <a:t>Van Gogh </a:t>
            </a:r>
          </a:p>
          <a:p>
            <a:pPr algn="ctr" defTabSz="609630">
              <a:lnSpc>
                <a:spcPct val="150000"/>
              </a:lnSpc>
            </a:pPr>
            <a:r>
              <a:rPr lang="en-US" sz="2000" i="1" dirty="0" err="1">
                <a:solidFill>
                  <a:srgbClr val="000000"/>
                </a:solidFill>
                <a:latin typeface="UTM Avo"/>
                <a:cs typeface="+mn-ea"/>
                <a:sym typeface="+mn-lt"/>
              </a:rPr>
              <a:t>Đêm</a:t>
            </a:r>
            <a:r>
              <a:rPr lang="en-US" sz="2000" i="1" dirty="0">
                <a:solidFill>
                  <a:srgbClr val="000000"/>
                </a:solidFill>
                <a:latin typeface="UTM Avo"/>
                <a:cs typeface="+mn-ea"/>
                <a:sym typeface="+mn-lt"/>
              </a:rPr>
              <a:t> </a:t>
            </a:r>
            <a:r>
              <a:rPr lang="en-US" sz="2000" i="1" dirty="0" err="1">
                <a:solidFill>
                  <a:srgbClr val="000000"/>
                </a:solidFill>
                <a:latin typeface="UTM Avo"/>
                <a:cs typeface="+mn-ea"/>
                <a:sym typeface="+mn-lt"/>
              </a:rPr>
              <a:t>đầy</a:t>
            </a:r>
            <a:r>
              <a:rPr lang="en-US" sz="2000" i="1" dirty="0">
                <a:solidFill>
                  <a:srgbClr val="000000"/>
                </a:solidFill>
                <a:latin typeface="UTM Avo"/>
                <a:cs typeface="+mn-ea"/>
                <a:sym typeface="+mn-lt"/>
              </a:rPr>
              <a:t> </a:t>
            </a:r>
            <a:r>
              <a:rPr lang="en-US" sz="2000" i="1" dirty="0" err="1">
                <a:solidFill>
                  <a:srgbClr val="000000"/>
                </a:solidFill>
                <a:latin typeface="UTM Avo"/>
                <a:cs typeface="+mn-ea"/>
                <a:sym typeface="+mn-lt"/>
              </a:rPr>
              <a:t>sao</a:t>
            </a:r>
            <a:r>
              <a:rPr lang="en-US" sz="2000" i="1" dirty="0">
                <a:solidFill>
                  <a:srgbClr val="000000"/>
                </a:solidFill>
                <a:latin typeface="UTM Avo"/>
                <a:cs typeface="+mn-ea"/>
                <a:sym typeface="+mn-lt"/>
              </a:rPr>
              <a:t> </a:t>
            </a:r>
            <a:r>
              <a:rPr lang="en-US" sz="2000" i="1" dirty="0" err="1">
                <a:solidFill>
                  <a:srgbClr val="000000"/>
                </a:solidFill>
                <a:latin typeface="UTM Avo"/>
                <a:cs typeface="+mn-ea"/>
                <a:sym typeface="+mn-lt"/>
              </a:rPr>
              <a:t>trên</a:t>
            </a:r>
            <a:r>
              <a:rPr lang="en-US" sz="2000" i="1" dirty="0">
                <a:solidFill>
                  <a:srgbClr val="000000"/>
                </a:solidFill>
                <a:latin typeface="UTM Avo"/>
                <a:cs typeface="+mn-ea"/>
                <a:sym typeface="+mn-lt"/>
              </a:rPr>
              <a:t> </a:t>
            </a:r>
            <a:r>
              <a:rPr lang="en-US" sz="2000" i="1" dirty="0" err="1">
                <a:solidFill>
                  <a:srgbClr val="000000"/>
                </a:solidFill>
                <a:latin typeface="UTM Avo"/>
                <a:cs typeface="+mn-ea"/>
                <a:sym typeface="+mn-lt"/>
              </a:rPr>
              <a:t>sông</a:t>
            </a:r>
            <a:r>
              <a:rPr lang="en-US" sz="2000" i="1" dirty="0">
                <a:solidFill>
                  <a:srgbClr val="000000"/>
                </a:solidFill>
                <a:latin typeface="UTM Avo"/>
                <a:cs typeface="+mn-ea"/>
                <a:sym typeface="+mn-lt"/>
              </a:rPr>
              <a:t> Rhone</a:t>
            </a:r>
          </a:p>
        </p:txBody>
      </p:sp>
      <p:sp>
        <p:nvSpPr>
          <p:cNvPr id="8" name="TextBox 7">
            <a:extLst>
              <a:ext uri="{FF2B5EF4-FFF2-40B4-BE49-F238E27FC236}">
                <a16:creationId xmlns:a16="http://schemas.microsoft.com/office/drawing/2014/main" id="{6FE38A07-9DB9-DBED-674D-5568297E89C5}"/>
              </a:ext>
            </a:extLst>
          </p:cNvPr>
          <p:cNvSpPr txBox="1"/>
          <p:nvPr/>
        </p:nvSpPr>
        <p:spPr>
          <a:xfrm>
            <a:off x="6785044" y="5866678"/>
            <a:ext cx="4132171" cy="857992"/>
          </a:xfrm>
          <a:prstGeom prst="rect">
            <a:avLst/>
          </a:prstGeom>
        </p:spPr>
        <p:txBody>
          <a:bodyPr wrap="square" lIns="0" tIns="0" rIns="0" bIns="0" rtlCol="0" anchor="t">
            <a:spAutoFit/>
          </a:bodyPr>
          <a:lstStyle/>
          <a:p>
            <a:pPr algn="ctr" defTabSz="609630">
              <a:lnSpc>
                <a:spcPct val="150000"/>
              </a:lnSpc>
            </a:pPr>
            <a:r>
              <a:rPr lang="en-US" sz="2000" dirty="0">
                <a:solidFill>
                  <a:srgbClr val="000000"/>
                </a:solidFill>
                <a:latin typeface="UTM Avo"/>
                <a:cs typeface="+mn-ea"/>
                <a:sym typeface="+mn-lt"/>
              </a:rPr>
              <a:t>Van Gogh</a:t>
            </a:r>
          </a:p>
          <a:p>
            <a:pPr algn="ctr" defTabSz="609630">
              <a:lnSpc>
                <a:spcPct val="150000"/>
              </a:lnSpc>
            </a:pPr>
            <a:r>
              <a:rPr lang="vi-VN" sz="2000" i="1" dirty="0">
                <a:solidFill>
                  <a:srgbClr val="000000"/>
                </a:solidFill>
                <a:latin typeface="UTM Avo"/>
                <a:cs typeface="+mn-ea"/>
                <a:sym typeface="+mn-lt"/>
              </a:rPr>
              <a:t>Hoa diên vĩ</a:t>
            </a:r>
            <a:endParaRPr lang="en-US" sz="2000" i="1" dirty="0">
              <a:solidFill>
                <a:srgbClr val="000000"/>
              </a:solidFill>
              <a:latin typeface="UTM Avo"/>
              <a:cs typeface="+mn-ea"/>
              <a:sym typeface="+mn-lt"/>
            </a:endParaRPr>
          </a:p>
        </p:txBody>
      </p:sp>
      <p:pic>
        <p:nvPicPr>
          <p:cNvPr id="9" name="Picture 2" descr="Hoa diên vĩ (tranh) – Wikipedia tiếng Việt">
            <a:extLst>
              <a:ext uri="{FF2B5EF4-FFF2-40B4-BE49-F238E27FC236}">
                <a16:creationId xmlns:a16="http://schemas.microsoft.com/office/drawing/2014/main" id="{10E54E80-52D9-7D6F-4625-5D35088128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828800"/>
            <a:ext cx="5205461" cy="3977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754553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0" name="TextBox 7">
            <a:extLst>
              <a:ext uri="{FF2B5EF4-FFF2-40B4-BE49-F238E27FC236}">
                <a16:creationId xmlns:a16="http://schemas.microsoft.com/office/drawing/2014/main" id="{880A89CC-C87C-4958-2E18-2BA7B47A74C6}"/>
              </a:ext>
            </a:extLst>
          </p:cNvPr>
          <p:cNvSpPr txBox="1"/>
          <p:nvPr/>
        </p:nvSpPr>
        <p:spPr>
          <a:xfrm>
            <a:off x="890311" y="5958989"/>
            <a:ext cx="4132171" cy="857992"/>
          </a:xfrm>
          <a:prstGeom prst="rect">
            <a:avLst/>
          </a:prstGeom>
        </p:spPr>
        <p:txBody>
          <a:bodyPr wrap="square" lIns="0" tIns="0" rIns="0" bIns="0" rtlCol="0" anchor="t">
            <a:spAutoFit/>
          </a:bodyPr>
          <a:lstStyle/>
          <a:p>
            <a:pPr algn="ctr" defTabSz="609630">
              <a:lnSpc>
                <a:spcPct val="150000"/>
              </a:lnSpc>
            </a:pPr>
            <a:r>
              <a:rPr lang="vi-VN" sz="2000" i="1">
                <a:solidFill>
                  <a:srgbClr val="000000"/>
                </a:solidFill>
                <a:latin typeface="UTM Avo"/>
                <a:cs typeface="+mn-ea"/>
                <a:sym typeface="+mn-lt"/>
              </a:rPr>
              <a:t>Phụ </a:t>
            </a:r>
            <a:r>
              <a:rPr lang="vi-VN" sz="2000" i="1" dirty="0">
                <a:solidFill>
                  <a:srgbClr val="000000"/>
                </a:solidFill>
                <a:latin typeface="UTM Avo"/>
                <a:cs typeface="+mn-ea"/>
                <a:sym typeface="+mn-lt"/>
              </a:rPr>
              <a:t>nữ Tahitian bên </a:t>
            </a:r>
            <a:r>
              <a:rPr lang="vi-VN" sz="2000" i="1">
                <a:solidFill>
                  <a:srgbClr val="000000"/>
                </a:solidFill>
                <a:latin typeface="UTM Avo"/>
                <a:cs typeface="+mn-ea"/>
                <a:sym typeface="+mn-lt"/>
              </a:rPr>
              <a:t>bờ biển</a:t>
            </a:r>
            <a:endParaRPr lang="en-US" sz="2000" i="1">
              <a:solidFill>
                <a:srgbClr val="000000"/>
              </a:solidFill>
              <a:latin typeface="UTM Avo"/>
              <a:cs typeface="+mn-ea"/>
              <a:sym typeface="+mn-lt"/>
            </a:endParaRPr>
          </a:p>
          <a:p>
            <a:pPr algn="ctr" defTabSz="609630">
              <a:lnSpc>
                <a:spcPct val="150000"/>
              </a:lnSpc>
            </a:pPr>
            <a:r>
              <a:rPr lang="en-US" sz="2000">
                <a:solidFill>
                  <a:srgbClr val="000000"/>
                </a:solidFill>
                <a:latin typeface="UTM Avo"/>
                <a:cs typeface="+mn-ea"/>
                <a:sym typeface="+mn-lt"/>
              </a:rPr>
              <a:t>Paul Gaugin</a:t>
            </a:r>
          </a:p>
        </p:txBody>
      </p:sp>
      <p:sp>
        <p:nvSpPr>
          <p:cNvPr id="11" name="Freeform 10">
            <a:extLst>
              <a:ext uri="{FF2B5EF4-FFF2-40B4-BE49-F238E27FC236}">
                <a16:creationId xmlns:a16="http://schemas.microsoft.com/office/drawing/2014/main" id="{A5923483-FE4F-2C17-93A0-17AE5D07BDAA}"/>
              </a:ext>
            </a:extLst>
          </p:cNvPr>
          <p:cNvSpPr/>
          <p:nvPr/>
        </p:nvSpPr>
        <p:spPr>
          <a:xfrm>
            <a:off x="6324600" y="1828800"/>
            <a:ext cx="5398403" cy="4090978"/>
          </a:xfrm>
          <a:custGeom>
            <a:avLst/>
            <a:gdLst/>
            <a:ahLst/>
            <a:cxnLst/>
            <a:rect l="l" t="t" r="r" b="b"/>
            <a:pathLst>
              <a:path w="8019590" h="6077346">
                <a:moveTo>
                  <a:pt x="0" y="0"/>
                </a:moveTo>
                <a:lnTo>
                  <a:pt x="8019590" y="0"/>
                </a:lnTo>
                <a:lnTo>
                  <a:pt x="8019590" y="6077346"/>
                </a:lnTo>
                <a:lnTo>
                  <a:pt x="0" y="6077346"/>
                </a:lnTo>
                <a:lnTo>
                  <a:pt x="0" y="0"/>
                </a:lnTo>
                <a:close/>
              </a:path>
            </a:pathLst>
          </a:custGeom>
          <a:blipFill>
            <a:blip r:embed="rId5"/>
            <a:stretch>
              <a:fillRect/>
            </a:stretch>
          </a:blipFill>
          <a:effectLst>
            <a:outerShdw blurRad="50800" dist="38100" dir="5400000" algn="t" rotWithShape="0">
              <a:prstClr val="black">
                <a:alpha val="40000"/>
              </a:prstClr>
            </a:outerShdw>
          </a:effectLst>
        </p:spPr>
        <p:txBody>
          <a:bodyPr/>
          <a:lstStyle/>
          <a:p>
            <a:pPr defTabSz="609630"/>
            <a:endParaRPr lang="vi-VN" sz="800">
              <a:solidFill>
                <a:prstClr val="black"/>
              </a:solidFill>
              <a:latin typeface="UTM Avo"/>
              <a:cs typeface="+mn-ea"/>
              <a:sym typeface="+mn-lt"/>
            </a:endParaRPr>
          </a:p>
        </p:txBody>
      </p:sp>
      <p:sp>
        <p:nvSpPr>
          <p:cNvPr id="12" name="TextBox 8">
            <a:extLst>
              <a:ext uri="{FF2B5EF4-FFF2-40B4-BE49-F238E27FC236}">
                <a16:creationId xmlns:a16="http://schemas.microsoft.com/office/drawing/2014/main" id="{F9D647ED-9C2E-E581-D48C-DDB41A43220D}"/>
              </a:ext>
            </a:extLst>
          </p:cNvPr>
          <p:cNvSpPr txBox="1"/>
          <p:nvPr/>
        </p:nvSpPr>
        <p:spPr>
          <a:xfrm>
            <a:off x="6415240" y="5943600"/>
            <a:ext cx="4984773" cy="857927"/>
          </a:xfrm>
          <a:prstGeom prst="rect">
            <a:avLst/>
          </a:prstGeom>
        </p:spPr>
        <p:txBody>
          <a:bodyPr lIns="0" tIns="0" rIns="0" bIns="0" rtlCol="0" anchor="t">
            <a:spAutoFit/>
          </a:bodyPr>
          <a:lstStyle/>
          <a:p>
            <a:pPr algn="ctr" defTabSz="609630">
              <a:lnSpc>
                <a:spcPct val="150000"/>
              </a:lnSpc>
            </a:pPr>
            <a:r>
              <a:rPr lang="en-US" sz="2000" i="1" spc="33" dirty="0" err="1">
                <a:solidFill>
                  <a:srgbClr val="000000"/>
                </a:solidFill>
                <a:latin typeface="UTM Avo"/>
                <a:cs typeface="+mn-ea"/>
                <a:sym typeface="+mn-lt"/>
              </a:rPr>
              <a:t>Cây</a:t>
            </a:r>
            <a:r>
              <a:rPr lang="en-US" sz="2000" i="1" spc="33" dirty="0">
                <a:solidFill>
                  <a:srgbClr val="000000"/>
                </a:solidFill>
                <a:latin typeface="UTM Avo"/>
                <a:cs typeface="+mn-ea"/>
                <a:sym typeface="+mn-lt"/>
              </a:rPr>
              <a:t> </a:t>
            </a:r>
            <a:r>
              <a:rPr lang="en-US" sz="2000" i="1" spc="33" dirty="0" err="1">
                <a:solidFill>
                  <a:srgbClr val="000000"/>
                </a:solidFill>
                <a:latin typeface="UTM Avo"/>
                <a:cs typeface="+mn-ea"/>
                <a:sym typeface="+mn-lt"/>
              </a:rPr>
              <a:t>cầu</a:t>
            </a:r>
            <a:r>
              <a:rPr lang="en-US" sz="2000" i="1" spc="33" dirty="0">
                <a:solidFill>
                  <a:srgbClr val="000000"/>
                </a:solidFill>
                <a:latin typeface="UTM Avo"/>
                <a:cs typeface="+mn-ea"/>
                <a:sym typeface="+mn-lt"/>
              </a:rPr>
              <a:t> ở Villeneuve-la-Garenne</a:t>
            </a:r>
          </a:p>
          <a:p>
            <a:pPr algn="ctr" defTabSz="609630">
              <a:lnSpc>
                <a:spcPct val="150000"/>
              </a:lnSpc>
            </a:pPr>
            <a:r>
              <a:rPr lang="en-US" sz="2000" spc="33" dirty="0">
                <a:solidFill>
                  <a:srgbClr val="000000"/>
                </a:solidFill>
                <a:latin typeface="UTM Avo"/>
                <a:cs typeface="+mn-ea"/>
                <a:sym typeface="+mn-lt"/>
              </a:rPr>
              <a:t>Alfred Sisley</a:t>
            </a:r>
          </a:p>
        </p:txBody>
      </p:sp>
      <p:pic>
        <p:nvPicPr>
          <p:cNvPr id="13" name="Picture 2">
            <a:extLst>
              <a:ext uri="{FF2B5EF4-FFF2-40B4-BE49-F238E27FC236}">
                <a16:creationId xmlns:a16="http://schemas.microsoft.com/office/drawing/2014/main" id="{0B9692B3-2845-1033-B973-32DFA1C68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162" y="1828800"/>
            <a:ext cx="5482047" cy="409097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62168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1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up)">
                                      <p:cBhvr>
                                        <p:cTn id="16" dur="500"/>
                                        <p:tgtEl>
                                          <p:spTgt spid="1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4" name="TextBox 7">
            <a:extLst>
              <a:ext uri="{FF2B5EF4-FFF2-40B4-BE49-F238E27FC236}">
                <a16:creationId xmlns:a16="http://schemas.microsoft.com/office/drawing/2014/main" id="{3656837A-8AF6-B39E-5881-A61D8DAF1204}"/>
              </a:ext>
            </a:extLst>
          </p:cNvPr>
          <p:cNvSpPr txBox="1"/>
          <p:nvPr/>
        </p:nvSpPr>
        <p:spPr>
          <a:xfrm>
            <a:off x="2133600" y="5943600"/>
            <a:ext cx="2100171" cy="857992"/>
          </a:xfrm>
          <a:prstGeom prst="rect">
            <a:avLst/>
          </a:prstGeom>
        </p:spPr>
        <p:txBody>
          <a:bodyPr wrap="square" lIns="0" tIns="0" rIns="0" bIns="0" rtlCol="0" anchor="t">
            <a:spAutoFit/>
          </a:bodyPr>
          <a:lstStyle/>
          <a:p>
            <a:pPr algn="ctr" defTabSz="609630">
              <a:lnSpc>
                <a:spcPct val="150000"/>
              </a:lnSpc>
            </a:pPr>
            <a:r>
              <a:rPr lang="en-US" sz="2000" dirty="0">
                <a:solidFill>
                  <a:srgbClr val="000000"/>
                </a:solidFill>
                <a:latin typeface="UTM Avo"/>
                <a:cs typeface="+mn-ea"/>
                <a:sym typeface="+mn-lt"/>
              </a:rPr>
              <a:t>Claude Monet</a:t>
            </a:r>
          </a:p>
          <a:p>
            <a:pPr algn="ctr" defTabSz="609630">
              <a:lnSpc>
                <a:spcPct val="150000"/>
              </a:lnSpc>
            </a:pPr>
            <a:r>
              <a:rPr lang="vi-VN" sz="2000" i="1" dirty="0">
                <a:solidFill>
                  <a:prstClr val="black"/>
                </a:solidFill>
                <a:latin typeface="UTM Avo"/>
                <a:cs typeface="+mn-ea"/>
                <a:sym typeface="+mn-lt"/>
              </a:rPr>
              <a:t>Nhà ga</a:t>
            </a:r>
          </a:p>
        </p:txBody>
      </p:sp>
      <p:sp>
        <p:nvSpPr>
          <p:cNvPr id="15" name="TextBox 7">
            <a:extLst>
              <a:ext uri="{FF2B5EF4-FFF2-40B4-BE49-F238E27FC236}">
                <a16:creationId xmlns:a16="http://schemas.microsoft.com/office/drawing/2014/main" id="{9E8BF98B-9BD0-5246-0011-AC0DFC591FC7}"/>
              </a:ext>
            </a:extLst>
          </p:cNvPr>
          <p:cNvSpPr txBox="1"/>
          <p:nvPr/>
        </p:nvSpPr>
        <p:spPr>
          <a:xfrm>
            <a:off x="7230313" y="5943600"/>
            <a:ext cx="4132171" cy="857992"/>
          </a:xfrm>
          <a:prstGeom prst="rect">
            <a:avLst/>
          </a:prstGeom>
        </p:spPr>
        <p:txBody>
          <a:bodyPr wrap="square" lIns="0" tIns="0" rIns="0" bIns="0" rtlCol="0" anchor="t">
            <a:spAutoFit/>
          </a:bodyPr>
          <a:lstStyle/>
          <a:p>
            <a:pPr algn="ctr" defTabSz="609630">
              <a:lnSpc>
                <a:spcPct val="150000"/>
              </a:lnSpc>
            </a:pPr>
            <a:r>
              <a:rPr lang="en-US" sz="2000" dirty="0">
                <a:solidFill>
                  <a:srgbClr val="000000"/>
                </a:solidFill>
                <a:latin typeface="UTM Avo"/>
                <a:cs typeface="+mn-ea"/>
                <a:sym typeface="+mn-lt"/>
              </a:rPr>
              <a:t>Claude Monet</a:t>
            </a:r>
          </a:p>
          <a:p>
            <a:pPr algn="ctr" defTabSz="609630">
              <a:lnSpc>
                <a:spcPct val="150000"/>
              </a:lnSpc>
            </a:pPr>
            <a:r>
              <a:rPr lang="vi-VN" sz="2000" i="1" dirty="0">
                <a:solidFill>
                  <a:srgbClr val="000000"/>
                </a:solidFill>
                <a:latin typeface="UTM Avo"/>
                <a:cs typeface="+mn-ea"/>
                <a:sym typeface="+mn-lt"/>
              </a:rPr>
              <a:t>Ấn tượng mặt trời mọc</a:t>
            </a:r>
            <a:endParaRPr lang="en-US" sz="2000" i="1" dirty="0">
              <a:solidFill>
                <a:srgbClr val="000000"/>
              </a:solidFill>
              <a:latin typeface="UTM Avo"/>
              <a:cs typeface="+mn-ea"/>
              <a:sym typeface="+mn-lt"/>
            </a:endParaRPr>
          </a:p>
        </p:txBody>
      </p:sp>
      <p:sp>
        <p:nvSpPr>
          <p:cNvPr id="16" name="Freeform 15">
            <a:extLst>
              <a:ext uri="{FF2B5EF4-FFF2-40B4-BE49-F238E27FC236}">
                <a16:creationId xmlns:a16="http://schemas.microsoft.com/office/drawing/2014/main" id="{61C6B77B-BEA9-6BFB-98D3-A2FCDE0AE98B}"/>
              </a:ext>
            </a:extLst>
          </p:cNvPr>
          <p:cNvSpPr/>
          <p:nvPr/>
        </p:nvSpPr>
        <p:spPr>
          <a:xfrm>
            <a:off x="304801" y="1752600"/>
            <a:ext cx="5729097" cy="4191000"/>
          </a:xfrm>
          <a:custGeom>
            <a:avLst/>
            <a:gdLst/>
            <a:ahLst/>
            <a:cxnLst/>
            <a:rect l="l" t="t" r="r" b="b"/>
            <a:pathLst>
              <a:path w="9630003" h="7044626">
                <a:moveTo>
                  <a:pt x="0" y="0"/>
                </a:moveTo>
                <a:lnTo>
                  <a:pt x="9630003" y="0"/>
                </a:lnTo>
                <a:lnTo>
                  <a:pt x="9630003" y="7044626"/>
                </a:lnTo>
                <a:lnTo>
                  <a:pt x="0" y="7044626"/>
                </a:lnTo>
                <a:lnTo>
                  <a:pt x="0" y="0"/>
                </a:lnTo>
                <a:close/>
              </a:path>
            </a:pathLst>
          </a:custGeom>
          <a:blipFill>
            <a:blip r:embed="rId5"/>
            <a:stretch>
              <a:fillRect/>
            </a:stretch>
          </a:blipFill>
        </p:spPr>
        <p:txBody>
          <a:bodyPr/>
          <a:lstStyle/>
          <a:p>
            <a:pPr defTabSz="609630"/>
            <a:endParaRPr lang="vi-VN" sz="800">
              <a:solidFill>
                <a:prstClr val="black"/>
              </a:solidFill>
              <a:latin typeface="UTM Avo"/>
              <a:cs typeface="+mn-ea"/>
              <a:sym typeface="+mn-lt"/>
            </a:endParaRPr>
          </a:p>
        </p:txBody>
      </p:sp>
      <p:sp>
        <p:nvSpPr>
          <p:cNvPr id="17" name="Freeform 3">
            <a:extLst>
              <a:ext uri="{FF2B5EF4-FFF2-40B4-BE49-F238E27FC236}">
                <a16:creationId xmlns:a16="http://schemas.microsoft.com/office/drawing/2014/main" id="{16AE2499-ECCA-E40E-C3EF-88A66B4EE211}"/>
              </a:ext>
            </a:extLst>
          </p:cNvPr>
          <p:cNvSpPr/>
          <p:nvPr/>
        </p:nvSpPr>
        <p:spPr>
          <a:xfrm>
            <a:off x="6690034" y="1752600"/>
            <a:ext cx="5143499" cy="4191000"/>
          </a:xfrm>
          <a:custGeom>
            <a:avLst/>
            <a:gdLst/>
            <a:ahLst/>
            <a:cxnLst/>
            <a:rect l="l" t="t" r="r" b="b"/>
            <a:pathLst>
              <a:path w="8701826" h="6526370">
                <a:moveTo>
                  <a:pt x="0" y="0"/>
                </a:moveTo>
                <a:lnTo>
                  <a:pt x="8701826" y="0"/>
                </a:lnTo>
                <a:lnTo>
                  <a:pt x="8701826" y="6526370"/>
                </a:lnTo>
                <a:lnTo>
                  <a:pt x="0" y="6526370"/>
                </a:lnTo>
                <a:lnTo>
                  <a:pt x="0" y="0"/>
                </a:lnTo>
                <a:close/>
              </a:path>
            </a:pathLst>
          </a:custGeom>
          <a:blipFill>
            <a:blip r:embed="rId6"/>
            <a:stretch>
              <a:fillRect/>
            </a:stretch>
          </a:blipFill>
        </p:spPr>
        <p:txBody>
          <a:bodyPr/>
          <a:lstStyle/>
          <a:p>
            <a:pPr defTabSz="609630"/>
            <a:endParaRPr lang="vi-VN" sz="800">
              <a:solidFill>
                <a:prstClr val="black"/>
              </a:solidFill>
              <a:latin typeface="UTM Avo"/>
              <a:cs typeface="+mn-ea"/>
              <a:sym typeface="+mn-lt"/>
            </a:endParaRPr>
          </a:p>
        </p:txBody>
      </p:sp>
    </p:spTree>
    <p:custDataLst>
      <p:tags r:id="rId1"/>
    </p:custDataLst>
    <p:extLst>
      <p:ext uri="{BB962C8B-B14F-4D97-AF65-F5344CB8AC3E}">
        <p14:creationId xmlns:p14="http://schemas.microsoft.com/office/powerpoint/2010/main" val="6083647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par>
                                <p:cTn id="13" presetID="12" presetClass="entr" presetSubtype="4"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6" name="Freeform 3">
            <a:extLst>
              <a:ext uri="{FF2B5EF4-FFF2-40B4-BE49-F238E27FC236}">
                <a16:creationId xmlns:a16="http://schemas.microsoft.com/office/drawing/2014/main" id="{B1156031-FECB-8B77-8859-893E60B303E8}"/>
              </a:ext>
            </a:extLst>
          </p:cNvPr>
          <p:cNvSpPr/>
          <p:nvPr/>
        </p:nvSpPr>
        <p:spPr>
          <a:xfrm>
            <a:off x="625644" y="1752600"/>
            <a:ext cx="6223665" cy="3962400"/>
          </a:xfrm>
          <a:custGeom>
            <a:avLst/>
            <a:gdLst/>
            <a:ahLst/>
            <a:cxnLst/>
            <a:rect l="l" t="t" r="r" b="b"/>
            <a:pathLst>
              <a:path w="10877878" h="6925582">
                <a:moveTo>
                  <a:pt x="0" y="0"/>
                </a:moveTo>
                <a:lnTo>
                  <a:pt x="10877878" y="0"/>
                </a:lnTo>
                <a:lnTo>
                  <a:pt x="10877878" y="6925582"/>
                </a:lnTo>
                <a:lnTo>
                  <a:pt x="0" y="6925582"/>
                </a:lnTo>
                <a:lnTo>
                  <a:pt x="0" y="0"/>
                </a:lnTo>
                <a:close/>
              </a:path>
            </a:pathLst>
          </a:custGeom>
          <a:blipFill>
            <a:blip r:embed="rId5"/>
            <a:stretch>
              <a:fillRect/>
            </a:stretch>
          </a:blipFill>
        </p:spPr>
        <p:txBody>
          <a:bodyPr/>
          <a:lstStyle/>
          <a:p>
            <a:pPr defTabSz="609630">
              <a:lnSpc>
                <a:spcPct val="150000"/>
              </a:lnSpc>
            </a:pPr>
            <a:endParaRPr lang="vi-VN" sz="800">
              <a:solidFill>
                <a:prstClr val="black"/>
              </a:solidFill>
              <a:latin typeface="UTM Avo"/>
              <a:cs typeface="+mn-ea"/>
              <a:sym typeface="+mn-lt"/>
            </a:endParaRPr>
          </a:p>
        </p:txBody>
      </p:sp>
      <p:sp>
        <p:nvSpPr>
          <p:cNvPr id="7" name="Freeform 4">
            <a:extLst>
              <a:ext uri="{FF2B5EF4-FFF2-40B4-BE49-F238E27FC236}">
                <a16:creationId xmlns:a16="http://schemas.microsoft.com/office/drawing/2014/main" id="{99277226-9F9F-E7EC-CD90-64C1D633BEB0}"/>
              </a:ext>
            </a:extLst>
          </p:cNvPr>
          <p:cNvSpPr/>
          <p:nvPr/>
        </p:nvSpPr>
        <p:spPr>
          <a:xfrm>
            <a:off x="8200702" y="1752600"/>
            <a:ext cx="3468184" cy="3962400"/>
          </a:xfrm>
          <a:custGeom>
            <a:avLst/>
            <a:gdLst/>
            <a:ahLst/>
            <a:cxnLst/>
            <a:rect l="l" t="t" r="r" b="b"/>
            <a:pathLst>
              <a:path w="6061779" h="6925582">
                <a:moveTo>
                  <a:pt x="0" y="0"/>
                </a:moveTo>
                <a:lnTo>
                  <a:pt x="6061779" y="0"/>
                </a:lnTo>
                <a:lnTo>
                  <a:pt x="6061779" y="6925582"/>
                </a:lnTo>
                <a:lnTo>
                  <a:pt x="0" y="6925582"/>
                </a:lnTo>
                <a:lnTo>
                  <a:pt x="0" y="0"/>
                </a:lnTo>
                <a:close/>
              </a:path>
            </a:pathLst>
          </a:custGeom>
          <a:blipFill>
            <a:blip r:embed="rId6"/>
            <a:stretch>
              <a:fillRect/>
            </a:stretch>
          </a:blipFill>
        </p:spPr>
        <p:txBody>
          <a:bodyPr/>
          <a:lstStyle/>
          <a:p>
            <a:pPr defTabSz="609630">
              <a:lnSpc>
                <a:spcPct val="150000"/>
              </a:lnSpc>
            </a:pPr>
            <a:endParaRPr lang="vi-VN" sz="800">
              <a:solidFill>
                <a:prstClr val="black"/>
              </a:solidFill>
              <a:latin typeface="UTM Avo"/>
              <a:cs typeface="+mn-ea"/>
              <a:sym typeface="+mn-lt"/>
            </a:endParaRPr>
          </a:p>
        </p:txBody>
      </p:sp>
      <p:sp>
        <p:nvSpPr>
          <p:cNvPr id="8" name="TextBox 5">
            <a:extLst>
              <a:ext uri="{FF2B5EF4-FFF2-40B4-BE49-F238E27FC236}">
                <a16:creationId xmlns:a16="http://schemas.microsoft.com/office/drawing/2014/main" id="{90462064-0C94-86A6-8621-4A6476E578B3}"/>
              </a:ext>
            </a:extLst>
          </p:cNvPr>
          <p:cNvSpPr txBox="1"/>
          <p:nvPr/>
        </p:nvSpPr>
        <p:spPr>
          <a:xfrm>
            <a:off x="1245089" y="5867400"/>
            <a:ext cx="4984773" cy="857927"/>
          </a:xfrm>
          <a:prstGeom prst="rect">
            <a:avLst/>
          </a:prstGeom>
        </p:spPr>
        <p:txBody>
          <a:bodyPr lIns="0" tIns="0" rIns="0" bIns="0" rtlCol="0" anchor="t">
            <a:spAutoFit/>
          </a:bodyPr>
          <a:lstStyle/>
          <a:p>
            <a:pPr algn="ctr" defTabSz="609630">
              <a:lnSpc>
                <a:spcPct val="150000"/>
              </a:lnSpc>
            </a:pPr>
            <a:r>
              <a:rPr lang="en-US" sz="2000" i="1" spc="41" dirty="0" err="1">
                <a:solidFill>
                  <a:srgbClr val="000000"/>
                </a:solidFill>
                <a:latin typeface="UTM Avo"/>
                <a:cs typeface="+mn-ea"/>
                <a:sym typeface="+mn-lt"/>
              </a:rPr>
              <a:t>Sông</a:t>
            </a:r>
            <a:r>
              <a:rPr lang="en-US" sz="2000" i="1" spc="41" dirty="0">
                <a:solidFill>
                  <a:srgbClr val="000000"/>
                </a:solidFill>
                <a:latin typeface="UTM Avo"/>
                <a:cs typeface="+mn-ea"/>
                <a:sym typeface="+mn-lt"/>
              </a:rPr>
              <a:t> Seine ở </a:t>
            </a:r>
            <a:r>
              <a:rPr lang="en-US" sz="2000" i="1" spc="41" dirty="0" err="1">
                <a:solidFill>
                  <a:srgbClr val="000000"/>
                </a:solidFill>
                <a:latin typeface="UTM Avo"/>
                <a:cs typeface="+mn-ea"/>
                <a:sym typeface="+mn-lt"/>
              </a:rPr>
              <a:t>Courbevoice</a:t>
            </a:r>
            <a:endParaRPr lang="en-US" sz="2000" i="1" spc="41" dirty="0">
              <a:solidFill>
                <a:srgbClr val="000000"/>
              </a:solidFill>
              <a:latin typeface="UTM Avo"/>
              <a:cs typeface="+mn-ea"/>
              <a:sym typeface="+mn-lt"/>
            </a:endParaRPr>
          </a:p>
          <a:p>
            <a:pPr algn="ctr" defTabSz="609630">
              <a:lnSpc>
                <a:spcPct val="150000"/>
              </a:lnSpc>
            </a:pPr>
            <a:r>
              <a:rPr lang="en-US" sz="2000" spc="41" dirty="0">
                <a:solidFill>
                  <a:srgbClr val="000000"/>
                </a:solidFill>
                <a:latin typeface="UTM Avo"/>
                <a:cs typeface="+mn-ea"/>
                <a:sym typeface="+mn-lt"/>
              </a:rPr>
              <a:t>Georges Seurat</a:t>
            </a:r>
          </a:p>
        </p:txBody>
      </p:sp>
      <p:sp>
        <p:nvSpPr>
          <p:cNvPr id="9" name="TextBox 6">
            <a:extLst>
              <a:ext uri="{FF2B5EF4-FFF2-40B4-BE49-F238E27FC236}">
                <a16:creationId xmlns:a16="http://schemas.microsoft.com/office/drawing/2014/main" id="{E8F17AA0-0C0F-AAF4-6837-2A8F6C1DFBCC}"/>
              </a:ext>
            </a:extLst>
          </p:cNvPr>
          <p:cNvSpPr txBox="1"/>
          <p:nvPr/>
        </p:nvSpPr>
        <p:spPr>
          <a:xfrm>
            <a:off x="8006884" y="5867399"/>
            <a:ext cx="3855820" cy="857927"/>
          </a:xfrm>
          <a:prstGeom prst="rect">
            <a:avLst/>
          </a:prstGeom>
        </p:spPr>
        <p:txBody>
          <a:bodyPr wrap="square" lIns="0" tIns="0" rIns="0" bIns="0" rtlCol="0" anchor="t">
            <a:spAutoFit/>
          </a:bodyPr>
          <a:lstStyle/>
          <a:p>
            <a:pPr algn="ctr" defTabSz="609630">
              <a:lnSpc>
                <a:spcPct val="150000"/>
              </a:lnSpc>
            </a:pPr>
            <a:r>
              <a:rPr lang="en-US" sz="2000" i="1" spc="41" dirty="0">
                <a:solidFill>
                  <a:srgbClr val="000000"/>
                </a:solidFill>
                <a:latin typeface="UTM Avo"/>
                <a:cs typeface="+mn-ea"/>
                <a:sym typeface="+mn-lt"/>
              </a:rPr>
              <a:t>Vũ </a:t>
            </a:r>
            <a:r>
              <a:rPr lang="en-US" sz="2000" i="1" spc="41" dirty="0" err="1">
                <a:solidFill>
                  <a:srgbClr val="000000"/>
                </a:solidFill>
                <a:latin typeface="UTM Avo"/>
                <a:cs typeface="+mn-ea"/>
                <a:sym typeface="+mn-lt"/>
              </a:rPr>
              <a:t>công</a:t>
            </a:r>
            <a:r>
              <a:rPr lang="en-US" sz="2000" i="1" spc="41" dirty="0">
                <a:solidFill>
                  <a:srgbClr val="000000"/>
                </a:solidFill>
                <a:latin typeface="UTM Avo"/>
                <a:cs typeface="+mn-ea"/>
                <a:sym typeface="+mn-lt"/>
              </a:rPr>
              <a:t> </a:t>
            </a:r>
            <a:r>
              <a:rPr lang="en-US" sz="2000" i="1" spc="41" dirty="0" err="1">
                <a:solidFill>
                  <a:srgbClr val="000000"/>
                </a:solidFill>
                <a:latin typeface="UTM Avo"/>
                <a:cs typeface="+mn-ea"/>
                <a:sym typeface="+mn-lt"/>
              </a:rPr>
              <a:t>màu</a:t>
            </a:r>
            <a:r>
              <a:rPr lang="en-US" sz="2000" i="1" spc="41" dirty="0">
                <a:solidFill>
                  <a:srgbClr val="000000"/>
                </a:solidFill>
                <a:latin typeface="UTM Avo"/>
                <a:cs typeface="+mn-ea"/>
                <a:sym typeface="+mn-lt"/>
              </a:rPr>
              <a:t> </a:t>
            </a:r>
            <a:r>
              <a:rPr lang="en-US" sz="2000" i="1" spc="41" dirty="0" err="1">
                <a:solidFill>
                  <a:srgbClr val="000000"/>
                </a:solidFill>
                <a:latin typeface="UTM Avo"/>
                <a:cs typeface="+mn-ea"/>
                <a:sym typeface="+mn-lt"/>
              </a:rPr>
              <a:t>xanh</a:t>
            </a:r>
            <a:r>
              <a:rPr lang="en-US" sz="2000" i="1" spc="41" dirty="0">
                <a:solidFill>
                  <a:srgbClr val="000000"/>
                </a:solidFill>
                <a:latin typeface="UTM Avo"/>
                <a:cs typeface="+mn-ea"/>
                <a:sym typeface="+mn-lt"/>
              </a:rPr>
              <a:t> lam</a:t>
            </a:r>
          </a:p>
          <a:p>
            <a:pPr algn="ctr" defTabSz="609630">
              <a:lnSpc>
                <a:spcPct val="150000"/>
              </a:lnSpc>
            </a:pPr>
            <a:r>
              <a:rPr lang="en-US" sz="2000" spc="41" dirty="0">
                <a:solidFill>
                  <a:srgbClr val="000000"/>
                </a:solidFill>
                <a:latin typeface="UTM Avo"/>
                <a:cs typeface="+mn-ea"/>
                <a:sym typeface="+mn-lt"/>
              </a:rPr>
              <a:t>Edgar </a:t>
            </a:r>
            <a:r>
              <a:rPr lang="en-US" sz="2000" spc="41" dirty="0" err="1">
                <a:solidFill>
                  <a:srgbClr val="000000"/>
                </a:solidFill>
                <a:latin typeface="UTM Avo"/>
                <a:cs typeface="+mn-ea"/>
                <a:sym typeface="+mn-lt"/>
              </a:rPr>
              <a:t>Gegas</a:t>
            </a:r>
            <a:endParaRPr lang="en-US" sz="2000" spc="41" dirty="0">
              <a:solidFill>
                <a:srgbClr val="000000"/>
              </a:solidFill>
              <a:latin typeface="UTM Avo"/>
              <a:cs typeface="+mn-ea"/>
              <a:sym typeface="+mn-lt"/>
            </a:endParaRPr>
          </a:p>
        </p:txBody>
      </p:sp>
    </p:spTree>
    <p:custDataLst>
      <p:tags r:id="rId1"/>
    </p:custDataLst>
    <p:extLst>
      <p:ext uri="{BB962C8B-B14F-4D97-AF65-F5344CB8AC3E}">
        <p14:creationId xmlns:p14="http://schemas.microsoft.com/office/powerpoint/2010/main" val="38803468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14" name="Freeform 4">
            <a:extLst>
              <a:ext uri="{FF2B5EF4-FFF2-40B4-BE49-F238E27FC236}">
                <a16:creationId xmlns:a16="http://schemas.microsoft.com/office/drawing/2014/main" id="{7DAAB61F-A448-6C9C-CDD8-612335F996F6}"/>
              </a:ext>
            </a:extLst>
          </p:cNvPr>
          <p:cNvSpPr/>
          <p:nvPr/>
        </p:nvSpPr>
        <p:spPr>
          <a:xfrm>
            <a:off x="3870943" y="2875561"/>
            <a:ext cx="4450113" cy="801682"/>
          </a:xfrm>
          <a:custGeom>
            <a:avLst/>
            <a:gdLst/>
            <a:ahLst/>
            <a:cxnLst/>
            <a:rect l="l" t="t" r="r" b="b"/>
            <a:pathLst>
              <a:path w="1758069" h="463740">
                <a:moveTo>
                  <a:pt x="34794" y="0"/>
                </a:moveTo>
                <a:lnTo>
                  <a:pt x="1723275" y="0"/>
                </a:lnTo>
                <a:cubicBezTo>
                  <a:pt x="1742491" y="0"/>
                  <a:pt x="1758069" y="15578"/>
                  <a:pt x="1758069" y="34794"/>
                </a:cubicBezTo>
                <a:lnTo>
                  <a:pt x="1758069" y="428946"/>
                </a:lnTo>
                <a:cubicBezTo>
                  <a:pt x="1758069" y="438174"/>
                  <a:pt x="1754403" y="447024"/>
                  <a:pt x="1747878" y="453549"/>
                </a:cubicBezTo>
                <a:cubicBezTo>
                  <a:pt x="1741353" y="460075"/>
                  <a:pt x="1732503" y="463740"/>
                  <a:pt x="1723275" y="463740"/>
                </a:cubicBezTo>
                <a:lnTo>
                  <a:pt x="34794" y="463740"/>
                </a:lnTo>
                <a:cubicBezTo>
                  <a:pt x="15578" y="463740"/>
                  <a:pt x="0" y="448162"/>
                  <a:pt x="0" y="428946"/>
                </a:cubicBezTo>
                <a:lnTo>
                  <a:pt x="0" y="34794"/>
                </a:lnTo>
                <a:cubicBezTo>
                  <a:pt x="0" y="15578"/>
                  <a:pt x="15578" y="0"/>
                  <a:pt x="34794"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r>
              <a:rPr lang="en-US" sz="2800" b="1" dirty="0" err="1">
                <a:solidFill>
                  <a:srgbClr val="000000"/>
                </a:solidFill>
                <a:latin typeface="UTM Avo"/>
                <a:cs typeface="+mn-ea"/>
                <a:sym typeface="+mn-lt"/>
              </a:rPr>
              <a:t>Trường</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phái</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Ấn</a:t>
            </a:r>
            <a:r>
              <a:rPr lang="en-US" sz="2800" b="1" dirty="0">
                <a:solidFill>
                  <a:srgbClr val="000000"/>
                </a:solidFill>
                <a:latin typeface="UTM Avo"/>
                <a:cs typeface="+mn-ea"/>
                <a:sym typeface="+mn-lt"/>
              </a:rPr>
              <a:t> </a:t>
            </a:r>
            <a:r>
              <a:rPr lang="en-US" sz="2800" b="1" dirty="0" err="1">
                <a:solidFill>
                  <a:srgbClr val="000000"/>
                </a:solidFill>
                <a:latin typeface="UTM Avo"/>
                <a:cs typeface="+mn-ea"/>
                <a:sym typeface="+mn-lt"/>
              </a:rPr>
              <a:t>tượng</a:t>
            </a:r>
            <a:endParaRPr lang="en-US" sz="2800" b="1" dirty="0">
              <a:solidFill>
                <a:srgbClr val="000000"/>
              </a:solidFill>
              <a:latin typeface="UTM Avo"/>
              <a:cs typeface="+mn-ea"/>
              <a:sym typeface="+mn-lt"/>
            </a:endParaRPr>
          </a:p>
        </p:txBody>
      </p:sp>
      <p:sp>
        <p:nvSpPr>
          <p:cNvPr id="15" name="TextBox 6">
            <a:extLst>
              <a:ext uri="{FF2B5EF4-FFF2-40B4-BE49-F238E27FC236}">
                <a16:creationId xmlns:a16="http://schemas.microsoft.com/office/drawing/2014/main" id="{322186ED-8385-6C58-9957-5F22112828B7}"/>
              </a:ext>
            </a:extLst>
          </p:cNvPr>
          <p:cNvSpPr txBox="1"/>
          <p:nvPr/>
        </p:nvSpPr>
        <p:spPr>
          <a:xfrm>
            <a:off x="4553391" y="1715006"/>
            <a:ext cx="3085213" cy="688009"/>
          </a:xfrm>
          <a:prstGeom prst="rect">
            <a:avLst/>
          </a:prstGeom>
        </p:spPr>
        <p:txBody>
          <a:bodyPr wrap="square" lIns="0" tIns="0" rIns="0" bIns="0" rtlCol="0" anchor="t">
            <a:spAutoFit/>
          </a:bodyPr>
          <a:lstStyle/>
          <a:p>
            <a:pPr algn="ctr" defTabSz="609630">
              <a:lnSpc>
                <a:spcPts val="6000"/>
              </a:lnSpc>
            </a:pPr>
            <a:r>
              <a:rPr lang="en-US" sz="3200" b="1" dirty="0">
                <a:solidFill>
                  <a:srgbClr val="000000"/>
                </a:solidFill>
                <a:latin typeface="UTM Avo"/>
                <a:cs typeface="+mn-ea"/>
                <a:sym typeface="+mn-lt"/>
              </a:rPr>
              <a:t>KẾT LUẬN</a:t>
            </a:r>
          </a:p>
        </p:txBody>
      </p:sp>
      <p:sp>
        <p:nvSpPr>
          <p:cNvPr id="16" name="Freeform 12">
            <a:extLst>
              <a:ext uri="{FF2B5EF4-FFF2-40B4-BE49-F238E27FC236}">
                <a16:creationId xmlns:a16="http://schemas.microsoft.com/office/drawing/2014/main" id="{3EE7CE06-636E-8EEE-56EA-51272F587543}"/>
              </a:ext>
            </a:extLst>
          </p:cNvPr>
          <p:cNvSpPr/>
          <p:nvPr/>
        </p:nvSpPr>
        <p:spPr>
          <a:xfrm>
            <a:off x="674502" y="4459282"/>
            <a:ext cx="3110015" cy="1941518"/>
          </a:xfrm>
          <a:custGeom>
            <a:avLst/>
            <a:gdLst/>
            <a:ahLst/>
            <a:cxnLst/>
            <a:rect l="l" t="t" r="r" b="b"/>
            <a:pathLst>
              <a:path w="1228648" h="767019">
                <a:moveTo>
                  <a:pt x="49787" y="0"/>
                </a:moveTo>
                <a:lnTo>
                  <a:pt x="1178861" y="0"/>
                </a:lnTo>
                <a:cubicBezTo>
                  <a:pt x="1192066" y="0"/>
                  <a:pt x="1204729" y="5245"/>
                  <a:pt x="1214066" y="14582"/>
                </a:cubicBezTo>
                <a:cubicBezTo>
                  <a:pt x="1223403" y="23919"/>
                  <a:pt x="1228648" y="36583"/>
                  <a:pt x="1228648" y="49787"/>
                </a:cubicBezTo>
                <a:lnTo>
                  <a:pt x="1228648" y="717232"/>
                </a:lnTo>
                <a:cubicBezTo>
                  <a:pt x="1228648" y="730437"/>
                  <a:pt x="1223403" y="743100"/>
                  <a:pt x="1214066" y="752437"/>
                </a:cubicBezTo>
                <a:cubicBezTo>
                  <a:pt x="1204729" y="761774"/>
                  <a:pt x="1192066" y="767019"/>
                  <a:pt x="1178861" y="767019"/>
                </a:cubicBezTo>
                <a:lnTo>
                  <a:pt x="49787" y="767019"/>
                </a:lnTo>
                <a:cubicBezTo>
                  <a:pt x="36583" y="767019"/>
                  <a:pt x="23919" y="761774"/>
                  <a:pt x="14582" y="752437"/>
                </a:cubicBezTo>
                <a:cubicBezTo>
                  <a:pt x="5245" y="743100"/>
                  <a:pt x="0" y="730437"/>
                  <a:pt x="0" y="717232"/>
                </a:cubicBezTo>
                <a:lnTo>
                  <a:pt x="0" y="49787"/>
                </a:lnTo>
                <a:cubicBezTo>
                  <a:pt x="0" y="36583"/>
                  <a:pt x="5245" y="23919"/>
                  <a:pt x="14582" y="14582"/>
                </a:cubicBezTo>
                <a:cubicBezTo>
                  <a:pt x="23919" y="5245"/>
                  <a:pt x="36583" y="0"/>
                  <a:pt x="49787"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en-US" sz="2400" dirty="0" err="1">
                <a:solidFill>
                  <a:srgbClr val="000000"/>
                </a:solidFill>
                <a:latin typeface="UTM Avo"/>
                <a:cs typeface="+mn-ea"/>
                <a:sym typeface="+mn-lt"/>
              </a:rPr>
              <a:t>Thời</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gian</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địa</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điểm</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Cuối</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thế</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kỉ</a:t>
            </a:r>
            <a:r>
              <a:rPr lang="en-US" sz="2400" dirty="0">
                <a:solidFill>
                  <a:srgbClr val="000000"/>
                </a:solidFill>
                <a:latin typeface="UTM Avo"/>
                <a:cs typeface="+mn-ea"/>
                <a:sym typeface="+mn-lt"/>
              </a:rPr>
              <a:t> XIX </a:t>
            </a:r>
          </a:p>
          <a:p>
            <a:pPr algn="ctr" defTabSz="609630">
              <a:lnSpc>
                <a:spcPct val="150000"/>
              </a:lnSpc>
            </a:pPr>
            <a:r>
              <a:rPr lang="en-US" sz="2400" dirty="0">
                <a:solidFill>
                  <a:srgbClr val="000000"/>
                </a:solidFill>
                <a:latin typeface="UTM Avo"/>
                <a:cs typeface="+mn-ea"/>
                <a:sym typeface="+mn-lt"/>
              </a:rPr>
              <a:t>ở </a:t>
            </a:r>
            <a:r>
              <a:rPr lang="en-US" sz="2400" dirty="0" err="1">
                <a:solidFill>
                  <a:srgbClr val="000000"/>
                </a:solidFill>
                <a:latin typeface="UTM Avo"/>
                <a:cs typeface="+mn-ea"/>
                <a:sym typeface="+mn-lt"/>
              </a:rPr>
              <a:t>Pháp</a:t>
            </a:r>
            <a:endParaRPr lang="en-US" sz="2400" dirty="0">
              <a:solidFill>
                <a:srgbClr val="000000"/>
              </a:solidFill>
              <a:latin typeface="UTM Avo"/>
              <a:cs typeface="+mn-ea"/>
              <a:sym typeface="+mn-lt"/>
            </a:endParaRPr>
          </a:p>
        </p:txBody>
      </p:sp>
      <p:sp>
        <p:nvSpPr>
          <p:cNvPr id="17" name="AutoShape 14">
            <a:extLst>
              <a:ext uri="{FF2B5EF4-FFF2-40B4-BE49-F238E27FC236}">
                <a16:creationId xmlns:a16="http://schemas.microsoft.com/office/drawing/2014/main" id="{D0E23B8E-4D1B-7629-0B3B-68DAEBE17BAF}"/>
              </a:ext>
            </a:extLst>
          </p:cNvPr>
          <p:cNvSpPr/>
          <p:nvPr/>
        </p:nvSpPr>
        <p:spPr>
          <a:xfrm flipH="1">
            <a:off x="2229509" y="3657600"/>
            <a:ext cx="3866490" cy="801682"/>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a:cs typeface="+mn-ea"/>
              <a:sym typeface="+mn-lt"/>
            </a:endParaRPr>
          </a:p>
        </p:txBody>
      </p:sp>
      <p:sp>
        <p:nvSpPr>
          <p:cNvPr id="18" name="Freeform 16">
            <a:extLst>
              <a:ext uri="{FF2B5EF4-FFF2-40B4-BE49-F238E27FC236}">
                <a16:creationId xmlns:a16="http://schemas.microsoft.com/office/drawing/2014/main" id="{E8822408-0C08-76FB-8CE2-565167DEDCA4}"/>
              </a:ext>
            </a:extLst>
          </p:cNvPr>
          <p:cNvSpPr/>
          <p:nvPr/>
        </p:nvSpPr>
        <p:spPr>
          <a:xfrm>
            <a:off x="4108326" y="4459282"/>
            <a:ext cx="2753756" cy="1941518"/>
          </a:xfrm>
          <a:custGeom>
            <a:avLst/>
            <a:gdLst/>
            <a:ahLst/>
            <a:cxnLst/>
            <a:rect l="l" t="t" r="r" b="b"/>
            <a:pathLst>
              <a:path w="1087904" h="767019">
                <a:moveTo>
                  <a:pt x="56228" y="0"/>
                </a:moveTo>
                <a:lnTo>
                  <a:pt x="1031675" y="0"/>
                </a:lnTo>
                <a:cubicBezTo>
                  <a:pt x="1046588" y="0"/>
                  <a:pt x="1060890" y="5924"/>
                  <a:pt x="1071435" y="16469"/>
                </a:cubicBezTo>
                <a:cubicBezTo>
                  <a:pt x="1081979" y="27014"/>
                  <a:pt x="1087904" y="41315"/>
                  <a:pt x="1087904" y="56228"/>
                </a:cubicBezTo>
                <a:lnTo>
                  <a:pt x="1087904" y="710791"/>
                </a:lnTo>
                <a:cubicBezTo>
                  <a:pt x="1087904" y="741845"/>
                  <a:pt x="1062729" y="767019"/>
                  <a:pt x="1031675" y="767019"/>
                </a:cubicBezTo>
                <a:lnTo>
                  <a:pt x="56228" y="767019"/>
                </a:lnTo>
                <a:cubicBezTo>
                  <a:pt x="41315" y="767019"/>
                  <a:pt x="27014" y="761095"/>
                  <a:pt x="16469" y="750551"/>
                </a:cubicBezTo>
                <a:cubicBezTo>
                  <a:pt x="5924" y="740006"/>
                  <a:pt x="0" y="725704"/>
                  <a:pt x="0" y="710791"/>
                </a:cubicBezTo>
                <a:lnTo>
                  <a:pt x="0" y="56228"/>
                </a:lnTo>
                <a:cubicBezTo>
                  <a:pt x="0" y="41315"/>
                  <a:pt x="5924" y="27014"/>
                  <a:pt x="16469" y="16469"/>
                </a:cubicBezTo>
                <a:cubicBezTo>
                  <a:pt x="27014" y="5924"/>
                  <a:pt x="41315" y="0"/>
                  <a:pt x="56228"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en-US" sz="2400" dirty="0">
                <a:solidFill>
                  <a:srgbClr val="000000"/>
                </a:solidFill>
                <a:latin typeface="UTM Avo"/>
                <a:cs typeface="+mn-ea"/>
                <a:sym typeface="+mn-lt"/>
              </a:rPr>
              <a:t>Do Claude Monet </a:t>
            </a:r>
            <a:r>
              <a:rPr lang="en-US" sz="2400" dirty="0" err="1">
                <a:solidFill>
                  <a:srgbClr val="000000"/>
                </a:solidFill>
                <a:latin typeface="UTM Avo"/>
                <a:cs typeface="+mn-ea"/>
                <a:sym typeface="+mn-lt"/>
              </a:rPr>
              <a:t>khởi</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xướng</a:t>
            </a:r>
            <a:endParaRPr lang="en-US" sz="2400" dirty="0">
              <a:solidFill>
                <a:srgbClr val="000000"/>
              </a:solidFill>
              <a:latin typeface="UTM Avo"/>
              <a:cs typeface="+mn-ea"/>
              <a:sym typeface="+mn-lt"/>
            </a:endParaRPr>
          </a:p>
        </p:txBody>
      </p:sp>
      <p:sp>
        <p:nvSpPr>
          <p:cNvPr id="19" name="AutoShape 18">
            <a:extLst>
              <a:ext uri="{FF2B5EF4-FFF2-40B4-BE49-F238E27FC236}">
                <a16:creationId xmlns:a16="http://schemas.microsoft.com/office/drawing/2014/main" id="{D01A3460-879E-1F5B-062E-F05348854619}"/>
              </a:ext>
            </a:extLst>
          </p:cNvPr>
          <p:cNvSpPr/>
          <p:nvPr/>
        </p:nvSpPr>
        <p:spPr>
          <a:xfrm flipH="1">
            <a:off x="5485203" y="3657600"/>
            <a:ext cx="610795" cy="801682"/>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a:cs typeface="+mn-ea"/>
              <a:sym typeface="+mn-lt"/>
            </a:endParaRPr>
          </a:p>
        </p:txBody>
      </p:sp>
      <p:sp>
        <p:nvSpPr>
          <p:cNvPr id="20" name="Freeform 20">
            <a:extLst>
              <a:ext uri="{FF2B5EF4-FFF2-40B4-BE49-F238E27FC236}">
                <a16:creationId xmlns:a16="http://schemas.microsoft.com/office/drawing/2014/main" id="{8CFBC667-8605-4813-A0B2-44E312ACDEFA}"/>
              </a:ext>
            </a:extLst>
          </p:cNvPr>
          <p:cNvSpPr/>
          <p:nvPr/>
        </p:nvSpPr>
        <p:spPr>
          <a:xfrm>
            <a:off x="7185931" y="4459282"/>
            <a:ext cx="4436338" cy="1941518"/>
          </a:xfrm>
          <a:custGeom>
            <a:avLst/>
            <a:gdLst/>
            <a:ahLst/>
            <a:cxnLst/>
            <a:rect l="l" t="t" r="r" b="b"/>
            <a:pathLst>
              <a:path w="1752628" h="767019">
                <a:moveTo>
                  <a:pt x="34902" y="0"/>
                </a:moveTo>
                <a:lnTo>
                  <a:pt x="1717726" y="0"/>
                </a:lnTo>
                <a:cubicBezTo>
                  <a:pt x="1737002" y="0"/>
                  <a:pt x="1752628" y="15626"/>
                  <a:pt x="1752628" y="34902"/>
                </a:cubicBezTo>
                <a:lnTo>
                  <a:pt x="1752628" y="732117"/>
                </a:lnTo>
                <a:cubicBezTo>
                  <a:pt x="1752628" y="741374"/>
                  <a:pt x="1748951" y="750251"/>
                  <a:pt x="1742406" y="756797"/>
                </a:cubicBezTo>
                <a:cubicBezTo>
                  <a:pt x="1735860" y="763342"/>
                  <a:pt x="1726983" y="767019"/>
                  <a:pt x="1717726" y="767019"/>
                </a:cubicBezTo>
                <a:lnTo>
                  <a:pt x="34902" y="767019"/>
                </a:lnTo>
                <a:cubicBezTo>
                  <a:pt x="25646" y="767019"/>
                  <a:pt x="16768" y="763342"/>
                  <a:pt x="10223" y="756797"/>
                </a:cubicBezTo>
                <a:cubicBezTo>
                  <a:pt x="3677" y="750251"/>
                  <a:pt x="0" y="741374"/>
                  <a:pt x="0" y="732117"/>
                </a:cubicBezTo>
                <a:lnTo>
                  <a:pt x="0" y="34902"/>
                </a:lnTo>
                <a:cubicBezTo>
                  <a:pt x="0" y="25646"/>
                  <a:pt x="3677" y="16768"/>
                  <a:pt x="10223" y="10223"/>
                </a:cubicBezTo>
                <a:cubicBezTo>
                  <a:pt x="16768" y="3677"/>
                  <a:pt x="25646" y="0"/>
                  <a:pt x="34902" y="0"/>
                </a:cubicBezTo>
                <a:close/>
              </a:path>
            </a:pathLst>
          </a:custGeom>
          <a:solidFill>
            <a:schemeClr val="accent2">
              <a:lumMod val="40000"/>
              <a:lumOff val="60000"/>
            </a:schemeClr>
          </a:solidFill>
          <a:effectLst>
            <a:outerShdw blurRad="50800" dist="38100" dir="2700000" algn="tl" rotWithShape="0">
              <a:prstClr val="black">
                <a:alpha val="40000"/>
              </a:prstClr>
            </a:outerShdw>
          </a:effectLst>
        </p:spPr>
        <p:txBody>
          <a:bodyPr anchor="ctr"/>
          <a:lstStyle/>
          <a:p>
            <a:pPr algn="ctr" defTabSz="609630">
              <a:lnSpc>
                <a:spcPct val="150000"/>
              </a:lnSpc>
            </a:pPr>
            <a:r>
              <a:rPr lang="en-US" sz="2400" dirty="0" err="1">
                <a:solidFill>
                  <a:srgbClr val="000000"/>
                </a:solidFill>
                <a:latin typeface="UTM Avo"/>
                <a:cs typeface="+mn-ea"/>
                <a:sym typeface="+mn-lt"/>
              </a:rPr>
              <a:t>Ảnh</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hưởng</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đến</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hội</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họa</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phương</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Tây</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và</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mở</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ra</a:t>
            </a:r>
            <a:r>
              <a:rPr lang="en-US" sz="2400" dirty="0">
                <a:solidFill>
                  <a:srgbClr val="000000"/>
                </a:solidFill>
                <a:latin typeface="UTM Avo"/>
                <a:cs typeface="+mn-ea"/>
                <a:sym typeface="+mn-lt"/>
              </a:rPr>
              <a:t> </a:t>
            </a:r>
          </a:p>
          <a:p>
            <a:pPr algn="ctr" defTabSz="609630">
              <a:lnSpc>
                <a:spcPct val="150000"/>
              </a:lnSpc>
            </a:pPr>
            <a:r>
              <a:rPr lang="en-US" sz="2400" dirty="0" err="1">
                <a:solidFill>
                  <a:srgbClr val="000000"/>
                </a:solidFill>
                <a:latin typeface="UTM Avo"/>
                <a:cs typeface="+mn-ea"/>
                <a:sym typeface="+mn-lt"/>
              </a:rPr>
              <a:t>thời</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kì</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nghệ</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thuật</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hiện</a:t>
            </a:r>
            <a:r>
              <a:rPr lang="en-US" sz="2400" dirty="0">
                <a:solidFill>
                  <a:srgbClr val="000000"/>
                </a:solidFill>
                <a:latin typeface="UTM Avo"/>
                <a:cs typeface="+mn-ea"/>
                <a:sym typeface="+mn-lt"/>
              </a:rPr>
              <a:t> </a:t>
            </a:r>
            <a:r>
              <a:rPr lang="en-US" sz="2400" dirty="0" err="1">
                <a:solidFill>
                  <a:srgbClr val="000000"/>
                </a:solidFill>
                <a:latin typeface="UTM Avo"/>
                <a:cs typeface="+mn-ea"/>
                <a:sym typeface="+mn-lt"/>
              </a:rPr>
              <a:t>đại</a:t>
            </a:r>
            <a:r>
              <a:rPr lang="en-US" sz="2400" dirty="0">
                <a:solidFill>
                  <a:srgbClr val="000000"/>
                </a:solidFill>
                <a:latin typeface="UTM Avo"/>
                <a:cs typeface="+mn-ea"/>
                <a:sym typeface="+mn-lt"/>
              </a:rPr>
              <a:t>.</a:t>
            </a:r>
          </a:p>
        </p:txBody>
      </p:sp>
      <p:sp>
        <p:nvSpPr>
          <p:cNvPr id="21" name="AutoShape 22">
            <a:extLst>
              <a:ext uri="{FF2B5EF4-FFF2-40B4-BE49-F238E27FC236}">
                <a16:creationId xmlns:a16="http://schemas.microsoft.com/office/drawing/2014/main" id="{201FBD32-48DA-3D54-7482-EE6A4E544A9E}"/>
              </a:ext>
            </a:extLst>
          </p:cNvPr>
          <p:cNvSpPr/>
          <p:nvPr/>
        </p:nvSpPr>
        <p:spPr>
          <a:xfrm>
            <a:off x="6095998" y="3657600"/>
            <a:ext cx="3308104" cy="801682"/>
          </a:xfrm>
          <a:prstGeom prst="line">
            <a:avLst/>
          </a:prstGeom>
          <a:ln w="38100" cap="rnd">
            <a:solidFill>
              <a:srgbClr val="000000"/>
            </a:solidFill>
            <a:prstDash val="solid"/>
            <a:headEnd type="none" w="sm" len="sm"/>
            <a:tailEnd type="arrow" w="med" len="sm"/>
          </a:ln>
        </p:spPr>
        <p:txBody>
          <a:bodyPr/>
          <a:lstStyle/>
          <a:p>
            <a:pPr algn="ctr" defTabSz="609630"/>
            <a:endParaRPr lang="vi-VN" sz="800">
              <a:solidFill>
                <a:prstClr val="black"/>
              </a:solidFill>
              <a:latin typeface="UTM Avo"/>
              <a:cs typeface="+mn-ea"/>
              <a:sym typeface="+mn-lt"/>
            </a:endParaRPr>
          </a:p>
        </p:txBody>
      </p:sp>
    </p:spTree>
    <p:custDataLst>
      <p:tags r:id="rId1"/>
    </p:custDataLst>
    <p:extLst>
      <p:ext uri="{BB962C8B-B14F-4D97-AF65-F5344CB8AC3E}">
        <p14:creationId xmlns:p14="http://schemas.microsoft.com/office/powerpoint/2010/main" val="16751003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A219EF51-F206-9C57-03E6-697EC1D73D93}"/>
              </a:ext>
            </a:extLst>
          </p:cNvPr>
          <p:cNvPicPr>
            <a:picLocks noChangeAspect="1"/>
          </p:cNvPicPr>
          <p:nvPr/>
        </p:nvPicPr>
        <p:blipFill>
          <a:blip r:embed="rId6"/>
          <a:stretch>
            <a:fillRect/>
          </a:stretch>
        </p:blipFill>
        <p:spPr>
          <a:xfrm>
            <a:off x="4501082" y="3276600"/>
            <a:ext cx="3189835" cy="1764777"/>
          </a:xfrm>
          <a:prstGeom prst="rect">
            <a:avLst/>
          </a:prstGeom>
        </p:spPr>
      </p:pic>
    </p:spTree>
    <p:custDataLst>
      <p:tags r:id="rId1"/>
    </p:custDataLst>
    <p:extLst>
      <p:ext uri="{BB962C8B-B14F-4D97-AF65-F5344CB8AC3E}">
        <p14:creationId xmlns:p14="http://schemas.microsoft.com/office/powerpoint/2010/main" val="27524763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B31132BE-9B1E-4740-8A6C-BEDFD421B589}" vid="{30DA43B8-8E28-426A-8218-D5FF1104A920}"/>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Công nghệ 6.potx" id="{9FEEEFF5-8124-493B-B0C3-F6F2642525B0}" vid="{205F2644-E347-4C32-B2D6-8EA4ABB308E5}"/>
    </a:ext>
  </a:ext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B31132BE-9B1E-4740-8A6C-BEDFD421B589}" vid="{080FC9BA-86F2-46ED-A952-732DCCABEF8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126</TotalTime>
  <Words>816</Words>
  <Application>Microsoft Office PowerPoint</Application>
  <PresentationFormat>Widescreen</PresentationFormat>
  <Paragraphs>78</Paragraphs>
  <Slides>23</Slides>
  <Notes>20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UTM Avo</vt:lpstr>
      <vt:lpstr>Arial</vt:lpstr>
      <vt:lpstr>Calibri</vt:lpstr>
      <vt:lpstr>Wingdings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Thuynt</dc:creator>
  <cp:lastModifiedBy>Thuynt</cp:lastModifiedBy>
  <cp:revision>10</cp:revision>
  <dcterms:created xsi:type="dcterms:W3CDTF">2023-12-08T10:28:03Z</dcterms:created>
  <dcterms:modified xsi:type="dcterms:W3CDTF">2023-12-27T01:22:24Z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1D3360D0-629B-4407-AD94-2BD281A5E7D9</vt:lpwstr>
  </property>
  <property fmtid="{D5CDD505-2E9C-101B-9397-08002B2CF9AE}" pid="3" name="ArticulatePath">
    <vt:lpwstr>Presentation22</vt:lpwstr>
  </property>
</Properties>
</file>