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CFC5-80B7-445A-B45E-CC5F7D54B153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BB20-B093-41BD-94F2-54E5D462E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278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CFC5-80B7-445A-B45E-CC5F7D54B153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BB20-B093-41BD-94F2-54E5D462E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402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CFC5-80B7-445A-B45E-CC5F7D54B153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BB20-B093-41BD-94F2-54E5D462E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40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Rounded 1"/>
          <p:cNvSpPr/>
          <p:nvPr userDrawn="1"/>
        </p:nvSpPr>
        <p:spPr>
          <a:xfrm>
            <a:off x="236377" y="228600"/>
            <a:ext cx="11719249" cy="6400800"/>
          </a:xfrm>
          <a:prstGeom prst="round2DiagRect">
            <a:avLst>
              <a:gd name="adj1" fmla="val 0"/>
              <a:gd name="adj2" fmla="val 0"/>
            </a:avLst>
          </a:prstGeom>
          <a:solidFill>
            <a:schemeClr val="bg1"/>
          </a:solidFill>
          <a:ln w="28575">
            <a:noFill/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10476" y="299106"/>
            <a:ext cx="589731" cy="520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228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CFC5-80B7-445A-B45E-CC5F7D54B153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BB20-B093-41BD-94F2-54E5D462E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774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CFC5-80B7-445A-B45E-CC5F7D54B153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BB20-B093-41BD-94F2-54E5D462E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66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CFC5-80B7-445A-B45E-CC5F7D54B153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BB20-B093-41BD-94F2-54E5D462E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806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CFC5-80B7-445A-B45E-CC5F7D54B153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BB20-B093-41BD-94F2-54E5D462E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894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CFC5-80B7-445A-B45E-CC5F7D54B153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BB20-B093-41BD-94F2-54E5D462E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688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CFC5-80B7-445A-B45E-CC5F7D54B153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BB20-B093-41BD-94F2-54E5D462E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56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CFC5-80B7-445A-B45E-CC5F7D54B153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BB20-B093-41BD-94F2-54E5D462E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013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0CFC5-80B7-445A-B45E-CC5F7D54B153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0BB20-B093-41BD-94F2-54E5D462E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12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0CFC5-80B7-445A-B45E-CC5F7D54B153}" type="datetimeFigureOut">
              <a:rPr lang="en-US" smtClean="0"/>
              <a:t>2/28/2026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0BB20-B093-41BD-94F2-54E5D462ED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493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50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image" Target="../media/image59.sv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3FB9D5E-5DAA-4ED8-A477-9FC3FF3DA9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0957"/>
            <a:ext cx="12210290" cy="6888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DB2BA37-17C4-4552-9FC4-5BF272E1495C}"/>
              </a:ext>
            </a:extLst>
          </p:cNvPr>
          <p:cNvSpPr txBox="1"/>
          <p:nvPr/>
        </p:nvSpPr>
        <p:spPr>
          <a:xfrm>
            <a:off x="2393950" y="214667"/>
            <a:ext cx="9340850" cy="815533"/>
          </a:xfrm>
          <a:prstGeom prst="rect">
            <a:avLst/>
          </a:prstGeom>
          <a:noFill/>
        </p:spPr>
        <p:txBody>
          <a:bodyPr wrap="square" lIns="137079" tIns="68543" rIns="137079" bIns="68543" rtlCol="0">
            <a:spAutoFit/>
          </a:bodyPr>
          <a:lstStyle/>
          <a:p>
            <a:pPr algn="ctr">
              <a:defRPr/>
            </a:pPr>
            <a:r>
              <a:rPr lang="vi-VN" sz="4400" b="1" dirty="0">
                <a:latin typeface="+mj-lt"/>
                <a:ea typeface="#9Slide02 Noi dung rat dai" panose="02000000000000000000" pitchFamily="2" charset="0"/>
                <a:cs typeface="Times New Roman" panose="02020603050405020304" pitchFamily="18" charset="0"/>
              </a:rPr>
              <a:t>Thứ</a:t>
            </a:r>
            <a:r>
              <a:rPr lang="en-US" sz="4400" b="1" dirty="0">
                <a:latin typeface="+mj-lt"/>
                <a:ea typeface="#9Slide02 Noi dung rat dai" panose="02000000000000000000" pitchFamily="2" charset="0"/>
                <a:cs typeface="Times New Roman" panose="02020603050405020304" pitchFamily="18" charset="0"/>
              </a:rPr>
              <a:t>      </a:t>
            </a:r>
            <a:r>
              <a:rPr lang="vi-VN" sz="4400" b="1" dirty="0" smtClean="0">
                <a:latin typeface="+mj-lt"/>
                <a:ea typeface="#9Slide02 Noi dung rat dai" panose="02000000000000000000" pitchFamily="2" charset="0"/>
                <a:cs typeface="Times New Roman" panose="02020603050405020304" pitchFamily="18" charset="0"/>
              </a:rPr>
              <a:t>ngày </a:t>
            </a:r>
            <a:r>
              <a:rPr lang="en-US" sz="4400" b="1" dirty="0" smtClean="0">
                <a:latin typeface="+mj-lt"/>
                <a:ea typeface="#9Slide02 Noi dung rat dai" panose="02000000000000000000" pitchFamily="2" charset="0"/>
                <a:cs typeface="Times New Roman" panose="02020603050405020304" pitchFamily="18" charset="0"/>
              </a:rPr>
              <a:t>   </a:t>
            </a:r>
            <a:r>
              <a:rPr lang="vi-VN" sz="4400" b="1">
                <a:latin typeface="+mj-lt"/>
                <a:ea typeface="#9Slide02 Noi dung rat dai" panose="02000000000000000000" pitchFamily="2" charset="0"/>
                <a:cs typeface="Times New Roman" panose="02020603050405020304" pitchFamily="18" charset="0"/>
              </a:rPr>
              <a:t>tháng </a:t>
            </a:r>
            <a:r>
              <a:rPr lang="en-US" sz="4400" b="1">
                <a:latin typeface="+mj-lt"/>
                <a:ea typeface="#9Slide02 Noi dung rat dai" panose="02000000000000000000" pitchFamily="2" charset="0"/>
                <a:cs typeface="Times New Roman" panose="02020603050405020304" pitchFamily="18" charset="0"/>
              </a:rPr>
              <a:t>   </a:t>
            </a:r>
            <a:r>
              <a:rPr lang="vi-VN" sz="4400" b="1" smtClean="0">
                <a:latin typeface="+mj-lt"/>
                <a:ea typeface="#9Slide02 Noi dung rat dai" panose="02000000000000000000" pitchFamily="2" charset="0"/>
                <a:cs typeface="Times New Roman" panose="02020603050405020304" pitchFamily="18" charset="0"/>
              </a:rPr>
              <a:t>năm</a:t>
            </a:r>
            <a:endParaRPr lang="en-US" sz="4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9">
            <a:extLst>
              <a:ext uri="{FF2B5EF4-FFF2-40B4-BE49-F238E27FC236}">
                <a16:creationId xmlns:a16="http://schemas.microsoft.com/office/drawing/2014/main" id="{236EF04A-1C2B-4ED5-A8F2-A199D3D2E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4456" y="880226"/>
            <a:ext cx="5998607" cy="815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7079" tIns="68543" rIns="137079" bIns="68543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vi-VN" altLang="en-US" sz="4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en-US" sz="4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  <a:r>
              <a:rPr lang="en-US" alt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325E99-8D03-402E-8158-E4682241AF5E}"/>
              </a:ext>
            </a:extLst>
          </p:cNvPr>
          <p:cNvSpPr/>
          <p:nvPr/>
        </p:nvSpPr>
        <p:spPr>
          <a:xfrm>
            <a:off x="797573" y="2439049"/>
            <a:ext cx="11597071" cy="2467652"/>
          </a:xfrm>
          <a:prstGeom prst="rect">
            <a:avLst/>
          </a:prstGeom>
          <a:noFill/>
        </p:spPr>
        <p:txBody>
          <a:bodyPr wrap="square" lIns="137079" tIns="68543" rIns="137079" bIns="68543">
            <a:spAutoFit/>
          </a:bodyPr>
          <a:lstStyle/>
          <a:p>
            <a:pPr lvl="0" algn="ctr">
              <a:lnSpc>
                <a:spcPct val="122007"/>
              </a:lnSpc>
            </a:pPr>
            <a:r>
              <a:rPr lang="vi-VN" sz="4400" b="1" dirty="0">
                <a:solidFill>
                  <a:srgbClr val="FF0000"/>
                </a:solidFill>
                <a:latin typeface="+mj-lt"/>
                <a:sym typeface="Paytone One"/>
              </a:rPr>
              <a:t>CHỦ ĐỀ 6. GIẢI QUYẾT VẤN ĐỀ VỚI SỰ </a:t>
            </a:r>
          </a:p>
          <a:p>
            <a:pPr lvl="0" algn="ctr">
              <a:lnSpc>
                <a:spcPct val="122007"/>
              </a:lnSpc>
            </a:pPr>
            <a:r>
              <a:rPr lang="vi-VN" sz="4400" b="1" dirty="0">
                <a:solidFill>
                  <a:srgbClr val="FF0000"/>
                </a:solidFill>
                <a:latin typeface="+mj-lt"/>
                <a:sym typeface="Paytone One"/>
              </a:rPr>
              <a:t>TRỢ GIÚP CỦA MÁY TÍNH</a:t>
            </a:r>
            <a:endParaRPr lang="vi-VN" sz="4400" b="1" dirty="0">
              <a:solidFill>
                <a:srgbClr val="FF0000"/>
              </a:solidFill>
              <a:latin typeface="+mj-lt"/>
            </a:endParaRPr>
          </a:p>
          <a:p>
            <a:pPr algn="ctr">
              <a:defRPr/>
            </a:pPr>
            <a:endParaRPr lang="en-US" sz="4400" b="1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9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rcRect/>
          <a:stretch>
            <a:fillRect/>
          </a:stretch>
        </p:blipFill>
        <p:spPr>
          <a:xfrm>
            <a:off x="1261774" y="3954602"/>
            <a:ext cx="2414230" cy="2484298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813579" y="4461956"/>
            <a:ext cx="13106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/>
            <a:r>
              <a:rPr lang="en-US" sz="3600" b="1" dirty="0" err="1" smtClean="0">
                <a:latin typeface="SVN-SAF" panose="020406030505060202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 smtClean="0">
                <a:latin typeface="SVN-SAF" panose="02040603050506020204" pitchFamily="18" charset="0"/>
                <a:cs typeface="Times New Roman" panose="02020603050405020304" pitchFamily="18" charset="0"/>
              </a:rPr>
              <a:t> 12</a:t>
            </a:r>
            <a:endParaRPr lang="en-US" sz="3600" b="1" dirty="0">
              <a:latin typeface="SVN-SAF" panose="0204060305050602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82652" y="4726661"/>
            <a:ext cx="7985448" cy="823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>
              <a:lnSpc>
                <a:spcPct val="150000"/>
              </a:lnSpc>
            </a:pPr>
            <a:r>
              <a:rPr lang="en-US" altLang="vi-VN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HÀNH SỬ DỤNG LỆNH</a:t>
            </a:r>
            <a:r>
              <a:rPr lang="vi-VN" altLang="vi-VN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</a:p>
        </p:txBody>
      </p:sp>
    </p:spTree>
    <p:extLst>
      <p:ext uri="{BB962C8B-B14F-4D97-AF65-F5344CB8AC3E}">
        <p14:creationId xmlns:p14="http://schemas.microsoft.com/office/powerpoint/2010/main" val="1582985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-116114" y="254577"/>
            <a:ext cx="3728254" cy="3112737"/>
            <a:chOff x="301091" y="301982"/>
            <a:chExt cx="4134561" cy="250816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301091" y="301982"/>
              <a:ext cx="4134561" cy="2508169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386620" y="498387"/>
              <a:ext cx="1158339" cy="914479"/>
            </a:xfrm>
            <a:prstGeom prst="rect">
              <a:avLst/>
            </a:prstGeom>
          </p:spPr>
        </p:pic>
      </p:grpSp>
      <p:grpSp>
        <p:nvGrpSpPr>
          <p:cNvPr id="12" name="Group 11"/>
          <p:cNvGrpSpPr/>
          <p:nvPr/>
        </p:nvGrpSpPr>
        <p:grpSpPr>
          <a:xfrm>
            <a:off x="3612140" y="498323"/>
            <a:ext cx="8410118" cy="3924601"/>
            <a:chOff x="1768766" y="4552258"/>
            <a:chExt cx="7300588" cy="2237383"/>
          </a:xfrm>
        </p:grpSpPr>
        <p:sp>
          <p:nvSpPr>
            <p:cNvPr id="10" name="Speech Bubble: Rectangle with Corners Rounded 9"/>
            <p:cNvSpPr/>
            <p:nvPr/>
          </p:nvSpPr>
          <p:spPr>
            <a:xfrm>
              <a:off x="1768766" y="4644318"/>
              <a:ext cx="7212563" cy="2145323"/>
            </a:xfrm>
            <a:prstGeom prst="wedgeRoundRectCallout">
              <a:avLst>
                <a:gd name="adj1" fmla="val 32336"/>
                <a:gd name="adj2" fmla="val 14223"/>
                <a:gd name="adj3" fmla="val 1666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1" name="Speech Bubble: Rectangle with Corners Rounded 10"/>
            <p:cNvSpPr/>
            <p:nvPr/>
          </p:nvSpPr>
          <p:spPr>
            <a:xfrm>
              <a:off x="1856791" y="4552258"/>
              <a:ext cx="7212563" cy="2145323"/>
            </a:xfrm>
            <a:prstGeom prst="wedgeRoundRectCallout">
              <a:avLst>
                <a:gd name="adj1" fmla="val -57056"/>
                <a:gd name="adj2" fmla="val 42928"/>
                <a:gd name="adj3" fmla="val 16667"/>
              </a:avLst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4064000" y="828120"/>
            <a:ext cx="785685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/>
            <a:r>
              <a:rPr lang="vi-VN" altLang="vi-VN" sz="2400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Sau khi học về cấu trúc lặp, bạn Khoa có ý tưởng tạo chương trình mô tả chú </a:t>
            </a:r>
            <a:r>
              <a:rPr lang="vi-VN" altLang="vi-VN" sz="24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vẹt </a:t>
            </a:r>
            <a:r>
              <a:rPr lang="vi-VN" altLang="vi-VN" sz="2400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bay liên tục trên sân khấu như sau:</a:t>
            </a:r>
          </a:p>
          <a:p>
            <a:pPr defTabSz="257175"/>
            <a:r>
              <a:rPr lang="vi-VN" altLang="vi-VN" sz="2400" dirty="0">
                <a:latin typeface="+mj-lt"/>
                <a:cs typeface="Times New Roman" panose="02020603050405020304" pitchFamily="18" charset="0"/>
              </a:rPr>
              <a:t>– Nhân vật: vẹt.</a:t>
            </a:r>
          </a:p>
          <a:p>
            <a:pPr defTabSz="257175"/>
            <a:r>
              <a:rPr lang="vi-VN" altLang="vi-VN" sz="2400" dirty="0">
                <a:latin typeface="+mj-lt"/>
                <a:cs typeface="Times New Roman" panose="02020603050405020304" pitchFamily="18" charset="0"/>
              </a:rPr>
              <a:t>– Sân khấu: phông nền bầu trời hoặc nền mặc định.</a:t>
            </a:r>
          </a:p>
          <a:p>
            <a:pPr defTabSz="257175"/>
            <a:r>
              <a:rPr lang="vi-VN" altLang="vi-VN" sz="2400" dirty="0">
                <a:latin typeface="+mj-lt"/>
                <a:cs typeface="Times New Roman" panose="02020603050405020304" pitchFamily="18" charset="0"/>
              </a:rPr>
              <a:t>– Hành động của nhân vật: lặp lại liên tục các hành động sau:</a:t>
            </a:r>
          </a:p>
          <a:p>
            <a:pPr defTabSz="257175"/>
            <a:r>
              <a:rPr lang="vi-VN" altLang="vi-VN" sz="2400" dirty="0">
                <a:latin typeface="+mj-lt"/>
                <a:cs typeface="Times New Roman" panose="02020603050405020304" pitchFamily="18" charset="0"/>
              </a:rPr>
              <a:t>1. Di chuyển 10 bước.  </a:t>
            </a:r>
            <a:r>
              <a:rPr lang="en-US" altLang="vi-VN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vi-VN" altLang="vi-VN" sz="2400" dirty="0" smtClean="0">
                <a:latin typeface="+mj-lt"/>
                <a:cs typeface="Times New Roman" panose="02020603050405020304" pitchFamily="18" charset="0"/>
              </a:rPr>
              <a:t>2</a:t>
            </a:r>
            <a:r>
              <a:rPr lang="vi-VN" altLang="vi-VN" sz="2400" dirty="0">
                <a:latin typeface="+mj-lt"/>
                <a:cs typeface="Times New Roman" panose="02020603050405020304" pitchFamily="18" charset="0"/>
              </a:rPr>
              <a:t>. Vỗ cánh.</a:t>
            </a:r>
          </a:p>
          <a:p>
            <a:pPr defTabSz="257175"/>
            <a:r>
              <a:rPr lang="vi-VN" altLang="vi-VN" sz="2400" dirty="0">
                <a:latin typeface="+mj-lt"/>
                <a:cs typeface="Times New Roman" panose="02020603050405020304" pitchFamily="18" charset="0"/>
              </a:rPr>
              <a:t>3. Đợi 1 giây.                </a:t>
            </a:r>
            <a:r>
              <a:rPr lang="vi-VN" altLang="vi-VN" sz="24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vi-VN" altLang="vi-VN" sz="2400" dirty="0">
                <a:latin typeface="+mj-lt"/>
                <a:cs typeface="Times New Roman" panose="02020603050405020304" pitchFamily="18" charset="0"/>
              </a:rPr>
              <a:t>4. Nếu chạm cạnh sân khấu thì bật lại.</a:t>
            </a:r>
            <a:endParaRPr lang="vi-VN" sz="2400" dirty="0">
              <a:latin typeface="+mj-lt"/>
              <a:cs typeface="Times New Roman" panose="02020603050405020304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6254708" y="4372424"/>
            <a:ext cx="4398778" cy="2028375"/>
            <a:chOff x="1856791" y="4401655"/>
            <a:chExt cx="7212563" cy="2295926"/>
          </a:xfrm>
        </p:grpSpPr>
        <p:sp>
          <p:nvSpPr>
            <p:cNvPr id="16" name="Speech Bubble: Oval 15"/>
            <p:cNvSpPr/>
            <p:nvPr/>
          </p:nvSpPr>
          <p:spPr>
            <a:xfrm>
              <a:off x="1856791" y="4401655"/>
              <a:ext cx="7212563" cy="2145323"/>
            </a:xfrm>
            <a:prstGeom prst="wedgeEllipseCallout">
              <a:avLst>
                <a:gd name="adj1" fmla="val -10080"/>
                <a:gd name="adj2" fmla="val 19948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7" name="Speech Bubble: Oval 16"/>
            <p:cNvSpPr/>
            <p:nvPr/>
          </p:nvSpPr>
          <p:spPr>
            <a:xfrm>
              <a:off x="1856791" y="4552258"/>
              <a:ext cx="7212563" cy="2145323"/>
            </a:xfrm>
            <a:prstGeom prst="wedgeEllipseCallout">
              <a:avLst>
                <a:gd name="adj1" fmla="val -50463"/>
                <a:gd name="adj2" fmla="val 55913"/>
              </a:avLst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pic>
        <p:nvPicPr>
          <p:cNvPr id="18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>
            <a:off x="5330225" y="5296063"/>
            <a:ext cx="867566" cy="616760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6670035" y="4760640"/>
            <a:ext cx="35681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/>
            <a:r>
              <a:rPr lang="vi-VN" altLang="vi-VN" sz="2800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Em hãy cùng bạn Khoa thực hành tạo chương trình đó nhé.</a:t>
            </a:r>
            <a:endParaRPr lang="en-US" altLang="vi-VN" sz="2800" dirty="0">
              <a:solidFill>
                <a:srgbClr val="FF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64038" y="1335952"/>
            <a:ext cx="3385615" cy="823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>
              <a:lnSpc>
                <a:spcPct val="150000"/>
              </a:lnSpc>
            </a:pPr>
            <a:r>
              <a:rPr lang="vi-VN" sz="3000" b="1" dirty="0">
                <a:solidFill>
                  <a:srgbClr val="0998D7"/>
                </a:solidFill>
                <a:latin typeface="SVN-SAF" panose="02040603050506020204" pitchFamily="18" charset="0"/>
                <a:cs typeface="Times New Roman" panose="02020603050405020304" pitchFamily="18" charset="0"/>
              </a:rPr>
              <a:t>   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29324" y="1861548"/>
            <a:ext cx="391186" cy="345344"/>
          </a:xfrm>
          <a:prstGeom prst="rect">
            <a:avLst/>
          </a:prstGeom>
        </p:spPr>
      </p:pic>
      <p:pic>
        <p:nvPicPr>
          <p:cNvPr id="2" name="Picture 1" descr="Khởi  1"/>
          <p:cNvPicPr>
            <a:picLocks noChangeAspect="1"/>
          </p:cNvPicPr>
          <p:nvPr/>
        </p:nvPicPr>
        <p:blipFill>
          <a:blip r:embed="rId7"/>
          <a:srcRect r="19601" b="-488"/>
          <a:stretch>
            <a:fillRect/>
          </a:stretch>
        </p:blipFill>
        <p:spPr>
          <a:xfrm flipH="1">
            <a:off x="1273114" y="3910554"/>
            <a:ext cx="2519972" cy="3149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043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0FEBC96-BD92-ADD2-27F8-1346DBA045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356" y="342110"/>
            <a:ext cx="9857561" cy="45092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9CBE473-43B8-8A81-1EF3-642BAE973D3E}"/>
              </a:ext>
            </a:extLst>
          </p:cNvPr>
          <p:cNvSpPr txBox="1"/>
          <p:nvPr/>
        </p:nvSpPr>
        <p:spPr>
          <a:xfrm>
            <a:off x="523864" y="5361157"/>
            <a:ext cx="1085294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200" i="1" dirty="0">
                <a:solidFill>
                  <a:srgbClr val="FF0000"/>
                </a:solidFill>
                <a:latin typeface="+mj-lt"/>
              </a:rPr>
              <a:t>Bước 3: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 </a:t>
            </a:r>
            <a:r>
              <a:rPr lang="vi-VN" sz="3200" dirty="0">
                <a:solidFill>
                  <a:srgbClr val="000000"/>
                </a:solidFill>
                <a:latin typeface="+mj-lt"/>
              </a:rPr>
              <a:t>Lưu tệp với tên </a:t>
            </a:r>
            <a:r>
              <a:rPr lang="vi-VN" sz="3200" dirty="0">
                <a:solidFill>
                  <a:srgbClr val="F7941E"/>
                </a:solidFill>
                <a:latin typeface="+mj-lt"/>
              </a:rPr>
              <a:t>HanhDongCuaVet</a:t>
            </a:r>
            <a:r>
              <a:rPr lang="vi-VN" sz="3200" dirty="0">
                <a:solidFill>
                  <a:srgbClr val="000000"/>
                </a:solidFill>
                <a:latin typeface="+mj-lt"/>
              </a:rPr>
              <a:t> vào thư mục của em.</a:t>
            </a:r>
            <a:endParaRPr lang="en-US" sz="3200" dirty="0">
              <a:latin typeface="+mj-lt"/>
            </a:endParaRPr>
          </a:p>
        </p:txBody>
      </p:sp>
      <p:pic>
        <p:nvPicPr>
          <p:cNvPr id="5" name="Google Shape;121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10396714" y="0"/>
            <a:ext cx="1693685" cy="12880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9110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520244" y="461379"/>
            <a:ext cx="4242257" cy="885902"/>
            <a:chOff x="-1338343" y="-527827"/>
            <a:chExt cx="5656342" cy="1181202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1338343" y="-527827"/>
              <a:ext cx="1280271" cy="1181202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736859" y="-492519"/>
              <a:ext cx="3581140" cy="9848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defTabSz="257175">
                <a:lnSpc>
                  <a:spcPct val="150000"/>
                </a:lnSpc>
              </a:pPr>
              <a:r>
                <a:rPr 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VẬN</a:t>
              </a:r>
              <a:r>
                <a:rPr 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DỤNG</a:t>
              </a:r>
              <a:endPara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" name="Rectangle 4"/>
          <p:cNvSpPr/>
          <p:nvPr/>
        </p:nvSpPr>
        <p:spPr>
          <a:xfrm>
            <a:off x="2318647" y="1164536"/>
            <a:ext cx="950505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>
              <a:lnSpc>
                <a:spcPct val="150000"/>
              </a:lnSpc>
            </a:pPr>
            <a:r>
              <a:rPr lang="vi-VN" sz="2000" b="1" dirty="0">
                <a:solidFill>
                  <a:srgbClr val="0998D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tạo chương trình sử dụng lệnh lặp với số lần biết trước để vẽ hình vuông.</a:t>
            </a:r>
          </a:p>
        </p:txBody>
      </p:sp>
      <p:pic>
        <p:nvPicPr>
          <p:cNvPr id="8" name="Picture 7" descr="A picture containing toy&#10;&#10;Description automatically generated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7348" b="89776" l="9744" r="89776">
                        <a14:foregroundMark x1="44728" y1="24281" x2="56869" y2="27157"/>
                        <a14:foregroundMark x1="56390" y1="26677" x2="57348" y2="28435"/>
                        <a14:foregroundMark x1="38978" y1="27636" x2="60064" y2="33387"/>
                        <a14:foregroundMark x1="60064" y1="33387" x2="42332" y2="32748"/>
                        <a14:foregroundMark x1="55911" y1="21885" x2="56390" y2="20927"/>
                        <a14:foregroundMark x1="53195" y1="24281" x2="51278" y2="22364"/>
                        <a14:foregroundMark x1="42332" y1="29393" x2="62780" y2="37220"/>
                        <a14:foregroundMark x1="62780" y1="37220" x2="45208" y2="24601"/>
                        <a14:foregroundMark x1="45208" y1="24601" x2="43770" y2="27157"/>
                        <a14:foregroundMark x1="56869" y1="25240" x2="55911" y2="28914"/>
                        <a14:foregroundMark x1="57348" y1="29872" x2="57348" y2="29872"/>
                        <a14:foregroundMark x1="57348" y1="29872" x2="57348" y2="29872"/>
                        <a14:foregroundMark x1="57348" y1="26677" x2="57348" y2="26677"/>
                        <a14:foregroundMark x1="51278" y1="9265" x2="51278" y2="9265"/>
                        <a14:foregroundMark x1="52716" y1="7348" x2="52716" y2="734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60552" y="5001202"/>
            <a:ext cx="2231448" cy="2231448"/>
          </a:xfrm>
          <a:prstGeom prst="rect">
            <a:avLst/>
          </a:prstGeom>
        </p:spPr>
      </p:pic>
      <p:pic>
        <p:nvPicPr>
          <p:cNvPr id="2050" name="Picture 2" descr="Tin học lớp 5 Kết nối tri thức Bài 12: Thực hành sử dụng lệnh lặp">
            <a:extLst>
              <a:ext uri="{FF2B5EF4-FFF2-40B4-BE49-F238E27FC236}">
                <a16:creationId xmlns:a16="http://schemas.microsoft.com/office/drawing/2014/main" id="{FB80775F-F400-B1AA-1338-2264EDEEB4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8351" y="2108200"/>
            <a:ext cx="3262444" cy="454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Tin học lớp 5 Kết nối tri thức Bài 12: Thực hành sử dụng lệnh lặp">
            <a:extLst>
              <a:ext uri="{FF2B5EF4-FFF2-40B4-BE49-F238E27FC236}">
                <a16:creationId xmlns:a16="http://schemas.microsoft.com/office/drawing/2014/main" id="{50E51AB4-2536-1930-F023-93A4958248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9300" y="2122588"/>
            <a:ext cx="3492500" cy="3173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383605C-242A-4750-5B0D-B6899F4FBCE9}"/>
              </a:ext>
            </a:extLst>
          </p:cNvPr>
          <p:cNvCxnSpPr/>
          <p:nvPr/>
        </p:nvCxnSpPr>
        <p:spPr>
          <a:xfrm flipV="1">
            <a:off x="5040466" y="3966295"/>
            <a:ext cx="1273342" cy="413480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329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175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#9Slide02 Noi dung rat dai</vt:lpstr>
      <vt:lpstr>Arial</vt:lpstr>
      <vt:lpstr>Calibri</vt:lpstr>
      <vt:lpstr>Calibri Light</vt:lpstr>
      <vt:lpstr>Paytone One</vt:lpstr>
      <vt:lpstr>SVN-SAF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STD_DELL</dc:creator>
  <cp:lastModifiedBy>STD_DELL</cp:lastModifiedBy>
  <cp:revision>1</cp:revision>
  <dcterms:created xsi:type="dcterms:W3CDTF">2026-02-28T09:23:05Z</dcterms:created>
  <dcterms:modified xsi:type="dcterms:W3CDTF">2026-02-28T09:23:49Z</dcterms:modified>
</cp:coreProperties>
</file>