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60" r:id="rId3"/>
    <p:sldId id="276" r:id="rId4"/>
    <p:sldId id="263" r:id="rId5"/>
    <p:sldId id="264" r:id="rId6"/>
    <p:sldId id="265" r:id="rId7"/>
    <p:sldId id="266" r:id="rId8"/>
    <p:sldId id="267" r:id="rId9"/>
    <p:sldId id="268" r:id="rId10"/>
    <p:sldId id="280" r:id="rId11"/>
  </p:sldIdLst>
  <p:sldSz cx="18288000" cy="10287000"/>
  <p:notesSz cx="6858000" cy="9144000"/>
  <p:embeddedFontLst>
    <p:embeddedFont>
      <p:font typeface="Nunito Black" pitchFamily="2" charset="0"/>
      <p:bold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64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sv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sv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svg"/><Relationship Id="rId7" Type="http://schemas.openxmlformats.org/officeDocument/2006/relationships/image" Target="../media/image3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8.sv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0.svg"/><Relationship Id="rId10" Type="http://schemas.openxmlformats.org/officeDocument/2006/relationships/image" Target="../media/image33.svg"/><Relationship Id="rId4" Type="http://schemas.openxmlformats.org/officeDocument/2006/relationships/image" Target="../media/image19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svg"/><Relationship Id="rId7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206291" y="5143500"/>
            <a:ext cx="3966556" cy="5334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56095" y="8966783"/>
            <a:ext cx="7315200" cy="17556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53594" y="8721852"/>
            <a:ext cx="7315200" cy="17556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758227" y="3142377"/>
            <a:ext cx="4019190" cy="782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93912" y="6172200"/>
            <a:ext cx="3471862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93912" y="8531352"/>
            <a:ext cx="7315200" cy="17556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04823">
            <a:off x="10839306" y="-5877926"/>
            <a:ext cx="8683149" cy="86831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115676">
            <a:off x="-901008" y="-726194"/>
            <a:ext cx="3386243" cy="35097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92113" y="766303"/>
            <a:ext cx="3218784" cy="14967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151512" y="766303"/>
            <a:ext cx="2276095" cy="10583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8649C0-6285-8379-B5B8-95940FF68BA9}"/>
              </a:ext>
            </a:extLst>
          </p:cNvPr>
          <p:cNvSpPr txBox="1"/>
          <p:nvPr/>
        </p:nvSpPr>
        <p:spPr>
          <a:xfrm>
            <a:off x="4439643" y="494194"/>
            <a:ext cx="8143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Nunito Black" panose="00000A00000000000000" pitchFamily="2" charset="0"/>
              </a:rPr>
              <a:t>Thứ … ngày … tháng … năm ….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978B99-ED23-EA87-8FC6-642E05F9C579}"/>
              </a:ext>
            </a:extLst>
          </p:cNvPr>
          <p:cNvSpPr txBox="1"/>
          <p:nvPr/>
        </p:nvSpPr>
        <p:spPr>
          <a:xfrm>
            <a:off x="5856166" y="129733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Nunito Black" panose="00000A00000000000000" pitchFamily="2" charset="0"/>
              </a:rPr>
              <a:t>Tự nhiên và xã hội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776151-A1C2-792D-EB47-8450D79DCCBB}"/>
              </a:ext>
            </a:extLst>
          </p:cNvPr>
          <p:cNvSpPr txBox="1"/>
          <p:nvPr/>
        </p:nvSpPr>
        <p:spPr>
          <a:xfrm>
            <a:off x="2088855" y="2083994"/>
            <a:ext cx="13289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Nunito Black" panose="00000A00000000000000" pitchFamily="2" charset="0"/>
              </a:rPr>
              <a:t>BÀI 15: MỘT SỐ BỘ PHẬN CỦA ĐỘNG VẬT VÀ CHỨC NĂNG CỦA CHÚNG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6CB0C1-06F5-95BB-306B-65DB1E20FF9C}"/>
              </a:ext>
            </a:extLst>
          </p:cNvPr>
          <p:cNvSpPr txBox="1"/>
          <p:nvPr/>
        </p:nvSpPr>
        <p:spPr>
          <a:xfrm>
            <a:off x="1678075" y="498087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600" dirty="0" err="1">
                <a:solidFill>
                  <a:srgbClr val="FF0000"/>
                </a:solidFill>
                <a:latin typeface="Nunito Black" panose="00000A00000000000000" pitchFamily="2" charset="0"/>
              </a:rPr>
              <a:t>Khởi</a:t>
            </a:r>
            <a:r>
              <a:rPr lang="en-US" sz="96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động</a:t>
            </a:r>
            <a:endParaRPr lang="en-US" sz="9600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1C7493E-8034-5DF3-144C-537D57B07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11" r="1" b="20080"/>
          <a:stretch/>
        </p:blipFill>
        <p:spPr>
          <a:xfrm>
            <a:off x="6928" y="38106"/>
            <a:ext cx="18287999" cy="10286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1497262"/>
            <a:ext cx="9025758" cy="8789738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30576" y="5005708"/>
            <a:ext cx="140313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2BC444E-6D76-3991-59C7-8D453E1A13D1}"/>
              </a:ext>
            </a:extLst>
          </p:cNvPr>
          <p:cNvSpPr txBox="1"/>
          <p:nvPr/>
        </p:nvSpPr>
        <p:spPr>
          <a:xfrm>
            <a:off x="6928" y="5676900"/>
            <a:ext cx="90188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>
                <a:solidFill>
                  <a:srgbClr val="FF0000"/>
                </a:solidFill>
                <a:latin typeface="Nunito Black" panose="00000A00000000000000" pitchFamily="2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12804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A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44574C-7EC7-5F3E-518B-25795C1298D5}"/>
              </a:ext>
            </a:extLst>
          </p:cNvPr>
          <p:cNvSpPr/>
          <p:nvPr/>
        </p:nvSpPr>
        <p:spPr>
          <a:xfrm>
            <a:off x="304800" y="266700"/>
            <a:ext cx="17602200" cy="967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FC2D021-71C9-5EE8-924D-F6DEC1E2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35200" y="6127012"/>
            <a:ext cx="3554158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A6CCCD-8995-30DD-817F-4528E3705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505700"/>
            <a:ext cx="3321199" cy="2785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33B8FA-091A-805A-7E38-62FB4CCED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971" y="311888"/>
            <a:ext cx="17602200" cy="967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0AAC1BE-9CCA-ECE1-8DE3-2BB4F98E7F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2371" y="6172200"/>
            <a:ext cx="3554158" cy="41148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4E7DB26-15D6-8D85-CA0F-7A6249DFA5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171" y="7550888"/>
            <a:ext cx="3321199" cy="27859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A2D183-C915-EF2B-4331-0AE5A3F54584}"/>
              </a:ext>
            </a:extLst>
          </p:cNvPr>
          <p:cNvSpPr txBox="1"/>
          <p:nvPr/>
        </p:nvSpPr>
        <p:spPr>
          <a:xfrm>
            <a:off x="1096178" y="405825"/>
            <a:ext cx="1624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Hãy kể tên một số con vật mà em biết. Em nhớ nhất đặc điểm nào của chúng?</a:t>
            </a:r>
            <a:endParaRPr lang="en-US" sz="320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CBD0F6-4E33-48BD-037C-9FC89C6A3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82" y="342900"/>
            <a:ext cx="657225" cy="647700"/>
          </a:xfrm>
          <a:prstGeom prst="rect">
            <a:avLst/>
          </a:prstGeom>
        </p:spPr>
      </p:pic>
      <p:pic>
        <p:nvPicPr>
          <p:cNvPr id="1026" name="Picture 2" descr="Chỉ tại con… mèo">
            <a:extLst>
              <a:ext uri="{FF2B5EF4-FFF2-40B4-BE49-F238E27FC236}">
                <a16:creationId xmlns:a16="http://schemas.microsoft.com/office/drawing/2014/main" id="{CF3BD0ED-422F-3BAC-759D-D97A0151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02" y="1035788"/>
            <a:ext cx="4610793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U ĐỐ VỀ CON CHÓ">
            <a:extLst>
              <a:ext uri="{FF2B5EF4-FFF2-40B4-BE49-F238E27FC236}">
                <a16:creationId xmlns:a16="http://schemas.microsoft.com/office/drawing/2014/main" id="{97791F18-A5EB-32DA-4941-E4E15DF8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69" y="1035787"/>
            <a:ext cx="5210123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ÀM THẾ NÀO ĐỂ XÁC ĐỊNH MỘT CON GÀ TRỐNG TỐT">
            <a:extLst>
              <a:ext uri="{FF2B5EF4-FFF2-40B4-BE49-F238E27FC236}">
                <a16:creationId xmlns:a16="http://schemas.microsoft.com/office/drawing/2014/main" id="{543456B2-E4CB-3C1A-FF65-0AE379444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503" y="854155"/>
            <a:ext cx="6191250" cy="38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 vịt có mấy chân? - Giải Pháp Tinh Hoa">
            <a:extLst>
              <a:ext uri="{FF2B5EF4-FFF2-40B4-BE49-F238E27FC236}">
                <a16:creationId xmlns:a16="http://schemas.microsoft.com/office/drawing/2014/main" id="{5B94E66F-EF7B-206E-AD5C-F83F4B09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38" y="4674127"/>
            <a:ext cx="5196592" cy="34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 cá đỏ rực hơn 1 tỷ đồng: Đại gia săn nuôi cầu may | Báo Dân trí">
            <a:extLst>
              <a:ext uri="{FF2B5EF4-FFF2-40B4-BE49-F238E27FC236}">
                <a16:creationId xmlns:a16="http://schemas.microsoft.com/office/drawing/2014/main" id="{59279DC7-4FFE-B180-9458-FA19B894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74" y="4729705"/>
            <a:ext cx="5065326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1C7493E-8034-5DF3-144C-537D57B07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11" r="1" b="20080"/>
          <a:stretch/>
        </p:blipFill>
        <p:spPr>
          <a:xfrm>
            <a:off x="6928" y="38106"/>
            <a:ext cx="18287999" cy="10286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1497262"/>
            <a:ext cx="9025758" cy="8789738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30576" y="5005708"/>
            <a:ext cx="140313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2BC444E-6D76-3991-59C7-8D453E1A13D1}"/>
              </a:ext>
            </a:extLst>
          </p:cNvPr>
          <p:cNvSpPr txBox="1"/>
          <p:nvPr/>
        </p:nvSpPr>
        <p:spPr>
          <a:xfrm>
            <a:off x="1371600" y="55245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600">
                <a:solidFill>
                  <a:srgbClr val="FF0000"/>
                </a:solidFill>
                <a:latin typeface="Nunito Black" panose="00000A00000000000000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128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A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44574C-7EC7-5F3E-518B-25795C1298D5}"/>
              </a:ext>
            </a:extLst>
          </p:cNvPr>
          <p:cNvSpPr/>
          <p:nvPr/>
        </p:nvSpPr>
        <p:spPr>
          <a:xfrm>
            <a:off x="304800" y="266700"/>
            <a:ext cx="17602200" cy="967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FC2D021-71C9-5EE8-924D-F6DEC1E2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35200" y="6127012"/>
            <a:ext cx="3554158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A6CCCD-8995-30DD-817F-4528E3705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505700"/>
            <a:ext cx="3321199" cy="2785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33B8FA-091A-805A-7E38-62FB4CCED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971" y="311888"/>
            <a:ext cx="17602200" cy="967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0AAC1BE-9CCA-ECE1-8DE3-2BB4F98E7F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2371" y="6172200"/>
            <a:ext cx="3554158" cy="41148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4E7DB26-15D6-8D85-CA0F-7A6249DFA5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171" y="7550888"/>
            <a:ext cx="3321199" cy="2785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1D752F-B419-EAC5-9CC0-925385575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66700"/>
            <a:ext cx="619125" cy="1019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3E3AF6-5BB4-825A-FFE5-78C348B15692}"/>
              </a:ext>
            </a:extLst>
          </p:cNvPr>
          <p:cNvSpPr txBox="1"/>
          <p:nvPr/>
        </p:nvSpPr>
        <p:spPr>
          <a:xfrm>
            <a:off x="1143000" y="34290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1</a:t>
            </a:r>
            <a:r>
              <a:rPr lang="en-US" sz="3200" b="1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. </a:t>
            </a:r>
            <a:r>
              <a:rPr lang="vi-VN" sz="32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Quan sát hình 1 và cho biết:</a:t>
            </a:r>
          </a:p>
          <a:p>
            <a:pPr algn="just"/>
            <a:r>
              <a:rPr lang="vi-VN" sz="32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- Tên con vật và nơi sống của chúng.</a:t>
            </a:r>
          </a:p>
          <a:p>
            <a:pPr algn="just"/>
            <a:r>
              <a:rPr lang="vi-VN" sz="32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- Con vật đó có những đặc điểm bên ngoài nào nổi bật?</a:t>
            </a:r>
          </a:p>
        </p:txBody>
      </p:sp>
      <p:pic>
        <p:nvPicPr>
          <p:cNvPr id="2050" name="Picture 2" descr="Tự nhiên xã hội lớp 3 Bài 15 trang 64, 65, 66 Khám phá - Kết nối tri thức">
            <a:extLst>
              <a:ext uri="{FF2B5EF4-FFF2-40B4-BE49-F238E27FC236}">
                <a16:creationId xmlns:a16="http://schemas.microsoft.com/office/drawing/2014/main" id="{99251802-1C74-C597-D56C-461E36787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99" y="1953963"/>
            <a:ext cx="11120899" cy="774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A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44574C-7EC7-5F3E-518B-25795C1298D5}"/>
              </a:ext>
            </a:extLst>
          </p:cNvPr>
          <p:cNvSpPr/>
          <p:nvPr/>
        </p:nvSpPr>
        <p:spPr>
          <a:xfrm>
            <a:off x="304800" y="266700"/>
            <a:ext cx="17602200" cy="967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FC2D021-71C9-5EE8-924D-F6DEC1E2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35200" y="6127012"/>
            <a:ext cx="3554158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A6CCCD-8995-30DD-817F-4528E3705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505700"/>
            <a:ext cx="3321199" cy="2785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33B8FA-091A-805A-7E38-62FB4CCED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971" y="311888"/>
            <a:ext cx="17602200" cy="967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0AAC1BE-9CCA-ECE1-8DE3-2BB4F98E7F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2371" y="6172200"/>
            <a:ext cx="3554158" cy="41148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4E7DB26-15D6-8D85-CA0F-7A6249DFA5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171" y="7550888"/>
            <a:ext cx="3321199" cy="27859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7B144-BD37-DCA4-FE46-057402796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66700"/>
            <a:ext cx="619125" cy="1019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A2BDAA-9D90-D361-2B64-682C1AF175AC}"/>
              </a:ext>
            </a:extLst>
          </p:cNvPr>
          <p:cNvSpPr txBox="1"/>
          <p:nvPr/>
        </p:nvSpPr>
        <p:spPr>
          <a:xfrm>
            <a:off x="1143000" y="34290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1</a:t>
            </a:r>
            <a:r>
              <a:rPr lang="en-US" sz="3200" b="1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. </a:t>
            </a:r>
            <a:r>
              <a:rPr lang="vi-VN" sz="32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Quan sát hình 1 và cho biết:</a:t>
            </a:r>
          </a:p>
          <a:p>
            <a:pPr algn="just"/>
            <a:r>
              <a:rPr lang="vi-VN" sz="32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- Tên con vật và nơi sống của chúng.</a:t>
            </a:r>
          </a:p>
          <a:p>
            <a:pPr algn="just"/>
            <a:r>
              <a:rPr lang="vi-VN" sz="32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- Con vật đó có những đặc điểm bên ngoài nào nổi bật?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9930B4E-AF6E-04E3-72BD-0368B3644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05091"/>
              </p:ext>
            </p:extLst>
          </p:nvPr>
        </p:nvGraphicFramePr>
        <p:xfrm>
          <a:off x="3300417" y="1998022"/>
          <a:ext cx="12044016" cy="6945839"/>
        </p:xfrm>
        <a:graphic>
          <a:graphicData uri="http://schemas.openxmlformats.org/drawingml/2006/table">
            <a:tbl>
              <a:tblPr/>
              <a:tblGrid>
                <a:gridCol w="3116772">
                  <a:extLst>
                    <a:ext uri="{9D8B030D-6E8A-4147-A177-3AD203B41FA5}">
                      <a16:colId xmlns:a16="http://schemas.microsoft.com/office/drawing/2014/main" val="3842130195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638051088"/>
                    </a:ext>
                  </a:extLst>
                </a:gridCol>
                <a:gridCol w="5117244">
                  <a:extLst>
                    <a:ext uri="{9D8B030D-6E8A-4147-A177-3AD203B41FA5}">
                      <a16:colId xmlns:a16="http://schemas.microsoft.com/office/drawing/2014/main" val="514874455"/>
                    </a:ext>
                  </a:extLst>
                </a:gridCol>
              </a:tblGrid>
              <a:tr h="6270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Nunito Black" panose="00000A00000000000000" pitchFamily="2" charset="0"/>
                        </a:rPr>
                        <a:t>Tên con vật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 b="1">
                          <a:solidFill>
                            <a:srgbClr val="FF0000"/>
                          </a:solidFill>
                          <a:effectLst/>
                          <a:latin typeface="Nunito Black" panose="00000A00000000000000" pitchFamily="2" charset="0"/>
                        </a:rPr>
                        <a:t>Nơi sống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Nunito Black" panose="00000A00000000000000" pitchFamily="2" charset="0"/>
                        </a:rPr>
                        <a:t>Đặc điểm bên ngoài nổi bật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503838"/>
                  </a:ext>
                </a:extLst>
              </a:tr>
              <a:tr h="872475"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Con hươu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Trên cạn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Có sừng và màu lông vàng chấm trắng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057644"/>
                  </a:ext>
                </a:extLst>
              </a:tr>
              <a:tr h="6270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Bò sữa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Trên cạn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Màu lông trắng pha đen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053499"/>
                  </a:ext>
                </a:extLst>
              </a:tr>
              <a:tr h="3817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Cá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Dưới nước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Có vảy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493289"/>
                  </a:ext>
                </a:extLst>
              </a:tr>
              <a:tr h="381708"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Bươm bướm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Trên trời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Có cánh, màu sặc sỡ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52542"/>
                  </a:ext>
                </a:extLst>
              </a:tr>
              <a:tr h="6270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Ếch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Trên cạn và dưới nước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Da ẩm ướt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2631"/>
                  </a:ext>
                </a:extLst>
              </a:tr>
              <a:tr h="6270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Vịt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Trên cạn và dưới nước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Lông trắng và không bị ướt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445680"/>
                  </a:ext>
                </a:extLst>
              </a:tr>
              <a:tr h="3817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Chim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Trên trời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Có cánh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266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5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A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44574C-7EC7-5F3E-518B-25795C1298D5}"/>
              </a:ext>
            </a:extLst>
          </p:cNvPr>
          <p:cNvSpPr/>
          <p:nvPr/>
        </p:nvSpPr>
        <p:spPr>
          <a:xfrm>
            <a:off x="304800" y="266700"/>
            <a:ext cx="17602200" cy="967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6CCCD-8995-30DD-817F-4528E3705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7505700"/>
            <a:ext cx="3321199" cy="2785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33B8FA-091A-805A-7E38-62FB4CCED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971" y="311888"/>
            <a:ext cx="17602200" cy="967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0AAC1BE-9CCA-ECE1-8DE3-2BB4F98E7F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36124" y="7174424"/>
            <a:ext cx="2581435" cy="298863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4E7DB26-15D6-8D85-CA0F-7A6249DFA5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171" y="7550888"/>
            <a:ext cx="3321199" cy="27859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FE27E0-F7F6-0817-3EFA-048B8196C671}"/>
              </a:ext>
            </a:extLst>
          </p:cNvPr>
          <p:cNvSpPr txBox="1"/>
          <p:nvPr/>
        </p:nvSpPr>
        <p:spPr>
          <a:xfrm>
            <a:off x="1066799" y="311727"/>
            <a:ext cx="139055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2:</a:t>
            </a:r>
            <a:r>
              <a:rPr lang="vi-VN" sz="3200" b="0" i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 Quan sát hình và thực hiện:</a:t>
            </a:r>
          </a:p>
          <a:p>
            <a:pPr algn="just"/>
            <a:r>
              <a:rPr lang="vi-VN" sz="32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- Chỉ và nói tên một số bộ phận bên ngoài của con vật.</a:t>
            </a:r>
          </a:p>
          <a:p>
            <a:pPr algn="just"/>
            <a:r>
              <a:rPr lang="vi-VN" sz="32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- Nhận xét về lớp che phủ bên ngoài cơ thể của các con vật.</a:t>
            </a:r>
          </a:p>
          <a:p>
            <a:pPr algn="just"/>
            <a:r>
              <a:rPr lang="vi-VN" sz="32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- Lựa chọn một số con vật và so sánh đặc điểm bên ngoài của chúng.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7CBD-DD63-A290-B7BA-CA6D10417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66700"/>
            <a:ext cx="619125" cy="1019175"/>
          </a:xfrm>
          <a:prstGeom prst="rect">
            <a:avLst/>
          </a:prstGeom>
        </p:spPr>
      </p:pic>
      <p:pic>
        <p:nvPicPr>
          <p:cNvPr id="4098" name="Picture 2" descr="20220527083626_wm_shs-tu-nhien-va-xa-hoi-3">
            <a:extLst>
              <a:ext uri="{FF2B5EF4-FFF2-40B4-BE49-F238E27FC236}">
                <a16:creationId xmlns:a16="http://schemas.microsoft.com/office/drawing/2014/main" id="{64E27C23-A5FB-5687-D2E9-7146E6EB3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18889" r="49988" b="44074"/>
          <a:stretch/>
        </p:blipFill>
        <p:spPr bwMode="auto">
          <a:xfrm>
            <a:off x="1676400" y="2495340"/>
            <a:ext cx="4130601" cy="480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D29A0D-A7A2-7638-D3B8-289E7776493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000" t="19630" r="7375" b="44074"/>
          <a:stretch/>
        </p:blipFill>
        <p:spPr>
          <a:xfrm>
            <a:off x="5807001" y="2541583"/>
            <a:ext cx="4000272" cy="4803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3E7D07-D3C5-32BC-89DA-EF0624E359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78" t="56667" r="51509" b="7037"/>
          <a:stretch/>
        </p:blipFill>
        <p:spPr>
          <a:xfrm>
            <a:off x="9677410" y="2541582"/>
            <a:ext cx="3554158" cy="4756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09677D-ADEC-BBE9-8FEB-7B0A1BE8C8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455" t="57407" r="8415" b="6296"/>
          <a:stretch/>
        </p:blipFill>
        <p:spPr>
          <a:xfrm>
            <a:off x="13268739" y="2435693"/>
            <a:ext cx="4000272" cy="49089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B87EDC-1B20-E980-A167-E041FE6AC55C}"/>
              </a:ext>
            </a:extLst>
          </p:cNvPr>
          <p:cNvSpPr txBox="1"/>
          <p:nvPr/>
        </p:nvSpPr>
        <p:spPr>
          <a:xfrm>
            <a:off x="2971800" y="7364617"/>
            <a:ext cx="212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Nunito Black" panose="00000A00000000000000" pitchFamily="2" charset="0"/>
              </a:rPr>
              <a:t>Vỏ cứng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CF1EFE-1632-A844-9BA1-3A7EF9CD539E}"/>
              </a:ext>
            </a:extLst>
          </p:cNvPr>
          <p:cNvSpPr txBox="1"/>
          <p:nvPr/>
        </p:nvSpPr>
        <p:spPr>
          <a:xfrm>
            <a:off x="6743122" y="7364617"/>
            <a:ext cx="212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Nunito Black" panose="00000A00000000000000" pitchFamily="2" charset="0"/>
              </a:rPr>
              <a:t>Có vảy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681C5F-DF80-F679-A93C-81FFFC851E0B}"/>
              </a:ext>
            </a:extLst>
          </p:cNvPr>
          <p:cNvSpPr txBox="1"/>
          <p:nvPr/>
        </p:nvSpPr>
        <p:spPr>
          <a:xfrm>
            <a:off x="10605725" y="7364617"/>
            <a:ext cx="212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Nunito Black" panose="00000A00000000000000" pitchFamily="2" charset="0"/>
              </a:rPr>
              <a:t>Lông vũ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DA8A94-0BD9-58E4-7636-56C8D0C7BC64}"/>
              </a:ext>
            </a:extLst>
          </p:cNvPr>
          <p:cNvSpPr txBox="1"/>
          <p:nvPr/>
        </p:nvSpPr>
        <p:spPr>
          <a:xfrm>
            <a:off x="13659777" y="7364616"/>
            <a:ext cx="2625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Nunito Black" panose="00000A00000000000000" pitchFamily="2" charset="0"/>
              </a:rPr>
              <a:t>Lông mao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F92390-57E2-6A44-12D6-2F5D9B961BAE}"/>
              </a:ext>
            </a:extLst>
          </p:cNvPr>
          <p:cNvSpPr txBox="1"/>
          <p:nvPr/>
        </p:nvSpPr>
        <p:spPr>
          <a:xfrm>
            <a:off x="3588828" y="8275681"/>
            <a:ext cx="12272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00000"/>
                </a:solidFill>
                <a:latin typeface="Nunito Black" panose="00000A00000000000000" pitchFamily="2" charset="0"/>
              </a:rPr>
              <a:t>	C</a:t>
            </a:r>
            <a:r>
              <a:rPr lang="vi-VN" sz="3600" b="0" i="0">
                <a:solidFill>
                  <a:srgbClr val="C00000"/>
                </a:solidFill>
                <a:effectLst/>
                <a:latin typeface="Nunito Black" panose="00000A00000000000000" pitchFamily="2" charset="0"/>
              </a:rPr>
              <a:t>ác con vật có lớp che phủ khác nhau. Mỗi con vật có một đặc điểm về lớp che phủ bên ngoài cơ thể riêng.</a:t>
            </a:r>
            <a:endParaRPr lang="en-US" sz="3600">
              <a:solidFill>
                <a:srgbClr val="C00000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A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44574C-7EC7-5F3E-518B-25795C1298D5}"/>
              </a:ext>
            </a:extLst>
          </p:cNvPr>
          <p:cNvSpPr/>
          <p:nvPr/>
        </p:nvSpPr>
        <p:spPr>
          <a:xfrm>
            <a:off x="304800" y="266700"/>
            <a:ext cx="17602200" cy="967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FC2D021-71C9-5EE8-924D-F6DEC1E2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35200" y="6127012"/>
            <a:ext cx="3554158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A6CCCD-8995-30DD-817F-4528E3705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505700"/>
            <a:ext cx="3321199" cy="2785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33B8FA-091A-805A-7E38-62FB4CCED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971" y="311888"/>
            <a:ext cx="17602200" cy="967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0AAC1BE-9CCA-ECE1-8DE3-2BB4F98E7F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2371" y="6172200"/>
            <a:ext cx="3554158" cy="41148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4E7DB26-15D6-8D85-CA0F-7A6249DFA5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171" y="7550888"/>
            <a:ext cx="3321199" cy="27859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38AF95-563A-F14C-320D-05FDC25D86F6}"/>
              </a:ext>
            </a:extLst>
          </p:cNvPr>
          <p:cNvSpPr txBox="1"/>
          <p:nvPr/>
        </p:nvSpPr>
        <p:spPr>
          <a:xfrm>
            <a:off x="1066800" y="483899"/>
            <a:ext cx="13905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- Lựa chọn một số con vật và so sánh đặc điểm bên ngoài của chúng.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D4AC6-F116-135D-5E4E-2D7F73A99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66700"/>
            <a:ext cx="619125" cy="1019175"/>
          </a:xfrm>
          <a:prstGeom prst="rect">
            <a:avLst/>
          </a:prstGeom>
        </p:spPr>
      </p:pic>
      <p:pic>
        <p:nvPicPr>
          <p:cNvPr id="10" name="Picture 2" descr="Chỉ tại con… mèo">
            <a:extLst>
              <a:ext uri="{FF2B5EF4-FFF2-40B4-BE49-F238E27FC236}">
                <a16:creationId xmlns:a16="http://schemas.microsoft.com/office/drawing/2014/main" id="{67656245-E56A-1B44-AA7F-EA6557C8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99" y="1240685"/>
            <a:ext cx="4610793" cy="346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A9F3C3-DEA4-10CC-AB89-903AF4AD4F7E}"/>
              </a:ext>
            </a:extLst>
          </p:cNvPr>
          <p:cNvSpPr txBox="1"/>
          <p:nvPr/>
        </p:nvSpPr>
        <p:spPr>
          <a:xfrm>
            <a:off x="1632890" y="4927603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>
                <a:solidFill>
                  <a:srgbClr val="00B050"/>
                </a:solidFill>
                <a:effectLst/>
                <a:latin typeface="Nunito Black" panose="00000A00000000000000" pitchFamily="2" charset="0"/>
              </a:rPr>
              <a:t>Lông mao</a:t>
            </a:r>
            <a:endParaRPr lang="en-US" sz="2800">
              <a:solidFill>
                <a:srgbClr val="00B050"/>
              </a:solidFill>
              <a:latin typeface="Nunito Black" panose="00000A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BC189-D990-4EAB-9483-667885F5EAFA}"/>
              </a:ext>
            </a:extLst>
          </p:cNvPr>
          <p:cNvSpPr txBox="1"/>
          <p:nvPr/>
        </p:nvSpPr>
        <p:spPr>
          <a:xfrm>
            <a:off x="1632890" y="5509812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>
                <a:solidFill>
                  <a:srgbClr val="00B050"/>
                </a:solidFill>
                <a:effectLst/>
                <a:latin typeface="Nunito Black" panose="00000A00000000000000" pitchFamily="2" charset="0"/>
              </a:rPr>
              <a:t>Có 4 chân. Di chuyển bằng chân.</a:t>
            </a:r>
            <a:endParaRPr lang="en-US" sz="2800">
              <a:solidFill>
                <a:srgbClr val="00B050"/>
              </a:solidFill>
              <a:latin typeface="Nunito Black" panose="00000A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0EEF1-B924-1786-205B-9C182E22489B}"/>
              </a:ext>
            </a:extLst>
          </p:cNvPr>
          <p:cNvSpPr txBox="1"/>
          <p:nvPr/>
        </p:nvSpPr>
        <p:spPr>
          <a:xfrm>
            <a:off x="1632890" y="6531475"/>
            <a:ext cx="435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>
                <a:solidFill>
                  <a:srgbClr val="00B050"/>
                </a:solidFill>
                <a:effectLst/>
                <a:latin typeface="Nunito Black" panose="00000A00000000000000" pitchFamily="2" charset="0"/>
              </a:rPr>
              <a:t>Có mũi. Thở bằng mũi.</a:t>
            </a:r>
            <a:endParaRPr lang="en-US" sz="2800">
              <a:solidFill>
                <a:srgbClr val="00B050"/>
              </a:solidFill>
              <a:latin typeface="Nunito Black" panose="00000A00000000000000" pitchFamily="2" charset="0"/>
            </a:endParaRPr>
          </a:p>
        </p:txBody>
      </p:sp>
      <p:pic>
        <p:nvPicPr>
          <p:cNvPr id="14" name="Picture 10" descr="Con cá đỏ rực hơn 1 tỷ đồng: Đại gia săn nuôi cầu may | Báo Dân trí">
            <a:extLst>
              <a:ext uri="{FF2B5EF4-FFF2-40B4-BE49-F238E27FC236}">
                <a16:creationId xmlns:a16="http://schemas.microsoft.com/office/drawing/2014/main" id="{7C725CA8-B912-5A1F-AFB3-B08757DCD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874" y="1285875"/>
            <a:ext cx="5065326" cy="346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E052C4-2F6D-3218-F2B9-904B872D219B}"/>
              </a:ext>
            </a:extLst>
          </p:cNvPr>
          <p:cNvSpPr txBox="1"/>
          <p:nvPr/>
        </p:nvSpPr>
        <p:spPr>
          <a:xfrm>
            <a:off x="9835238" y="5025466"/>
            <a:ext cx="499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>
                <a:solidFill>
                  <a:srgbClr val="00B050"/>
                </a:solidFill>
                <a:effectLst/>
                <a:latin typeface="Nunito Black" panose="00000A00000000000000" pitchFamily="2" charset="0"/>
              </a:rPr>
              <a:t>Không có lông. Có vảy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DBC0B4-7147-1A09-4420-F07E4193A5E3}"/>
              </a:ext>
            </a:extLst>
          </p:cNvPr>
          <p:cNvSpPr txBox="1"/>
          <p:nvPr/>
        </p:nvSpPr>
        <p:spPr>
          <a:xfrm>
            <a:off x="9835238" y="5555979"/>
            <a:ext cx="5867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>
                <a:solidFill>
                  <a:srgbClr val="00B050"/>
                </a:solidFill>
                <a:effectLst/>
                <a:latin typeface="Nunito Black" panose="00000A00000000000000" pitchFamily="2" charset="0"/>
              </a:rPr>
              <a:t>Không có chân. Có vây. Dichuyển bằng vây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021429-2597-4742-FC50-07AF3D6876CC}"/>
              </a:ext>
            </a:extLst>
          </p:cNvPr>
          <p:cNvSpPr txBox="1"/>
          <p:nvPr/>
        </p:nvSpPr>
        <p:spPr>
          <a:xfrm>
            <a:off x="9866217" y="6446182"/>
            <a:ext cx="5349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>
                <a:solidFill>
                  <a:srgbClr val="00B050"/>
                </a:solidFill>
                <a:effectLst/>
                <a:latin typeface="Nunito Black" panose="00000A00000000000000" pitchFamily="2" charset="0"/>
              </a:rPr>
              <a:t>Không có mũi. Có mang. Thở bằng mang.</a:t>
            </a:r>
          </a:p>
        </p:txBody>
      </p:sp>
      <p:pic>
        <p:nvPicPr>
          <p:cNvPr id="19" name="Graphic 18" descr="Lightbulb and gear outline">
            <a:extLst>
              <a:ext uri="{FF2B5EF4-FFF2-40B4-BE49-F238E27FC236}">
                <a16:creationId xmlns:a16="http://schemas.microsoft.com/office/drawing/2014/main" id="{CFAA04FD-57B1-229B-B6A7-0779D81472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08795" y="8011279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173CD7-D179-CF6C-B449-EF8C7B238458}"/>
              </a:ext>
            </a:extLst>
          </p:cNvPr>
          <p:cNvSpPr txBox="1"/>
          <p:nvPr/>
        </p:nvSpPr>
        <p:spPr>
          <a:xfrm>
            <a:off x="4566589" y="8215313"/>
            <a:ext cx="10212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Nunito Black" panose="00000A00000000000000" pitchFamily="2" charset="0"/>
              </a:rPr>
              <a:t>ĐẶC ĐIỂM BÊN NGOÀI KHÁC NHAU</a:t>
            </a:r>
          </a:p>
        </p:txBody>
      </p:sp>
    </p:spTree>
    <p:extLst>
      <p:ext uri="{BB962C8B-B14F-4D97-AF65-F5344CB8AC3E}">
        <p14:creationId xmlns:p14="http://schemas.microsoft.com/office/powerpoint/2010/main" val="14161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A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44574C-7EC7-5F3E-518B-25795C1298D5}"/>
              </a:ext>
            </a:extLst>
          </p:cNvPr>
          <p:cNvSpPr/>
          <p:nvPr/>
        </p:nvSpPr>
        <p:spPr>
          <a:xfrm>
            <a:off x="304800" y="266700"/>
            <a:ext cx="17602200" cy="967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FC2D021-71C9-5EE8-924D-F6DEC1E2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35200" y="6127012"/>
            <a:ext cx="3554158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A6CCCD-8995-30DD-817F-4528E3705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505700"/>
            <a:ext cx="3321199" cy="2785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33B8FA-091A-805A-7E38-62FB4CCED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971" y="311888"/>
            <a:ext cx="17602200" cy="967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0AAC1BE-9CCA-ECE1-8DE3-2BB4F98E7F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2371" y="6172200"/>
            <a:ext cx="3554158" cy="41148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4E7DB26-15D6-8D85-CA0F-7A6249DFA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171" y="8706110"/>
            <a:ext cx="1944029" cy="16307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B7B130-8E51-FD3E-076C-3EC9403D1791}"/>
              </a:ext>
            </a:extLst>
          </p:cNvPr>
          <p:cNvSpPr txBox="1"/>
          <p:nvPr/>
        </p:nvSpPr>
        <p:spPr>
          <a:xfrm>
            <a:off x="990600" y="360218"/>
            <a:ext cx="998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 3.</a:t>
            </a:r>
            <a:r>
              <a:rPr lang="en-US" sz="28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 Quan sát hình và cho biết:</a:t>
            </a:r>
          </a:p>
          <a:p>
            <a:pPr algn="just"/>
            <a:r>
              <a:rPr lang="en-US" sz="28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- Các con vật đang làm gì? Ở đâu?</a:t>
            </a:r>
          </a:p>
          <a:p>
            <a:pPr algn="just"/>
            <a:r>
              <a:rPr lang="en-US" sz="28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- Bộ phận nào giúp chúng có thể thực hiện hoạt động đó?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32C2A-815C-4565-1A32-17980CBF5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66700"/>
            <a:ext cx="619125" cy="1019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481A6E-7A0F-3F60-7227-6B670B2433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75" t="15722" r="50000" b="47037"/>
          <a:stretch/>
        </p:blipFill>
        <p:spPr>
          <a:xfrm>
            <a:off x="2195906" y="1745213"/>
            <a:ext cx="5350190" cy="6655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2EE11B-442F-1885-758D-06EC6E0F4E3A}"/>
              </a:ext>
            </a:extLst>
          </p:cNvPr>
          <p:cNvSpPr txBox="1"/>
          <p:nvPr/>
        </p:nvSpPr>
        <p:spPr>
          <a:xfrm>
            <a:off x="2576220" y="9028070"/>
            <a:ext cx="5577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anose="00000A00000000000000" pitchFamily="2" charset="0"/>
              </a:rPr>
              <a:t>Bộ phận giúp chúng thực hiện hoạt động đó là: </a:t>
            </a:r>
            <a:r>
              <a:rPr lang="en-US" sz="2800">
                <a:solidFill>
                  <a:srgbClr val="FF0000"/>
                </a:solidFill>
                <a:latin typeface="Nunito Black" panose="00000A00000000000000" pitchFamily="2" charset="0"/>
              </a:rPr>
              <a:t>vây và đuôi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DF89C5-8787-EEFF-E2F6-9C905A8686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000" t="16685" r="5296" b="47038"/>
          <a:stretch/>
        </p:blipFill>
        <p:spPr>
          <a:xfrm>
            <a:off x="9400031" y="1839860"/>
            <a:ext cx="5572340" cy="62660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719F02-8191-BB59-6AAF-E2FF2CB52072}"/>
              </a:ext>
            </a:extLst>
          </p:cNvPr>
          <p:cNvSpPr txBox="1"/>
          <p:nvPr/>
        </p:nvSpPr>
        <p:spPr>
          <a:xfrm>
            <a:off x="9745392" y="8300188"/>
            <a:ext cx="503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anose="00000A00000000000000" pitchFamily="2" charset="0"/>
              </a:rPr>
              <a:t>Con chim đang bay trên trời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FDC676-BD50-DB1F-ACF8-2EB7F9D24D77}"/>
              </a:ext>
            </a:extLst>
          </p:cNvPr>
          <p:cNvSpPr txBox="1"/>
          <p:nvPr/>
        </p:nvSpPr>
        <p:spPr>
          <a:xfrm>
            <a:off x="2631361" y="8452588"/>
            <a:ext cx="503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anose="00000A00000000000000" pitchFamily="2" charset="0"/>
              </a:rPr>
              <a:t>Con cá, đang bơi dưới nước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D28763-1519-A020-6990-668247224838}"/>
              </a:ext>
            </a:extLst>
          </p:cNvPr>
          <p:cNvSpPr txBox="1"/>
          <p:nvPr/>
        </p:nvSpPr>
        <p:spPr>
          <a:xfrm>
            <a:off x="9596988" y="8823408"/>
            <a:ext cx="5577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anose="00000A00000000000000" pitchFamily="2" charset="0"/>
              </a:rPr>
              <a:t>Bộ phận giúp chúng thực hiện hoạt động đó là: </a:t>
            </a:r>
            <a:r>
              <a:rPr lang="en-US" sz="2800">
                <a:solidFill>
                  <a:srgbClr val="FF0000"/>
                </a:solidFill>
                <a:latin typeface="Nunito Black" panose="00000A00000000000000" pitchFamily="2" charset="0"/>
              </a:rPr>
              <a:t>cánh</a:t>
            </a:r>
          </a:p>
        </p:txBody>
      </p:sp>
    </p:spTree>
    <p:extLst>
      <p:ext uri="{BB962C8B-B14F-4D97-AF65-F5344CB8AC3E}">
        <p14:creationId xmlns:p14="http://schemas.microsoft.com/office/powerpoint/2010/main" val="8043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A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44574C-7EC7-5F3E-518B-25795C1298D5}"/>
              </a:ext>
            </a:extLst>
          </p:cNvPr>
          <p:cNvSpPr/>
          <p:nvPr/>
        </p:nvSpPr>
        <p:spPr>
          <a:xfrm>
            <a:off x="304800" y="266700"/>
            <a:ext cx="17602200" cy="967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FC2D021-71C9-5EE8-924D-F6DEC1E2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35200" y="6127012"/>
            <a:ext cx="3554158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A6CCCD-8995-30DD-817F-4528E3705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505700"/>
            <a:ext cx="3321199" cy="2785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33B8FA-091A-805A-7E38-62FB4CCED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971" y="311888"/>
            <a:ext cx="17602200" cy="967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0AAC1BE-9CCA-ECE1-8DE3-2BB4F98E7F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2371" y="6172200"/>
            <a:ext cx="3554158" cy="41148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4E7DB26-15D6-8D85-CA0F-7A6249DFA5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171" y="7550888"/>
            <a:ext cx="3321199" cy="2785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5F4F39-64E8-46B5-3417-45139A4F7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560" y="2324100"/>
            <a:ext cx="5257800" cy="6254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D39A26-86C7-24B1-7D9E-B831705AE4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0300" y="2324099"/>
            <a:ext cx="5104481" cy="62540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92EABB-83B0-3431-D648-9B8D9535C182}"/>
              </a:ext>
            </a:extLst>
          </p:cNvPr>
          <p:cNvSpPr txBox="1"/>
          <p:nvPr/>
        </p:nvSpPr>
        <p:spPr>
          <a:xfrm>
            <a:off x="990600" y="360218"/>
            <a:ext cx="998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 3.</a:t>
            </a:r>
            <a:r>
              <a:rPr lang="en-US" sz="28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 Quan sát hình và cho biết:</a:t>
            </a:r>
          </a:p>
          <a:p>
            <a:pPr algn="just"/>
            <a:r>
              <a:rPr lang="en-US" sz="28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- Các con vật đang làm gì? Ở đâu?</a:t>
            </a:r>
          </a:p>
          <a:p>
            <a:pPr algn="just"/>
            <a:r>
              <a:rPr lang="en-US" sz="28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- Bộ phận nào giúp chúng có thể thực hiện hoạt động đó?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73F3E9-9A84-2761-1041-D40C2BCB8E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266700"/>
            <a:ext cx="619125" cy="10191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A50C61-AEE0-8845-746F-634C30A2FDC8}"/>
              </a:ext>
            </a:extLst>
          </p:cNvPr>
          <p:cNvSpPr txBox="1"/>
          <p:nvPr/>
        </p:nvSpPr>
        <p:spPr>
          <a:xfrm>
            <a:off x="3462996" y="8616464"/>
            <a:ext cx="503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anose="00000A00000000000000" pitchFamily="2" charset="0"/>
              </a:rPr>
              <a:t>Con ngựa, đang phi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46FE37-C58C-B2C9-1488-DF43EA0E4D1F}"/>
              </a:ext>
            </a:extLst>
          </p:cNvPr>
          <p:cNvSpPr txBox="1"/>
          <p:nvPr/>
        </p:nvSpPr>
        <p:spPr>
          <a:xfrm>
            <a:off x="9673836" y="8616464"/>
            <a:ext cx="503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anose="00000A00000000000000" pitchFamily="2" charset="0"/>
              </a:rPr>
              <a:t>Con cua đang bò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156DA-56A8-4118-7CC0-544080D2670D}"/>
              </a:ext>
            </a:extLst>
          </p:cNvPr>
          <p:cNvSpPr txBox="1"/>
          <p:nvPr/>
        </p:nvSpPr>
        <p:spPr>
          <a:xfrm>
            <a:off x="3367832" y="9009167"/>
            <a:ext cx="5577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anose="00000A00000000000000" pitchFamily="2" charset="0"/>
              </a:rPr>
              <a:t>Bộ phận giúp chúng thực hiện hoạt động đó là: </a:t>
            </a:r>
            <a:r>
              <a:rPr lang="en-US" sz="2800">
                <a:solidFill>
                  <a:srgbClr val="FF0000"/>
                </a:solidFill>
                <a:latin typeface="Nunito Black" panose="00000A00000000000000" pitchFamily="2" charset="0"/>
              </a:rPr>
              <a:t>chân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C313AF-0D9A-8041-977B-338AB0477659}"/>
              </a:ext>
            </a:extLst>
          </p:cNvPr>
          <p:cNvSpPr txBox="1"/>
          <p:nvPr/>
        </p:nvSpPr>
        <p:spPr>
          <a:xfrm>
            <a:off x="9749680" y="9028343"/>
            <a:ext cx="5577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anose="00000A00000000000000" pitchFamily="2" charset="0"/>
              </a:rPr>
              <a:t>Bộ phận giúp chúng thực hiện hoạt động đó là: </a:t>
            </a:r>
            <a:r>
              <a:rPr lang="en-US" sz="2800">
                <a:solidFill>
                  <a:srgbClr val="FF0000"/>
                </a:solidFill>
                <a:latin typeface="Nunito Black" panose="00000A00000000000000" pitchFamily="2" charset="0"/>
              </a:rPr>
              <a:t>chân</a:t>
            </a:r>
          </a:p>
        </p:txBody>
      </p:sp>
    </p:spTree>
    <p:extLst>
      <p:ext uri="{BB962C8B-B14F-4D97-AF65-F5344CB8AC3E}">
        <p14:creationId xmlns:p14="http://schemas.microsoft.com/office/powerpoint/2010/main" val="26390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503</Words>
  <Application>Microsoft Office PowerPoint</Application>
  <PresentationFormat>Custom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Open Sans</vt:lpstr>
      <vt:lpstr>Nunito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6</cp:revision>
  <dcterms:created xsi:type="dcterms:W3CDTF">2006-08-16T00:00:00Z</dcterms:created>
  <dcterms:modified xsi:type="dcterms:W3CDTF">2026-03-18T02:07:18Z</dcterms:modified>
  <dc:identifier>DAFIo89oy9M</dc:identifier>
</cp:coreProperties>
</file>