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 id="2147483690" r:id="rId3"/>
  </p:sldMasterIdLst>
  <p:notesMasterIdLst>
    <p:notesMasterId r:id="rId17"/>
  </p:notesMasterIdLst>
  <p:sldIdLst>
    <p:sldId id="301" r:id="rId4"/>
    <p:sldId id="302" r:id="rId5"/>
    <p:sldId id="275" r:id="rId6"/>
    <p:sldId id="266" r:id="rId7"/>
    <p:sldId id="276" r:id="rId8"/>
    <p:sldId id="290" r:id="rId9"/>
    <p:sldId id="319" r:id="rId10"/>
    <p:sldId id="267" r:id="rId11"/>
    <p:sldId id="320" r:id="rId12"/>
    <p:sldId id="321" r:id="rId13"/>
    <p:sldId id="322" r:id="rId14"/>
    <p:sldId id="323" r:id="rId15"/>
    <p:sldId id="298"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SimSun" panose="02010600030101010101" pitchFamily="2" charset="-122"/>
      <p:regular r:id="rId22"/>
    </p:embeddedFont>
    <p:embeddedFont>
      <p:font typeface="Arial-Rounded" panose="020B0500000000000000" charset="0"/>
      <p:regular r:id="rId23"/>
    </p:embeddedFont>
  </p:embeddedFontLst>
  <p:custDataLst>
    <p:tags r:id="rId2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301"/>
            <p14:sldId id="302"/>
          </p14:sldIdLst>
        </p14:section>
        <p14:section name="Tiết 1" id="{694160BE-F2C5-4F1F-9227-A8A060926D5B}">
          <p14:sldIdLst>
            <p14:sldId id="275"/>
            <p14:sldId id="266"/>
            <p14:sldId id="276"/>
            <p14:sldId id="290"/>
            <p14:sldId id="319"/>
          </p14:sldIdLst>
        </p14:section>
        <p14:section name="Tiết 2" id="{47239A1A-9B72-4DA5-96A7-F8786F163078}">
          <p14:sldIdLst>
            <p14:sldId id="267"/>
            <p14:sldId id="320"/>
            <p14:sldId id="321"/>
            <p14:sldId id="322"/>
            <p14:sldId id="323"/>
            <p14:sldId id="298"/>
          </p14:sldIdLst>
        </p14:section>
      </p14:sectionLst>
    </p:ext>
    <p:ext uri="{EFAFB233-063F-42B5-8137-9DF3F51BA10A}">
      <p15:sldGuideLst xmlns:p15="http://schemas.microsoft.com/office/powerpoint/2012/main">
        <p15:guide id="1" orient="horz" pos="1574">
          <p15:clr>
            <a:srgbClr val="A4A3A4"/>
          </p15:clr>
        </p15:guide>
        <p15:guide id="2" pos="29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6600"/>
    <a:srgbClr val="EF2A19"/>
    <a:srgbClr val="4CA420"/>
    <a:srgbClr val="679C31"/>
    <a:srgbClr val="920000"/>
    <a:srgbClr val="F56636"/>
    <a:srgbClr val="A9250B"/>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46" autoAdjust="0"/>
    <p:restoredTop sz="94660"/>
  </p:normalViewPr>
  <p:slideViewPr>
    <p:cSldViewPr snapToGrid="0">
      <p:cViewPr varScale="1">
        <p:scale>
          <a:sx n="96" d="100"/>
          <a:sy n="96" d="100"/>
        </p:scale>
        <p:origin x="528" y="72"/>
      </p:cViewPr>
      <p:guideLst>
        <p:guide orient="horz" pos="1574"/>
        <p:guide pos="290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2026/3/13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0"/>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260872"/>
            <a:ext cx="3868340"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1"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7"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3"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
        <p:nvSpPr>
          <p:cNvPr id="14"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6"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timing>
    <p:tnLst>
      <p:par>
        <p:cTn id="1" dur="indefinite" restart="never" nodeType="tmRoot"/>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t>2026/3/13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5F22B-A181-43C3-80E7-312ACB2D1CF8}"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85F22B-A181-43C3-80E7-312ACB2D1CF8}"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85F22B-A181-43C3-80E7-312ACB2D1CF8}"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85F22B-A181-43C3-80E7-312ACB2D1CF8}"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5F22B-A181-43C3-80E7-312ACB2D1CF8}"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85F22B-A181-43C3-80E7-312ACB2D1CF8}" type="datetimeFigureOut">
              <a:rPr lang="en-US" smtClean="0"/>
              <a:t>3/13/2026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52249DE-64E2-4A85-BA24-CD42311A4D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2026/3/13</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8"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0"/>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fld id="{62E82ED4-375F-4F08-A54B-E5C986F28C77}" type="datetimeFigureOut">
              <a:rPr lang="zh-CN" altLang="en-US" smtClean="0"/>
              <a:t>2026/3/13</a:t>
            </a:fld>
            <a:endParaRPr lang="zh-CN" altLang="en-US"/>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endParaRPr lang="zh-CN" altLang="en-US"/>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png"/><Relationship Id="rId3" Type="http://schemas.openxmlformats.org/officeDocument/2006/relationships/audio" Target="../media/media1.mp3"/><Relationship Id="rId7" Type="http://schemas.openxmlformats.org/officeDocument/2006/relationships/image" Target="../media/image3.jpe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3.xml"/><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7" cstate="screen"/>
          <a:stretch>
            <a:fillRect/>
          </a:stretch>
        </p:blipFill>
        <p:spPr>
          <a:xfrm>
            <a:off x="0" y="-33129"/>
            <a:ext cx="9144000" cy="5176629"/>
          </a:xfrm>
          <a:prstGeom prst="rect">
            <a:avLst/>
          </a:prstGeom>
        </p:spPr>
      </p:pic>
      <p:pic>
        <p:nvPicPr>
          <p:cNvPr id="4" name="图片 3"/>
          <p:cNvPicPr>
            <a:picLocks noChangeAspect="1"/>
          </p:cNvPicPr>
          <p:nvPr/>
        </p:nvPicPr>
        <p:blipFill>
          <a:blip r:embed="rId8" cstate="screen"/>
          <a:stretch>
            <a:fillRect/>
          </a:stretch>
        </p:blipFill>
        <p:spPr>
          <a:xfrm rot="21197718">
            <a:off x="-785719" y="-79535"/>
            <a:ext cx="10715436" cy="5357718"/>
          </a:xfrm>
          <a:prstGeom prst="rect">
            <a:avLst/>
          </a:prstGeom>
        </p:spPr>
      </p:pic>
      <p:pic>
        <p:nvPicPr>
          <p:cNvPr id="6" name="图片 5"/>
          <p:cNvPicPr>
            <a:picLocks noChangeAspect="1"/>
          </p:cNvPicPr>
          <p:nvPr/>
        </p:nvPicPr>
        <p:blipFill>
          <a:blip r:embed="rId9" cstate="screen"/>
          <a:stretch>
            <a:fillRect/>
          </a:stretch>
        </p:blipFill>
        <p:spPr>
          <a:xfrm>
            <a:off x="0" y="2386643"/>
            <a:ext cx="9144000" cy="2741910"/>
          </a:xfrm>
          <a:prstGeom prst="rect">
            <a:avLst/>
          </a:prstGeom>
        </p:spPr>
      </p:pic>
      <p:pic>
        <p:nvPicPr>
          <p:cNvPr id="5" name="图片 4"/>
          <p:cNvPicPr>
            <a:picLocks noChangeAspect="1"/>
          </p:cNvPicPr>
          <p:nvPr/>
        </p:nvPicPr>
        <p:blipFill>
          <a:blip r:embed="rId10"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11" cstate="screen"/>
          <a:stretch>
            <a:fillRect/>
          </a:stretch>
        </p:blipFill>
        <p:spPr>
          <a:xfrm>
            <a:off x="-61912" y="44268"/>
            <a:ext cx="1901121" cy="787111"/>
          </a:xfrm>
          <a:prstGeom prst="rect">
            <a:avLst/>
          </a:prstGeom>
        </p:spPr>
      </p:pic>
      <p:pic>
        <p:nvPicPr>
          <p:cNvPr id="8" name="图片 7"/>
          <p:cNvPicPr>
            <a:picLocks noChangeAspect="1"/>
          </p:cNvPicPr>
          <p:nvPr/>
        </p:nvPicPr>
        <p:blipFill>
          <a:blip r:embed="rId12" cstate="screen"/>
          <a:stretch>
            <a:fillRect/>
          </a:stretch>
        </p:blipFill>
        <p:spPr>
          <a:xfrm>
            <a:off x="6171155" y="2861134"/>
            <a:ext cx="2289840" cy="2289840"/>
          </a:xfrm>
          <a:prstGeom prst="rect">
            <a:avLst/>
          </a:prstGeom>
        </p:spPr>
      </p:pic>
      <p:pic>
        <p:nvPicPr>
          <p:cNvPr id="2" name="轻松欢乐节奏感动进取电子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61841" y="-1609355"/>
            <a:ext cx="812800" cy="812800"/>
          </a:xfrm>
          <a:prstGeom prst="rect">
            <a:avLst/>
          </a:prstGeom>
        </p:spPr>
      </p:pic>
      <p:sp>
        <p:nvSpPr>
          <p:cNvPr id="7" name="Rectangles 6"/>
          <p:cNvSpPr/>
          <p:nvPr/>
        </p:nvSpPr>
        <p:spPr>
          <a:xfrm>
            <a:off x="1021715" y="1998980"/>
            <a:ext cx="7101205" cy="1753235"/>
          </a:xfrm>
          <a:prstGeom prst="rect">
            <a:avLst/>
          </a:prstGeom>
          <a:noFill/>
          <a:ln>
            <a:noFill/>
          </a:ln>
        </p:spPr>
        <p:txBody>
          <a:bodyPr wrap="square" rtlCol="0" anchor="t">
            <a:prstTxWarp prst="textArchUp">
              <a:avLst/>
            </a:prstTxWarp>
            <a:spAutoFit/>
          </a:bodyPr>
          <a:lstStyle/>
          <a:p>
            <a:pPr algn="ct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Chào</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các</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em tham</a:t>
            </a:r>
          </a:p>
          <a:p>
            <a:pPr algn="ct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gia</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tiết</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học</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hôm</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nay</a:t>
            </a:r>
            <a:endParaRPr lang="en-US" altLang="zh-CN"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endParaRPr>
          </a:p>
        </p:txBody>
      </p:sp>
      <p:sp>
        <p:nvSpPr>
          <p:cNvPr id="20487" name="WordArt 7"/>
          <p:cNvSpPr>
            <a:spLocks noChangeArrowheads="1" noChangeShapeType="1" noTextEdit="1"/>
          </p:cNvSpPr>
          <p:nvPr/>
        </p:nvSpPr>
        <p:spPr bwMode="auto">
          <a:xfrm>
            <a:off x="3102610" y="2560955"/>
            <a:ext cx="2650490" cy="563245"/>
          </a:xfrm>
          <a:prstGeom prst="rect">
            <a:avLst/>
          </a:prstGeom>
        </p:spPr>
        <p:txBody>
          <a:bodyPr wrap="none" fromWordArt="1">
            <a:prstTxWarp prst="textPlain">
              <a:avLst>
                <a:gd name="adj" fmla="val 48826"/>
              </a:avLst>
            </a:prstTxWarp>
          </a:bodyPr>
          <a:lstStyle/>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MÔN: </a:t>
            </a:r>
            <a:r>
              <a:rPr lang="en-US" sz="3600" kern="10" dirty="0" err="1"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Tiếng</a:t>
            </a:r>
            <a:r>
              <a:rPr lang="en-US" sz="3600" kern="10" dirty="0"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 </a:t>
            </a:r>
            <a:r>
              <a:rPr lang="en-US" sz="3600" kern="10" dirty="0" err="1"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Việt</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LỚP </a:t>
            </a:r>
            <a:r>
              <a:rPr lang="en-US" sz="3600" kern="10" dirty="0"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1</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anim calcmode="lin" valueType="num">
                                      <p:cBhvr>
                                        <p:cTn id="2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0" presetClass="entr" presetSubtype="0" fill="hold" grpId="0" nodeType="after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edge">
                                      <p:cBhvr>
                                        <p:cTn id="34"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2"/>
                </p:tgtEl>
              </p:cMediaNode>
            </p:audio>
          </p:childTnLst>
        </p:cTn>
      </p:par>
    </p:tnLst>
    <p:bldLst>
      <p:bldP spid="2048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5585" y="226060"/>
            <a:ext cx="6032500" cy="4081780"/>
          </a:xfrm>
          <a:prstGeom prst="rect">
            <a:avLst/>
          </a:prstGeom>
        </p:spPr>
      </p:pic>
      <p:cxnSp>
        <p:nvCxnSpPr>
          <p:cNvPr id="5" name="Straight Arrow Connector 4"/>
          <p:cNvCxnSpPr/>
          <p:nvPr/>
        </p:nvCxnSpPr>
        <p:spPr>
          <a:xfrm>
            <a:off x="5113020" y="646430"/>
            <a:ext cx="464185" cy="126555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9220" y="1233170"/>
            <a:ext cx="6513195" cy="2093595"/>
          </a:xfrm>
          <a:prstGeom prst="rect">
            <a:avLst/>
          </a:prstGeom>
        </p:spPr>
      </p:pic>
    </p:spTree>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4595" y="337820"/>
            <a:ext cx="6734175" cy="4467225"/>
          </a:xfrm>
          <a:prstGeom prst="rect">
            <a:avLst/>
          </a:prstGeom>
        </p:spPr>
      </p:pic>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210" y="0"/>
            <a:ext cx="8987790" cy="505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p:cNvSpPr txBox="1">
            <a:spLocks noChangeArrowheads="1"/>
          </p:cNvSpPr>
          <p:nvPr/>
        </p:nvSpPr>
        <p:spPr bwMode="auto">
          <a:xfrm>
            <a:off x="2786063" y="141218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p:cNvSpPr txBox="1">
            <a:spLocks noChangeArrowheads="1"/>
          </p:cNvSpPr>
          <p:nvPr/>
        </p:nvSpPr>
        <p:spPr bwMode="auto">
          <a:xfrm>
            <a:off x="2786063" y="181223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2386643"/>
            <a:ext cx="9144000" cy="2741910"/>
          </a:xfrm>
          <a:prstGeom prst="rect">
            <a:avLst/>
          </a:prstGeom>
        </p:spPr>
      </p:pic>
      <p:sp>
        <p:nvSpPr>
          <p:cNvPr id="32" name="TextBox 7"/>
          <p:cNvSpPr txBox="1"/>
          <p:nvPr/>
        </p:nvSpPr>
        <p:spPr>
          <a:xfrm>
            <a:off x="2879842" y="1644650"/>
            <a:ext cx="1836174" cy="435026"/>
          </a:xfrm>
          <a:prstGeom prst="rect">
            <a:avLst/>
          </a:prstGeom>
          <a:noFill/>
        </p:spPr>
        <p:txBody>
          <a:bodyPr wrap="square" lIns="0" tIns="0" rIns="0" bIns="0">
            <a:noAutofit/>
          </a:bodyPr>
          <a:lstStyle/>
          <a:p>
            <a:pPr algn="ctr"/>
            <a:endParaRPr lang="en-US" sz="48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4" cstate="screen"/>
          <a:stretch>
            <a:fillRect/>
          </a:stretch>
        </p:blipFill>
        <p:spPr>
          <a:xfrm>
            <a:off x="6421120" y="3196590"/>
            <a:ext cx="2623820" cy="1931670"/>
          </a:xfrm>
          <a:prstGeom prst="rect">
            <a:avLst/>
          </a:prstGeom>
        </p:spPr>
      </p:pic>
      <p:sp>
        <p:nvSpPr>
          <p:cNvPr id="2" name="Text Box 1"/>
          <p:cNvSpPr txBox="1"/>
          <p:nvPr/>
        </p:nvSpPr>
        <p:spPr>
          <a:xfrm>
            <a:off x="2195830" y="1630045"/>
            <a:ext cx="5374005" cy="2122805"/>
          </a:xfrm>
          <a:prstGeom prst="rect">
            <a:avLst/>
          </a:prstGeom>
          <a:noFill/>
        </p:spPr>
        <p:txBody>
          <a:bodyPr wrap="square" rtlCol="0" anchor="t">
            <a:spAutoFit/>
          </a:bodyPr>
          <a:lstStyle/>
          <a:p>
            <a:pPr algn="ctr"/>
            <a:r>
              <a:rPr lang="en-US" sz="6600" b="1" dirty="0" smtClean="0">
                <a:ln w="12700">
                  <a:solidFill>
                    <a:srgbClr val="F56636"/>
                  </a:solidFill>
                  <a:prstDash val="solid"/>
                </a:ln>
                <a:solidFill>
                  <a:srgbClr val="F14420"/>
                </a:solidFill>
                <a:effectLst>
                  <a:innerShdw blurRad="177800">
                    <a:schemeClr val="accent3">
                      <a:lumMod val="50000"/>
                    </a:schemeClr>
                  </a:innerShdw>
                </a:effectLst>
                <a:latin typeface="Times New Roman" panose="02020603050405020304" pitchFamily="18" charset="0"/>
                <a:ea typeface="Arial-Rounded" panose="020B0500000000000000" pitchFamily="34" charset="0"/>
                <a:cs typeface="Times New Roman" panose="02020603050405020304" pitchFamily="18" charset="0"/>
                <a:sym typeface="+mn-ea"/>
              </a:rPr>
              <a:t>Nếu không may bị lạc</a:t>
            </a:r>
          </a:p>
        </p:txBody>
      </p:sp>
      <p:sp>
        <p:nvSpPr>
          <p:cNvPr id="3" name="Text Box 2"/>
          <p:cNvSpPr txBox="1"/>
          <p:nvPr/>
        </p:nvSpPr>
        <p:spPr>
          <a:xfrm>
            <a:off x="3891915" y="814705"/>
            <a:ext cx="2419985" cy="829945"/>
          </a:xfrm>
          <a:prstGeom prst="rect">
            <a:avLst/>
          </a:prstGeom>
          <a:noFill/>
        </p:spPr>
        <p:txBody>
          <a:bodyPr wrap="square" rtlCol="0" anchor="t">
            <a:spAutoFit/>
          </a:bodyPr>
          <a:lstStyle/>
          <a:p>
            <a:pPr algn="l"/>
            <a:r>
              <a:rPr lang="en-US" altLang="zh-CN" sz="4800" b="1"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Bài</a:t>
            </a:r>
            <a:r>
              <a:rPr lang="en-US" altLang="zh-CN" sz="4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4</a:t>
            </a:r>
            <a:endParaRPr lang="en-US" altLang="zh-CN" sz="4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down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矩形 8"/>
          <p:cNvSpPr/>
          <p:nvPr/>
        </p:nvSpPr>
        <p:spPr>
          <a:xfrm>
            <a:off x="423627" y="4434613"/>
            <a:ext cx="9273265" cy="39878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sz="20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Nếu gặp phải trường hợp như bạn nhỏ, em sẽ làm gì?</a:t>
            </a:r>
            <a:endParaRPr 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423628" y="3774984"/>
            <a:ext cx="8505646" cy="39878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a. Bạn nhỏ đang ở đâu? Vì sao bạn ý khóc</a:t>
            </a:r>
            <a:endParaRPr lang="zh-CN" alt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ture 3"/>
          <p:cNvPicPr>
            <a:picLocks noChangeAspect="1"/>
          </p:cNvPicPr>
          <p:nvPr/>
        </p:nvPicPr>
        <p:blipFill>
          <a:blip r:embed="rId2"/>
          <a:stretch>
            <a:fillRect/>
          </a:stretch>
        </p:blipFill>
        <p:spPr>
          <a:xfrm>
            <a:off x="967740" y="210185"/>
            <a:ext cx="6414770" cy="3317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14:conveyor dir="l"/>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80440" y="487680"/>
            <a:ext cx="6972300" cy="4092575"/>
          </a:xfrm>
          <a:prstGeom prst="rect">
            <a:avLst/>
          </a:prstGeom>
          <a:noFill/>
        </p:spPr>
        <p:txBody>
          <a:bodyPr wrap="square" rtlCol="0">
            <a:spAutoFit/>
          </a:bodyPr>
          <a:lstStyle/>
          <a:p>
            <a:pPr algn="ctr"/>
            <a:r>
              <a:rPr lang="en-US" sz="2000" b="1"/>
              <a:t>Nếu không may bị lạc</a:t>
            </a:r>
          </a:p>
          <a:p>
            <a:pPr algn="just"/>
            <a:r>
              <a:rPr lang="en-US" sz="2000"/>
              <a:t>Sáng chủ nhật, bố cho Nam và em đi công viên. Công viên đông như hội . Khi vào cổng, bố dặn: “Các con cẩn thận kéo bị lạc, Nếu không may bị lạc, các con nhớ đi ra cổng này. Nhìn kìa, trên cổng có lá cờ rất to”.</a:t>
            </a:r>
          </a:p>
          <a:p>
            <a:pPr algn="l"/>
            <a:r>
              <a:rPr lang="en-US" sz="2000"/>
              <a:t/>
            </a:r>
            <a:br>
              <a:rPr lang="en-US" sz="2000"/>
            </a:br>
            <a:r>
              <a:rPr lang="en-US" sz="2000"/>
              <a:t>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000"/>
            </a:br>
            <a:endParaRPr lang="en-US" sz="2000"/>
          </a:p>
        </p:txBody>
      </p:sp>
    </p:spTree>
  </p:cSld>
  <p:clrMapOvr>
    <a:masterClrMapping/>
  </p:clrMapOvr>
  <p:transition spd="slow" advTm="1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1445260"/>
          </a:xfrm>
          <a:prstGeom prst="rect">
            <a:avLst/>
          </a:prstGeom>
          <a:noFill/>
        </p:spPr>
        <p:txBody>
          <a:bodyPr wrap="square" rtlCol="0">
            <a:spAutoFit/>
          </a:bodyPr>
          <a:lstStyle/>
          <a:p>
            <a:pPr algn="ctr"/>
            <a:r>
              <a:rPr lang="en-US"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25170" y="300355"/>
            <a:ext cx="6812280" cy="299085"/>
          </a:xfrm>
          <a:prstGeom prst="rect">
            <a:avLst/>
          </a:prstGeom>
          <a:noFill/>
        </p:spPr>
        <p:txBody>
          <a:bodyPr wrap="square" rtlCol="0">
            <a:spAutoFit/>
          </a:bodyPr>
          <a:lstStyle/>
          <a:p>
            <a:r>
              <a:rPr lang="en-US"/>
              <a:t>a. Bố cho em và Nam đi chơi ở đâu?</a:t>
            </a:r>
          </a:p>
        </p:txBody>
      </p:sp>
      <p:sp>
        <p:nvSpPr>
          <p:cNvPr id="3" name="7-Point Star 2"/>
          <p:cNvSpPr/>
          <p:nvPr/>
        </p:nvSpPr>
        <p:spPr>
          <a:xfrm>
            <a:off x="2027555" y="718820"/>
            <a:ext cx="3588385" cy="105664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Đi chơi công viên</a:t>
            </a:r>
          </a:p>
        </p:txBody>
      </p:sp>
      <p:sp>
        <p:nvSpPr>
          <p:cNvPr id="4" name="Text Box 3"/>
          <p:cNvSpPr txBox="1"/>
          <p:nvPr/>
        </p:nvSpPr>
        <p:spPr>
          <a:xfrm>
            <a:off x="852805" y="1848485"/>
            <a:ext cx="4298315" cy="299085"/>
          </a:xfrm>
          <a:prstGeom prst="rect">
            <a:avLst/>
          </a:prstGeom>
          <a:noFill/>
        </p:spPr>
        <p:txBody>
          <a:bodyPr wrap="square" rtlCol="0">
            <a:spAutoFit/>
          </a:bodyPr>
          <a:lstStyle/>
          <a:p>
            <a:r>
              <a:rPr lang="en-US"/>
              <a:t>b. Khi vào cổng, bố dặn 2 anh em Nam như thế nào?</a:t>
            </a:r>
          </a:p>
        </p:txBody>
      </p:sp>
      <p:sp>
        <p:nvSpPr>
          <p:cNvPr id="5" name="7-Point Star 4"/>
          <p:cNvSpPr/>
          <p:nvPr/>
        </p:nvSpPr>
        <p:spPr>
          <a:xfrm>
            <a:off x="1544955" y="2147570"/>
            <a:ext cx="4781550" cy="107569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ym typeface="+mn-ea"/>
              </a:rPr>
              <a:t>Nếu không may bị lạc, các con nhớ đi ra cổng này</a:t>
            </a:r>
            <a:endParaRPr lang="en-US" b="1"/>
          </a:p>
        </p:txBody>
      </p:sp>
      <p:sp>
        <p:nvSpPr>
          <p:cNvPr id="6" name="Text Box 5"/>
          <p:cNvSpPr txBox="1"/>
          <p:nvPr/>
        </p:nvSpPr>
        <p:spPr>
          <a:xfrm>
            <a:off x="568960" y="3405505"/>
            <a:ext cx="5290820" cy="299085"/>
          </a:xfrm>
          <a:prstGeom prst="rect">
            <a:avLst/>
          </a:prstGeom>
          <a:noFill/>
        </p:spPr>
        <p:txBody>
          <a:bodyPr wrap="square" rtlCol="0">
            <a:spAutoFit/>
          </a:bodyPr>
          <a:lstStyle/>
          <a:p>
            <a:r>
              <a:rPr lang="en-US"/>
              <a:t>c. Nhớ lời bố dặn, Nam đã làm gì?</a:t>
            </a:r>
          </a:p>
        </p:txBody>
      </p:sp>
      <p:sp>
        <p:nvSpPr>
          <p:cNvPr id="7" name="6-Point Star 6"/>
          <p:cNvSpPr/>
          <p:nvPr/>
        </p:nvSpPr>
        <p:spPr>
          <a:xfrm>
            <a:off x="2032000" y="3704590"/>
            <a:ext cx="4198620" cy="136588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ym typeface="+mn-ea"/>
              </a:rPr>
              <a:t>Nam đi theo hướng tấm biển chỉ đường</a:t>
            </a:r>
            <a:endParaRPr lang="en-US" sz="1800" b="1"/>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4" grpId="0"/>
      <p:bldP spid="4" grpId="1"/>
      <p:bldP spid="5" grpId="0" bldLvl="0" animBg="1"/>
      <p:bldP spid="5" grpId="1" animBg="1"/>
      <p:bldP spid="6" grpId="0"/>
      <p:bldP spid="6" grpId="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8350"/>
          </a:xfrm>
          <a:prstGeom prst="rect">
            <a:avLst/>
          </a:prstGeom>
          <a:noFill/>
        </p:spPr>
        <p:txBody>
          <a:bodyPr wrap="square" rtlCol="0">
            <a:spAutoFit/>
          </a:bodyPr>
          <a:lstStyle/>
          <a:p>
            <a:pPr algn="ctr"/>
            <a:r>
              <a:rPr lang="en-US"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 vào vở</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5840" y="1052195"/>
            <a:ext cx="6896100" cy="1400175"/>
          </a:xfrm>
          <a:prstGeom prst="rect">
            <a:avLst/>
          </a:prstGeom>
        </p:spPr>
      </p:pic>
      <p:sp>
        <p:nvSpPr>
          <p:cNvPr id="3" name="Text Box 2"/>
          <p:cNvSpPr txBox="1"/>
          <p:nvPr/>
        </p:nvSpPr>
        <p:spPr>
          <a:xfrm>
            <a:off x="3846195" y="2622550"/>
            <a:ext cx="3735070" cy="398780"/>
          </a:xfrm>
          <a:prstGeom prst="rect">
            <a:avLst/>
          </a:prstGeom>
          <a:noFill/>
        </p:spPr>
        <p:txBody>
          <a:bodyPr wrap="square" rtlCol="0">
            <a:spAutoFit/>
          </a:bodyPr>
          <a:lstStyle/>
          <a:p>
            <a:r>
              <a:rPr lang="en-US" sz="2000"/>
              <a:t>Uyên không (.....) khi bị lạc</a:t>
            </a:r>
          </a:p>
        </p:txBody>
      </p:sp>
      <p:cxnSp>
        <p:nvCxnSpPr>
          <p:cNvPr id="4" name="Straight Arrow Connector 3"/>
          <p:cNvCxnSpPr/>
          <p:nvPr/>
        </p:nvCxnSpPr>
        <p:spPr>
          <a:xfrm>
            <a:off x="4675505" y="2048510"/>
            <a:ext cx="483235" cy="67437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TotalTime>
  <Words>208</Words>
  <Application>Microsoft Office PowerPoint</Application>
  <PresentationFormat>On-screen Show (16:9)</PresentationFormat>
  <Paragraphs>29</Paragraphs>
  <Slides>13</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Wingdings</vt:lpstr>
      <vt:lpstr>Calibri</vt:lpstr>
      <vt:lpstr>inpin heiti</vt:lpstr>
      <vt:lpstr>Times New Roman</vt:lpstr>
      <vt:lpstr>Arial</vt:lpstr>
      <vt:lpstr>SimSun</vt:lpstr>
      <vt:lpstr>Arial-Rounded</vt:lpstr>
      <vt:lpstr>Office Theme</vt:lpstr>
      <vt:lpstr>第一PPT，www.1ppt.com</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NHATMINH</cp:lastModifiedBy>
  <cp:revision>72</cp:revision>
  <dcterms:created xsi:type="dcterms:W3CDTF">2020-08-13T09:19:00Z</dcterms:created>
  <dcterms:modified xsi:type="dcterms:W3CDTF">2026-03-13T07:57:38Z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y fmtid="{D5CDD505-2E9C-101B-9397-08002B2CF9AE}" pid="3" name="KSOProductBuildVer">
    <vt:lpwstr>1033-11.2.0.9635</vt:lpwstr>
  </property>
</Properties>
</file>