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ED4B-E151-4B3B-A9A8-26DD16658CDE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FB0D-530C-48FF-A720-8471E52630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2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image" Target="../media/image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slide" Target="slide3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18: BƯỚC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NGOẶT LỊCH SỬ 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KỈ X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45" y="4705096"/>
            <a:ext cx="2851411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9" y="4648202"/>
            <a:ext cx="2929706" cy="135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97" y="4037744"/>
            <a:ext cx="3122105" cy="1962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" y="152400"/>
            <a:ext cx="9143999" cy="475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4495800" y="1371600"/>
            <a:ext cx="0" cy="5410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559300" y="1288473"/>
            <a:ext cx="4432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Quyền</a:t>
            </a:r>
            <a:r>
              <a:rPr lang="en-US" sz="2400" dirty="0"/>
              <a:t> (898-944)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Lâm</a:t>
            </a:r>
            <a:r>
              <a:rPr lang="en-US" sz="2400" dirty="0"/>
              <a:t> (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Tây</a:t>
            </a:r>
            <a:r>
              <a:rPr lang="en-US" sz="2400" dirty="0"/>
              <a:t> –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),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. 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563422" y="3274708"/>
            <a:ext cx="4398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tài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, </a:t>
            </a:r>
            <a:r>
              <a:rPr lang="en-US" sz="2400" dirty="0" err="1"/>
              <a:t>dũng</a:t>
            </a:r>
            <a:r>
              <a:rPr lang="en-US" sz="2400" dirty="0"/>
              <a:t> </a:t>
            </a:r>
            <a:r>
              <a:rPr lang="en-US" sz="2400" dirty="0" err="1"/>
              <a:t>lược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phi </a:t>
            </a:r>
            <a:r>
              <a:rPr lang="en-US" sz="2400" dirty="0" err="1"/>
              <a:t>thường</a:t>
            </a:r>
            <a:r>
              <a:rPr lang="en-US" sz="2400" dirty="0"/>
              <a:t>.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87010" y="4795225"/>
            <a:ext cx="43283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con </a:t>
            </a:r>
            <a:r>
              <a:rPr lang="en-US" sz="2400" dirty="0" err="1"/>
              <a:t>rể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Dương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,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, </a:t>
            </a:r>
            <a:r>
              <a:rPr lang="en-US" sz="2400" dirty="0" err="1"/>
              <a:t>trấn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Ái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(Thanh </a:t>
            </a:r>
            <a:r>
              <a:rPr lang="en-US" sz="2400" dirty="0" err="1"/>
              <a:t>Hóa</a:t>
            </a:r>
            <a:r>
              <a:rPr lang="en-US" sz="2400" dirty="0"/>
              <a:t>).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09" y="59886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/>
              <a:t>Tượng</a:t>
            </a:r>
            <a:r>
              <a:rPr lang="en-US" dirty="0"/>
              <a:t> </a:t>
            </a:r>
            <a:r>
              <a:rPr lang="en-US" dirty="0" err="1"/>
              <a:t>đài</a:t>
            </a:r>
            <a:r>
              <a:rPr lang="vi-VN" dirty="0"/>
              <a:t> Ngô Quyền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" y="1288473"/>
            <a:ext cx="3501992" cy="463638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505200" y="930628"/>
            <a:ext cx="4876800" cy="229542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”- SGK, tr.83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29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752600"/>
            <a:ext cx="655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937,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giệt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-22514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76200" y="1596510"/>
            <a:ext cx="3543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937,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342" name="Picture 6" descr="slide0041_image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73" y="2166416"/>
            <a:ext cx="4321028" cy="40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6947" y="1022927"/>
            <a:ext cx="3925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" y="3049068"/>
            <a:ext cx="36518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32" y="1546147"/>
            <a:ext cx="54070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6450087" y="4460730"/>
            <a:ext cx="179312" cy="238124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 flipV="1">
            <a:off x="6109226" y="6172972"/>
            <a:ext cx="87709" cy="210030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1"/>
          <p:cNvSpPr/>
          <p:nvPr/>
        </p:nvSpPr>
        <p:spPr bwMode="auto">
          <a:xfrm rot="5400000" flipH="1" flipV="1">
            <a:off x="5730442" y="5334772"/>
            <a:ext cx="1447800" cy="228600"/>
          </a:xfrm>
          <a:custGeom>
            <a:avLst/>
            <a:gdLst>
              <a:gd name="T0" fmla="*/ 0 w 564"/>
              <a:gd name="T1" fmla="*/ 0 h 570"/>
              <a:gd name="T2" fmla="*/ 276763359 w 564"/>
              <a:gd name="T3" fmla="*/ 14475995 h 570"/>
              <a:gd name="T4" fmla="*/ 948901892 w 564"/>
              <a:gd name="T5" fmla="*/ 38602515 h 570"/>
              <a:gd name="T6" fmla="*/ 1383814470 w 564"/>
              <a:gd name="T7" fmla="*/ 50182905 h 570"/>
              <a:gd name="T8" fmla="*/ 2147483647 w 564"/>
              <a:gd name="T9" fmla="*/ 78169962 h 570"/>
              <a:gd name="T10" fmla="*/ 2147483647 w 564"/>
              <a:gd name="T11" fmla="*/ 80099827 h 570"/>
              <a:gd name="T12" fmla="*/ 2147483647 w 564"/>
              <a:gd name="T13" fmla="*/ 88785420 h 570"/>
              <a:gd name="T14" fmla="*/ 2147483647 w 564"/>
              <a:gd name="T15" fmla="*/ 91680617 h 5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4"/>
              <a:gd name="T25" fmla="*/ 0 h 570"/>
              <a:gd name="T26" fmla="*/ 564 w 564"/>
              <a:gd name="T27" fmla="*/ 570 h 5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4" h="570">
                <a:moveTo>
                  <a:pt x="0" y="0"/>
                </a:moveTo>
                <a:cubicBezTo>
                  <a:pt x="20" y="30"/>
                  <a:pt x="20" y="60"/>
                  <a:pt x="42" y="90"/>
                </a:cubicBezTo>
                <a:cubicBezTo>
                  <a:pt x="61" y="146"/>
                  <a:pt x="107" y="196"/>
                  <a:pt x="144" y="240"/>
                </a:cubicBezTo>
                <a:cubicBezTo>
                  <a:pt x="165" y="265"/>
                  <a:pt x="182" y="293"/>
                  <a:pt x="210" y="312"/>
                </a:cubicBezTo>
                <a:cubicBezTo>
                  <a:pt x="250" y="372"/>
                  <a:pt x="350" y="442"/>
                  <a:pt x="408" y="486"/>
                </a:cubicBezTo>
                <a:cubicBezTo>
                  <a:pt x="417" y="492"/>
                  <a:pt x="429" y="493"/>
                  <a:pt x="438" y="498"/>
                </a:cubicBezTo>
                <a:cubicBezTo>
                  <a:pt x="467" y="514"/>
                  <a:pt x="493" y="536"/>
                  <a:pt x="522" y="552"/>
                </a:cubicBezTo>
                <a:cubicBezTo>
                  <a:pt x="535" y="560"/>
                  <a:pt x="564" y="570"/>
                  <a:pt x="564" y="57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263" y="4260558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cớ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0" grpId="0"/>
      <p:bldP spid="13" grpId="0" animBg="1"/>
      <p:bldP spid="14" grpId="0" animBg="1"/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2100" y="1905000"/>
            <a:ext cx="601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938,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can,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Hoằng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3177"/>
            <a:ext cx="8589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93020" y="44555"/>
            <a:ext cx="648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*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489" name="Picture 9" descr="bandotranbachdang9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0330"/>
            <a:ext cx="7086600" cy="5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736361" y="4486700"/>
            <a:ext cx="23408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Hoằng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928446" y="1704975"/>
            <a:ext cx="20725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5278148" y="4187396"/>
            <a:ext cx="1504950" cy="458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7296656" y="2776816"/>
            <a:ext cx="455901" cy="8361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2300288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  <a:tab pos="571500" algn="l"/>
                <a:tab pos="685800" algn="l"/>
              </a:tabLst>
            </a:pPr>
            <a:r>
              <a:rPr lang="en-US" sz="2400" b="1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9189" y="6322181"/>
            <a:ext cx="569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20492" grpId="0"/>
      <p:bldP spid="20493" grpId="0" animBg="1"/>
      <p:bldP spid="204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" y="248141"/>
            <a:ext cx="621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713509" y="914400"/>
            <a:ext cx="7696200" cy="5257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Hoằng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Song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7" y="365661"/>
            <a:ext cx="480060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 rot="19826641">
            <a:off x="5786646" y="3403420"/>
            <a:ext cx="1095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 dirty="0">
                <a:solidFill>
                  <a:srgbClr val="FF3300"/>
                </a:solidFill>
              </a:rPr>
              <a:t>CỬA SÔNG BẠCH ĐẰNG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 rot="-4081848">
            <a:off x="5252357" y="1610016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 SÔNG BẠCH ĐẰNG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4724400" y="5257802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48200" y="628314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</p:txBody>
      </p:sp>
      <p:pic>
        <p:nvPicPr>
          <p:cNvPr id="9" name="Picture 3" descr="Anh chat go de dong coc song Bach D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5" y="152400"/>
            <a:ext cx="3628571" cy="274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ân dung những người chỉ huy đóng cọc trên sông Bạch Đằ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5923"/>
            <a:ext cx="39624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14402" y="2895602"/>
            <a:ext cx="1679575" cy="3698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gỗ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cọc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8428" y="6102062"/>
            <a:ext cx="33528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phỏng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trận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Đằng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76" y="6063916"/>
            <a:ext cx="9067800" cy="1143000"/>
          </a:xfrm>
        </p:spPr>
        <p:txBody>
          <a:bodyPr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https://www.youtube.com/watch?v=F3FjFtTkshQ)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ioi-thieu-song-Bach-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32" y="202131"/>
            <a:ext cx="8662735" cy="586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685800" y="457200"/>
            <a:ext cx="7162800" cy="22860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600200" y="3048000"/>
            <a:ext cx="7315200" cy="2438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ờ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kềnh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371600" y="1143000"/>
            <a:ext cx="75438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over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828802"/>
            <a:ext cx="2146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Cove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7" y="2667000"/>
            <a:ext cx="20732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2"/>
            <a:ext cx="24574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379790"/>
            <a:ext cx="376396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2" y="685802"/>
            <a:ext cx="34321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60675"/>
            <a:ext cx="26638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b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“NGÔI SAO MAY MẮN”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2100" y="19050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938,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938.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938, SGK, tr.84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927"/>
            <a:ext cx="8229600" cy="768927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527" y="5867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https://www.youtube.com/watch?v=qHpgoDfo9VA)</a:t>
            </a:r>
          </a:p>
        </p:txBody>
      </p:sp>
      <p:pic>
        <p:nvPicPr>
          <p:cNvPr id="3" name="Dien-bien-tran-Bach-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715703"/>
            <a:ext cx="8570495" cy="482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66" y="954853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 flipH="1">
            <a:off x="6497927" y="3986952"/>
            <a:ext cx="94311" cy="11691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361115" y="4114800"/>
            <a:ext cx="96837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6622473" y="38650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259512" y="4103862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487391" y="3882189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6421727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6756786" y="38415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832986" y="3882189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5" y="152400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5986945" y="226488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4953297" y="2468408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3" name="Group 15"/>
          <p:cNvGrpSpPr/>
          <p:nvPr/>
        </p:nvGrpSpPr>
        <p:grpSpPr bwMode="auto">
          <a:xfrm rot="378742">
            <a:off x="5338126" y="3581123"/>
            <a:ext cx="838200" cy="455613"/>
            <a:chOff x="4180" y="3530"/>
            <a:chExt cx="690" cy="454"/>
          </a:xfrm>
        </p:grpSpPr>
        <p:pic>
          <p:nvPicPr>
            <p:cNvPr id="1743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4" name="Group 18"/>
          <p:cNvGrpSpPr/>
          <p:nvPr/>
        </p:nvGrpSpPr>
        <p:grpSpPr bwMode="auto">
          <a:xfrm rot="-6206367">
            <a:off x="6642456" y="2891545"/>
            <a:ext cx="612775" cy="531813"/>
            <a:chOff x="4180" y="3530"/>
            <a:chExt cx="690" cy="454"/>
          </a:xfrm>
        </p:grpSpPr>
        <p:pic>
          <p:nvPicPr>
            <p:cNvPr id="17434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5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6525491" y="3997325"/>
            <a:ext cx="4572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 flipV="1">
            <a:off x="6508173" y="3329194"/>
            <a:ext cx="304800" cy="77466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23"/>
          <p:cNvSpPr>
            <a:spLocks noChangeShapeType="1"/>
          </p:cNvSpPr>
          <p:nvPr/>
        </p:nvSpPr>
        <p:spPr bwMode="auto">
          <a:xfrm flipH="1" flipV="1">
            <a:off x="7041873" y="4381500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48" name="Picture 24" descr="slide0090_image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8" y="990600"/>
            <a:ext cx="33924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76199" y="5125537"/>
            <a:ext cx="441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Ngô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toán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đánh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Nam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Bạch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Đằng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67225" y="6325865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animBg="1"/>
      <p:bldP spid="26645" grpId="1" animBg="1"/>
      <p:bldP spid="26646" grpId="0" animBg="1"/>
      <p:bldP spid="266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112460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6865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457950" y="42672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6706805" y="394552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6361113" y="41910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68389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6492875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6381750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6929438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6139199" y="2481417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099146" y="2684937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1" name="Group 17"/>
          <p:cNvGrpSpPr/>
          <p:nvPr/>
        </p:nvGrpSpPr>
        <p:grpSpPr bwMode="auto">
          <a:xfrm rot="378742">
            <a:off x="5254869" y="3690691"/>
            <a:ext cx="838200" cy="455613"/>
            <a:chOff x="4180" y="3530"/>
            <a:chExt cx="690" cy="454"/>
          </a:xfrm>
        </p:grpSpPr>
        <p:pic>
          <p:nvPicPr>
            <p:cNvPr id="16413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02" name="Group 20"/>
          <p:cNvGrpSpPr/>
          <p:nvPr/>
        </p:nvGrpSpPr>
        <p:grpSpPr bwMode="auto">
          <a:xfrm rot="-6206367">
            <a:off x="6743295" y="3034249"/>
            <a:ext cx="612775" cy="531813"/>
            <a:chOff x="4180" y="3530"/>
            <a:chExt cx="690" cy="454"/>
          </a:xfrm>
        </p:grpSpPr>
        <p:pic>
          <p:nvPicPr>
            <p:cNvPr id="1641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Line 23"/>
          <p:cNvSpPr>
            <a:spLocks noChangeShapeType="1"/>
          </p:cNvSpPr>
          <p:nvPr/>
        </p:nvSpPr>
        <p:spPr bwMode="auto">
          <a:xfrm flipH="1" flipV="1">
            <a:off x="7422399" y="4692073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24" name="Picture 24" descr="slide0089_image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4572000" cy="325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0" y="4657437"/>
            <a:ext cx="449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Năm</a:t>
            </a:r>
            <a:r>
              <a:rPr lang="en-US" sz="2400" dirty="0">
                <a:solidFill>
                  <a:srgbClr val="C00000"/>
                </a:solidFill>
              </a:rPr>
              <a:t> 938, </a:t>
            </a:r>
            <a:r>
              <a:rPr lang="en-US" sz="2400" dirty="0" err="1">
                <a:solidFill>
                  <a:srgbClr val="C00000"/>
                </a:solidFill>
              </a:rPr>
              <a:t>đoàn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chiến</a:t>
            </a:r>
            <a:r>
              <a:rPr lang="en-US" sz="2400" dirty="0">
                <a:solidFill>
                  <a:srgbClr val="C00000"/>
                </a:solidFill>
              </a:rPr>
              <a:t> Nam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do </a:t>
            </a:r>
            <a:r>
              <a:rPr lang="en-US" sz="2400" dirty="0" err="1">
                <a:solidFill>
                  <a:srgbClr val="C00000"/>
                </a:solidFill>
              </a:rPr>
              <a:t>Lưu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Hoằng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Tháo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chỉ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huy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kéo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vùng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biển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ta.</a:t>
            </a:r>
          </a:p>
        </p:txBody>
      </p:sp>
      <p:sp>
        <p:nvSpPr>
          <p:cNvPr id="16407" name="Text Box 27"/>
          <p:cNvSpPr txBox="1">
            <a:spLocks noChangeArrowheads="1"/>
          </p:cNvSpPr>
          <p:nvPr/>
        </p:nvSpPr>
        <p:spPr bwMode="auto">
          <a:xfrm rot="-4081848">
            <a:off x="5640388" y="2514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/>
              <a:t> SÔNG BẠCH ĐẰNG</a:t>
            </a:r>
          </a:p>
        </p:txBody>
      </p:sp>
      <p:sp>
        <p:nvSpPr>
          <p:cNvPr id="16408" name="Text Box 28"/>
          <p:cNvSpPr txBox="1">
            <a:spLocks noChangeArrowheads="1"/>
          </p:cNvSpPr>
          <p:nvPr/>
        </p:nvSpPr>
        <p:spPr bwMode="auto">
          <a:xfrm rot="-262786">
            <a:off x="6374667" y="4253893"/>
            <a:ext cx="1096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 dirty="0"/>
              <a:t>CỬA SÔNG BẠCH ĐẰNG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2163" y="6522660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3" grpId="0" animBg="1"/>
      <p:bldP spid="256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122546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66865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6457950" y="42672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762750" y="40386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6361113" y="41910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838950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6492875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381750" y="43434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6929438" y="41148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27" y="1814945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5970296" y="244789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009136" y="2628996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7" name="Group 15"/>
          <p:cNvGrpSpPr/>
          <p:nvPr/>
        </p:nvGrpSpPr>
        <p:grpSpPr bwMode="auto">
          <a:xfrm rot="378742">
            <a:off x="5266116" y="3709884"/>
            <a:ext cx="838200" cy="455613"/>
            <a:chOff x="4180" y="3530"/>
            <a:chExt cx="690" cy="454"/>
          </a:xfrm>
        </p:grpSpPr>
        <p:pic>
          <p:nvPicPr>
            <p:cNvPr id="18460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8" name="Group 18"/>
          <p:cNvGrpSpPr/>
          <p:nvPr/>
        </p:nvGrpSpPr>
        <p:grpSpPr bwMode="auto">
          <a:xfrm rot="-6206367">
            <a:off x="6699253" y="2903047"/>
            <a:ext cx="612775" cy="531813"/>
            <a:chOff x="4180" y="3530"/>
            <a:chExt cx="690" cy="454"/>
          </a:xfrm>
        </p:grpSpPr>
        <p:pic>
          <p:nvPicPr>
            <p:cNvPr id="1845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69" name="Line 21"/>
          <p:cNvSpPr>
            <a:spLocks noChangeShapeType="1"/>
          </p:cNvSpPr>
          <p:nvPr/>
        </p:nvSpPr>
        <p:spPr bwMode="auto">
          <a:xfrm flipH="1" flipV="1">
            <a:off x="6936027" y="4267200"/>
            <a:ext cx="609600" cy="5334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H="1" flipV="1">
            <a:off x="7280659" y="4891232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 flipH="1">
            <a:off x="6660861" y="2883096"/>
            <a:ext cx="0" cy="129131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2" name="Picture 24" descr="slide0091_image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2"/>
            <a:ext cx="38862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3" name="Text Box 25"/>
          <p:cNvSpPr txBox="1">
            <a:spLocks noChangeArrowheads="1"/>
          </p:cNvSpPr>
          <p:nvPr/>
        </p:nvSpPr>
        <p:spPr bwMode="auto">
          <a:xfrm>
            <a:off x="61915" y="5486402"/>
            <a:ext cx="4129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Lưu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Hoằng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tháo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thúc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hăm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đuổi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theo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vượt</a:t>
            </a:r>
            <a:r>
              <a:rPr lang="en-US" sz="2400" dirty="0">
                <a:solidFill>
                  <a:srgbClr val="C00000"/>
                </a:solidFill>
              </a:rPr>
              <a:t> qua </a:t>
            </a:r>
            <a:r>
              <a:rPr lang="en-US" sz="2400" dirty="0" err="1">
                <a:solidFill>
                  <a:srgbClr val="C00000"/>
                </a:solidFill>
              </a:rPr>
              <a:t>bãi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ngầm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biết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8454" name="Rectangle 26"/>
          <p:cNvSpPr>
            <a:spLocks noChangeArrowheads="1"/>
          </p:cNvSpPr>
          <p:nvPr/>
        </p:nvSpPr>
        <p:spPr bwMode="auto">
          <a:xfrm>
            <a:off x="457200" y="1524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609600" indent="-609600"/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2115" y="6488668"/>
            <a:ext cx="45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V="1">
            <a:off x="6469562" y="2823485"/>
            <a:ext cx="46629" cy="818326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28600" y="228602"/>
            <a:ext cx="693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 animBg="1"/>
      <p:bldP spid="27670" grpId="0" animBg="1"/>
      <p:bldP spid="27671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737720"/>
            <a:ext cx="4514850" cy="541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6723352" y="3746638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6557096" y="37653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6446044" y="3689101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6890040" y="3656600"/>
            <a:ext cx="762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90" y="1204623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6353">
            <a:off x="6235894" y="186451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1955">
            <a:off x="5158083" y="2195948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/>
          <p:nvPr/>
        </p:nvGrpSpPr>
        <p:grpSpPr bwMode="auto">
          <a:xfrm rot="378742">
            <a:off x="5508250" y="3351583"/>
            <a:ext cx="838200" cy="455613"/>
            <a:chOff x="4180" y="3530"/>
            <a:chExt cx="690" cy="454"/>
          </a:xfrm>
        </p:grpSpPr>
        <p:pic>
          <p:nvPicPr>
            <p:cNvPr id="19489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/>
          <p:nvPr/>
        </p:nvGrpSpPr>
        <p:grpSpPr bwMode="auto">
          <a:xfrm rot="-6206367">
            <a:off x="6730293" y="2383504"/>
            <a:ext cx="612775" cy="531813"/>
            <a:chOff x="4180" y="3530"/>
            <a:chExt cx="690" cy="454"/>
          </a:xfrm>
        </p:grpSpPr>
        <p:pic>
          <p:nvPicPr>
            <p:cNvPr id="1948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8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93" name="Line 21"/>
          <p:cNvSpPr>
            <a:spLocks noChangeShapeType="1"/>
          </p:cNvSpPr>
          <p:nvPr/>
        </p:nvSpPr>
        <p:spPr bwMode="auto">
          <a:xfrm flipV="1">
            <a:off x="7458076" y="1204623"/>
            <a:ext cx="65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6548438" y="676596"/>
            <a:ext cx="4572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7106864" y="662741"/>
            <a:ext cx="15240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6815138" y="1272341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6655678" y="1012568"/>
            <a:ext cx="381000" cy="1524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5619750" y="3009209"/>
            <a:ext cx="762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5757226" y="2370514"/>
            <a:ext cx="381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8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7722"/>
            <a:ext cx="4412088" cy="310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1" name="Text Box 29"/>
          <p:cNvSpPr txBox="1">
            <a:spLocks noChangeArrowheads="1"/>
          </p:cNvSpPr>
          <p:nvPr/>
        </p:nvSpPr>
        <p:spPr bwMode="auto">
          <a:xfrm>
            <a:off x="124691" y="4130677"/>
            <a:ext cx="426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bắt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rút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Ngô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Quyền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hạ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toàn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lực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lượng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đánh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quật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152401" y="5402408"/>
            <a:ext cx="42394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C00000"/>
                </a:solidFill>
              </a:rPr>
              <a:t>Quân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nổi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rút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biển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>
            <a:off x="6633297" y="2494658"/>
            <a:ext cx="94891" cy="1180185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26109" y="6294437"/>
            <a:ext cx="45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</p:txBody>
      </p:sp>
      <p:sp>
        <p:nvSpPr>
          <p:cNvPr id="29" name="Text Box 26"/>
          <p:cNvSpPr txBox="1">
            <a:spLocks noGrp="1" noChangeArrowheads="1"/>
          </p:cNvSpPr>
          <p:nvPr>
            <p:ph idx="1"/>
          </p:nvPr>
        </p:nvSpPr>
        <p:spPr bwMode="auto">
          <a:xfrm>
            <a:off x="111127" y="28575"/>
            <a:ext cx="8742363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err="1">
                <a:solidFill>
                  <a:srgbClr val="0000FF"/>
                </a:solidFill>
              </a:rPr>
              <a:t>Trừ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ngoại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xâm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dậy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Bạch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Đằng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3" grpId="0" animBg="1"/>
      <p:bldP spid="28694" grpId="0" animBg="1"/>
      <p:bldP spid="28695" grpId="0" animBg="1"/>
      <p:bldP spid="28696" grpId="0" animBg="1"/>
      <p:bldP spid="28697" grpId="0" animBg="1"/>
      <p:bldP spid="28698" grpId="0" animBg="1"/>
      <p:bldP spid="28699" grpId="0" animBg="1"/>
      <p:bldP spid="28702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852" y="1042345"/>
            <a:ext cx="8305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/>
              <a:t>Biển bừng khi thế, gió đông dâng,</a:t>
            </a:r>
          </a:p>
          <a:p>
            <a:pPr lvl="0" algn="just"/>
            <a:r>
              <a:rPr lang="vi-VN" sz="3200" dirty="0"/>
              <a:t>Giương cánh buồm thơ, vượt Bạch Đằng.</a:t>
            </a:r>
          </a:p>
          <a:p>
            <a:pPr lvl="0" algn="just"/>
            <a:r>
              <a:rPr lang="vi-VN" sz="3200" dirty="0"/>
              <a:t>Kình sấu băm vằm, non mấy khúc,</a:t>
            </a:r>
          </a:p>
          <a:p>
            <a:pPr lvl="0" algn="just"/>
            <a:r>
              <a:rPr lang="vi-VN" sz="3200" dirty="0"/>
              <a:t>Giáo gươm chìm gãy, bãi bao tầng.</a:t>
            </a:r>
          </a:p>
          <a:p>
            <a:pPr lvl="0" algn="just"/>
            <a:r>
              <a:rPr lang="vi-VN" sz="3200" dirty="0"/>
              <a:t>Cửa sông hiểm yếu, trời xây dựng,</a:t>
            </a:r>
          </a:p>
          <a:p>
            <a:pPr lvl="0" algn="just"/>
            <a:r>
              <a:rPr lang="vi-VN" sz="3200" dirty="0"/>
              <a:t>Hào kiệt công danh, đất lẫy lừng.</a:t>
            </a:r>
          </a:p>
          <a:p>
            <a:pPr lvl="0" algn="just"/>
            <a:r>
              <a:rPr lang="vi-VN" sz="3200" dirty="0"/>
              <a:t>Việc cũ qua rồi, đầu ngoảnh lại,</a:t>
            </a:r>
          </a:p>
          <a:p>
            <a:pPr lvl="0" algn="just"/>
            <a:r>
              <a:rPr lang="vi-VN" sz="3200" dirty="0"/>
              <a:t>Dòng sông ngắm cảnh, dạ bâng khuâng.</a:t>
            </a:r>
          </a:p>
          <a:p>
            <a:pPr lvl="0" algn="just"/>
            <a:r>
              <a:rPr lang="en-US" sz="3200" i="1" dirty="0"/>
              <a:t>                             </a:t>
            </a:r>
          </a:p>
          <a:p>
            <a:pPr lvl="0" algn="just"/>
            <a:r>
              <a:rPr lang="en-US" sz="3200" i="1" dirty="0"/>
              <a:t>           </a:t>
            </a:r>
            <a:r>
              <a:rPr lang="vi-VN" sz="2400" i="1" dirty="0"/>
              <a:t>Thơ chữ Hán Nguyễn Trãi</a:t>
            </a:r>
            <a:r>
              <a:rPr lang="vi-VN" sz="2400" dirty="0"/>
              <a:t>,</a:t>
            </a:r>
            <a:r>
              <a:rPr lang="en-US" sz="2400" dirty="0"/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1474621"/>
            <a:ext cx="6553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Hoằng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mưu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Hưu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- “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474619"/>
            <a:ext cx="662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lẫy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lừng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5181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6" y="4601772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hlinkClick r:id="rId2" action="ppaction://hlinksldjump"/>
          </p:cNvPr>
          <p:cNvSpPr txBox="1"/>
          <p:nvPr/>
        </p:nvSpPr>
        <p:spPr>
          <a:xfrm>
            <a:off x="2323496" y="118912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154939" y="4601770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5-Point Star 50"/>
          <p:cNvSpPr/>
          <p:nvPr/>
        </p:nvSpPr>
        <p:spPr>
          <a:xfrm>
            <a:off x="2428391" y="1745655"/>
            <a:ext cx="1117320" cy="944990"/>
          </a:xfrm>
          <a:prstGeom prst="star5">
            <a:avLst>
              <a:gd name="adj" fmla="val 198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TextBox 51">
            <a:hlinkClick r:id="rId3" action="ppaction://hlinksldjump"/>
          </p:cNvPr>
          <p:cNvSpPr txBox="1"/>
          <p:nvPr/>
        </p:nvSpPr>
        <p:spPr>
          <a:xfrm>
            <a:off x="3963610" y="21589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" name="5-Point Star 52"/>
          <p:cNvSpPr/>
          <p:nvPr/>
        </p:nvSpPr>
        <p:spPr>
          <a:xfrm>
            <a:off x="3519685" y="2929127"/>
            <a:ext cx="1068528" cy="99135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TextBox 53">
            <a:hlinkClick r:id="rId4" action="ppaction://hlinksldjump"/>
          </p:cNvPr>
          <p:cNvSpPr txBox="1"/>
          <p:nvPr/>
        </p:nvSpPr>
        <p:spPr>
          <a:xfrm flipH="1">
            <a:off x="7194373" y="1561909"/>
            <a:ext cx="180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5" name="5-Point Star 54"/>
          <p:cNvSpPr/>
          <p:nvPr/>
        </p:nvSpPr>
        <p:spPr>
          <a:xfrm>
            <a:off x="7344331" y="2218150"/>
            <a:ext cx="896408" cy="1050038"/>
          </a:xfrm>
          <a:prstGeom prst="star5">
            <a:avLst>
              <a:gd name="adj" fmla="val 1773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>
            <a:hlinkClick r:id="rId5" action="ppaction://hlinksldjump"/>
          </p:cNvPr>
          <p:cNvSpPr txBox="1"/>
          <p:nvPr/>
        </p:nvSpPr>
        <p:spPr>
          <a:xfrm>
            <a:off x="5985196" y="280652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5-Point Star 58"/>
          <p:cNvSpPr/>
          <p:nvPr/>
        </p:nvSpPr>
        <p:spPr>
          <a:xfrm>
            <a:off x="5921128" y="3268190"/>
            <a:ext cx="1165473" cy="1093239"/>
          </a:xfrm>
          <a:prstGeom prst="star5">
            <a:avLst>
              <a:gd name="adj" fmla="val 2125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TextBox 61">
            <a:hlinkClick r:id="rId6" action="ppaction://hlinksldjump"/>
          </p:cNvPr>
          <p:cNvSpPr txBox="1"/>
          <p:nvPr/>
        </p:nvSpPr>
        <p:spPr>
          <a:xfrm>
            <a:off x="1521701" y="2636740"/>
            <a:ext cx="30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3" name="5-Point Star 62"/>
          <p:cNvSpPr/>
          <p:nvPr/>
        </p:nvSpPr>
        <p:spPr>
          <a:xfrm>
            <a:off x="746789" y="3160467"/>
            <a:ext cx="1024391" cy="97698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Rectangle 70"/>
          <p:cNvSpPr/>
          <p:nvPr/>
        </p:nvSpPr>
        <p:spPr>
          <a:xfrm>
            <a:off x="2485690" y="166707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754" y="3997902"/>
            <a:ext cx="427295" cy="37799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848" y="1713287"/>
            <a:ext cx="350763" cy="3102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876" y="2256887"/>
            <a:ext cx="449055" cy="3972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363" y="2274136"/>
            <a:ext cx="601827" cy="532389"/>
          </a:xfrm>
          <a:prstGeom prst="rect">
            <a:avLst/>
          </a:prstGeom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8382000" y="6400800"/>
            <a:ext cx="5334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51" grpId="0" animBg="1"/>
      <p:bldP spid="51" grpId="1" animBg="1"/>
      <p:bldP spid="51" grpId="2" animBg="1"/>
      <p:bldP spid="52" grpId="0"/>
      <p:bldP spid="52" grpId="1"/>
      <p:bldP spid="53" grpId="0" animBg="1"/>
      <p:bldP spid="53" grpId="1" animBg="1"/>
      <p:bldP spid="54" grpId="0"/>
      <p:bldP spid="54" grpId="1"/>
      <p:bldP spid="55" grpId="0" animBg="1"/>
      <p:bldP spid="55" grpId="1" animBg="1"/>
      <p:bldP spid="58" grpId="0"/>
      <p:bldP spid="58" grpId="1"/>
      <p:bldP spid="59" grpId="0" animBg="1"/>
      <p:bldP spid="59" grpId="1" animBg="1"/>
      <p:bldP spid="62" grpId="0"/>
      <p:bldP spid="62" grpId="1"/>
      <p:bldP spid="63" grpId="0" animBg="1"/>
      <p:bldP spid="63" grpId="1" animBg="1"/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5275" y="516148"/>
          <a:ext cx="8833449" cy="632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3449"/>
              </a:tblGrid>
              <a:tr h="6324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 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HS:………………………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:…………………………..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b: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Đằng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SGK, tr.84 - 85,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kẻ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:………….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…………………………………………………………………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Đằng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938):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1:…………………………………………………………………..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2:…………………………………………………………………..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3:………………………………………………………………......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38169" marR="3816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33700" y="7458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65" y="1308040"/>
            <a:ext cx="7886700" cy="4351338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internet)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poster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?;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2057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543802" y="62484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85800" y="1143000"/>
            <a:ext cx="7848600" cy="156083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905,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3733305"/>
            <a:ext cx="5966460" cy="10798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098" y="3117377"/>
            <a:ext cx="767582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may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9" y="60960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22811" y="1341712"/>
            <a:ext cx="7719035" cy="1406363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9098" y="4217163"/>
            <a:ext cx="5966460" cy="1079807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335" y="3117377"/>
            <a:ext cx="794935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59173" y="60198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457202" y="774447"/>
            <a:ext cx="7904781" cy="182444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  <a:p>
            <a:pPr algn="ctr" defTabSz="685800">
              <a:defRPr/>
            </a:pP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7953" y="4393472"/>
            <a:ext cx="5966460" cy="1079807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9892" y="3117377"/>
            <a:ext cx="6624250" cy="93102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35411" y="60198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821783" y="373654"/>
            <a:ext cx="7261835" cy="1824441"/>
          </a:xfrm>
          <a:prstGeom prst="snip2DiagRect">
            <a:avLst>
              <a:gd name="adj1" fmla="val 0"/>
              <a:gd name="adj2" fmla="val 2422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9268" y="4456498"/>
            <a:ext cx="5966460" cy="10798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69268" y="3117379"/>
            <a:ext cx="6005491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" y="4757067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90" y="4038600"/>
            <a:ext cx="3332280" cy="1397498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455778" y="617220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090995" y="354682"/>
            <a:ext cx="7261836" cy="132171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685800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7412" y="5436098"/>
            <a:ext cx="5715000" cy="75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6932" y="4628187"/>
            <a:ext cx="7089120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  <p:pic>
        <p:nvPicPr>
          <p:cNvPr id="8" name="Picture 7" descr="Ngắm dòng sông nổi tiếng bậc nhất trong lịch sử Việt Nam - ThienNhien.Net |  Con người và Thiên nhiê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54" y="1704274"/>
            <a:ext cx="4648271" cy="268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46" y="6072996"/>
            <a:ext cx="8229600" cy="863245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https://www.youtube.com/watch?v=lLfXPJ4yGZ0)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007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938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ioi-thieu-Ngo-Q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89" y="651278"/>
            <a:ext cx="8080408" cy="5084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1644</Words>
  <Application>Microsoft Office PowerPoint</Application>
  <PresentationFormat>On-screen Show (4:3)</PresentationFormat>
  <Paragraphs>129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KHỞI ĐỘNG TRÒ CHƠI: “NGÔI SAO MAY MẮN”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Phim tư liệu giới thiệu về Ngô Quyền  (nguồn: https://www.youtube.com/watch?v=lLfXPJ4yGZ0)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Phim tư liệu giới thiệu sông Bạch Đằng  (Nguồn: https://www.youtube.com/watch?v=F3FjFtTkshQ) </vt:lpstr>
      <vt:lpstr>PowerPoint Presentation</vt:lpstr>
      <vt:lpstr>PowerPoint Presentation</vt:lpstr>
      <vt:lpstr>PowerPoint Presentation</vt:lpstr>
      <vt:lpstr>b. Trừ ngoại xâm dậy sóng Bạch Đằng  Làm việc nhóm:</vt:lpstr>
      <vt:lpstr>b. Trừ ngoại xâm dậy sóng Bạch Đằng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2021-08-06T10:25:00Z</dcterms:created>
  <dcterms:modified xsi:type="dcterms:W3CDTF">2022-08-01T00:05:32Z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36BCDF39FE6B42CEB8B106BDC79F560A</vt:lpwstr>
  </property>
  <property fmtid="{D5CDD505-2E9C-101B-9397-08002B2CF9AE}" pid="3" name="KSOProductBuildVer">
    <vt:lpwstr>1033-11.2.0.11042</vt:lpwstr>
  </property>
</Properties>
</file>