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7" r:id="rId5"/>
    <p:sldMasterId id="2147483709" r:id="rId6"/>
    <p:sldMasterId id="2147483721" r:id="rId7"/>
    <p:sldMasterId id="2147483733" r:id="rId8"/>
    <p:sldMasterId id="2147483745" r:id="rId9"/>
  </p:sldMasterIdLst>
  <p:sldIdLst>
    <p:sldId id="256" r:id="rId10"/>
    <p:sldId id="259" r:id="rId11"/>
    <p:sldId id="260" r:id="rId12"/>
    <p:sldId id="261" r:id="rId13"/>
    <p:sldId id="262" r:id="rId14"/>
    <p:sldId id="263" r:id="rId15"/>
    <p:sldId id="264" r:id="rId16"/>
    <p:sldId id="265" r:id="rId17"/>
    <p:sldId id="266" r:id="rId18"/>
    <p:sldId id="267" r:id="rId19"/>
    <p:sldId id="268" r:id="rId20"/>
    <p:sldId id="298" r:id="rId21"/>
    <p:sldId id="299" r:id="rId22"/>
    <p:sldId id="271" r:id="rId23"/>
    <p:sldId id="272" r:id="rId24"/>
    <p:sldId id="273" r:id="rId25"/>
    <p:sldId id="274" r:id="rId26"/>
    <p:sldId id="275" r:id="rId27"/>
    <p:sldId id="300" r:id="rId28"/>
    <p:sldId id="301" r:id="rId29"/>
    <p:sldId id="281" r:id="rId30"/>
    <p:sldId id="302" r:id="rId31"/>
    <p:sldId id="303" r:id="rId32"/>
    <p:sldId id="304" r:id="rId33"/>
    <p:sldId id="305" r:id="rId34"/>
    <p:sldId id="306" r:id="rId35"/>
    <p:sldId id="307" r:id="rId36"/>
    <p:sldId id="291" r:id="rId37"/>
    <p:sldId id="308" r:id="rId38"/>
    <p:sldId id="309" r:id="rId39"/>
    <p:sldId id="292" r:id="rId40"/>
    <p:sldId id="293" r:id="rId41"/>
    <p:sldId id="294" r:id="rId42"/>
    <p:sldId id="310" r:id="rId43"/>
    <p:sldId id="29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67" d="100"/>
          <a:sy n="67" d="100"/>
        </p:scale>
        <p:origin x="85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100D22-9BCE-4CBF-987C-DB1E35172833}"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459886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00D22-9BCE-4CBF-987C-DB1E35172833}"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26984640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322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00D22-9BCE-4CBF-987C-DB1E35172833}"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1538276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0EFFC9-A16E-0841-A358-B0551D971B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A3AB054C-C985-1049-9D13-924E3DA296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F0B97837-102E-414B-8A3F-E185C07CD4BF}"/>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FF1A2A47-2706-9442-8813-59C478B45A14}"/>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87093573-91FC-7B4D-9EB1-9D6B5E1F0D74}"/>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133532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C53452-BA67-0544-A40B-8EF4B4547EA4}"/>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B8FAFEF4-583F-314F-B5B2-57CA622988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4BA2973-AC8A-4547-A720-9DA061A2F002}"/>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4A1D9302-EA35-B243-A1B8-BD22BF37307B}"/>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C5FD9B4B-A8DB-5A48-8F11-15F9E28C3CAA}"/>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2765798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E0F213-F357-8F4B-A15A-CA9885C1D5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0190524-C2BD-AC4C-97F5-8CBB37F367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3A35E82-FF06-344E-8854-C2B2DF9FC36F}"/>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40867691-995B-7A48-8695-2879F38FCE4B}"/>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B685C979-406C-6844-A171-DF0C082F03C7}"/>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370480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CE2025-6023-424D-A77B-C1765B78C1C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88EF5DDB-1710-DD4F-9BEF-AC7AC49238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C98E3EC0-472F-5D45-B5AF-A6CA25CB47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11930A6E-FFED-E143-B682-5C4A6C9D39E7}"/>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53B69BD2-1005-A346-9067-5A92879A6B03}"/>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9202FFCC-4AE9-044A-8B80-F3CA0418E9A5}"/>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471956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8D128F-4C67-804B-9FCC-7C2031BC4ED6}"/>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5F1906B1-F8A9-C540-80BB-192A7A9416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45443FA-8B14-1A4B-9C28-2FC15C02D0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1DDEFF51-DF8E-284C-B9E6-62B3C79AA5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AA8932F-4AD5-9E4C-8B85-611A7B246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710928F5-770E-5045-871F-A485CF995048}"/>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8" name="Footer Placeholder 7">
            <a:extLst>
              <a:ext uri="{FF2B5EF4-FFF2-40B4-BE49-F238E27FC236}">
                <a16:creationId xmlns:a16="http://schemas.microsoft.com/office/drawing/2014/main" xmlns="" id="{85F719EE-5DEA-3D46-9B24-CFA6535D5253}"/>
              </a:ext>
            </a:extLst>
          </p:cNvPr>
          <p:cNvSpPr>
            <a:spLocks noGrp="1"/>
          </p:cNvSpPr>
          <p:nvPr>
            <p:ph type="ftr" sz="quarter" idx="11"/>
          </p:nvPr>
        </p:nvSpPr>
        <p:spPr/>
        <p:txBody>
          <a:bodyPr/>
          <a:lstStyle/>
          <a:p>
            <a:endParaRPr lang="x-none">
              <a:solidFill>
                <a:prstClr val="black">
                  <a:tint val="75000"/>
                </a:prstClr>
              </a:solidFill>
            </a:endParaRPr>
          </a:p>
        </p:txBody>
      </p:sp>
      <p:sp>
        <p:nvSpPr>
          <p:cNvPr id="9" name="Slide Number Placeholder 8">
            <a:extLst>
              <a:ext uri="{FF2B5EF4-FFF2-40B4-BE49-F238E27FC236}">
                <a16:creationId xmlns:a16="http://schemas.microsoft.com/office/drawing/2014/main" xmlns="" id="{99212AC4-2F4E-F44C-9AB8-FE0F5182F261}"/>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1632569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3E3111-95C0-084B-A0F9-7A8B592FFAF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0A4CF315-05D7-9149-9DD8-B8EF2C8B6C8A}"/>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4" name="Footer Placeholder 3">
            <a:extLst>
              <a:ext uri="{FF2B5EF4-FFF2-40B4-BE49-F238E27FC236}">
                <a16:creationId xmlns:a16="http://schemas.microsoft.com/office/drawing/2014/main" xmlns="" id="{43EB2E35-03B6-9B4A-AAF6-4C54AE0C8C6E}"/>
              </a:ext>
            </a:extLst>
          </p:cNvPr>
          <p:cNvSpPr>
            <a:spLocks noGrp="1"/>
          </p:cNvSpPr>
          <p:nvPr>
            <p:ph type="ftr" sz="quarter" idx="11"/>
          </p:nvPr>
        </p:nvSpPr>
        <p:spPr/>
        <p:txBody>
          <a:bodyPr/>
          <a:lstStyle/>
          <a:p>
            <a:endParaRPr lang="x-none">
              <a:solidFill>
                <a:prstClr val="black">
                  <a:tint val="75000"/>
                </a:prstClr>
              </a:solidFill>
            </a:endParaRPr>
          </a:p>
        </p:txBody>
      </p:sp>
      <p:sp>
        <p:nvSpPr>
          <p:cNvPr id="5" name="Slide Number Placeholder 4">
            <a:extLst>
              <a:ext uri="{FF2B5EF4-FFF2-40B4-BE49-F238E27FC236}">
                <a16:creationId xmlns:a16="http://schemas.microsoft.com/office/drawing/2014/main" xmlns="" id="{D43527AC-D4FE-2F4C-9C4E-1840E220D546}"/>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7508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A0CA9A0-F94B-7948-B5D0-0723E9CF3E32}"/>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3" name="Footer Placeholder 2">
            <a:extLst>
              <a:ext uri="{FF2B5EF4-FFF2-40B4-BE49-F238E27FC236}">
                <a16:creationId xmlns:a16="http://schemas.microsoft.com/office/drawing/2014/main" xmlns="" id="{88300035-4CDA-EE4F-9CD3-FC80FBC3D628}"/>
              </a:ext>
            </a:extLst>
          </p:cNvPr>
          <p:cNvSpPr>
            <a:spLocks noGrp="1"/>
          </p:cNvSpPr>
          <p:nvPr>
            <p:ph type="ftr" sz="quarter" idx="11"/>
          </p:nvPr>
        </p:nvSpPr>
        <p:spPr/>
        <p:txBody>
          <a:bodyPr/>
          <a:lstStyle/>
          <a:p>
            <a:endParaRPr lang="x-none">
              <a:solidFill>
                <a:prstClr val="black">
                  <a:tint val="75000"/>
                </a:prstClr>
              </a:solidFill>
            </a:endParaRPr>
          </a:p>
        </p:txBody>
      </p:sp>
      <p:sp>
        <p:nvSpPr>
          <p:cNvPr id="4" name="Slide Number Placeholder 3">
            <a:extLst>
              <a:ext uri="{FF2B5EF4-FFF2-40B4-BE49-F238E27FC236}">
                <a16:creationId xmlns:a16="http://schemas.microsoft.com/office/drawing/2014/main" xmlns="" id="{9E42312F-D003-A542-8FF3-1334941465CA}"/>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90742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E31D7E-1101-DF45-875A-A3B0625A4C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80B6678-F46E-2843-931F-0020A3E7B4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F707E5D4-8C89-D545-B8A1-F23AF58D5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1D86D44-9B2F-3744-AF74-C9D74EDABC33}"/>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42272CD8-3A87-DB44-98CA-A24900A06B6D}"/>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0C4C37EA-4420-8446-9F4B-3F94EC03583D}"/>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381925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100D22-9BCE-4CBF-987C-DB1E35172833}"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1444327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B0EC33-971D-2741-8A05-7B993203E8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04466D20-CB30-174F-8342-B26D341422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A7125C1F-AFE4-C44B-906B-BD2BD4F2D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AD9A4A9-E54B-7548-A721-B5E295E41C04}"/>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6" name="Footer Placeholder 5">
            <a:extLst>
              <a:ext uri="{FF2B5EF4-FFF2-40B4-BE49-F238E27FC236}">
                <a16:creationId xmlns:a16="http://schemas.microsoft.com/office/drawing/2014/main" xmlns="" id="{D1C044FF-B06E-5145-9512-255AF769A1BE}"/>
              </a:ext>
            </a:extLst>
          </p:cNvPr>
          <p:cNvSpPr>
            <a:spLocks noGrp="1"/>
          </p:cNvSpPr>
          <p:nvPr>
            <p:ph type="ftr" sz="quarter" idx="11"/>
          </p:nvPr>
        </p:nvSpPr>
        <p:spPr/>
        <p:txBody>
          <a:bodyPr/>
          <a:lstStyle/>
          <a:p>
            <a:endParaRPr lang="x-none">
              <a:solidFill>
                <a:prstClr val="black">
                  <a:tint val="75000"/>
                </a:prstClr>
              </a:solidFill>
            </a:endParaRPr>
          </a:p>
        </p:txBody>
      </p:sp>
      <p:sp>
        <p:nvSpPr>
          <p:cNvPr id="7" name="Slide Number Placeholder 6">
            <a:extLst>
              <a:ext uri="{FF2B5EF4-FFF2-40B4-BE49-F238E27FC236}">
                <a16:creationId xmlns:a16="http://schemas.microsoft.com/office/drawing/2014/main" xmlns="" id="{95DC6AD8-C90A-2349-9916-46A3E13A09E5}"/>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3538852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5E912E-EFFF-E447-8260-3B439E75B6A9}"/>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8DC901CA-E3B7-7944-9D80-5330776DA0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69ABCDD4-9A5C-0545-B83A-A471A71746BE}"/>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B53D89A0-E5AB-644A-AD02-FBCE7701B8CE}"/>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5E7FB528-C981-9843-9275-51793D1FA6C0}"/>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1182239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8924456-E032-1744-99FB-6199E7BCEA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519E957E-5076-D648-BCB3-7A5E8C780C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12DB8CD5-50AD-8942-95A7-E44C747001F5}"/>
              </a:ext>
            </a:extLst>
          </p:cNvPr>
          <p:cNvSpPr>
            <a:spLocks noGrp="1"/>
          </p:cNvSpPr>
          <p:nvPr>
            <p:ph type="dt" sz="half" idx="10"/>
          </p:nvPr>
        </p:nvSpPr>
        <p:spPr/>
        <p:txBody>
          <a:body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0700537A-CA38-CA45-9C21-31AD3EAEFD9F}"/>
              </a:ext>
            </a:extLst>
          </p:cNvPr>
          <p:cNvSpPr>
            <a:spLocks noGrp="1"/>
          </p:cNvSpPr>
          <p:nvPr>
            <p:ph type="ftr" sz="quarter" idx="11"/>
          </p:nvPr>
        </p:nvSpPr>
        <p:spPr/>
        <p:txBody>
          <a:body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231EC3ED-2148-CB45-B6A0-057DAFF37F35}"/>
              </a:ext>
            </a:extLst>
          </p:cNvPr>
          <p:cNvSpPr>
            <a:spLocks noGrp="1"/>
          </p:cNvSpPr>
          <p:nvPr>
            <p:ph type="sldNum" sz="quarter" idx="12"/>
          </p:nvPr>
        </p:nvSpPr>
        <p:spPr/>
        <p:txBody>
          <a:body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4030361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4374709"/>
      </p:ext>
    </p:extLst>
  </p:cSld>
  <p:clrMapOvr>
    <a:masterClrMapping/>
  </p:clrMapOvr>
  <p:transition spd="slow" advClick="0" advTm="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137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7616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363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1037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7260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6538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100D22-9BCE-4CBF-987C-DB1E35172833}" type="datetimeFigureOut">
              <a:rPr lang="en-US" smtClean="0"/>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5195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400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810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05618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80616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681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520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44973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202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7967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747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100D22-9BCE-4CBF-987C-DB1E35172833}"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6535918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278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0288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9786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920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75520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015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00562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24185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362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976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100D22-9BCE-4CBF-987C-DB1E35172833}" type="datetimeFigureOut">
              <a:rPr lang="en-US" smtClean="0"/>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40191321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9436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4703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786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610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03146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1940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6570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403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9348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728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100D22-9BCE-4CBF-987C-DB1E35172833}" type="datetimeFigureOut">
              <a:rPr lang="en-US" smtClean="0"/>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2589552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79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80433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6323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3748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4493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87375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6879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4203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6636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153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100D22-9BCE-4CBF-987C-DB1E35172833}" type="datetimeFigureOut">
              <a:rPr lang="en-US" smtClean="0"/>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27064543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147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4783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7747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208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04136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248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61265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8182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6192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239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00D22-9BCE-4CBF-987C-DB1E35172833}"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9489202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4728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457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705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54942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26517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547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63631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21865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17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513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100D22-9BCE-4CBF-987C-DB1E35172833}" type="datetimeFigureOut">
              <a:rPr lang="en-US" smtClean="0"/>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A86C9-1367-4AF1-BF5B-2C44E0E372BA}" type="slidenum">
              <a:rPr lang="en-US" smtClean="0"/>
              <a:t>‹#›</a:t>
            </a:fld>
            <a:endParaRPr lang="en-US"/>
          </a:p>
        </p:txBody>
      </p:sp>
    </p:spTree>
    <p:extLst>
      <p:ext uri="{BB962C8B-B14F-4D97-AF65-F5344CB8AC3E}">
        <p14:creationId xmlns:p14="http://schemas.microsoft.com/office/powerpoint/2010/main" val="2280675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425565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2731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443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25808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508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2395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074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75400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3858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100D22-9BCE-4CBF-987C-DB1E35172833}" type="datetimeFigureOut">
              <a:rPr lang="en-US" smtClean="0"/>
              <a:t>2/23/2026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A86C9-1367-4AF1-BF5B-2C44E0E372BA}" type="slidenum">
              <a:rPr lang="en-US" smtClean="0"/>
              <a:t>‹#›</a:t>
            </a:fld>
            <a:endParaRPr lang="en-US"/>
          </a:p>
        </p:txBody>
      </p:sp>
    </p:spTree>
    <p:extLst>
      <p:ext uri="{BB962C8B-B14F-4D97-AF65-F5344CB8AC3E}">
        <p14:creationId xmlns:p14="http://schemas.microsoft.com/office/powerpoint/2010/main" val="2059053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962D1F-333E-004E-B1A7-F108EECD8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6FBAAB77-CB68-2245-9C67-6BF2AD840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A671708F-31CC-864A-A47A-1C96FCC841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10288-5268-9D40-8159-2F0D5A4FCB56}" type="datetimeFigureOut">
              <a:rPr lang="x-none" smtClean="0">
                <a:solidFill>
                  <a:prstClr val="black">
                    <a:tint val="75000"/>
                  </a:prstClr>
                </a:solidFill>
              </a:rPr>
              <a:pPr/>
              <a:t>23/02/2026</a:t>
            </a:fld>
            <a:endParaRPr lang="x-none">
              <a:solidFill>
                <a:prstClr val="black">
                  <a:tint val="75000"/>
                </a:prstClr>
              </a:solidFill>
            </a:endParaRPr>
          </a:p>
        </p:txBody>
      </p:sp>
      <p:sp>
        <p:nvSpPr>
          <p:cNvPr id="5" name="Footer Placeholder 4">
            <a:extLst>
              <a:ext uri="{FF2B5EF4-FFF2-40B4-BE49-F238E27FC236}">
                <a16:creationId xmlns:a16="http://schemas.microsoft.com/office/drawing/2014/main" xmlns="" id="{57270A26-C4E7-FB4B-B959-5E8BD0B7B6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solidFill>
                <a:prstClr val="black">
                  <a:tint val="75000"/>
                </a:prstClr>
              </a:solidFill>
            </a:endParaRPr>
          </a:p>
        </p:txBody>
      </p:sp>
      <p:sp>
        <p:nvSpPr>
          <p:cNvPr id="6" name="Slide Number Placeholder 5">
            <a:extLst>
              <a:ext uri="{FF2B5EF4-FFF2-40B4-BE49-F238E27FC236}">
                <a16:creationId xmlns:a16="http://schemas.microsoft.com/office/drawing/2014/main" xmlns="" id="{38F43805-1361-104E-A413-60EE007B9A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4F7A3-6BA6-2F42-820D-E2B4FAFDBBDB}" type="slidenum">
              <a:rPr lang="x-none" smtClean="0">
                <a:solidFill>
                  <a:prstClr val="black">
                    <a:tint val="75000"/>
                  </a:prstClr>
                </a:solidFill>
              </a:rPr>
              <a:pPr/>
              <a:t>‹#›</a:t>
            </a:fld>
            <a:endParaRPr lang="x-none">
              <a:solidFill>
                <a:prstClr val="black">
                  <a:tint val="75000"/>
                </a:prstClr>
              </a:solidFill>
            </a:endParaRPr>
          </a:p>
        </p:txBody>
      </p:sp>
    </p:spTree>
    <p:extLst>
      <p:ext uri="{BB962C8B-B14F-4D97-AF65-F5344CB8AC3E}">
        <p14:creationId xmlns:p14="http://schemas.microsoft.com/office/powerpoint/2010/main" val="868103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45628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9508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245991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7750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5181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23239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2/23/2026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52371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0.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7.sv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52.xml"/><Relationship Id="rId5" Type="http://schemas.openxmlformats.org/officeDocument/2006/relationships/image" Target="../media/image44.sv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74.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2.svg"/><Relationship Id="rId2" Type="http://schemas.openxmlformats.org/officeDocument/2006/relationships/image" Target="../media/image36.png"/><Relationship Id="rId1" Type="http://schemas.openxmlformats.org/officeDocument/2006/relationships/slideLayout" Target="../slideLayouts/slideLayout7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9.png"/><Relationship Id="rId1" Type="http://schemas.openxmlformats.org/officeDocument/2006/relationships/slideLayout" Target="../slideLayouts/slideLayout74.xml"/><Relationship Id="rId5" Type="http://schemas.openxmlformats.org/officeDocument/2006/relationships/image" Target="../media/image52.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4.xml"/><Relationship Id="rId6" Type="http://schemas.openxmlformats.org/officeDocument/2006/relationships/image" Target="../media/image42.png"/><Relationship Id="rId5" Type="http://schemas.openxmlformats.org/officeDocument/2006/relationships/image" Target="../media/image55.svg"/><Relationship Id="rId4" Type="http://schemas.openxmlformats.org/officeDocument/2006/relationships/image" Target="../media/image41.png"/><Relationship Id="rId9" Type="http://schemas.openxmlformats.org/officeDocument/2006/relationships/image" Target="../media/image59.sv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image" Target="../media/image24.png"/><Relationship Id="rId1" Type="http://schemas.openxmlformats.org/officeDocument/2006/relationships/slideLayout" Target="../slideLayouts/slideLayout74.xml"/><Relationship Id="rId6" Type="http://schemas.openxmlformats.org/officeDocument/2006/relationships/image" Target="../media/image42.png"/><Relationship Id="rId5" Type="http://schemas.openxmlformats.org/officeDocument/2006/relationships/image" Target="../media/image55.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5.xml"/><Relationship Id="rId6" Type="http://schemas.openxmlformats.org/officeDocument/2006/relationships/image" Target="../media/image65.svg"/><Relationship Id="rId5" Type="http://schemas.openxmlformats.org/officeDocument/2006/relationships/image" Target="../media/image4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85.xml"/><Relationship Id="rId5" Type="http://schemas.openxmlformats.org/officeDocument/2006/relationships/image" Target="../media/image16.png"/><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Layout" Target="../slideLayouts/slideLayout96.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10768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xmlns=""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xmlns=""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a:extLst>
              <a:ext uri="{FF2B5EF4-FFF2-40B4-BE49-F238E27FC236}">
                <a16:creationId xmlns:a16="http://schemas.microsoft.com/office/drawing/2014/main" xmlns=""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xmlns=""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prstClr val="black"/>
                </a:solidFill>
                <a:latin typeface="#9Slide05 SVNBulgary" pitchFamily="2" charset="0"/>
              </a:endParaRPr>
            </a:p>
          </p:txBody>
        </p:sp>
        <p:sp>
          <p:nvSpPr>
            <p:cNvPr id="10" name="TextBox 9">
              <a:extLst>
                <a:ext uri="{FF2B5EF4-FFF2-40B4-BE49-F238E27FC236}">
                  <a16:creationId xmlns:a16="http://schemas.microsoft.com/office/drawing/2014/main" xmlns="" id="{DBEF8D01-C126-4201-BA5D-ACDEE5234BF4}"/>
                </a:ext>
              </a:extLst>
            </p:cNvPr>
            <p:cNvSpPr txBox="1"/>
            <p:nvPr/>
          </p:nvSpPr>
          <p:spPr>
            <a:xfrm>
              <a:off x="1397402" y="1601233"/>
              <a:ext cx="5137424" cy="2593071"/>
            </a:xfrm>
            <a:prstGeom prst="rect">
              <a:avLst/>
            </a:prstGeom>
            <a:noFill/>
          </p:spPr>
          <p:txBody>
            <a:bodyPr wrap="square">
              <a:spAutoFit/>
            </a:bodyPr>
            <a:lstStyle/>
            <a:p>
              <a:pPr algn="ctr"/>
              <a:r>
                <a:rPr lang="en-US" sz="4000" dirty="0" err="1">
                  <a:solidFill>
                    <a:prstClr val="black"/>
                  </a:solidFill>
                  <a:latin typeface="Times New Roman" pitchFamily="18" charset="0"/>
                  <a:cs typeface="Times New Roman" pitchFamily="18" charset="0"/>
                </a:rPr>
                <a:t>Điểm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của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các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được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đề</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cập</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gì</a:t>
              </a:r>
              <a:r>
                <a:rPr lang="en-US" sz="4000" dirty="0">
                  <a:solidFill>
                    <a:prstClr val="black"/>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2015586485"/>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10242" name="Picture 2" descr="Cảm nghĩ về bài thơ Lượm - Văn 6 (3 mẫu)">
            <a:extLst>
              <a:ext uri="{FF2B5EF4-FFF2-40B4-BE49-F238E27FC236}">
                <a16:creationId xmlns:a16="http://schemas.microsoft.com/office/drawing/2014/main" xmlns="" id="{1FC50B73-05F1-5A48-AE55-AC79841DF6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DC9E1266-59AC-2042-8466-AD82D36CABF4}"/>
              </a:ext>
            </a:extLst>
          </p:cNvPr>
          <p:cNvSpPr txBox="1"/>
          <p:nvPr/>
        </p:nvSpPr>
        <p:spPr>
          <a:xfrm>
            <a:off x="750628" y="43542"/>
            <a:ext cx="10945504" cy="2092881"/>
          </a:xfrm>
          <a:prstGeom prst="rect">
            <a:avLst/>
          </a:prstGeom>
          <a:noFill/>
        </p:spPr>
        <p:txBody>
          <a:bodyPr wrap="square" rtlCol="0">
            <a:spAutoFit/>
          </a:bodyPr>
          <a:lstStyle/>
          <a:p>
            <a:pPr algn="ctr"/>
            <a:r>
              <a:rPr lang="vi-VN" sz="6500" b="1" smtClean="0">
                <a:solidFill>
                  <a:prstClr val="black"/>
                </a:solidFill>
                <a:latin typeface="Times New Roman" panose="02020603050405020304" pitchFamily="18" charset="0"/>
                <a:cs typeface="Times New Roman" panose="02020603050405020304" pitchFamily="18" charset="0"/>
              </a:rPr>
              <a:t>Tiết 88,89: Đọc hiểu văn bản</a:t>
            </a:r>
          </a:p>
          <a:p>
            <a:pPr algn="ctr"/>
            <a:r>
              <a:rPr lang="vi-VN" sz="6500" b="1" smtClean="0">
                <a:solidFill>
                  <a:prstClr val="black"/>
                </a:solidFill>
                <a:latin typeface="Times New Roman" panose="02020603050405020304" pitchFamily="18" charset="0"/>
                <a:cs typeface="Times New Roman" panose="02020603050405020304" pitchFamily="18" charset="0"/>
              </a:rPr>
              <a:t>       </a:t>
            </a:r>
            <a:r>
              <a:rPr lang="x-none" sz="6500" b="1" smtClean="0">
                <a:solidFill>
                  <a:prstClr val="black"/>
                </a:solidFill>
                <a:latin typeface="Times New Roman" panose="02020603050405020304" pitchFamily="18" charset="0"/>
                <a:cs typeface="Times New Roman" panose="02020603050405020304" pitchFamily="18" charset="0"/>
              </a:rPr>
              <a:t>LƯỢM</a:t>
            </a:r>
            <a:endParaRPr lang="x-none" sz="6500" b="1"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BDA7A9F0-47BC-7547-99F9-21E6CC956F1F}"/>
              </a:ext>
            </a:extLst>
          </p:cNvPr>
          <p:cNvSpPr txBox="1"/>
          <p:nvPr/>
        </p:nvSpPr>
        <p:spPr>
          <a:xfrm>
            <a:off x="7363779" y="2323504"/>
            <a:ext cx="2253343" cy="630942"/>
          </a:xfrm>
          <a:prstGeom prst="rect">
            <a:avLst/>
          </a:prstGeom>
          <a:noFill/>
        </p:spPr>
        <p:txBody>
          <a:bodyPr wrap="square" rtlCol="0">
            <a:spAutoFit/>
          </a:bodyPr>
          <a:lstStyle/>
          <a:p>
            <a:pPr algn="ctr"/>
            <a:r>
              <a:rPr lang="x-none" sz="3500" dirty="0">
                <a:solidFill>
                  <a:prstClr val="black"/>
                </a:solidFill>
                <a:latin typeface="Times New Roman" panose="02020603050405020304" pitchFamily="18" charset="0"/>
                <a:cs typeface="Times New Roman" panose="02020603050405020304" pitchFamily="18" charset="0"/>
              </a:rPr>
              <a:t>(Tố Hữu)</a:t>
            </a:r>
          </a:p>
        </p:txBody>
      </p:sp>
    </p:spTree>
    <p:extLst>
      <p:ext uri="{BB962C8B-B14F-4D97-AF65-F5344CB8AC3E}">
        <p14:creationId xmlns:p14="http://schemas.microsoft.com/office/powerpoint/2010/main" val="3826506855"/>
      </p:ext>
    </p:extLst>
  </p:cSld>
  <p:clrMapOvr>
    <a:masterClrMapping/>
  </p:clrMapOvr>
  <p:transition spd="slow" advTm="0">
    <p:wip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805764">
            <a:off x="10443714" y="-1792370"/>
            <a:ext cx="2686717" cy="3349947"/>
          </a:xfrm>
          <a:prstGeom prst="rect">
            <a:avLst/>
          </a:prstGeom>
        </p:spPr>
      </p:pic>
      <p:pic>
        <p:nvPicPr>
          <p:cNvPr id="3" name="Picture 3"/>
          <p:cNvPicPr>
            <a:picLocks noChangeAspect="1"/>
          </p:cNvPicPr>
          <p:nvPr/>
        </p:nvPicPr>
        <p:blipFill>
          <a:blip r:embed="rId3"/>
          <a:srcRect/>
          <a:stretch>
            <a:fillRect/>
          </a:stretch>
        </p:blipFill>
        <p:spPr>
          <a:xfrm rot="-5110897">
            <a:off x="10044324" y="183405"/>
            <a:ext cx="1511061" cy="1854063"/>
          </a:xfrm>
          <a:prstGeom prst="rect">
            <a:avLst/>
          </a:prstGeom>
        </p:spPr>
      </p:pic>
      <p:pic>
        <p:nvPicPr>
          <p:cNvPr id="4" name="Picture 4"/>
          <p:cNvPicPr>
            <a:picLocks noChangeAspect="1"/>
          </p:cNvPicPr>
          <p:nvPr/>
        </p:nvPicPr>
        <p:blipFill>
          <a:blip r:embed="rId4"/>
          <a:srcRect/>
          <a:stretch>
            <a:fillRect/>
          </a:stretch>
        </p:blipFill>
        <p:spPr>
          <a:xfrm rot="706416">
            <a:off x="-1469154" y="-780117"/>
            <a:ext cx="2938307" cy="2328608"/>
          </a:xfrm>
          <a:prstGeom prst="rect">
            <a:avLst/>
          </a:prstGeom>
        </p:spPr>
      </p:pic>
      <p:pic>
        <p:nvPicPr>
          <p:cNvPr id="5" name="Picture 5"/>
          <p:cNvPicPr>
            <a:picLocks noChangeAspect="1"/>
          </p:cNvPicPr>
          <p:nvPr/>
        </p:nvPicPr>
        <p:blipFill>
          <a:blip r:embed="rId5"/>
          <a:srcRect/>
          <a:stretch>
            <a:fillRect/>
          </a:stretch>
        </p:blipFill>
        <p:spPr>
          <a:xfrm rot="-8491901">
            <a:off x="291544" y="203092"/>
            <a:ext cx="1450741" cy="1443487"/>
          </a:xfrm>
          <a:prstGeom prst="rect">
            <a:avLst/>
          </a:prstGeom>
        </p:spPr>
      </p:pic>
      <p:sp>
        <p:nvSpPr>
          <p:cNvPr id="6" name="TextBox 6"/>
          <p:cNvSpPr txBox="1"/>
          <p:nvPr/>
        </p:nvSpPr>
        <p:spPr>
          <a:xfrm>
            <a:off x="1016914" y="1095636"/>
            <a:ext cx="8131067" cy="1423467"/>
          </a:xfrm>
          <a:prstGeom prst="rect">
            <a:avLst/>
          </a:prstGeom>
        </p:spPr>
        <p:txBody>
          <a:bodyPr lIns="0" tIns="0" rIns="0" bIns="0" rtlCol="0" anchor="t">
            <a:spAutoFit/>
          </a:bodyPr>
          <a:lstStyle/>
          <a:p>
            <a:pPr algn="ctr">
              <a:lnSpc>
                <a:spcPts val="3734"/>
              </a:lnSpc>
              <a:spcBef>
                <a:spcPct val="0"/>
              </a:spcBef>
            </a:pPr>
            <a:r>
              <a:rPr lang="en-US" sz="2667">
                <a:solidFill>
                  <a:srgbClr val="3C1B1F"/>
                </a:solidFill>
                <a:latin typeface="Roboto Condensed"/>
              </a:rPr>
              <a:t>Đọc diễn cảm văn bản</a:t>
            </a:r>
          </a:p>
          <a:p>
            <a:pPr algn="ctr">
              <a:lnSpc>
                <a:spcPts val="3734"/>
              </a:lnSpc>
              <a:spcBef>
                <a:spcPct val="0"/>
              </a:spcBef>
            </a:pPr>
            <a:r>
              <a:rPr lang="en-US" sz="2667">
                <a:solidFill>
                  <a:srgbClr val="3C1B1F"/>
                </a:solidFill>
                <a:latin typeface="Roboto Condensed"/>
              </a:rPr>
              <a:t>GV đọc mẫu đoạn đầu, sau đó học sinh đọc nối tiếp</a:t>
            </a:r>
          </a:p>
          <a:p>
            <a:pPr algn="ctr">
              <a:lnSpc>
                <a:spcPts val="3734"/>
              </a:lnSpc>
              <a:spcBef>
                <a:spcPct val="0"/>
              </a:spcBef>
            </a:pPr>
            <a:endParaRPr lang="en-US" sz="2667">
              <a:solidFill>
                <a:srgbClr val="3C1B1F"/>
              </a:solidFill>
              <a:latin typeface="Roboto Condensed"/>
            </a:endParaRPr>
          </a:p>
        </p:txBody>
      </p:sp>
      <p:sp>
        <p:nvSpPr>
          <p:cNvPr id="7" name="TextBox 7"/>
          <p:cNvSpPr txBox="1"/>
          <p:nvPr/>
        </p:nvSpPr>
        <p:spPr>
          <a:xfrm>
            <a:off x="1675816" y="314337"/>
            <a:ext cx="6460765" cy="718145"/>
          </a:xfrm>
          <a:prstGeom prst="rect">
            <a:avLst/>
          </a:prstGeom>
        </p:spPr>
        <p:txBody>
          <a:bodyPr lIns="0" tIns="0" rIns="0" bIns="0" rtlCol="0" anchor="t">
            <a:spAutoFit/>
          </a:bodyPr>
          <a:lstStyle/>
          <a:p>
            <a:pPr algn="ctr">
              <a:lnSpc>
                <a:spcPts val="5600"/>
              </a:lnSpc>
            </a:pPr>
            <a:r>
              <a:rPr lang="en-US" sz="3999">
                <a:solidFill>
                  <a:srgbClr val="3C1B1F"/>
                </a:solidFill>
                <a:latin typeface="Fraunces Bold"/>
              </a:rPr>
              <a:t>2. ĐỌC VĂN BẢN</a:t>
            </a:r>
          </a:p>
        </p:txBody>
      </p:sp>
      <p:graphicFrame>
        <p:nvGraphicFramePr>
          <p:cNvPr id="8" name="Table 8"/>
          <p:cNvGraphicFramePr>
            <a:graphicFrameLocks noGrp="1"/>
          </p:cNvGraphicFramePr>
          <p:nvPr/>
        </p:nvGraphicFramePr>
        <p:xfrm>
          <a:off x="683142" y="2347258"/>
          <a:ext cx="10823058" cy="4314206"/>
        </p:xfrm>
        <a:graphic>
          <a:graphicData uri="http://schemas.openxmlformats.org/drawingml/2006/table">
            <a:tbl>
              <a:tblPr/>
              <a:tblGrid>
                <a:gridCol w="8756908">
                  <a:extLst>
                    <a:ext uri="{9D8B030D-6E8A-4147-A177-3AD203B41FA5}">
                      <a16:colId xmlns:a16="http://schemas.microsoft.com/office/drawing/2014/main" xmlns="" val="20000"/>
                    </a:ext>
                  </a:extLst>
                </a:gridCol>
                <a:gridCol w="1000460">
                  <a:extLst>
                    <a:ext uri="{9D8B030D-6E8A-4147-A177-3AD203B41FA5}">
                      <a16:colId xmlns:a16="http://schemas.microsoft.com/office/drawing/2014/main" xmlns="" val="20001"/>
                    </a:ext>
                  </a:extLst>
                </a:gridCol>
                <a:gridCol w="1065690">
                  <a:extLst>
                    <a:ext uri="{9D8B030D-6E8A-4147-A177-3AD203B41FA5}">
                      <a16:colId xmlns:a16="http://schemas.microsoft.com/office/drawing/2014/main" xmlns="" val="20002"/>
                    </a:ext>
                  </a:extLst>
                </a:gridCol>
              </a:tblGrid>
              <a:tr h="810789">
                <a:tc>
                  <a:txBody>
                    <a:bodyPr/>
                    <a:lstStyle/>
                    <a:p>
                      <a:pPr algn="l">
                        <a:defRPr/>
                      </a:pPr>
                      <a:r>
                        <a:rPr lang="en-US" sz="2400">
                          <a:solidFill>
                            <a:srgbClr val="F5EFEB"/>
                          </a:solidFill>
                          <a:latin typeface="Roboto Condensed Bold"/>
                        </a:rPr>
                        <a:t> Tiêu chí</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E4D55"/>
                    </a:solidFill>
                  </a:tcPr>
                </a:tc>
                <a:tc>
                  <a:txBody>
                    <a:bodyPr/>
                    <a:lstStyle/>
                    <a:p>
                      <a:pPr algn="l">
                        <a:defRPr/>
                      </a:pPr>
                      <a:r>
                        <a:rPr lang="en-US" sz="2400">
                          <a:solidFill>
                            <a:srgbClr val="F5EFEB"/>
                          </a:solidFill>
                          <a:latin typeface="Roboto Condensed Bold"/>
                        </a:rPr>
                        <a:t> Có   </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E4D55"/>
                    </a:solidFill>
                  </a:tcPr>
                </a:tc>
                <a:tc>
                  <a:txBody>
                    <a:bodyPr/>
                    <a:lstStyle/>
                    <a:p>
                      <a:pPr algn="l">
                        <a:defRPr/>
                      </a:pPr>
                      <a:r>
                        <a:rPr lang="en-US" sz="2400">
                          <a:solidFill>
                            <a:srgbClr val="F5EFEB"/>
                          </a:solidFill>
                          <a:latin typeface="Roboto Condensed Bold"/>
                        </a:rPr>
                        <a:t> Không</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7E4D55"/>
                    </a:solidFill>
                  </a:tcPr>
                </a:tc>
                <a:extLst>
                  <a:ext uri="{0D108BD9-81ED-4DB2-BD59-A6C34878D82A}">
                    <a16:rowId xmlns:a16="http://schemas.microsoft.com/office/drawing/2014/main" xmlns="" val="10000"/>
                  </a:ext>
                </a:extLst>
              </a:tr>
              <a:tr h="810789">
                <a:tc>
                  <a:txBody>
                    <a:bodyPr/>
                    <a:lstStyle/>
                    <a:p>
                      <a:pPr algn="l">
                        <a:defRPr/>
                      </a:pPr>
                      <a:r>
                        <a:rPr lang="en-US" sz="2500">
                          <a:solidFill>
                            <a:srgbClr val="7E4D55"/>
                          </a:solidFill>
                          <a:latin typeface="Roboto Condensed"/>
                        </a:rPr>
                        <a:t>Đọc trôi chảy, không bỏ từ, thêm từ.</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xmlns="" val="10001"/>
                  </a:ext>
                </a:extLst>
              </a:tr>
              <a:tr h="761455">
                <a:tc>
                  <a:txBody>
                    <a:bodyPr/>
                    <a:lstStyle/>
                    <a:p>
                      <a:pPr algn="l">
                        <a:defRPr/>
                      </a:pPr>
                      <a:r>
                        <a:rPr lang="en-US" sz="2500">
                          <a:solidFill>
                            <a:srgbClr val="7E4D55"/>
                          </a:solidFill>
                          <a:latin typeface="Roboto Condensed"/>
                        </a:rPr>
                        <a:t>Đọc to, rõ bảo đảm trong không gian lớp học, cả lớp cùng nghe được.</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xmlns="" val="10002"/>
                  </a:ext>
                </a:extLst>
              </a:tr>
              <a:tr h="761455">
                <a:tc>
                  <a:txBody>
                    <a:bodyPr/>
                    <a:lstStyle/>
                    <a:p>
                      <a:pPr algn="l">
                        <a:defRPr/>
                      </a:pPr>
                      <a:r>
                        <a:rPr lang="en-US" sz="2500">
                          <a:solidFill>
                            <a:srgbClr val="7E4D55"/>
                          </a:solidFill>
                          <a:latin typeface="Roboto Condensed"/>
                        </a:rPr>
                        <a:t>Tốc độ đọc phù hợp.</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xmlns="" val="10003"/>
                  </a:ext>
                </a:extLst>
              </a:tr>
              <a:tr h="1169718">
                <a:tc>
                  <a:txBody>
                    <a:bodyPr/>
                    <a:lstStyle/>
                    <a:p>
                      <a:pPr algn="l">
                        <a:defRPr/>
                      </a:pPr>
                      <a:r>
                        <a:rPr lang="en-US" sz="2500">
                          <a:solidFill>
                            <a:srgbClr val="7E4D55"/>
                          </a:solidFill>
                          <a:latin typeface="Roboto Condensed"/>
                        </a:rPr>
                        <a:t>Sử dụng giọng điệu khác nhau để thể hiện được cảm xúc của người kể chuyện đối với nhân vật, sự việc.</a:t>
                      </a:r>
                      <a:endParaRPr lang="en-US" sz="7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endParaRPr lang="en-US" sz="800"/>
                    </a:p>
                  </a:txBody>
                  <a:tcPr marL="60960" marR="60960" marT="30480" marB="30480">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66970712"/>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410937">
            <a:off x="10993224" y="506653"/>
            <a:ext cx="2397553" cy="1401070"/>
          </a:xfrm>
          <a:prstGeom prst="rect">
            <a:avLst/>
          </a:prstGeom>
        </p:spPr>
      </p:pic>
      <p:pic>
        <p:nvPicPr>
          <p:cNvPr id="3" name="Picture 3"/>
          <p:cNvPicPr>
            <a:picLocks noChangeAspect="1"/>
          </p:cNvPicPr>
          <p:nvPr/>
        </p:nvPicPr>
        <p:blipFill>
          <a:blip r:embed="rId3"/>
          <a:srcRect/>
          <a:stretch>
            <a:fillRect/>
          </a:stretch>
        </p:blipFill>
        <p:spPr>
          <a:xfrm rot="-201270">
            <a:off x="-1241383" y="2948687"/>
            <a:ext cx="2794687" cy="3992411"/>
          </a:xfrm>
          <a:prstGeom prst="rect">
            <a:avLst/>
          </a:prstGeom>
        </p:spPr>
      </p:pic>
      <p:pic>
        <p:nvPicPr>
          <p:cNvPr id="4" name="Picture 4"/>
          <p:cNvPicPr>
            <a:picLocks noChangeAspect="1"/>
          </p:cNvPicPr>
          <p:nvPr/>
        </p:nvPicPr>
        <p:blipFill>
          <a:blip r:embed="rId4"/>
          <a:srcRect/>
          <a:stretch>
            <a:fillRect/>
          </a:stretch>
        </p:blipFill>
        <p:spPr>
          <a:xfrm rot="-1370022">
            <a:off x="-489958" y="-570983"/>
            <a:ext cx="1940427" cy="1930725"/>
          </a:xfrm>
          <a:prstGeom prst="rect">
            <a:avLst/>
          </a:prstGeom>
        </p:spPr>
      </p:pic>
      <p:pic>
        <p:nvPicPr>
          <p:cNvPr id="5" name="Picture 5"/>
          <p:cNvPicPr>
            <a:picLocks noChangeAspect="1"/>
          </p:cNvPicPr>
          <p:nvPr/>
        </p:nvPicPr>
        <p:blipFill>
          <a:blip r:embed="rId5"/>
          <a:srcRect/>
          <a:stretch>
            <a:fillRect/>
          </a:stretch>
        </p:blipFill>
        <p:spPr>
          <a:xfrm>
            <a:off x="-400000" y="1766816"/>
            <a:ext cx="4811123" cy="5573405"/>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94163" y="3429000"/>
            <a:ext cx="7085939" cy="2745475"/>
          </a:xfrm>
          <a:prstGeom prst="rect">
            <a:avLst/>
          </a:prstGeom>
        </p:spPr>
      </p:pic>
      <p:sp>
        <p:nvSpPr>
          <p:cNvPr id="7" name="TextBox 7"/>
          <p:cNvSpPr txBox="1"/>
          <p:nvPr/>
        </p:nvSpPr>
        <p:spPr>
          <a:xfrm>
            <a:off x="1749056" y="305479"/>
            <a:ext cx="7327213" cy="820738"/>
          </a:xfrm>
          <a:prstGeom prst="rect">
            <a:avLst/>
          </a:prstGeom>
        </p:spPr>
        <p:txBody>
          <a:bodyPr lIns="0" tIns="0" rIns="0" bIns="0" rtlCol="0" anchor="t">
            <a:spAutoFit/>
          </a:bodyPr>
          <a:lstStyle/>
          <a:p>
            <a:pPr algn="ctr">
              <a:lnSpc>
                <a:spcPts val="6440"/>
              </a:lnSpc>
            </a:pPr>
            <a:r>
              <a:rPr lang="en-US" sz="4599">
                <a:solidFill>
                  <a:srgbClr val="3C1B1F"/>
                </a:solidFill>
                <a:latin typeface="Fraunces Bold"/>
              </a:rPr>
              <a:t>3. KHÁM PHÁ VĂN BẢN</a:t>
            </a:r>
          </a:p>
        </p:txBody>
      </p:sp>
      <p:sp>
        <p:nvSpPr>
          <p:cNvPr id="8" name="TextBox 8"/>
          <p:cNvSpPr txBox="1"/>
          <p:nvPr/>
        </p:nvSpPr>
        <p:spPr>
          <a:xfrm>
            <a:off x="2171507" y="1253555"/>
            <a:ext cx="9621841" cy="756617"/>
          </a:xfrm>
          <a:prstGeom prst="rect">
            <a:avLst/>
          </a:prstGeom>
        </p:spPr>
        <p:txBody>
          <a:bodyPr lIns="0" tIns="0" rIns="0" bIns="0" rtlCol="0" anchor="t">
            <a:spAutoFit/>
          </a:bodyPr>
          <a:lstStyle/>
          <a:p>
            <a:pPr>
              <a:lnSpc>
                <a:spcPts val="5880"/>
              </a:lnSpc>
            </a:pPr>
            <a:r>
              <a:rPr lang="en-US" sz="4200" smtClean="0">
                <a:solidFill>
                  <a:srgbClr val="7E4D55"/>
                </a:solidFill>
                <a:latin typeface="Roboto Condensed Bold Italics"/>
              </a:rPr>
              <a:t>1</a:t>
            </a:r>
            <a:r>
              <a:rPr lang="en-US" sz="4200">
                <a:solidFill>
                  <a:srgbClr val="7E4D55"/>
                </a:solidFill>
                <a:latin typeface="Roboto Condensed Bold Italics"/>
              </a:rPr>
              <a:t>. </a:t>
            </a:r>
            <a:r>
              <a:rPr lang="vi-VN" sz="4200">
                <a:solidFill>
                  <a:srgbClr val="7E4D55"/>
                </a:solidFill>
                <a:latin typeface="Roboto Condensed Bold Italics"/>
              </a:rPr>
              <a:t>T</a:t>
            </a:r>
            <a:r>
              <a:rPr lang="en-US" sz="4200" smtClean="0">
                <a:solidFill>
                  <a:srgbClr val="7E4D55"/>
                </a:solidFill>
                <a:latin typeface="Roboto Condensed Bold Italics"/>
              </a:rPr>
              <a:t>ác </a:t>
            </a:r>
            <a:r>
              <a:rPr lang="en-US" sz="4200">
                <a:solidFill>
                  <a:srgbClr val="7E4D55"/>
                </a:solidFill>
                <a:latin typeface="Roboto Condensed Bold Italics"/>
              </a:rPr>
              <a:t>giả, tác phẩm</a:t>
            </a:r>
          </a:p>
        </p:txBody>
      </p:sp>
      <p:sp>
        <p:nvSpPr>
          <p:cNvPr id="9" name="TextBox 9"/>
          <p:cNvSpPr txBox="1"/>
          <p:nvPr/>
        </p:nvSpPr>
        <p:spPr>
          <a:xfrm>
            <a:off x="3224965" y="2316513"/>
            <a:ext cx="9621841" cy="718145"/>
          </a:xfrm>
          <a:prstGeom prst="rect">
            <a:avLst/>
          </a:prstGeom>
        </p:spPr>
        <p:txBody>
          <a:bodyPr lIns="0" tIns="0" rIns="0" bIns="0" rtlCol="0" anchor="t">
            <a:spAutoFit/>
          </a:bodyPr>
          <a:lstStyle/>
          <a:p>
            <a:pPr>
              <a:lnSpc>
                <a:spcPts val="5600"/>
              </a:lnSpc>
            </a:pPr>
            <a:r>
              <a:rPr lang="en-US" sz="4000">
                <a:solidFill>
                  <a:srgbClr val="7E4D55"/>
                </a:solidFill>
                <a:latin typeface="#9Slide07 SVNUT Triumph Press"/>
              </a:rPr>
              <a:t>a. Tác giả</a:t>
            </a:r>
          </a:p>
        </p:txBody>
      </p:sp>
      <p:sp>
        <p:nvSpPr>
          <p:cNvPr id="10" name="TextBox 10"/>
          <p:cNvSpPr txBox="1"/>
          <p:nvPr/>
        </p:nvSpPr>
        <p:spPr>
          <a:xfrm>
            <a:off x="5233882" y="3877246"/>
            <a:ext cx="4806500" cy="2103140"/>
          </a:xfrm>
          <a:prstGeom prst="rect">
            <a:avLst/>
          </a:prstGeom>
        </p:spPr>
        <p:txBody>
          <a:bodyPr lIns="0" tIns="0" rIns="0" bIns="0" rtlCol="0" anchor="t">
            <a:spAutoFit/>
          </a:bodyPr>
          <a:lstStyle/>
          <a:p>
            <a:pPr algn="ctr">
              <a:lnSpc>
                <a:spcPts val="4106"/>
              </a:lnSpc>
              <a:spcBef>
                <a:spcPct val="0"/>
              </a:spcBef>
            </a:pPr>
            <a:r>
              <a:rPr lang="en-US" sz="2933">
                <a:solidFill>
                  <a:srgbClr val="453528"/>
                </a:solidFill>
                <a:latin typeface="Roboto Condensed"/>
              </a:rPr>
              <a:t>Xem video giới thiệu về tác giả Tố Hữu, sau đó ghi thật nhanh những thông tin về tác giả ra giấy nháp.</a:t>
            </a:r>
          </a:p>
        </p:txBody>
      </p:sp>
    </p:spTree>
    <p:extLst>
      <p:ext uri="{BB962C8B-B14F-4D97-AF65-F5344CB8AC3E}">
        <p14:creationId xmlns:p14="http://schemas.microsoft.com/office/powerpoint/2010/main" val="1475905752"/>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0" name="Rectangle 70">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18" name="Picture 2" descr="SẤM NGỮ” BẰNG THƠ CỦA NHÀ TIÊN TRI TỐ HỮU - Nhịp Cầu Thế Giới Online">
            <a:extLst>
              <a:ext uri="{FF2B5EF4-FFF2-40B4-BE49-F238E27FC236}">
                <a16:creationId xmlns:a16="http://schemas.microsoft.com/office/drawing/2014/main" xmlns="" id="{D26EB7C9-4A8E-334D-8715-EBA094E616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4" b="5454"/>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24D09094-EC25-3D4F-B453-F91BA2346B84}"/>
              </a:ext>
            </a:extLst>
          </p:cNvPr>
          <p:cNvSpPr/>
          <p:nvPr/>
        </p:nvSpPr>
        <p:spPr>
          <a:xfrm>
            <a:off x="6094476" y="765754"/>
            <a:ext cx="6094476" cy="5722131"/>
          </a:xfrm>
          <a:prstGeom prst="rect">
            <a:avLst/>
          </a:prstGeom>
        </p:spPr>
        <p:txBody>
          <a:bodyPr vert="horz" lIns="91440" tIns="45720" rIns="91440" bIns="45720" rtlCol="0">
            <a:noAutofit/>
          </a:bodyPr>
          <a:lstStyle/>
          <a:p>
            <a:pPr>
              <a:lnSpc>
                <a:spcPct val="150000"/>
              </a:lnSpc>
            </a:pPr>
            <a:r>
              <a:rPr lang="en-US" sz="3200" b="1" i="1" dirty="0">
                <a:solidFill>
                  <a:prstClr val="black"/>
                </a:solidFill>
                <a:latin typeface="Times New Roman" panose="02020603050405020304" pitchFamily="18" charset="0"/>
                <a:cs typeface="Times New Roman" panose="02020603050405020304" pitchFamily="18" charset="0"/>
              </a:rPr>
              <a:t>a/ </a:t>
            </a:r>
            <a:r>
              <a:rPr lang="en-US" sz="3200" b="1" i="1" dirty="0" err="1">
                <a:solidFill>
                  <a:prstClr val="black"/>
                </a:solidFill>
                <a:latin typeface="Times New Roman" panose="02020603050405020304" pitchFamily="18" charset="0"/>
                <a:cs typeface="Times New Roman" panose="02020603050405020304" pitchFamily="18" charset="0"/>
              </a:rPr>
              <a:t>Tác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giả</a:t>
            </a:r>
            <a:r>
              <a:rPr lang="en-US" sz="3200" b="1"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Tố</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Hữu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tên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khai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sinh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Nguyễn</a:t>
            </a:r>
            <a:r>
              <a:rPr lang="en-US" sz="3200" dirty="0">
                <a:solidFill>
                  <a:prstClr val="black"/>
                </a:solidFill>
                <a:latin typeface="Times New Roman" panose="02020603050405020304" pitchFamily="18" charset="0"/>
                <a:cs typeface="Times New Roman" panose="02020603050405020304" pitchFamily="18" charset="0"/>
              </a:rPr>
              <a:t> Kim </a:t>
            </a:r>
            <a:r>
              <a:rPr lang="en-US" sz="3200" dirty="0" err="1">
                <a:solidFill>
                  <a:prstClr val="black"/>
                </a:solidFill>
                <a:latin typeface="Times New Roman" panose="02020603050405020304" pitchFamily="18" charset="0"/>
                <a:cs typeface="Times New Roman" panose="02020603050405020304" pitchFamily="18" charset="0"/>
              </a:rPr>
              <a:t>Thành</a:t>
            </a:r>
            <a:r>
              <a:rPr lang="en-US" sz="3200" dirty="0">
                <a:solidFill>
                  <a:prstClr val="black"/>
                </a:solidFill>
                <a:latin typeface="Times New Roman" panose="02020603050405020304" pitchFamily="18" charset="0"/>
                <a:cs typeface="Times New Roman" panose="02020603050405020304" pitchFamily="18" charset="0"/>
              </a:rPr>
              <a:t> (1920-2002).</a:t>
            </a:r>
          </a:p>
          <a:p>
            <a:pPr>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Quê</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quán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Thừa</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Thiên</a:t>
            </a:r>
            <a:r>
              <a:rPr lang="en-US" sz="3200" dirty="0">
                <a:solidFill>
                  <a:prstClr val="black"/>
                </a:solidFill>
                <a:latin typeface="Times New Roman" panose="02020603050405020304" pitchFamily="18" charset="0"/>
                <a:cs typeface="Times New Roman" panose="02020603050405020304" pitchFamily="18" charset="0"/>
              </a:rPr>
              <a:t> – </a:t>
            </a:r>
            <a:r>
              <a:rPr lang="en-US" sz="3200" dirty="0" err="1">
                <a:solidFill>
                  <a:prstClr val="black"/>
                </a:solidFill>
                <a:latin typeface="Times New Roman" panose="02020603050405020304" pitchFamily="18" charset="0"/>
                <a:cs typeface="Times New Roman" panose="02020603050405020304" pitchFamily="18" charset="0"/>
              </a:rPr>
              <a:t>Huế</a:t>
            </a:r>
            <a:r>
              <a:rPr lang="en-US" sz="3200" dirty="0">
                <a:solidFill>
                  <a:prstClr val="black"/>
                </a:solidFill>
                <a:latin typeface="Times New Roman" panose="02020603050405020304" pitchFamily="18" charset="0"/>
                <a:cs typeface="Times New Roman" panose="02020603050405020304" pitchFamily="18" charset="0"/>
              </a:rPr>
              <a:t>.</a:t>
            </a:r>
          </a:p>
          <a:p>
            <a:pPr>
              <a:lnSpc>
                <a:spcPct val="150000"/>
              </a:lnSpc>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mở</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đầu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ca </a:t>
            </a:r>
            <a:r>
              <a:rPr lang="en-US" sz="3200" dirty="0" err="1">
                <a:solidFill>
                  <a:prstClr val="black"/>
                </a:solidFill>
                <a:latin typeface="Times New Roman" panose="02020603050405020304" pitchFamily="18" charset="0"/>
                <a:cs typeface="Times New Roman" panose="02020603050405020304" pitchFamily="18" charset="0"/>
              </a:rPr>
              <a:t>Cách</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mạng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Việt</a:t>
            </a:r>
            <a:r>
              <a:rPr lang="en-US" sz="3200" dirty="0">
                <a:solidFill>
                  <a:prstClr val="black"/>
                </a:solidFill>
                <a:latin typeface="Times New Roman" panose="02020603050405020304" pitchFamily="18" charset="0"/>
                <a:cs typeface="Times New Roman" panose="02020603050405020304" pitchFamily="18" charset="0"/>
              </a:rPr>
              <a:t> Nam </a:t>
            </a:r>
            <a:r>
              <a:rPr lang="en-US" sz="3200" dirty="0" err="1">
                <a:solidFill>
                  <a:prstClr val="black"/>
                </a:solidFill>
                <a:latin typeface="Times New Roman" panose="02020603050405020304" pitchFamily="18" charset="0"/>
                <a:cs typeface="Times New Roman" panose="02020603050405020304" pitchFamily="18" charset="0"/>
              </a:rPr>
              <a:t>hiện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đại</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317045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68" name="Rectangle 70">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266" name="Picture 2" descr="Lượm là ai? Chú bé liên lạc dũng cảm hy sinh vì đất nước | 35Express">
            <a:extLst>
              <a:ext uri="{FF2B5EF4-FFF2-40B4-BE49-F238E27FC236}">
                <a16:creationId xmlns:a16="http://schemas.microsoft.com/office/drawing/2014/main" xmlns="" id="{3256851E-4967-CE46-9D2D-D44CA8C5EE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178" r="51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 name="Rectangle 3">
            <a:extLst>
              <a:ext uri="{FF2B5EF4-FFF2-40B4-BE49-F238E27FC236}">
                <a16:creationId xmlns:a16="http://schemas.microsoft.com/office/drawing/2014/main" xmlns="" id="{6F6D94FF-C2D6-2B4E-816E-3AB02FB1EBFA}"/>
              </a:ext>
            </a:extLst>
          </p:cNvPr>
          <p:cNvSpPr/>
          <p:nvPr/>
        </p:nvSpPr>
        <p:spPr>
          <a:xfrm>
            <a:off x="7340972" y="204734"/>
            <a:ext cx="4657341" cy="6448532"/>
          </a:xfrm>
          <a:prstGeom prst="rect">
            <a:avLst/>
          </a:prstGeom>
        </p:spPr>
        <p:txBody>
          <a:bodyPr vert="horz" lIns="91440" tIns="45720" rIns="91440" bIns="45720" rtlCol="0">
            <a:noAutofit/>
          </a:bodyPr>
          <a:lstStyle/>
          <a:p>
            <a:pPr>
              <a:lnSpc>
                <a:spcPct val="90000"/>
              </a:lnSpc>
              <a:spcBef>
                <a:spcPts val="600"/>
              </a:spcBef>
              <a:spcAft>
                <a:spcPts val="600"/>
              </a:spcAft>
            </a:pPr>
            <a:r>
              <a:rPr lang="en-US" sz="3200" b="1" i="1" dirty="0">
                <a:solidFill>
                  <a:prstClr val="black"/>
                </a:solidFill>
                <a:latin typeface="Times New Roman" panose="02020603050405020304" pitchFamily="18" charset="0"/>
                <a:cs typeface="Times New Roman" panose="02020603050405020304" pitchFamily="18" charset="0"/>
              </a:rPr>
              <a:t>b/ </a:t>
            </a:r>
            <a:r>
              <a:rPr lang="en-US" sz="3200" b="1" i="1" dirty="0" err="1">
                <a:solidFill>
                  <a:prstClr val="black"/>
                </a:solidFill>
                <a:latin typeface="Times New Roman" panose="02020603050405020304" pitchFamily="18" charset="0"/>
                <a:cs typeface="Times New Roman" panose="02020603050405020304" pitchFamily="18" charset="0"/>
              </a:rPr>
              <a:t>Tác</a:t>
            </a:r>
            <a:r>
              <a:rPr lang="en-US" sz="3200" b="1" i="1" dirty="0">
                <a:solidFill>
                  <a:prstClr val="black"/>
                </a:solidFill>
                <a:latin typeface="Times New Roman" panose="02020603050405020304" pitchFamily="18" charset="0"/>
                <a:cs typeface="Times New Roman" panose="02020603050405020304" pitchFamily="18" charset="0"/>
              </a:rPr>
              <a:t> </a:t>
            </a:r>
            <a:r>
              <a:rPr lang="en-US" sz="3200" b="1" i="1" dirty="0" err="1">
                <a:solidFill>
                  <a:prstClr val="black"/>
                </a:solidFill>
                <a:latin typeface="Times New Roman" panose="02020603050405020304" pitchFamily="18" charset="0"/>
                <a:cs typeface="Times New Roman" panose="02020603050405020304" pitchFamily="18" charset="0"/>
              </a:rPr>
              <a:t>phẩm</a:t>
            </a:r>
            <a:r>
              <a:rPr lang="en-US" sz="3200" b="1" i="1" dirty="0">
                <a:solidFill>
                  <a:prstClr val="black"/>
                </a:solidFill>
                <a:latin typeface="Times New Roman" panose="02020603050405020304" pitchFamily="18" charset="0"/>
                <a:cs typeface="Times New Roman" panose="02020603050405020304" pitchFamily="18" charset="0"/>
              </a:rPr>
              <a:t>:</a:t>
            </a:r>
            <a:endParaRPr lang="en-US" sz="3200" dirty="0">
              <a:solidFill>
                <a:prstClr val="black"/>
              </a:solidFill>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Hoàn</a:t>
            </a:r>
            <a:r>
              <a:rPr lang="en-US" sz="3200"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cảnh</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10" dirty="0">
                <a:solidFill>
                  <a:prstClr val="black"/>
                </a:solidFill>
                <a:latin typeface="Times New Roman" panose="02020603050405020304" pitchFamily="18" charset="0"/>
                <a:cs typeface="Times New Roman" panose="02020603050405020304" pitchFamily="18" charset="0"/>
              </a:rPr>
              <a:t>ra</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đời</a:t>
            </a:r>
            <a:r>
              <a:rPr lang="en-US" sz="3200" spc="-5" dirty="0">
                <a:solidFill>
                  <a:prstClr val="black"/>
                </a:solidFill>
                <a:latin typeface="Times New Roman" panose="02020603050405020304" pitchFamily="18" charset="0"/>
                <a:cs typeface="Times New Roman" panose="02020603050405020304" pitchFamily="18" charset="0"/>
              </a:rPr>
              <a:t>:</a:t>
            </a:r>
            <a:r>
              <a:rPr lang="en-US" sz="3200" b="1"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Bài</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thơ</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được</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viết</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năm</a:t>
            </a:r>
            <a:r>
              <a:rPr lang="en-US" sz="3200" spc="-5" dirty="0">
                <a:solidFill>
                  <a:prstClr val="black"/>
                </a:solidFill>
                <a:latin typeface="Times New Roman" panose="02020603050405020304" pitchFamily="18" charset="0"/>
                <a:cs typeface="Times New Roman" panose="02020603050405020304" pitchFamily="18" charset="0"/>
              </a:rPr>
              <a:t> 1949 </a:t>
            </a:r>
            <a:r>
              <a:rPr lang="en-US" sz="3200" spc="-5" dirty="0" err="1">
                <a:solidFill>
                  <a:prstClr val="black"/>
                </a:solidFill>
                <a:latin typeface="Times New Roman" panose="02020603050405020304" pitchFamily="18" charset="0"/>
                <a:cs typeface="Times New Roman" panose="02020603050405020304" pitchFamily="18" charset="0"/>
              </a:rPr>
              <a:t>trong</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thời</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kì</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kháng</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chiến</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chống</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thực</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dân</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Pháp</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Bài</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thơ</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được</a:t>
            </a:r>
            <a:r>
              <a:rPr lang="en-US" sz="3200" spc="-5" dirty="0">
                <a:solidFill>
                  <a:prstClr val="black"/>
                </a:solidFill>
                <a:latin typeface="Times New Roman" panose="02020603050405020304" pitchFamily="18" charset="0"/>
                <a:cs typeface="Times New Roman" panose="02020603050405020304" pitchFamily="18" charset="0"/>
              </a:rPr>
              <a:t> in </a:t>
            </a:r>
            <a:r>
              <a:rPr lang="en-US" sz="3200" spc="-5" dirty="0" err="1">
                <a:solidFill>
                  <a:prstClr val="black"/>
                </a:solidFill>
                <a:latin typeface="Times New Roman" panose="02020603050405020304" pitchFamily="18" charset="0"/>
                <a:cs typeface="Times New Roman" panose="02020603050405020304" pitchFamily="18" charset="0"/>
              </a:rPr>
              <a:t>trong</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cuốn</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Thơ</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Tố</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Hữu</a:t>
            </a:r>
            <a:r>
              <a:rPr lang="en-US" sz="3200" spc="-5" dirty="0">
                <a:solidFill>
                  <a:prstClr val="black"/>
                </a:solidFill>
                <a:latin typeface="Times New Roman" panose="02020603050405020304" pitchFamily="18" charset="0"/>
                <a:cs typeface="Times New Roman" panose="02020603050405020304" pitchFamily="18" charset="0"/>
              </a:rPr>
              <a:t>”, NXB </a:t>
            </a:r>
            <a:r>
              <a:rPr lang="en-US" sz="3200" spc="-5" dirty="0" err="1">
                <a:solidFill>
                  <a:prstClr val="black"/>
                </a:solidFill>
                <a:latin typeface="Times New Roman" panose="02020603050405020304" pitchFamily="18" charset="0"/>
                <a:cs typeface="Times New Roman" panose="02020603050405020304" pitchFamily="18" charset="0"/>
              </a:rPr>
              <a:t>Giáo</a:t>
            </a:r>
            <a:r>
              <a:rPr lang="en-US" sz="3200" spc="-5" dirty="0">
                <a:solidFill>
                  <a:prstClr val="black"/>
                </a:solidFill>
                <a:latin typeface="Times New Roman" panose="02020603050405020304" pitchFamily="18" charset="0"/>
                <a:cs typeface="Times New Roman" panose="02020603050405020304" pitchFamily="18" charset="0"/>
              </a:rPr>
              <a:t> </a:t>
            </a:r>
            <a:r>
              <a:rPr lang="en-US" sz="3200" spc="-5" dirty="0" err="1">
                <a:solidFill>
                  <a:prstClr val="black"/>
                </a:solidFill>
                <a:latin typeface="Times New Roman" panose="02020603050405020304" pitchFamily="18" charset="0"/>
                <a:cs typeface="Times New Roman" panose="02020603050405020304" pitchFamily="18" charset="0"/>
              </a:rPr>
              <a:t>dục</a:t>
            </a:r>
            <a:r>
              <a:rPr lang="en-US" sz="3200" spc="-5" dirty="0">
                <a:solidFill>
                  <a:prstClr val="black"/>
                </a:solidFill>
                <a:latin typeface="Times New Roman" panose="02020603050405020304" pitchFamily="18" charset="0"/>
                <a:cs typeface="Times New Roman" panose="02020603050405020304" pitchFamily="18" charset="0"/>
              </a:rPr>
              <a:t>, 1995. </a:t>
            </a:r>
            <a:endParaRPr lang="en-US" sz="3200" dirty="0">
              <a:solidFill>
                <a:prstClr val="black"/>
              </a:solidFill>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3200" spc="30" dirty="0">
                <a:solidFill>
                  <a:prstClr val="black"/>
                </a:solidFill>
                <a:latin typeface="Times New Roman" panose="02020603050405020304" pitchFamily="18" charset="0"/>
                <a:cs typeface="Times New Roman" panose="02020603050405020304" pitchFamily="18" charset="0"/>
              </a:rPr>
              <a:t>+ </a:t>
            </a:r>
            <a:r>
              <a:rPr lang="en-US" sz="3200" spc="30" dirty="0" err="1">
                <a:solidFill>
                  <a:prstClr val="black"/>
                </a:solidFill>
                <a:latin typeface="Times New Roman" panose="02020603050405020304" pitchFamily="18" charset="0"/>
                <a:cs typeface="Times New Roman" panose="02020603050405020304" pitchFamily="18" charset="0"/>
              </a:rPr>
              <a:t>Các</a:t>
            </a:r>
            <a:r>
              <a:rPr lang="en-US" sz="3200" spc="30" dirty="0">
                <a:solidFill>
                  <a:prstClr val="black"/>
                </a:solidFill>
                <a:latin typeface="Times New Roman" panose="02020603050405020304" pitchFamily="18" charset="0"/>
                <a:cs typeface="Times New Roman" panose="02020603050405020304" pitchFamily="18" charset="0"/>
              </a:rPr>
              <a:t> </a:t>
            </a:r>
            <a:r>
              <a:rPr lang="en-US" sz="3200" spc="30" dirty="0" err="1">
                <a:solidFill>
                  <a:prstClr val="black"/>
                </a:solidFill>
                <a:latin typeface="Times New Roman" panose="02020603050405020304" pitchFamily="18" charset="0"/>
                <a:cs typeface="Times New Roman" panose="02020603050405020304" pitchFamily="18" charset="0"/>
              </a:rPr>
              <a:t>từ</a:t>
            </a:r>
            <a:r>
              <a:rPr lang="en-US" sz="3200" spc="30" dirty="0">
                <a:solidFill>
                  <a:prstClr val="black"/>
                </a:solidFill>
                <a:latin typeface="Times New Roman" panose="02020603050405020304" pitchFamily="18" charset="0"/>
                <a:cs typeface="Times New Roman" panose="02020603050405020304" pitchFamily="18" charset="0"/>
              </a:rPr>
              <a:t> </a:t>
            </a:r>
            <a:r>
              <a:rPr lang="en-US" sz="3200" spc="30" dirty="0" err="1">
                <a:solidFill>
                  <a:prstClr val="black"/>
                </a:solidFill>
                <a:latin typeface="Times New Roman" panose="02020603050405020304" pitchFamily="18" charset="0"/>
                <a:cs typeface="Times New Roman" panose="02020603050405020304" pitchFamily="18" charset="0"/>
              </a:rPr>
              <a:t>ngữ</a:t>
            </a:r>
            <a:r>
              <a:rPr lang="en-US" sz="3200" spc="30" dirty="0">
                <a:solidFill>
                  <a:prstClr val="black"/>
                </a:solidFill>
                <a:latin typeface="Times New Roman" panose="02020603050405020304" pitchFamily="18" charset="0"/>
                <a:cs typeface="Times New Roman" panose="02020603050405020304" pitchFamily="18" charset="0"/>
              </a:rPr>
              <a:t> </a:t>
            </a:r>
            <a:r>
              <a:rPr lang="en-US" sz="3200" spc="30" dirty="0" err="1">
                <a:solidFill>
                  <a:prstClr val="black"/>
                </a:solidFill>
                <a:latin typeface="Times New Roman" panose="02020603050405020304" pitchFamily="18" charset="0"/>
                <a:cs typeface="Times New Roman" panose="02020603050405020304" pitchFamily="18" charset="0"/>
              </a:rPr>
              <a:t>khó</a:t>
            </a:r>
            <a:r>
              <a:rPr lang="en-US" sz="3200" spc="30" dirty="0">
                <a:solidFill>
                  <a:prstClr val="black"/>
                </a:solidFill>
                <a:latin typeface="Times New Roman" panose="02020603050405020304" pitchFamily="18" charset="0"/>
                <a:cs typeface="Times New Roman" panose="02020603050405020304" pitchFamily="18" charset="0"/>
              </a:rPr>
              <a:t>. </a:t>
            </a:r>
            <a:endParaRPr lang="en-US" sz="3200" dirty="0">
              <a:solidFill>
                <a:prstClr val="black"/>
              </a:solidFill>
              <a:latin typeface="Times New Roman" panose="02020603050405020304" pitchFamily="18" charset="0"/>
              <a:cs typeface="Times New Roman" panose="02020603050405020304" pitchFamily="18" charset="0"/>
            </a:endParaRPr>
          </a:p>
          <a:p>
            <a:pPr>
              <a:lnSpc>
                <a:spcPct val="90000"/>
              </a:lnSpc>
              <a:spcBef>
                <a:spcPts val="600"/>
              </a:spcBef>
              <a:spcAft>
                <a:spcPts val="600"/>
              </a:spcAft>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loại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 4 </a:t>
            </a:r>
            <a:r>
              <a:rPr lang="en-US" sz="3200" dirty="0" err="1">
                <a:solidFill>
                  <a:prstClr val="black"/>
                </a:solidFill>
                <a:latin typeface="Times New Roman" panose="02020603050405020304" pitchFamily="18" charset="0"/>
                <a:cs typeface="Times New Roman" panose="02020603050405020304" pitchFamily="18" charset="0"/>
              </a:rPr>
              <a:t>chữ</a:t>
            </a:r>
            <a:r>
              <a:rPr lang="en-US" sz="3200" dirty="0">
                <a:solidFill>
                  <a:prstClr val="black"/>
                </a:solidFill>
                <a:latin typeface="Times New Roman" panose="02020603050405020304" pitchFamily="18" charset="0"/>
                <a:cs typeface="Times New Roman" panose="02020603050405020304" pitchFamily="18" charset="0"/>
              </a:rPr>
              <a:t>.</a:t>
            </a:r>
          </a:p>
          <a:p>
            <a:pPr>
              <a:lnSpc>
                <a:spcPct val="90000"/>
              </a:lnSpc>
              <a:spcBef>
                <a:spcPts val="600"/>
              </a:spcBef>
              <a:spcAft>
                <a:spcPts val="600"/>
              </a:spcAft>
            </a:pP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Người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kể</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chuyện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đồng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là</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nhân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vật</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xưng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chú</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trong</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bài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thơ</a:t>
            </a:r>
            <a:r>
              <a:rPr lang="en-US" sz="3200" dirty="0">
                <a:solidFill>
                  <a:prstClr val="black"/>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822819112"/>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5B648FCD-9349-46E4-8542-0D76E338292A}"/>
              </a:ext>
            </a:extLst>
          </p:cNvPr>
          <p:cNvGrpSpPr/>
          <p:nvPr/>
        </p:nvGrpSpPr>
        <p:grpSpPr>
          <a:xfrm>
            <a:off x="-203791" y="1052622"/>
            <a:ext cx="5858540" cy="5858540"/>
            <a:chOff x="-23038" y="1052622"/>
            <a:chExt cx="5858540" cy="5858540"/>
          </a:xfrm>
        </p:grpSpPr>
        <p:pic>
          <p:nvPicPr>
            <p:cNvPr id="4" name="Picture 3">
              <a:extLst>
                <a:ext uri="{FF2B5EF4-FFF2-40B4-BE49-F238E27FC236}">
                  <a16:creationId xmlns:a16="http://schemas.microsoft.com/office/drawing/2014/main" xmlns="" id="{87B14E21-D20E-4963-9BC5-2CEF2FD70E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38" y="1052622"/>
              <a:ext cx="5858540" cy="5858540"/>
            </a:xfrm>
            <a:prstGeom prst="rect">
              <a:avLst/>
            </a:prstGeom>
          </p:spPr>
        </p:pic>
        <p:sp>
          <p:nvSpPr>
            <p:cNvPr id="6" name="Rectangle 5">
              <a:extLst>
                <a:ext uri="{FF2B5EF4-FFF2-40B4-BE49-F238E27FC236}">
                  <a16:creationId xmlns:a16="http://schemas.microsoft.com/office/drawing/2014/main" xmlns="" id="{8A47DEA5-8336-42C9-A374-CE55F243450F}"/>
                </a:ext>
              </a:extLst>
            </p:cNvPr>
            <p:cNvSpPr/>
            <p:nvPr/>
          </p:nvSpPr>
          <p:spPr>
            <a:xfrm>
              <a:off x="3583172" y="1998920"/>
              <a:ext cx="1616149" cy="1626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8" name="Group 7">
            <a:extLst>
              <a:ext uri="{FF2B5EF4-FFF2-40B4-BE49-F238E27FC236}">
                <a16:creationId xmlns:a16="http://schemas.microsoft.com/office/drawing/2014/main" xmlns="" id="{820BD3DF-90D6-4A9F-ADDA-8907D21D2461}"/>
              </a:ext>
            </a:extLst>
          </p:cNvPr>
          <p:cNvGrpSpPr/>
          <p:nvPr/>
        </p:nvGrpSpPr>
        <p:grpSpPr>
          <a:xfrm flipH="1">
            <a:off x="4584763" y="850604"/>
            <a:ext cx="6898397" cy="3610124"/>
            <a:chOff x="342273" y="274320"/>
            <a:chExt cx="7247680" cy="4827925"/>
          </a:xfrm>
        </p:grpSpPr>
        <p:sp>
          <p:nvSpPr>
            <p:cNvPr id="9" name="Speech Bubble: Oval 8">
              <a:extLst>
                <a:ext uri="{FF2B5EF4-FFF2-40B4-BE49-F238E27FC236}">
                  <a16:creationId xmlns:a16="http://schemas.microsoft.com/office/drawing/2014/main" xmlns="" id="{DDA25FA3-06D4-4CE9-AEA7-3C4C24F133A4}"/>
                </a:ext>
              </a:extLst>
            </p:cNvPr>
            <p:cNvSpPr/>
            <p:nvPr/>
          </p:nvSpPr>
          <p:spPr>
            <a:xfrm flipH="1">
              <a:off x="342273" y="274320"/>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prstClr val="black"/>
                </a:solidFill>
                <a:latin typeface="#9Slide05 SVNBulgary" pitchFamily="2" charset="0"/>
              </a:endParaRPr>
            </a:p>
          </p:txBody>
        </p:sp>
        <p:sp>
          <p:nvSpPr>
            <p:cNvPr id="10" name="TextBox 9">
              <a:extLst>
                <a:ext uri="{FF2B5EF4-FFF2-40B4-BE49-F238E27FC236}">
                  <a16:creationId xmlns:a16="http://schemas.microsoft.com/office/drawing/2014/main" xmlns="" id="{DBEF8D01-C126-4201-BA5D-ACDEE5234BF4}"/>
                </a:ext>
              </a:extLst>
            </p:cNvPr>
            <p:cNvSpPr txBox="1"/>
            <p:nvPr/>
          </p:nvSpPr>
          <p:spPr>
            <a:xfrm>
              <a:off x="888528" y="1391747"/>
              <a:ext cx="6155171" cy="2593071"/>
            </a:xfrm>
            <a:prstGeom prst="rect">
              <a:avLst/>
            </a:prstGeom>
            <a:noFill/>
          </p:spPr>
          <p:txBody>
            <a:bodyPr wrap="square">
              <a:spAutoFit/>
            </a:bodyPr>
            <a:lstStyle/>
            <a:p>
              <a:pPr algn="ctr"/>
              <a:r>
                <a:rPr lang="en-US" sz="4000" dirty="0" err="1">
                  <a:solidFill>
                    <a:prstClr val="black"/>
                  </a:solidFill>
                  <a:latin typeface="Times New Roman" pitchFamily="18" charset="0"/>
                  <a:cs typeface="Times New Roman" pitchFamily="18" charset="0"/>
                </a:rPr>
                <a:t>Kể</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câu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chuyện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trong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bài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dựa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theo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trật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tự</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gian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khoảng</a:t>
              </a:r>
              <a:r>
                <a:rPr lang="en-US" sz="4000" dirty="0">
                  <a:solidFill>
                    <a:prstClr val="black"/>
                  </a:solidFill>
                  <a:latin typeface="Times New Roman" pitchFamily="18" charset="0"/>
                  <a:cs typeface="Times New Roman" pitchFamily="18" charset="0"/>
                </a:rPr>
                <a:t> 10 </a:t>
              </a:r>
              <a:r>
                <a:rPr lang="en-US" sz="4000" dirty="0" err="1">
                  <a:solidFill>
                    <a:prstClr val="black"/>
                  </a:solidFill>
                  <a:latin typeface="Times New Roman" pitchFamily="18" charset="0"/>
                  <a:cs typeface="Times New Roman" pitchFamily="18" charset="0"/>
                </a:rPr>
                <a:t>dòng</a:t>
              </a:r>
              <a:r>
                <a:rPr lang="en-US" sz="4000" dirty="0">
                  <a:solidFill>
                    <a:prstClr val="black"/>
                  </a:solidFill>
                  <a:latin typeface="Times New Roman" pitchFamily="18" charset="0"/>
                  <a:cs typeface="Times New Roman" pitchFamily="18" charset="0"/>
                </a:rPr>
                <a:t>)</a:t>
              </a:r>
            </a:p>
          </p:txBody>
        </p:sp>
      </p:grpSp>
    </p:spTree>
    <p:extLst>
      <p:ext uri="{BB962C8B-B14F-4D97-AF65-F5344CB8AC3E}">
        <p14:creationId xmlns:p14="http://schemas.microsoft.com/office/powerpoint/2010/main" val="1638350041"/>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2762AD9-2F03-0246-88C5-7DE10D4987BF}"/>
              </a:ext>
            </a:extLst>
          </p:cNvPr>
          <p:cNvSpPr/>
          <p:nvPr/>
        </p:nvSpPr>
        <p:spPr>
          <a:xfrm>
            <a:off x="217714" y="174171"/>
            <a:ext cx="11756571" cy="6494085"/>
          </a:xfrm>
          <a:prstGeom prst="rect">
            <a:avLst/>
          </a:prstGeom>
        </p:spPr>
        <p:txBody>
          <a:bodyPr wrap="square">
            <a:spAutoFit/>
          </a:bodyPr>
          <a:lstStyle/>
          <a:p>
            <a:pPr algn="just"/>
            <a:r>
              <a:rPr lang="vi-VN" sz="3200" i="1" dirty="0">
                <a:solidFill>
                  <a:srgbClr val="000000"/>
                </a:solidFill>
                <a:latin typeface="Times New Roman" panose="02020603050405020304" pitchFamily="18" charset="0"/>
                <a:ea typeface="Calibri" panose="020F0502020204030204" pitchFamily="34" charset="0"/>
              </a:rPr>
              <a:t>	Vào những ngày kháng chiến chống Pháp, tác giả vào Huế để làm công tác kháng chiến, đã gặp Lượm – chú bé liên lạc nhỏ bé, hồn nhiên, nhanh nhẹn. Trong cuộc nói chuyện với tác giả, chú bé nói về công việc liên lạch hết sức quan trọng mà cũng không kém phần hiểm nguy của mình. Tuy nhiên ở cậu vẫn toát lên vẻ hồn nhiên, lạc quan, vui vẻ. Trong một lần đưa tin thượng khẩn, Lượm đã dũng cảm băng qua mặt trận dưới làn mưa đạn của giặc. Chẳng may em đã trúng đạn hi sinh. Khi nhận được tin, tác giả bàng hoàng, đau đớn, không tin rằng Lượm đã mất. Lượm hi sinh nhưng hình ảnh của người anh hùng nhỏ tuổi tên Lượm, và tinh thần kiên cường, dũng cảm của em vẫn còn sống mãi cùng quê hương, đất nước. Hình ảnh của em luôn hiện lên hồn nhiên, ngây thơ, lạc quan, yêu đời trong tâm trí của những người ở lại. </a:t>
            </a:r>
            <a:endParaRPr lang="x-none" sz="3200" dirty="0">
              <a:solidFill>
                <a:prstClr val="black"/>
              </a:solidFill>
            </a:endParaRPr>
          </a:p>
        </p:txBody>
      </p:sp>
    </p:spTree>
    <p:extLst>
      <p:ext uri="{BB962C8B-B14F-4D97-AF65-F5344CB8AC3E}">
        <p14:creationId xmlns:p14="http://schemas.microsoft.com/office/powerpoint/2010/main" val="2854447844"/>
      </p:ext>
    </p:extLst>
  </p:cSld>
  <p:clrMapOvr>
    <a:masterClrMapping/>
  </p:clrMapOvr>
  <p:transition spd="slow" advTm="0">
    <p:wip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a:extLst>
              <a:ext uri="{FF2B5EF4-FFF2-40B4-BE49-F238E27FC236}">
                <a16:creationId xmlns:a16="http://schemas.microsoft.com/office/drawing/2014/main" xmlns="" id="{DCA488C8-C6F5-284D-B512-591572D29CB0}"/>
              </a:ext>
            </a:extLst>
          </p:cNvPr>
          <p:cNvSpPr/>
          <p:nvPr/>
        </p:nvSpPr>
        <p:spPr>
          <a:xfrm>
            <a:off x="685800" y="918153"/>
            <a:ext cx="5962785" cy="5678589"/>
          </a:xfrm>
          <a:prstGeom prst="rect">
            <a:avLst/>
          </a:prstGeom>
        </p:spPr>
        <p:txBody>
          <a:bodyPr vert="horz" lIns="91440" tIns="45720" rIns="91440" bIns="45720" rtlCol="0">
            <a:noAutofit/>
          </a:bodyPr>
          <a:lstStyle/>
          <a:p>
            <a:pPr marR="182880">
              <a:lnSpc>
                <a:spcPct val="90000"/>
              </a:lnSpc>
              <a:spcBef>
                <a:spcPts val="600"/>
              </a:spcBef>
              <a:spcAft>
                <a:spcPts val="600"/>
              </a:spcAft>
            </a:pP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Phần</a:t>
            </a:r>
            <a:r>
              <a:rPr lang="en-US" sz="3500" dirty="0">
                <a:solidFill>
                  <a:prstClr val="black"/>
                </a:solidFill>
                <a:latin typeface="Times New Roman" panose="02020603050405020304" pitchFamily="18" charset="0"/>
                <a:cs typeface="Times New Roman" panose="02020603050405020304" pitchFamily="18" charset="0"/>
              </a:rPr>
              <a:t> 1 (</a:t>
            </a:r>
            <a:r>
              <a:rPr lang="en-US" sz="3500" dirty="0" err="1">
                <a:solidFill>
                  <a:prstClr val="black"/>
                </a:solidFill>
                <a:latin typeface="Times New Roman" panose="02020603050405020304" pitchFamily="18" charset="0"/>
                <a:cs typeface="Times New Roman" panose="02020603050405020304" pitchFamily="18" charset="0"/>
              </a:rPr>
              <a:t>từ</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đầu</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đến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Cháu</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đi</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xa</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dần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Hình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ảnh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Lượm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trong</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lần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đầu</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gặp</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gỡ</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tình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cờ</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với</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tác</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giả</a:t>
            </a:r>
            <a:r>
              <a:rPr lang="en-US" sz="3500" dirty="0">
                <a:solidFill>
                  <a:prstClr val="black"/>
                </a:solidFill>
                <a:latin typeface="Times New Roman" panose="02020603050405020304" pitchFamily="18" charset="0"/>
                <a:cs typeface="Times New Roman" panose="02020603050405020304" pitchFamily="18" charset="0"/>
              </a:rPr>
              <a:t>.</a:t>
            </a:r>
          </a:p>
          <a:p>
            <a:pPr marR="182880">
              <a:lnSpc>
                <a:spcPct val="90000"/>
              </a:lnSpc>
              <a:spcBef>
                <a:spcPts val="600"/>
              </a:spcBef>
              <a:spcAft>
                <a:spcPts val="600"/>
              </a:spcAft>
            </a:pP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Phần</a:t>
            </a:r>
            <a:r>
              <a:rPr lang="en-US" sz="3500" dirty="0">
                <a:solidFill>
                  <a:prstClr val="black"/>
                </a:solidFill>
                <a:latin typeface="Times New Roman" panose="02020603050405020304" pitchFamily="18" charset="0"/>
                <a:cs typeface="Times New Roman" panose="02020603050405020304" pitchFamily="18" charset="0"/>
              </a:rPr>
              <a:t> 2 (</a:t>
            </a:r>
            <a:r>
              <a:rPr lang="en-US" sz="3500" dirty="0" err="1">
                <a:solidFill>
                  <a:prstClr val="black"/>
                </a:solidFill>
                <a:latin typeface="Times New Roman" panose="02020603050405020304" pitchFamily="18" charset="0"/>
                <a:cs typeface="Times New Roman" panose="02020603050405020304" pitchFamily="18" charset="0"/>
              </a:rPr>
              <a:t>tiếp</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đến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Hồn</a:t>
            </a:r>
            <a:r>
              <a:rPr lang="en-US" sz="3500" dirty="0">
                <a:solidFill>
                  <a:prstClr val="black"/>
                </a:solidFill>
                <a:latin typeface="Times New Roman" panose="02020603050405020304" pitchFamily="18" charset="0"/>
                <a:cs typeface="Times New Roman" panose="02020603050405020304" pitchFamily="18" charset="0"/>
              </a:rPr>
              <a:t> bay </a:t>
            </a:r>
            <a:r>
              <a:rPr lang="en-US" sz="3500" dirty="0" err="1">
                <a:solidFill>
                  <a:prstClr val="black"/>
                </a:solidFill>
                <a:latin typeface="Times New Roman" panose="02020603050405020304" pitchFamily="18" charset="0"/>
                <a:cs typeface="Times New Roman" panose="02020603050405020304" pitchFamily="18" charset="0"/>
              </a:rPr>
              <a:t>giữa</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đồng</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Câu</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chuyện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Lượm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làm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nhiệm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vụ</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và</a:t>
            </a:r>
            <a:r>
              <a:rPr lang="en-US" sz="3500" dirty="0">
                <a:solidFill>
                  <a:prstClr val="black"/>
                </a:solidFill>
                <a:latin typeface="Times New Roman" panose="02020603050405020304" pitchFamily="18" charset="0"/>
                <a:cs typeface="Times New Roman" panose="02020603050405020304" pitchFamily="18" charset="0"/>
              </a:rPr>
              <a:t> hi </a:t>
            </a:r>
            <a:r>
              <a:rPr lang="en-US" sz="3500" dirty="0" err="1">
                <a:solidFill>
                  <a:prstClr val="black"/>
                </a:solidFill>
                <a:latin typeface="Times New Roman" panose="02020603050405020304" pitchFamily="18" charset="0"/>
                <a:cs typeface="Times New Roman" panose="02020603050405020304" pitchFamily="18" charset="0"/>
              </a:rPr>
              <a:t>sinh</a:t>
            </a:r>
            <a:r>
              <a:rPr lang="en-US" sz="3500" dirty="0">
                <a:solidFill>
                  <a:prstClr val="black"/>
                </a:solidFill>
                <a:latin typeface="Times New Roman" panose="02020603050405020304" pitchFamily="18" charset="0"/>
                <a:cs typeface="Times New Roman" panose="02020603050405020304" pitchFamily="18" charset="0"/>
              </a:rPr>
              <a:t>.</a:t>
            </a:r>
          </a:p>
          <a:p>
            <a:pPr>
              <a:lnSpc>
                <a:spcPct val="90000"/>
              </a:lnSpc>
            </a:pP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Phần</a:t>
            </a:r>
            <a:r>
              <a:rPr lang="en-US" sz="3500" dirty="0">
                <a:solidFill>
                  <a:prstClr val="black"/>
                </a:solidFill>
                <a:latin typeface="Times New Roman" panose="02020603050405020304" pitchFamily="18" charset="0"/>
                <a:cs typeface="Times New Roman" panose="02020603050405020304" pitchFamily="18" charset="0"/>
              </a:rPr>
              <a:t> 3 (</a:t>
            </a:r>
            <a:r>
              <a:rPr lang="en-US" sz="3500" dirty="0" err="1">
                <a:solidFill>
                  <a:prstClr val="black"/>
                </a:solidFill>
                <a:latin typeface="Times New Roman" panose="02020603050405020304" pitchFamily="18" charset="0"/>
                <a:cs typeface="Times New Roman" panose="02020603050405020304" pitchFamily="18" charset="0"/>
              </a:rPr>
              <a:t>còn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lại</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Hình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ảnh</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Lượm</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còn</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sống</a:t>
            </a:r>
            <a:r>
              <a:rPr lang="en-US" sz="3500" dirty="0">
                <a:solidFill>
                  <a:prstClr val="black"/>
                </a:solidFill>
                <a:latin typeface="Times New Roman" panose="02020603050405020304" pitchFamily="18" charset="0"/>
                <a:cs typeface="Times New Roman" panose="02020603050405020304" pitchFamily="18" charset="0"/>
              </a:rPr>
              <a:t> </a:t>
            </a:r>
            <a:r>
              <a:rPr lang="en-US" sz="3500" dirty="0" err="1">
                <a:solidFill>
                  <a:prstClr val="black"/>
                </a:solidFill>
                <a:latin typeface="Times New Roman" panose="02020603050405020304" pitchFamily="18" charset="0"/>
                <a:cs typeface="Times New Roman" panose="02020603050405020304" pitchFamily="18" charset="0"/>
              </a:rPr>
              <a:t>mãi</a:t>
            </a:r>
            <a:r>
              <a:rPr lang="en-US" sz="3500" dirty="0">
                <a:solidFill>
                  <a:prstClr val="black"/>
                </a:solidFill>
                <a:latin typeface="Times New Roman" panose="02020603050405020304" pitchFamily="18" charset="0"/>
                <a:cs typeface="Times New Roman" panose="02020603050405020304" pitchFamily="18" charset="0"/>
              </a:rPr>
              <a:t>. </a:t>
            </a:r>
          </a:p>
        </p:txBody>
      </p:sp>
      <p:pic>
        <p:nvPicPr>
          <p:cNvPr id="4" name="Picture 2" descr="Cảm nhận của em về nhân vật Lượm hồn nhiên nhưng quả cảm - Văn mẫu 6">
            <a:extLst>
              <a:ext uri="{FF2B5EF4-FFF2-40B4-BE49-F238E27FC236}">
                <a16:creationId xmlns:a16="http://schemas.microsoft.com/office/drawing/2014/main" xmlns="" id="{3350539E-0BD0-F64F-8A77-A5513D3C0B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69" r="21972"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336549"/>
      </p:ext>
    </p:extLst>
  </p:cSld>
  <p:clrMapOvr>
    <a:masterClrMapping/>
  </p:clrMapOvr>
  <p:transition spd="slow" advTm="0">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6840"/>
          <a:stretch>
            <a:fillRect/>
          </a:stretch>
        </p:blipFill>
        <p:spPr>
          <a:xfrm rot="1090135">
            <a:off x="11195928" y="586862"/>
            <a:ext cx="4793742" cy="7535350"/>
          </a:xfrm>
          <a:prstGeom prst="rect">
            <a:avLst/>
          </a:prstGeom>
        </p:spPr>
      </p:pic>
      <p:pic>
        <p:nvPicPr>
          <p:cNvPr id="3" name="Picture 3"/>
          <p:cNvPicPr>
            <a:picLocks noChangeAspect="1"/>
          </p:cNvPicPr>
          <p:nvPr/>
        </p:nvPicPr>
        <p:blipFill>
          <a:blip r:embed="rId3"/>
          <a:srcRect l="30659"/>
          <a:stretch>
            <a:fillRect/>
          </a:stretch>
        </p:blipFill>
        <p:spPr>
          <a:xfrm>
            <a:off x="0" y="2939852"/>
            <a:ext cx="5558857" cy="4034912"/>
          </a:xfrm>
          <a:prstGeom prst="rect">
            <a:avLst/>
          </a:prstGeom>
        </p:spPr>
      </p:pic>
      <p:pic>
        <p:nvPicPr>
          <p:cNvPr id="4" name="Picture 4"/>
          <p:cNvPicPr>
            <a:picLocks noChangeAspect="1"/>
          </p:cNvPicPr>
          <p:nvPr/>
        </p:nvPicPr>
        <p:blipFill>
          <a:blip r:embed="rId4"/>
          <a:srcRect/>
          <a:stretch>
            <a:fillRect/>
          </a:stretch>
        </p:blipFill>
        <p:spPr>
          <a:xfrm rot="-1518844">
            <a:off x="-1261313" y="-572574"/>
            <a:ext cx="4488714" cy="3557306"/>
          </a:xfrm>
          <a:prstGeom prst="rect">
            <a:avLst/>
          </a:prstGeom>
        </p:spPr>
      </p:pic>
      <p:grpSp>
        <p:nvGrpSpPr>
          <p:cNvPr id="5" name="Group 5"/>
          <p:cNvGrpSpPr/>
          <p:nvPr/>
        </p:nvGrpSpPr>
        <p:grpSpPr>
          <a:xfrm>
            <a:off x="5264369" y="3383461"/>
            <a:ext cx="6927631" cy="1549831"/>
            <a:chOff x="0" y="0"/>
            <a:chExt cx="2736842" cy="612279"/>
          </a:xfrm>
        </p:grpSpPr>
        <p:sp>
          <p:nvSpPr>
            <p:cNvPr id="6" name="Freeform 6"/>
            <p:cNvSpPr/>
            <p:nvPr/>
          </p:nvSpPr>
          <p:spPr>
            <a:xfrm>
              <a:off x="0" y="0"/>
              <a:ext cx="2736842" cy="612279"/>
            </a:xfrm>
            <a:custGeom>
              <a:avLst/>
              <a:gdLst/>
              <a:ahLst/>
              <a:cxnLst/>
              <a:rect l="l" t="t" r="r" b="b"/>
              <a:pathLst>
                <a:path w="2736842" h="612279">
                  <a:moveTo>
                    <a:pt x="37996" y="0"/>
                  </a:moveTo>
                  <a:lnTo>
                    <a:pt x="2698845" y="0"/>
                  </a:lnTo>
                  <a:cubicBezTo>
                    <a:pt x="2719830" y="0"/>
                    <a:pt x="2736842" y="17012"/>
                    <a:pt x="2736842" y="37996"/>
                  </a:cubicBezTo>
                  <a:lnTo>
                    <a:pt x="2736842" y="574283"/>
                  </a:lnTo>
                  <a:cubicBezTo>
                    <a:pt x="2736842" y="595267"/>
                    <a:pt x="2719830" y="612279"/>
                    <a:pt x="2698845" y="612279"/>
                  </a:cubicBezTo>
                  <a:lnTo>
                    <a:pt x="37996" y="612279"/>
                  </a:lnTo>
                  <a:cubicBezTo>
                    <a:pt x="17012" y="612279"/>
                    <a:pt x="0" y="595267"/>
                    <a:pt x="0" y="574283"/>
                  </a:cubicBezTo>
                  <a:lnTo>
                    <a:pt x="0" y="37996"/>
                  </a:lnTo>
                  <a:cubicBezTo>
                    <a:pt x="0" y="17012"/>
                    <a:pt x="17012" y="0"/>
                    <a:pt x="37996" y="0"/>
                  </a:cubicBezTo>
                  <a:close/>
                </a:path>
              </a:pathLst>
            </a:custGeom>
            <a:solidFill>
              <a:srgbClr val="DB9970"/>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grpSp>
        <p:nvGrpSpPr>
          <p:cNvPr id="8" name="Group 8"/>
          <p:cNvGrpSpPr/>
          <p:nvPr/>
        </p:nvGrpSpPr>
        <p:grpSpPr>
          <a:xfrm>
            <a:off x="5299568" y="5104743"/>
            <a:ext cx="6892433" cy="1371327"/>
            <a:chOff x="0" y="0"/>
            <a:chExt cx="2722936" cy="541759"/>
          </a:xfrm>
        </p:grpSpPr>
        <p:sp>
          <p:nvSpPr>
            <p:cNvPr id="9" name="Freeform 9"/>
            <p:cNvSpPr/>
            <p:nvPr/>
          </p:nvSpPr>
          <p:spPr>
            <a:xfrm>
              <a:off x="0" y="0"/>
              <a:ext cx="2722937" cy="541759"/>
            </a:xfrm>
            <a:custGeom>
              <a:avLst/>
              <a:gdLst/>
              <a:ahLst/>
              <a:cxnLst/>
              <a:rect l="l" t="t" r="r" b="b"/>
              <a:pathLst>
                <a:path w="2722937" h="541759">
                  <a:moveTo>
                    <a:pt x="38190" y="0"/>
                  </a:moveTo>
                  <a:lnTo>
                    <a:pt x="2684746" y="0"/>
                  </a:lnTo>
                  <a:cubicBezTo>
                    <a:pt x="2694875" y="0"/>
                    <a:pt x="2704589" y="4024"/>
                    <a:pt x="2711751" y="11186"/>
                  </a:cubicBezTo>
                  <a:cubicBezTo>
                    <a:pt x="2718913" y="18348"/>
                    <a:pt x="2722937" y="28062"/>
                    <a:pt x="2722937" y="38190"/>
                  </a:cubicBezTo>
                  <a:lnTo>
                    <a:pt x="2722937" y="503568"/>
                  </a:lnTo>
                  <a:cubicBezTo>
                    <a:pt x="2722937" y="513697"/>
                    <a:pt x="2718913" y="523411"/>
                    <a:pt x="2711751" y="530573"/>
                  </a:cubicBezTo>
                  <a:cubicBezTo>
                    <a:pt x="2704589" y="537735"/>
                    <a:pt x="2694875" y="541759"/>
                    <a:pt x="2684746" y="541759"/>
                  </a:cubicBezTo>
                  <a:lnTo>
                    <a:pt x="38190" y="541759"/>
                  </a:lnTo>
                  <a:cubicBezTo>
                    <a:pt x="28062" y="541759"/>
                    <a:pt x="18348" y="537735"/>
                    <a:pt x="11186" y="530573"/>
                  </a:cubicBezTo>
                  <a:cubicBezTo>
                    <a:pt x="4024" y="523411"/>
                    <a:pt x="0" y="513697"/>
                    <a:pt x="0" y="503568"/>
                  </a:cubicBezTo>
                  <a:lnTo>
                    <a:pt x="0" y="38190"/>
                  </a:lnTo>
                  <a:cubicBezTo>
                    <a:pt x="0" y="28062"/>
                    <a:pt x="4024" y="18348"/>
                    <a:pt x="11186" y="11186"/>
                  </a:cubicBezTo>
                  <a:cubicBezTo>
                    <a:pt x="18348" y="4024"/>
                    <a:pt x="28062" y="0"/>
                    <a:pt x="38190" y="0"/>
                  </a:cubicBezTo>
                  <a:close/>
                </a:path>
              </a:pathLst>
            </a:custGeom>
            <a:solidFill>
              <a:srgbClr val="EDDBBB"/>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sp>
        <p:nvSpPr>
          <p:cNvPr id="11" name="TextBox 11"/>
          <p:cNvSpPr txBox="1"/>
          <p:nvPr/>
        </p:nvSpPr>
        <p:spPr>
          <a:xfrm>
            <a:off x="306696" y="421247"/>
            <a:ext cx="7327213" cy="820738"/>
          </a:xfrm>
          <a:prstGeom prst="rect">
            <a:avLst/>
          </a:prstGeom>
        </p:spPr>
        <p:txBody>
          <a:bodyPr lIns="0" tIns="0" rIns="0" bIns="0" rtlCol="0" anchor="t">
            <a:spAutoFit/>
          </a:bodyPr>
          <a:lstStyle/>
          <a:p>
            <a:pPr algn="ctr">
              <a:lnSpc>
                <a:spcPts val="6440"/>
              </a:lnSpc>
            </a:pPr>
            <a:r>
              <a:rPr lang="en-US" sz="4599">
                <a:solidFill>
                  <a:srgbClr val="3C1B1F"/>
                </a:solidFill>
                <a:latin typeface="Fraunces Bold"/>
              </a:rPr>
              <a:t>3. KHÁM PHÁ VĂN BẢN</a:t>
            </a:r>
          </a:p>
        </p:txBody>
      </p:sp>
      <p:sp>
        <p:nvSpPr>
          <p:cNvPr id="12" name="TextBox 12"/>
          <p:cNvSpPr txBox="1"/>
          <p:nvPr/>
        </p:nvSpPr>
        <p:spPr>
          <a:xfrm>
            <a:off x="518756" y="1287615"/>
            <a:ext cx="9621841" cy="718145"/>
          </a:xfrm>
          <a:prstGeom prst="rect">
            <a:avLst/>
          </a:prstGeom>
        </p:spPr>
        <p:txBody>
          <a:bodyPr lIns="0" tIns="0" rIns="0" bIns="0" rtlCol="0" anchor="t">
            <a:spAutoFit/>
          </a:bodyPr>
          <a:lstStyle/>
          <a:p>
            <a:pPr>
              <a:lnSpc>
                <a:spcPts val="5600"/>
              </a:lnSpc>
            </a:pPr>
            <a:r>
              <a:rPr lang="en-US" sz="4000">
                <a:solidFill>
                  <a:srgbClr val="7E4D55"/>
                </a:solidFill>
                <a:latin typeface="Roboto Condensed Bold Italics"/>
              </a:rPr>
              <a:t>3.2 Khám phá văn bản</a:t>
            </a:r>
          </a:p>
        </p:txBody>
      </p:sp>
      <p:sp>
        <p:nvSpPr>
          <p:cNvPr id="13" name="TextBox 13"/>
          <p:cNvSpPr txBox="1"/>
          <p:nvPr/>
        </p:nvSpPr>
        <p:spPr>
          <a:xfrm>
            <a:off x="518756" y="2214715"/>
            <a:ext cx="11673244" cy="577081"/>
          </a:xfrm>
          <a:prstGeom prst="rect">
            <a:avLst/>
          </a:prstGeom>
        </p:spPr>
        <p:txBody>
          <a:bodyPr lIns="0" tIns="0" rIns="0" bIns="0" rtlCol="0" anchor="t">
            <a:spAutoFit/>
          </a:bodyPr>
          <a:lstStyle/>
          <a:p>
            <a:pPr>
              <a:lnSpc>
                <a:spcPts val="4480"/>
              </a:lnSpc>
              <a:spcBef>
                <a:spcPct val="0"/>
              </a:spcBef>
            </a:pPr>
            <a:r>
              <a:rPr lang="en-US" sz="3200">
                <a:solidFill>
                  <a:srgbClr val="7E4D55"/>
                </a:solidFill>
                <a:latin typeface="#9Slide07 SVNUT Triumph Press Bold"/>
              </a:rPr>
              <a:t>a. Đặc điểm của thể loại thơ trữ tình có yếu tố tự sự và miêu tả</a:t>
            </a:r>
          </a:p>
        </p:txBody>
      </p:sp>
      <p:sp>
        <p:nvSpPr>
          <p:cNvPr id="14" name="TextBox 14"/>
          <p:cNvSpPr txBox="1"/>
          <p:nvPr/>
        </p:nvSpPr>
        <p:spPr>
          <a:xfrm>
            <a:off x="2986589" y="3800850"/>
            <a:ext cx="11649005" cy="577081"/>
          </a:xfrm>
          <a:prstGeom prst="rect">
            <a:avLst/>
          </a:prstGeom>
        </p:spPr>
        <p:txBody>
          <a:bodyPr lIns="0" tIns="0" rIns="0" bIns="0" rtlCol="0" anchor="t">
            <a:spAutoFit/>
          </a:bodyPr>
          <a:lstStyle/>
          <a:p>
            <a:pPr algn="ctr">
              <a:lnSpc>
                <a:spcPts val="4480"/>
              </a:lnSpc>
              <a:spcBef>
                <a:spcPct val="0"/>
              </a:spcBef>
            </a:pPr>
            <a:r>
              <a:rPr lang="en-US" sz="3199">
                <a:solidFill>
                  <a:srgbClr val="44231C"/>
                </a:solidFill>
                <a:latin typeface="Roboto Condensed Bold"/>
              </a:rPr>
              <a:t>Nhân vật trữ tình</a:t>
            </a:r>
            <a:r>
              <a:rPr lang="en-US" sz="3199">
                <a:solidFill>
                  <a:srgbClr val="44231C"/>
                </a:solidFill>
                <a:latin typeface="Roboto Condensed"/>
              </a:rPr>
              <a:t>: tác giả (người chú)</a:t>
            </a:r>
          </a:p>
        </p:txBody>
      </p:sp>
      <p:sp>
        <p:nvSpPr>
          <p:cNvPr id="15" name="TextBox 15"/>
          <p:cNvSpPr txBox="1"/>
          <p:nvPr/>
        </p:nvSpPr>
        <p:spPr>
          <a:xfrm>
            <a:off x="1943794" y="5478637"/>
            <a:ext cx="11649005" cy="577081"/>
          </a:xfrm>
          <a:prstGeom prst="rect">
            <a:avLst/>
          </a:prstGeom>
        </p:spPr>
        <p:txBody>
          <a:bodyPr lIns="0" tIns="0" rIns="0" bIns="0" rtlCol="0" anchor="t">
            <a:spAutoFit/>
          </a:bodyPr>
          <a:lstStyle/>
          <a:p>
            <a:pPr algn="ctr">
              <a:lnSpc>
                <a:spcPts val="4480"/>
              </a:lnSpc>
              <a:spcBef>
                <a:spcPct val="0"/>
              </a:spcBef>
            </a:pPr>
            <a:r>
              <a:rPr lang="en-US" sz="3199">
                <a:solidFill>
                  <a:srgbClr val="44231C"/>
                </a:solidFill>
                <a:latin typeface="Roboto Condensed Bold"/>
              </a:rPr>
              <a:t>Đối tượng trữ tình</a:t>
            </a:r>
            <a:r>
              <a:rPr lang="en-US" sz="3199">
                <a:solidFill>
                  <a:srgbClr val="44231C"/>
                </a:solidFill>
                <a:latin typeface="Roboto Condensed"/>
              </a:rPr>
              <a:t>: Lượm</a:t>
            </a:r>
          </a:p>
        </p:txBody>
      </p:sp>
    </p:spTree>
    <p:extLst>
      <p:ext uri="{BB962C8B-B14F-4D97-AF65-F5344CB8AC3E}">
        <p14:creationId xmlns:p14="http://schemas.microsoft.com/office/powerpoint/2010/main" val="11352021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xmlns="" id="{E8A11638-BF34-4744-8C50-A6DE31FCD297}"/>
              </a:ext>
            </a:extLst>
          </p:cNvPr>
          <p:cNvPicPr>
            <a:picLocks noChangeAspect="1"/>
          </p:cNvPicPr>
          <p:nvPr/>
        </p:nvPicPr>
        <p:blipFill>
          <a:blip r:embed="rId2"/>
          <a:stretch>
            <a:fillRect/>
          </a:stretch>
        </p:blipFill>
        <p:spPr>
          <a:xfrm>
            <a:off x="-423636" y="1144815"/>
            <a:ext cx="6159500" cy="6527800"/>
          </a:xfrm>
          <a:prstGeom prst="rect">
            <a:avLst/>
          </a:prstGeom>
        </p:spPr>
      </p:pic>
      <p:sp>
        <p:nvSpPr>
          <p:cNvPr id="6" name="Rectangle 5">
            <a:extLst>
              <a:ext uri="{FF2B5EF4-FFF2-40B4-BE49-F238E27FC236}">
                <a16:creationId xmlns:a16="http://schemas.microsoft.com/office/drawing/2014/main" xmlns="" id="{FD729C68-A9DB-D54B-8209-A60F73B27A86}"/>
              </a:ext>
            </a:extLst>
          </p:cNvPr>
          <p:cNvSpPr/>
          <p:nvPr/>
        </p:nvSpPr>
        <p:spPr>
          <a:xfrm>
            <a:off x="5561692" y="805906"/>
            <a:ext cx="5672365" cy="3896721"/>
          </a:xfrm>
          <a:prstGeom prst="rect">
            <a:avLst/>
          </a:prstGeom>
          <a:solidFill>
            <a:schemeClr val="accent6">
              <a:lumMod val="20000"/>
              <a:lumOff val="80000"/>
            </a:schemeClr>
          </a:solidFill>
        </p:spPr>
        <p:txBody>
          <a:bodyPr wrap="square">
            <a:spAutoFit/>
          </a:bodyPr>
          <a:lstStyle/>
          <a:p>
            <a:pPr algn="ctr"/>
            <a:r>
              <a:rPr lang="vi-VN" sz="3500" dirty="0">
                <a:solidFill>
                  <a:srgbClr val="000000"/>
                </a:solidFill>
                <a:latin typeface="Times New Roman" panose="02020603050405020304" pitchFamily="18" charset="0"/>
                <a:ea typeface="Calibri" panose="020F0502020204030204" pitchFamily="34" charset="0"/>
              </a:rPr>
              <a:t>Một thiếu nhi và cũng là một danh tướng nhà Trần, vì không được dự Hội nghị Bình Than đã bóp nát quả cam, về nhà chiêu binh mãi mã đi đánh giặc, lập được nhiều công lớn; hi sinh trên chiến trường.</a:t>
            </a:r>
            <a:r>
              <a:rPr lang="x-none" sz="3500" dirty="0">
                <a:solidFill>
                  <a:prstClr val="black"/>
                </a:solidFill>
              </a:rPr>
              <a:t> </a:t>
            </a:r>
          </a:p>
        </p:txBody>
      </p:sp>
    </p:spTree>
    <p:extLst>
      <p:ext uri="{BB962C8B-B14F-4D97-AF65-F5344CB8AC3E}">
        <p14:creationId xmlns:p14="http://schemas.microsoft.com/office/powerpoint/2010/main" val="663698210"/>
      </p:ext>
    </p:extLst>
  </p:cSld>
  <p:clrMapOvr>
    <a:masterClrMapping/>
  </p:clrMapOvr>
  <p:transition spd="slow" advTm="0">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82186">
            <a:off x="-5982186" y="-1132063"/>
            <a:ext cx="6419844" cy="8337460"/>
          </a:xfrm>
          <a:prstGeom prst="rect">
            <a:avLst/>
          </a:prstGeom>
        </p:spPr>
      </p:pic>
      <p:grpSp>
        <p:nvGrpSpPr>
          <p:cNvPr id="3" name="Group 3"/>
          <p:cNvGrpSpPr>
            <a:grpSpLocks noChangeAspect="1"/>
          </p:cNvGrpSpPr>
          <p:nvPr/>
        </p:nvGrpSpPr>
        <p:grpSpPr>
          <a:xfrm>
            <a:off x="-661935" y="2390590"/>
            <a:ext cx="4768247" cy="3497580"/>
            <a:chOff x="0" y="0"/>
            <a:chExt cx="4198620" cy="3079750"/>
          </a:xfrm>
        </p:grpSpPr>
        <p:sp>
          <p:nvSpPr>
            <p:cNvPr id="4" name="Freeform 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3"/>
              <a:stretch>
                <a:fillRect l="-20912" r="-24564"/>
              </a:stretch>
            </a:blipFill>
          </p:spPr>
        </p:sp>
      </p:grpSp>
      <p:grpSp>
        <p:nvGrpSpPr>
          <p:cNvPr id="5" name="Group 5"/>
          <p:cNvGrpSpPr/>
          <p:nvPr/>
        </p:nvGrpSpPr>
        <p:grpSpPr>
          <a:xfrm>
            <a:off x="4208029" y="2297427"/>
            <a:ext cx="7754733" cy="1478480"/>
            <a:chOff x="0" y="0"/>
            <a:chExt cx="3063598" cy="584091"/>
          </a:xfrm>
        </p:grpSpPr>
        <p:sp>
          <p:nvSpPr>
            <p:cNvPr id="6" name="Freeform 6"/>
            <p:cNvSpPr/>
            <p:nvPr/>
          </p:nvSpPr>
          <p:spPr>
            <a:xfrm>
              <a:off x="0" y="0"/>
              <a:ext cx="3063598" cy="584091"/>
            </a:xfrm>
            <a:custGeom>
              <a:avLst/>
              <a:gdLst/>
              <a:ahLst/>
              <a:cxnLst/>
              <a:rect l="l" t="t" r="r" b="b"/>
              <a:pathLst>
                <a:path w="3063598" h="584091">
                  <a:moveTo>
                    <a:pt x="33944" y="0"/>
                  </a:moveTo>
                  <a:lnTo>
                    <a:pt x="3029654" y="0"/>
                  </a:lnTo>
                  <a:cubicBezTo>
                    <a:pt x="3038657" y="0"/>
                    <a:pt x="3047291" y="3576"/>
                    <a:pt x="3053656" y="9942"/>
                  </a:cubicBezTo>
                  <a:cubicBezTo>
                    <a:pt x="3060022" y="16308"/>
                    <a:pt x="3063598" y="24941"/>
                    <a:pt x="3063598" y="33944"/>
                  </a:cubicBezTo>
                  <a:lnTo>
                    <a:pt x="3063598" y="550147"/>
                  </a:lnTo>
                  <a:cubicBezTo>
                    <a:pt x="3063598" y="559149"/>
                    <a:pt x="3060022" y="567783"/>
                    <a:pt x="3053656" y="574149"/>
                  </a:cubicBezTo>
                  <a:cubicBezTo>
                    <a:pt x="3047291" y="580515"/>
                    <a:pt x="3038657" y="584091"/>
                    <a:pt x="3029654" y="584091"/>
                  </a:cubicBezTo>
                  <a:lnTo>
                    <a:pt x="33944" y="584091"/>
                  </a:lnTo>
                  <a:cubicBezTo>
                    <a:pt x="24941" y="584091"/>
                    <a:pt x="16308" y="580515"/>
                    <a:pt x="9942" y="574149"/>
                  </a:cubicBezTo>
                  <a:cubicBezTo>
                    <a:pt x="3576" y="567783"/>
                    <a:pt x="0" y="559149"/>
                    <a:pt x="0" y="550147"/>
                  </a:cubicBezTo>
                  <a:lnTo>
                    <a:pt x="0" y="33944"/>
                  </a:lnTo>
                  <a:cubicBezTo>
                    <a:pt x="0" y="24941"/>
                    <a:pt x="3576" y="16308"/>
                    <a:pt x="9942" y="9942"/>
                  </a:cubicBezTo>
                  <a:cubicBezTo>
                    <a:pt x="16308" y="3576"/>
                    <a:pt x="24941" y="0"/>
                    <a:pt x="33944" y="0"/>
                  </a:cubicBezTo>
                  <a:close/>
                </a:path>
              </a:pathLst>
            </a:custGeom>
            <a:solidFill>
              <a:srgbClr val="EAE9D7"/>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grpSp>
        <p:nvGrpSpPr>
          <p:cNvPr id="8" name="Group 8"/>
          <p:cNvGrpSpPr/>
          <p:nvPr/>
        </p:nvGrpSpPr>
        <p:grpSpPr>
          <a:xfrm>
            <a:off x="4208029" y="4013938"/>
            <a:ext cx="7754733" cy="1334625"/>
            <a:chOff x="0" y="0"/>
            <a:chExt cx="3063598" cy="527259"/>
          </a:xfrm>
        </p:grpSpPr>
        <p:sp>
          <p:nvSpPr>
            <p:cNvPr id="9" name="Freeform 9"/>
            <p:cNvSpPr/>
            <p:nvPr/>
          </p:nvSpPr>
          <p:spPr>
            <a:xfrm>
              <a:off x="0" y="0"/>
              <a:ext cx="3063598" cy="527259"/>
            </a:xfrm>
            <a:custGeom>
              <a:avLst/>
              <a:gdLst/>
              <a:ahLst/>
              <a:cxnLst/>
              <a:rect l="l" t="t" r="r" b="b"/>
              <a:pathLst>
                <a:path w="3063598" h="527259">
                  <a:moveTo>
                    <a:pt x="33944" y="0"/>
                  </a:moveTo>
                  <a:lnTo>
                    <a:pt x="3029654" y="0"/>
                  </a:lnTo>
                  <a:cubicBezTo>
                    <a:pt x="3038657" y="0"/>
                    <a:pt x="3047291" y="3576"/>
                    <a:pt x="3053656" y="9942"/>
                  </a:cubicBezTo>
                  <a:cubicBezTo>
                    <a:pt x="3060022" y="16308"/>
                    <a:pt x="3063598" y="24941"/>
                    <a:pt x="3063598" y="33944"/>
                  </a:cubicBezTo>
                  <a:lnTo>
                    <a:pt x="3063598" y="493316"/>
                  </a:lnTo>
                  <a:cubicBezTo>
                    <a:pt x="3063598" y="502318"/>
                    <a:pt x="3060022" y="510952"/>
                    <a:pt x="3053656" y="517317"/>
                  </a:cubicBezTo>
                  <a:cubicBezTo>
                    <a:pt x="3047291" y="523683"/>
                    <a:pt x="3038657" y="527259"/>
                    <a:pt x="3029654" y="527259"/>
                  </a:cubicBezTo>
                  <a:lnTo>
                    <a:pt x="33944" y="527259"/>
                  </a:lnTo>
                  <a:cubicBezTo>
                    <a:pt x="24941" y="527259"/>
                    <a:pt x="16308" y="523683"/>
                    <a:pt x="9942" y="517317"/>
                  </a:cubicBezTo>
                  <a:cubicBezTo>
                    <a:pt x="3576" y="510952"/>
                    <a:pt x="0" y="502318"/>
                    <a:pt x="0" y="493316"/>
                  </a:cubicBezTo>
                  <a:lnTo>
                    <a:pt x="0" y="33944"/>
                  </a:lnTo>
                  <a:cubicBezTo>
                    <a:pt x="0" y="24941"/>
                    <a:pt x="3576" y="16308"/>
                    <a:pt x="9942" y="9942"/>
                  </a:cubicBezTo>
                  <a:cubicBezTo>
                    <a:pt x="16308" y="3576"/>
                    <a:pt x="24941" y="0"/>
                    <a:pt x="33944" y="0"/>
                  </a:cubicBezTo>
                  <a:close/>
                </a:path>
              </a:pathLst>
            </a:custGeom>
            <a:solidFill>
              <a:srgbClr val="F6D4B8"/>
            </a:solidFill>
          </p:spPr>
        </p:sp>
        <p:sp>
          <p:nvSpPr>
            <p:cNvPr id="10" name="TextBox 10"/>
            <p:cNvSpPr txBox="1"/>
            <p:nvPr/>
          </p:nvSpPr>
          <p:spPr>
            <a:xfrm>
              <a:off x="0" y="-38100"/>
              <a:ext cx="812800" cy="8509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911600" y="5587315"/>
            <a:ext cx="1122501" cy="401294"/>
          </a:xfrm>
          <a:prstGeom prst="rect">
            <a:avLst/>
          </a:prstGeom>
        </p:spPr>
      </p:pic>
      <p:sp>
        <p:nvSpPr>
          <p:cNvPr id="12" name="TextBox 12"/>
          <p:cNvSpPr txBox="1"/>
          <p:nvPr/>
        </p:nvSpPr>
        <p:spPr>
          <a:xfrm>
            <a:off x="251030" y="499285"/>
            <a:ext cx="7327213" cy="820738"/>
          </a:xfrm>
          <a:prstGeom prst="rect">
            <a:avLst/>
          </a:prstGeom>
        </p:spPr>
        <p:txBody>
          <a:bodyPr lIns="0" tIns="0" rIns="0" bIns="0" rtlCol="0" anchor="t">
            <a:spAutoFit/>
          </a:bodyPr>
          <a:lstStyle/>
          <a:p>
            <a:pPr algn="ctr">
              <a:lnSpc>
                <a:spcPts val="6440"/>
              </a:lnSpc>
            </a:pPr>
            <a:r>
              <a:rPr lang="en-US" sz="4599">
                <a:solidFill>
                  <a:srgbClr val="3C1B1F"/>
                </a:solidFill>
                <a:latin typeface="Fraunces Bold"/>
              </a:rPr>
              <a:t>3. KHÁM PHÁ VĂN BẢN</a:t>
            </a:r>
          </a:p>
        </p:txBody>
      </p:sp>
      <p:sp>
        <p:nvSpPr>
          <p:cNvPr id="13" name="TextBox 13"/>
          <p:cNvSpPr txBox="1"/>
          <p:nvPr/>
        </p:nvSpPr>
        <p:spPr>
          <a:xfrm>
            <a:off x="591411" y="1250283"/>
            <a:ext cx="9621841" cy="718145"/>
          </a:xfrm>
          <a:prstGeom prst="rect">
            <a:avLst/>
          </a:prstGeom>
        </p:spPr>
        <p:txBody>
          <a:bodyPr lIns="0" tIns="0" rIns="0" bIns="0" rtlCol="0" anchor="t">
            <a:spAutoFit/>
          </a:bodyPr>
          <a:lstStyle/>
          <a:p>
            <a:pPr>
              <a:lnSpc>
                <a:spcPts val="5600"/>
              </a:lnSpc>
            </a:pPr>
            <a:r>
              <a:rPr lang="en-US" sz="4000">
                <a:solidFill>
                  <a:srgbClr val="7E4D55"/>
                </a:solidFill>
                <a:latin typeface="Roboto Condensed Bold Italics"/>
              </a:rPr>
              <a:t>3.2 Khám phá văn bản</a:t>
            </a:r>
          </a:p>
        </p:txBody>
      </p:sp>
      <p:sp>
        <p:nvSpPr>
          <p:cNvPr id="14" name="TextBox 14"/>
          <p:cNvSpPr txBox="1"/>
          <p:nvPr/>
        </p:nvSpPr>
        <p:spPr>
          <a:xfrm>
            <a:off x="4841082" y="2564021"/>
            <a:ext cx="5588255" cy="1423467"/>
          </a:xfrm>
          <a:prstGeom prst="rect">
            <a:avLst/>
          </a:prstGeom>
        </p:spPr>
        <p:txBody>
          <a:bodyPr lIns="0" tIns="0" rIns="0" bIns="0" rtlCol="0" anchor="t">
            <a:spAutoFit/>
          </a:bodyPr>
          <a:lstStyle/>
          <a:p>
            <a:pPr algn="just">
              <a:lnSpc>
                <a:spcPts val="3733"/>
              </a:lnSpc>
            </a:pPr>
            <a:r>
              <a:rPr lang="en-US" sz="2666">
                <a:solidFill>
                  <a:srgbClr val="3C1B1F"/>
                </a:solidFill>
                <a:latin typeface="Roboto Condensed Bold"/>
              </a:rPr>
              <a:t>Yếu tố tự sự:</a:t>
            </a:r>
            <a:r>
              <a:rPr lang="en-US" sz="2666">
                <a:solidFill>
                  <a:srgbClr val="3C1B1F"/>
                </a:solidFill>
                <a:latin typeface="Roboto Condensed"/>
              </a:rPr>
              <a:t> kể về cuộc gặp gỡ giữa chú bé Lượm và người chiến sĩ.</a:t>
            </a:r>
          </a:p>
          <a:p>
            <a:pPr algn="just">
              <a:lnSpc>
                <a:spcPts val="3733"/>
              </a:lnSpc>
            </a:pPr>
            <a:endParaRPr lang="en-US" sz="2666">
              <a:solidFill>
                <a:srgbClr val="3C1B1F"/>
              </a:solidFill>
              <a:latin typeface="Roboto Condensed"/>
            </a:endParaRPr>
          </a:p>
        </p:txBody>
      </p:sp>
      <p:sp>
        <p:nvSpPr>
          <p:cNvPr id="15" name="TextBox 15"/>
          <p:cNvSpPr txBox="1"/>
          <p:nvPr/>
        </p:nvSpPr>
        <p:spPr>
          <a:xfrm>
            <a:off x="4841081" y="4435645"/>
            <a:ext cx="11050575" cy="948978"/>
          </a:xfrm>
          <a:prstGeom prst="rect">
            <a:avLst/>
          </a:prstGeom>
        </p:spPr>
        <p:txBody>
          <a:bodyPr lIns="0" tIns="0" rIns="0" bIns="0" rtlCol="0" anchor="t">
            <a:spAutoFit/>
          </a:bodyPr>
          <a:lstStyle/>
          <a:p>
            <a:pPr algn="just">
              <a:lnSpc>
                <a:spcPts val="3733"/>
              </a:lnSpc>
            </a:pPr>
            <a:r>
              <a:rPr lang="en-US" sz="2666">
                <a:solidFill>
                  <a:srgbClr val="3C1B1F"/>
                </a:solidFill>
                <a:latin typeface="Roboto Condensed Bold"/>
              </a:rPr>
              <a:t>Yếu tố miêu tả:</a:t>
            </a:r>
            <a:r>
              <a:rPr lang="en-US" sz="2666">
                <a:solidFill>
                  <a:srgbClr val="3C1B1F"/>
                </a:solidFill>
                <a:latin typeface="Roboto Condensed"/>
              </a:rPr>
              <a:t> ngoại hình chú bé Lượm.</a:t>
            </a:r>
          </a:p>
          <a:p>
            <a:pPr algn="just">
              <a:lnSpc>
                <a:spcPts val="3733"/>
              </a:lnSpc>
            </a:pPr>
            <a:endParaRPr lang="en-US" sz="2666">
              <a:solidFill>
                <a:srgbClr val="3C1B1F"/>
              </a:solidFill>
              <a:latin typeface="Roboto Condensed"/>
            </a:endParaRPr>
          </a:p>
        </p:txBody>
      </p:sp>
      <p:sp>
        <p:nvSpPr>
          <p:cNvPr id="16" name="TextBox 16"/>
          <p:cNvSpPr txBox="1"/>
          <p:nvPr/>
        </p:nvSpPr>
        <p:spPr>
          <a:xfrm>
            <a:off x="5202300" y="5536312"/>
            <a:ext cx="6303901" cy="1000274"/>
          </a:xfrm>
          <a:prstGeom prst="rect">
            <a:avLst/>
          </a:prstGeom>
        </p:spPr>
        <p:txBody>
          <a:bodyPr lIns="0" tIns="0" rIns="0" bIns="0" rtlCol="0" anchor="t">
            <a:spAutoFit/>
          </a:bodyPr>
          <a:lstStyle/>
          <a:p>
            <a:pPr algn="ctr">
              <a:lnSpc>
                <a:spcPts val="3920"/>
              </a:lnSpc>
            </a:pPr>
            <a:r>
              <a:rPr lang="en-US" sz="2800">
                <a:solidFill>
                  <a:srgbClr val="7E4D55"/>
                </a:solidFill>
                <a:latin typeface="Roboto Condensed Bold Italics"/>
              </a:rPr>
              <a:t>Tự sự và miêu tả góp phần nêu bật cảm xúc trữ tình của văn bản.</a:t>
            </a:r>
          </a:p>
        </p:txBody>
      </p:sp>
    </p:spTree>
    <p:extLst>
      <p:ext uri="{BB962C8B-B14F-4D97-AF65-F5344CB8AC3E}">
        <p14:creationId xmlns:p14="http://schemas.microsoft.com/office/powerpoint/2010/main" val="2805054709"/>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84" name="Rectangle 70">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xmlns="" id="{9CA7C44A-BA95-4A4C-809A-80A4AEB9C50C}"/>
              </a:ext>
            </a:extLst>
          </p:cNvPr>
          <p:cNvSpPr/>
          <p:nvPr/>
        </p:nvSpPr>
        <p:spPr>
          <a:xfrm>
            <a:off x="206829" y="10"/>
            <a:ext cx="6259286" cy="6857990"/>
          </a:xfrm>
          <a:prstGeom prst="rect">
            <a:avLst/>
          </a:prstGeom>
        </p:spPr>
        <p:txBody>
          <a:bodyPr vert="horz" lIns="91440" tIns="45720" rIns="91440" bIns="45720" rtlCol="0">
            <a:noAutofit/>
          </a:bodyPr>
          <a:lstStyle/>
          <a:p>
            <a:pPr>
              <a:lnSpc>
                <a:spcPct val="114000"/>
              </a:lnSpc>
              <a:tabLst>
                <a:tab pos="457200" algn="l"/>
              </a:tabLst>
            </a:pP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Khổ</a:t>
            </a:r>
            <a:r>
              <a:rPr lang="en-US" sz="2400" b="1" dirty="0">
                <a:solidFill>
                  <a:prstClr val="black"/>
                </a:solidFill>
                <a:latin typeface="Times New Roman" panose="02020603050405020304" pitchFamily="18" charset="0"/>
                <a:cs typeface="Times New Roman" panose="02020603050405020304" pitchFamily="18" charset="0"/>
              </a:rPr>
              <a:t> 1-5: </a:t>
            </a:r>
            <a:r>
              <a:rPr lang="en-US" sz="2400" b="1" dirty="0" err="1">
                <a:solidFill>
                  <a:prstClr val="black"/>
                </a:solidFill>
                <a:latin typeface="Times New Roman" panose="02020603050405020304" pitchFamily="18" charset="0"/>
                <a:cs typeface="Times New Roman" panose="02020603050405020304" pitchFamily="18" charset="0"/>
              </a:rPr>
              <a:t>Hình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ảnh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Lượm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trong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của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tác</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giả</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14000"/>
              </a:lnSpc>
              <a:tabLst>
                <a:tab pos="457200" algn="l"/>
              </a:tabLst>
            </a:pPr>
            <a:r>
              <a:rPr lang="en-US" sz="2400" spc="-30" dirty="0">
                <a:solidFill>
                  <a:prstClr val="black"/>
                </a:solidFill>
                <a:latin typeface="Times New Roman" panose="02020603050405020304" pitchFamily="18" charset="0"/>
                <a:cs typeface="Times New Roman" panose="02020603050405020304" pitchFamily="18" charset="0"/>
              </a:rPr>
              <a:t> - Trang </a:t>
            </a:r>
            <a:r>
              <a:rPr lang="en-US" sz="2400" spc="-30" dirty="0" err="1">
                <a:solidFill>
                  <a:prstClr val="black"/>
                </a:solidFill>
                <a:latin typeface="Times New Roman" panose="02020603050405020304" pitchFamily="18" charset="0"/>
                <a:cs typeface="Times New Roman" panose="02020603050405020304" pitchFamily="18" charset="0"/>
              </a:rPr>
              <a:t>phục</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cái</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xắc</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xinh</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xinh</a:t>
            </a:r>
            <a:r>
              <a:rPr lang="en-US" sz="2400" spc="-30" dirty="0">
                <a:solidFill>
                  <a:prstClr val="black"/>
                </a:solidFill>
                <a:latin typeface="Times New Roman" panose="02020603050405020304" pitchFamily="18" charset="0"/>
                <a:cs typeface="Times New Roman" panose="02020603050405020304" pitchFamily="18" charset="0"/>
              </a:rPr>
              <a:t>, ca </a:t>
            </a:r>
            <a:r>
              <a:rPr lang="en-US" sz="2400" spc="-30" dirty="0" err="1">
                <a:solidFill>
                  <a:prstClr val="black"/>
                </a:solidFill>
                <a:latin typeface="Times New Roman" panose="02020603050405020304" pitchFamily="18" charset="0"/>
                <a:cs typeface="Times New Roman" panose="02020603050405020304" pitchFamily="18" charset="0"/>
              </a:rPr>
              <a:t>lô</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đội</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lệch</a:t>
            </a:r>
            <a:r>
              <a:rPr lang="en-US" sz="2400" spc="-3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14000"/>
              </a:lnSpc>
              <a:tabLst>
                <a:tab pos="457200" algn="l"/>
              </a:tabLst>
            </a:pP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Hình</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dáng</a:t>
            </a:r>
            <a:r>
              <a:rPr lang="en-US" sz="2400" spc="-30" dirty="0">
                <a:solidFill>
                  <a:prstClr val="black"/>
                </a:solidFill>
                <a:latin typeface="Times New Roman" panose="02020603050405020304" pitchFamily="18" charset="0"/>
                <a:cs typeface="Times New Roman" panose="02020603050405020304" pitchFamily="18" charset="0"/>
              </a:rPr>
              <a:t>:</a:t>
            </a:r>
            <a:r>
              <a:rPr lang="en-US" sz="2400" i="1"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nhắn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loắt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choắt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nghênh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nghênh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thoăn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thoắt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má</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bồ</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quân</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14000"/>
              </a:lnSpc>
              <a:tabLst>
                <a:tab pos="457200" algn="l"/>
              </a:tabLst>
            </a:pP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Cử</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chỉ</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hành</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động</a:t>
            </a:r>
            <a:r>
              <a:rPr lang="en-US" sz="2400" spc="-30" dirty="0">
                <a:solidFill>
                  <a:prstClr val="black"/>
                </a:solidFill>
                <a:latin typeface="Times New Roman" panose="02020603050405020304" pitchFamily="18" charset="0"/>
                <a:cs typeface="Times New Roman" panose="02020603050405020304" pitchFamily="18" charset="0"/>
              </a:rPr>
              <a: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Huýt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sáo</a:t>
            </a:r>
            <a:r>
              <a:rPr lang="en-US" sz="2400" dirty="0">
                <a:solidFill>
                  <a:prstClr val="black"/>
                </a:solidFill>
                <a:latin typeface="Times New Roman" panose="02020603050405020304" pitchFamily="18" charset="0"/>
                <a:cs typeface="Times New Roman" panose="02020603050405020304" pitchFamily="18" charset="0"/>
              </a:rPr>
              <a:t> vang, </a:t>
            </a:r>
            <a:r>
              <a:rPr lang="en-US" sz="2400" dirty="0" err="1">
                <a:solidFill>
                  <a:prstClr val="black"/>
                </a:solidFill>
                <a:latin typeface="Times New Roman" panose="02020603050405020304" pitchFamily="18" charset="0"/>
                <a:cs typeface="Times New Roman" panose="02020603050405020304" pitchFamily="18" charset="0"/>
              </a:rPr>
              <a:t>cười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mí</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vụt</a:t>
            </a:r>
            <a:r>
              <a:rPr lang="en-US" sz="2400" dirty="0">
                <a:solidFill>
                  <a:prstClr val="black"/>
                </a:solidFill>
                <a:latin typeface="Times New Roman" panose="02020603050405020304" pitchFamily="18" charset="0"/>
                <a:cs typeface="Times New Roman" panose="02020603050405020304" pitchFamily="18" charset="0"/>
              </a:rPr>
              <a:t> qua </a:t>
            </a:r>
            <a:r>
              <a:rPr lang="en-US" sz="2400" dirty="0" err="1">
                <a:solidFill>
                  <a:prstClr val="black"/>
                </a:solidFill>
                <a:latin typeface="Times New Roman" panose="02020603050405020304" pitchFamily="18" charset="0"/>
                <a:cs typeface="Times New Roman" panose="02020603050405020304" pitchFamily="18" charset="0"/>
              </a:rPr>
              <a:t>mặt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trận</a:t>
            </a:r>
            <a:endParaRPr lang="en-US" sz="2400" dirty="0">
              <a:solidFill>
                <a:prstClr val="black"/>
              </a:solidFill>
              <a:latin typeface="Times New Roman" panose="02020603050405020304" pitchFamily="18" charset="0"/>
              <a:cs typeface="Times New Roman" panose="02020603050405020304" pitchFamily="18" charset="0"/>
            </a:endParaRPr>
          </a:p>
          <a:p>
            <a:pPr>
              <a:lnSpc>
                <a:spcPct val="114000"/>
              </a:lnSpc>
              <a:tabLst>
                <a:tab pos="457200" algn="l"/>
              </a:tabLst>
            </a:pP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Lời</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nói</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Cháu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liên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lạc</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lắm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à</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đồn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Mang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a:t>
            </a:r>
            <a:r>
              <a:rPr lang="en-US" sz="2400" dirty="0">
                <a:solidFill>
                  <a:prstClr val="black"/>
                </a:solidFill>
                <a:latin typeface="Times New Roman" panose="02020603050405020304" pitchFamily="18" charset="0"/>
                <a:cs typeface="Times New Roman" panose="02020603050405020304" pitchFamily="18" charset="0"/>
              </a:rPr>
              <a:t> / </a:t>
            </a:r>
            <a:r>
              <a:rPr lang="en-US" sz="2400" dirty="0" err="1">
                <a:solidFill>
                  <a:prstClr val="black"/>
                </a:solidFill>
                <a:latin typeface="Times New Roman" panose="02020603050405020304" pitchFamily="18" charset="0"/>
                <a:cs typeface="Times New Roman" panose="02020603050405020304" pitchFamily="18" charset="0"/>
              </a:rPr>
              <a:t>Thích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nhà</a:t>
            </a:r>
            <a:r>
              <a:rPr lang="en-US" sz="2400" dirty="0">
                <a:solidFill>
                  <a:prstClr val="black"/>
                </a:solidFill>
                <a:latin typeface="Times New Roman" panose="02020603050405020304" pitchFamily="18" charset="0"/>
                <a:cs typeface="Times New Roman" panose="02020603050405020304" pitchFamily="18" charset="0"/>
              </a:rPr>
              <a:t>”</a:t>
            </a:r>
          </a:p>
          <a:p>
            <a:pPr>
              <a:lnSpc>
                <a:spcPct val="114000"/>
              </a:lnSpc>
            </a:pPr>
            <a:r>
              <a:rPr lang="en-US" sz="2400" dirty="0">
                <a:solidFill>
                  <a:prstClr val="black"/>
                </a:solidFill>
                <a:latin typeface="Times New Roman" panose="02020603050405020304" pitchFamily="18" charset="0"/>
                <a:cs typeface="Times New Roman" panose="02020603050405020304" pitchFamily="18" charset="0"/>
              </a:rPr>
              <a:t>=&gt; </a:t>
            </a:r>
            <a:r>
              <a:rPr lang="en-US" sz="2400" dirty="0" err="1">
                <a:solidFill>
                  <a:prstClr val="black"/>
                </a:solidFill>
                <a:latin typeface="Times New Roman" panose="02020603050405020304" pitchFamily="18" charset="0"/>
                <a:cs typeface="Times New Roman" panose="02020603050405020304" pitchFamily="18" charset="0"/>
              </a:rPr>
              <a:t>Nhận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xét</a:t>
            </a:r>
            <a:r>
              <a:rPr lang="en-US" sz="2400" dirty="0">
                <a:solidFill>
                  <a:prstClr val="black"/>
                </a:solidFill>
                <a:latin typeface="Times New Roman" panose="02020603050405020304" pitchFamily="18" charset="0"/>
                <a:cs typeface="Times New Roman" panose="02020603050405020304" pitchFamily="18" charset="0"/>
              </a:rPr>
              <a:t>: </a:t>
            </a:r>
          </a:p>
          <a:p>
            <a:pPr>
              <a:lnSpc>
                <a:spcPct val="114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nhỏ</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tuổi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nhưng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nhanh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nhẹn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vẻ</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yêu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đời</a:t>
            </a:r>
            <a:r>
              <a:rPr lang="en-US" sz="2400" dirty="0">
                <a:solidFill>
                  <a:prstClr val="black"/>
                </a:solidFill>
                <a:latin typeface="Times New Roman" panose="02020603050405020304" pitchFamily="18" charset="0"/>
                <a:cs typeface="Times New Roman" panose="02020603050405020304" pitchFamily="18" charset="0"/>
              </a:rPr>
              <a:t>.</a:t>
            </a:r>
          </a:p>
          <a:p>
            <a:pPr>
              <a:lnSpc>
                <a:spcPct val="114000"/>
              </a:lnSpc>
            </a:pP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Lượm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một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em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bé</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dũng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cảm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sẵn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sàng</a:t>
            </a:r>
            <a:r>
              <a:rPr lang="en-US" sz="2400" dirty="0">
                <a:solidFill>
                  <a:prstClr val="black"/>
                </a:solidFill>
                <a:latin typeface="Times New Roman" panose="02020603050405020304" pitchFamily="18" charset="0"/>
                <a:cs typeface="Times New Roman" panose="02020603050405020304" pitchFamily="18" charset="0"/>
              </a:rPr>
              <a:t> hi </a:t>
            </a:r>
            <a:r>
              <a:rPr lang="en-US" sz="2400" dirty="0" err="1">
                <a:solidFill>
                  <a:prstClr val="black"/>
                </a:solidFill>
                <a:latin typeface="Times New Roman" panose="02020603050405020304" pitchFamily="18" charset="0"/>
                <a:cs typeface="Times New Roman" panose="02020603050405020304" pitchFamily="18" charset="0"/>
              </a:rPr>
              <a:t>sinh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để</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hoàn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thành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nhiệm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vụ</a:t>
            </a:r>
            <a:r>
              <a:rPr lang="en-US" sz="2400" dirty="0">
                <a:solidFill>
                  <a:prstClr val="black"/>
                </a:solidFill>
                <a:latin typeface="Times New Roman" panose="02020603050405020304" pitchFamily="18" charset="0"/>
                <a:cs typeface="Times New Roman" panose="02020603050405020304" pitchFamily="18" charset="0"/>
              </a:rPr>
              <a:t>. </a:t>
            </a:r>
          </a:p>
          <a:p>
            <a:pPr>
              <a:lnSpc>
                <a:spcPct val="114000"/>
              </a:lnSpc>
            </a:pP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Nghệ</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thuật</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hoán</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dụ</a:t>
            </a:r>
            <a:r>
              <a:rPr lang="en-US" sz="2400" spc="-30" dirty="0">
                <a:solidFill>
                  <a:prstClr val="black"/>
                </a:solidFill>
                <a:latin typeface="Times New Roman" panose="02020603050405020304" pitchFamily="18" charset="0"/>
                <a:cs typeface="Times New Roman" panose="02020603050405020304" pitchFamily="18" charset="0"/>
              </a:rPr>
              <a:t>, so </a:t>
            </a:r>
            <a:r>
              <a:rPr lang="en-US" sz="2400" spc="-30" dirty="0" err="1">
                <a:solidFill>
                  <a:prstClr val="black"/>
                </a:solidFill>
                <a:latin typeface="Times New Roman" panose="02020603050405020304" pitchFamily="18" charset="0"/>
                <a:cs typeface="Times New Roman" panose="02020603050405020304" pitchFamily="18" charset="0"/>
              </a:rPr>
              <a:t>sánh</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sử</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dụng</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linh</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hoạt</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các</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từ</a:t>
            </a:r>
            <a:r>
              <a:rPr lang="en-US" sz="2400" spc="-30" dirty="0">
                <a:solidFill>
                  <a:prstClr val="black"/>
                </a:solidFill>
                <a:latin typeface="Times New Roman" panose="02020603050405020304" pitchFamily="18" charset="0"/>
                <a:cs typeface="Times New Roman" panose="02020603050405020304" pitchFamily="18" charset="0"/>
              </a:rPr>
              <a:t> </a:t>
            </a:r>
            <a:r>
              <a:rPr lang="en-US" sz="2400" spc="-30" dirty="0" err="1">
                <a:solidFill>
                  <a:prstClr val="black"/>
                </a:solidFill>
                <a:latin typeface="Times New Roman" panose="02020603050405020304" pitchFamily="18" charset="0"/>
                <a:cs typeface="Times New Roman" panose="02020603050405020304" pitchFamily="18" charset="0"/>
              </a:rPr>
              <a:t>láy</a:t>
            </a:r>
            <a:r>
              <a:rPr lang="en-US" sz="2400" spc="-30" dirty="0">
                <a:solidFill>
                  <a:prstClr val="black"/>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0482" name="Picture 2" descr="3 bài văn mẫu phân tích bài thơ Lượm - Tố Hữu văn 6 hay nhất">
            <a:extLst>
              <a:ext uri="{FF2B5EF4-FFF2-40B4-BE49-F238E27FC236}">
                <a16:creationId xmlns:a16="http://schemas.microsoft.com/office/drawing/2014/main" xmlns="" id="{BDE7B854-A35F-8C44-A7CB-CAC9C67590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06" r="33064" b="-1"/>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654638"/>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351508">
            <a:off x="-153911" y="5948544"/>
            <a:ext cx="3932846" cy="2222058"/>
          </a:xfrm>
          <a:prstGeom prst="rect">
            <a:avLst/>
          </a:prstGeom>
        </p:spPr>
      </p:pic>
      <p:pic>
        <p:nvPicPr>
          <p:cNvPr id="3" name="Picture 3"/>
          <p:cNvPicPr>
            <a:picLocks noChangeAspect="1"/>
          </p:cNvPicPr>
          <p:nvPr/>
        </p:nvPicPr>
        <p:blipFill>
          <a:blip r:embed="rId3"/>
          <a:srcRect/>
          <a:stretch>
            <a:fillRect/>
          </a:stretch>
        </p:blipFill>
        <p:spPr>
          <a:xfrm rot="-1257046">
            <a:off x="-499092" y="-1665685"/>
            <a:ext cx="3361934" cy="2080197"/>
          </a:xfrm>
          <a:prstGeom prst="rect">
            <a:avLst/>
          </a:prstGeom>
        </p:spPr>
      </p:pic>
      <p:pic>
        <p:nvPicPr>
          <p:cNvPr id="4" name="Picture 4"/>
          <p:cNvPicPr>
            <a:picLocks noChangeAspect="1"/>
          </p:cNvPicPr>
          <p:nvPr/>
        </p:nvPicPr>
        <p:blipFill>
          <a:blip r:embed="rId4"/>
          <a:srcRect/>
          <a:stretch>
            <a:fillRect/>
          </a:stretch>
        </p:blipFill>
        <p:spPr>
          <a:xfrm>
            <a:off x="10174726" y="-558169"/>
            <a:ext cx="2519254" cy="2487937"/>
          </a:xfrm>
          <a:prstGeom prst="rect">
            <a:avLst/>
          </a:prstGeom>
        </p:spPr>
      </p:pic>
      <p:pic>
        <p:nvPicPr>
          <p:cNvPr id="5" name="Picture 5"/>
          <p:cNvPicPr>
            <a:picLocks noChangeAspect="1"/>
          </p:cNvPicPr>
          <p:nvPr/>
        </p:nvPicPr>
        <p:blipFill>
          <a:blip r:embed="rId5"/>
          <a:srcRect/>
          <a:stretch>
            <a:fillRect/>
          </a:stretch>
        </p:blipFill>
        <p:spPr>
          <a:xfrm rot="-1121514">
            <a:off x="9192096" y="5309760"/>
            <a:ext cx="5283777" cy="2417328"/>
          </a:xfrm>
          <a:prstGeom prst="rect">
            <a:avLst/>
          </a:prstGeom>
        </p:spPr>
      </p:pic>
      <p:pic>
        <p:nvPicPr>
          <p:cNvPr id="6" name="Picture 6"/>
          <p:cNvPicPr>
            <a:picLocks noChangeAspect="1"/>
          </p:cNvPicPr>
          <p:nvPr/>
        </p:nvPicPr>
        <p:blipFill>
          <a:blip r:embed="rId6"/>
          <a:srcRect/>
          <a:stretch>
            <a:fillRect/>
          </a:stretch>
        </p:blipFill>
        <p:spPr>
          <a:xfrm rot="-10547748">
            <a:off x="726556" y="5987002"/>
            <a:ext cx="6416043" cy="1347369"/>
          </a:xfrm>
          <a:prstGeom prst="rect">
            <a:avLst/>
          </a:prstGeom>
        </p:spPr>
      </p:pic>
      <p:pic>
        <p:nvPicPr>
          <p:cNvPr id="7" name="Picture 7"/>
          <p:cNvPicPr>
            <a:picLocks noChangeAspect="1"/>
          </p:cNvPicPr>
          <p:nvPr/>
        </p:nvPicPr>
        <p:blipFill>
          <a:blip r:embed="rId7"/>
          <a:srcRect t="4361"/>
          <a:stretch>
            <a:fillRect/>
          </a:stretch>
        </p:blipFill>
        <p:spPr>
          <a:xfrm>
            <a:off x="6623432" y="2324220"/>
            <a:ext cx="8402692" cy="4533781"/>
          </a:xfrm>
          <a:prstGeom prst="rect">
            <a:avLst/>
          </a:prstGeom>
        </p:spPr>
      </p:pic>
      <p:sp>
        <p:nvSpPr>
          <p:cNvPr id="8" name="TextBox 8"/>
          <p:cNvSpPr txBox="1"/>
          <p:nvPr/>
        </p:nvSpPr>
        <p:spPr>
          <a:xfrm>
            <a:off x="348563" y="1983842"/>
            <a:ext cx="7172028" cy="2667397"/>
          </a:xfrm>
          <a:prstGeom prst="rect">
            <a:avLst/>
          </a:prstGeom>
        </p:spPr>
        <p:txBody>
          <a:bodyPr lIns="0" tIns="0" rIns="0" bIns="0" rtlCol="0" anchor="t">
            <a:spAutoFit/>
          </a:bodyPr>
          <a:lstStyle/>
          <a:p>
            <a:pPr>
              <a:lnSpc>
                <a:spcPts val="4386"/>
              </a:lnSpc>
            </a:pPr>
            <a:r>
              <a:rPr lang="en-US" sz="3133">
                <a:solidFill>
                  <a:srgbClr val="621D11"/>
                </a:solidFill>
                <a:latin typeface="Roboto Condensed Bold"/>
              </a:rPr>
              <a:t>* Hoàn cảnh gặp gỡ</a:t>
            </a:r>
          </a:p>
          <a:p>
            <a:pPr marL="633338" lvl="1" indent="-316668">
              <a:lnSpc>
                <a:spcPts val="4106"/>
              </a:lnSpc>
              <a:buFont typeface="Arial"/>
              <a:buChar char="•"/>
            </a:pPr>
            <a:r>
              <a:rPr lang="en-US" sz="2933">
                <a:solidFill>
                  <a:srgbClr val="44231C"/>
                </a:solidFill>
                <a:latin typeface="Roboto Condensed"/>
              </a:rPr>
              <a:t>Tác giả từ Hà Nội vào Huế công tác.</a:t>
            </a:r>
          </a:p>
          <a:p>
            <a:pPr marL="633338" lvl="1" indent="-316668">
              <a:lnSpc>
                <a:spcPts val="4106"/>
              </a:lnSpc>
              <a:buFont typeface="Arial"/>
              <a:buChar char="•"/>
            </a:pPr>
            <a:r>
              <a:rPr lang="en-US" sz="2933">
                <a:solidFill>
                  <a:srgbClr val="44231C"/>
                </a:solidFill>
                <a:latin typeface="Roboto Condensed"/>
              </a:rPr>
              <a:t>Xưng hô: chú – cháu, thể hiện tình cảm thân thiết, trìu mến của những người chiến sĩ.</a:t>
            </a:r>
          </a:p>
          <a:p>
            <a:pPr marL="633338" lvl="1" indent="-316668">
              <a:lnSpc>
                <a:spcPts val="4106"/>
              </a:lnSpc>
              <a:buFont typeface="Arial"/>
              <a:buChar char="•"/>
            </a:pPr>
            <a:r>
              <a:rPr lang="en-US" sz="2933">
                <a:solidFill>
                  <a:srgbClr val="44231C"/>
                </a:solidFill>
                <a:latin typeface="Roboto Condensed"/>
              </a:rPr>
              <a:t>Biện pháp hoán dụ: "đổ máu"</a:t>
            </a:r>
          </a:p>
        </p:txBody>
      </p:sp>
      <p:sp>
        <p:nvSpPr>
          <p:cNvPr id="9" name="TextBox 9"/>
          <p:cNvSpPr txBox="1"/>
          <p:nvPr/>
        </p:nvSpPr>
        <p:spPr>
          <a:xfrm>
            <a:off x="1812512" y="248305"/>
            <a:ext cx="9621841" cy="718145"/>
          </a:xfrm>
          <a:prstGeom prst="rect">
            <a:avLst/>
          </a:prstGeom>
        </p:spPr>
        <p:txBody>
          <a:bodyPr lIns="0" tIns="0" rIns="0" bIns="0" rtlCol="0" anchor="t">
            <a:spAutoFit/>
          </a:bodyPr>
          <a:lstStyle/>
          <a:p>
            <a:pPr>
              <a:lnSpc>
                <a:spcPts val="5600"/>
              </a:lnSpc>
            </a:pPr>
            <a:r>
              <a:rPr lang="en-US" sz="4000">
                <a:solidFill>
                  <a:srgbClr val="7E4D55"/>
                </a:solidFill>
                <a:latin typeface="Roboto Condensed Bold Italics"/>
              </a:rPr>
              <a:t>3.2 Khám phá văn bản</a:t>
            </a:r>
          </a:p>
        </p:txBody>
      </p:sp>
      <p:sp>
        <p:nvSpPr>
          <p:cNvPr id="10" name="TextBox 10"/>
          <p:cNvSpPr txBox="1"/>
          <p:nvPr/>
        </p:nvSpPr>
        <p:spPr>
          <a:xfrm>
            <a:off x="1617687" y="1186135"/>
            <a:ext cx="3851672" cy="602729"/>
          </a:xfrm>
          <a:prstGeom prst="rect">
            <a:avLst/>
          </a:prstGeom>
        </p:spPr>
        <p:txBody>
          <a:bodyPr lIns="0" tIns="0" rIns="0" bIns="0" rtlCol="0" anchor="t">
            <a:spAutoFit/>
          </a:bodyPr>
          <a:lstStyle/>
          <a:p>
            <a:pPr algn="ctr">
              <a:lnSpc>
                <a:spcPts val="4666"/>
              </a:lnSpc>
              <a:spcBef>
                <a:spcPct val="0"/>
              </a:spcBef>
            </a:pPr>
            <a:r>
              <a:rPr lang="en-US" sz="3333">
                <a:solidFill>
                  <a:srgbClr val="B47955"/>
                </a:solidFill>
                <a:latin typeface="#9Slide07 SVNUT Triumph Press"/>
              </a:rPr>
              <a:t> b. Cảm xúc trữ tình</a:t>
            </a:r>
          </a:p>
        </p:txBody>
      </p:sp>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95187" y="4992498"/>
            <a:ext cx="1122501" cy="401294"/>
          </a:xfrm>
          <a:prstGeom prst="rect">
            <a:avLst/>
          </a:prstGeom>
        </p:spPr>
      </p:pic>
      <p:sp>
        <p:nvSpPr>
          <p:cNvPr id="12" name="TextBox 12"/>
          <p:cNvSpPr txBox="1"/>
          <p:nvPr/>
        </p:nvSpPr>
        <p:spPr>
          <a:xfrm>
            <a:off x="1518673" y="4846845"/>
            <a:ext cx="5664683" cy="1051570"/>
          </a:xfrm>
          <a:prstGeom prst="rect">
            <a:avLst/>
          </a:prstGeom>
        </p:spPr>
        <p:txBody>
          <a:bodyPr lIns="0" tIns="0" rIns="0" bIns="0" rtlCol="0" anchor="t">
            <a:spAutoFit/>
          </a:bodyPr>
          <a:lstStyle/>
          <a:p>
            <a:pPr algn="ctr">
              <a:lnSpc>
                <a:spcPts val="4107"/>
              </a:lnSpc>
              <a:spcBef>
                <a:spcPct val="0"/>
              </a:spcBef>
            </a:pPr>
            <a:r>
              <a:rPr lang="en-US" sz="2933">
                <a:solidFill>
                  <a:srgbClr val="44231C"/>
                </a:solidFill>
                <a:latin typeface="Roboto Condensed"/>
              </a:rPr>
              <a:t>Gợi sự kiện lịch sử: bắt đầu cuộc kháng chiến chống Pháp (1947). </a:t>
            </a:r>
          </a:p>
        </p:txBody>
      </p:sp>
    </p:spTree>
    <p:extLst>
      <p:ext uri="{BB962C8B-B14F-4D97-AF65-F5344CB8AC3E}">
        <p14:creationId xmlns:p14="http://schemas.microsoft.com/office/powerpoint/2010/main" val="74369878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48991">
            <a:off x="11438931" y="4231156"/>
            <a:ext cx="927179" cy="2575499"/>
          </a:xfrm>
          <a:prstGeom prst="rect">
            <a:avLst/>
          </a:prstGeom>
        </p:spPr>
      </p:pic>
      <p:pic>
        <p:nvPicPr>
          <p:cNvPr id="3" name="Picture 3"/>
          <p:cNvPicPr>
            <a:picLocks noChangeAspect="1"/>
          </p:cNvPicPr>
          <p:nvPr/>
        </p:nvPicPr>
        <p:blipFill>
          <a:blip r:embed="rId3"/>
          <a:srcRect t="711" b="711"/>
          <a:stretch>
            <a:fillRect/>
          </a:stretch>
        </p:blipFill>
        <p:spPr>
          <a:xfrm rot="-9211512">
            <a:off x="9027493" y="-1008520"/>
            <a:ext cx="3989578" cy="2222058"/>
          </a:xfrm>
          <a:prstGeom prst="rect">
            <a:avLst/>
          </a:prstGeom>
        </p:spPr>
      </p:pic>
      <p:pic>
        <p:nvPicPr>
          <p:cNvPr id="4" name="Picture 4"/>
          <p:cNvPicPr>
            <a:picLocks noChangeAspect="1"/>
          </p:cNvPicPr>
          <p:nvPr/>
        </p:nvPicPr>
        <p:blipFill>
          <a:blip r:embed="rId4"/>
          <a:srcRect/>
          <a:stretch>
            <a:fillRect/>
          </a:stretch>
        </p:blipFill>
        <p:spPr>
          <a:xfrm>
            <a:off x="-781438" y="1986310"/>
            <a:ext cx="4622292" cy="5486400"/>
          </a:xfrm>
          <a:prstGeom prst="rect">
            <a:avLst/>
          </a:prstGeom>
        </p:spPr>
      </p:pic>
      <p:pic>
        <p:nvPicPr>
          <p:cNvPr id="5" name="Picture 5"/>
          <p:cNvPicPr>
            <a:picLocks noChangeAspect="1"/>
          </p:cNvPicPr>
          <p:nvPr/>
        </p:nvPicPr>
        <p:blipFill>
          <a:blip r:embed="rId5"/>
          <a:srcRect/>
          <a:stretch>
            <a:fillRect/>
          </a:stretch>
        </p:blipFill>
        <p:spPr>
          <a:xfrm>
            <a:off x="-4399747" y="685800"/>
            <a:ext cx="9137217" cy="6427784"/>
          </a:xfrm>
          <a:prstGeom prst="rect">
            <a:avLst/>
          </a:prstGeom>
        </p:spPr>
      </p:pic>
      <p:sp>
        <p:nvSpPr>
          <p:cNvPr id="6" name="TextBox 6"/>
          <p:cNvSpPr txBox="1"/>
          <p:nvPr/>
        </p:nvSpPr>
        <p:spPr>
          <a:xfrm>
            <a:off x="3960623" y="2039580"/>
            <a:ext cx="4780761" cy="1256754"/>
          </a:xfrm>
          <a:prstGeom prst="rect">
            <a:avLst/>
          </a:prstGeom>
        </p:spPr>
        <p:txBody>
          <a:bodyPr wrap="square" lIns="0" tIns="0" rIns="0" bIns="0" rtlCol="0" anchor="t">
            <a:spAutoFit/>
          </a:bodyPr>
          <a:lstStyle/>
          <a:p>
            <a:pPr algn="ctr">
              <a:lnSpc>
                <a:spcPts val="4853"/>
              </a:lnSpc>
            </a:pPr>
            <a:r>
              <a:rPr lang="en-US" sz="3466">
                <a:solidFill>
                  <a:srgbClr val="A59945"/>
                </a:solidFill>
                <a:latin typeface="Roboto Condensed Bold"/>
              </a:rPr>
              <a:t>* Chân dung chú bé Lượm</a:t>
            </a:r>
          </a:p>
        </p:txBody>
      </p:sp>
      <p:sp>
        <p:nvSpPr>
          <p:cNvPr id="7" name="TextBox 7"/>
          <p:cNvSpPr txBox="1"/>
          <p:nvPr/>
        </p:nvSpPr>
        <p:spPr>
          <a:xfrm>
            <a:off x="3156552" y="262255"/>
            <a:ext cx="9621841" cy="795089"/>
          </a:xfrm>
          <a:prstGeom prst="rect">
            <a:avLst/>
          </a:prstGeom>
        </p:spPr>
        <p:txBody>
          <a:bodyPr lIns="0" tIns="0" rIns="0" bIns="0" rtlCol="0" anchor="t">
            <a:spAutoFit/>
          </a:bodyPr>
          <a:lstStyle/>
          <a:p>
            <a:pPr>
              <a:lnSpc>
                <a:spcPts val="6160"/>
              </a:lnSpc>
            </a:pPr>
            <a:r>
              <a:rPr lang="en-US" sz="4400">
                <a:solidFill>
                  <a:srgbClr val="BEA144"/>
                </a:solidFill>
                <a:latin typeface="Roboto Condensed Bold Italics"/>
              </a:rPr>
              <a:t>3.2 Khám phá văn bản</a:t>
            </a:r>
          </a:p>
        </p:txBody>
      </p:sp>
      <p:sp>
        <p:nvSpPr>
          <p:cNvPr id="8" name="TextBox 8"/>
          <p:cNvSpPr txBox="1"/>
          <p:nvPr/>
        </p:nvSpPr>
        <p:spPr>
          <a:xfrm>
            <a:off x="3698651" y="2825273"/>
            <a:ext cx="7807549" cy="3308598"/>
          </a:xfrm>
          <a:prstGeom prst="rect">
            <a:avLst/>
          </a:prstGeom>
        </p:spPr>
        <p:txBody>
          <a:bodyPr lIns="0" tIns="0" rIns="0" bIns="0" rtlCol="0" anchor="t">
            <a:spAutoFit/>
          </a:bodyPr>
          <a:lstStyle/>
          <a:p>
            <a:pPr marL="662125" lvl="1" indent="-331063">
              <a:lnSpc>
                <a:spcPts val="4293"/>
              </a:lnSpc>
              <a:buFont typeface="Arial"/>
              <a:buChar char="•"/>
            </a:pPr>
            <a:r>
              <a:rPr lang="en-US" sz="3066">
                <a:solidFill>
                  <a:srgbClr val="795C21"/>
                </a:solidFill>
                <a:latin typeface="Roboto Condensed"/>
              </a:rPr>
              <a:t>Hình dáng: loắt choắt, nhỏ nhắn.</a:t>
            </a:r>
          </a:p>
          <a:p>
            <a:pPr marL="662125" lvl="1" indent="-331063">
              <a:lnSpc>
                <a:spcPts val="4293"/>
              </a:lnSpc>
              <a:buFont typeface="Arial"/>
              <a:buChar char="•"/>
            </a:pPr>
            <a:r>
              <a:rPr lang="en-US" sz="3066">
                <a:solidFill>
                  <a:srgbClr val="795C21"/>
                </a:solidFill>
                <a:latin typeface="Roboto Condensed"/>
              </a:rPr>
              <a:t>Trang phục: Cái xắc xinh xinh, ca lô đội lệch </a:t>
            </a:r>
          </a:p>
          <a:p>
            <a:pPr marL="662125" lvl="1" indent="-331063">
              <a:lnSpc>
                <a:spcPts val="4293"/>
              </a:lnSpc>
              <a:buFont typeface="Arial"/>
              <a:buChar char="•"/>
            </a:pPr>
            <a:r>
              <a:rPr lang="en-US" sz="3066">
                <a:solidFill>
                  <a:srgbClr val="795C21"/>
                </a:solidFill>
                <a:latin typeface="Roboto Condensed"/>
              </a:rPr>
              <a:t>Cử chỉ: đầu nghênh nghênh, chân thoăn thoắt, huýt sáo</a:t>
            </a:r>
          </a:p>
          <a:p>
            <a:pPr marL="662125" lvl="1" indent="-331063">
              <a:lnSpc>
                <a:spcPts val="4293"/>
              </a:lnSpc>
              <a:buFont typeface="Arial"/>
              <a:buChar char="•"/>
            </a:pPr>
            <a:r>
              <a:rPr lang="en-US" sz="3066">
                <a:solidFill>
                  <a:srgbClr val="795C21"/>
                </a:solidFill>
                <a:latin typeface="Roboto Condensed"/>
              </a:rPr>
              <a:t>Lời nói: tự nhiên, chân thật.</a:t>
            </a:r>
          </a:p>
          <a:p>
            <a:pPr>
              <a:lnSpc>
                <a:spcPts val="4293"/>
              </a:lnSpc>
              <a:spcBef>
                <a:spcPct val="0"/>
              </a:spcBef>
            </a:pPr>
            <a:endParaRPr lang="en-US" sz="3066">
              <a:solidFill>
                <a:srgbClr val="795C21"/>
              </a:solidFill>
              <a:latin typeface="Roboto Condensed"/>
            </a:endParaRPr>
          </a:p>
        </p:txBody>
      </p:sp>
      <p:sp>
        <p:nvSpPr>
          <p:cNvPr id="9" name="TextBox 9"/>
          <p:cNvSpPr txBox="1"/>
          <p:nvPr/>
        </p:nvSpPr>
        <p:spPr>
          <a:xfrm>
            <a:off x="3817660" y="1288600"/>
            <a:ext cx="3851672" cy="602729"/>
          </a:xfrm>
          <a:prstGeom prst="rect">
            <a:avLst/>
          </a:prstGeom>
        </p:spPr>
        <p:txBody>
          <a:bodyPr lIns="0" tIns="0" rIns="0" bIns="0" rtlCol="0" anchor="t">
            <a:spAutoFit/>
          </a:bodyPr>
          <a:lstStyle/>
          <a:p>
            <a:pPr algn="ctr">
              <a:lnSpc>
                <a:spcPts val="4666"/>
              </a:lnSpc>
              <a:spcBef>
                <a:spcPct val="0"/>
              </a:spcBef>
            </a:pPr>
            <a:r>
              <a:rPr lang="en-US" sz="3333">
                <a:solidFill>
                  <a:srgbClr val="B47955"/>
                </a:solidFill>
                <a:latin typeface="#9Slide07 SVNUT Triumph Press"/>
              </a:rPr>
              <a:t> b. Cảm xúc trữ tình</a:t>
            </a:r>
          </a:p>
        </p:txBody>
      </p:sp>
    </p:spTree>
    <p:extLst>
      <p:ext uri="{BB962C8B-B14F-4D97-AF65-F5344CB8AC3E}">
        <p14:creationId xmlns:p14="http://schemas.microsoft.com/office/powerpoint/2010/main" val="316989649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48991">
            <a:off x="11438931" y="4231156"/>
            <a:ext cx="927179" cy="2575499"/>
          </a:xfrm>
          <a:prstGeom prst="rect">
            <a:avLst/>
          </a:prstGeom>
        </p:spPr>
      </p:pic>
      <p:pic>
        <p:nvPicPr>
          <p:cNvPr id="3" name="Picture 3"/>
          <p:cNvPicPr>
            <a:picLocks noChangeAspect="1"/>
          </p:cNvPicPr>
          <p:nvPr/>
        </p:nvPicPr>
        <p:blipFill>
          <a:blip r:embed="rId3"/>
          <a:srcRect t="711" b="711"/>
          <a:stretch>
            <a:fillRect/>
          </a:stretch>
        </p:blipFill>
        <p:spPr>
          <a:xfrm rot="-9211512">
            <a:off x="9027493" y="-1008520"/>
            <a:ext cx="3989578" cy="2222058"/>
          </a:xfrm>
          <a:prstGeom prst="rect">
            <a:avLst/>
          </a:prstGeom>
        </p:spPr>
      </p:pic>
      <p:pic>
        <p:nvPicPr>
          <p:cNvPr id="4" name="Picture 4"/>
          <p:cNvPicPr>
            <a:picLocks noChangeAspect="1"/>
          </p:cNvPicPr>
          <p:nvPr/>
        </p:nvPicPr>
        <p:blipFill>
          <a:blip r:embed="rId4"/>
          <a:srcRect/>
          <a:stretch>
            <a:fillRect/>
          </a:stretch>
        </p:blipFill>
        <p:spPr>
          <a:xfrm>
            <a:off x="-781438" y="1986310"/>
            <a:ext cx="4622292" cy="5486400"/>
          </a:xfrm>
          <a:prstGeom prst="rect">
            <a:avLst/>
          </a:prstGeom>
        </p:spPr>
      </p:pic>
      <p:pic>
        <p:nvPicPr>
          <p:cNvPr id="5" name="Picture 5"/>
          <p:cNvPicPr>
            <a:picLocks noChangeAspect="1"/>
          </p:cNvPicPr>
          <p:nvPr/>
        </p:nvPicPr>
        <p:blipFill>
          <a:blip r:embed="rId5"/>
          <a:srcRect/>
          <a:stretch>
            <a:fillRect/>
          </a:stretch>
        </p:blipFill>
        <p:spPr>
          <a:xfrm>
            <a:off x="-3608581" y="1294340"/>
            <a:ext cx="7871979" cy="5537723"/>
          </a:xfrm>
          <a:prstGeom prst="rect">
            <a:avLst/>
          </a:prstGeom>
        </p:spPr>
      </p:pic>
      <p:sp>
        <p:nvSpPr>
          <p:cNvPr id="6" name="TextBox 6"/>
          <p:cNvSpPr txBox="1"/>
          <p:nvPr/>
        </p:nvSpPr>
        <p:spPr>
          <a:xfrm>
            <a:off x="3037149" y="1046933"/>
            <a:ext cx="7021251" cy="589905"/>
          </a:xfrm>
          <a:prstGeom prst="rect">
            <a:avLst/>
          </a:prstGeom>
        </p:spPr>
        <p:txBody>
          <a:bodyPr wrap="square" lIns="0" tIns="0" rIns="0" bIns="0" rtlCol="0" anchor="t">
            <a:spAutoFit/>
          </a:bodyPr>
          <a:lstStyle/>
          <a:p>
            <a:pPr algn="ctr">
              <a:lnSpc>
                <a:spcPts val="4573"/>
              </a:lnSpc>
            </a:pPr>
            <a:r>
              <a:rPr lang="en-US" sz="3266">
                <a:solidFill>
                  <a:srgbClr val="A59945"/>
                </a:solidFill>
                <a:latin typeface="Roboto Condensed Bold"/>
              </a:rPr>
              <a:t>* Chân dung chú bé Lượm</a:t>
            </a:r>
          </a:p>
        </p:txBody>
      </p:sp>
      <p:sp>
        <p:nvSpPr>
          <p:cNvPr id="7" name="TextBox 7"/>
          <p:cNvSpPr txBox="1"/>
          <p:nvPr/>
        </p:nvSpPr>
        <p:spPr>
          <a:xfrm>
            <a:off x="1054335" y="292101"/>
            <a:ext cx="9621841" cy="718145"/>
          </a:xfrm>
          <a:prstGeom prst="rect">
            <a:avLst/>
          </a:prstGeom>
        </p:spPr>
        <p:txBody>
          <a:bodyPr lIns="0" tIns="0" rIns="0" bIns="0" rtlCol="0" anchor="t">
            <a:spAutoFit/>
          </a:bodyPr>
          <a:lstStyle/>
          <a:p>
            <a:pPr>
              <a:lnSpc>
                <a:spcPts val="5600"/>
              </a:lnSpc>
            </a:pPr>
            <a:r>
              <a:rPr lang="en-US" sz="4000">
                <a:solidFill>
                  <a:srgbClr val="BEA144"/>
                </a:solidFill>
                <a:latin typeface="Roboto Condensed Bold Italics"/>
              </a:rPr>
              <a:t>3.2 Khám phá văn bản</a:t>
            </a:r>
          </a:p>
        </p:txBody>
      </p:sp>
      <p:sp>
        <p:nvSpPr>
          <p:cNvPr id="8" name="TextBox 8"/>
          <p:cNvSpPr txBox="1"/>
          <p:nvPr/>
        </p:nvSpPr>
        <p:spPr>
          <a:xfrm>
            <a:off x="4072767" y="1979248"/>
            <a:ext cx="7433433" cy="2051844"/>
          </a:xfrm>
          <a:prstGeom prst="rect">
            <a:avLst/>
          </a:prstGeom>
        </p:spPr>
        <p:txBody>
          <a:bodyPr lIns="0" tIns="0" rIns="0" bIns="0" rtlCol="0" anchor="t">
            <a:spAutoFit/>
          </a:bodyPr>
          <a:lstStyle/>
          <a:p>
            <a:pPr>
              <a:lnSpc>
                <a:spcPts val="4013"/>
              </a:lnSpc>
            </a:pPr>
            <a:r>
              <a:rPr lang="en-US" sz="2866">
                <a:solidFill>
                  <a:srgbClr val="795C21"/>
                </a:solidFill>
                <a:latin typeface="Roboto Condensed Bold"/>
              </a:rPr>
              <a:t>Nghệ thuật: </a:t>
            </a:r>
          </a:p>
          <a:p>
            <a:pPr marL="618944" lvl="1" indent="-309472">
              <a:lnSpc>
                <a:spcPts val="4013"/>
              </a:lnSpc>
              <a:buFont typeface="Arial"/>
              <a:buChar char="•"/>
            </a:pPr>
            <a:r>
              <a:rPr lang="en-US" sz="2866" smtClean="0">
                <a:solidFill>
                  <a:srgbClr val="795C21"/>
                </a:solidFill>
                <a:latin typeface="Roboto Condensed"/>
              </a:rPr>
              <a:t>Biện </a:t>
            </a:r>
            <a:r>
              <a:rPr lang="en-US" sz="2866">
                <a:solidFill>
                  <a:srgbClr val="795C21"/>
                </a:solidFill>
                <a:latin typeface="Roboto Condensed"/>
              </a:rPr>
              <a:t>pháp </a:t>
            </a:r>
            <a:r>
              <a:rPr lang="en-US" sz="2866">
                <a:solidFill>
                  <a:srgbClr val="795C21"/>
                </a:solidFill>
                <a:latin typeface="Roboto Condensed"/>
              </a:rPr>
              <a:t>tu </a:t>
            </a:r>
            <a:r>
              <a:rPr lang="en-US" sz="2866" smtClean="0">
                <a:solidFill>
                  <a:srgbClr val="795C21"/>
                </a:solidFill>
                <a:latin typeface="Roboto Condensed"/>
              </a:rPr>
              <a:t>từ</a:t>
            </a:r>
            <a:r>
              <a:rPr lang="vi-VN" sz="2866" smtClean="0">
                <a:solidFill>
                  <a:srgbClr val="795C21"/>
                </a:solidFill>
                <a:latin typeface="Roboto Condensed"/>
              </a:rPr>
              <a:t> </a:t>
            </a:r>
            <a:r>
              <a:rPr lang="en-US" sz="2866" smtClean="0">
                <a:solidFill>
                  <a:srgbClr val="795C21"/>
                </a:solidFill>
                <a:latin typeface="Roboto Condensed"/>
              </a:rPr>
              <a:t>so </a:t>
            </a:r>
            <a:r>
              <a:rPr lang="en-US" sz="2866">
                <a:solidFill>
                  <a:srgbClr val="795C21"/>
                </a:solidFill>
                <a:latin typeface="Roboto Condensed"/>
              </a:rPr>
              <a:t>sánh: "Như con chim chích"</a:t>
            </a:r>
          </a:p>
          <a:p>
            <a:pPr marL="618944" lvl="1" indent="-309472">
              <a:lnSpc>
                <a:spcPts val="4013"/>
              </a:lnSpc>
              <a:buFont typeface="Arial"/>
              <a:buChar char="•"/>
            </a:pPr>
            <a:r>
              <a:rPr lang="en-US" sz="2866">
                <a:solidFill>
                  <a:srgbClr val="795C21"/>
                </a:solidFill>
                <a:latin typeface="Roboto Condensed"/>
              </a:rPr>
              <a:t>Từ ngữ gợi tả, từ láy: loắt choắt, xinh xinh, thoăn </a:t>
            </a:r>
            <a:r>
              <a:rPr lang="en-US" sz="2866">
                <a:solidFill>
                  <a:srgbClr val="795C21"/>
                </a:solidFill>
                <a:latin typeface="Roboto Condensed"/>
              </a:rPr>
              <a:t>thoắt</a:t>
            </a:r>
            <a:r>
              <a:rPr lang="en-US" sz="2866" smtClean="0">
                <a:solidFill>
                  <a:srgbClr val="795C21"/>
                </a:solidFill>
                <a:latin typeface="Roboto Condensed"/>
              </a:rPr>
              <a:t>,...</a:t>
            </a:r>
            <a:endParaRPr lang="en-US" sz="2866">
              <a:solidFill>
                <a:srgbClr val="795C21"/>
              </a:solidFill>
              <a:latin typeface="Roboto Condensed"/>
            </a:endParaRPr>
          </a:p>
        </p:txBody>
      </p:sp>
      <p:sp>
        <p:nvSpPr>
          <p:cNvPr id="9" name="TextBox 9"/>
          <p:cNvSpPr txBox="1"/>
          <p:nvPr/>
        </p:nvSpPr>
        <p:spPr>
          <a:xfrm>
            <a:off x="4634017" y="5332992"/>
            <a:ext cx="6542390" cy="1500411"/>
          </a:xfrm>
          <a:prstGeom prst="rect">
            <a:avLst/>
          </a:prstGeom>
        </p:spPr>
        <p:txBody>
          <a:bodyPr lIns="0" tIns="0" rIns="0" bIns="0" rtlCol="0" anchor="t">
            <a:spAutoFit/>
          </a:bodyPr>
          <a:lstStyle/>
          <a:p>
            <a:pPr algn="ctr">
              <a:lnSpc>
                <a:spcPts val="3920"/>
              </a:lnSpc>
              <a:spcBef>
                <a:spcPct val="0"/>
              </a:spcBef>
            </a:pPr>
            <a:r>
              <a:rPr lang="en-US" sz="2800">
                <a:solidFill>
                  <a:srgbClr val="A59945"/>
                </a:solidFill>
                <a:latin typeface="Roboto Condensed Bold Italics"/>
              </a:rPr>
              <a:t>Lượm hồn nhiên, vui tươi, say mê tham gia kháng chiến, yêu thích hoạt động cách mạng.</a:t>
            </a:r>
          </a:p>
        </p:txBody>
      </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86533" y="5448588"/>
            <a:ext cx="1122501" cy="401294"/>
          </a:xfrm>
          <a:prstGeom prst="rect">
            <a:avLst/>
          </a:prstGeom>
        </p:spPr>
      </p:pic>
    </p:spTree>
    <p:extLst>
      <p:ext uri="{BB962C8B-B14F-4D97-AF65-F5344CB8AC3E}">
        <p14:creationId xmlns:p14="http://schemas.microsoft.com/office/powerpoint/2010/main" val="2255137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1" b="711"/>
          <a:stretch>
            <a:fillRect/>
          </a:stretch>
        </p:blipFill>
        <p:spPr>
          <a:xfrm rot="-9211512">
            <a:off x="9027493" y="-1008520"/>
            <a:ext cx="3989578" cy="2222058"/>
          </a:xfrm>
          <a:prstGeom prst="rect">
            <a:avLst/>
          </a:prstGeom>
        </p:spPr>
      </p:pic>
      <p:pic>
        <p:nvPicPr>
          <p:cNvPr id="3" name="Picture 3"/>
          <p:cNvPicPr>
            <a:picLocks noChangeAspect="1"/>
          </p:cNvPicPr>
          <p:nvPr/>
        </p:nvPicPr>
        <p:blipFill>
          <a:blip r:embed="rId3"/>
          <a:srcRect r="40559"/>
          <a:stretch>
            <a:fillRect/>
          </a:stretch>
        </p:blipFill>
        <p:spPr>
          <a:xfrm rot="-1219821">
            <a:off x="-1395202" y="-733261"/>
            <a:ext cx="4823210" cy="4365933"/>
          </a:xfrm>
          <a:prstGeom prst="rect">
            <a:avLst/>
          </a:prstGeom>
        </p:spPr>
      </p:pic>
      <p:pic>
        <p:nvPicPr>
          <p:cNvPr id="4" name="Picture 4"/>
          <p:cNvPicPr>
            <a:picLocks noChangeAspect="1"/>
          </p:cNvPicPr>
          <p:nvPr/>
        </p:nvPicPr>
        <p:blipFill>
          <a:blip r:embed="rId3"/>
          <a:srcRect r="40559"/>
          <a:stretch>
            <a:fillRect/>
          </a:stretch>
        </p:blipFill>
        <p:spPr>
          <a:xfrm rot="-1637270">
            <a:off x="-2104428" y="862695"/>
            <a:ext cx="4823210" cy="4365933"/>
          </a:xfrm>
          <a:prstGeom prst="rect">
            <a:avLst/>
          </a:prstGeom>
        </p:spPr>
      </p:pic>
      <p:pic>
        <p:nvPicPr>
          <p:cNvPr id="5" name="Picture 5"/>
          <p:cNvPicPr>
            <a:picLocks noChangeAspect="1"/>
          </p:cNvPicPr>
          <p:nvPr/>
        </p:nvPicPr>
        <p:blipFill>
          <a:blip r:embed="rId3"/>
          <a:srcRect l="58822"/>
          <a:stretch>
            <a:fillRect/>
          </a:stretch>
        </p:blipFill>
        <p:spPr>
          <a:xfrm>
            <a:off x="-249036" y="396066"/>
            <a:ext cx="5363913" cy="7008754"/>
          </a:xfrm>
          <a:prstGeom prst="rect">
            <a:avLst/>
          </a:prstGeom>
        </p:spPr>
      </p:pic>
      <p:pic>
        <p:nvPicPr>
          <p:cNvPr id="6" name="Picture 6"/>
          <p:cNvPicPr>
            <a:picLocks noChangeAspect="1"/>
          </p:cNvPicPr>
          <p:nvPr/>
        </p:nvPicPr>
        <p:blipFill>
          <a:blip r:embed="rId3"/>
          <a:srcRect r="40559"/>
          <a:stretch>
            <a:fillRect/>
          </a:stretch>
        </p:blipFill>
        <p:spPr>
          <a:xfrm rot="-2252124">
            <a:off x="-2677009" y="-763942"/>
            <a:ext cx="4823210" cy="4365933"/>
          </a:xfrm>
          <a:prstGeom prst="rect">
            <a:avLst/>
          </a:prstGeom>
        </p:spPr>
      </p:pic>
      <p:sp>
        <p:nvSpPr>
          <p:cNvPr id="7" name="TextBox 7"/>
          <p:cNvSpPr txBox="1"/>
          <p:nvPr/>
        </p:nvSpPr>
        <p:spPr>
          <a:xfrm>
            <a:off x="3794110" y="162319"/>
            <a:ext cx="9621841" cy="718145"/>
          </a:xfrm>
          <a:prstGeom prst="rect">
            <a:avLst/>
          </a:prstGeom>
        </p:spPr>
        <p:txBody>
          <a:bodyPr lIns="0" tIns="0" rIns="0" bIns="0" rtlCol="0" anchor="t">
            <a:spAutoFit/>
          </a:bodyPr>
          <a:lstStyle/>
          <a:p>
            <a:pPr>
              <a:lnSpc>
                <a:spcPts val="5600"/>
              </a:lnSpc>
            </a:pPr>
            <a:r>
              <a:rPr lang="en-US" sz="4000">
                <a:solidFill>
                  <a:srgbClr val="BEA144"/>
                </a:solidFill>
                <a:latin typeface="Roboto Condensed Bold Italics"/>
              </a:rPr>
              <a:t>3.2 Khám phá văn bản</a:t>
            </a:r>
          </a:p>
        </p:txBody>
      </p:sp>
      <p:sp>
        <p:nvSpPr>
          <p:cNvPr id="8" name="TextBox 8"/>
          <p:cNvSpPr txBox="1"/>
          <p:nvPr/>
        </p:nvSpPr>
        <p:spPr>
          <a:xfrm>
            <a:off x="4367557" y="1175597"/>
            <a:ext cx="5500457" cy="1102866"/>
          </a:xfrm>
          <a:prstGeom prst="rect">
            <a:avLst/>
          </a:prstGeom>
        </p:spPr>
        <p:txBody>
          <a:bodyPr lIns="0" tIns="0" rIns="0" bIns="0" rtlCol="0" anchor="t">
            <a:spAutoFit/>
          </a:bodyPr>
          <a:lstStyle/>
          <a:p>
            <a:pPr>
              <a:lnSpc>
                <a:spcPts val="4293"/>
              </a:lnSpc>
              <a:spcBef>
                <a:spcPct val="0"/>
              </a:spcBef>
            </a:pPr>
            <a:r>
              <a:rPr lang="en-US" sz="3066">
                <a:solidFill>
                  <a:srgbClr val="2E4942"/>
                </a:solidFill>
                <a:latin typeface="Roboto Condensed Bold"/>
              </a:rPr>
              <a:t>* Chuyến đi liên lạc cuối cùng và sự hi sinh của Lượm</a:t>
            </a:r>
          </a:p>
        </p:txBody>
      </p:sp>
      <p:sp>
        <p:nvSpPr>
          <p:cNvPr id="9" name="TextBox 9"/>
          <p:cNvSpPr txBox="1"/>
          <p:nvPr/>
        </p:nvSpPr>
        <p:spPr>
          <a:xfrm>
            <a:off x="4246938" y="2621704"/>
            <a:ext cx="7138643" cy="1577355"/>
          </a:xfrm>
          <a:prstGeom prst="rect">
            <a:avLst/>
          </a:prstGeom>
        </p:spPr>
        <p:txBody>
          <a:bodyPr lIns="0" tIns="0" rIns="0" bIns="0" rtlCol="0" anchor="t">
            <a:spAutoFit/>
          </a:bodyPr>
          <a:lstStyle/>
          <a:p>
            <a:pPr marL="633338" lvl="1" indent="-316668">
              <a:lnSpc>
                <a:spcPts val="4106"/>
              </a:lnSpc>
              <a:buFont typeface="Arial"/>
              <a:buChar char="•"/>
            </a:pPr>
            <a:r>
              <a:rPr lang="en-US" sz="2933">
                <a:solidFill>
                  <a:srgbClr val="2E4942"/>
                </a:solidFill>
                <a:latin typeface="Roboto Condensed"/>
              </a:rPr>
              <a:t>Hoàn cảnh đưa thư: nguy hiểm, cấp bách.</a:t>
            </a:r>
          </a:p>
          <a:p>
            <a:pPr marL="633338" lvl="1" indent="-316668">
              <a:lnSpc>
                <a:spcPts val="4106"/>
              </a:lnSpc>
              <a:buFont typeface="Arial"/>
              <a:buChar char="•"/>
            </a:pPr>
            <a:r>
              <a:rPr lang="en-US" sz="2933">
                <a:solidFill>
                  <a:srgbClr val="2E4942"/>
                </a:solidFill>
                <a:latin typeface="Roboto Condensed"/>
              </a:rPr>
              <a:t>Mặt trận: nguy hiểm, ác liệt</a:t>
            </a:r>
          </a:p>
          <a:p>
            <a:pPr marL="633338" lvl="1" indent="-316668">
              <a:lnSpc>
                <a:spcPts val="4106"/>
              </a:lnSpc>
              <a:buFont typeface="Arial"/>
              <a:buChar char="•"/>
            </a:pPr>
            <a:r>
              <a:rPr lang="en-US" sz="2933">
                <a:solidFill>
                  <a:srgbClr val="2E4942"/>
                </a:solidFill>
                <a:latin typeface="Roboto Condensed"/>
              </a:rPr>
              <a:t>Hành động của Lượm: vụt qua mặt trận </a:t>
            </a:r>
          </a:p>
        </p:txBody>
      </p:sp>
      <p:sp>
        <p:nvSpPr>
          <p:cNvPr id="10" name="TextBox 10"/>
          <p:cNvSpPr txBox="1"/>
          <p:nvPr/>
        </p:nvSpPr>
        <p:spPr>
          <a:xfrm>
            <a:off x="4752766" y="4540228"/>
            <a:ext cx="7081210" cy="1577355"/>
          </a:xfrm>
          <a:prstGeom prst="rect">
            <a:avLst/>
          </a:prstGeom>
        </p:spPr>
        <p:txBody>
          <a:bodyPr lIns="0" tIns="0" rIns="0" bIns="0" rtlCol="0" anchor="t">
            <a:spAutoFit/>
          </a:bodyPr>
          <a:lstStyle/>
          <a:p>
            <a:pPr algn="just">
              <a:lnSpc>
                <a:spcPts val="4106"/>
              </a:lnSpc>
              <a:spcBef>
                <a:spcPct val="0"/>
              </a:spcBef>
            </a:pPr>
            <a:r>
              <a:rPr lang="en-US" sz="2933">
                <a:solidFill>
                  <a:srgbClr val="2E4942"/>
                </a:solidFill>
                <a:latin typeface="Roboto Condensed Bold Italics"/>
              </a:rPr>
              <a:t>Thể hiện hành động nhanh, dứt khoát, thái độ bất chấp hiểm nguy, đặt nhiệm vụ và đất nước lên trên tính mạng.</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451210" y="4619340"/>
            <a:ext cx="1122501" cy="401294"/>
          </a:xfrm>
          <a:prstGeom prst="rect">
            <a:avLst/>
          </a:prstGeom>
        </p:spPr>
      </p:pic>
    </p:spTree>
    <p:extLst>
      <p:ext uri="{BB962C8B-B14F-4D97-AF65-F5344CB8AC3E}">
        <p14:creationId xmlns:p14="http://schemas.microsoft.com/office/powerpoint/2010/main" val="25884339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90135">
            <a:off x="11782913" y="710898"/>
            <a:ext cx="5764543" cy="7535350"/>
          </a:xfrm>
          <a:prstGeom prst="rect">
            <a:avLst/>
          </a:prstGeom>
        </p:spPr>
      </p:pic>
      <p:pic>
        <p:nvPicPr>
          <p:cNvPr id="3" name="Picture 3"/>
          <p:cNvPicPr>
            <a:picLocks noChangeAspect="1"/>
          </p:cNvPicPr>
          <p:nvPr/>
        </p:nvPicPr>
        <p:blipFill>
          <a:blip r:embed="rId3"/>
          <a:srcRect/>
          <a:stretch>
            <a:fillRect/>
          </a:stretch>
        </p:blipFill>
        <p:spPr>
          <a:xfrm rot="-1518844">
            <a:off x="-3764276" y="-11304"/>
            <a:ext cx="5081709" cy="402725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91768" y="5363044"/>
            <a:ext cx="904232" cy="1618312"/>
          </a:xfrm>
          <a:prstGeom prst="rect">
            <a:avLst/>
          </a:prstGeom>
        </p:spPr>
      </p:pic>
      <p:pic>
        <p:nvPicPr>
          <p:cNvPr id="5" name="Picture 5"/>
          <p:cNvPicPr>
            <a:picLocks noChangeAspect="1"/>
          </p:cNvPicPr>
          <p:nvPr/>
        </p:nvPicPr>
        <p:blipFill>
          <a:blip r:embed="rId6"/>
          <a:srcRect/>
          <a:stretch>
            <a:fillRect/>
          </a:stretch>
        </p:blipFill>
        <p:spPr>
          <a:xfrm>
            <a:off x="3675121" y="3429000"/>
            <a:ext cx="2495206" cy="3669421"/>
          </a:xfrm>
          <a:prstGeom prst="rect">
            <a:avLst/>
          </a:prstGeom>
        </p:spPr>
      </p:pic>
      <p:pic>
        <p:nvPicPr>
          <p:cNvPr id="6" name="Picture 6"/>
          <p:cNvPicPr>
            <a:picLocks noChangeAspect="1"/>
          </p:cNvPicPr>
          <p:nvPr/>
        </p:nvPicPr>
        <p:blipFill>
          <a:blip r:embed="rId7"/>
          <a:srcRect t="12390"/>
          <a:stretch>
            <a:fillRect/>
          </a:stretch>
        </p:blipFill>
        <p:spPr>
          <a:xfrm>
            <a:off x="-4009154" y="2642603"/>
            <a:ext cx="12187377" cy="5308955"/>
          </a:xfrm>
          <a:prstGeom prst="rect">
            <a:avLst/>
          </a:prstGeom>
        </p:spPr>
      </p:pic>
      <p:sp>
        <p:nvSpPr>
          <p:cNvPr id="7" name="TextBox 7"/>
          <p:cNvSpPr txBox="1"/>
          <p:nvPr/>
        </p:nvSpPr>
        <p:spPr>
          <a:xfrm>
            <a:off x="6363923" y="1330132"/>
            <a:ext cx="5508048" cy="3731791"/>
          </a:xfrm>
          <a:prstGeom prst="rect">
            <a:avLst/>
          </a:prstGeom>
        </p:spPr>
        <p:txBody>
          <a:bodyPr lIns="0" tIns="0" rIns="0" bIns="0" rtlCol="0" anchor="t">
            <a:spAutoFit/>
          </a:bodyPr>
          <a:lstStyle/>
          <a:p>
            <a:pPr>
              <a:lnSpc>
                <a:spcPts val="4293"/>
              </a:lnSpc>
              <a:spcBef>
                <a:spcPct val="0"/>
              </a:spcBef>
            </a:pPr>
            <a:r>
              <a:rPr lang="en-US" sz="3066">
                <a:solidFill>
                  <a:srgbClr val="2E4942"/>
                </a:solidFill>
                <a:latin typeface="Roboto Condensed Bold"/>
              </a:rPr>
              <a:t>* Sự hi sinh của Lượm:</a:t>
            </a:r>
          </a:p>
          <a:p>
            <a:pPr>
              <a:lnSpc>
                <a:spcPts val="4293"/>
              </a:lnSpc>
            </a:pPr>
            <a:r>
              <a:rPr lang="en-US" sz="3066">
                <a:solidFill>
                  <a:srgbClr val="2E4915"/>
                </a:solidFill>
                <a:latin typeface="Roboto Condensed"/>
              </a:rPr>
              <a:t>Hình ảnh ra đi của Lượm:</a:t>
            </a:r>
          </a:p>
          <a:p>
            <a:pPr marL="633338" lvl="1" indent="-316668">
              <a:lnSpc>
                <a:spcPts val="4106"/>
              </a:lnSpc>
              <a:buFont typeface="Arial"/>
              <a:buChar char="•"/>
            </a:pPr>
            <a:r>
              <a:rPr lang="en-US" sz="2933">
                <a:solidFill>
                  <a:srgbClr val="2E4915"/>
                </a:solidFill>
                <a:latin typeface="Roboto Condensed"/>
              </a:rPr>
              <a:t>“Nằm trên lúa” -&gt; Gợi đi sự thanh thản, nhẹ nhàng.</a:t>
            </a:r>
          </a:p>
          <a:p>
            <a:pPr marL="633338" lvl="1" indent="-316668">
              <a:lnSpc>
                <a:spcPts val="4106"/>
              </a:lnSpc>
              <a:buFont typeface="Arial"/>
              <a:buChar char="•"/>
            </a:pPr>
            <a:r>
              <a:rPr lang="en-US" sz="2933">
                <a:solidFill>
                  <a:srgbClr val="2E4915"/>
                </a:solidFill>
                <a:latin typeface="Roboto Condensed"/>
              </a:rPr>
              <a:t>“Tay nắm chặt bông”, “Hồn bay giữa đồng" </a:t>
            </a:r>
          </a:p>
          <a:p>
            <a:pPr>
              <a:lnSpc>
                <a:spcPts val="4106"/>
              </a:lnSpc>
            </a:pPr>
            <a:endParaRPr lang="en-US" sz="2933">
              <a:solidFill>
                <a:srgbClr val="2E4915"/>
              </a:solidFill>
              <a:latin typeface="Roboto Condensed"/>
            </a:endParaRPr>
          </a:p>
        </p:txBody>
      </p:sp>
      <p:sp>
        <p:nvSpPr>
          <p:cNvPr id="8" name="TextBox 8"/>
          <p:cNvSpPr txBox="1"/>
          <p:nvPr/>
        </p:nvSpPr>
        <p:spPr>
          <a:xfrm>
            <a:off x="1849330" y="596901"/>
            <a:ext cx="9621841" cy="718145"/>
          </a:xfrm>
          <a:prstGeom prst="rect">
            <a:avLst/>
          </a:prstGeom>
        </p:spPr>
        <p:txBody>
          <a:bodyPr lIns="0" tIns="0" rIns="0" bIns="0" rtlCol="0" anchor="t">
            <a:spAutoFit/>
          </a:bodyPr>
          <a:lstStyle/>
          <a:p>
            <a:pPr>
              <a:lnSpc>
                <a:spcPts val="5600"/>
              </a:lnSpc>
            </a:pPr>
            <a:r>
              <a:rPr lang="en-US" sz="4000">
                <a:solidFill>
                  <a:srgbClr val="61812C"/>
                </a:solidFill>
                <a:latin typeface="Roboto Condensed Bold Italics"/>
              </a:rPr>
              <a:t>3.2 Khám phá văn bản</a:t>
            </a:r>
          </a:p>
        </p:txBody>
      </p:sp>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9001" y="5267951"/>
            <a:ext cx="1122501" cy="401294"/>
          </a:xfrm>
          <a:prstGeom prst="rect">
            <a:avLst/>
          </a:prstGeom>
        </p:spPr>
      </p:pic>
      <p:sp>
        <p:nvSpPr>
          <p:cNvPr id="10" name="TextBox 10"/>
          <p:cNvSpPr txBox="1"/>
          <p:nvPr/>
        </p:nvSpPr>
        <p:spPr>
          <a:xfrm>
            <a:off x="7221502" y="4936931"/>
            <a:ext cx="4350281" cy="1051570"/>
          </a:xfrm>
          <a:prstGeom prst="rect">
            <a:avLst/>
          </a:prstGeom>
        </p:spPr>
        <p:txBody>
          <a:bodyPr lIns="0" tIns="0" rIns="0" bIns="0" rtlCol="0" anchor="t">
            <a:spAutoFit/>
          </a:bodyPr>
          <a:lstStyle/>
          <a:p>
            <a:pPr algn="ctr">
              <a:lnSpc>
                <a:spcPts val="4107"/>
              </a:lnSpc>
              <a:spcBef>
                <a:spcPct val="0"/>
              </a:spcBef>
            </a:pPr>
            <a:r>
              <a:rPr lang="en-US" sz="2933">
                <a:solidFill>
                  <a:srgbClr val="2E4915"/>
                </a:solidFill>
                <a:latin typeface="Roboto Condensed Bold Italics"/>
              </a:rPr>
              <a:t>Lượm đã hóa thân vào quê hương đất nước</a:t>
            </a:r>
          </a:p>
        </p:txBody>
      </p:sp>
    </p:spTree>
    <p:extLst>
      <p:ext uri="{BB962C8B-B14F-4D97-AF65-F5344CB8AC3E}">
        <p14:creationId xmlns:p14="http://schemas.microsoft.com/office/powerpoint/2010/main" val="3758879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1000"/>
                                        <p:tgtEl>
                                          <p:spTgt spid="7">
                                            <p:txEl>
                                              <p:pRg st="2" end="2"/>
                                            </p:txEl>
                                          </p:spTgt>
                                        </p:tgtEl>
                                      </p:cBhvr>
                                    </p:animEffect>
                                    <p:anim calcmode="lin" valueType="num">
                                      <p:cBhvr>
                                        <p:cTn id="1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1000"/>
                                        <p:tgtEl>
                                          <p:spTgt spid="7">
                                            <p:txEl>
                                              <p:pRg st="3" end="3"/>
                                            </p:txEl>
                                          </p:spTgt>
                                        </p:tgtEl>
                                      </p:cBhvr>
                                    </p:animEffect>
                                    <p:anim calcmode="lin" valueType="num">
                                      <p:cBhvr>
                                        <p:cTn id="1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90135">
            <a:off x="11782913" y="710898"/>
            <a:ext cx="5764543" cy="7535350"/>
          </a:xfrm>
          <a:prstGeom prst="rect">
            <a:avLst/>
          </a:prstGeom>
        </p:spPr>
      </p:pic>
      <p:pic>
        <p:nvPicPr>
          <p:cNvPr id="3" name="Picture 3"/>
          <p:cNvPicPr>
            <a:picLocks noChangeAspect="1"/>
          </p:cNvPicPr>
          <p:nvPr/>
        </p:nvPicPr>
        <p:blipFill>
          <a:blip r:embed="rId3"/>
          <a:srcRect/>
          <a:stretch>
            <a:fillRect/>
          </a:stretch>
        </p:blipFill>
        <p:spPr>
          <a:xfrm rot="-1518844">
            <a:off x="-3764276" y="-11304"/>
            <a:ext cx="5081709" cy="402725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191768" y="5363044"/>
            <a:ext cx="904232" cy="1618312"/>
          </a:xfrm>
          <a:prstGeom prst="rect">
            <a:avLst/>
          </a:prstGeom>
        </p:spPr>
      </p:pic>
      <p:pic>
        <p:nvPicPr>
          <p:cNvPr id="5" name="Picture 5"/>
          <p:cNvPicPr>
            <a:picLocks noChangeAspect="1"/>
          </p:cNvPicPr>
          <p:nvPr/>
        </p:nvPicPr>
        <p:blipFill>
          <a:blip r:embed="rId6"/>
          <a:srcRect/>
          <a:stretch>
            <a:fillRect/>
          </a:stretch>
        </p:blipFill>
        <p:spPr>
          <a:xfrm>
            <a:off x="3675121" y="3429000"/>
            <a:ext cx="2495206" cy="3669421"/>
          </a:xfrm>
          <a:prstGeom prst="rect">
            <a:avLst/>
          </a:prstGeom>
        </p:spPr>
      </p:pic>
      <p:pic>
        <p:nvPicPr>
          <p:cNvPr id="6" name="Picture 6"/>
          <p:cNvPicPr>
            <a:picLocks noChangeAspect="1"/>
          </p:cNvPicPr>
          <p:nvPr/>
        </p:nvPicPr>
        <p:blipFill>
          <a:blip r:embed="rId7"/>
          <a:srcRect t="12390"/>
          <a:stretch>
            <a:fillRect/>
          </a:stretch>
        </p:blipFill>
        <p:spPr>
          <a:xfrm>
            <a:off x="-4623447" y="2254537"/>
            <a:ext cx="12187377" cy="5308955"/>
          </a:xfrm>
          <a:prstGeom prst="rect">
            <a:avLst/>
          </a:prstGeom>
        </p:spPr>
      </p:pic>
      <p:sp>
        <p:nvSpPr>
          <p:cNvPr id="7" name="TextBox 7"/>
          <p:cNvSpPr txBox="1"/>
          <p:nvPr/>
        </p:nvSpPr>
        <p:spPr>
          <a:xfrm>
            <a:off x="1884359" y="292101"/>
            <a:ext cx="9621841" cy="718145"/>
          </a:xfrm>
          <a:prstGeom prst="rect">
            <a:avLst/>
          </a:prstGeom>
        </p:spPr>
        <p:txBody>
          <a:bodyPr lIns="0" tIns="0" rIns="0" bIns="0" rtlCol="0" anchor="t">
            <a:spAutoFit/>
          </a:bodyPr>
          <a:lstStyle/>
          <a:p>
            <a:pPr>
              <a:lnSpc>
                <a:spcPts val="5600"/>
              </a:lnSpc>
            </a:pPr>
            <a:r>
              <a:rPr lang="en-US" sz="4000">
                <a:solidFill>
                  <a:srgbClr val="2E4942"/>
                </a:solidFill>
                <a:latin typeface="Roboto Condensed Bold Italics"/>
              </a:rPr>
              <a:t>3.2 Khám phá văn bản</a:t>
            </a:r>
          </a:p>
        </p:txBody>
      </p:sp>
      <p:sp>
        <p:nvSpPr>
          <p:cNvPr id="8" name="TextBox 8"/>
          <p:cNvSpPr txBox="1"/>
          <p:nvPr/>
        </p:nvSpPr>
        <p:spPr>
          <a:xfrm>
            <a:off x="4716376" y="1932473"/>
            <a:ext cx="7076664" cy="1731243"/>
          </a:xfrm>
          <a:prstGeom prst="rect">
            <a:avLst/>
          </a:prstGeom>
        </p:spPr>
        <p:txBody>
          <a:bodyPr lIns="0" tIns="0" rIns="0" bIns="0" rtlCol="0" anchor="t">
            <a:spAutoFit/>
          </a:bodyPr>
          <a:lstStyle/>
          <a:p>
            <a:pPr marL="690915" lvl="1" indent="-345457" algn="just">
              <a:lnSpc>
                <a:spcPts val="4480"/>
              </a:lnSpc>
              <a:buFont typeface="Arial"/>
              <a:buChar char="•"/>
            </a:pPr>
            <a:r>
              <a:rPr lang="en-US" sz="3200">
                <a:solidFill>
                  <a:srgbClr val="44231C"/>
                </a:solidFill>
                <a:latin typeface="Roboto Condensed"/>
              </a:rPr>
              <a:t>Thể hiện sự dũng cảm, gan dạ, hăng hái, không sợ hi sinh nguy hiểm, quyết hoàn thành nhiệm vụ.</a:t>
            </a:r>
          </a:p>
        </p:txBody>
      </p:sp>
      <p:sp>
        <p:nvSpPr>
          <p:cNvPr id="9" name="TextBox 9"/>
          <p:cNvSpPr txBox="1"/>
          <p:nvPr/>
        </p:nvSpPr>
        <p:spPr>
          <a:xfrm>
            <a:off x="6652113" y="4669350"/>
            <a:ext cx="5140928" cy="1154162"/>
          </a:xfrm>
          <a:prstGeom prst="rect">
            <a:avLst/>
          </a:prstGeom>
        </p:spPr>
        <p:txBody>
          <a:bodyPr lIns="0" tIns="0" rIns="0" bIns="0" rtlCol="0" anchor="t">
            <a:spAutoFit/>
          </a:bodyPr>
          <a:lstStyle/>
          <a:p>
            <a:pPr marL="690915" lvl="1" indent="-345457">
              <a:lnSpc>
                <a:spcPts val="4480"/>
              </a:lnSpc>
              <a:buFont typeface="Arial"/>
              <a:buChar char="•"/>
            </a:pPr>
            <a:r>
              <a:rPr lang="en-US" sz="3200">
                <a:solidFill>
                  <a:srgbClr val="44231C"/>
                </a:solidFill>
                <a:latin typeface="Roboto Condensed"/>
              </a:rPr>
              <a:t>Lượm đã hi sinh vẻ vang, oanh liệt.</a:t>
            </a:r>
          </a:p>
        </p:txBody>
      </p:sp>
      <p:sp>
        <p:nvSpPr>
          <p:cNvPr id="10" name="TextBox 10"/>
          <p:cNvSpPr txBox="1"/>
          <p:nvPr/>
        </p:nvSpPr>
        <p:spPr>
          <a:xfrm>
            <a:off x="1285080" y="1168167"/>
            <a:ext cx="9621841" cy="615553"/>
          </a:xfrm>
          <a:prstGeom prst="rect">
            <a:avLst/>
          </a:prstGeom>
        </p:spPr>
        <p:txBody>
          <a:bodyPr lIns="0" tIns="0" rIns="0" bIns="0" rtlCol="0" anchor="t">
            <a:spAutoFit/>
          </a:bodyPr>
          <a:lstStyle/>
          <a:p>
            <a:pPr algn="ctr">
              <a:lnSpc>
                <a:spcPts val="4760"/>
              </a:lnSpc>
              <a:spcBef>
                <a:spcPct val="0"/>
              </a:spcBef>
            </a:pPr>
            <a:r>
              <a:rPr lang="en-US" sz="3400">
                <a:solidFill>
                  <a:srgbClr val="61812C"/>
                </a:solidFill>
                <a:latin typeface="Roboto Condensed Bold Italics"/>
              </a:rPr>
              <a:t>* Sự hi sinh của Lượm:</a:t>
            </a:r>
          </a:p>
        </p:txBody>
      </p:sp>
    </p:spTree>
    <p:extLst>
      <p:ext uri="{BB962C8B-B14F-4D97-AF65-F5344CB8AC3E}">
        <p14:creationId xmlns:p14="http://schemas.microsoft.com/office/powerpoint/2010/main" val="422524051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2172A0AC-3DCE-4672-BCAF-28FEF91F60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Rectangle 138">
            <a:extLst>
              <a:ext uri="{FF2B5EF4-FFF2-40B4-BE49-F238E27FC236}">
                <a16:creationId xmlns:a16="http://schemas.microsoft.com/office/drawing/2014/main" xmlns="" id="{AE6F1C77-EDC9-4C5F-8C1C-62DD46BDA3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3554" name="Picture 2" descr="hình ảnh Lượm trong bài thơ cùng tên của Tố Hữu.">
            <a:extLst>
              <a:ext uri="{FF2B5EF4-FFF2-40B4-BE49-F238E27FC236}">
                <a16:creationId xmlns:a16="http://schemas.microsoft.com/office/drawing/2014/main" xmlns="" id="{6E811566-CA7A-E545-B68C-19415C25AA19}"/>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l="4720" r="2690"/>
          <a:stretch/>
        </p:blipFill>
        <p:spPr bwMode="auto">
          <a:xfrm>
            <a:off x="2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DEF33CD-A51B-264A-8F05-CF321317E6E1}"/>
              </a:ext>
            </a:extLst>
          </p:cNvPr>
          <p:cNvSpPr/>
          <p:nvPr/>
        </p:nvSpPr>
        <p:spPr>
          <a:xfrm>
            <a:off x="664029" y="1109892"/>
            <a:ext cx="5127804" cy="4638215"/>
          </a:xfrm>
          <a:prstGeom prst="rect">
            <a:avLst/>
          </a:prstGeom>
        </p:spPr>
        <p:txBody>
          <a:bodyPr vert="horz" lIns="91440" tIns="45720" rIns="91440" bIns="45720" rtlCol="0">
            <a:noAutofit/>
          </a:bodyPr>
          <a:lstStyle/>
          <a:p>
            <a:pPr>
              <a:lnSpc>
                <a:spcPct val="90000"/>
              </a:lnSpc>
              <a:spcBef>
                <a:spcPts val="600"/>
              </a:spcBef>
              <a:spcAft>
                <a:spcPts val="600"/>
              </a:spcAft>
              <a:tabLst>
                <a:tab pos="457200" algn="l"/>
              </a:tabLst>
            </a:pPr>
            <a:r>
              <a:rPr lang="vi-VN" sz="3500" b="1" dirty="0">
                <a:solidFill>
                  <a:srgbClr val="FFFFFF"/>
                </a:solidFill>
                <a:latin typeface="Times New Roman" panose="02020603050405020304" pitchFamily="18" charset="0"/>
                <a:cs typeface="Times New Roman" panose="02020603050405020304" pitchFamily="18" charset="0"/>
              </a:rPr>
              <a:t>*</a:t>
            </a:r>
            <a:r>
              <a:rPr lang="en-US" sz="3500" b="1" smtClean="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Tình</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cảm</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của</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tác</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giả</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dành</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cho</a:t>
            </a:r>
            <a:r>
              <a:rPr lang="en-US" sz="3500" b="1" dirty="0">
                <a:solidFill>
                  <a:srgbClr val="FFFFFF"/>
                </a:solidFill>
                <a:latin typeface="Times New Roman" panose="02020603050405020304" pitchFamily="18" charset="0"/>
                <a:cs typeface="Times New Roman" panose="02020603050405020304" pitchFamily="18" charset="0"/>
              </a:rPr>
              <a:t> </a:t>
            </a:r>
            <a:r>
              <a:rPr lang="en-US" sz="3500" b="1" dirty="0" err="1">
                <a:solidFill>
                  <a:srgbClr val="FFFFFF"/>
                </a:solidFill>
                <a:latin typeface="Times New Roman" panose="02020603050405020304" pitchFamily="18" charset="0"/>
                <a:cs typeface="Times New Roman" panose="02020603050405020304" pitchFamily="18" charset="0"/>
              </a:rPr>
              <a:t>Lượm</a:t>
            </a:r>
            <a:r>
              <a:rPr lang="en-US" sz="3500" b="1" dirty="0">
                <a:solidFill>
                  <a:srgbClr val="FFFFFF"/>
                </a:solidFill>
                <a:latin typeface="Times New Roman" panose="02020603050405020304" pitchFamily="18" charset="0"/>
                <a:cs typeface="Times New Roman" panose="02020603050405020304" pitchFamily="18" charset="0"/>
              </a:rPr>
              <a:t>:</a:t>
            </a:r>
            <a:endParaRPr lang="en-US" sz="3500" dirty="0">
              <a:solidFill>
                <a:srgbClr val="FFFFFF"/>
              </a:solidFill>
              <a:latin typeface="Times New Roman" panose="02020603050405020304" pitchFamily="18" charset="0"/>
              <a:cs typeface="Times New Roman" panose="02020603050405020304" pitchFamily="18" charset="0"/>
            </a:endParaRPr>
          </a:p>
          <a:p>
            <a:pPr>
              <a:lnSpc>
                <a:spcPct val="90000"/>
              </a:lnSpc>
              <a:spcBef>
                <a:spcPts val="600"/>
              </a:spcBef>
              <a:spcAft>
                <a:spcPts val="600"/>
              </a:spcAft>
              <a:tabLst>
                <a:tab pos="457200" algn="l"/>
              </a:tabLst>
            </a:pP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Các</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cách</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gọi</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cháu</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chú</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bé</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đồng</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chí</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Lượm</a:t>
            </a:r>
            <a:r>
              <a:rPr lang="en-US" sz="3500" dirty="0">
                <a:solidFill>
                  <a:srgbClr val="FFFFFF"/>
                </a:solidFill>
                <a:latin typeface="Times New Roman" panose="02020603050405020304" pitchFamily="18" charset="0"/>
                <a:cs typeface="Times New Roman" panose="02020603050405020304" pitchFamily="18" charset="0"/>
              </a:rPr>
              <a:t>. </a:t>
            </a:r>
          </a:p>
          <a:p>
            <a:pPr>
              <a:lnSpc>
                <a:spcPct val="90000"/>
              </a:lnSpc>
              <a:spcBef>
                <a:spcPts val="600"/>
              </a:spcBef>
              <a:spcAft>
                <a:spcPts val="600"/>
              </a:spcAft>
              <a:tabLst>
                <a:tab pos="457200" algn="l"/>
              </a:tabLst>
            </a:pP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Tình</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cảm</a:t>
            </a:r>
            <a:r>
              <a:rPr lang="en-US" sz="3500" dirty="0">
                <a:solidFill>
                  <a:srgbClr val="FFFFFF"/>
                </a:solidFill>
                <a:latin typeface="Times New Roman" panose="02020603050405020304" pitchFamily="18" charset="0"/>
                <a:cs typeface="Times New Roman" panose="02020603050405020304" pitchFamily="18" charset="0"/>
              </a:rPr>
              <a:t>:</a:t>
            </a:r>
          </a:p>
          <a:p>
            <a:pPr>
              <a:lnSpc>
                <a:spcPct val="90000"/>
              </a:lnSpc>
              <a:spcBef>
                <a:spcPts val="600"/>
              </a:spcBef>
              <a:spcAft>
                <a:spcPts val="600"/>
              </a:spcAft>
              <a:tabLst>
                <a:tab pos="457200" algn="l"/>
              </a:tabLst>
            </a:pP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Gần</a:t>
            </a:r>
            <a:r>
              <a:rPr lang="en-US" sz="3500" b="1"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gũi</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thân</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thiết</a:t>
            </a:r>
            <a:r>
              <a:rPr lang="en-US" sz="3500" dirty="0">
                <a:solidFill>
                  <a:srgbClr val="FFFFFF"/>
                </a:solidFill>
                <a:latin typeface="Times New Roman" panose="02020603050405020304" pitchFamily="18" charset="0"/>
                <a:cs typeface="Times New Roman" panose="02020603050405020304" pitchFamily="18" charset="0"/>
              </a:rPr>
              <a:t>.</a:t>
            </a:r>
          </a:p>
          <a:p>
            <a:pPr>
              <a:lnSpc>
                <a:spcPct val="90000"/>
              </a:lnSpc>
              <a:spcBef>
                <a:spcPts val="600"/>
              </a:spcBef>
              <a:spcAft>
                <a:spcPts val="600"/>
              </a:spcAft>
              <a:tabLst>
                <a:tab pos="457200" algn="l"/>
              </a:tabLst>
            </a:pP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Trân</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trọng</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cảm</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phục</a:t>
            </a:r>
            <a:endParaRPr lang="en-US" sz="3500" dirty="0">
              <a:solidFill>
                <a:srgbClr val="FFFFFF"/>
              </a:solidFill>
              <a:latin typeface="Times New Roman" panose="02020603050405020304" pitchFamily="18" charset="0"/>
              <a:cs typeface="Times New Roman" panose="02020603050405020304" pitchFamily="18" charset="0"/>
            </a:endParaRPr>
          </a:p>
          <a:p>
            <a:pPr>
              <a:lnSpc>
                <a:spcPct val="90000"/>
              </a:lnSpc>
            </a:pP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Xúc</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động</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xót</a:t>
            </a:r>
            <a:r>
              <a:rPr lang="en-US" sz="3500" dirty="0">
                <a:solidFill>
                  <a:srgbClr val="FFFFFF"/>
                </a:solidFill>
                <a:latin typeface="Times New Roman" panose="02020603050405020304" pitchFamily="18" charset="0"/>
                <a:cs typeface="Times New Roman" panose="02020603050405020304" pitchFamily="18" charset="0"/>
              </a:rPr>
              <a:t> </a:t>
            </a:r>
            <a:r>
              <a:rPr lang="en-US" sz="3500" dirty="0" err="1">
                <a:solidFill>
                  <a:srgbClr val="FFFFFF"/>
                </a:solidFill>
                <a:latin typeface="Times New Roman" panose="02020603050405020304" pitchFamily="18" charset="0"/>
                <a:cs typeface="Times New Roman" panose="02020603050405020304" pitchFamily="18" charset="0"/>
              </a:rPr>
              <a:t>xa</a:t>
            </a:r>
            <a:r>
              <a:rPr lang="en-US" sz="3500" dirty="0">
                <a:solidFill>
                  <a:srgbClr val="FFFFFF"/>
                </a:solidFill>
                <a:latin typeface="Times New Roman" panose="02020603050405020304" pitchFamily="18" charset="0"/>
                <a:cs typeface="Times New Roman" panose="02020603050405020304" pitchFamily="18" charset="0"/>
              </a:rPr>
              <a:t> </a:t>
            </a:r>
          </a:p>
        </p:txBody>
      </p:sp>
      <p:pic>
        <p:nvPicPr>
          <p:cNvPr id="23556" name="Picture 4" descr="Phân tích bài thơ Lượm - Văn 6 (6 mẫu)">
            <a:extLst>
              <a:ext uri="{FF2B5EF4-FFF2-40B4-BE49-F238E27FC236}">
                <a16:creationId xmlns:a16="http://schemas.microsoft.com/office/drawing/2014/main" xmlns="" id="{CD4FC96A-178C-E643-9C32-ED397E0237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2" r="30801"/>
          <a:stretch/>
        </p:blipFill>
        <p:spPr bwMode="auto">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888686"/>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4410937">
            <a:off x="10821899" y="417359"/>
            <a:ext cx="3638059" cy="2125991"/>
          </a:xfrm>
          <a:prstGeom prst="rect">
            <a:avLst/>
          </a:prstGeom>
        </p:spPr>
      </p:pic>
      <p:pic>
        <p:nvPicPr>
          <p:cNvPr id="3" name="Picture 3"/>
          <p:cNvPicPr>
            <a:picLocks noChangeAspect="1"/>
          </p:cNvPicPr>
          <p:nvPr/>
        </p:nvPicPr>
        <p:blipFill>
          <a:blip r:embed="rId3"/>
          <a:srcRect/>
          <a:stretch>
            <a:fillRect/>
          </a:stretch>
        </p:blipFill>
        <p:spPr>
          <a:xfrm rot="-201270">
            <a:off x="-1241383" y="2948687"/>
            <a:ext cx="2794687" cy="3992411"/>
          </a:xfrm>
          <a:prstGeom prst="rect">
            <a:avLst/>
          </a:prstGeom>
        </p:spPr>
      </p:pic>
      <p:pic>
        <p:nvPicPr>
          <p:cNvPr id="4" name="Picture 4"/>
          <p:cNvPicPr>
            <a:picLocks noChangeAspect="1"/>
          </p:cNvPicPr>
          <p:nvPr/>
        </p:nvPicPr>
        <p:blipFill>
          <a:blip r:embed="rId4"/>
          <a:srcRect/>
          <a:stretch>
            <a:fillRect/>
          </a:stretch>
        </p:blipFill>
        <p:spPr>
          <a:xfrm rot="-1370022">
            <a:off x="-489958" y="-570983"/>
            <a:ext cx="1940427" cy="193072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97392" y="0"/>
            <a:ext cx="8657119" cy="6658112"/>
          </a:xfrm>
          <a:prstGeom prst="rect">
            <a:avLst/>
          </a:prstGeom>
        </p:spPr>
      </p:pic>
      <p:sp>
        <p:nvSpPr>
          <p:cNvPr id="6" name="TextBox 6"/>
          <p:cNvSpPr txBox="1"/>
          <p:nvPr/>
        </p:nvSpPr>
        <p:spPr>
          <a:xfrm>
            <a:off x="3599283" y="1986915"/>
            <a:ext cx="6305447" cy="2885405"/>
          </a:xfrm>
          <a:prstGeom prst="rect">
            <a:avLst/>
          </a:prstGeom>
        </p:spPr>
        <p:txBody>
          <a:bodyPr lIns="0" tIns="0" rIns="0" bIns="0" rtlCol="0" anchor="t">
            <a:spAutoFit/>
          </a:bodyPr>
          <a:lstStyle/>
          <a:p>
            <a:pPr algn="ctr">
              <a:lnSpc>
                <a:spcPts val="4480"/>
              </a:lnSpc>
              <a:spcBef>
                <a:spcPct val="0"/>
              </a:spcBef>
            </a:pPr>
            <a:r>
              <a:rPr lang="en-US" sz="3200">
                <a:solidFill>
                  <a:srgbClr val="453528"/>
                </a:solidFill>
                <a:latin typeface="Roboto Condensed"/>
              </a:rPr>
              <a:t>Câu hỏi “Lượm ơi, còn không?” đặt ở gần cuối bài thơ như một câu hỏi đầy đau xót. Vì sao sau câu thơ đó tác giả lặp lại hai khổ thơ ở đoạn đầu với hình ảnh Lượm vui tươi hồn nhiên?</a:t>
            </a:r>
          </a:p>
        </p:txBody>
      </p:sp>
    </p:spTree>
    <p:extLst>
      <p:ext uri="{BB962C8B-B14F-4D97-AF65-F5344CB8AC3E}">
        <p14:creationId xmlns:p14="http://schemas.microsoft.com/office/powerpoint/2010/main" val="3154535647"/>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xmlns="" id="{AC0749D4-5D79-415F-A4FE-C04AA9FAF6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9" name="Rectangle 138">
            <a:extLst>
              <a:ext uri="{FF2B5EF4-FFF2-40B4-BE49-F238E27FC236}">
                <a16:creationId xmlns:a16="http://schemas.microsoft.com/office/drawing/2014/main" xmlns="" id="{E8C1EE2C-97A4-4801-8BC8-9D18F259B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a:extLst>
              <a:ext uri="{FF2B5EF4-FFF2-40B4-BE49-F238E27FC236}">
                <a16:creationId xmlns:a16="http://schemas.microsoft.com/office/drawing/2014/main" xmlns="" id="{0379574E-E922-1C4F-8E78-361F9CE7FD50}"/>
              </a:ext>
            </a:extLst>
          </p:cNvPr>
          <p:cNvSpPr>
            <a:spLocks noGrp="1"/>
          </p:cNvSpPr>
          <p:nvPr>
            <p:ph type="title"/>
          </p:nvPr>
        </p:nvSpPr>
        <p:spPr>
          <a:xfrm>
            <a:off x="1141884" y="4772484"/>
            <a:ext cx="6716578" cy="992068"/>
          </a:xfrm>
        </p:spPr>
        <p:txBody>
          <a:bodyPr vert="horz" lIns="91440" tIns="45720" rIns="91440" bIns="45720" rtlCol="0" anchor="b">
            <a:normAutofit/>
          </a:bodyPr>
          <a:lstStyle/>
          <a:p>
            <a:r>
              <a:rPr lang="en-US" sz="3600" b="1" kern="1200" dirty="0">
                <a:solidFill>
                  <a:schemeClr val="tx1"/>
                </a:solidFill>
                <a:latin typeface="Times New Roman" panose="02020603050405020304" pitchFamily="18" charset="0"/>
                <a:cs typeface="Times New Roman" panose="02020603050405020304" pitchFamily="18" charset="0"/>
              </a:rPr>
              <a:t>TRẦN QUỐC TOẢN</a:t>
            </a:r>
          </a:p>
        </p:txBody>
      </p:sp>
      <p:pic>
        <p:nvPicPr>
          <p:cNvPr id="4098" name="Picture 2" descr="Sai, vua ban cho Trần Quốc Toản một cam quý - VnExpress">
            <a:extLst>
              <a:ext uri="{FF2B5EF4-FFF2-40B4-BE49-F238E27FC236}">
                <a16:creationId xmlns:a16="http://schemas.microsoft.com/office/drawing/2014/main" xmlns="" id="{6061E5F2-4334-344C-BAD1-FF9A492FA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9" r="-1" b="-1"/>
          <a:stretch/>
        </p:blipFill>
        <p:spPr bwMode="auto">
          <a:xfrm>
            <a:off x="20" y="10"/>
            <a:ext cx="6095980" cy="4777732"/>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Trần Quốc Toản không tử trận, uy vũ chấn động Trung Nguyên - Pháp Luân Công  và Sự Thật">
            <a:extLst>
              <a:ext uri="{FF2B5EF4-FFF2-40B4-BE49-F238E27FC236}">
                <a16:creationId xmlns:a16="http://schemas.microsoft.com/office/drawing/2014/main" xmlns="" id="{B2A6BD0E-206A-3F4B-802B-1A64B79972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76" b="24403"/>
          <a:stretch/>
        </p:blipFill>
        <p:spPr bwMode="auto">
          <a:xfrm>
            <a:off x="6096000" y="15322"/>
            <a:ext cx="6096000" cy="5455552"/>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674167"/>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749055" y="685800"/>
            <a:ext cx="8385728" cy="5932903"/>
          </a:xfrm>
          <a:prstGeom prst="rect">
            <a:avLst/>
          </a:prstGeom>
        </p:spPr>
      </p:pic>
      <p:pic>
        <p:nvPicPr>
          <p:cNvPr id="3" name="Picture 3"/>
          <p:cNvPicPr>
            <a:picLocks noChangeAspect="1"/>
          </p:cNvPicPr>
          <p:nvPr/>
        </p:nvPicPr>
        <p:blipFill>
          <a:blip r:embed="rId3"/>
          <a:srcRect/>
          <a:stretch>
            <a:fillRect/>
          </a:stretch>
        </p:blipFill>
        <p:spPr>
          <a:xfrm rot="4410937">
            <a:off x="9829261" y="1182009"/>
            <a:ext cx="6831039" cy="3991889"/>
          </a:xfrm>
          <a:prstGeom prst="rect">
            <a:avLst/>
          </a:prstGeom>
        </p:spPr>
      </p:pic>
      <p:pic>
        <p:nvPicPr>
          <p:cNvPr id="4" name="Picture 4"/>
          <p:cNvPicPr>
            <a:picLocks noChangeAspect="1"/>
          </p:cNvPicPr>
          <p:nvPr/>
        </p:nvPicPr>
        <p:blipFill>
          <a:blip r:embed="rId4"/>
          <a:srcRect/>
          <a:stretch>
            <a:fillRect/>
          </a:stretch>
        </p:blipFill>
        <p:spPr>
          <a:xfrm rot="-201270">
            <a:off x="-1241383" y="2948687"/>
            <a:ext cx="2794687" cy="3992411"/>
          </a:xfrm>
          <a:prstGeom prst="rect">
            <a:avLst/>
          </a:prstGeom>
        </p:spPr>
      </p:pic>
      <p:pic>
        <p:nvPicPr>
          <p:cNvPr id="5" name="Picture 5"/>
          <p:cNvPicPr>
            <a:picLocks noChangeAspect="1"/>
          </p:cNvPicPr>
          <p:nvPr/>
        </p:nvPicPr>
        <p:blipFill>
          <a:blip r:embed="rId5"/>
          <a:srcRect/>
          <a:stretch>
            <a:fillRect/>
          </a:stretch>
        </p:blipFill>
        <p:spPr>
          <a:xfrm rot="-1370022">
            <a:off x="-489958" y="-570983"/>
            <a:ext cx="1940427" cy="1930725"/>
          </a:xfrm>
          <a:prstGeom prst="rect">
            <a:avLst/>
          </a:prstGeom>
        </p:spPr>
      </p:pic>
      <p:sp>
        <p:nvSpPr>
          <p:cNvPr id="6" name="TextBox 6"/>
          <p:cNvSpPr txBox="1"/>
          <p:nvPr/>
        </p:nvSpPr>
        <p:spPr>
          <a:xfrm>
            <a:off x="2421075" y="2358749"/>
            <a:ext cx="6805155" cy="2885405"/>
          </a:xfrm>
          <a:prstGeom prst="rect">
            <a:avLst/>
          </a:prstGeom>
        </p:spPr>
        <p:txBody>
          <a:bodyPr lIns="0" tIns="0" rIns="0" bIns="0" rtlCol="0" anchor="t">
            <a:spAutoFit/>
          </a:bodyPr>
          <a:lstStyle/>
          <a:p>
            <a:pPr algn="just">
              <a:lnSpc>
                <a:spcPts val="4480"/>
              </a:lnSpc>
              <a:spcBef>
                <a:spcPct val="0"/>
              </a:spcBef>
            </a:pPr>
            <a:r>
              <a:rPr lang="en-US" sz="3200">
                <a:solidFill>
                  <a:srgbClr val="44231C"/>
                </a:solidFill>
                <a:latin typeface="Roboto Condensed"/>
              </a:rPr>
              <a:t>Việc lặp lại hai khổ thơ ở đoạn đầu với hình ảnh Lượm vui tươi hồn nhiên ý muốn nhấn mạnh: hình ảnh Lượm vui tươi, hồn nhiên, dũng cảm sẽ sống mãi cùng với non sông, đất nước và nhân dân Việt Nam.</a:t>
            </a:r>
          </a:p>
        </p:txBody>
      </p:sp>
    </p:spTree>
    <p:extLst>
      <p:ext uri="{BB962C8B-B14F-4D97-AF65-F5344CB8AC3E}">
        <p14:creationId xmlns:p14="http://schemas.microsoft.com/office/powerpoint/2010/main" val="3153702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ite flower bouquet on wooden surface">
            <a:extLst>
              <a:ext uri="{FF2B5EF4-FFF2-40B4-BE49-F238E27FC236}">
                <a16:creationId xmlns:a16="http://schemas.microsoft.com/office/drawing/2014/main" xmlns="" id="{1FAA0D1C-A5E4-9146-A85B-16FA1C001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0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DB3FC8E-61D9-8349-B882-5FB2606629BB}"/>
              </a:ext>
            </a:extLst>
          </p:cNvPr>
          <p:cNvSpPr txBox="1"/>
          <p:nvPr/>
        </p:nvSpPr>
        <p:spPr>
          <a:xfrm>
            <a:off x="587827" y="2382559"/>
            <a:ext cx="6422571" cy="2092881"/>
          </a:xfrm>
          <a:prstGeom prst="rect">
            <a:avLst/>
          </a:prstGeom>
          <a:noFill/>
        </p:spPr>
        <p:txBody>
          <a:bodyPr wrap="square" rtlCol="0">
            <a:spAutoFit/>
          </a:bodyPr>
          <a:lstStyle/>
          <a:p>
            <a:pPr algn="ctr"/>
            <a:r>
              <a:rPr lang="x-none" sz="6500" b="1" dirty="0">
                <a:solidFill>
                  <a:prstClr val="black"/>
                </a:solidFill>
                <a:latin typeface="Times New Roman" panose="02020603050405020304" pitchFamily="18" charset="0"/>
                <a:cs typeface="Times New Roman" panose="02020603050405020304" pitchFamily="18" charset="0"/>
              </a:rPr>
              <a:t>3.</a:t>
            </a:r>
          </a:p>
          <a:p>
            <a:pPr algn="ctr"/>
            <a:r>
              <a:rPr lang="x-none" sz="6500" b="1" dirty="0">
                <a:solidFill>
                  <a:prstClr val="black"/>
                </a:solidFill>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2462272211"/>
      </p:ext>
    </p:extLst>
  </p:cSld>
  <p:clrMapOvr>
    <a:masterClrMapping/>
  </p:clrMapOvr>
  <p:transition spd="slow" advTm="0">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xmlns="" id="{A6AA8C01-F763-3F40-B0BF-FF39C5BD5AEC}"/>
              </a:ext>
            </a:extLst>
          </p:cNvPr>
          <p:cNvSpPr/>
          <p:nvPr/>
        </p:nvSpPr>
        <p:spPr>
          <a:xfrm>
            <a:off x="942005" y="462458"/>
            <a:ext cx="5548448" cy="4384968"/>
          </a:xfrm>
          <a:custGeom>
            <a:avLst/>
            <a:gdLst>
              <a:gd name="connsiteX0" fmla="*/ 0 w 3802651"/>
              <a:gd name="connsiteY0" fmla="*/ 313639 h 3136392"/>
              <a:gd name="connsiteX1" fmla="*/ 313639 w 3802651"/>
              <a:gd name="connsiteY1" fmla="*/ 0 h 3136392"/>
              <a:gd name="connsiteX2" fmla="*/ 3489012 w 3802651"/>
              <a:gd name="connsiteY2" fmla="*/ 0 h 3136392"/>
              <a:gd name="connsiteX3" fmla="*/ 3802651 w 3802651"/>
              <a:gd name="connsiteY3" fmla="*/ 313639 h 3136392"/>
              <a:gd name="connsiteX4" fmla="*/ 3802651 w 3802651"/>
              <a:gd name="connsiteY4" fmla="*/ 2822753 h 3136392"/>
              <a:gd name="connsiteX5" fmla="*/ 3489012 w 3802651"/>
              <a:gd name="connsiteY5" fmla="*/ 3136392 h 3136392"/>
              <a:gd name="connsiteX6" fmla="*/ 313639 w 3802651"/>
              <a:gd name="connsiteY6" fmla="*/ 3136392 h 3136392"/>
              <a:gd name="connsiteX7" fmla="*/ 0 w 3802651"/>
              <a:gd name="connsiteY7" fmla="*/ 2822753 h 3136392"/>
              <a:gd name="connsiteX8" fmla="*/ 0 w 3802651"/>
              <a:gd name="connsiteY8" fmla="*/ 313639 h 31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651" h="3136392">
                <a:moveTo>
                  <a:pt x="0" y="313639"/>
                </a:moveTo>
                <a:cubicBezTo>
                  <a:pt x="0" y="140421"/>
                  <a:pt x="140421" y="0"/>
                  <a:pt x="313639" y="0"/>
                </a:cubicBezTo>
                <a:lnTo>
                  <a:pt x="3489012" y="0"/>
                </a:lnTo>
                <a:cubicBezTo>
                  <a:pt x="3662230" y="0"/>
                  <a:pt x="3802651" y="140421"/>
                  <a:pt x="3802651" y="313639"/>
                </a:cubicBezTo>
                <a:lnTo>
                  <a:pt x="3802651" y="2822753"/>
                </a:lnTo>
                <a:cubicBezTo>
                  <a:pt x="3802651" y="2995971"/>
                  <a:pt x="3662230" y="3136392"/>
                  <a:pt x="3489012" y="3136392"/>
                </a:cubicBezTo>
                <a:lnTo>
                  <a:pt x="313639" y="3136392"/>
                </a:lnTo>
                <a:cubicBezTo>
                  <a:pt x="140421" y="3136392"/>
                  <a:pt x="0" y="2995971"/>
                  <a:pt x="0" y="2822753"/>
                </a:cubicBezTo>
                <a:lnTo>
                  <a:pt x="0" y="313639"/>
                </a:lnTo>
                <a:close/>
              </a:path>
            </a:pathLst>
          </a:cu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6002" tIns="196002" rIns="196002" bIns="868086" numCol="1" spcCol="1270" anchor="t" anchorCtr="0">
            <a:noAutofit/>
          </a:bodyPr>
          <a:lstStyle/>
          <a:p>
            <a:pPr marL="285750" lvl="1" indent="-285750" defTabSz="1244600">
              <a:lnSpc>
                <a:spcPct val="90000"/>
              </a:lnSpc>
              <a:spcBef>
                <a:spcPct val="0"/>
              </a:spcBef>
              <a:spcAft>
                <a:spcPct val="15000"/>
              </a:spcAft>
              <a:buFontTx/>
              <a:buChar cha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Bài thơ khắc hoạ hình ảnh chú bé hồn nhiên, dũng cảm hi sinh vì nhiệm vụ kháng chiến. Đó là một hình tượng cao đep trong thơ Tố Hữu. Đồng thời, bài thơ thể hiện chân thật tình cảm mến thương và cảm phục của tác giả dành cho chú bé Lượm nói riêng và những em bé yêu nước nói chung.</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7" name="Shape 6">
            <a:extLst>
              <a:ext uri="{FF2B5EF4-FFF2-40B4-BE49-F238E27FC236}">
                <a16:creationId xmlns:a16="http://schemas.microsoft.com/office/drawing/2014/main" xmlns="" id="{51394497-3770-5B49-BC7E-CC285D72957D}"/>
              </a:ext>
            </a:extLst>
          </p:cNvPr>
          <p:cNvSpPr/>
          <p:nvPr/>
        </p:nvSpPr>
        <p:spPr>
          <a:xfrm>
            <a:off x="4276634" y="2526218"/>
            <a:ext cx="4092876" cy="4092876"/>
          </a:xfrm>
          <a:prstGeom prst="leftCircularArrow">
            <a:avLst>
              <a:gd name="adj1" fmla="val 2910"/>
              <a:gd name="adj2" fmla="val 356053"/>
              <a:gd name="adj3" fmla="val 2131564"/>
              <a:gd name="adj4" fmla="val 9024489"/>
              <a:gd name="adj5" fmla="val 3395"/>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8" name="Freeform 7">
            <a:extLst>
              <a:ext uri="{FF2B5EF4-FFF2-40B4-BE49-F238E27FC236}">
                <a16:creationId xmlns:a16="http://schemas.microsoft.com/office/drawing/2014/main" xmlns="" id="{54697ACF-14F7-AE43-BF8E-2B5EC7B01CA0}"/>
              </a:ext>
            </a:extLst>
          </p:cNvPr>
          <p:cNvSpPr/>
          <p:nvPr/>
        </p:nvSpPr>
        <p:spPr>
          <a:xfrm>
            <a:off x="2965690" y="4175342"/>
            <a:ext cx="3380134" cy="1344168"/>
          </a:xfrm>
          <a:custGeom>
            <a:avLst/>
            <a:gdLst>
              <a:gd name="connsiteX0" fmla="*/ 0 w 3380134"/>
              <a:gd name="connsiteY0" fmla="*/ 134417 h 1344168"/>
              <a:gd name="connsiteX1" fmla="*/ 134417 w 3380134"/>
              <a:gd name="connsiteY1" fmla="*/ 0 h 1344168"/>
              <a:gd name="connsiteX2" fmla="*/ 3245717 w 3380134"/>
              <a:gd name="connsiteY2" fmla="*/ 0 h 1344168"/>
              <a:gd name="connsiteX3" fmla="*/ 3380134 w 3380134"/>
              <a:gd name="connsiteY3" fmla="*/ 134417 h 1344168"/>
              <a:gd name="connsiteX4" fmla="*/ 3380134 w 3380134"/>
              <a:gd name="connsiteY4" fmla="*/ 1209751 h 1344168"/>
              <a:gd name="connsiteX5" fmla="*/ 3245717 w 3380134"/>
              <a:gd name="connsiteY5" fmla="*/ 1344168 h 1344168"/>
              <a:gd name="connsiteX6" fmla="*/ 134417 w 3380134"/>
              <a:gd name="connsiteY6" fmla="*/ 1344168 h 1344168"/>
              <a:gd name="connsiteX7" fmla="*/ 0 w 3380134"/>
              <a:gd name="connsiteY7" fmla="*/ 1209751 h 1344168"/>
              <a:gd name="connsiteX8" fmla="*/ 0 w 3380134"/>
              <a:gd name="connsiteY8" fmla="*/ 134417 h 134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134" h="1344168">
                <a:moveTo>
                  <a:pt x="0" y="134417"/>
                </a:moveTo>
                <a:cubicBezTo>
                  <a:pt x="0" y="60181"/>
                  <a:pt x="60181" y="0"/>
                  <a:pt x="134417" y="0"/>
                </a:cubicBezTo>
                <a:lnTo>
                  <a:pt x="3245717" y="0"/>
                </a:lnTo>
                <a:cubicBezTo>
                  <a:pt x="3319953" y="0"/>
                  <a:pt x="3380134" y="60181"/>
                  <a:pt x="3380134" y="134417"/>
                </a:cubicBezTo>
                <a:lnTo>
                  <a:pt x="3380134" y="1209751"/>
                </a:lnTo>
                <a:cubicBezTo>
                  <a:pt x="3380134" y="1283987"/>
                  <a:pt x="3319953" y="1344168"/>
                  <a:pt x="3245717" y="1344168"/>
                </a:cubicBezTo>
                <a:lnTo>
                  <a:pt x="134417" y="1344168"/>
                </a:lnTo>
                <a:cubicBezTo>
                  <a:pt x="60181" y="1344168"/>
                  <a:pt x="0" y="1283987"/>
                  <a:pt x="0" y="1209751"/>
                </a:cubicBezTo>
                <a:lnTo>
                  <a:pt x="0" y="134417"/>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2709" tIns="74929" rIns="92709" bIns="74929" numCol="1" spcCol="1270" anchor="ctr" anchorCtr="0">
            <a:noAutofit/>
          </a:bodyPr>
          <a:lstStyle/>
          <a:p>
            <a:pPr algn="ctr" defTabSz="1244600">
              <a:lnSpc>
                <a:spcPct val="90000"/>
              </a:lnSpc>
              <a:spcBef>
                <a:spcPct val="0"/>
              </a:spcBef>
              <a:spcAft>
                <a:spcPct val="35000"/>
              </a:spcAft>
            </a:pPr>
            <a:r>
              <a:rPr lang="en-US" sz="4500" b="1" dirty="0">
                <a:solidFill>
                  <a:prstClr val="white"/>
                </a:solidFill>
                <a:latin typeface="Times New Roman" panose="02020603050405020304" pitchFamily="18" charset="0"/>
                <a:cs typeface="Times New Roman" panose="02020603050405020304" pitchFamily="18" charset="0"/>
              </a:rPr>
              <a:t>a/ </a:t>
            </a:r>
            <a:r>
              <a:rPr lang="en-US" sz="4500" b="1" dirty="0" err="1">
                <a:solidFill>
                  <a:prstClr val="white"/>
                </a:solidFill>
                <a:latin typeface="Times New Roman" panose="02020603050405020304" pitchFamily="18" charset="0"/>
                <a:cs typeface="Times New Roman" panose="02020603050405020304" pitchFamily="18" charset="0"/>
              </a:rPr>
              <a:t>Nội</a:t>
            </a:r>
            <a:r>
              <a:rPr lang="en-US" sz="4500" b="1" dirty="0">
                <a:solidFill>
                  <a:prstClr val="white"/>
                </a:solidFill>
                <a:latin typeface="Times New Roman" panose="02020603050405020304" pitchFamily="18" charset="0"/>
                <a:cs typeface="Times New Roman" panose="02020603050405020304" pitchFamily="18" charset="0"/>
              </a:rPr>
              <a:t> dung</a:t>
            </a:r>
          </a:p>
        </p:txBody>
      </p:sp>
      <p:sp>
        <p:nvSpPr>
          <p:cNvPr id="9" name="Freeform 8">
            <a:extLst>
              <a:ext uri="{FF2B5EF4-FFF2-40B4-BE49-F238E27FC236}">
                <a16:creationId xmlns:a16="http://schemas.microsoft.com/office/drawing/2014/main" xmlns="" id="{A6D9A82F-F3C6-A942-8773-FE39B723901E}"/>
              </a:ext>
            </a:extLst>
          </p:cNvPr>
          <p:cNvSpPr/>
          <p:nvPr/>
        </p:nvSpPr>
        <p:spPr>
          <a:xfrm>
            <a:off x="6912970" y="1711034"/>
            <a:ext cx="3802651" cy="3136392"/>
          </a:xfrm>
          <a:custGeom>
            <a:avLst/>
            <a:gdLst>
              <a:gd name="connsiteX0" fmla="*/ 0 w 3802651"/>
              <a:gd name="connsiteY0" fmla="*/ 313639 h 3136392"/>
              <a:gd name="connsiteX1" fmla="*/ 313639 w 3802651"/>
              <a:gd name="connsiteY1" fmla="*/ 0 h 3136392"/>
              <a:gd name="connsiteX2" fmla="*/ 3489012 w 3802651"/>
              <a:gd name="connsiteY2" fmla="*/ 0 h 3136392"/>
              <a:gd name="connsiteX3" fmla="*/ 3802651 w 3802651"/>
              <a:gd name="connsiteY3" fmla="*/ 313639 h 3136392"/>
              <a:gd name="connsiteX4" fmla="*/ 3802651 w 3802651"/>
              <a:gd name="connsiteY4" fmla="*/ 2822753 h 3136392"/>
              <a:gd name="connsiteX5" fmla="*/ 3489012 w 3802651"/>
              <a:gd name="connsiteY5" fmla="*/ 3136392 h 3136392"/>
              <a:gd name="connsiteX6" fmla="*/ 313639 w 3802651"/>
              <a:gd name="connsiteY6" fmla="*/ 3136392 h 3136392"/>
              <a:gd name="connsiteX7" fmla="*/ 0 w 3802651"/>
              <a:gd name="connsiteY7" fmla="*/ 2822753 h 3136392"/>
              <a:gd name="connsiteX8" fmla="*/ 0 w 3802651"/>
              <a:gd name="connsiteY8" fmla="*/ 313639 h 3136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2651" h="3136392">
                <a:moveTo>
                  <a:pt x="0" y="313639"/>
                </a:moveTo>
                <a:cubicBezTo>
                  <a:pt x="0" y="140421"/>
                  <a:pt x="140421" y="0"/>
                  <a:pt x="313639" y="0"/>
                </a:cubicBezTo>
                <a:lnTo>
                  <a:pt x="3489012" y="0"/>
                </a:lnTo>
                <a:cubicBezTo>
                  <a:pt x="3662230" y="0"/>
                  <a:pt x="3802651" y="140421"/>
                  <a:pt x="3802651" y="313639"/>
                </a:cubicBezTo>
                <a:lnTo>
                  <a:pt x="3802651" y="2822753"/>
                </a:lnTo>
                <a:cubicBezTo>
                  <a:pt x="3802651" y="2995971"/>
                  <a:pt x="3662230" y="3136392"/>
                  <a:pt x="3489012" y="3136392"/>
                </a:cubicBezTo>
                <a:lnTo>
                  <a:pt x="313639" y="3136392"/>
                </a:lnTo>
                <a:cubicBezTo>
                  <a:pt x="140421" y="3136392"/>
                  <a:pt x="0" y="2995971"/>
                  <a:pt x="0" y="2822753"/>
                </a:cubicBezTo>
                <a:lnTo>
                  <a:pt x="0" y="313639"/>
                </a:lnTo>
                <a:close/>
              </a:path>
            </a:pathLst>
          </a:custGeom>
        </p:spPr>
        <p:style>
          <a:lnRef idx="2">
            <a:schemeClr val="accent4">
              <a:hueOff val="9800891"/>
              <a:satOff val="-40777"/>
              <a:lumOff val="960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96002" tIns="868086" rIns="196002" bIns="196002" numCol="1" spcCol="1270" anchor="t" anchorCtr="0">
            <a:noAutofit/>
          </a:bodyPr>
          <a:lstStyle/>
          <a:p>
            <a:pPr marL="285750" lvl="1" indent="-285750" defTabSz="1244600">
              <a:lnSpc>
                <a:spcPct val="90000"/>
              </a:lnSpc>
              <a:spcBef>
                <a:spcPct val="0"/>
              </a:spcBef>
              <a:spcAft>
                <a:spcPct val="15000"/>
              </a:spcAft>
              <a:buFontTx/>
              <a:buChar cha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Thể thơ bốn chữ, cách tổ chức câu thơ và ngắt nhịp độc đáo, sử dụng câu hỏi tu từ, biện pháp tu từ,…</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
        <p:nvSpPr>
          <p:cNvPr id="10" name="Freeform 9">
            <a:extLst>
              <a:ext uri="{FF2B5EF4-FFF2-40B4-BE49-F238E27FC236}">
                <a16:creationId xmlns:a16="http://schemas.microsoft.com/office/drawing/2014/main" xmlns="" id="{D4CF950B-4CCA-3B44-B062-0AD13A14FD1B}"/>
              </a:ext>
            </a:extLst>
          </p:cNvPr>
          <p:cNvSpPr/>
          <p:nvPr/>
        </p:nvSpPr>
        <p:spPr>
          <a:xfrm>
            <a:off x="7758004" y="1038950"/>
            <a:ext cx="3380134" cy="1344168"/>
          </a:xfrm>
          <a:custGeom>
            <a:avLst/>
            <a:gdLst>
              <a:gd name="connsiteX0" fmla="*/ 0 w 3380134"/>
              <a:gd name="connsiteY0" fmla="*/ 134417 h 1344168"/>
              <a:gd name="connsiteX1" fmla="*/ 134417 w 3380134"/>
              <a:gd name="connsiteY1" fmla="*/ 0 h 1344168"/>
              <a:gd name="connsiteX2" fmla="*/ 3245717 w 3380134"/>
              <a:gd name="connsiteY2" fmla="*/ 0 h 1344168"/>
              <a:gd name="connsiteX3" fmla="*/ 3380134 w 3380134"/>
              <a:gd name="connsiteY3" fmla="*/ 134417 h 1344168"/>
              <a:gd name="connsiteX4" fmla="*/ 3380134 w 3380134"/>
              <a:gd name="connsiteY4" fmla="*/ 1209751 h 1344168"/>
              <a:gd name="connsiteX5" fmla="*/ 3245717 w 3380134"/>
              <a:gd name="connsiteY5" fmla="*/ 1344168 h 1344168"/>
              <a:gd name="connsiteX6" fmla="*/ 134417 w 3380134"/>
              <a:gd name="connsiteY6" fmla="*/ 1344168 h 1344168"/>
              <a:gd name="connsiteX7" fmla="*/ 0 w 3380134"/>
              <a:gd name="connsiteY7" fmla="*/ 1209751 h 1344168"/>
              <a:gd name="connsiteX8" fmla="*/ 0 w 3380134"/>
              <a:gd name="connsiteY8" fmla="*/ 134417 h 134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0134" h="1344168">
                <a:moveTo>
                  <a:pt x="0" y="134417"/>
                </a:moveTo>
                <a:cubicBezTo>
                  <a:pt x="0" y="60181"/>
                  <a:pt x="60181" y="0"/>
                  <a:pt x="134417" y="0"/>
                </a:cubicBezTo>
                <a:lnTo>
                  <a:pt x="3245717" y="0"/>
                </a:lnTo>
                <a:cubicBezTo>
                  <a:pt x="3319953" y="0"/>
                  <a:pt x="3380134" y="60181"/>
                  <a:pt x="3380134" y="134417"/>
                </a:cubicBezTo>
                <a:lnTo>
                  <a:pt x="3380134" y="1209751"/>
                </a:lnTo>
                <a:cubicBezTo>
                  <a:pt x="3380134" y="1283987"/>
                  <a:pt x="3319953" y="1344168"/>
                  <a:pt x="3245717" y="1344168"/>
                </a:cubicBezTo>
                <a:lnTo>
                  <a:pt x="134417" y="1344168"/>
                </a:lnTo>
                <a:cubicBezTo>
                  <a:pt x="60181" y="1344168"/>
                  <a:pt x="0" y="1283987"/>
                  <a:pt x="0" y="1209751"/>
                </a:cubicBezTo>
                <a:lnTo>
                  <a:pt x="0" y="134417"/>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92709" tIns="74929" rIns="92709" bIns="74929" numCol="1" spcCol="1270" anchor="ctr" anchorCtr="0">
            <a:noAutofit/>
          </a:bodyPr>
          <a:lstStyle/>
          <a:p>
            <a:pPr algn="ctr" defTabSz="1244600">
              <a:lnSpc>
                <a:spcPct val="90000"/>
              </a:lnSpc>
              <a:spcBef>
                <a:spcPct val="0"/>
              </a:spcBef>
              <a:spcAft>
                <a:spcPct val="35000"/>
              </a:spcAft>
            </a:pPr>
            <a:r>
              <a:rPr lang="en-US" sz="4500" b="1" dirty="0">
                <a:solidFill>
                  <a:prstClr val="white"/>
                </a:solidFill>
                <a:latin typeface="Times New Roman" panose="02020603050405020304" pitchFamily="18" charset="0"/>
                <a:cs typeface="Times New Roman" panose="02020603050405020304" pitchFamily="18" charset="0"/>
              </a:rPr>
              <a:t>b/ </a:t>
            </a:r>
            <a:r>
              <a:rPr lang="en-US" sz="4500" b="1" dirty="0" err="1">
                <a:solidFill>
                  <a:prstClr val="white"/>
                </a:solidFill>
                <a:latin typeface="Times New Roman" panose="02020603050405020304" pitchFamily="18" charset="0"/>
                <a:cs typeface="Times New Roman" panose="02020603050405020304" pitchFamily="18" charset="0"/>
              </a:rPr>
              <a:t>Nghệ</a:t>
            </a:r>
            <a:r>
              <a:rPr lang="en-US" sz="4500" b="1" dirty="0">
                <a:solidFill>
                  <a:prstClr val="white"/>
                </a:solidFill>
                <a:latin typeface="Times New Roman" panose="02020603050405020304" pitchFamily="18" charset="0"/>
                <a:cs typeface="Times New Roman" panose="02020603050405020304" pitchFamily="18" charset="0"/>
              </a:rPr>
              <a:t> </a:t>
            </a:r>
            <a:r>
              <a:rPr lang="en-US" sz="4500" b="1" dirty="0" err="1">
                <a:solidFill>
                  <a:prstClr val="white"/>
                </a:solidFill>
                <a:latin typeface="Times New Roman" panose="02020603050405020304" pitchFamily="18" charset="0"/>
                <a:cs typeface="Times New Roman" panose="02020603050405020304" pitchFamily="18" charset="0"/>
              </a:rPr>
              <a:t>thuật</a:t>
            </a:r>
            <a:endParaRPr lang="en-US" sz="45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0331324"/>
      </p:ext>
    </p:ext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white flower bouquet on wooden surface">
            <a:extLst>
              <a:ext uri="{FF2B5EF4-FFF2-40B4-BE49-F238E27FC236}">
                <a16:creationId xmlns:a16="http://schemas.microsoft.com/office/drawing/2014/main" xmlns="" id="{1FAA0D1C-A5E4-9146-A85B-16FA1C001E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0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9DB3FC8E-61D9-8349-B882-5FB2606629BB}"/>
              </a:ext>
            </a:extLst>
          </p:cNvPr>
          <p:cNvSpPr txBox="1"/>
          <p:nvPr/>
        </p:nvSpPr>
        <p:spPr>
          <a:xfrm>
            <a:off x="587827" y="2382559"/>
            <a:ext cx="6422571" cy="3093154"/>
          </a:xfrm>
          <a:prstGeom prst="rect">
            <a:avLst/>
          </a:prstGeom>
          <a:noFill/>
        </p:spPr>
        <p:txBody>
          <a:bodyPr wrap="square" rtlCol="0">
            <a:spAutoFit/>
          </a:bodyPr>
          <a:lstStyle/>
          <a:p>
            <a:pPr algn="ctr"/>
            <a:r>
              <a:rPr lang="x-none" sz="6500" b="1" dirty="0">
                <a:solidFill>
                  <a:prstClr val="black"/>
                </a:solidFill>
                <a:latin typeface="Times New Roman" panose="02020603050405020304" pitchFamily="18" charset="0"/>
                <a:cs typeface="Times New Roman" panose="02020603050405020304" pitchFamily="18" charset="0"/>
              </a:rPr>
              <a:t>4.</a:t>
            </a:r>
          </a:p>
          <a:p>
            <a:pPr algn="ctr"/>
            <a:r>
              <a:rPr lang="x-none" sz="6500" b="1" dirty="0">
                <a:solidFill>
                  <a:prstClr val="black"/>
                </a:solidFill>
                <a:latin typeface="Times New Roman" panose="02020603050405020304" pitchFamily="18" charset="0"/>
                <a:cs typeface="Times New Roman" panose="02020603050405020304" pitchFamily="18" charset="0"/>
              </a:rPr>
              <a:t>Luyện tập, </a:t>
            </a:r>
          </a:p>
          <a:p>
            <a:pPr algn="ctr"/>
            <a:r>
              <a:rPr lang="x-none" sz="6500" b="1" dirty="0">
                <a:solidFill>
                  <a:prstClr val="black"/>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864768127"/>
      </p:ext>
    </p:extLst>
  </p:cSld>
  <p:clrMapOvr>
    <a:masterClrMapping/>
  </p:clrMapOvr>
  <p:transition spd="slow" advTm="0">
    <p:wip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DE2C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1" b="711"/>
          <a:stretch>
            <a:fillRect/>
          </a:stretch>
        </p:blipFill>
        <p:spPr>
          <a:xfrm rot="647148">
            <a:off x="-1728022" y="5769268"/>
            <a:ext cx="4351299" cy="2423525"/>
          </a:xfrm>
          <a:prstGeom prst="rect">
            <a:avLst/>
          </a:prstGeom>
        </p:spPr>
      </p:pic>
      <p:pic>
        <p:nvPicPr>
          <p:cNvPr id="3" name="Picture 3"/>
          <p:cNvPicPr>
            <a:picLocks noChangeAspect="1"/>
          </p:cNvPicPr>
          <p:nvPr/>
        </p:nvPicPr>
        <p:blipFill>
          <a:blip r:embed="rId2"/>
          <a:srcRect t="711" b="711"/>
          <a:stretch>
            <a:fillRect/>
          </a:stretch>
        </p:blipFill>
        <p:spPr>
          <a:xfrm>
            <a:off x="1738987" y="6155007"/>
            <a:ext cx="4351299" cy="2423525"/>
          </a:xfrm>
          <a:prstGeom prst="rect">
            <a:avLst/>
          </a:prstGeom>
        </p:spPr>
      </p:pic>
      <p:pic>
        <p:nvPicPr>
          <p:cNvPr id="4" name="Picture 4"/>
          <p:cNvPicPr>
            <a:picLocks noChangeAspect="1"/>
          </p:cNvPicPr>
          <p:nvPr/>
        </p:nvPicPr>
        <p:blipFill>
          <a:blip r:embed="rId3"/>
          <a:srcRect/>
          <a:stretch>
            <a:fillRect/>
          </a:stretch>
        </p:blipFill>
        <p:spPr>
          <a:xfrm rot="-1370022">
            <a:off x="5241429" y="5783896"/>
            <a:ext cx="1709143" cy="1700597"/>
          </a:xfrm>
          <a:prstGeom prst="rect">
            <a:avLst/>
          </a:prstGeom>
        </p:spPr>
      </p:pic>
      <p:pic>
        <p:nvPicPr>
          <p:cNvPr id="5" name="Picture 5"/>
          <p:cNvPicPr>
            <a:picLocks noChangeAspect="1"/>
          </p:cNvPicPr>
          <p:nvPr/>
        </p:nvPicPr>
        <p:blipFill>
          <a:blip r:embed="rId2"/>
          <a:srcRect t="711" b="711"/>
          <a:stretch>
            <a:fillRect/>
          </a:stretch>
        </p:blipFill>
        <p:spPr>
          <a:xfrm rot="-9211512">
            <a:off x="9027493" y="-1008520"/>
            <a:ext cx="3989578" cy="2222058"/>
          </a:xfrm>
          <a:prstGeom prst="rect">
            <a:avLst/>
          </a:prstGeom>
        </p:spPr>
      </p:pic>
      <p:sp>
        <p:nvSpPr>
          <p:cNvPr id="6" name="TextBox 6"/>
          <p:cNvSpPr txBox="1"/>
          <p:nvPr/>
        </p:nvSpPr>
        <p:spPr>
          <a:xfrm>
            <a:off x="3123524" y="1679756"/>
            <a:ext cx="8382677" cy="3013646"/>
          </a:xfrm>
          <a:prstGeom prst="rect">
            <a:avLst/>
          </a:prstGeom>
        </p:spPr>
        <p:txBody>
          <a:bodyPr lIns="0" tIns="0" rIns="0" bIns="0" rtlCol="0" anchor="t">
            <a:spAutoFit/>
          </a:bodyPr>
          <a:lstStyle/>
          <a:p>
            <a:pPr algn="ctr">
              <a:lnSpc>
                <a:spcPts val="4666"/>
              </a:lnSpc>
              <a:spcBef>
                <a:spcPct val="0"/>
              </a:spcBef>
            </a:pPr>
            <a:r>
              <a:rPr lang="en-US" sz="3333">
                <a:solidFill>
                  <a:srgbClr val="44231C"/>
                </a:solidFill>
                <a:latin typeface="Roboto Condensed Bold"/>
              </a:rPr>
              <a:t>Kết nối đọc - viết: </a:t>
            </a:r>
          </a:p>
          <a:p>
            <a:pPr algn="ctr">
              <a:lnSpc>
                <a:spcPts val="4666"/>
              </a:lnSpc>
              <a:spcBef>
                <a:spcPct val="0"/>
              </a:spcBef>
            </a:pPr>
            <a:r>
              <a:rPr lang="en-US" sz="3333">
                <a:solidFill>
                  <a:srgbClr val="44231C"/>
                </a:solidFill>
                <a:latin typeface="Roboto Condensed"/>
              </a:rPr>
              <a:t>Trong cuộc sống cũng như trong các tác phẩm văn học có rất nhiều tấm gương dũng cảm như nhân vật Lượm. Hãy viết đoạn văn khoảng 5-7 câu giới thiệu về một người mà em biết.</a:t>
            </a:r>
          </a:p>
        </p:txBody>
      </p:sp>
      <p:sp>
        <p:nvSpPr>
          <p:cNvPr id="7" name="TextBox 7"/>
          <p:cNvSpPr txBox="1"/>
          <p:nvPr/>
        </p:nvSpPr>
        <p:spPr>
          <a:xfrm>
            <a:off x="2811609" y="534729"/>
            <a:ext cx="7327213" cy="820738"/>
          </a:xfrm>
          <a:prstGeom prst="rect">
            <a:avLst/>
          </a:prstGeom>
        </p:spPr>
        <p:txBody>
          <a:bodyPr lIns="0" tIns="0" rIns="0" bIns="0" rtlCol="0" anchor="t">
            <a:spAutoFit/>
          </a:bodyPr>
          <a:lstStyle/>
          <a:p>
            <a:pPr algn="ctr">
              <a:lnSpc>
                <a:spcPts val="6440"/>
              </a:lnSpc>
            </a:pPr>
            <a:r>
              <a:rPr lang="en-US" sz="4599">
                <a:solidFill>
                  <a:srgbClr val="3C1B1F"/>
                </a:solidFill>
                <a:latin typeface="Fraunces Bold"/>
              </a:rPr>
              <a:t>4. LUYỆN TẬP</a:t>
            </a:r>
          </a:p>
        </p:txBody>
      </p:sp>
      <p:grpSp>
        <p:nvGrpSpPr>
          <p:cNvPr id="8" name="Group 8"/>
          <p:cNvGrpSpPr>
            <a:grpSpLocks noChangeAspect="1"/>
          </p:cNvGrpSpPr>
          <p:nvPr/>
        </p:nvGrpSpPr>
        <p:grpSpPr>
          <a:xfrm rot="477225">
            <a:off x="156511" y="639786"/>
            <a:ext cx="2664665" cy="5146270"/>
            <a:chOff x="0" y="0"/>
            <a:chExt cx="3290570" cy="6355080"/>
          </a:xfrm>
        </p:grpSpPr>
        <p:sp>
          <p:nvSpPr>
            <p:cNvPr id="9" name="Freeform 9"/>
            <p:cNvSpPr/>
            <p:nvPr/>
          </p:nvSpPr>
          <p:spPr>
            <a:xfrm>
              <a:off x="0" y="1270"/>
              <a:ext cx="3289300" cy="6353810"/>
            </a:xfrm>
            <a:custGeom>
              <a:avLst/>
              <a:gdLst/>
              <a:ahLst/>
              <a:cxnLst/>
              <a:rect l="l" t="t" r="r" b="b"/>
              <a:pathLst>
                <a:path w="3289300" h="6353810">
                  <a:moveTo>
                    <a:pt x="3289300" y="6353810"/>
                  </a:moveTo>
                  <a:lnTo>
                    <a:pt x="0" y="6353810"/>
                  </a:lnTo>
                  <a:lnTo>
                    <a:pt x="0" y="0"/>
                  </a:lnTo>
                  <a:lnTo>
                    <a:pt x="3289300" y="0"/>
                  </a:lnTo>
                  <a:lnTo>
                    <a:pt x="3289300" y="6353810"/>
                  </a:lnTo>
                  <a:close/>
                </a:path>
              </a:pathLst>
            </a:custGeom>
            <a:solidFill>
              <a:srgbClr val="FFFFFF"/>
            </a:solidFill>
          </p:spPr>
        </p:sp>
        <p:sp>
          <p:nvSpPr>
            <p:cNvPr id="10" name="Freeform 10"/>
            <p:cNvSpPr/>
            <p:nvPr/>
          </p:nvSpPr>
          <p:spPr>
            <a:xfrm>
              <a:off x="179070" y="323342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4"/>
              <a:stretch>
                <a:fillRect l="-30452" r="-48284"/>
              </a:stretch>
            </a:blipFill>
          </p:spPr>
        </p:sp>
        <p:sp>
          <p:nvSpPr>
            <p:cNvPr id="11" name="Freeform 11"/>
            <p:cNvSpPr/>
            <p:nvPr/>
          </p:nvSpPr>
          <p:spPr>
            <a:xfrm>
              <a:off x="181610" y="180340"/>
              <a:ext cx="2928620" cy="2940050"/>
            </a:xfrm>
            <a:custGeom>
              <a:avLst/>
              <a:gdLst/>
              <a:ahLst/>
              <a:cxnLst/>
              <a:rect l="l" t="t" r="r" b="b"/>
              <a:pathLst>
                <a:path w="2928620" h="2940050">
                  <a:moveTo>
                    <a:pt x="2928620" y="2940050"/>
                  </a:moveTo>
                  <a:lnTo>
                    <a:pt x="0" y="2940050"/>
                  </a:lnTo>
                  <a:lnTo>
                    <a:pt x="0" y="0"/>
                  </a:lnTo>
                  <a:lnTo>
                    <a:pt x="2928620" y="0"/>
                  </a:lnTo>
                  <a:lnTo>
                    <a:pt x="2928620" y="2940050"/>
                  </a:lnTo>
                  <a:lnTo>
                    <a:pt x="2928620" y="2940050"/>
                  </a:lnTo>
                  <a:close/>
                </a:path>
              </a:pathLst>
            </a:custGeom>
            <a:blipFill>
              <a:blip r:embed="rId5"/>
              <a:stretch>
                <a:fillRect l="-15342" r="-15342"/>
              </a:stretch>
            </a:blipFill>
          </p:spPr>
        </p:sp>
        <p:sp>
          <p:nvSpPr>
            <p:cNvPr id="12" name="Freeform 12"/>
            <p:cNvSpPr/>
            <p:nvPr/>
          </p:nvSpPr>
          <p:spPr>
            <a:xfrm>
              <a:off x="54610" y="439420"/>
              <a:ext cx="3173730" cy="5429250"/>
            </a:xfrm>
            <a:custGeom>
              <a:avLst/>
              <a:gdLst/>
              <a:ahLst/>
              <a:cxnLst/>
              <a:rect l="l" t="t" r="r" b="b"/>
              <a:pathLst>
                <a:path w="3173730" h="5429250">
                  <a:moveTo>
                    <a:pt x="3117850" y="751840"/>
                  </a:moveTo>
                  <a:lnTo>
                    <a:pt x="3117850" y="716280"/>
                  </a:lnTo>
                  <a:lnTo>
                    <a:pt x="3129280" y="716280"/>
                  </a:lnTo>
                  <a:lnTo>
                    <a:pt x="3129280" y="740410"/>
                  </a:lnTo>
                  <a:lnTo>
                    <a:pt x="3140710" y="740410"/>
                  </a:lnTo>
                  <a:lnTo>
                    <a:pt x="3140710" y="717550"/>
                  </a:lnTo>
                  <a:lnTo>
                    <a:pt x="3152140" y="717550"/>
                  </a:lnTo>
                  <a:lnTo>
                    <a:pt x="3152140" y="740410"/>
                  </a:lnTo>
                  <a:lnTo>
                    <a:pt x="3173730" y="740410"/>
                  </a:lnTo>
                  <a:lnTo>
                    <a:pt x="3173730" y="751840"/>
                  </a:lnTo>
                  <a:lnTo>
                    <a:pt x="3117850" y="751840"/>
                  </a:lnTo>
                  <a:close/>
                  <a:moveTo>
                    <a:pt x="3117850" y="702310"/>
                  </a:moveTo>
                  <a:lnTo>
                    <a:pt x="3117850" y="690880"/>
                  </a:lnTo>
                  <a:lnTo>
                    <a:pt x="3171190" y="690880"/>
                  </a:lnTo>
                  <a:lnTo>
                    <a:pt x="3171190" y="702310"/>
                  </a:lnTo>
                  <a:lnTo>
                    <a:pt x="3117850" y="702310"/>
                  </a:lnTo>
                  <a:close/>
                  <a:moveTo>
                    <a:pt x="3117850" y="674370"/>
                  </a:moveTo>
                  <a:lnTo>
                    <a:pt x="3117850" y="662940"/>
                  </a:lnTo>
                  <a:lnTo>
                    <a:pt x="3161030" y="662940"/>
                  </a:lnTo>
                  <a:lnTo>
                    <a:pt x="3161030" y="640080"/>
                  </a:lnTo>
                  <a:lnTo>
                    <a:pt x="3172460" y="640080"/>
                  </a:lnTo>
                  <a:lnTo>
                    <a:pt x="3172460" y="674370"/>
                  </a:lnTo>
                  <a:lnTo>
                    <a:pt x="3117850" y="674370"/>
                  </a:lnTo>
                  <a:close/>
                  <a:moveTo>
                    <a:pt x="3117850" y="628650"/>
                  </a:moveTo>
                  <a:lnTo>
                    <a:pt x="3117850" y="610870"/>
                  </a:lnTo>
                  <a:lnTo>
                    <a:pt x="3153410" y="598170"/>
                  </a:lnTo>
                  <a:lnTo>
                    <a:pt x="3153410" y="598170"/>
                  </a:lnTo>
                  <a:lnTo>
                    <a:pt x="3117850" y="585470"/>
                  </a:lnTo>
                  <a:lnTo>
                    <a:pt x="3117850" y="567690"/>
                  </a:lnTo>
                  <a:lnTo>
                    <a:pt x="3171190" y="567690"/>
                  </a:lnTo>
                  <a:lnTo>
                    <a:pt x="3171190" y="579120"/>
                  </a:lnTo>
                  <a:lnTo>
                    <a:pt x="3129280" y="579120"/>
                  </a:lnTo>
                  <a:lnTo>
                    <a:pt x="3129280" y="579120"/>
                  </a:lnTo>
                  <a:lnTo>
                    <a:pt x="3171190" y="593090"/>
                  </a:lnTo>
                  <a:lnTo>
                    <a:pt x="3171190" y="601980"/>
                  </a:lnTo>
                  <a:lnTo>
                    <a:pt x="3129280" y="615950"/>
                  </a:lnTo>
                  <a:lnTo>
                    <a:pt x="3129280" y="615950"/>
                  </a:lnTo>
                  <a:lnTo>
                    <a:pt x="3171190" y="615950"/>
                  </a:lnTo>
                  <a:lnTo>
                    <a:pt x="3171190" y="627380"/>
                  </a:lnTo>
                  <a:lnTo>
                    <a:pt x="3117850" y="628650"/>
                  </a:lnTo>
                  <a:lnTo>
                    <a:pt x="3117850" y="628650"/>
                  </a:lnTo>
                  <a:close/>
                  <a:moveTo>
                    <a:pt x="3117850" y="523240"/>
                  </a:moveTo>
                  <a:lnTo>
                    <a:pt x="3117850" y="506730"/>
                  </a:lnTo>
                  <a:lnTo>
                    <a:pt x="3155950" y="483870"/>
                  </a:lnTo>
                  <a:lnTo>
                    <a:pt x="3155950" y="483870"/>
                  </a:lnTo>
                  <a:lnTo>
                    <a:pt x="3117850" y="483870"/>
                  </a:lnTo>
                  <a:lnTo>
                    <a:pt x="3117850" y="472440"/>
                  </a:lnTo>
                  <a:lnTo>
                    <a:pt x="3171190" y="472440"/>
                  </a:lnTo>
                  <a:lnTo>
                    <a:pt x="3171190" y="487680"/>
                  </a:lnTo>
                  <a:lnTo>
                    <a:pt x="3133090" y="511810"/>
                  </a:lnTo>
                  <a:lnTo>
                    <a:pt x="3133090" y="511810"/>
                  </a:lnTo>
                  <a:lnTo>
                    <a:pt x="3171190" y="511810"/>
                  </a:lnTo>
                  <a:lnTo>
                    <a:pt x="3171190" y="523240"/>
                  </a:lnTo>
                  <a:lnTo>
                    <a:pt x="3117850" y="523240"/>
                  </a:lnTo>
                  <a:close/>
                  <a:moveTo>
                    <a:pt x="3117850" y="454660"/>
                  </a:moveTo>
                  <a:lnTo>
                    <a:pt x="3117850" y="417830"/>
                  </a:lnTo>
                  <a:lnTo>
                    <a:pt x="3129280" y="417830"/>
                  </a:lnTo>
                  <a:lnTo>
                    <a:pt x="3129280" y="443230"/>
                  </a:lnTo>
                  <a:lnTo>
                    <a:pt x="3139440" y="443230"/>
                  </a:lnTo>
                  <a:lnTo>
                    <a:pt x="3139440" y="420370"/>
                  </a:lnTo>
                  <a:lnTo>
                    <a:pt x="3150870" y="420370"/>
                  </a:lnTo>
                  <a:lnTo>
                    <a:pt x="3150870" y="443230"/>
                  </a:lnTo>
                  <a:lnTo>
                    <a:pt x="3162300" y="443230"/>
                  </a:lnTo>
                  <a:lnTo>
                    <a:pt x="3162300" y="416560"/>
                  </a:lnTo>
                  <a:lnTo>
                    <a:pt x="3173730" y="416560"/>
                  </a:lnTo>
                  <a:lnTo>
                    <a:pt x="3173730" y="454660"/>
                  </a:lnTo>
                  <a:lnTo>
                    <a:pt x="3117850" y="454660"/>
                  </a:lnTo>
                  <a:close/>
                  <a:moveTo>
                    <a:pt x="3167380" y="353060"/>
                  </a:moveTo>
                  <a:cubicBezTo>
                    <a:pt x="3168650" y="356870"/>
                    <a:pt x="3169920" y="360680"/>
                    <a:pt x="3171190" y="364490"/>
                  </a:cubicBezTo>
                  <a:cubicBezTo>
                    <a:pt x="3172460" y="368300"/>
                    <a:pt x="3172460" y="372110"/>
                    <a:pt x="3172460" y="375920"/>
                  </a:cubicBezTo>
                  <a:cubicBezTo>
                    <a:pt x="3172460" y="379730"/>
                    <a:pt x="3171190" y="383540"/>
                    <a:pt x="3169920" y="387350"/>
                  </a:cubicBezTo>
                  <a:cubicBezTo>
                    <a:pt x="3168650" y="391160"/>
                    <a:pt x="3166110" y="393700"/>
                    <a:pt x="3164840" y="396240"/>
                  </a:cubicBezTo>
                  <a:cubicBezTo>
                    <a:pt x="3163570" y="398780"/>
                    <a:pt x="3159760" y="401320"/>
                    <a:pt x="3155950" y="402590"/>
                  </a:cubicBezTo>
                  <a:cubicBezTo>
                    <a:pt x="3152140" y="403860"/>
                    <a:pt x="3148330" y="405130"/>
                    <a:pt x="3144520" y="405130"/>
                  </a:cubicBezTo>
                  <a:cubicBezTo>
                    <a:pt x="3140710" y="405130"/>
                    <a:pt x="3136900" y="403860"/>
                    <a:pt x="3133090" y="402590"/>
                  </a:cubicBezTo>
                  <a:cubicBezTo>
                    <a:pt x="3129280" y="401320"/>
                    <a:pt x="3126740" y="398780"/>
                    <a:pt x="3124200" y="396240"/>
                  </a:cubicBezTo>
                  <a:cubicBezTo>
                    <a:pt x="3121660" y="393700"/>
                    <a:pt x="3120390" y="391160"/>
                    <a:pt x="3119121" y="387350"/>
                  </a:cubicBezTo>
                  <a:cubicBezTo>
                    <a:pt x="3117850" y="383540"/>
                    <a:pt x="3116581" y="379730"/>
                    <a:pt x="3116581" y="375920"/>
                  </a:cubicBezTo>
                  <a:cubicBezTo>
                    <a:pt x="3116581" y="372110"/>
                    <a:pt x="3116581" y="367030"/>
                    <a:pt x="3117851" y="364490"/>
                  </a:cubicBezTo>
                  <a:cubicBezTo>
                    <a:pt x="3119121" y="360680"/>
                    <a:pt x="3120391" y="358140"/>
                    <a:pt x="3122931" y="354330"/>
                  </a:cubicBezTo>
                  <a:lnTo>
                    <a:pt x="3131821" y="363220"/>
                  </a:lnTo>
                  <a:cubicBezTo>
                    <a:pt x="3130550" y="364490"/>
                    <a:pt x="3129281" y="367030"/>
                    <a:pt x="3128010" y="368300"/>
                  </a:cubicBezTo>
                  <a:cubicBezTo>
                    <a:pt x="3126740" y="370840"/>
                    <a:pt x="3126740" y="373380"/>
                    <a:pt x="3126740" y="375920"/>
                  </a:cubicBezTo>
                  <a:cubicBezTo>
                    <a:pt x="3126740" y="378460"/>
                    <a:pt x="3126740" y="381000"/>
                    <a:pt x="3128010" y="382270"/>
                  </a:cubicBezTo>
                  <a:cubicBezTo>
                    <a:pt x="3129281" y="384810"/>
                    <a:pt x="3130550" y="386080"/>
                    <a:pt x="3131821" y="387350"/>
                  </a:cubicBezTo>
                  <a:cubicBezTo>
                    <a:pt x="3133091" y="388620"/>
                    <a:pt x="3135631" y="389890"/>
                    <a:pt x="3136900" y="391160"/>
                  </a:cubicBezTo>
                  <a:cubicBezTo>
                    <a:pt x="3138170" y="392430"/>
                    <a:pt x="3140710" y="392430"/>
                    <a:pt x="3143250" y="392430"/>
                  </a:cubicBezTo>
                  <a:cubicBezTo>
                    <a:pt x="3145790" y="392430"/>
                    <a:pt x="3148330" y="392430"/>
                    <a:pt x="3149600" y="391160"/>
                  </a:cubicBezTo>
                  <a:cubicBezTo>
                    <a:pt x="3150871" y="389890"/>
                    <a:pt x="3153410" y="388620"/>
                    <a:pt x="3154680" y="387350"/>
                  </a:cubicBezTo>
                  <a:cubicBezTo>
                    <a:pt x="3155950" y="386080"/>
                    <a:pt x="3157220" y="383540"/>
                    <a:pt x="3158490" y="382270"/>
                  </a:cubicBezTo>
                  <a:cubicBezTo>
                    <a:pt x="3159760" y="379730"/>
                    <a:pt x="3159760" y="378460"/>
                    <a:pt x="3159760" y="375920"/>
                  </a:cubicBezTo>
                  <a:cubicBezTo>
                    <a:pt x="3159760" y="373380"/>
                    <a:pt x="3159760" y="370840"/>
                    <a:pt x="3158490" y="369570"/>
                  </a:cubicBezTo>
                  <a:cubicBezTo>
                    <a:pt x="3157220" y="368300"/>
                    <a:pt x="3157220" y="365760"/>
                    <a:pt x="3157220" y="364490"/>
                  </a:cubicBezTo>
                  <a:lnTo>
                    <a:pt x="3148330" y="364490"/>
                  </a:lnTo>
                  <a:lnTo>
                    <a:pt x="3148330" y="374650"/>
                  </a:lnTo>
                  <a:lnTo>
                    <a:pt x="3136900" y="374650"/>
                  </a:lnTo>
                  <a:lnTo>
                    <a:pt x="3136900" y="353060"/>
                  </a:lnTo>
                  <a:cubicBezTo>
                    <a:pt x="3136900" y="353060"/>
                    <a:pt x="3167380" y="353060"/>
                    <a:pt x="3167380" y="353060"/>
                  </a:cubicBezTo>
                  <a:close/>
                  <a:moveTo>
                    <a:pt x="3117850" y="325120"/>
                  </a:moveTo>
                  <a:lnTo>
                    <a:pt x="3117850" y="314960"/>
                  </a:lnTo>
                  <a:lnTo>
                    <a:pt x="3171190" y="292100"/>
                  </a:lnTo>
                  <a:lnTo>
                    <a:pt x="3171190" y="306070"/>
                  </a:lnTo>
                  <a:lnTo>
                    <a:pt x="3159760" y="311150"/>
                  </a:lnTo>
                  <a:lnTo>
                    <a:pt x="3159760" y="331470"/>
                  </a:lnTo>
                  <a:lnTo>
                    <a:pt x="3171190" y="335280"/>
                  </a:lnTo>
                  <a:lnTo>
                    <a:pt x="3171190" y="347980"/>
                  </a:lnTo>
                  <a:lnTo>
                    <a:pt x="3117850" y="325120"/>
                  </a:lnTo>
                  <a:close/>
                  <a:moveTo>
                    <a:pt x="3133090" y="320040"/>
                  </a:moveTo>
                  <a:lnTo>
                    <a:pt x="3149600" y="326390"/>
                  </a:lnTo>
                  <a:lnTo>
                    <a:pt x="3149600" y="313690"/>
                  </a:lnTo>
                  <a:lnTo>
                    <a:pt x="3133090" y="320040"/>
                  </a:lnTo>
                  <a:close/>
                  <a:moveTo>
                    <a:pt x="3128010" y="278130"/>
                  </a:moveTo>
                  <a:lnTo>
                    <a:pt x="3128010" y="293370"/>
                  </a:lnTo>
                  <a:lnTo>
                    <a:pt x="3117850" y="293370"/>
                  </a:lnTo>
                  <a:lnTo>
                    <a:pt x="3117850" y="250190"/>
                  </a:lnTo>
                  <a:lnTo>
                    <a:pt x="3128010" y="250190"/>
                  </a:lnTo>
                  <a:lnTo>
                    <a:pt x="3128010" y="265430"/>
                  </a:lnTo>
                  <a:lnTo>
                    <a:pt x="3171190" y="265430"/>
                  </a:lnTo>
                  <a:lnTo>
                    <a:pt x="3171190" y="276860"/>
                  </a:lnTo>
                  <a:lnTo>
                    <a:pt x="3128010" y="278130"/>
                  </a:lnTo>
                  <a:lnTo>
                    <a:pt x="3128010" y="278130"/>
                  </a:lnTo>
                  <a:close/>
                  <a:moveTo>
                    <a:pt x="3117850" y="240030"/>
                  </a:moveTo>
                  <a:lnTo>
                    <a:pt x="3117850" y="228600"/>
                  </a:lnTo>
                  <a:lnTo>
                    <a:pt x="3171190" y="228600"/>
                  </a:lnTo>
                  <a:lnTo>
                    <a:pt x="3171190" y="240030"/>
                  </a:lnTo>
                  <a:lnTo>
                    <a:pt x="3117850" y="240030"/>
                  </a:lnTo>
                  <a:close/>
                  <a:moveTo>
                    <a:pt x="3117850" y="217170"/>
                  </a:moveTo>
                  <a:lnTo>
                    <a:pt x="3117850" y="203200"/>
                  </a:lnTo>
                  <a:lnTo>
                    <a:pt x="3153410" y="190500"/>
                  </a:lnTo>
                  <a:lnTo>
                    <a:pt x="3153410" y="190500"/>
                  </a:lnTo>
                  <a:lnTo>
                    <a:pt x="3117850" y="176530"/>
                  </a:lnTo>
                  <a:lnTo>
                    <a:pt x="3117850" y="163830"/>
                  </a:lnTo>
                  <a:lnTo>
                    <a:pt x="3171190" y="186690"/>
                  </a:lnTo>
                  <a:lnTo>
                    <a:pt x="3171190" y="195580"/>
                  </a:lnTo>
                  <a:lnTo>
                    <a:pt x="3117850" y="217170"/>
                  </a:lnTo>
                  <a:close/>
                  <a:moveTo>
                    <a:pt x="3117850" y="152400"/>
                  </a:moveTo>
                  <a:lnTo>
                    <a:pt x="3117850" y="115570"/>
                  </a:lnTo>
                  <a:lnTo>
                    <a:pt x="3129280" y="115570"/>
                  </a:lnTo>
                  <a:lnTo>
                    <a:pt x="3129280" y="140970"/>
                  </a:lnTo>
                  <a:lnTo>
                    <a:pt x="3139440" y="140970"/>
                  </a:lnTo>
                  <a:lnTo>
                    <a:pt x="3139440" y="118110"/>
                  </a:lnTo>
                  <a:lnTo>
                    <a:pt x="3150870" y="118110"/>
                  </a:lnTo>
                  <a:lnTo>
                    <a:pt x="3150870" y="140970"/>
                  </a:lnTo>
                  <a:lnTo>
                    <a:pt x="3162300" y="140970"/>
                  </a:lnTo>
                  <a:lnTo>
                    <a:pt x="3162300" y="114300"/>
                  </a:lnTo>
                  <a:lnTo>
                    <a:pt x="3173730" y="114300"/>
                  </a:lnTo>
                  <a:lnTo>
                    <a:pt x="3173730" y="152400"/>
                  </a:lnTo>
                  <a:lnTo>
                    <a:pt x="3117850" y="152400"/>
                  </a:lnTo>
                  <a:close/>
                  <a:moveTo>
                    <a:pt x="3117850" y="3089910"/>
                  </a:moveTo>
                  <a:lnTo>
                    <a:pt x="3117850" y="3053080"/>
                  </a:lnTo>
                  <a:lnTo>
                    <a:pt x="3129280" y="3053080"/>
                  </a:lnTo>
                  <a:lnTo>
                    <a:pt x="3129280" y="3077210"/>
                  </a:lnTo>
                  <a:lnTo>
                    <a:pt x="3140710" y="3077210"/>
                  </a:lnTo>
                  <a:lnTo>
                    <a:pt x="3140710" y="3054350"/>
                  </a:lnTo>
                  <a:lnTo>
                    <a:pt x="3152140" y="3054350"/>
                  </a:lnTo>
                  <a:lnTo>
                    <a:pt x="3152140" y="3077210"/>
                  </a:lnTo>
                  <a:lnTo>
                    <a:pt x="3173730" y="3077210"/>
                  </a:lnTo>
                  <a:lnTo>
                    <a:pt x="3173730" y="3088640"/>
                  </a:lnTo>
                  <a:lnTo>
                    <a:pt x="3117850" y="3088640"/>
                  </a:lnTo>
                  <a:lnTo>
                    <a:pt x="3117850" y="3089910"/>
                  </a:lnTo>
                  <a:close/>
                  <a:moveTo>
                    <a:pt x="3117850" y="3040380"/>
                  </a:moveTo>
                  <a:lnTo>
                    <a:pt x="3117850" y="3028950"/>
                  </a:lnTo>
                  <a:lnTo>
                    <a:pt x="3171190" y="3028950"/>
                  </a:lnTo>
                  <a:lnTo>
                    <a:pt x="3171190" y="3040380"/>
                  </a:lnTo>
                  <a:lnTo>
                    <a:pt x="3117850" y="3040380"/>
                  </a:lnTo>
                  <a:close/>
                  <a:moveTo>
                    <a:pt x="3117850" y="3012440"/>
                  </a:moveTo>
                  <a:lnTo>
                    <a:pt x="3117850" y="3001010"/>
                  </a:lnTo>
                  <a:lnTo>
                    <a:pt x="3161030" y="3001010"/>
                  </a:lnTo>
                  <a:lnTo>
                    <a:pt x="3161030" y="2979420"/>
                  </a:lnTo>
                  <a:lnTo>
                    <a:pt x="3172460" y="2979420"/>
                  </a:lnTo>
                  <a:lnTo>
                    <a:pt x="3172460" y="3013710"/>
                  </a:lnTo>
                  <a:lnTo>
                    <a:pt x="3117850" y="3013710"/>
                  </a:lnTo>
                  <a:lnTo>
                    <a:pt x="3117850" y="3012440"/>
                  </a:lnTo>
                  <a:close/>
                  <a:moveTo>
                    <a:pt x="3117850" y="2966720"/>
                  </a:moveTo>
                  <a:lnTo>
                    <a:pt x="3117850" y="2948940"/>
                  </a:lnTo>
                  <a:lnTo>
                    <a:pt x="3153410" y="2936240"/>
                  </a:lnTo>
                  <a:lnTo>
                    <a:pt x="3153410" y="2936240"/>
                  </a:lnTo>
                  <a:lnTo>
                    <a:pt x="3117850" y="2923540"/>
                  </a:lnTo>
                  <a:lnTo>
                    <a:pt x="3117850" y="2905760"/>
                  </a:lnTo>
                  <a:lnTo>
                    <a:pt x="3171190" y="2905760"/>
                  </a:lnTo>
                  <a:lnTo>
                    <a:pt x="3171190" y="2917190"/>
                  </a:lnTo>
                  <a:lnTo>
                    <a:pt x="3129280" y="2917190"/>
                  </a:lnTo>
                  <a:lnTo>
                    <a:pt x="3129280" y="2917190"/>
                  </a:lnTo>
                  <a:lnTo>
                    <a:pt x="3171190" y="2931160"/>
                  </a:lnTo>
                  <a:lnTo>
                    <a:pt x="3171190" y="2940050"/>
                  </a:lnTo>
                  <a:lnTo>
                    <a:pt x="3129280" y="2954021"/>
                  </a:lnTo>
                  <a:lnTo>
                    <a:pt x="3129280" y="2954021"/>
                  </a:lnTo>
                  <a:lnTo>
                    <a:pt x="3171190" y="2954021"/>
                  </a:lnTo>
                  <a:lnTo>
                    <a:pt x="3171190" y="2965450"/>
                  </a:lnTo>
                  <a:lnTo>
                    <a:pt x="3117850" y="2966720"/>
                  </a:lnTo>
                  <a:lnTo>
                    <a:pt x="3117850" y="2966720"/>
                  </a:lnTo>
                  <a:close/>
                  <a:moveTo>
                    <a:pt x="3117850" y="2861310"/>
                  </a:moveTo>
                  <a:lnTo>
                    <a:pt x="3117850" y="2844800"/>
                  </a:lnTo>
                  <a:lnTo>
                    <a:pt x="3155950" y="2821940"/>
                  </a:lnTo>
                  <a:lnTo>
                    <a:pt x="3155950" y="2821940"/>
                  </a:lnTo>
                  <a:lnTo>
                    <a:pt x="3117850" y="2821940"/>
                  </a:lnTo>
                  <a:lnTo>
                    <a:pt x="3117850" y="2810510"/>
                  </a:lnTo>
                  <a:lnTo>
                    <a:pt x="3171190" y="2810510"/>
                  </a:lnTo>
                  <a:lnTo>
                    <a:pt x="3171190" y="2825750"/>
                  </a:lnTo>
                  <a:lnTo>
                    <a:pt x="3133090" y="2849880"/>
                  </a:lnTo>
                  <a:lnTo>
                    <a:pt x="3133090" y="2849880"/>
                  </a:lnTo>
                  <a:lnTo>
                    <a:pt x="3171190" y="2849880"/>
                  </a:lnTo>
                  <a:lnTo>
                    <a:pt x="3171190" y="2861310"/>
                  </a:lnTo>
                  <a:lnTo>
                    <a:pt x="3117850" y="2861310"/>
                  </a:lnTo>
                  <a:lnTo>
                    <a:pt x="3117850" y="2861310"/>
                  </a:lnTo>
                  <a:close/>
                  <a:moveTo>
                    <a:pt x="3117850" y="2792730"/>
                  </a:moveTo>
                  <a:lnTo>
                    <a:pt x="3117850" y="2755900"/>
                  </a:lnTo>
                  <a:lnTo>
                    <a:pt x="3129280" y="2755900"/>
                  </a:lnTo>
                  <a:lnTo>
                    <a:pt x="3129280" y="2781300"/>
                  </a:lnTo>
                  <a:lnTo>
                    <a:pt x="3139440" y="2781300"/>
                  </a:lnTo>
                  <a:lnTo>
                    <a:pt x="3139440" y="2758440"/>
                  </a:lnTo>
                  <a:lnTo>
                    <a:pt x="3150870" y="2758440"/>
                  </a:lnTo>
                  <a:lnTo>
                    <a:pt x="3150870" y="2781300"/>
                  </a:lnTo>
                  <a:lnTo>
                    <a:pt x="3162300" y="2781300"/>
                  </a:lnTo>
                  <a:lnTo>
                    <a:pt x="3162300" y="2754630"/>
                  </a:lnTo>
                  <a:lnTo>
                    <a:pt x="3173730" y="2754630"/>
                  </a:lnTo>
                  <a:lnTo>
                    <a:pt x="3173730" y="2792730"/>
                  </a:lnTo>
                  <a:lnTo>
                    <a:pt x="3117850" y="2792730"/>
                  </a:lnTo>
                  <a:close/>
                  <a:moveTo>
                    <a:pt x="3167380" y="2691130"/>
                  </a:moveTo>
                  <a:cubicBezTo>
                    <a:pt x="3168650" y="2694940"/>
                    <a:pt x="3169920" y="2698750"/>
                    <a:pt x="3171190" y="2702560"/>
                  </a:cubicBezTo>
                  <a:cubicBezTo>
                    <a:pt x="3172460" y="2706370"/>
                    <a:pt x="3172460" y="2710180"/>
                    <a:pt x="3172460" y="2713990"/>
                  </a:cubicBezTo>
                  <a:cubicBezTo>
                    <a:pt x="3172460" y="2717800"/>
                    <a:pt x="3171190" y="2721610"/>
                    <a:pt x="3169920" y="2725420"/>
                  </a:cubicBezTo>
                  <a:cubicBezTo>
                    <a:pt x="3168650" y="2729230"/>
                    <a:pt x="3166110" y="2731770"/>
                    <a:pt x="3164840" y="2734310"/>
                  </a:cubicBezTo>
                  <a:cubicBezTo>
                    <a:pt x="3163570" y="2736850"/>
                    <a:pt x="3159760" y="2739390"/>
                    <a:pt x="3155950" y="2740660"/>
                  </a:cubicBezTo>
                  <a:cubicBezTo>
                    <a:pt x="3152140" y="2741930"/>
                    <a:pt x="3148330" y="2743200"/>
                    <a:pt x="3144520" y="2743200"/>
                  </a:cubicBezTo>
                  <a:cubicBezTo>
                    <a:pt x="3140710" y="2743200"/>
                    <a:pt x="3136900" y="2741930"/>
                    <a:pt x="3133090" y="2740660"/>
                  </a:cubicBezTo>
                  <a:cubicBezTo>
                    <a:pt x="3129280" y="2739390"/>
                    <a:pt x="3126740" y="2736850"/>
                    <a:pt x="3124200" y="2734310"/>
                  </a:cubicBezTo>
                  <a:cubicBezTo>
                    <a:pt x="3121660" y="2731770"/>
                    <a:pt x="3120390" y="2729230"/>
                    <a:pt x="3119121" y="2725420"/>
                  </a:cubicBezTo>
                  <a:cubicBezTo>
                    <a:pt x="3117850" y="2721610"/>
                    <a:pt x="3116581" y="2717800"/>
                    <a:pt x="3116581" y="2713990"/>
                  </a:cubicBezTo>
                  <a:cubicBezTo>
                    <a:pt x="3116581" y="2710180"/>
                    <a:pt x="3116581" y="2705100"/>
                    <a:pt x="3117851" y="2702560"/>
                  </a:cubicBezTo>
                  <a:cubicBezTo>
                    <a:pt x="3119121" y="2698750"/>
                    <a:pt x="3120391" y="2696210"/>
                    <a:pt x="3122931" y="2692400"/>
                  </a:cubicBezTo>
                  <a:lnTo>
                    <a:pt x="3131821" y="2701290"/>
                  </a:lnTo>
                  <a:cubicBezTo>
                    <a:pt x="3130550" y="2702560"/>
                    <a:pt x="3129281" y="2705100"/>
                    <a:pt x="3128010" y="2706370"/>
                  </a:cubicBezTo>
                  <a:cubicBezTo>
                    <a:pt x="3126740" y="2708910"/>
                    <a:pt x="3126740" y="2711450"/>
                    <a:pt x="3126740" y="2713990"/>
                  </a:cubicBezTo>
                  <a:cubicBezTo>
                    <a:pt x="3126740" y="2716530"/>
                    <a:pt x="3126740" y="2719070"/>
                    <a:pt x="3128010" y="2720340"/>
                  </a:cubicBezTo>
                  <a:cubicBezTo>
                    <a:pt x="3129281" y="2722880"/>
                    <a:pt x="3130550" y="2724150"/>
                    <a:pt x="3131821" y="2725420"/>
                  </a:cubicBezTo>
                  <a:cubicBezTo>
                    <a:pt x="3133091" y="2726690"/>
                    <a:pt x="3135631" y="2727960"/>
                    <a:pt x="3136900" y="2729230"/>
                  </a:cubicBezTo>
                  <a:cubicBezTo>
                    <a:pt x="3138170" y="2730500"/>
                    <a:pt x="3140710" y="2730500"/>
                    <a:pt x="3143250" y="2730500"/>
                  </a:cubicBezTo>
                  <a:cubicBezTo>
                    <a:pt x="3145790" y="2730500"/>
                    <a:pt x="3148330" y="2730500"/>
                    <a:pt x="3149600" y="2729230"/>
                  </a:cubicBezTo>
                  <a:cubicBezTo>
                    <a:pt x="3150871" y="2727960"/>
                    <a:pt x="3153410" y="2726690"/>
                    <a:pt x="3154680" y="2725420"/>
                  </a:cubicBezTo>
                  <a:cubicBezTo>
                    <a:pt x="3155950" y="2724150"/>
                    <a:pt x="3157220" y="2721610"/>
                    <a:pt x="3158490" y="2720340"/>
                  </a:cubicBezTo>
                  <a:cubicBezTo>
                    <a:pt x="3159760" y="2717800"/>
                    <a:pt x="3159760" y="2716530"/>
                    <a:pt x="3159760" y="2713990"/>
                  </a:cubicBezTo>
                  <a:cubicBezTo>
                    <a:pt x="3159760" y="2711450"/>
                    <a:pt x="3159760" y="2708910"/>
                    <a:pt x="3158490" y="2707640"/>
                  </a:cubicBezTo>
                  <a:cubicBezTo>
                    <a:pt x="3157220" y="2706370"/>
                    <a:pt x="3157220" y="2703830"/>
                    <a:pt x="3157220" y="2702560"/>
                  </a:cubicBezTo>
                  <a:lnTo>
                    <a:pt x="3148330" y="2702560"/>
                  </a:lnTo>
                  <a:lnTo>
                    <a:pt x="3148330" y="2712720"/>
                  </a:lnTo>
                  <a:lnTo>
                    <a:pt x="3136900" y="2712720"/>
                  </a:lnTo>
                  <a:lnTo>
                    <a:pt x="3136900" y="2691130"/>
                  </a:lnTo>
                  <a:lnTo>
                    <a:pt x="3167380" y="2691130"/>
                  </a:lnTo>
                  <a:close/>
                  <a:moveTo>
                    <a:pt x="3117850" y="2663190"/>
                  </a:moveTo>
                  <a:lnTo>
                    <a:pt x="3117850" y="2653030"/>
                  </a:lnTo>
                  <a:lnTo>
                    <a:pt x="3171190" y="2630170"/>
                  </a:lnTo>
                  <a:lnTo>
                    <a:pt x="3171190" y="2644140"/>
                  </a:lnTo>
                  <a:lnTo>
                    <a:pt x="3159760" y="2649220"/>
                  </a:lnTo>
                  <a:lnTo>
                    <a:pt x="3159760" y="2669540"/>
                  </a:lnTo>
                  <a:lnTo>
                    <a:pt x="3171190" y="2674620"/>
                  </a:lnTo>
                  <a:lnTo>
                    <a:pt x="3171190" y="2687320"/>
                  </a:lnTo>
                  <a:lnTo>
                    <a:pt x="3117850" y="2663190"/>
                  </a:lnTo>
                  <a:close/>
                  <a:moveTo>
                    <a:pt x="3133090" y="2658110"/>
                  </a:moveTo>
                  <a:lnTo>
                    <a:pt x="3149600" y="2664460"/>
                  </a:lnTo>
                  <a:lnTo>
                    <a:pt x="3149600" y="2651760"/>
                  </a:lnTo>
                  <a:lnTo>
                    <a:pt x="3133090" y="2658110"/>
                  </a:lnTo>
                  <a:close/>
                  <a:moveTo>
                    <a:pt x="3128010" y="2616200"/>
                  </a:moveTo>
                  <a:lnTo>
                    <a:pt x="3128010" y="2631440"/>
                  </a:lnTo>
                  <a:lnTo>
                    <a:pt x="3117850" y="2631440"/>
                  </a:lnTo>
                  <a:lnTo>
                    <a:pt x="3117850" y="2588260"/>
                  </a:lnTo>
                  <a:lnTo>
                    <a:pt x="3128010" y="2588260"/>
                  </a:lnTo>
                  <a:lnTo>
                    <a:pt x="3128010" y="2603500"/>
                  </a:lnTo>
                  <a:lnTo>
                    <a:pt x="3171190" y="2603500"/>
                  </a:lnTo>
                  <a:lnTo>
                    <a:pt x="3171190" y="2614930"/>
                  </a:lnTo>
                  <a:lnTo>
                    <a:pt x="3128010" y="2614930"/>
                  </a:lnTo>
                  <a:lnTo>
                    <a:pt x="3128010" y="2616200"/>
                  </a:lnTo>
                  <a:close/>
                  <a:moveTo>
                    <a:pt x="3117850" y="2578100"/>
                  </a:moveTo>
                  <a:lnTo>
                    <a:pt x="3117850" y="2566670"/>
                  </a:lnTo>
                  <a:lnTo>
                    <a:pt x="3171190" y="2566670"/>
                  </a:lnTo>
                  <a:lnTo>
                    <a:pt x="3171190" y="2578100"/>
                  </a:lnTo>
                  <a:lnTo>
                    <a:pt x="3117850" y="2578100"/>
                  </a:lnTo>
                  <a:close/>
                  <a:moveTo>
                    <a:pt x="3117850" y="2555240"/>
                  </a:moveTo>
                  <a:lnTo>
                    <a:pt x="3117850" y="2541270"/>
                  </a:lnTo>
                  <a:lnTo>
                    <a:pt x="3153410" y="2528570"/>
                  </a:lnTo>
                  <a:lnTo>
                    <a:pt x="3153410" y="2528570"/>
                  </a:lnTo>
                  <a:lnTo>
                    <a:pt x="3117850" y="2514600"/>
                  </a:lnTo>
                  <a:lnTo>
                    <a:pt x="3117850" y="2501900"/>
                  </a:lnTo>
                  <a:lnTo>
                    <a:pt x="3171190" y="2524760"/>
                  </a:lnTo>
                  <a:lnTo>
                    <a:pt x="3171190" y="2534920"/>
                  </a:lnTo>
                  <a:lnTo>
                    <a:pt x="3117850" y="2555240"/>
                  </a:lnTo>
                  <a:close/>
                  <a:moveTo>
                    <a:pt x="3117850" y="2490470"/>
                  </a:moveTo>
                  <a:lnTo>
                    <a:pt x="3117850" y="2453640"/>
                  </a:lnTo>
                  <a:lnTo>
                    <a:pt x="3129280" y="2453640"/>
                  </a:lnTo>
                  <a:lnTo>
                    <a:pt x="3129280" y="2479040"/>
                  </a:lnTo>
                  <a:lnTo>
                    <a:pt x="3139440" y="2479040"/>
                  </a:lnTo>
                  <a:lnTo>
                    <a:pt x="3139440" y="2456180"/>
                  </a:lnTo>
                  <a:lnTo>
                    <a:pt x="3150870" y="2456180"/>
                  </a:lnTo>
                  <a:lnTo>
                    <a:pt x="3150870" y="2479040"/>
                  </a:lnTo>
                  <a:lnTo>
                    <a:pt x="3162300" y="2479040"/>
                  </a:lnTo>
                  <a:lnTo>
                    <a:pt x="3162300" y="2452370"/>
                  </a:lnTo>
                  <a:lnTo>
                    <a:pt x="3173730" y="2452370"/>
                  </a:lnTo>
                  <a:lnTo>
                    <a:pt x="3173730" y="2490470"/>
                  </a:lnTo>
                  <a:lnTo>
                    <a:pt x="3117850" y="2490470"/>
                  </a:lnTo>
                  <a:close/>
                  <a:moveTo>
                    <a:pt x="3117850" y="5429250"/>
                  </a:moveTo>
                  <a:lnTo>
                    <a:pt x="3117850" y="5392420"/>
                  </a:lnTo>
                  <a:lnTo>
                    <a:pt x="3129280" y="5392420"/>
                  </a:lnTo>
                  <a:lnTo>
                    <a:pt x="3129280" y="5416550"/>
                  </a:lnTo>
                  <a:lnTo>
                    <a:pt x="3140710" y="5416550"/>
                  </a:lnTo>
                  <a:lnTo>
                    <a:pt x="3140710" y="5393690"/>
                  </a:lnTo>
                  <a:lnTo>
                    <a:pt x="3152140" y="5393690"/>
                  </a:lnTo>
                  <a:lnTo>
                    <a:pt x="3152140" y="5416550"/>
                  </a:lnTo>
                  <a:lnTo>
                    <a:pt x="3173730" y="5416550"/>
                  </a:lnTo>
                  <a:lnTo>
                    <a:pt x="3173730" y="5427980"/>
                  </a:lnTo>
                  <a:lnTo>
                    <a:pt x="3117850" y="5427980"/>
                  </a:lnTo>
                  <a:lnTo>
                    <a:pt x="3117850" y="5429250"/>
                  </a:lnTo>
                  <a:close/>
                  <a:moveTo>
                    <a:pt x="3117850" y="5379720"/>
                  </a:moveTo>
                  <a:lnTo>
                    <a:pt x="3117850" y="5368290"/>
                  </a:lnTo>
                  <a:lnTo>
                    <a:pt x="3171190" y="5368290"/>
                  </a:lnTo>
                  <a:lnTo>
                    <a:pt x="3171190" y="5379720"/>
                  </a:lnTo>
                  <a:lnTo>
                    <a:pt x="3117850" y="5379720"/>
                  </a:lnTo>
                  <a:close/>
                  <a:moveTo>
                    <a:pt x="3117850" y="5351780"/>
                  </a:moveTo>
                  <a:lnTo>
                    <a:pt x="3117850" y="5339080"/>
                  </a:lnTo>
                  <a:lnTo>
                    <a:pt x="3161030" y="5339080"/>
                  </a:lnTo>
                  <a:lnTo>
                    <a:pt x="3161030" y="5317490"/>
                  </a:lnTo>
                  <a:lnTo>
                    <a:pt x="3172460" y="5317490"/>
                  </a:lnTo>
                  <a:lnTo>
                    <a:pt x="3172460" y="5351780"/>
                  </a:lnTo>
                  <a:lnTo>
                    <a:pt x="3117850" y="5351780"/>
                  </a:lnTo>
                  <a:close/>
                  <a:moveTo>
                    <a:pt x="3117850" y="5306060"/>
                  </a:moveTo>
                  <a:lnTo>
                    <a:pt x="3117850" y="5288280"/>
                  </a:lnTo>
                  <a:lnTo>
                    <a:pt x="3153410" y="5275580"/>
                  </a:lnTo>
                  <a:lnTo>
                    <a:pt x="3153410" y="5275580"/>
                  </a:lnTo>
                  <a:lnTo>
                    <a:pt x="3117850" y="5262880"/>
                  </a:lnTo>
                  <a:lnTo>
                    <a:pt x="3117850" y="5245100"/>
                  </a:lnTo>
                  <a:lnTo>
                    <a:pt x="3171190" y="5245100"/>
                  </a:lnTo>
                  <a:lnTo>
                    <a:pt x="3171190" y="5256530"/>
                  </a:lnTo>
                  <a:lnTo>
                    <a:pt x="3129280" y="5256530"/>
                  </a:lnTo>
                  <a:lnTo>
                    <a:pt x="3129280" y="5256530"/>
                  </a:lnTo>
                  <a:lnTo>
                    <a:pt x="3171190" y="5270500"/>
                  </a:lnTo>
                  <a:lnTo>
                    <a:pt x="3171190" y="5279390"/>
                  </a:lnTo>
                  <a:lnTo>
                    <a:pt x="3129280" y="5293360"/>
                  </a:lnTo>
                  <a:lnTo>
                    <a:pt x="3129280" y="5293360"/>
                  </a:lnTo>
                  <a:lnTo>
                    <a:pt x="3171190" y="5293360"/>
                  </a:lnTo>
                  <a:lnTo>
                    <a:pt x="3171190" y="5304790"/>
                  </a:lnTo>
                  <a:lnTo>
                    <a:pt x="3117850" y="5306060"/>
                  </a:lnTo>
                  <a:lnTo>
                    <a:pt x="3117850" y="5306060"/>
                  </a:lnTo>
                  <a:close/>
                  <a:moveTo>
                    <a:pt x="3117850" y="5200650"/>
                  </a:moveTo>
                  <a:lnTo>
                    <a:pt x="3117850" y="5184140"/>
                  </a:lnTo>
                  <a:lnTo>
                    <a:pt x="3155950" y="5161280"/>
                  </a:lnTo>
                  <a:lnTo>
                    <a:pt x="3155950" y="5161280"/>
                  </a:lnTo>
                  <a:lnTo>
                    <a:pt x="3117850" y="5161280"/>
                  </a:lnTo>
                  <a:lnTo>
                    <a:pt x="3117850" y="5148580"/>
                  </a:lnTo>
                  <a:lnTo>
                    <a:pt x="3171190" y="5148580"/>
                  </a:lnTo>
                  <a:lnTo>
                    <a:pt x="3171190" y="5163821"/>
                  </a:lnTo>
                  <a:lnTo>
                    <a:pt x="3133090" y="5187950"/>
                  </a:lnTo>
                  <a:lnTo>
                    <a:pt x="3133090" y="5187950"/>
                  </a:lnTo>
                  <a:lnTo>
                    <a:pt x="3171190" y="5187950"/>
                  </a:lnTo>
                  <a:lnTo>
                    <a:pt x="3171190" y="5199380"/>
                  </a:lnTo>
                  <a:lnTo>
                    <a:pt x="3117850" y="5199380"/>
                  </a:lnTo>
                  <a:lnTo>
                    <a:pt x="3117850" y="5200650"/>
                  </a:lnTo>
                  <a:close/>
                  <a:moveTo>
                    <a:pt x="3117850" y="5132070"/>
                  </a:moveTo>
                  <a:lnTo>
                    <a:pt x="3117850" y="5095240"/>
                  </a:lnTo>
                  <a:lnTo>
                    <a:pt x="3129280" y="5095240"/>
                  </a:lnTo>
                  <a:lnTo>
                    <a:pt x="3129280" y="5120640"/>
                  </a:lnTo>
                  <a:lnTo>
                    <a:pt x="3139440" y="5120640"/>
                  </a:lnTo>
                  <a:lnTo>
                    <a:pt x="3139440" y="5097780"/>
                  </a:lnTo>
                  <a:lnTo>
                    <a:pt x="3150870" y="5097780"/>
                  </a:lnTo>
                  <a:lnTo>
                    <a:pt x="3150870" y="5120640"/>
                  </a:lnTo>
                  <a:lnTo>
                    <a:pt x="3162300" y="5120640"/>
                  </a:lnTo>
                  <a:lnTo>
                    <a:pt x="3162300" y="5093970"/>
                  </a:lnTo>
                  <a:lnTo>
                    <a:pt x="3173730" y="5093970"/>
                  </a:lnTo>
                  <a:lnTo>
                    <a:pt x="3173730" y="5132070"/>
                  </a:lnTo>
                  <a:lnTo>
                    <a:pt x="3117850" y="5132070"/>
                  </a:lnTo>
                  <a:close/>
                  <a:moveTo>
                    <a:pt x="3167380" y="5030470"/>
                  </a:moveTo>
                  <a:cubicBezTo>
                    <a:pt x="3168650" y="5034280"/>
                    <a:pt x="3169920" y="5038090"/>
                    <a:pt x="3171190" y="5041900"/>
                  </a:cubicBezTo>
                  <a:cubicBezTo>
                    <a:pt x="3172460" y="5045710"/>
                    <a:pt x="3172460" y="5049520"/>
                    <a:pt x="3172460" y="5053330"/>
                  </a:cubicBezTo>
                  <a:cubicBezTo>
                    <a:pt x="3172460" y="5057140"/>
                    <a:pt x="3171190" y="5060950"/>
                    <a:pt x="3169920" y="5064760"/>
                  </a:cubicBezTo>
                  <a:cubicBezTo>
                    <a:pt x="3168650" y="5068570"/>
                    <a:pt x="3166110" y="5071110"/>
                    <a:pt x="3164840" y="5073650"/>
                  </a:cubicBezTo>
                  <a:cubicBezTo>
                    <a:pt x="3162300" y="5076190"/>
                    <a:pt x="3159760" y="5078730"/>
                    <a:pt x="3155950" y="5080000"/>
                  </a:cubicBezTo>
                  <a:cubicBezTo>
                    <a:pt x="3152140" y="5081270"/>
                    <a:pt x="3148330" y="5082540"/>
                    <a:pt x="3144520" y="5082540"/>
                  </a:cubicBezTo>
                  <a:cubicBezTo>
                    <a:pt x="3140710" y="5082540"/>
                    <a:pt x="3136900" y="5081270"/>
                    <a:pt x="3133090" y="5080000"/>
                  </a:cubicBezTo>
                  <a:cubicBezTo>
                    <a:pt x="3129280" y="5078730"/>
                    <a:pt x="3126740" y="5076190"/>
                    <a:pt x="3124200" y="5073650"/>
                  </a:cubicBezTo>
                  <a:cubicBezTo>
                    <a:pt x="3121660" y="5071110"/>
                    <a:pt x="3120390" y="5068570"/>
                    <a:pt x="3119121" y="5064760"/>
                  </a:cubicBezTo>
                  <a:cubicBezTo>
                    <a:pt x="3117850" y="5060950"/>
                    <a:pt x="3116581" y="5057140"/>
                    <a:pt x="3116581" y="5053330"/>
                  </a:cubicBezTo>
                  <a:cubicBezTo>
                    <a:pt x="3116581" y="5049520"/>
                    <a:pt x="3116581" y="5044440"/>
                    <a:pt x="3117851" y="5041900"/>
                  </a:cubicBezTo>
                  <a:cubicBezTo>
                    <a:pt x="3119121" y="5038090"/>
                    <a:pt x="3120391" y="5035550"/>
                    <a:pt x="3122931" y="5031740"/>
                  </a:cubicBezTo>
                  <a:lnTo>
                    <a:pt x="3131821" y="5040630"/>
                  </a:lnTo>
                  <a:cubicBezTo>
                    <a:pt x="3130550" y="5041900"/>
                    <a:pt x="3129281" y="5044440"/>
                    <a:pt x="3128010" y="5045710"/>
                  </a:cubicBezTo>
                  <a:cubicBezTo>
                    <a:pt x="3126740" y="5048250"/>
                    <a:pt x="3126740" y="5050790"/>
                    <a:pt x="3126740" y="5053330"/>
                  </a:cubicBezTo>
                  <a:cubicBezTo>
                    <a:pt x="3126740" y="5055871"/>
                    <a:pt x="3126740" y="5058410"/>
                    <a:pt x="3128010" y="5059680"/>
                  </a:cubicBezTo>
                  <a:cubicBezTo>
                    <a:pt x="3129281" y="5062221"/>
                    <a:pt x="3130550" y="5063490"/>
                    <a:pt x="3131821" y="5064760"/>
                  </a:cubicBezTo>
                  <a:cubicBezTo>
                    <a:pt x="3133091" y="5066030"/>
                    <a:pt x="3135631" y="5067300"/>
                    <a:pt x="3136900" y="5068570"/>
                  </a:cubicBezTo>
                  <a:cubicBezTo>
                    <a:pt x="3139440" y="5069840"/>
                    <a:pt x="3140710" y="5069840"/>
                    <a:pt x="3143250" y="5069840"/>
                  </a:cubicBezTo>
                  <a:cubicBezTo>
                    <a:pt x="3145790" y="5069840"/>
                    <a:pt x="3148330" y="5069840"/>
                    <a:pt x="3149600" y="5068570"/>
                  </a:cubicBezTo>
                  <a:cubicBezTo>
                    <a:pt x="3152140" y="5067300"/>
                    <a:pt x="3153410" y="5066030"/>
                    <a:pt x="3154680" y="5064760"/>
                  </a:cubicBezTo>
                  <a:cubicBezTo>
                    <a:pt x="3155950" y="5063491"/>
                    <a:pt x="3157220" y="5060950"/>
                    <a:pt x="3158490" y="5059680"/>
                  </a:cubicBezTo>
                  <a:cubicBezTo>
                    <a:pt x="3159760" y="5057140"/>
                    <a:pt x="3159760" y="5055871"/>
                    <a:pt x="3159760" y="5053330"/>
                  </a:cubicBezTo>
                  <a:cubicBezTo>
                    <a:pt x="3159760" y="5050790"/>
                    <a:pt x="3159760" y="5048250"/>
                    <a:pt x="3158490" y="5046980"/>
                  </a:cubicBezTo>
                  <a:cubicBezTo>
                    <a:pt x="3158490" y="5045710"/>
                    <a:pt x="3157220" y="5043171"/>
                    <a:pt x="3157220" y="5041900"/>
                  </a:cubicBezTo>
                  <a:lnTo>
                    <a:pt x="3148330" y="5041900"/>
                  </a:lnTo>
                  <a:lnTo>
                    <a:pt x="3148330" y="5052060"/>
                  </a:lnTo>
                  <a:lnTo>
                    <a:pt x="3136900" y="5052060"/>
                  </a:lnTo>
                  <a:lnTo>
                    <a:pt x="3136900" y="5030470"/>
                  </a:lnTo>
                  <a:lnTo>
                    <a:pt x="3167380" y="5030470"/>
                  </a:lnTo>
                  <a:close/>
                  <a:moveTo>
                    <a:pt x="3117850" y="5002530"/>
                  </a:moveTo>
                  <a:lnTo>
                    <a:pt x="3117850" y="4992370"/>
                  </a:lnTo>
                  <a:lnTo>
                    <a:pt x="3171190" y="4969510"/>
                  </a:lnTo>
                  <a:lnTo>
                    <a:pt x="3171190" y="4983480"/>
                  </a:lnTo>
                  <a:lnTo>
                    <a:pt x="3159760" y="4988560"/>
                  </a:lnTo>
                  <a:lnTo>
                    <a:pt x="3159760" y="5010150"/>
                  </a:lnTo>
                  <a:lnTo>
                    <a:pt x="3171190" y="5015230"/>
                  </a:lnTo>
                  <a:lnTo>
                    <a:pt x="3171190" y="5027930"/>
                  </a:lnTo>
                  <a:lnTo>
                    <a:pt x="3117850" y="5002530"/>
                  </a:lnTo>
                  <a:close/>
                  <a:moveTo>
                    <a:pt x="3133090" y="4997450"/>
                  </a:moveTo>
                  <a:lnTo>
                    <a:pt x="3149600" y="5003800"/>
                  </a:lnTo>
                  <a:lnTo>
                    <a:pt x="3149600" y="4991100"/>
                  </a:lnTo>
                  <a:lnTo>
                    <a:pt x="3133090" y="4997450"/>
                  </a:lnTo>
                  <a:close/>
                  <a:moveTo>
                    <a:pt x="3128010" y="4955540"/>
                  </a:moveTo>
                  <a:lnTo>
                    <a:pt x="3128010" y="4970780"/>
                  </a:lnTo>
                  <a:lnTo>
                    <a:pt x="3117850" y="4970780"/>
                  </a:lnTo>
                  <a:lnTo>
                    <a:pt x="3117850" y="4927600"/>
                  </a:lnTo>
                  <a:lnTo>
                    <a:pt x="3128010" y="4927600"/>
                  </a:lnTo>
                  <a:lnTo>
                    <a:pt x="3128010" y="4942840"/>
                  </a:lnTo>
                  <a:lnTo>
                    <a:pt x="3171190" y="4942840"/>
                  </a:lnTo>
                  <a:lnTo>
                    <a:pt x="3171190" y="4954270"/>
                  </a:lnTo>
                  <a:lnTo>
                    <a:pt x="3128010" y="4955540"/>
                  </a:lnTo>
                  <a:lnTo>
                    <a:pt x="3128010" y="4955540"/>
                  </a:lnTo>
                  <a:close/>
                  <a:moveTo>
                    <a:pt x="3117850" y="4917440"/>
                  </a:moveTo>
                  <a:lnTo>
                    <a:pt x="3117850" y="4906010"/>
                  </a:lnTo>
                  <a:lnTo>
                    <a:pt x="3171190" y="4906010"/>
                  </a:lnTo>
                  <a:lnTo>
                    <a:pt x="3171190" y="4917440"/>
                  </a:lnTo>
                  <a:lnTo>
                    <a:pt x="3117850" y="4917440"/>
                  </a:lnTo>
                  <a:close/>
                  <a:moveTo>
                    <a:pt x="3117850" y="4894580"/>
                  </a:moveTo>
                  <a:lnTo>
                    <a:pt x="3117850" y="4881880"/>
                  </a:lnTo>
                  <a:lnTo>
                    <a:pt x="3153410" y="4869180"/>
                  </a:lnTo>
                  <a:lnTo>
                    <a:pt x="3153410" y="4869180"/>
                  </a:lnTo>
                  <a:lnTo>
                    <a:pt x="3117850" y="4855210"/>
                  </a:lnTo>
                  <a:lnTo>
                    <a:pt x="3117850" y="4842510"/>
                  </a:lnTo>
                  <a:lnTo>
                    <a:pt x="3171190" y="4865370"/>
                  </a:lnTo>
                  <a:lnTo>
                    <a:pt x="3171190" y="4875530"/>
                  </a:lnTo>
                  <a:lnTo>
                    <a:pt x="3117850" y="4894580"/>
                  </a:lnTo>
                  <a:close/>
                  <a:moveTo>
                    <a:pt x="3117850" y="4829810"/>
                  </a:moveTo>
                  <a:lnTo>
                    <a:pt x="3117850" y="4792980"/>
                  </a:lnTo>
                  <a:lnTo>
                    <a:pt x="3129280" y="4792980"/>
                  </a:lnTo>
                  <a:lnTo>
                    <a:pt x="3129280" y="4818380"/>
                  </a:lnTo>
                  <a:lnTo>
                    <a:pt x="3139440" y="4818380"/>
                  </a:lnTo>
                  <a:lnTo>
                    <a:pt x="3139440" y="4795520"/>
                  </a:lnTo>
                  <a:lnTo>
                    <a:pt x="3150870" y="4795520"/>
                  </a:lnTo>
                  <a:lnTo>
                    <a:pt x="3150870" y="4818380"/>
                  </a:lnTo>
                  <a:lnTo>
                    <a:pt x="3162300" y="4818380"/>
                  </a:lnTo>
                  <a:lnTo>
                    <a:pt x="3162300" y="4791710"/>
                  </a:lnTo>
                  <a:lnTo>
                    <a:pt x="3173730" y="4791710"/>
                  </a:lnTo>
                  <a:lnTo>
                    <a:pt x="3173730" y="4829810"/>
                  </a:lnTo>
                  <a:lnTo>
                    <a:pt x="3117850" y="4829810"/>
                  </a:lnTo>
                  <a:close/>
                  <a:moveTo>
                    <a:pt x="30480" y="146050"/>
                  </a:moveTo>
                  <a:lnTo>
                    <a:pt x="1270" y="83820"/>
                  </a:lnTo>
                  <a:lnTo>
                    <a:pt x="6350" y="82550"/>
                  </a:lnTo>
                  <a:lnTo>
                    <a:pt x="30480" y="134620"/>
                  </a:lnTo>
                  <a:lnTo>
                    <a:pt x="53340" y="82550"/>
                  </a:lnTo>
                  <a:lnTo>
                    <a:pt x="58420" y="83820"/>
                  </a:lnTo>
                  <a:lnTo>
                    <a:pt x="30480" y="146050"/>
                  </a:lnTo>
                  <a:close/>
                  <a:moveTo>
                    <a:pt x="26670" y="0"/>
                  </a:moveTo>
                  <a:lnTo>
                    <a:pt x="31750" y="0"/>
                  </a:lnTo>
                  <a:lnTo>
                    <a:pt x="31750" y="139700"/>
                  </a:lnTo>
                  <a:lnTo>
                    <a:pt x="26670" y="139700"/>
                  </a:lnTo>
                  <a:lnTo>
                    <a:pt x="26670" y="0"/>
                  </a:lnTo>
                  <a:close/>
                  <a:moveTo>
                    <a:pt x="41910" y="246380"/>
                  </a:moveTo>
                  <a:lnTo>
                    <a:pt x="31750" y="234950"/>
                  </a:lnTo>
                  <a:lnTo>
                    <a:pt x="39370" y="228600"/>
                  </a:lnTo>
                  <a:lnTo>
                    <a:pt x="54610" y="246380"/>
                  </a:lnTo>
                  <a:lnTo>
                    <a:pt x="54610" y="256540"/>
                  </a:lnTo>
                  <a:lnTo>
                    <a:pt x="1270" y="256540"/>
                  </a:lnTo>
                  <a:lnTo>
                    <a:pt x="1270" y="246380"/>
                  </a:lnTo>
                  <a:lnTo>
                    <a:pt x="41910" y="246380"/>
                  </a:lnTo>
                  <a:close/>
                  <a:moveTo>
                    <a:pt x="34290" y="292100"/>
                  </a:moveTo>
                  <a:lnTo>
                    <a:pt x="34290" y="295910"/>
                  </a:lnTo>
                  <a:cubicBezTo>
                    <a:pt x="34290" y="297180"/>
                    <a:pt x="34290" y="298450"/>
                    <a:pt x="34290" y="298450"/>
                  </a:cubicBezTo>
                  <a:cubicBezTo>
                    <a:pt x="34290" y="298450"/>
                    <a:pt x="34290" y="300990"/>
                    <a:pt x="35560" y="300990"/>
                  </a:cubicBezTo>
                  <a:cubicBezTo>
                    <a:pt x="35560" y="302260"/>
                    <a:pt x="36830" y="302260"/>
                    <a:pt x="36830" y="303530"/>
                  </a:cubicBezTo>
                  <a:cubicBezTo>
                    <a:pt x="38100" y="303530"/>
                    <a:pt x="38100" y="304800"/>
                    <a:pt x="39370" y="304800"/>
                  </a:cubicBezTo>
                  <a:cubicBezTo>
                    <a:pt x="40640" y="304800"/>
                    <a:pt x="41910" y="303530"/>
                    <a:pt x="43180" y="302260"/>
                  </a:cubicBezTo>
                  <a:cubicBezTo>
                    <a:pt x="44450" y="300990"/>
                    <a:pt x="44450" y="299720"/>
                    <a:pt x="44450" y="297180"/>
                  </a:cubicBezTo>
                  <a:cubicBezTo>
                    <a:pt x="44450" y="295910"/>
                    <a:pt x="44450" y="293370"/>
                    <a:pt x="43180" y="293370"/>
                  </a:cubicBezTo>
                  <a:cubicBezTo>
                    <a:pt x="41910" y="293370"/>
                    <a:pt x="40640" y="290830"/>
                    <a:pt x="39370" y="290830"/>
                  </a:cubicBezTo>
                  <a:lnTo>
                    <a:pt x="41910" y="278130"/>
                  </a:lnTo>
                  <a:cubicBezTo>
                    <a:pt x="44450" y="278130"/>
                    <a:pt x="45720" y="279400"/>
                    <a:pt x="48260" y="280670"/>
                  </a:cubicBezTo>
                  <a:cubicBezTo>
                    <a:pt x="49530" y="281940"/>
                    <a:pt x="50800" y="283210"/>
                    <a:pt x="52070" y="284480"/>
                  </a:cubicBezTo>
                  <a:cubicBezTo>
                    <a:pt x="53340" y="285750"/>
                    <a:pt x="53340" y="288290"/>
                    <a:pt x="54610" y="289560"/>
                  </a:cubicBezTo>
                  <a:cubicBezTo>
                    <a:pt x="55880" y="290830"/>
                    <a:pt x="55880" y="293370"/>
                    <a:pt x="55880" y="295910"/>
                  </a:cubicBezTo>
                  <a:cubicBezTo>
                    <a:pt x="55880" y="298450"/>
                    <a:pt x="55880" y="300990"/>
                    <a:pt x="54610" y="302260"/>
                  </a:cubicBezTo>
                  <a:cubicBezTo>
                    <a:pt x="54610" y="304800"/>
                    <a:pt x="53340" y="306070"/>
                    <a:pt x="52070" y="308610"/>
                  </a:cubicBezTo>
                  <a:cubicBezTo>
                    <a:pt x="50800" y="309880"/>
                    <a:pt x="49530" y="311150"/>
                    <a:pt x="46990" y="312420"/>
                  </a:cubicBezTo>
                  <a:cubicBezTo>
                    <a:pt x="45720" y="313690"/>
                    <a:pt x="43180" y="313690"/>
                    <a:pt x="40640" y="313690"/>
                  </a:cubicBezTo>
                  <a:cubicBezTo>
                    <a:pt x="38100" y="313690"/>
                    <a:pt x="35560" y="312420"/>
                    <a:pt x="33020" y="311150"/>
                  </a:cubicBezTo>
                  <a:cubicBezTo>
                    <a:pt x="30480" y="309880"/>
                    <a:pt x="30480" y="309880"/>
                    <a:pt x="29210" y="307340"/>
                  </a:cubicBezTo>
                  <a:lnTo>
                    <a:pt x="29210" y="307340"/>
                  </a:lnTo>
                  <a:cubicBezTo>
                    <a:pt x="29210" y="308610"/>
                    <a:pt x="27940" y="309880"/>
                    <a:pt x="27940" y="311150"/>
                  </a:cubicBezTo>
                  <a:cubicBezTo>
                    <a:pt x="26670" y="312420"/>
                    <a:pt x="26670" y="313690"/>
                    <a:pt x="25400" y="313690"/>
                  </a:cubicBezTo>
                  <a:cubicBezTo>
                    <a:pt x="24130" y="314960"/>
                    <a:pt x="22860" y="314960"/>
                    <a:pt x="21590" y="316230"/>
                  </a:cubicBezTo>
                  <a:cubicBezTo>
                    <a:pt x="20320" y="316230"/>
                    <a:pt x="19050" y="317500"/>
                    <a:pt x="16510" y="317500"/>
                  </a:cubicBezTo>
                  <a:cubicBezTo>
                    <a:pt x="13970" y="317500"/>
                    <a:pt x="11430" y="317500"/>
                    <a:pt x="8890" y="316230"/>
                  </a:cubicBezTo>
                  <a:cubicBezTo>
                    <a:pt x="6350" y="314960"/>
                    <a:pt x="5080" y="313690"/>
                    <a:pt x="3810" y="312420"/>
                  </a:cubicBezTo>
                  <a:cubicBezTo>
                    <a:pt x="2540" y="311150"/>
                    <a:pt x="1270" y="308610"/>
                    <a:pt x="1270" y="306070"/>
                  </a:cubicBezTo>
                  <a:cubicBezTo>
                    <a:pt x="1270" y="303530"/>
                    <a:pt x="0" y="300990"/>
                    <a:pt x="0" y="297180"/>
                  </a:cubicBezTo>
                  <a:cubicBezTo>
                    <a:pt x="0" y="292100"/>
                    <a:pt x="1270" y="288290"/>
                    <a:pt x="3810" y="284480"/>
                  </a:cubicBezTo>
                  <a:cubicBezTo>
                    <a:pt x="6350" y="280670"/>
                    <a:pt x="10160" y="278130"/>
                    <a:pt x="13970" y="278130"/>
                  </a:cubicBezTo>
                  <a:lnTo>
                    <a:pt x="16510" y="289560"/>
                  </a:lnTo>
                  <a:cubicBezTo>
                    <a:pt x="13970" y="289560"/>
                    <a:pt x="12700" y="290830"/>
                    <a:pt x="11430" y="292100"/>
                  </a:cubicBezTo>
                  <a:cubicBezTo>
                    <a:pt x="10160" y="293370"/>
                    <a:pt x="10160" y="294640"/>
                    <a:pt x="10160" y="297180"/>
                  </a:cubicBezTo>
                  <a:cubicBezTo>
                    <a:pt x="10160" y="299720"/>
                    <a:pt x="11430" y="300990"/>
                    <a:pt x="12700" y="302260"/>
                  </a:cubicBezTo>
                  <a:cubicBezTo>
                    <a:pt x="13970" y="303530"/>
                    <a:pt x="15240" y="303530"/>
                    <a:pt x="17780" y="303530"/>
                  </a:cubicBezTo>
                  <a:cubicBezTo>
                    <a:pt x="19050" y="303530"/>
                    <a:pt x="20320" y="303530"/>
                    <a:pt x="21590" y="302260"/>
                  </a:cubicBezTo>
                  <a:cubicBezTo>
                    <a:pt x="22860" y="300990"/>
                    <a:pt x="22860" y="300990"/>
                    <a:pt x="22860" y="299720"/>
                  </a:cubicBezTo>
                  <a:cubicBezTo>
                    <a:pt x="22860" y="298450"/>
                    <a:pt x="24130" y="297180"/>
                    <a:pt x="24130" y="295910"/>
                  </a:cubicBezTo>
                  <a:cubicBezTo>
                    <a:pt x="24130" y="294640"/>
                    <a:pt x="24130" y="293370"/>
                    <a:pt x="24130" y="292100"/>
                  </a:cubicBezTo>
                  <a:lnTo>
                    <a:pt x="24130" y="289560"/>
                  </a:lnTo>
                  <a:lnTo>
                    <a:pt x="34290" y="289560"/>
                  </a:lnTo>
                  <a:lnTo>
                    <a:pt x="34290" y="292100"/>
                  </a:lnTo>
                  <a:close/>
                  <a:moveTo>
                    <a:pt x="30480" y="1762760"/>
                  </a:moveTo>
                  <a:lnTo>
                    <a:pt x="1270" y="1700530"/>
                  </a:lnTo>
                  <a:lnTo>
                    <a:pt x="6350" y="1697990"/>
                  </a:lnTo>
                  <a:lnTo>
                    <a:pt x="30480" y="1750060"/>
                  </a:lnTo>
                  <a:lnTo>
                    <a:pt x="53340" y="1697990"/>
                  </a:lnTo>
                  <a:lnTo>
                    <a:pt x="58420" y="1700530"/>
                  </a:lnTo>
                  <a:lnTo>
                    <a:pt x="30480" y="1762760"/>
                  </a:lnTo>
                  <a:close/>
                  <a:moveTo>
                    <a:pt x="26670" y="1616710"/>
                  </a:moveTo>
                  <a:lnTo>
                    <a:pt x="31750" y="1616710"/>
                  </a:lnTo>
                  <a:lnTo>
                    <a:pt x="31750" y="1756410"/>
                  </a:lnTo>
                  <a:lnTo>
                    <a:pt x="26670" y="1756410"/>
                  </a:lnTo>
                  <a:lnTo>
                    <a:pt x="26670" y="1616710"/>
                  </a:lnTo>
                  <a:close/>
                  <a:moveTo>
                    <a:pt x="41910" y="1863090"/>
                  </a:moveTo>
                  <a:lnTo>
                    <a:pt x="31750" y="1851660"/>
                  </a:lnTo>
                  <a:lnTo>
                    <a:pt x="39370" y="1845310"/>
                  </a:lnTo>
                  <a:lnTo>
                    <a:pt x="54610" y="1863090"/>
                  </a:lnTo>
                  <a:lnTo>
                    <a:pt x="54610" y="1873250"/>
                  </a:lnTo>
                  <a:lnTo>
                    <a:pt x="1270" y="1873250"/>
                  </a:lnTo>
                  <a:lnTo>
                    <a:pt x="1270" y="1861820"/>
                  </a:lnTo>
                  <a:lnTo>
                    <a:pt x="41910" y="1863090"/>
                  </a:lnTo>
                  <a:lnTo>
                    <a:pt x="41910" y="1863090"/>
                  </a:lnTo>
                  <a:close/>
                  <a:moveTo>
                    <a:pt x="34290" y="1908810"/>
                  </a:moveTo>
                  <a:lnTo>
                    <a:pt x="34290" y="1912620"/>
                  </a:lnTo>
                  <a:cubicBezTo>
                    <a:pt x="34290" y="1913890"/>
                    <a:pt x="34290" y="1915160"/>
                    <a:pt x="34290" y="1915160"/>
                  </a:cubicBezTo>
                  <a:cubicBezTo>
                    <a:pt x="34290" y="1915160"/>
                    <a:pt x="34290" y="1917700"/>
                    <a:pt x="35560" y="1917700"/>
                  </a:cubicBezTo>
                  <a:cubicBezTo>
                    <a:pt x="35560" y="1918970"/>
                    <a:pt x="36830" y="1918970"/>
                    <a:pt x="36830" y="1920240"/>
                  </a:cubicBezTo>
                  <a:cubicBezTo>
                    <a:pt x="38100" y="1920240"/>
                    <a:pt x="38100" y="1921510"/>
                    <a:pt x="39370" y="1921510"/>
                  </a:cubicBezTo>
                  <a:cubicBezTo>
                    <a:pt x="40640" y="1921510"/>
                    <a:pt x="41910" y="1920240"/>
                    <a:pt x="43180" y="1918970"/>
                  </a:cubicBezTo>
                  <a:cubicBezTo>
                    <a:pt x="44450" y="1917700"/>
                    <a:pt x="44450" y="1916430"/>
                    <a:pt x="44450" y="1913890"/>
                  </a:cubicBezTo>
                  <a:cubicBezTo>
                    <a:pt x="44450" y="1912620"/>
                    <a:pt x="44450" y="1910080"/>
                    <a:pt x="43180" y="1910080"/>
                  </a:cubicBezTo>
                  <a:cubicBezTo>
                    <a:pt x="41910" y="1910080"/>
                    <a:pt x="40640" y="1907540"/>
                    <a:pt x="39370" y="1907540"/>
                  </a:cubicBezTo>
                  <a:lnTo>
                    <a:pt x="41910" y="1894840"/>
                  </a:lnTo>
                  <a:cubicBezTo>
                    <a:pt x="44450" y="1894840"/>
                    <a:pt x="45720" y="1896110"/>
                    <a:pt x="48260" y="1897380"/>
                  </a:cubicBezTo>
                  <a:cubicBezTo>
                    <a:pt x="49530" y="1898650"/>
                    <a:pt x="50800" y="1899920"/>
                    <a:pt x="52070" y="1901190"/>
                  </a:cubicBezTo>
                  <a:cubicBezTo>
                    <a:pt x="53340" y="1902460"/>
                    <a:pt x="53340" y="1905000"/>
                    <a:pt x="54610" y="1906270"/>
                  </a:cubicBezTo>
                  <a:cubicBezTo>
                    <a:pt x="55880" y="1907540"/>
                    <a:pt x="55880" y="1910080"/>
                    <a:pt x="55880" y="1912620"/>
                  </a:cubicBezTo>
                  <a:cubicBezTo>
                    <a:pt x="55880" y="1915160"/>
                    <a:pt x="55880" y="1917700"/>
                    <a:pt x="54610" y="1918970"/>
                  </a:cubicBezTo>
                  <a:cubicBezTo>
                    <a:pt x="54610" y="1921510"/>
                    <a:pt x="53340" y="1922780"/>
                    <a:pt x="52070" y="1925320"/>
                  </a:cubicBezTo>
                  <a:cubicBezTo>
                    <a:pt x="50800" y="1926590"/>
                    <a:pt x="49530" y="1927860"/>
                    <a:pt x="46990" y="1929130"/>
                  </a:cubicBezTo>
                  <a:cubicBezTo>
                    <a:pt x="45720" y="1930400"/>
                    <a:pt x="43180" y="1930400"/>
                    <a:pt x="40640" y="1930400"/>
                  </a:cubicBezTo>
                  <a:cubicBezTo>
                    <a:pt x="38100" y="1930400"/>
                    <a:pt x="35560" y="1929130"/>
                    <a:pt x="33020" y="1927860"/>
                  </a:cubicBezTo>
                  <a:cubicBezTo>
                    <a:pt x="30480" y="1926590"/>
                    <a:pt x="29210" y="1924050"/>
                    <a:pt x="29210" y="1921510"/>
                  </a:cubicBezTo>
                  <a:lnTo>
                    <a:pt x="29210" y="1921510"/>
                  </a:lnTo>
                  <a:cubicBezTo>
                    <a:pt x="29210" y="1922780"/>
                    <a:pt x="27940" y="1924050"/>
                    <a:pt x="27940" y="1925320"/>
                  </a:cubicBezTo>
                  <a:cubicBezTo>
                    <a:pt x="26670" y="1926590"/>
                    <a:pt x="26670" y="1927860"/>
                    <a:pt x="25400" y="1927860"/>
                  </a:cubicBezTo>
                  <a:cubicBezTo>
                    <a:pt x="24130" y="1929130"/>
                    <a:pt x="22860" y="1929130"/>
                    <a:pt x="21590" y="1930400"/>
                  </a:cubicBezTo>
                  <a:cubicBezTo>
                    <a:pt x="20320" y="1930400"/>
                    <a:pt x="19050" y="1931670"/>
                    <a:pt x="16510" y="1931670"/>
                  </a:cubicBezTo>
                  <a:cubicBezTo>
                    <a:pt x="13970" y="1931670"/>
                    <a:pt x="11430" y="1931670"/>
                    <a:pt x="8890" y="1930400"/>
                  </a:cubicBezTo>
                  <a:cubicBezTo>
                    <a:pt x="6350" y="1929130"/>
                    <a:pt x="5080" y="1927860"/>
                    <a:pt x="3810" y="1926590"/>
                  </a:cubicBezTo>
                  <a:cubicBezTo>
                    <a:pt x="2540" y="1925320"/>
                    <a:pt x="1270" y="1922780"/>
                    <a:pt x="1270" y="1920240"/>
                  </a:cubicBezTo>
                  <a:cubicBezTo>
                    <a:pt x="1270" y="1917700"/>
                    <a:pt x="0" y="1915160"/>
                    <a:pt x="0" y="1912620"/>
                  </a:cubicBezTo>
                  <a:cubicBezTo>
                    <a:pt x="0" y="1907540"/>
                    <a:pt x="1270" y="1903730"/>
                    <a:pt x="3810" y="1899920"/>
                  </a:cubicBezTo>
                  <a:cubicBezTo>
                    <a:pt x="6350" y="1896110"/>
                    <a:pt x="10160" y="1893570"/>
                    <a:pt x="13970" y="1893570"/>
                  </a:cubicBezTo>
                  <a:lnTo>
                    <a:pt x="16510" y="1905000"/>
                  </a:lnTo>
                  <a:cubicBezTo>
                    <a:pt x="13970" y="1905000"/>
                    <a:pt x="12700" y="1906270"/>
                    <a:pt x="11430" y="1907540"/>
                  </a:cubicBezTo>
                  <a:cubicBezTo>
                    <a:pt x="10160" y="1908810"/>
                    <a:pt x="10160" y="1910080"/>
                    <a:pt x="10160" y="1912620"/>
                  </a:cubicBezTo>
                  <a:cubicBezTo>
                    <a:pt x="10160" y="1915160"/>
                    <a:pt x="11430" y="1916430"/>
                    <a:pt x="12700" y="1917700"/>
                  </a:cubicBezTo>
                  <a:cubicBezTo>
                    <a:pt x="13970" y="1918970"/>
                    <a:pt x="15240" y="1918970"/>
                    <a:pt x="17780" y="1918970"/>
                  </a:cubicBezTo>
                  <a:cubicBezTo>
                    <a:pt x="19050" y="1918970"/>
                    <a:pt x="20320" y="1918970"/>
                    <a:pt x="21590" y="1917700"/>
                  </a:cubicBezTo>
                  <a:cubicBezTo>
                    <a:pt x="22860" y="1916430"/>
                    <a:pt x="22860" y="1916430"/>
                    <a:pt x="22860" y="1915160"/>
                  </a:cubicBezTo>
                  <a:cubicBezTo>
                    <a:pt x="22860" y="1913890"/>
                    <a:pt x="24130" y="1912620"/>
                    <a:pt x="24130" y="1911350"/>
                  </a:cubicBezTo>
                  <a:cubicBezTo>
                    <a:pt x="24130" y="1910080"/>
                    <a:pt x="24130" y="1908810"/>
                    <a:pt x="24130" y="1907540"/>
                  </a:cubicBezTo>
                  <a:lnTo>
                    <a:pt x="24130" y="1905000"/>
                  </a:lnTo>
                  <a:lnTo>
                    <a:pt x="34290" y="1905000"/>
                  </a:lnTo>
                  <a:lnTo>
                    <a:pt x="34290" y="1908810"/>
                  </a:lnTo>
                  <a:close/>
                  <a:moveTo>
                    <a:pt x="54610" y="1996440"/>
                  </a:moveTo>
                  <a:lnTo>
                    <a:pt x="54610" y="2006600"/>
                  </a:lnTo>
                  <a:lnTo>
                    <a:pt x="1270" y="2029460"/>
                  </a:lnTo>
                  <a:lnTo>
                    <a:pt x="1270" y="2015490"/>
                  </a:lnTo>
                  <a:lnTo>
                    <a:pt x="12700" y="2010410"/>
                  </a:lnTo>
                  <a:lnTo>
                    <a:pt x="12700" y="1990090"/>
                  </a:lnTo>
                  <a:lnTo>
                    <a:pt x="1270" y="1985010"/>
                  </a:lnTo>
                  <a:lnTo>
                    <a:pt x="1270" y="1972310"/>
                  </a:lnTo>
                  <a:lnTo>
                    <a:pt x="54610" y="1996440"/>
                  </a:lnTo>
                  <a:close/>
                  <a:moveTo>
                    <a:pt x="39370" y="2000250"/>
                  </a:moveTo>
                  <a:lnTo>
                    <a:pt x="22860" y="1993900"/>
                  </a:lnTo>
                  <a:lnTo>
                    <a:pt x="22860" y="2006600"/>
                  </a:lnTo>
                  <a:lnTo>
                    <a:pt x="39370" y="2000250"/>
                  </a:lnTo>
                  <a:close/>
                  <a:moveTo>
                    <a:pt x="30480" y="3468370"/>
                  </a:moveTo>
                  <a:lnTo>
                    <a:pt x="1270" y="3406140"/>
                  </a:lnTo>
                  <a:lnTo>
                    <a:pt x="6350" y="3403600"/>
                  </a:lnTo>
                  <a:lnTo>
                    <a:pt x="30480" y="3455670"/>
                  </a:lnTo>
                  <a:lnTo>
                    <a:pt x="53340" y="3403600"/>
                  </a:lnTo>
                  <a:lnTo>
                    <a:pt x="58420" y="3406140"/>
                  </a:lnTo>
                  <a:lnTo>
                    <a:pt x="30480" y="3468370"/>
                  </a:lnTo>
                  <a:close/>
                  <a:moveTo>
                    <a:pt x="26670" y="3322320"/>
                  </a:moveTo>
                  <a:lnTo>
                    <a:pt x="31750" y="3322320"/>
                  </a:lnTo>
                  <a:lnTo>
                    <a:pt x="31750" y="3462020"/>
                  </a:lnTo>
                  <a:lnTo>
                    <a:pt x="26670" y="3462020"/>
                  </a:lnTo>
                  <a:lnTo>
                    <a:pt x="26670" y="3322320"/>
                  </a:lnTo>
                  <a:close/>
                  <a:moveTo>
                    <a:pt x="41910" y="3568700"/>
                  </a:moveTo>
                  <a:lnTo>
                    <a:pt x="31750" y="3557270"/>
                  </a:lnTo>
                  <a:lnTo>
                    <a:pt x="39370" y="3550920"/>
                  </a:lnTo>
                  <a:lnTo>
                    <a:pt x="54610" y="3568700"/>
                  </a:lnTo>
                  <a:lnTo>
                    <a:pt x="54610" y="3578860"/>
                  </a:lnTo>
                  <a:lnTo>
                    <a:pt x="1270" y="3578860"/>
                  </a:lnTo>
                  <a:lnTo>
                    <a:pt x="1270" y="3567430"/>
                  </a:lnTo>
                  <a:lnTo>
                    <a:pt x="41910" y="3567430"/>
                  </a:lnTo>
                  <a:lnTo>
                    <a:pt x="41910" y="3568700"/>
                  </a:lnTo>
                  <a:close/>
                  <a:moveTo>
                    <a:pt x="12700" y="3623310"/>
                  </a:moveTo>
                  <a:lnTo>
                    <a:pt x="12700" y="3599180"/>
                  </a:lnTo>
                  <a:lnTo>
                    <a:pt x="21590" y="3599180"/>
                  </a:lnTo>
                  <a:lnTo>
                    <a:pt x="54610" y="3620770"/>
                  </a:lnTo>
                  <a:lnTo>
                    <a:pt x="54610" y="3633470"/>
                  </a:lnTo>
                  <a:lnTo>
                    <a:pt x="21590" y="3633470"/>
                  </a:lnTo>
                  <a:lnTo>
                    <a:pt x="21590" y="3639820"/>
                  </a:lnTo>
                  <a:lnTo>
                    <a:pt x="12700" y="3639820"/>
                  </a:lnTo>
                  <a:lnTo>
                    <a:pt x="12700" y="3633470"/>
                  </a:lnTo>
                  <a:lnTo>
                    <a:pt x="1270" y="3633470"/>
                  </a:lnTo>
                  <a:lnTo>
                    <a:pt x="1270" y="3622040"/>
                  </a:lnTo>
                  <a:lnTo>
                    <a:pt x="12700" y="3623310"/>
                  </a:lnTo>
                  <a:lnTo>
                    <a:pt x="12700" y="3623310"/>
                  </a:lnTo>
                  <a:close/>
                  <a:moveTo>
                    <a:pt x="40640" y="3623310"/>
                  </a:moveTo>
                  <a:lnTo>
                    <a:pt x="40640" y="3623310"/>
                  </a:lnTo>
                  <a:lnTo>
                    <a:pt x="21590" y="3611880"/>
                  </a:lnTo>
                  <a:lnTo>
                    <a:pt x="21590" y="3624580"/>
                  </a:lnTo>
                  <a:lnTo>
                    <a:pt x="40640" y="3624580"/>
                  </a:lnTo>
                  <a:lnTo>
                    <a:pt x="40640" y="3623310"/>
                  </a:lnTo>
                  <a:close/>
                  <a:moveTo>
                    <a:pt x="30480" y="5085080"/>
                  </a:moveTo>
                  <a:lnTo>
                    <a:pt x="1270" y="5022850"/>
                  </a:lnTo>
                  <a:lnTo>
                    <a:pt x="6350" y="5020310"/>
                  </a:lnTo>
                  <a:lnTo>
                    <a:pt x="30480" y="5072380"/>
                  </a:lnTo>
                  <a:lnTo>
                    <a:pt x="53340" y="5020310"/>
                  </a:lnTo>
                  <a:lnTo>
                    <a:pt x="58420" y="5022850"/>
                  </a:lnTo>
                  <a:lnTo>
                    <a:pt x="30480" y="5085080"/>
                  </a:lnTo>
                  <a:close/>
                  <a:moveTo>
                    <a:pt x="26670" y="4939030"/>
                  </a:moveTo>
                  <a:lnTo>
                    <a:pt x="31750" y="4939030"/>
                  </a:lnTo>
                  <a:lnTo>
                    <a:pt x="31750" y="5078730"/>
                  </a:lnTo>
                  <a:lnTo>
                    <a:pt x="26670" y="5078730"/>
                  </a:lnTo>
                  <a:lnTo>
                    <a:pt x="26670" y="4939030"/>
                  </a:lnTo>
                  <a:close/>
                  <a:moveTo>
                    <a:pt x="41910" y="5185410"/>
                  </a:moveTo>
                  <a:lnTo>
                    <a:pt x="31750" y="5173980"/>
                  </a:lnTo>
                  <a:lnTo>
                    <a:pt x="39370" y="5167630"/>
                  </a:lnTo>
                  <a:lnTo>
                    <a:pt x="54610" y="5185410"/>
                  </a:lnTo>
                  <a:lnTo>
                    <a:pt x="54610" y="5195570"/>
                  </a:lnTo>
                  <a:lnTo>
                    <a:pt x="1270" y="5195570"/>
                  </a:lnTo>
                  <a:lnTo>
                    <a:pt x="1270" y="5184140"/>
                  </a:lnTo>
                  <a:lnTo>
                    <a:pt x="41910" y="5184140"/>
                  </a:lnTo>
                  <a:lnTo>
                    <a:pt x="41910" y="5185410"/>
                  </a:lnTo>
                  <a:close/>
                  <a:moveTo>
                    <a:pt x="12700" y="5240020"/>
                  </a:moveTo>
                  <a:lnTo>
                    <a:pt x="12700" y="5215890"/>
                  </a:lnTo>
                  <a:lnTo>
                    <a:pt x="21590" y="5215890"/>
                  </a:lnTo>
                  <a:lnTo>
                    <a:pt x="54610" y="5237480"/>
                  </a:lnTo>
                  <a:lnTo>
                    <a:pt x="54610" y="5250180"/>
                  </a:lnTo>
                  <a:lnTo>
                    <a:pt x="21590" y="5250180"/>
                  </a:lnTo>
                  <a:lnTo>
                    <a:pt x="21590" y="5256530"/>
                  </a:lnTo>
                  <a:lnTo>
                    <a:pt x="12700" y="5256530"/>
                  </a:lnTo>
                  <a:lnTo>
                    <a:pt x="12700" y="5250180"/>
                  </a:lnTo>
                  <a:lnTo>
                    <a:pt x="1270" y="5250180"/>
                  </a:lnTo>
                  <a:lnTo>
                    <a:pt x="1270" y="5238750"/>
                  </a:lnTo>
                  <a:lnTo>
                    <a:pt x="12700" y="5240020"/>
                  </a:lnTo>
                  <a:lnTo>
                    <a:pt x="12700" y="5240020"/>
                  </a:lnTo>
                  <a:close/>
                  <a:moveTo>
                    <a:pt x="40640" y="5240020"/>
                  </a:moveTo>
                  <a:lnTo>
                    <a:pt x="40640" y="5240020"/>
                  </a:lnTo>
                  <a:lnTo>
                    <a:pt x="21590" y="5227320"/>
                  </a:lnTo>
                  <a:lnTo>
                    <a:pt x="21590" y="5240020"/>
                  </a:lnTo>
                  <a:lnTo>
                    <a:pt x="40640" y="5240020"/>
                  </a:lnTo>
                  <a:close/>
                  <a:moveTo>
                    <a:pt x="54610" y="5317490"/>
                  </a:moveTo>
                  <a:lnTo>
                    <a:pt x="54610" y="5327650"/>
                  </a:lnTo>
                  <a:lnTo>
                    <a:pt x="1270" y="5351780"/>
                  </a:lnTo>
                  <a:lnTo>
                    <a:pt x="1270" y="5337810"/>
                  </a:lnTo>
                  <a:lnTo>
                    <a:pt x="12700" y="5332730"/>
                  </a:lnTo>
                  <a:lnTo>
                    <a:pt x="12700" y="5311140"/>
                  </a:lnTo>
                  <a:lnTo>
                    <a:pt x="1270" y="5306060"/>
                  </a:lnTo>
                  <a:lnTo>
                    <a:pt x="1270" y="5293360"/>
                  </a:lnTo>
                  <a:lnTo>
                    <a:pt x="54610" y="5317490"/>
                  </a:lnTo>
                  <a:close/>
                  <a:moveTo>
                    <a:pt x="39370" y="5322570"/>
                  </a:moveTo>
                  <a:lnTo>
                    <a:pt x="22860" y="5316220"/>
                  </a:lnTo>
                  <a:lnTo>
                    <a:pt x="22860" y="5328920"/>
                  </a:lnTo>
                  <a:lnTo>
                    <a:pt x="39370" y="5322570"/>
                  </a:lnTo>
                  <a:close/>
                </a:path>
              </a:pathLst>
            </a:custGeom>
            <a:solidFill>
              <a:srgbClr val="7D901A"/>
            </a:solidFill>
          </p:spPr>
        </p:sp>
      </p:grpSp>
      <p:grpSp>
        <p:nvGrpSpPr>
          <p:cNvPr id="13" name="Group 13"/>
          <p:cNvGrpSpPr/>
          <p:nvPr/>
        </p:nvGrpSpPr>
        <p:grpSpPr>
          <a:xfrm>
            <a:off x="1666648" y="4371236"/>
            <a:ext cx="2995533" cy="2995533"/>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lnTo>
                    <a:pt x="466396" y="87561"/>
                  </a:lnTo>
                  <a:lnTo>
                    <a:pt x="553838" y="27679"/>
                  </a:lnTo>
                  <a:lnTo>
                    <a:pt x="578287" y="131093"/>
                  </a:lnTo>
                  <a:lnTo>
                    <a:pt x="681363" y="106978"/>
                  </a:lnTo>
                  <a:lnTo>
                    <a:pt x="666963" y="212279"/>
                  </a:lnTo>
                  <a:lnTo>
                    <a:pt x="771752" y="227186"/>
                  </a:lnTo>
                  <a:lnTo>
                    <a:pt x="720448" y="320152"/>
                  </a:lnTo>
                  <a:lnTo>
                    <a:pt x="812800" y="372069"/>
                  </a:lnTo>
                  <a:lnTo>
                    <a:pt x="731520" y="440145"/>
                  </a:lnTo>
                  <a:lnTo>
                    <a:pt x="798961" y="522061"/>
                  </a:lnTo>
                  <a:lnTo>
                    <a:pt x="698682" y="556053"/>
                  </a:lnTo>
                  <a:lnTo>
                    <a:pt x="732104" y="656904"/>
                  </a:lnTo>
                  <a:lnTo>
                    <a:pt x="626370" y="652219"/>
                  </a:lnTo>
                  <a:lnTo>
                    <a:pt x="621259" y="758384"/>
                  </a:lnTo>
                  <a:lnTo>
                    <a:pt x="524350" y="715658"/>
                  </a:lnTo>
                  <a:lnTo>
                    <a:pt x="481396" y="812800"/>
                  </a:lnTo>
                  <a:lnTo>
                    <a:pt x="406400" y="737801"/>
                  </a:lnTo>
                  <a:lnTo>
                    <a:pt x="331404" y="812800"/>
                  </a:lnTo>
                  <a:lnTo>
                    <a:pt x="288450" y="715658"/>
                  </a:lnTo>
                  <a:lnTo>
                    <a:pt x="191541" y="758384"/>
                  </a:lnTo>
                  <a:lnTo>
                    <a:pt x="186430" y="652219"/>
                  </a:lnTo>
                  <a:lnTo>
                    <a:pt x="80696" y="656904"/>
                  </a:lnTo>
                  <a:lnTo>
                    <a:pt x="114118" y="556053"/>
                  </a:lnTo>
                  <a:lnTo>
                    <a:pt x="13839" y="522061"/>
                  </a:lnTo>
                  <a:lnTo>
                    <a:pt x="81280" y="440145"/>
                  </a:lnTo>
                  <a:lnTo>
                    <a:pt x="0" y="372069"/>
                  </a:lnTo>
                  <a:lnTo>
                    <a:pt x="92352" y="320152"/>
                  </a:lnTo>
                  <a:lnTo>
                    <a:pt x="41047" y="227186"/>
                  </a:lnTo>
                  <a:lnTo>
                    <a:pt x="145837" y="212279"/>
                  </a:lnTo>
                  <a:lnTo>
                    <a:pt x="131437" y="106978"/>
                  </a:lnTo>
                  <a:lnTo>
                    <a:pt x="234513" y="131093"/>
                  </a:lnTo>
                  <a:lnTo>
                    <a:pt x="258962" y="27679"/>
                  </a:lnTo>
                  <a:lnTo>
                    <a:pt x="346404" y="87561"/>
                  </a:lnTo>
                  <a:lnTo>
                    <a:pt x="406400" y="0"/>
                  </a:lnTo>
                  <a:close/>
                </a:path>
              </a:pathLst>
            </a:custGeom>
            <a:solidFill>
              <a:srgbClr val="B47955"/>
            </a:solidFill>
          </p:spPr>
        </p:sp>
        <p:sp>
          <p:nvSpPr>
            <p:cNvPr id="15" name="TextBox 15"/>
            <p:cNvSpPr txBox="1"/>
            <p:nvPr/>
          </p:nvSpPr>
          <p:spPr>
            <a:xfrm>
              <a:off x="139700" y="101600"/>
              <a:ext cx="533400" cy="571500"/>
            </a:xfrm>
            <a:prstGeom prst="rect">
              <a:avLst/>
            </a:prstGeom>
          </p:spPr>
          <p:txBody>
            <a:bodyPr lIns="33867" tIns="33867" rIns="33867" bIns="33867" rtlCol="0" anchor="ctr"/>
            <a:lstStyle/>
            <a:p>
              <a:pPr algn="ctr">
                <a:lnSpc>
                  <a:spcPts val="1773"/>
                </a:lnSpc>
              </a:pPr>
              <a:endParaRPr sz="1200">
                <a:solidFill>
                  <a:prstClr val="black"/>
                </a:solidFill>
              </a:endParaRPr>
            </a:p>
          </p:txBody>
        </p:sp>
      </p:grpSp>
      <p:sp>
        <p:nvSpPr>
          <p:cNvPr id="16" name="TextBox 16"/>
          <p:cNvSpPr txBox="1"/>
          <p:nvPr/>
        </p:nvSpPr>
        <p:spPr>
          <a:xfrm>
            <a:off x="2004198" y="5046503"/>
            <a:ext cx="2320433" cy="923330"/>
          </a:xfrm>
          <a:prstGeom prst="rect">
            <a:avLst/>
          </a:prstGeom>
        </p:spPr>
        <p:txBody>
          <a:bodyPr lIns="0" tIns="0" rIns="0" bIns="0" rtlCol="0" anchor="t">
            <a:spAutoFit/>
          </a:bodyPr>
          <a:lstStyle/>
          <a:p>
            <a:pPr algn="ctr">
              <a:lnSpc>
                <a:spcPts val="3640"/>
              </a:lnSpc>
              <a:spcBef>
                <a:spcPct val="0"/>
              </a:spcBef>
            </a:pPr>
            <a:r>
              <a:rPr lang="en-US" sz="2600">
                <a:solidFill>
                  <a:srgbClr val="FFFFFF"/>
                </a:solidFill>
                <a:latin typeface="Roboto Condensed"/>
              </a:rPr>
              <a:t>Thực hiện </a:t>
            </a:r>
          </a:p>
          <a:p>
            <a:pPr algn="ctr">
              <a:lnSpc>
                <a:spcPts val="3640"/>
              </a:lnSpc>
              <a:spcBef>
                <a:spcPct val="0"/>
              </a:spcBef>
            </a:pPr>
            <a:r>
              <a:rPr lang="en-US" sz="2600">
                <a:solidFill>
                  <a:srgbClr val="FFFFFF"/>
                </a:solidFill>
                <a:latin typeface="Roboto Condensed"/>
              </a:rPr>
              <a:t>cá nhân: 10 phút</a:t>
            </a:r>
          </a:p>
        </p:txBody>
      </p:sp>
    </p:spTree>
    <p:extLst>
      <p:ext uri="{BB962C8B-B14F-4D97-AF65-F5344CB8AC3E}">
        <p14:creationId xmlns:p14="http://schemas.microsoft.com/office/powerpoint/2010/main" val="11143648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496ACF7F-0121-9647-BA68-05936E75CE1A}"/>
              </a:ext>
            </a:extLst>
          </p:cNvPr>
          <p:cNvSpPr/>
          <p:nvPr/>
        </p:nvSpPr>
        <p:spPr>
          <a:xfrm>
            <a:off x="0" y="152400"/>
            <a:ext cx="12192000" cy="6484083"/>
          </a:xfrm>
          <a:prstGeom prst="rect">
            <a:avLst/>
          </a:prstGeom>
        </p:spPr>
        <p:txBody>
          <a:bodyPr wrap="square">
            <a:spAutoFit/>
          </a:bodyPr>
          <a:lstStyle/>
          <a:p>
            <a:pPr algn="ctr">
              <a:lnSpc>
                <a:spcPct val="115000"/>
              </a:lnSpc>
              <a:spcBef>
                <a:spcPts val="600"/>
              </a:spcBef>
              <a:spcAft>
                <a:spcPts val="600"/>
              </a:spcAft>
              <a:tabLst>
                <a:tab pos="457200" algn="l"/>
              </a:tabLst>
            </a:pPr>
            <a:r>
              <a:rPr lang="vi-VN" sz="2900" b="1" spc="-30" dirty="0">
                <a:solidFill>
                  <a:srgbClr val="000000"/>
                </a:solidFill>
                <a:latin typeface="Times New Roman" panose="02020603050405020304" pitchFamily="18" charset="0"/>
                <a:ea typeface="Calibri" panose="020F0502020204030204" pitchFamily="34" charset="0"/>
              </a:rPr>
              <a:t>Đoạn văn tham khảo: </a:t>
            </a:r>
            <a:endParaRPr lang="x-none" sz="2900" b="1" dirty="0">
              <a:solidFill>
                <a:srgbClr val="000000"/>
              </a:solidFill>
              <a:latin typeface="Times New Roman" panose="02020603050405020304" pitchFamily="18" charset="0"/>
              <a:ea typeface="Calibri" panose="020F0502020204030204" pitchFamily="34" charset="0"/>
            </a:endParaRPr>
          </a:p>
          <a:p>
            <a:pPr algn="just"/>
            <a:r>
              <a:rPr lang="vi-VN" sz="2900" i="1" spc="-30" dirty="0">
                <a:solidFill>
                  <a:srgbClr val="000000"/>
                </a:solidFill>
                <a:latin typeface="Times New Roman" panose="02020603050405020304" pitchFamily="18" charset="0"/>
                <a:ea typeface="Calibri" panose="020F0502020204030204" pitchFamily="34" charset="0"/>
              </a:rPr>
              <a:t>	Trong lịch sử Việt Nam và qua tác phẩm “Lá cờ thêu sáu chữ vàng” của Nguyễn Huy Tưởng, em được biết đến người anh hùng trẻ tuổi Hoài Văn Hầu Trần Quốc Toản. Khi mới 15 tuổi, Trần Quốc Toản đã hừng hực chí lớn muốn diệt giặc bạo tàn, bảo vệ sự toàn vẹn của non sông nước Việt. Chàng thiếu niên dũng mãnh ấy đã từng bóp nát quả cam vua ban vì không được dự bàn việc nước, dốc lòng tự chiêu binh đánh giặc, xông pha trận mạc với lá cờ thêu sáu chữ vàng “Phá cường địch, báo hoàng ân” nổi danh sử sách. Trong cuộc kháng chiến chống quân Mông Nguyên xâm lược Đại Việt 1285, Trần Quốc Toản luôn anh dũng đi đầu diệt giặc. Trong lúc truy đuổi quân giặc, Trần Quốc Toản không may hi sinh. Tuy tử trận nhưng Trần Quốc Toản đã góp công không nhỏ trong chiến thắng của quân dân ta. Nhận được tin, vua Trần Nhân Tông vô cùng thương tiếc. Khi đất nước sạch bóng giặc, nhà vua cho cử hành tang lễ rất trọng thể, đích thân làm văn tế và truy tặng Trần Quốc Toản là Hoài Văn Vương.</a:t>
            </a:r>
            <a:r>
              <a:rPr lang="x-none" sz="2900" dirty="0">
                <a:solidFill>
                  <a:prstClr val="black"/>
                </a:solidFill>
              </a:rPr>
              <a:t> </a:t>
            </a:r>
          </a:p>
        </p:txBody>
      </p:sp>
    </p:spTree>
    <p:extLst>
      <p:ext uri="{BB962C8B-B14F-4D97-AF65-F5344CB8AC3E}">
        <p14:creationId xmlns:p14="http://schemas.microsoft.com/office/powerpoint/2010/main" val="1728646815"/>
      </p:ext>
    </p:extLst>
  </p:cSld>
  <p:clrMapOvr>
    <a:masterClrMapping/>
  </p:clrMapOvr>
  <p:transition spd="slow" advTm="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xmlns="" id="{E8A11638-BF34-4744-8C50-A6DE31FCD297}"/>
              </a:ext>
            </a:extLst>
          </p:cNvPr>
          <p:cNvPicPr>
            <a:picLocks noChangeAspect="1"/>
          </p:cNvPicPr>
          <p:nvPr/>
        </p:nvPicPr>
        <p:blipFill>
          <a:blip r:embed="rId2"/>
          <a:stretch>
            <a:fillRect/>
          </a:stretch>
        </p:blipFill>
        <p:spPr>
          <a:xfrm>
            <a:off x="-423636" y="1144815"/>
            <a:ext cx="6159500" cy="6527800"/>
          </a:xfrm>
          <a:prstGeom prst="rect">
            <a:avLst/>
          </a:prstGeom>
        </p:spPr>
      </p:pic>
      <p:sp>
        <p:nvSpPr>
          <p:cNvPr id="6" name="Rectangle 5">
            <a:extLst>
              <a:ext uri="{FF2B5EF4-FFF2-40B4-BE49-F238E27FC236}">
                <a16:creationId xmlns:a16="http://schemas.microsoft.com/office/drawing/2014/main" xmlns="" id="{FD729C68-A9DB-D54B-8209-A60F73B27A86}"/>
              </a:ext>
            </a:extLst>
          </p:cNvPr>
          <p:cNvSpPr/>
          <p:nvPr/>
        </p:nvSpPr>
        <p:spPr>
          <a:xfrm>
            <a:off x="5235121" y="805906"/>
            <a:ext cx="6159500" cy="4031873"/>
          </a:xfrm>
          <a:prstGeom prst="rect">
            <a:avLst/>
          </a:prstGeom>
          <a:solidFill>
            <a:schemeClr val="accent6">
              <a:lumMod val="20000"/>
              <a:lumOff val="80000"/>
            </a:schemeClr>
          </a:solidFill>
        </p:spPr>
        <p:txBody>
          <a:bodyPr wrap="square">
            <a:spAutoFit/>
          </a:bodyPr>
          <a:lstStyle/>
          <a:p>
            <a:pPr algn="ctr"/>
            <a:r>
              <a:rPr lang="vi-VN" sz="3200" dirty="0">
                <a:solidFill>
                  <a:prstClr val="black"/>
                </a:solidFill>
                <a:latin typeface="Times New Roman" panose="02020603050405020304" pitchFamily="18" charset="0"/>
                <a:cs typeface="Times New Roman" panose="02020603050405020304" pitchFamily="18" charset="0"/>
              </a:rPr>
              <a:t>Tên thật là Lê Hữu Trọng, là Việt kiều tại Thái Lan, tham gia hoạt động cách mạng từ khi lên 10 tuổi. Trong một buổi mít tinh tại Sài Gòn, để bảo vệ đồng chí của mình, anh đã bắn chết mật thám Le Grand. Bị bắt và bị thực dân Pháp kết án tử hình khi mới 17 tuổi.</a:t>
            </a:r>
            <a:r>
              <a:rPr lang="x-none" sz="32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706937203"/>
      </p:ext>
    </p:extLst>
  </p:cSld>
  <p:clrMapOvr>
    <a:masterClrMapping/>
  </p:clrMapOvr>
  <p:transition spd="slow" advTm="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C0E78-E4B4-1440-98CD-24A2C75A93E4}"/>
              </a:ext>
            </a:extLst>
          </p:cNvPr>
          <p:cNvSpPr>
            <a:spLocks noGrp="1"/>
          </p:cNvSpPr>
          <p:nvPr>
            <p:ph type="title"/>
          </p:nvPr>
        </p:nvSpPr>
        <p:spPr>
          <a:xfrm>
            <a:off x="1073944" y="708025"/>
            <a:ext cx="5022056" cy="1325563"/>
          </a:xfrm>
        </p:spPr>
        <p:txBody>
          <a:bodyPr/>
          <a:lstStyle/>
          <a:p>
            <a:r>
              <a:rPr lang="x-none" b="1" dirty="0">
                <a:latin typeface="Times New Roman" panose="02020603050405020304" pitchFamily="18" charset="0"/>
                <a:cs typeface="Times New Roman" panose="02020603050405020304" pitchFamily="18" charset="0"/>
              </a:rPr>
              <a:t>LÝ TỰ TRỌNG</a:t>
            </a:r>
          </a:p>
        </p:txBody>
      </p:sp>
      <p:pic>
        <p:nvPicPr>
          <p:cNvPr id="5122" name="Picture 2" descr="Lý Tự Trọng, người Anh hùng sống mãi trong lòng đất Việt">
            <a:extLst>
              <a:ext uri="{FF2B5EF4-FFF2-40B4-BE49-F238E27FC236}">
                <a16:creationId xmlns:a16="http://schemas.microsoft.com/office/drawing/2014/main" xmlns="" id="{0844048C-7115-2747-B077-1BD2FB92D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2943" y="0"/>
            <a:ext cx="460851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nh hùng Lý Tự Trọng - một tấm gương sáng cho các thế hệ thanh niên noi  theo | Tỉnh Đoàn tỉnh Bến Tre">
            <a:extLst>
              <a:ext uri="{FF2B5EF4-FFF2-40B4-BE49-F238E27FC236}">
                <a16:creationId xmlns:a16="http://schemas.microsoft.com/office/drawing/2014/main" xmlns="" id="{B7A714E4-B7A9-FB47-AAA0-3DCB03F21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2301081"/>
            <a:ext cx="6502400" cy="398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810832"/>
      </p:ext>
    </p:extLst>
  </p:cSld>
  <p:clrMapOvr>
    <a:masterClrMapping/>
  </p:clrMapOvr>
  <p:transition spd="slow" advTm="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xmlns="" id="{E8A11638-BF34-4744-8C50-A6DE31FCD297}"/>
              </a:ext>
            </a:extLst>
          </p:cNvPr>
          <p:cNvPicPr>
            <a:picLocks noChangeAspect="1"/>
          </p:cNvPicPr>
          <p:nvPr/>
        </p:nvPicPr>
        <p:blipFill>
          <a:blip r:embed="rId2"/>
          <a:stretch>
            <a:fillRect/>
          </a:stretch>
        </p:blipFill>
        <p:spPr>
          <a:xfrm>
            <a:off x="-423636" y="1144815"/>
            <a:ext cx="6159500" cy="6527800"/>
          </a:xfrm>
          <a:prstGeom prst="rect">
            <a:avLst/>
          </a:prstGeom>
        </p:spPr>
      </p:pic>
      <p:sp>
        <p:nvSpPr>
          <p:cNvPr id="6" name="Rectangle 5">
            <a:extLst>
              <a:ext uri="{FF2B5EF4-FFF2-40B4-BE49-F238E27FC236}">
                <a16:creationId xmlns:a16="http://schemas.microsoft.com/office/drawing/2014/main" xmlns="" id="{FD729C68-A9DB-D54B-8209-A60F73B27A86}"/>
              </a:ext>
            </a:extLst>
          </p:cNvPr>
          <p:cNvSpPr/>
          <p:nvPr/>
        </p:nvSpPr>
        <p:spPr>
          <a:xfrm>
            <a:off x="5235121" y="805906"/>
            <a:ext cx="6159500" cy="3862596"/>
          </a:xfrm>
          <a:prstGeom prst="rect">
            <a:avLst/>
          </a:prstGeom>
          <a:solidFill>
            <a:schemeClr val="accent6">
              <a:lumMod val="20000"/>
              <a:lumOff val="80000"/>
            </a:schemeClr>
          </a:solidFill>
        </p:spPr>
        <p:txBody>
          <a:bodyPr wrap="square">
            <a:spAutoFit/>
          </a:bodyPr>
          <a:lstStyle/>
          <a:p>
            <a:pPr algn="ctr"/>
            <a:r>
              <a:rPr lang="vi-VN" sz="3500" dirty="0">
                <a:solidFill>
                  <a:prstClr val="black"/>
                </a:solidFill>
                <a:latin typeface="Times New Roman" panose="02020603050405020304" pitchFamily="18" charset="0"/>
                <a:cs typeface="Times New Roman" panose="02020603050405020304" pitchFamily="18" charset="0"/>
              </a:rPr>
              <a:t>Người dân tộc Nùng, tên thật là Nông Văn Dền, làm liên lạc cho cách mạng. Trong một lần phát hiện quân Pháp bao vây cơ sở của cách mạng, anh đã đánh lạc hướng chúng và hi sinh khi mới 14 tuổi.</a:t>
            </a:r>
            <a:r>
              <a:rPr lang="x-none" sz="3500" dirty="0">
                <a:solidFill>
                  <a:prstClr val="black"/>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78360385"/>
      </p:ext>
    </p:extLst>
  </p:cSld>
  <p:clrMapOvr>
    <a:masterClrMapping/>
  </p:clrMapOvr>
  <p:transition spd="slow" advTm="0">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descr="Truyện ngắn Kim Đồng _ Tô Hoài">
            <a:extLst>
              <a:ext uri="{FF2B5EF4-FFF2-40B4-BE49-F238E27FC236}">
                <a16:creationId xmlns:a16="http://schemas.microsoft.com/office/drawing/2014/main" xmlns="" id="{D8D66063-23E6-2B40-8F9F-3804694984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537"/>
          <a:stretch/>
        </p:blipFill>
        <p:spPr bwMode="auto">
          <a:xfrm>
            <a:off x="-6507" y="1183339"/>
            <a:ext cx="4046132" cy="570753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im Đồng&amp;quot; Tô Hoài chương 4">
            <a:extLst>
              <a:ext uri="{FF2B5EF4-FFF2-40B4-BE49-F238E27FC236}">
                <a16:creationId xmlns:a16="http://schemas.microsoft.com/office/drawing/2014/main" xmlns="" id="{53C6B13C-D3B0-934F-89E2-58CD0A4F54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33" r="16424"/>
          <a:stretch/>
        </p:blipFill>
        <p:spPr bwMode="auto">
          <a:xfrm>
            <a:off x="4094960" y="10"/>
            <a:ext cx="4029005" cy="570752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Gương một số anh hùng dân tộc nhỏ tuổi của nước Việt Nam ...">
            <a:extLst>
              <a:ext uri="{FF2B5EF4-FFF2-40B4-BE49-F238E27FC236}">
                <a16:creationId xmlns:a16="http://schemas.microsoft.com/office/drawing/2014/main" xmlns="" id="{ED3775C1-BDD5-2F44-AF05-55120D3BEF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883" b="1"/>
          <a:stretch/>
        </p:blipFill>
        <p:spPr bwMode="auto">
          <a:xfrm>
            <a:off x="8179347" y="1183339"/>
            <a:ext cx="4012654" cy="570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533304"/>
      </p:ext>
    </p:extLst>
  </p:cSld>
  <p:clrMapOvr>
    <a:masterClrMapping/>
  </p:clrMapOvr>
  <p:transition spd="slow" advTm="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toy, doll, vector graphics&#10;&#10;Description automatically generated">
            <a:extLst>
              <a:ext uri="{FF2B5EF4-FFF2-40B4-BE49-F238E27FC236}">
                <a16:creationId xmlns:a16="http://schemas.microsoft.com/office/drawing/2014/main" xmlns="" id="{E8A11638-BF34-4744-8C50-A6DE31FCD297}"/>
              </a:ext>
            </a:extLst>
          </p:cNvPr>
          <p:cNvPicPr>
            <a:picLocks noChangeAspect="1"/>
          </p:cNvPicPr>
          <p:nvPr/>
        </p:nvPicPr>
        <p:blipFill>
          <a:blip r:embed="rId2"/>
          <a:stretch>
            <a:fillRect/>
          </a:stretch>
        </p:blipFill>
        <p:spPr>
          <a:xfrm>
            <a:off x="-423636" y="1144815"/>
            <a:ext cx="6159500" cy="6527800"/>
          </a:xfrm>
          <a:prstGeom prst="rect">
            <a:avLst/>
          </a:prstGeom>
        </p:spPr>
      </p:pic>
      <p:sp>
        <p:nvSpPr>
          <p:cNvPr id="6" name="Rectangle 5">
            <a:extLst>
              <a:ext uri="{FF2B5EF4-FFF2-40B4-BE49-F238E27FC236}">
                <a16:creationId xmlns:a16="http://schemas.microsoft.com/office/drawing/2014/main" xmlns="" id="{FD729C68-A9DB-D54B-8209-A60F73B27A86}"/>
              </a:ext>
            </a:extLst>
          </p:cNvPr>
          <p:cNvSpPr/>
          <p:nvPr/>
        </p:nvSpPr>
        <p:spPr>
          <a:xfrm>
            <a:off x="5235121" y="805906"/>
            <a:ext cx="6159500" cy="2785378"/>
          </a:xfrm>
          <a:prstGeom prst="rect">
            <a:avLst/>
          </a:prstGeom>
          <a:solidFill>
            <a:schemeClr val="accent6">
              <a:lumMod val="20000"/>
              <a:lumOff val="80000"/>
            </a:schemeClr>
          </a:solidFill>
        </p:spPr>
        <p:txBody>
          <a:bodyPr wrap="square">
            <a:spAutoFit/>
          </a:bodyPr>
          <a:lstStyle/>
          <a:p>
            <a:pPr algn="ctr"/>
            <a:r>
              <a:rPr lang="vi-VN" sz="3500" dirty="0">
                <a:solidFill>
                  <a:prstClr val="black"/>
                </a:solidFill>
                <a:latin typeface="Times New Roman" panose="02020603050405020304" pitchFamily="18" charset="0"/>
                <a:cs typeface="Times New Roman" panose="02020603050405020304" pitchFamily="18" charset="0"/>
              </a:rPr>
              <a:t>Sinh năm 1933, quê tại Bà Rịa, là liên lạc viên sau đó là đội viên Đội công an xung phong Đất Đỏ. Bị bắt, đày ra Côn Đảo và bị giặc Pháp bí mật xử từ năm 1952. </a:t>
            </a:r>
            <a:endParaRPr lang="x-none" sz="35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15758"/>
      </p:ext>
    </p:extLst>
  </p:cSld>
  <p:clrMapOvr>
    <a:masterClrMapping/>
  </p:clrMapOvr>
  <p:transition spd="slow" advTm="0">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4" name="Rectangle 72">
            <a:extLst>
              <a:ext uri="{FF2B5EF4-FFF2-40B4-BE49-F238E27FC236}">
                <a16:creationId xmlns:a16="http://schemas.microsoft.com/office/drawing/2014/main" xmlns="" id="{99D1FD2A-2BBA-4B7A-80E4-09314FE251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pic>
        <p:nvPicPr>
          <p:cNvPr id="7172" name="Picture 4" descr="Võ Thị Sáu - Biểu tượng của chủ nghĩa anh hùng cách mạng">
            <a:extLst>
              <a:ext uri="{FF2B5EF4-FFF2-40B4-BE49-F238E27FC236}">
                <a16:creationId xmlns:a16="http://schemas.microsoft.com/office/drawing/2014/main" xmlns="" id="{670274DC-4B4D-A545-8891-C15D866F1E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59" b="-2"/>
          <a:stretch/>
        </p:blipFill>
        <p:spPr bwMode="auto">
          <a:xfrm>
            <a:off x="321731" y="557189"/>
            <a:ext cx="7086768" cy="574361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õ Thị Sáu – Nhà xuất bản Kim Đồng">
            <a:extLst>
              <a:ext uri="{FF2B5EF4-FFF2-40B4-BE49-F238E27FC236}">
                <a16:creationId xmlns:a16="http://schemas.microsoft.com/office/drawing/2014/main" xmlns="" id="{F7D2D4EF-1706-464B-B56B-A107BCF54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465"/>
          <a:stretch/>
        </p:blipFill>
        <p:spPr bwMode="auto">
          <a:xfrm>
            <a:off x="7601026" y="557189"/>
            <a:ext cx="4269242" cy="574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236776"/>
      </p:ext>
    </p:extLst>
  </p:cSld>
  <p:clrMapOvr>
    <a:masterClrMapping/>
  </p:clrMapOvr>
  <p:transition spd="slow" advTm="0">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TotalTime>
  <Words>1533</Words>
  <Application>Microsoft Office PowerPoint</Application>
  <PresentationFormat>Widescreen</PresentationFormat>
  <Paragraphs>117</Paragraphs>
  <Slides>35</Slides>
  <Notes>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35</vt:i4>
      </vt:variant>
    </vt:vector>
  </HeadingPairs>
  <TitlesOfParts>
    <vt:vector size="55" baseType="lpstr">
      <vt:lpstr>#9Slide05 SVNBulgary</vt:lpstr>
      <vt:lpstr>#9Slide07 SVNUT Triumph Press</vt:lpstr>
      <vt:lpstr>#9Slide07 SVNUT Triumph Press Bold</vt:lpstr>
      <vt:lpstr>Arial</vt:lpstr>
      <vt:lpstr>Calibri</vt:lpstr>
      <vt:lpstr>Calibri Light</vt:lpstr>
      <vt:lpstr>Fraunces Bold</vt:lpstr>
      <vt:lpstr>Roboto Condensed</vt:lpstr>
      <vt:lpstr>Roboto Condensed Bold</vt:lpstr>
      <vt:lpstr>Roboto Condensed Bold Italics</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PowerPoint Presentation</vt:lpstr>
      <vt:lpstr>PowerPoint Presentation</vt:lpstr>
      <vt:lpstr>TRẦN QUỐC TOẢN</vt:lpstr>
      <vt:lpstr>PowerPoint Presentation</vt:lpstr>
      <vt:lpstr>LÝ TỰ TRỌNG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11</cp:revision>
  <dcterms:created xsi:type="dcterms:W3CDTF">2026-02-23T01:22:41Z</dcterms:created>
  <dcterms:modified xsi:type="dcterms:W3CDTF">2026-02-23T01:37:57Z</dcterms:modified>
</cp:coreProperties>
</file>