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8288000" cy="10287000"/>
  <p:notesSz cx="6858000" cy="9144000"/>
  <p:embeddedFontLst>
    <p:embeddedFont>
      <p:font typeface="#9Slide03 Bebas Neue ZSmall" panose="020B0606020202050201" pitchFamily="34" charset="0"/>
      <p:bold r:id="rId79"/>
    </p:embeddedFont>
    <p:embeddedFont>
      <p:font typeface="#9Slide05 Dear Saturday" panose="02000505000000020004" pitchFamily="2" charset="0"/>
      <p:regular r:id="rId80"/>
    </p:embeddedFont>
    <p:embeddedFont>
      <p:font typeface="#9Slide05 VL Fadilla" pitchFamily="2" charset="0"/>
      <p:regular r:id="rId81"/>
    </p:embeddedFont>
    <p:embeddedFont>
      <p:font typeface="#9Slide07 Bangers" panose="00000500000000000000" pitchFamily="2" charset="0"/>
      <p:regular r:id="rId82"/>
    </p:embeddedFont>
    <p:embeddedFont>
      <p:font typeface="#9Slide07 SVNUT Triumph Press" panose="00000500000000000000" pitchFamily="2" charset="0"/>
      <p:boldItalic r:id="rId83"/>
    </p:embeddedFont>
    <p:embeddedFont>
      <p:font typeface="Fraunces Bold" panose="020B0604020202020204" charset="0"/>
      <p:regular r:id="rId84"/>
    </p:embeddedFont>
    <p:embeddedFont>
      <p:font typeface="Roboto Condensed" panose="02000000000000000000" pitchFamily="2" charset="0"/>
      <p:regular r:id="rId85"/>
    </p:embeddedFont>
    <p:embeddedFont>
      <p:font typeface="Roboto Condensed Bold" panose="02000000000000000000" charset="0"/>
      <p:regular r:id="rId86"/>
    </p:embeddedFont>
    <p:embeddedFont>
      <p:font typeface="Roboto Condensed Bold Italics" panose="020B0604020202020204" charset="0"/>
      <p:regular r:id="rId87"/>
    </p:embeddedFont>
    <p:embeddedFont>
      <p:font typeface="Roboto Condensed Italics" panose="020B0604020202020204" charset="0"/>
      <p:regular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840" y="9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MVrwPSTW5V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7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69003" y="148228"/>
            <a:ext cx="8567655" cy="9799369"/>
          </a:xfrm>
          <a:custGeom>
            <a:avLst/>
            <a:gdLst/>
            <a:ahLst/>
            <a:cxnLst/>
            <a:rect l="l" t="t" r="r" b="b"/>
            <a:pathLst>
              <a:path w="8567655" h="9799369">
                <a:moveTo>
                  <a:pt x="0" y="0"/>
                </a:moveTo>
                <a:lnTo>
                  <a:pt x="8567655" y="0"/>
                </a:lnTo>
                <a:lnTo>
                  <a:pt x="8567655" y="9799369"/>
                </a:lnTo>
                <a:lnTo>
                  <a:pt x="0" y="9799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7969" y="3128275"/>
            <a:ext cx="8568130" cy="4669631"/>
          </a:xfrm>
          <a:custGeom>
            <a:avLst/>
            <a:gdLst/>
            <a:ahLst/>
            <a:cxnLst/>
            <a:rect l="l" t="t" r="r" b="b"/>
            <a:pathLst>
              <a:path w="8568130" h="4669631">
                <a:moveTo>
                  <a:pt x="0" y="0"/>
                </a:moveTo>
                <a:lnTo>
                  <a:pt x="8568130" y="0"/>
                </a:lnTo>
                <a:lnTo>
                  <a:pt x="8568130" y="4669631"/>
                </a:lnTo>
                <a:lnTo>
                  <a:pt x="0" y="466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6513" y="595312"/>
            <a:ext cx="12191372" cy="8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7405" y="2438287"/>
            <a:ext cx="7531599" cy="44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8"/>
              </a:lnSpc>
            </a:pPr>
            <a:r>
              <a:rPr lang="en-US" sz="2231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https://</a:t>
            </a:r>
            <a:r>
              <a:rPr lang="en-US" sz="2231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www.youtube.com</a:t>
            </a:r>
            <a:r>
              <a:rPr lang="en-US" sz="2231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2231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watch?v</a:t>
            </a:r>
            <a:r>
              <a:rPr lang="en-US" sz="2231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=</a:t>
            </a:r>
            <a:r>
              <a:rPr lang="en-US" sz="2231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MVrwPSTW5Vo</a:t>
            </a:r>
            <a:endParaRPr lang="en-US" sz="2231" dirty="0">
              <a:solidFill>
                <a:srgbClr val="093A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6513" y="1511426"/>
            <a:ext cx="9251042" cy="8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80"/>
              </a:lnSpc>
            </a:pP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xem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video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3883" y="4451298"/>
            <a:ext cx="7018267" cy="240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93"/>
              </a:lnSpc>
            </a:pP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tên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lam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thắng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cảnh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di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tích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lịch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sư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mà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biết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đoạn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video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04724" y="174502"/>
            <a:ext cx="11261865" cy="11261865"/>
          </a:xfrm>
          <a:custGeom>
            <a:avLst/>
            <a:gdLst/>
            <a:ahLst/>
            <a:cxnLst/>
            <a:rect l="l" t="t" r="r" b="b"/>
            <a:pathLst>
              <a:path w="11261865" h="11261865">
                <a:moveTo>
                  <a:pt x="0" y="0"/>
                </a:moveTo>
                <a:lnTo>
                  <a:pt x="11261864" y="0"/>
                </a:lnTo>
                <a:lnTo>
                  <a:pt x="11261864" y="11261865"/>
                </a:lnTo>
                <a:lnTo>
                  <a:pt x="0" y="11261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717281" y="2656492"/>
            <a:ext cx="6949163" cy="398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8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18612" y="505711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8612" y="143916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04724" y="174502"/>
            <a:ext cx="11261865" cy="11261865"/>
          </a:xfrm>
          <a:custGeom>
            <a:avLst/>
            <a:gdLst/>
            <a:ahLst/>
            <a:cxnLst/>
            <a:rect l="l" t="t" r="r" b="b"/>
            <a:pathLst>
              <a:path w="11261865" h="11261865">
                <a:moveTo>
                  <a:pt x="0" y="0"/>
                </a:moveTo>
                <a:lnTo>
                  <a:pt x="11261864" y="0"/>
                </a:lnTo>
                <a:lnTo>
                  <a:pt x="11261864" y="11261865"/>
                </a:lnTo>
                <a:lnTo>
                  <a:pt x="0" y="11261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18612" y="505711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18612" y="143916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57140" y="2876749"/>
            <a:ext cx="6949163" cy="6381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 tin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bày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trật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tự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không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quan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hệ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nguyên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–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quả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loại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đối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hoặc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so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sánh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đối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chiếu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,...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endParaRPr lang="en-US" sz="4500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64673"/>
            <a:ext cx="18288000" cy="9144000"/>
          </a:xfrm>
          <a:custGeom>
            <a:avLst/>
            <a:gdLst/>
            <a:ahLst/>
            <a:cxnLst/>
            <a:rect l="l" t="t" r="r" b="b"/>
            <a:pathLst>
              <a:path w="18288000" h="9144000">
                <a:moveTo>
                  <a:pt x="0" y="0"/>
                </a:moveTo>
                <a:lnTo>
                  <a:pt x="18288000" y="0"/>
                </a:lnTo>
                <a:lnTo>
                  <a:pt x="18288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58333" y="430924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0103" y="1364374"/>
            <a:ext cx="11747831" cy="7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Phỏng vấn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00569" y="2163050"/>
            <a:ext cx="12358731" cy="238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cuộc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trao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đổi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(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hỏi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đáp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)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mục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đích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do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phóng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64673"/>
            <a:ext cx="18288000" cy="9144000"/>
          </a:xfrm>
          <a:custGeom>
            <a:avLst/>
            <a:gdLst/>
            <a:ahLst/>
            <a:cxnLst/>
            <a:rect l="l" t="t" r="r" b="b"/>
            <a:pathLst>
              <a:path w="18288000" h="9144000">
                <a:moveTo>
                  <a:pt x="0" y="0"/>
                </a:moveTo>
                <a:lnTo>
                  <a:pt x="18288000" y="0"/>
                </a:lnTo>
                <a:lnTo>
                  <a:pt x="18288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63605" y="1028700"/>
            <a:ext cx="8081343" cy="1229600"/>
            <a:chOff x="0" y="0"/>
            <a:chExt cx="2128420" cy="3238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420" cy="323845"/>
            </a:xfrm>
            <a:custGeom>
              <a:avLst/>
              <a:gdLst/>
              <a:ahLst/>
              <a:cxnLst/>
              <a:rect l="l" t="t" r="r" b="b"/>
              <a:pathLst>
                <a:path w="2128420" h="323845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274987"/>
                  </a:lnTo>
                  <a:cubicBezTo>
                    <a:pt x="2128420" y="301971"/>
                    <a:pt x="2106545" y="323845"/>
                    <a:pt x="2079562" y="323845"/>
                  </a:cubicBezTo>
                  <a:lnTo>
                    <a:pt x="48858" y="323845"/>
                  </a:lnTo>
                  <a:cubicBezTo>
                    <a:pt x="35900" y="323845"/>
                    <a:pt x="23473" y="318698"/>
                    <a:pt x="14310" y="309535"/>
                  </a:cubicBezTo>
                  <a:cubicBezTo>
                    <a:pt x="5148" y="300372"/>
                    <a:pt x="0" y="287945"/>
                    <a:pt x="0" y="274987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28420" cy="37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63605" y="2514550"/>
            <a:ext cx="8081343" cy="2974622"/>
            <a:chOff x="0" y="0"/>
            <a:chExt cx="2128420" cy="7834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28420" cy="783440"/>
            </a:xfrm>
            <a:custGeom>
              <a:avLst/>
              <a:gdLst/>
              <a:ahLst/>
              <a:cxnLst/>
              <a:rect l="l" t="t" r="r" b="b"/>
              <a:pathLst>
                <a:path w="2128420" h="783440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734582"/>
                  </a:lnTo>
                  <a:cubicBezTo>
                    <a:pt x="2128420" y="761565"/>
                    <a:pt x="2106545" y="783440"/>
                    <a:pt x="2079562" y="783440"/>
                  </a:cubicBezTo>
                  <a:lnTo>
                    <a:pt x="48858" y="783440"/>
                  </a:lnTo>
                  <a:cubicBezTo>
                    <a:pt x="21874" y="783440"/>
                    <a:pt x="0" y="761565"/>
                    <a:pt x="0" y="734582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28420" cy="83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410944" y="1272463"/>
            <a:ext cx="719605" cy="985837"/>
          </a:xfrm>
          <a:custGeom>
            <a:avLst/>
            <a:gdLst/>
            <a:ahLst/>
            <a:cxnLst/>
            <a:rect l="l" t="t" r="r" b="b"/>
            <a:pathLst>
              <a:path w="719605" h="985837">
                <a:moveTo>
                  <a:pt x="0" y="0"/>
                </a:moveTo>
                <a:lnTo>
                  <a:pt x="719605" y="0"/>
                </a:lnTo>
                <a:lnTo>
                  <a:pt x="719605" y="985837"/>
                </a:lnTo>
                <a:lnTo>
                  <a:pt x="0" y="98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3286269"/>
            <a:ext cx="914054" cy="915761"/>
          </a:xfrm>
          <a:custGeom>
            <a:avLst/>
            <a:gdLst/>
            <a:ahLst/>
            <a:cxnLst/>
            <a:rect l="l" t="t" r="r" b="b"/>
            <a:pathLst>
              <a:path w="914054" h="915761">
                <a:moveTo>
                  <a:pt x="0" y="0"/>
                </a:moveTo>
                <a:lnTo>
                  <a:pt x="914054" y="0"/>
                </a:lnTo>
                <a:lnTo>
                  <a:pt x="914054" y="915762"/>
                </a:lnTo>
                <a:lnTo>
                  <a:pt x="0" y="9157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8333" y="430924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0103" y="1364374"/>
            <a:ext cx="11747831" cy="7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Phỏng vấn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47034" y="2182100"/>
            <a:ext cx="5677789" cy="13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Phỏng vấn nhằm hai mục đích chính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0549" y="1221499"/>
            <a:ext cx="7547456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khắc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chân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endParaRPr lang="en-US" sz="3999" dirty="0">
              <a:solidFill>
                <a:srgbClr val="53525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30549" y="2588480"/>
            <a:ext cx="7547456" cy="3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lĩnh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trách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nhiệm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53525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64673"/>
            <a:ext cx="18288000" cy="9144000"/>
          </a:xfrm>
          <a:custGeom>
            <a:avLst/>
            <a:gdLst/>
            <a:ahLst/>
            <a:cxnLst/>
            <a:rect l="l" t="t" r="r" b="b"/>
            <a:pathLst>
              <a:path w="18288000" h="9144000">
                <a:moveTo>
                  <a:pt x="0" y="0"/>
                </a:moveTo>
                <a:lnTo>
                  <a:pt x="18288000" y="0"/>
                </a:lnTo>
                <a:lnTo>
                  <a:pt x="18288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30119" y="258236"/>
            <a:ext cx="8081343" cy="2600689"/>
            <a:chOff x="0" y="0"/>
            <a:chExt cx="2128420" cy="684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420" cy="684955"/>
            </a:xfrm>
            <a:custGeom>
              <a:avLst/>
              <a:gdLst/>
              <a:ahLst/>
              <a:cxnLst/>
              <a:rect l="l" t="t" r="r" b="b"/>
              <a:pathLst>
                <a:path w="2128420" h="684955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636097"/>
                  </a:lnTo>
                  <a:cubicBezTo>
                    <a:pt x="2128420" y="663081"/>
                    <a:pt x="2106545" y="684955"/>
                    <a:pt x="2079562" y="684955"/>
                  </a:cubicBezTo>
                  <a:lnTo>
                    <a:pt x="48858" y="684955"/>
                  </a:lnTo>
                  <a:cubicBezTo>
                    <a:pt x="21874" y="684955"/>
                    <a:pt x="0" y="663081"/>
                    <a:pt x="0" y="636097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28420" cy="73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56028" y="296699"/>
            <a:ext cx="11747831" cy="7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Phỏng vấn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6028" y="1188473"/>
            <a:ext cx="6974091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 hai cách thực hiện phỏng vấn: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97063" y="483648"/>
            <a:ext cx="754745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Phỏng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vấn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trực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tiếp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trực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tiếp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gặp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lần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lượt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630119" y="3235985"/>
            <a:ext cx="8081343" cy="5691871"/>
            <a:chOff x="0" y="0"/>
            <a:chExt cx="2128420" cy="14990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28420" cy="1499093"/>
            </a:xfrm>
            <a:custGeom>
              <a:avLst/>
              <a:gdLst/>
              <a:ahLst/>
              <a:cxnLst/>
              <a:rect l="l" t="t" r="r" b="b"/>
              <a:pathLst>
                <a:path w="2128420" h="1499093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1450236"/>
                  </a:lnTo>
                  <a:cubicBezTo>
                    <a:pt x="2128420" y="1463193"/>
                    <a:pt x="2123272" y="1475621"/>
                    <a:pt x="2114110" y="1484783"/>
                  </a:cubicBezTo>
                  <a:cubicBezTo>
                    <a:pt x="2104947" y="1493946"/>
                    <a:pt x="2092520" y="1499093"/>
                    <a:pt x="2079562" y="1499093"/>
                  </a:cubicBezTo>
                  <a:lnTo>
                    <a:pt x="48858" y="1499093"/>
                  </a:lnTo>
                  <a:cubicBezTo>
                    <a:pt x="21874" y="1499093"/>
                    <a:pt x="0" y="1477219"/>
                    <a:pt x="0" y="1450236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28420" cy="1546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897063" y="3461397"/>
            <a:ext cx="7547456" cy="49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Phỏng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vấn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gián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tiếp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trao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đổi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qua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thoại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phương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tiện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liên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phức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tạp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chưa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ngay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cần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chuẩn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bị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cứu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thì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bằng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64673"/>
            <a:ext cx="18288000" cy="9144000"/>
          </a:xfrm>
          <a:custGeom>
            <a:avLst/>
            <a:gdLst/>
            <a:ahLst/>
            <a:cxnLst/>
            <a:rect l="l" t="t" r="r" b="b"/>
            <a:pathLst>
              <a:path w="18288000" h="9144000">
                <a:moveTo>
                  <a:pt x="0" y="0"/>
                </a:moveTo>
                <a:lnTo>
                  <a:pt x="18288000" y="0"/>
                </a:lnTo>
                <a:lnTo>
                  <a:pt x="18288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14008" y="1479751"/>
            <a:ext cx="8081343" cy="2052253"/>
            <a:chOff x="0" y="0"/>
            <a:chExt cx="2128420" cy="5405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420" cy="540511"/>
            </a:xfrm>
            <a:custGeom>
              <a:avLst/>
              <a:gdLst/>
              <a:ahLst/>
              <a:cxnLst/>
              <a:rect l="l" t="t" r="r" b="b"/>
              <a:pathLst>
                <a:path w="2128420" h="540511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491653"/>
                  </a:lnTo>
                  <a:cubicBezTo>
                    <a:pt x="2128420" y="518637"/>
                    <a:pt x="2106545" y="540511"/>
                    <a:pt x="2079562" y="540511"/>
                  </a:cubicBezTo>
                  <a:lnTo>
                    <a:pt x="48858" y="540511"/>
                  </a:lnTo>
                  <a:cubicBezTo>
                    <a:pt x="21874" y="540511"/>
                    <a:pt x="0" y="518637"/>
                    <a:pt x="0" y="491653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28420" cy="588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56028" y="296699"/>
            <a:ext cx="11747831" cy="7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Phỏng vấn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80952" y="1705164"/>
            <a:ext cx="754745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phỏng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vấn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thường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ngắn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gọn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hỏi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lời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rõ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ràng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9380" y="455816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5423" y="1270657"/>
            <a:ext cx="4999543" cy="104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63" lvl="1" indent="-561332" algn="just">
              <a:lnSpc>
                <a:spcPts val="8839"/>
              </a:lnSpc>
              <a:spcBef>
                <a:spcPct val="0"/>
              </a:spcBef>
              <a:buAutoNum type="arabicPeriod"/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Chuẩn bị đọc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92499" y="1435764"/>
            <a:ext cx="12191372" cy="8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spc="285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BƯỚC CHÂN VỀ CỐ ĐÔ</a:t>
            </a:r>
          </a:p>
        </p:txBody>
      </p:sp>
      <p:sp>
        <p:nvSpPr>
          <p:cNvPr id="5" name="Freeform 5"/>
          <p:cNvSpPr/>
          <p:nvPr/>
        </p:nvSpPr>
        <p:spPr>
          <a:xfrm>
            <a:off x="5343278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5683" y="7200900"/>
            <a:ext cx="7250749" cy="4114800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8131" y="2715713"/>
            <a:ext cx="4630776" cy="420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Hãy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lựa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chọn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ở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Mỗi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đáp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án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mang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mình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cộng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3805" y="534771"/>
            <a:ext cx="12483454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1: Đại Nội Huế hay Đại Ngoại Huế?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Đại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Nội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Huế</a:t>
            </a:r>
            <a:endParaRPr lang="en-US" sz="8930" dirty="0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11809" y="4349924"/>
            <a:ext cx="5656446" cy="490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tâm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sản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từng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hoàng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Nguyễn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nằm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quần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UNESCO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nhận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3805" y="534771"/>
            <a:ext cx="10489902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2: Sông Hương hay Sông Cầu?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SÔNG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HƯƠNG</a:t>
            </a:r>
            <a:endParaRPr lang="en-US" sz="8930" dirty="0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11809" y="4349924"/>
            <a:ext cx="5656446" cy="3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Hương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biểu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thơ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mang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đẹp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bình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gắn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liền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chuyện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hóa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12858" y="534771"/>
            <a:ext cx="14375142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3: Cầu Trường Tiền hay Cầu Tràng Tiền?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CẢ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HAI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11809" y="4349924"/>
            <a:ext cx="5656446" cy="3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Trường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Tiền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bắc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qua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Hương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biểu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đặc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xây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dựng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từ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Pháp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thuộc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69003" y="148228"/>
            <a:ext cx="8567655" cy="9799369"/>
          </a:xfrm>
          <a:custGeom>
            <a:avLst/>
            <a:gdLst/>
            <a:ahLst/>
            <a:cxnLst/>
            <a:rect l="l" t="t" r="r" b="b"/>
            <a:pathLst>
              <a:path w="8567655" h="9799369">
                <a:moveTo>
                  <a:pt x="0" y="0"/>
                </a:moveTo>
                <a:lnTo>
                  <a:pt x="8567655" y="0"/>
                </a:lnTo>
                <a:lnTo>
                  <a:pt x="8567655" y="9799369"/>
                </a:lnTo>
                <a:lnTo>
                  <a:pt x="0" y="9799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1839" y="3282314"/>
            <a:ext cx="8700389" cy="4741712"/>
          </a:xfrm>
          <a:custGeom>
            <a:avLst/>
            <a:gdLst/>
            <a:ahLst/>
            <a:cxnLst/>
            <a:rect l="l" t="t" r="r" b="b"/>
            <a:pathLst>
              <a:path w="8700389" h="4741712">
                <a:moveTo>
                  <a:pt x="0" y="0"/>
                </a:moveTo>
                <a:lnTo>
                  <a:pt x="8700389" y="0"/>
                </a:lnTo>
                <a:lnTo>
                  <a:pt x="8700389" y="4741712"/>
                </a:lnTo>
                <a:lnTo>
                  <a:pt x="0" y="4741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6513" y="595312"/>
            <a:ext cx="12191372" cy="8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7405" y="2438287"/>
            <a:ext cx="7531599" cy="44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8"/>
              </a:lnSpc>
            </a:pPr>
            <a:r>
              <a:rPr lang="en-US" sz="223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https://www.youtube.com/watch?v=MVrwPSTW5Vo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6513" y="1511426"/>
            <a:ext cx="9251042" cy="8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80"/>
              </a:lnSpc>
            </a:pPr>
            <a:r>
              <a:rPr lang="en-US" sz="450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 em xem video sau và trả lời câu hỏi: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3613" y="4654682"/>
            <a:ext cx="7530387" cy="246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57"/>
              </a:lnSpc>
            </a:pPr>
            <a:r>
              <a:rPr lang="en-US" sz="4059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 đã từng đến địa danh nào trong số những địa danh vừa kể? Địa danh nào em thích nhất? Vì sao?</a:t>
            </a: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12858" y="534771"/>
            <a:ext cx="14375142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4: Lăng Minh Mạng hay Lăng Gia Long?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Cả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hai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02854" y="3951062"/>
            <a:ext cx="5656446" cy="561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hai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thuộc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hệ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thống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tẩm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Nguyễn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Minh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Mạng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hài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hòa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Gia Long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mang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cổ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uy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nghiêm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12858" y="534771"/>
            <a:ext cx="14375142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5: Chợ Đông Ba hay Chợ Bến Thành?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CHỢ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ĐÔNG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BA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02854" y="3951062"/>
            <a:ext cx="5656446" cy="420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Ba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lưu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giữ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nét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hóa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mua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sắm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ẩm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đặc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miền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Trung.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74855" y="-2348376"/>
            <a:ext cx="8211723" cy="11606676"/>
          </a:xfrm>
          <a:custGeom>
            <a:avLst/>
            <a:gdLst/>
            <a:ahLst/>
            <a:cxnLst/>
            <a:rect l="l" t="t" r="r" b="b"/>
            <a:pathLst>
              <a:path w="8211723" h="11606676">
                <a:moveTo>
                  <a:pt x="0" y="0"/>
                </a:moveTo>
                <a:lnTo>
                  <a:pt x="8211723" y="0"/>
                </a:lnTo>
                <a:lnTo>
                  <a:pt x="8211723" y="11606676"/>
                </a:lnTo>
                <a:lnTo>
                  <a:pt x="0" y="1160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8711" y="2023980"/>
            <a:ext cx="12545128" cy="77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8"/>
              </a:lnSpc>
            </a:pPr>
            <a:r>
              <a:rPr lang="en-US" sz="3999" b="1">
                <a:solidFill>
                  <a:srgbClr val="314A2A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BẢNG KIỂM KĨ NĂNG ĐỌC DIỄN CẢM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89978" y="2848112"/>
          <a:ext cx="17050341" cy="6773910"/>
        </p:xfrm>
        <a:graphic>
          <a:graphicData uri="http://schemas.openxmlformats.org/drawingml/2006/table">
            <a:tbl>
              <a:tblPr/>
              <a:tblGrid>
                <a:gridCol w="12158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2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6276">
                <a:tc>
                  <a:txBody>
                    <a:bodyPr/>
                    <a:lstStyle/>
                    <a:p>
                      <a:pPr algn="ctr">
                        <a:lnSpc>
                          <a:spcPts val="4439"/>
                        </a:lnSpc>
                        <a:defRPr/>
                      </a:pPr>
                      <a:r>
                        <a:rPr lang="en-US" sz="3699" b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D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39"/>
                        </a:lnSpc>
                        <a:defRPr/>
                      </a:pPr>
                      <a:r>
                        <a:rPr lang="en-US" sz="3699" b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Có 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D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39"/>
                        </a:lnSpc>
                        <a:defRPr/>
                      </a:pPr>
                      <a:r>
                        <a:rPr lang="en-US" sz="3699" b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D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276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trôi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chảy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bỏ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thêm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448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276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8634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giọng điệu rõ ràng, mạch lạc thể hiện các đặc điểm kiến trúc của cố đô Huế.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 dirty="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54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9334" y="1028700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81736" y="3559620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 tin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nêu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ở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Giới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thiệu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54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9334" y="1028700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81736" y="3559620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 tin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nêu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giá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trị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54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9334" y="1028700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81736" y="3559620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sản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còn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54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9334" y="1028700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81736" y="3559620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sản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nêu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nói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54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71893" y="3336896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1801" y="1536604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LỊCH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CỐ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ĐÔ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HUẾ</a:t>
            </a:r>
            <a:endParaRPr lang="en-US" sz="8930" dirty="0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54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5665" y="2427732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1801" y="1536604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32732" y="3709416"/>
            <a:ext cx="4909619" cy="503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hỏi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trắc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nghiệm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lần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lượt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đưa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HS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lựa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chọn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phương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án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đúng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nhất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739"/>
              </a:lnSpc>
            </a:pP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Hình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thức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739"/>
              </a:lnSpc>
            </a:pP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15s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endParaRPr lang="en-US" sz="40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739"/>
              </a:lnSpc>
              <a:spcBef>
                <a:spcPct val="0"/>
              </a:spcBef>
            </a:pPr>
            <a:endParaRPr lang="en-US" sz="40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9759" y="5131475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327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1: Cố đô Huế đã từng là thủ phủ của các chúa Nguyễn trong khoảng thời gian nào?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797328" y="4414832"/>
            <a:ext cx="5713248" cy="418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1306 - 1558</a:t>
            </a:r>
          </a:p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1558 - 1945</a:t>
            </a:r>
          </a:p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1802 - 1945</a:t>
            </a:r>
          </a:p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1805 - 1832</a:t>
            </a:r>
          </a:p>
          <a:p>
            <a:pPr algn="just">
              <a:lnSpc>
                <a:spcPts val="6679"/>
              </a:lnSpc>
              <a:spcBef>
                <a:spcPct val="0"/>
              </a:spcBef>
            </a:pPr>
            <a:endParaRPr lang="en-US" sz="47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302287" cy="10287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83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9759" y="4227285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2: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Quần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thể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di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tích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Cố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đô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Huế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được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UNESCO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công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nhận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vào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năm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nào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7328" y="4414832"/>
            <a:ext cx="5713248" cy="418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1987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2003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2009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2015</a:t>
            </a:r>
          </a:p>
          <a:p>
            <a:pPr algn="just">
              <a:lnSpc>
                <a:spcPts val="6679"/>
              </a:lnSpc>
              <a:spcBef>
                <a:spcPct val="0"/>
              </a:spcBef>
            </a:pPr>
            <a:endParaRPr lang="en-US" sz="47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9759" y="6821273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3: Đâu không phải là một phần của Quần thể di tích Cố đô Huế?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7328" y="4414832"/>
            <a:ext cx="5713248" cy="418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Kinh thành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Hoàng thành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Tử Cấm thành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Chợ Bến Thành</a:t>
            </a:r>
          </a:p>
          <a:p>
            <a:pPr algn="just">
              <a:lnSpc>
                <a:spcPts val="6679"/>
              </a:lnSpc>
              <a:spcBef>
                <a:spcPct val="0"/>
              </a:spcBef>
            </a:pPr>
            <a:endParaRPr lang="en-US" sz="47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12595" y="394387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4: Cố đô Huế được xây dựng theo phong cách kiến trúc nào?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60164" y="3327470"/>
            <a:ext cx="6276514" cy="563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đại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truyền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thống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Việt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Nam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hợp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tưởng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triết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lý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phương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Đông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Pháp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Tây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Ban Nha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327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5: Kiến trúc nào được xây dựng vào năm 1805 và được coi là nơi cử hành các nghi lễ của triều đình Nguyễn?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0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Ngọ Môn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Điện Thái Hòa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Lăng Tẩm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Cung An Định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6: Nét đặc trưng nào của Cố đô Huế được nhắc đến trong văn bản?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563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đẹp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đại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đẹp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hòa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quyện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công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công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nghiệp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khu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giải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trí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7: Theo văn bản, ai đã từng nhận xét về giá trị văn hóa của Huế?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8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Chủ tịch Hồ Chí Minh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Amadou Mahtar M’bow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Thủ tướng Chính phủ Việt Nam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Tổ chức UNESCO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8: Quần thể di tích Cố đô Huế bao gồm các di tích ở đâu?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8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Chỉ ở thành phố Huế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Ở Thừa Thiên Huế và các tỉnh lân cận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Chỉ ở Hương Trà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Chỉ ở Hương Thủy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558" y="2118247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8" y="0"/>
                </a:lnTo>
                <a:lnTo>
                  <a:pt x="11435618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8: Quần thể di tích Cố đô Huế bao gồm các di tích ở đâu?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8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Chỉ ở thành phố Huế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Ở Thừa Thiên Huế và các tỉnh lân cận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Chỉ ở Hương Trà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Chỉ ở Hương Thủy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37481" y="-374848"/>
            <a:ext cx="9541833" cy="11004884"/>
          </a:xfrm>
          <a:custGeom>
            <a:avLst/>
            <a:gdLst/>
            <a:ahLst/>
            <a:cxnLst/>
            <a:rect l="l" t="t" r="r" b="b"/>
            <a:pathLst>
              <a:path w="9541833" h="11004884">
                <a:moveTo>
                  <a:pt x="0" y="0"/>
                </a:moveTo>
                <a:lnTo>
                  <a:pt x="9541833" y="0"/>
                </a:lnTo>
                <a:lnTo>
                  <a:pt x="9541833" y="11004883"/>
                </a:lnTo>
                <a:lnTo>
                  <a:pt x="0" y="1100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0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17333" y="5807064"/>
            <a:ext cx="5065415" cy="50654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C8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24459" y="1466127"/>
            <a:ext cx="5065415" cy="5065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D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7302" y="6207041"/>
            <a:ext cx="4265477" cy="42654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224428" y="1866104"/>
            <a:ext cx="4265477" cy="426546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672538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3114177" y="1997749"/>
            <a:ext cx="15696925" cy="556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1"/>
              </a:lnSpc>
            </a:pP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TRÌNH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</a:p>
          <a:p>
            <a:pPr algn="ctr">
              <a:lnSpc>
                <a:spcPts val="14791"/>
              </a:lnSpc>
            </a:pP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KHÁM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PHÁ </a:t>
            </a:r>
          </a:p>
          <a:p>
            <a:pPr algn="ctr">
              <a:lnSpc>
                <a:spcPts val="14791"/>
              </a:lnSpc>
              <a:spcBef>
                <a:spcPct val="0"/>
              </a:spcBef>
            </a:pP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CỐ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ĐÔ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HUẾ</a:t>
            </a:r>
            <a:endParaRPr lang="en-US" sz="10565" dirty="0">
              <a:solidFill>
                <a:srgbClr val="27414E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37481" y="-374848"/>
            <a:ext cx="9541833" cy="11004884"/>
          </a:xfrm>
          <a:custGeom>
            <a:avLst/>
            <a:gdLst/>
            <a:ahLst/>
            <a:cxnLst/>
            <a:rect l="l" t="t" r="r" b="b"/>
            <a:pathLst>
              <a:path w="9541833" h="11004884">
                <a:moveTo>
                  <a:pt x="0" y="0"/>
                </a:moveTo>
                <a:lnTo>
                  <a:pt x="9541833" y="0"/>
                </a:lnTo>
                <a:lnTo>
                  <a:pt x="9541833" y="11004883"/>
                </a:lnTo>
                <a:lnTo>
                  <a:pt x="0" y="1100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0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17333" y="5807064"/>
            <a:ext cx="5065415" cy="50654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C8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24459" y="1466127"/>
            <a:ext cx="5065415" cy="5065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D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7302" y="6207041"/>
            <a:ext cx="4265477" cy="42654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224428" y="1866104"/>
            <a:ext cx="4265477" cy="426546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1: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KHAI SƠN PHÁ THẠCH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3063" y="4515404"/>
            <a:ext cx="6988598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hiểu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đặc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điểm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của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loại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VBTT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giới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thiệu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một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được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VB.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sp>
        <p:nvSpPr>
          <p:cNvPr id="3" name="Freeform 3"/>
          <p:cNvSpPr/>
          <p:nvPr/>
        </p:nvSpPr>
        <p:spPr>
          <a:xfrm rot="1108674">
            <a:off x="-1144937" y="-9373254"/>
            <a:ext cx="17973846" cy="16872948"/>
          </a:xfrm>
          <a:custGeom>
            <a:avLst/>
            <a:gdLst/>
            <a:ahLst/>
            <a:cxnLst/>
            <a:rect l="l" t="t" r="r" b="b"/>
            <a:pathLst>
              <a:path w="17973846" h="16872948">
                <a:moveTo>
                  <a:pt x="0" y="0"/>
                </a:moveTo>
                <a:lnTo>
                  <a:pt x="17973847" y="0"/>
                </a:lnTo>
                <a:lnTo>
                  <a:pt x="17973847" y="16872948"/>
                </a:lnTo>
                <a:lnTo>
                  <a:pt x="0" y="16872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3508">
            <a:off x="-4319716" y="-13008797"/>
            <a:ext cx="19842410" cy="21266225"/>
          </a:xfrm>
          <a:custGeom>
            <a:avLst/>
            <a:gdLst/>
            <a:ahLst/>
            <a:cxnLst/>
            <a:rect l="l" t="t" r="r" b="b"/>
            <a:pathLst>
              <a:path w="19842410" h="21266225">
                <a:moveTo>
                  <a:pt x="0" y="0"/>
                </a:moveTo>
                <a:lnTo>
                  <a:pt x="19842410" y="0"/>
                </a:lnTo>
                <a:lnTo>
                  <a:pt x="19842410" y="21266225"/>
                </a:lnTo>
                <a:lnTo>
                  <a:pt x="0" y="212662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4583" b="-363"/>
            </a:stretch>
          </a:blipFill>
        </p:spPr>
      </p:sp>
      <p:sp>
        <p:nvSpPr>
          <p:cNvPr id="5" name="Freeform 5"/>
          <p:cNvSpPr/>
          <p:nvPr/>
        </p:nvSpPr>
        <p:spPr>
          <a:xfrm rot="2474766">
            <a:off x="-22219038" y="-12555371"/>
            <a:ext cx="26978852" cy="17873489"/>
          </a:xfrm>
          <a:custGeom>
            <a:avLst/>
            <a:gdLst/>
            <a:ahLst/>
            <a:cxnLst/>
            <a:rect l="l" t="t" r="r" b="b"/>
            <a:pathLst>
              <a:path w="26978852" h="17873489">
                <a:moveTo>
                  <a:pt x="0" y="0"/>
                </a:moveTo>
                <a:lnTo>
                  <a:pt x="26978851" y="0"/>
                </a:lnTo>
                <a:lnTo>
                  <a:pt x="26978851" y="17873489"/>
                </a:lnTo>
                <a:lnTo>
                  <a:pt x="0" y="17873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895179" y="181000"/>
            <a:ext cx="15144982" cy="16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 spc="280">
                <a:solidFill>
                  <a:srgbClr val="828084"/>
                </a:solidFill>
                <a:latin typeface="Fraunces Bold"/>
                <a:ea typeface="Fraunces Bold"/>
                <a:cs typeface="Fraunces Bold"/>
                <a:sym typeface="Fraunces Bold"/>
              </a:rPr>
              <a:t>BÀI 8: </a:t>
            </a:r>
          </a:p>
          <a:p>
            <a:pPr algn="ctr">
              <a:lnSpc>
                <a:spcPts val="6720"/>
              </a:lnSpc>
            </a:pPr>
            <a:r>
              <a:rPr lang="en-US" sz="5600" b="1" spc="280">
                <a:solidFill>
                  <a:srgbClr val="828084"/>
                </a:solidFill>
                <a:latin typeface="Fraunces Bold"/>
                <a:ea typeface="Fraunces Bold"/>
                <a:cs typeface="Fraunces Bold"/>
                <a:sym typeface="Fraunces Bold"/>
              </a:rPr>
              <a:t>VĂN BẢN THÔNG TIN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952237"/>
            <a:ext cx="10839461" cy="137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8"/>
              </a:lnSpc>
            </a:pP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Quần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thể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di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tích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cố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đô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Huế</a:t>
            </a:r>
            <a:endParaRPr lang="en-US" sz="7011" dirty="0">
              <a:solidFill>
                <a:srgbClr val="535254"/>
              </a:solidFill>
              <a:latin typeface="#9Slide05 Dear Saturday"/>
              <a:ea typeface="#9Slide05 Dear Saturday"/>
              <a:cs typeface="#9Slide05 Dear Saturday"/>
              <a:sym typeface="#9Slide05 Dear Saturday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40386" y="4292673"/>
            <a:ext cx="15226468" cy="5778420"/>
            <a:chOff x="0" y="0"/>
            <a:chExt cx="4010263" cy="1521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0263" cy="1521888"/>
            </a:xfrm>
            <a:custGeom>
              <a:avLst/>
              <a:gdLst/>
              <a:ahLst/>
              <a:cxnLst/>
              <a:rect l="l" t="t" r="r" b="b"/>
              <a:pathLst>
                <a:path w="4010263" h="1521888">
                  <a:moveTo>
                    <a:pt x="25931" y="0"/>
                  </a:moveTo>
                  <a:lnTo>
                    <a:pt x="3984332" y="0"/>
                  </a:lnTo>
                  <a:cubicBezTo>
                    <a:pt x="3991209" y="0"/>
                    <a:pt x="3997805" y="2732"/>
                    <a:pt x="4002668" y="7595"/>
                  </a:cubicBezTo>
                  <a:cubicBezTo>
                    <a:pt x="4007531" y="12458"/>
                    <a:pt x="4010263" y="19054"/>
                    <a:pt x="4010263" y="25931"/>
                  </a:cubicBezTo>
                  <a:lnTo>
                    <a:pt x="4010263" y="1495957"/>
                  </a:lnTo>
                  <a:cubicBezTo>
                    <a:pt x="4010263" y="1502835"/>
                    <a:pt x="4007531" y="1509430"/>
                    <a:pt x="4002668" y="1514293"/>
                  </a:cubicBezTo>
                  <a:cubicBezTo>
                    <a:pt x="3997805" y="1519156"/>
                    <a:pt x="3991209" y="1521888"/>
                    <a:pt x="3984332" y="1521888"/>
                  </a:cubicBezTo>
                  <a:lnTo>
                    <a:pt x="25931" y="1521888"/>
                  </a:lnTo>
                  <a:cubicBezTo>
                    <a:pt x="19054" y="1521888"/>
                    <a:pt x="12458" y="1519156"/>
                    <a:pt x="7595" y="1514293"/>
                  </a:cubicBezTo>
                  <a:cubicBezTo>
                    <a:pt x="2732" y="1509430"/>
                    <a:pt x="0" y="1502835"/>
                    <a:pt x="0" y="1495957"/>
                  </a:cubicBezTo>
                  <a:lnTo>
                    <a:pt x="0" y="25931"/>
                  </a:lnTo>
                  <a:cubicBezTo>
                    <a:pt x="0" y="19054"/>
                    <a:pt x="2732" y="12458"/>
                    <a:pt x="7595" y="7595"/>
                  </a:cubicBezTo>
                  <a:cubicBezTo>
                    <a:pt x="12458" y="2732"/>
                    <a:pt x="19054" y="0"/>
                    <a:pt x="25931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10263" cy="1569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000970" y="4230958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00970" y="5620098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0970" y="7270853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71004" y="259979"/>
            <a:ext cx="5404487" cy="1658212"/>
            <a:chOff x="0" y="0"/>
            <a:chExt cx="1423404" cy="4367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3404" cy="436731"/>
            </a:xfrm>
            <a:custGeom>
              <a:avLst/>
              <a:gdLst/>
              <a:ahLst/>
              <a:cxnLst/>
              <a:rect l="l" t="t" r="r" b="b"/>
              <a:pathLst>
                <a:path w="1423404" h="436731">
                  <a:moveTo>
                    <a:pt x="73057" y="0"/>
                  </a:moveTo>
                  <a:lnTo>
                    <a:pt x="1350346" y="0"/>
                  </a:lnTo>
                  <a:cubicBezTo>
                    <a:pt x="1369722" y="0"/>
                    <a:pt x="1388305" y="7697"/>
                    <a:pt x="1402006" y="21398"/>
                  </a:cubicBezTo>
                  <a:cubicBezTo>
                    <a:pt x="1415707" y="35099"/>
                    <a:pt x="1423404" y="53681"/>
                    <a:pt x="1423404" y="73057"/>
                  </a:cubicBezTo>
                  <a:lnTo>
                    <a:pt x="1423404" y="363673"/>
                  </a:lnTo>
                  <a:cubicBezTo>
                    <a:pt x="1423404" y="404022"/>
                    <a:pt x="1390695" y="436731"/>
                    <a:pt x="1350346" y="436731"/>
                  </a:cubicBezTo>
                  <a:lnTo>
                    <a:pt x="73057" y="436731"/>
                  </a:lnTo>
                  <a:cubicBezTo>
                    <a:pt x="53681" y="436731"/>
                    <a:pt x="35099" y="429034"/>
                    <a:pt x="21398" y="415333"/>
                  </a:cubicBezTo>
                  <a:cubicBezTo>
                    <a:pt x="7697" y="401632"/>
                    <a:pt x="0" y="383049"/>
                    <a:pt x="0" y="363673"/>
                  </a:cubicBezTo>
                  <a:lnTo>
                    <a:pt x="0" y="73057"/>
                  </a:lnTo>
                  <a:cubicBezTo>
                    <a:pt x="0" y="53681"/>
                    <a:pt x="7697" y="35099"/>
                    <a:pt x="21398" y="21398"/>
                  </a:cubicBezTo>
                  <a:cubicBezTo>
                    <a:pt x="35099" y="7697"/>
                    <a:pt x="53681" y="0"/>
                    <a:pt x="730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423404" cy="484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11951" y="342839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1: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KHAI SƠN PHÁ THẠCH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2921" y="2175366"/>
            <a:ext cx="16212287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hiểu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đặc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điểm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của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loại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VBTT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giới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thiệu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một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được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VB.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22427" y="4273497"/>
            <a:ext cx="16212287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định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22427" y="5200650"/>
            <a:ext cx="13292780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Chỉ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đặc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điểm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dụng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chúng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hiện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VB.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22427" y="7051778"/>
            <a:ext cx="13292780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(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?)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59998" y="336994"/>
            <a:ext cx="9103905" cy="122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06"/>
              </a:lnSpc>
            </a:pPr>
            <a:r>
              <a:rPr lang="en-US" sz="2944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- HS thực hiện nhiệm vụ cá nhân.</a:t>
            </a:r>
          </a:p>
          <a:p>
            <a:pPr algn="just">
              <a:lnSpc>
                <a:spcPts val="5006"/>
              </a:lnSpc>
              <a:spcBef>
                <a:spcPct val="0"/>
              </a:spcBef>
            </a:pPr>
            <a:r>
              <a:rPr lang="en-US" sz="2944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- Thời gian thực hiện: 7 phút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17164" y="4413465"/>
            <a:ext cx="12733579" cy="4332544"/>
            <a:chOff x="0" y="0"/>
            <a:chExt cx="3353700" cy="11410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3700" cy="1141082"/>
            </a:xfrm>
            <a:custGeom>
              <a:avLst/>
              <a:gdLst/>
              <a:ahLst/>
              <a:cxnLst/>
              <a:rect l="l" t="t" r="r" b="b"/>
              <a:pathLst>
                <a:path w="3353700" h="1141082">
                  <a:moveTo>
                    <a:pt x="31008" y="0"/>
                  </a:moveTo>
                  <a:lnTo>
                    <a:pt x="3322692" y="0"/>
                  </a:lnTo>
                  <a:cubicBezTo>
                    <a:pt x="3330916" y="0"/>
                    <a:pt x="3338803" y="3267"/>
                    <a:pt x="3344618" y="9082"/>
                  </a:cubicBezTo>
                  <a:cubicBezTo>
                    <a:pt x="3350433" y="14897"/>
                    <a:pt x="3353700" y="22784"/>
                    <a:pt x="3353700" y="31008"/>
                  </a:cubicBezTo>
                  <a:lnTo>
                    <a:pt x="3353700" y="1110074"/>
                  </a:lnTo>
                  <a:cubicBezTo>
                    <a:pt x="3353700" y="1118298"/>
                    <a:pt x="3350433" y="1126185"/>
                    <a:pt x="3344618" y="1132000"/>
                  </a:cubicBezTo>
                  <a:cubicBezTo>
                    <a:pt x="3338803" y="1137815"/>
                    <a:pt x="3330916" y="1141082"/>
                    <a:pt x="3322692" y="1141082"/>
                  </a:cubicBezTo>
                  <a:lnTo>
                    <a:pt x="31008" y="1141082"/>
                  </a:lnTo>
                  <a:cubicBezTo>
                    <a:pt x="22784" y="1141082"/>
                    <a:pt x="14897" y="1137815"/>
                    <a:pt x="9082" y="1132000"/>
                  </a:cubicBezTo>
                  <a:cubicBezTo>
                    <a:pt x="3267" y="1126185"/>
                    <a:pt x="0" y="1118298"/>
                    <a:pt x="0" y="1110074"/>
                  </a:cubicBezTo>
                  <a:lnTo>
                    <a:pt x="0" y="31008"/>
                  </a:lnTo>
                  <a:cubicBezTo>
                    <a:pt x="0" y="22784"/>
                    <a:pt x="3267" y="14897"/>
                    <a:pt x="9082" y="9082"/>
                  </a:cubicBezTo>
                  <a:cubicBezTo>
                    <a:pt x="14897" y="3267"/>
                    <a:pt x="22784" y="0"/>
                    <a:pt x="31008" y="0"/>
                  </a:cubicBezTo>
                  <a:close/>
                </a:path>
              </a:pathLst>
            </a:custGeom>
            <a:solidFill>
              <a:srgbClr val="EFEB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353700" cy="1188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21008" y="334343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Cấu trúc của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8648" y="4518240"/>
            <a:ext cx="10727932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98648" y="5493018"/>
            <a:ext cx="13993616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75144" y="6467796"/>
            <a:ext cx="13993616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3: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75144" y="7442574"/>
            <a:ext cx="13993616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4: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307615"/>
            <a:chOff x="0" y="0"/>
            <a:chExt cx="3517841" cy="1134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134516"/>
            </a:xfrm>
            <a:custGeom>
              <a:avLst/>
              <a:gdLst/>
              <a:ahLst/>
              <a:cxnLst/>
              <a:rect l="l" t="t" r="r" b="b"/>
              <a:pathLst>
                <a:path w="3517841" h="1134516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104955"/>
                  </a:lnTo>
                  <a:cubicBezTo>
                    <a:pt x="3517841" y="1121281"/>
                    <a:pt x="3504606" y="1134516"/>
                    <a:pt x="3488280" y="1134516"/>
                  </a:cubicBezTo>
                  <a:lnTo>
                    <a:pt x="29561" y="1134516"/>
                  </a:lnTo>
                  <a:cubicBezTo>
                    <a:pt x="21721" y="1134516"/>
                    <a:pt x="14202" y="1131402"/>
                    <a:pt x="8658" y="1125858"/>
                  </a:cubicBezTo>
                  <a:cubicBezTo>
                    <a:pt x="3114" y="1120314"/>
                    <a:pt x="0" y="1112795"/>
                    <a:pt x="0" y="1104955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182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21008" y="3381535"/>
            <a:ext cx="9429735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692399"/>
            <a:ext cx="12352095" cy="456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Nhan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đề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Quần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thể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di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tích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Cố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đô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→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quát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toàn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VB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vì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tất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VB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831122"/>
            <a:chOff x="0" y="0"/>
            <a:chExt cx="3517841" cy="12723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272394"/>
            </a:xfrm>
            <a:custGeom>
              <a:avLst/>
              <a:gdLst/>
              <a:ahLst/>
              <a:cxnLst/>
              <a:rect l="l" t="t" r="r" b="b"/>
              <a:pathLst>
                <a:path w="3517841" h="1272394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242834"/>
                  </a:lnTo>
                  <a:cubicBezTo>
                    <a:pt x="3517841" y="1250674"/>
                    <a:pt x="3514726" y="1258192"/>
                    <a:pt x="3509183" y="1263736"/>
                  </a:cubicBezTo>
                  <a:cubicBezTo>
                    <a:pt x="3503639" y="1269280"/>
                    <a:pt x="3496120" y="1272394"/>
                    <a:pt x="3488280" y="1272394"/>
                  </a:cubicBezTo>
                  <a:lnTo>
                    <a:pt x="29561" y="1272394"/>
                  </a:lnTo>
                  <a:cubicBezTo>
                    <a:pt x="13235" y="1272394"/>
                    <a:pt x="0" y="1259159"/>
                    <a:pt x="0" y="1242834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2626" y="3343435"/>
            <a:ext cx="9429735" cy="110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79"/>
              </a:lnSpc>
              <a:spcBef>
                <a:spcPct val="0"/>
              </a:spcBef>
            </a:pPr>
            <a:r>
              <a:rPr lang="en-US" sz="53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556340"/>
            <a:ext cx="12352095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̀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mục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→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làm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nổi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bật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831122"/>
            <a:chOff x="0" y="0"/>
            <a:chExt cx="3517841" cy="12723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272394"/>
            </a:xfrm>
            <a:custGeom>
              <a:avLst/>
              <a:gdLst/>
              <a:ahLst/>
              <a:cxnLst/>
              <a:rect l="l" t="t" r="r" b="b"/>
              <a:pathLst>
                <a:path w="3517841" h="1272394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242834"/>
                  </a:lnTo>
                  <a:cubicBezTo>
                    <a:pt x="3517841" y="1250674"/>
                    <a:pt x="3514726" y="1258192"/>
                    <a:pt x="3509183" y="1263736"/>
                  </a:cubicBezTo>
                  <a:cubicBezTo>
                    <a:pt x="3503639" y="1269280"/>
                    <a:pt x="3496120" y="1272394"/>
                    <a:pt x="3488280" y="1272394"/>
                  </a:cubicBezTo>
                  <a:lnTo>
                    <a:pt x="29561" y="1272394"/>
                  </a:lnTo>
                  <a:cubicBezTo>
                    <a:pt x="13235" y="1272394"/>
                    <a:pt x="0" y="1259159"/>
                    <a:pt x="0" y="1242834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59828" y="3397214"/>
            <a:ext cx="9429735" cy="112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  <a:spcBef>
                <a:spcPct val="0"/>
              </a:spcBef>
            </a:pPr>
            <a:r>
              <a:rPr lang="en-US" sz="54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924425"/>
            <a:ext cx="12352095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ngành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khảo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hóa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hợp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với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giàu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trị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tả,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biểu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cảm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8648" y="6784110"/>
            <a:ext cx="12352095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→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làm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bài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viết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cụ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sinh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động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hấp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dẫn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hơn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058327"/>
            <a:chOff x="0" y="0"/>
            <a:chExt cx="3517841" cy="10688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068860"/>
            </a:xfrm>
            <a:custGeom>
              <a:avLst/>
              <a:gdLst/>
              <a:ahLst/>
              <a:cxnLst/>
              <a:rect l="l" t="t" r="r" b="b"/>
              <a:pathLst>
                <a:path w="3517841" h="1068860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039299"/>
                  </a:lnTo>
                  <a:cubicBezTo>
                    <a:pt x="3517841" y="1047139"/>
                    <a:pt x="3514726" y="1054658"/>
                    <a:pt x="3509183" y="1060201"/>
                  </a:cubicBezTo>
                  <a:cubicBezTo>
                    <a:pt x="3503639" y="1065745"/>
                    <a:pt x="3496120" y="1068860"/>
                    <a:pt x="3488280" y="1068860"/>
                  </a:cubicBezTo>
                  <a:lnTo>
                    <a:pt x="29561" y="1068860"/>
                  </a:lnTo>
                  <a:cubicBezTo>
                    <a:pt x="13235" y="1068860"/>
                    <a:pt x="0" y="1055625"/>
                    <a:pt x="0" y="1039299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116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59828" y="3397214"/>
            <a:ext cx="9429735" cy="112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  <a:spcBef>
                <a:spcPct val="0"/>
              </a:spcBef>
            </a:pPr>
            <a:r>
              <a:rPr lang="en-US" sz="54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924425"/>
            <a:ext cx="12352095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ảnh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họa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giúp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9772" y="6823178"/>
            <a:ext cx="12352095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→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tạo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sư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̣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hấp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dẫn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sinh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động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bài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viết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5065" y="4587624"/>
            <a:ext cx="16223624" cy="4831122"/>
            <a:chOff x="0" y="0"/>
            <a:chExt cx="4272889" cy="12723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2888" cy="1272394"/>
            </a:xfrm>
            <a:custGeom>
              <a:avLst/>
              <a:gdLst/>
              <a:ahLst/>
              <a:cxnLst/>
              <a:rect l="l" t="t" r="r" b="b"/>
              <a:pathLst>
                <a:path w="4272888" h="1272394">
                  <a:moveTo>
                    <a:pt x="24337" y="0"/>
                  </a:moveTo>
                  <a:lnTo>
                    <a:pt x="4248551" y="0"/>
                  </a:lnTo>
                  <a:cubicBezTo>
                    <a:pt x="4261992" y="0"/>
                    <a:pt x="4272888" y="10896"/>
                    <a:pt x="4272888" y="24337"/>
                  </a:cubicBezTo>
                  <a:lnTo>
                    <a:pt x="4272888" y="1248057"/>
                  </a:lnTo>
                  <a:cubicBezTo>
                    <a:pt x="4272888" y="1261498"/>
                    <a:pt x="4261992" y="1272394"/>
                    <a:pt x="4248551" y="1272394"/>
                  </a:cubicBezTo>
                  <a:lnTo>
                    <a:pt x="24337" y="1272394"/>
                  </a:lnTo>
                  <a:cubicBezTo>
                    <a:pt x="10896" y="1272394"/>
                    <a:pt x="0" y="1261498"/>
                    <a:pt x="0" y="1248057"/>
                  </a:cubicBezTo>
                  <a:lnTo>
                    <a:pt x="0" y="24337"/>
                  </a:lnTo>
                  <a:cubicBezTo>
                    <a:pt x="0" y="10896"/>
                    <a:pt x="10896" y="0"/>
                    <a:pt x="24337" y="0"/>
                  </a:cubicBezTo>
                  <a:close/>
                </a:path>
              </a:pathLst>
            </a:custGeom>
            <a:solidFill>
              <a:srgbClr val="FFFEF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2889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94098" y="7996468"/>
            <a:ext cx="1469203" cy="923762"/>
          </a:xfrm>
          <a:custGeom>
            <a:avLst/>
            <a:gdLst/>
            <a:ahLst/>
            <a:cxnLst/>
            <a:rect l="l" t="t" r="r" b="b"/>
            <a:pathLst>
              <a:path w="1469203" h="923762">
                <a:moveTo>
                  <a:pt x="0" y="0"/>
                </a:moveTo>
                <a:lnTo>
                  <a:pt x="1469204" y="0"/>
                </a:lnTo>
                <a:lnTo>
                  <a:pt x="1469204" y="923761"/>
                </a:lnTo>
                <a:lnTo>
                  <a:pt x="0" y="92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9828" y="3397214"/>
            <a:ext cx="9429735" cy="112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  <a:spcBef>
                <a:spcPct val="0"/>
              </a:spcBef>
            </a:pPr>
            <a:r>
              <a:rPr lang="en-US" sz="54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c. Cách trình bày thông tin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8648" y="4629095"/>
            <a:ext cx="12352095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Theo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Quan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45371" y="7451822"/>
            <a:ext cx="15241881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 cách triển khai ấy giúp người đọc hình dung được sự đa dạng, phong phú của một di tích lịch sử có nhiều giá trị đặc biệt.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37481" y="-374848"/>
            <a:ext cx="9541833" cy="11004884"/>
          </a:xfrm>
          <a:custGeom>
            <a:avLst/>
            <a:gdLst/>
            <a:ahLst/>
            <a:cxnLst/>
            <a:rect l="l" t="t" r="r" b="b"/>
            <a:pathLst>
              <a:path w="9541833" h="11004884">
                <a:moveTo>
                  <a:pt x="0" y="0"/>
                </a:moveTo>
                <a:lnTo>
                  <a:pt x="9541833" y="0"/>
                </a:lnTo>
                <a:lnTo>
                  <a:pt x="9541833" y="11004883"/>
                </a:lnTo>
                <a:lnTo>
                  <a:pt x="0" y="1100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0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17333" y="5807064"/>
            <a:ext cx="5065415" cy="50654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C8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24459" y="1466127"/>
            <a:ext cx="5065415" cy="5065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D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7302" y="6207041"/>
            <a:ext cx="4265477" cy="42654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224428" y="1866104"/>
            <a:ext cx="4265477" cy="426546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3063" y="4515404"/>
            <a:ext cx="6988598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hiểu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nội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từng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phần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của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bản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23319" y="4435796"/>
            <a:ext cx="9168748" cy="4650494"/>
            <a:chOff x="0" y="0"/>
            <a:chExt cx="2414814" cy="12248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14814" cy="1224821"/>
            </a:xfrm>
            <a:custGeom>
              <a:avLst/>
              <a:gdLst/>
              <a:ahLst/>
              <a:cxnLst/>
              <a:rect l="l" t="t" r="r" b="b"/>
              <a:pathLst>
                <a:path w="2414814" h="1224821">
                  <a:moveTo>
                    <a:pt x="43063" y="0"/>
                  </a:moveTo>
                  <a:lnTo>
                    <a:pt x="2371751" y="0"/>
                  </a:lnTo>
                  <a:cubicBezTo>
                    <a:pt x="2395534" y="0"/>
                    <a:pt x="2414814" y="19280"/>
                    <a:pt x="2414814" y="43063"/>
                  </a:cubicBezTo>
                  <a:lnTo>
                    <a:pt x="2414814" y="1181758"/>
                  </a:lnTo>
                  <a:cubicBezTo>
                    <a:pt x="2414814" y="1205541"/>
                    <a:pt x="2395534" y="1224821"/>
                    <a:pt x="2371751" y="1224821"/>
                  </a:cubicBezTo>
                  <a:lnTo>
                    <a:pt x="43063" y="1224821"/>
                  </a:lnTo>
                  <a:cubicBezTo>
                    <a:pt x="31642" y="1224821"/>
                    <a:pt x="20689" y="1220284"/>
                    <a:pt x="12613" y="1212208"/>
                  </a:cubicBezTo>
                  <a:cubicBezTo>
                    <a:pt x="4537" y="1204132"/>
                    <a:pt x="0" y="1193179"/>
                    <a:pt x="0" y="1181758"/>
                  </a:cubicBezTo>
                  <a:lnTo>
                    <a:pt x="0" y="43063"/>
                  </a:lnTo>
                  <a:cubicBezTo>
                    <a:pt x="0" y="31642"/>
                    <a:pt x="4537" y="20689"/>
                    <a:pt x="12613" y="12613"/>
                  </a:cubicBezTo>
                  <a:cubicBezTo>
                    <a:pt x="20689" y="4537"/>
                    <a:pt x="31642" y="0"/>
                    <a:pt x="43063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14814" cy="1272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983903" y="4592314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83903" y="5981454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7"/>
                </a:lnTo>
                <a:lnTo>
                  <a:pt x="0" y="1174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83903" y="7632209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9434" y="4853812"/>
            <a:ext cx="7797660" cy="3494729"/>
            <a:chOff x="0" y="0"/>
            <a:chExt cx="2053705" cy="9204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3705" cy="920422"/>
            </a:xfrm>
            <a:custGeom>
              <a:avLst/>
              <a:gdLst/>
              <a:ahLst/>
              <a:cxnLst/>
              <a:rect l="l" t="t" r="r" b="b"/>
              <a:pathLst>
                <a:path w="2053705" h="920422">
                  <a:moveTo>
                    <a:pt x="50635" y="0"/>
                  </a:moveTo>
                  <a:lnTo>
                    <a:pt x="2003069" y="0"/>
                  </a:lnTo>
                  <a:cubicBezTo>
                    <a:pt x="2031034" y="0"/>
                    <a:pt x="2053705" y="22670"/>
                    <a:pt x="2053705" y="50635"/>
                  </a:cubicBezTo>
                  <a:lnTo>
                    <a:pt x="2053705" y="869787"/>
                  </a:lnTo>
                  <a:cubicBezTo>
                    <a:pt x="2053705" y="883216"/>
                    <a:pt x="2048370" y="896096"/>
                    <a:pt x="2038874" y="905592"/>
                  </a:cubicBezTo>
                  <a:cubicBezTo>
                    <a:pt x="2029378" y="915088"/>
                    <a:pt x="2016499" y="920422"/>
                    <a:pt x="2003069" y="920422"/>
                  </a:cubicBezTo>
                  <a:lnTo>
                    <a:pt x="50635" y="920422"/>
                  </a:lnTo>
                  <a:cubicBezTo>
                    <a:pt x="22670" y="920422"/>
                    <a:pt x="0" y="897752"/>
                    <a:pt x="0" y="869787"/>
                  </a:cubicBezTo>
                  <a:lnTo>
                    <a:pt x="0" y="50635"/>
                  </a:lnTo>
                  <a:cubicBezTo>
                    <a:pt x="0" y="37206"/>
                    <a:pt x="5335" y="24327"/>
                    <a:pt x="14831" y="14831"/>
                  </a:cubicBezTo>
                  <a:cubicBezTo>
                    <a:pt x="24327" y="5335"/>
                    <a:pt x="37206" y="0"/>
                    <a:pt x="5063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053705" cy="968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05360" y="4634853"/>
            <a:ext cx="16212287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1,2 * Tìm hiểu phần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05360" y="6123981"/>
            <a:ext cx="13292780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3,4 * Tìm hiểu phần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428" y="4930827"/>
            <a:ext cx="7309025" cy="3902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GV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chia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lớp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thành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3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hoặc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6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thảo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luận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8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bày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3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nhận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xét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3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endParaRPr lang="en-US" sz="3044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hiệu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quả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cộng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2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cực</a:t>
            </a:r>
            <a:endParaRPr lang="en-US" sz="3044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176"/>
              </a:lnSpc>
              <a:spcBef>
                <a:spcPct val="0"/>
              </a:spcBef>
            </a:pPr>
            <a:endParaRPr lang="en-US" sz="3044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52274" y="2620090"/>
            <a:ext cx="11463259" cy="107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51"/>
              </a:lnSpc>
              <a:spcBef>
                <a:spcPct val="0"/>
              </a:spcBef>
            </a:pPr>
            <a:r>
              <a:rPr lang="en-US" sz="5324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nội dung từng phần của văn bản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05360" y="7674748"/>
            <a:ext cx="13292780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5,6 * Tìm hiểu phần 3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7536" y="2904003"/>
            <a:ext cx="4993498" cy="6968880"/>
            <a:chOff x="0" y="0"/>
            <a:chExt cx="131516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5160" cy="1835425"/>
            </a:xfrm>
            <a:custGeom>
              <a:avLst/>
              <a:gdLst/>
              <a:ahLst/>
              <a:cxnLst/>
              <a:rect l="l" t="t" r="r" b="b"/>
              <a:pathLst>
                <a:path w="1315160" h="1835425">
                  <a:moveTo>
                    <a:pt x="79070" y="0"/>
                  </a:moveTo>
                  <a:lnTo>
                    <a:pt x="1236090" y="0"/>
                  </a:lnTo>
                  <a:cubicBezTo>
                    <a:pt x="1279759" y="0"/>
                    <a:pt x="1315160" y="35401"/>
                    <a:pt x="1315160" y="79070"/>
                  </a:cubicBezTo>
                  <a:lnTo>
                    <a:pt x="1315160" y="1756355"/>
                  </a:lnTo>
                  <a:cubicBezTo>
                    <a:pt x="1315160" y="1800024"/>
                    <a:pt x="1279759" y="1835425"/>
                    <a:pt x="1236090" y="1835425"/>
                  </a:cubicBezTo>
                  <a:lnTo>
                    <a:pt x="79070" y="1835425"/>
                  </a:lnTo>
                  <a:cubicBezTo>
                    <a:pt x="35401" y="1835425"/>
                    <a:pt x="0" y="1800024"/>
                    <a:pt x="0" y="1756355"/>
                  </a:cubicBezTo>
                  <a:lnTo>
                    <a:pt x="0" y="79070"/>
                  </a:lnTo>
                  <a:cubicBezTo>
                    <a:pt x="0" y="35401"/>
                    <a:pt x="35401" y="0"/>
                    <a:pt x="79070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1516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353011" y="3121170"/>
            <a:ext cx="6714381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1,2 </a:t>
            </a:r>
          </a:p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87379" y="2904003"/>
            <a:ext cx="7218293" cy="6968880"/>
            <a:chOff x="0" y="0"/>
            <a:chExt cx="1901114" cy="18354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01114" cy="1835425"/>
            </a:xfrm>
            <a:custGeom>
              <a:avLst/>
              <a:gdLst/>
              <a:ahLst/>
              <a:cxnLst/>
              <a:rect l="l" t="t" r="r" b="b"/>
              <a:pathLst>
                <a:path w="1901114" h="1835425">
                  <a:moveTo>
                    <a:pt x="54700" y="0"/>
                  </a:moveTo>
                  <a:lnTo>
                    <a:pt x="1846415" y="0"/>
                  </a:lnTo>
                  <a:cubicBezTo>
                    <a:pt x="1876624" y="0"/>
                    <a:pt x="1901114" y="24490"/>
                    <a:pt x="1901114" y="54700"/>
                  </a:cubicBezTo>
                  <a:lnTo>
                    <a:pt x="1901114" y="1780726"/>
                  </a:lnTo>
                  <a:cubicBezTo>
                    <a:pt x="1901114" y="1810935"/>
                    <a:pt x="1876624" y="1835425"/>
                    <a:pt x="1846415" y="1835425"/>
                  </a:cubicBezTo>
                  <a:lnTo>
                    <a:pt x="54700" y="1835425"/>
                  </a:lnTo>
                  <a:cubicBezTo>
                    <a:pt x="24490" y="1835425"/>
                    <a:pt x="0" y="1810935"/>
                    <a:pt x="0" y="1780726"/>
                  </a:cubicBezTo>
                  <a:lnTo>
                    <a:pt x="0" y="54700"/>
                  </a:lnTo>
                  <a:cubicBezTo>
                    <a:pt x="0" y="24490"/>
                    <a:pt x="24490" y="0"/>
                    <a:pt x="54700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901114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86810" y="3121170"/>
            <a:ext cx="6714381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3,4</a:t>
            </a:r>
          </a:p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072690" y="2904003"/>
            <a:ext cx="4993760" cy="6968880"/>
            <a:chOff x="0" y="0"/>
            <a:chExt cx="1315229" cy="18354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15229" cy="1835425"/>
            </a:xfrm>
            <a:custGeom>
              <a:avLst/>
              <a:gdLst/>
              <a:ahLst/>
              <a:cxnLst/>
              <a:rect l="l" t="t" r="r" b="b"/>
              <a:pathLst>
                <a:path w="1315229" h="1835425">
                  <a:moveTo>
                    <a:pt x="79066" y="0"/>
                  </a:moveTo>
                  <a:lnTo>
                    <a:pt x="1236163" y="0"/>
                  </a:lnTo>
                  <a:cubicBezTo>
                    <a:pt x="1279830" y="0"/>
                    <a:pt x="1315229" y="35399"/>
                    <a:pt x="1315229" y="79066"/>
                  </a:cubicBezTo>
                  <a:lnTo>
                    <a:pt x="1315229" y="1756359"/>
                  </a:lnTo>
                  <a:cubicBezTo>
                    <a:pt x="1315229" y="1777329"/>
                    <a:pt x="1306899" y="1797439"/>
                    <a:pt x="1292071" y="1812267"/>
                  </a:cubicBezTo>
                  <a:cubicBezTo>
                    <a:pt x="1277243" y="1827095"/>
                    <a:pt x="1257132" y="1835425"/>
                    <a:pt x="1236163" y="1835425"/>
                  </a:cubicBezTo>
                  <a:lnTo>
                    <a:pt x="79066" y="1835425"/>
                  </a:lnTo>
                  <a:cubicBezTo>
                    <a:pt x="58097" y="1835425"/>
                    <a:pt x="37986" y="1827095"/>
                    <a:pt x="23158" y="1812267"/>
                  </a:cubicBezTo>
                  <a:cubicBezTo>
                    <a:pt x="8330" y="1797439"/>
                    <a:pt x="0" y="1777329"/>
                    <a:pt x="0" y="1756359"/>
                  </a:cubicBezTo>
                  <a:lnTo>
                    <a:pt x="0" y="79066"/>
                  </a:lnTo>
                  <a:cubicBezTo>
                    <a:pt x="0" y="58097"/>
                    <a:pt x="8330" y="37986"/>
                    <a:pt x="23158" y="23158"/>
                  </a:cubicBezTo>
                  <a:cubicBezTo>
                    <a:pt x="37986" y="8330"/>
                    <a:pt x="58097" y="0"/>
                    <a:pt x="79066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315229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926630" y="3121170"/>
            <a:ext cx="6714381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5,6</a:t>
            </a:r>
          </a:p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4145" y="4794807"/>
            <a:ext cx="4296279" cy="554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Hoàn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2: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Sau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nhận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giới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thiệu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̉.</a:t>
            </a:r>
          </a:p>
          <a:p>
            <a:pPr algn="just">
              <a:lnSpc>
                <a:spcPts val="4899"/>
              </a:lnSpc>
            </a:pPr>
            <a:endParaRPr lang="en-US" sz="34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786810" y="4794807"/>
            <a:ext cx="6714381" cy="554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được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2.</a:t>
            </a:r>
          </a:p>
          <a:p>
            <a:pPr algn="just">
              <a:lnSpc>
                <a:spcPts val="4899"/>
              </a:lnSpc>
            </a:pP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có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với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hiện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algn="just">
              <a:lnSpc>
                <a:spcPts val="4899"/>
              </a:lnSpc>
            </a:pPr>
            <a:endParaRPr lang="en-US" sz="34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291446" y="4794807"/>
            <a:ext cx="4371065" cy="43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4899"/>
              </a:lnSpc>
            </a:pP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thần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chất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đem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</a:p>
          <a:p>
            <a:pPr algn="just">
              <a:lnSpc>
                <a:spcPts val="4899"/>
              </a:lnSpc>
            </a:pPr>
            <a:endParaRPr lang="en-US" sz="34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55" b="-3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42946" y="1705855"/>
            <a:ext cx="15824761" cy="2437949"/>
            <a:chOff x="0" y="0"/>
            <a:chExt cx="4167838" cy="6420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7838" cy="642094"/>
            </a:xfrm>
            <a:custGeom>
              <a:avLst/>
              <a:gdLst/>
              <a:ahLst/>
              <a:cxnLst/>
              <a:rect l="l" t="t" r="r" b="b"/>
              <a:pathLst>
                <a:path w="4167838" h="642094">
                  <a:moveTo>
                    <a:pt x="24951" y="0"/>
                  </a:moveTo>
                  <a:lnTo>
                    <a:pt x="4142887" y="0"/>
                  </a:lnTo>
                  <a:cubicBezTo>
                    <a:pt x="4156668" y="0"/>
                    <a:pt x="4167838" y="11171"/>
                    <a:pt x="4167838" y="24951"/>
                  </a:cubicBezTo>
                  <a:lnTo>
                    <a:pt x="4167838" y="617143"/>
                  </a:lnTo>
                  <a:cubicBezTo>
                    <a:pt x="4167838" y="630923"/>
                    <a:pt x="4156668" y="642094"/>
                    <a:pt x="4142887" y="642094"/>
                  </a:cubicBezTo>
                  <a:lnTo>
                    <a:pt x="24951" y="642094"/>
                  </a:lnTo>
                  <a:cubicBezTo>
                    <a:pt x="11171" y="642094"/>
                    <a:pt x="0" y="630923"/>
                    <a:pt x="0" y="617143"/>
                  </a:cubicBezTo>
                  <a:lnTo>
                    <a:pt x="0" y="24951"/>
                  </a:lnTo>
                  <a:cubicBezTo>
                    <a:pt x="0" y="11171"/>
                    <a:pt x="11171" y="0"/>
                    <a:pt x="24951" y="0"/>
                  </a:cubicBezTo>
                  <a:close/>
                </a:path>
              </a:pathLst>
            </a:custGeom>
            <a:solidFill>
              <a:srgbClr val="FFE7D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4167838" cy="746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8118" y="1847210"/>
            <a:ext cx="14677118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PHT</a:t>
            </a:r>
            <a:r>
              <a:rPr lang="en-US" sz="38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01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5611" y="2689119"/>
            <a:ext cx="16096585" cy="6968880"/>
            <a:chOff x="0" y="0"/>
            <a:chExt cx="423943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9430" cy="1835425"/>
            </a:xfrm>
            <a:custGeom>
              <a:avLst/>
              <a:gdLst/>
              <a:ahLst/>
              <a:cxnLst/>
              <a:rect l="l" t="t" r="r" b="b"/>
              <a:pathLst>
                <a:path w="4239430" h="1835425">
                  <a:moveTo>
                    <a:pt x="24529" y="0"/>
                  </a:moveTo>
                  <a:lnTo>
                    <a:pt x="4214900" y="0"/>
                  </a:lnTo>
                  <a:cubicBezTo>
                    <a:pt x="4221406" y="0"/>
                    <a:pt x="4227645" y="2584"/>
                    <a:pt x="4232245" y="7184"/>
                  </a:cubicBezTo>
                  <a:cubicBezTo>
                    <a:pt x="4236845" y="11785"/>
                    <a:pt x="4239430" y="18024"/>
                    <a:pt x="4239430" y="24529"/>
                  </a:cubicBezTo>
                  <a:lnTo>
                    <a:pt x="4239430" y="1810896"/>
                  </a:lnTo>
                  <a:cubicBezTo>
                    <a:pt x="4239430" y="1817401"/>
                    <a:pt x="4236845" y="1823641"/>
                    <a:pt x="4232245" y="1828241"/>
                  </a:cubicBezTo>
                  <a:cubicBezTo>
                    <a:pt x="4227645" y="1832841"/>
                    <a:pt x="4221406" y="1835425"/>
                    <a:pt x="4214900" y="1835425"/>
                  </a:cubicBezTo>
                  <a:lnTo>
                    <a:pt x="24529" y="1835425"/>
                  </a:lnTo>
                  <a:cubicBezTo>
                    <a:pt x="18024" y="1835425"/>
                    <a:pt x="11785" y="1832841"/>
                    <a:pt x="7184" y="1828241"/>
                  </a:cubicBezTo>
                  <a:cubicBezTo>
                    <a:pt x="2584" y="1823641"/>
                    <a:pt x="0" y="1817401"/>
                    <a:pt x="0" y="1810896"/>
                  </a:cubicBezTo>
                  <a:lnTo>
                    <a:pt x="0" y="24529"/>
                  </a:lnTo>
                  <a:cubicBezTo>
                    <a:pt x="0" y="18024"/>
                    <a:pt x="2584" y="11785"/>
                    <a:pt x="7184" y="7184"/>
                  </a:cubicBezTo>
                  <a:cubicBezTo>
                    <a:pt x="11785" y="2584"/>
                    <a:pt x="18024" y="0"/>
                    <a:pt x="24529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3943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14610" y="2888797"/>
            <a:ext cx="7738587" cy="173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1,2 </a:t>
            </a:r>
          </a:p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6505" y="5319514"/>
            <a:ext cx="14754989" cy="352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Hoàn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sô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2: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Sau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nhận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giới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thiệu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̉.</a:t>
            </a:r>
          </a:p>
          <a:p>
            <a:pPr algn="just">
              <a:lnSpc>
                <a:spcPts val="7000"/>
              </a:lnSpc>
            </a:pPr>
            <a:endParaRPr lang="en-US" sz="5000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4" name="Freeform 4"/>
          <p:cNvSpPr/>
          <p:nvPr/>
        </p:nvSpPr>
        <p:spPr>
          <a:xfrm>
            <a:off x="7847310" y="-1525958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7" y="0"/>
                </a:lnTo>
                <a:lnTo>
                  <a:pt x="11435617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444681"/>
            <a:ext cx="850853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16987" y="24723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7950" y="4626609"/>
            <a:ext cx="5637511" cy="4831122"/>
            <a:chOff x="0" y="0"/>
            <a:chExt cx="1484777" cy="12723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777" cy="1272394"/>
            </a:xfrm>
            <a:custGeom>
              <a:avLst/>
              <a:gdLst/>
              <a:ahLst/>
              <a:cxnLst/>
              <a:rect l="l" t="t" r="r" b="b"/>
              <a:pathLst>
                <a:path w="1484777" h="1272394">
                  <a:moveTo>
                    <a:pt x="70038" y="0"/>
                  </a:moveTo>
                  <a:lnTo>
                    <a:pt x="1414739" y="0"/>
                  </a:lnTo>
                  <a:cubicBezTo>
                    <a:pt x="1433314" y="0"/>
                    <a:pt x="1451128" y="7379"/>
                    <a:pt x="1464263" y="20514"/>
                  </a:cubicBezTo>
                  <a:cubicBezTo>
                    <a:pt x="1477398" y="33648"/>
                    <a:pt x="1484777" y="51462"/>
                    <a:pt x="1484777" y="70038"/>
                  </a:cubicBezTo>
                  <a:lnTo>
                    <a:pt x="1484777" y="1202357"/>
                  </a:lnTo>
                  <a:cubicBezTo>
                    <a:pt x="1484777" y="1220932"/>
                    <a:pt x="1477398" y="1238746"/>
                    <a:pt x="1464263" y="1251881"/>
                  </a:cubicBezTo>
                  <a:cubicBezTo>
                    <a:pt x="1451128" y="1265015"/>
                    <a:pt x="1433314" y="1272394"/>
                    <a:pt x="1414739" y="1272394"/>
                  </a:cubicBezTo>
                  <a:lnTo>
                    <a:pt x="70038" y="1272394"/>
                  </a:lnTo>
                  <a:cubicBezTo>
                    <a:pt x="51463" y="1272394"/>
                    <a:pt x="33648" y="1265015"/>
                    <a:pt x="20514" y="1251881"/>
                  </a:cubicBezTo>
                  <a:cubicBezTo>
                    <a:pt x="7379" y="1238746"/>
                    <a:pt x="0" y="1220932"/>
                    <a:pt x="0" y="1202357"/>
                  </a:cubicBezTo>
                  <a:lnTo>
                    <a:pt x="0" y="70038"/>
                  </a:lnTo>
                  <a:cubicBezTo>
                    <a:pt x="0" y="51463"/>
                    <a:pt x="7379" y="33648"/>
                    <a:pt x="20514" y="20514"/>
                  </a:cubicBezTo>
                  <a:cubicBezTo>
                    <a:pt x="33648" y="7379"/>
                    <a:pt x="51462" y="0"/>
                    <a:pt x="70038" y="0"/>
                  </a:cubicBezTo>
                  <a:close/>
                </a:path>
              </a:pathLst>
            </a:custGeom>
            <a:solidFill>
              <a:srgbClr val="E4E2F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84777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42212" y="5955499"/>
            <a:ext cx="4608988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phi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82398" y="462655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Thông tin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78772" y="4626609"/>
            <a:ext cx="7440299" cy="4831122"/>
            <a:chOff x="0" y="0"/>
            <a:chExt cx="1959585" cy="12723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585" cy="1272394"/>
            </a:xfrm>
            <a:custGeom>
              <a:avLst/>
              <a:gdLst/>
              <a:ahLst/>
              <a:cxnLst/>
              <a:rect l="l" t="t" r="r" b="b"/>
              <a:pathLst>
                <a:path w="1959585" h="1272394">
                  <a:moveTo>
                    <a:pt x="53067" y="0"/>
                  </a:moveTo>
                  <a:lnTo>
                    <a:pt x="1906517" y="0"/>
                  </a:lnTo>
                  <a:cubicBezTo>
                    <a:pt x="1920592" y="0"/>
                    <a:pt x="1934090" y="5591"/>
                    <a:pt x="1944042" y="15543"/>
                  </a:cubicBezTo>
                  <a:cubicBezTo>
                    <a:pt x="1953994" y="25495"/>
                    <a:pt x="1959585" y="38993"/>
                    <a:pt x="1959585" y="53067"/>
                  </a:cubicBezTo>
                  <a:lnTo>
                    <a:pt x="1959585" y="1219327"/>
                  </a:lnTo>
                  <a:cubicBezTo>
                    <a:pt x="1959585" y="1233401"/>
                    <a:pt x="1953994" y="1246899"/>
                    <a:pt x="1944042" y="1256851"/>
                  </a:cubicBezTo>
                  <a:cubicBezTo>
                    <a:pt x="1934090" y="1266803"/>
                    <a:pt x="1920592" y="1272394"/>
                    <a:pt x="1906517" y="1272394"/>
                  </a:cubicBezTo>
                  <a:lnTo>
                    <a:pt x="53067" y="1272394"/>
                  </a:lnTo>
                  <a:cubicBezTo>
                    <a:pt x="23759" y="1272394"/>
                    <a:pt x="0" y="1248635"/>
                    <a:pt x="0" y="1219327"/>
                  </a:cubicBezTo>
                  <a:lnTo>
                    <a:pt x="0" y="53067"/>
                  </a:lnTo>
                  <a:cubicBezTo>
                    <a:pt x="0" y="38993"/>
                    <a:pt x="5591" y="25495"/>
                    <a:pt x="15543" y="15543"/>
                  </a:cubicBezTo>
                  <a:cubicBezTo>
                    <a:pt x="25495" y="5591"/>
                    <a:pt x="38993" y="0"/>
                    <a:pt x="53067" y="0"/>
                  </a:cubicBezTo>
                  <a:close/>
                </a:path>
              </a:pathLst>
            </a:custGeom>
            <a:solidFill>
              <a:srgbClr val="FFFD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59585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638285" y="4664657"/>
            <a:ext cx="6521272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tâm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hồn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nền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đậm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64216" y="841627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Ý nghĩa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4" name="Freeform 4"/>
          <p:cNvSpPr/>
          <p:nvPr/>
        </p:nvSpPr>
        <p:spPr>
          <a:xfrm>
            <a:off x="7847310" y="-1525958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7" y="0"/>
                </a:lnTo>
                <a:lnTo>
                  <a:pt x="11435617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444681"/>
            <a:ext cx="850853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16987" y="24723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7950" y="4626609"/>
            <a:ext cx="5637511" cy="4831122"/>
            <a:chOff x="0" y="0"/>
            <a:chExt cx="1484777" cy="12723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777" cy="1272394"/>
            </a:xfrm>
            <a:custGeom>
              <a:avLst/>
              <a:gdLst/>
              <a:ahLst/>
              <a:cxnLst/>
              <a:rect l="l" t="t" r="r" b="b"/>
              <a:pathLst>
                <a:path w="1484777" h="1272394">
                  <a:moveTo>
                    <a:pt x="70038" y="0"/>
                  </a:moveTo>
                  <a:lnTo>
                    <a:pt x="1414739" y="0"/>
                  </a:lnTo>
                  <a:cubicBezTo>
                    <a:pt x="1433314" y="0"/>
                    <a:pt x="1451128" y="7379"/>
                    <a:pt x="1464263" y="20514"/>
                  </a:cubicBezTo>
                  <a:cubicBezTo>
                    <a:pt x="1477398" y="33648"/>
                    <a:pt x="1484777" y="51462"/>
                    <a:pt x="1484777" y="70038"/>
                  </a:cubicBezTo>
                  <a:lnTo>
                    <a:pt x="1484777" y="1202357"/>
                  </a:lnTo>
                  <a:cubicBezTo>
                    <a:pt x="1484777" y="1220932"/>
                    <a:pt x="1477398" y="1238746"/>
                    <a:pt x="1464263" y="1251881"/>
                  </a:cubicBezTo>
                  <a:cubicBezTo>
                    <a:pt x="1451128" y="1265015"/>
                    <a:pt x="1433314" y="1272394"/>
                    <a:pt x="1414739" y="1272394"/>
                  </a:cubicBezTo>
                  <a:lnTo>
                    <a:pt x="70038" y="1272394"/>
                  </a:lnTo>
                  <a:cubicBezTo>
                    <a:pt x="51463" y="1272394"/>
                    <a:pt x="33648" y="1265015"/>
                    <a:pt x="20514" y="1251881"/>
                  </a:cubicBezTo>
                  <a:cubicBezTo>
                    <a:pt x="7379" y="1238746"/>
                    <a:pt x="0" y="1220932"/>
                    <a:pt x="0" y="1202357"/>
                  </a:cubicBezTo>
                  <a:lnTo>
                    <a:pt x="0" y="70038"/>
                  </a:lnTo>
                  <a:cubicBezTo>
                    <a:pt x="0" y="51463"/>
                    <a:pt x="7379" y="33648"/>
                    <a:pt x="20514" y="20514"/>
                  </a:cubicBezTo>
                  <a:cubicBezTo>
                    <a:pt x="33648" y="7379"/>
                    <a:pt x="51462" y="0"/>
                    <a:pt x="70038" y="0"/>
                  </a:cubicBezTo>
                  <a:close/>
                </a:path>
              </a:pathLst>
            </a:custGeom>
            <a:solidFill>
              <a:srgbClr val="E4E2F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84777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02390" y="5955499"/>
            <a:ext cx="5088631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thủ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phủ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82398" y="462655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Thông tin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78772" y="4626609"/>
            <a:ext cx="7440299" cy="4831122"/>
            <a:chOff x="0" y="0"/>
            <a:chExt cx="1959585" cy="12723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585" cy="1272394"/>
            </a:xfrm>
            <a:custGeom>
              <a:avLst/>
              <a:gdLst/>
              <a:ahLst/>
              <a:cxnLst/>
              <a:rect l="l" t="t" r="r" b="b"/>
              <a:pathLst>
                <a:path w="1959585" h="1272394">
                  <a:moveTo>
                    <a:pt x="53067" y="0"/>
                  </a:moveTo>
                  <a:lnTo>
                    <a:pt x="1906517" y="0"/>
                  </a:lnTo>
                  <a:cubicBezTo>
                    <a:pt x="1920592" y="0"/>
                    <a:pt x="1934090" y="5591"/>
                    <a:pt x="1944042" y="15543"/>
                  </a:cubicBezTo>
                  <a:cubicBezTo>
                    <a:pt x="1953994" y="25495"/>
                    <a:pt x="1959585" y="38993"/>
                    <a:pt x="1959585" y="53067"/>
                  </a:cubicBezTo>
                  <a:lnTo>
                    <a:pt x="1959585" y="1219327"/>
                  </a:lnTo>
                  <a:cubicBezTo>
                    <a:pt x="1959585" y="1233401"/>
                    <a:pt x="1953994" y="1246899"/>
                    <a:pt x="1944042" y="1256851"/>
                  </a:cubicBezTo>
                  <a:cubicBezTo>
                    <a:pt x="1934090" y="1266803"/>
                    <a:pt x="1920592" y="1272394"/>
                    <a:pt x="1906517" y="1272394"/>
                  </a:cubicBezTo>
                  <a:lnTo>
                    <a:pt x="53067" y="1272394"/>
                  </a:lnTo>
                  <a:cubicBezTo>
                    <a:pt x="23759" y="1272394"/>
                    <a:pt x="0" y="1248635"/>
                    <a:pt x="0" y="1219327"/>
                  </a:cubicBezTo>
                  <a:lnTo>
                    <a:pt x="0" y="53067"/>
                  </a:lnTo>
                  <a:cubicBezTo>
                    <a:pt x="0" y="38993"/>
                    <a:pt x="5591" y="25495"/>
                    <a:pt x="15543" y="15543"/>
                  </a:cubicBezTo>
                  <a:cubicBezTo>
                    <a:pt x="25495" y="5591"/>
                    <a:pt x="38993" y="0"/>
                    <a:pt x="53067" y="0"/>
                  </a:cubicBezTo>
                  <a:close/>
                </a:path>
              </a:pathLst>
            </a:custGeom>
            <a:solidFill>
              <a:srgbClr val="FFFD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59585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638285" y="4664657"/>
            <a:ext cx="6521272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1558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1945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lũy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64216" y="841627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Ý nghĩa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4" name="Freeform 4"/>
          <p:cNvSpPr/>
          <p:nvPr/>
        </p:nvSpPr>
        <p:spPr>
          <a:xfrm>
            <a:off x="7847310" y="-1525958"/>
            <a:ext cx="11435618" cy="8568128"/>
          </a:xfrm>
          <a:custGeom>
            <a:avLst/>
            <a:gdLst/>
            <a:ahLst/>
            <a:cxnLst/>
            <a:rect l="l" t="t" r="r" b="b"/>
            <a:pathLst>
              <a:path w="11435618" h="8568128">
                <a:moveTo>
                  <a:pt x="0" y="0"/>
                </a:moveTo>
                <a:lnTo>
                  <a:pt x="11435617" y="0"/>
                </a:lnTo>
                <a:lnTo>
                  <a:pt x="11435617" y="8568128"/>
                </a:lnTo>
                <a:lnTo>
                  <a:pt x="0" y="856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444681"/>
            <a:ext cx="850853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16987" y="24723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7950" y="4626609"/>
            <a:ext cx="5637511" cy="4831122"/>
            <a:chOff x="0" y="0"/>
            <a:chExt cx="1484777" cy="12723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777" cy="1272394"/>
            </a:xfrm>
            <a:custGeom>
              <a:avLst/>
              <a:gdLst/>
              <a:ahLst/>
              <a:cxnLst/>
              <a:rect l="l" t="t" r="r" b="b"/>
              <a:pathLst>
                <a:path w="1484777" h="1272394">
                  <a:moveTo>
                    <a:pt x="70038" y="0"/>
                  </a:moveTo>
                  <a:lnTo>
                    <a:pt x="1414739" y="0"/>
                  </a:lnTo>
                  <a:cubicBezTo>
                    <a:pt x="1433314" y="0"/>
                    <a:pt x="1451128" y="7379"/>
                    <a:pt x="1464263" y="20514"/>
                  </a:cubicBezTo>
                  <a:cubicBezTo>
                    <a:pt x="1477398" y="33648"/>
                    <a:pt x="1484777" y="51462"/>
                    <a:pt x="1484777" y="70038"/>
                  </a:cubicBezTo>
                  <a:lnTo>
                    <a:pt x="1484777" y="1202357"/>
                  </a:lnTo>
                  <a:cubicBezTo>
                    <a:pt x="1484777" y="1220932"/>
                    <a:pt x="1477398" y="1238746"/>
                    <a:pt x="1464263" y="1251881"/>
                  </a:cubicBezTo>
                  <a:cubicBezTo>
                    <a:pt x="1451128" y="1265015"/>
                    <a:pt x="1433314" y="1272394"/>
                    <a:pt x="1414739" y="1272394"/>
                  </a:cubicBezTo>
                  <a:lnTo>
                    <a:pt x="70038" y="1272394"/>
                  </a:lnTo>
                  <a:cubicBezTo>
                    <a:pt x="51463" y="1272394"/>
                    <a:pt x="33648" y="1265015"/>
                    <a:pt x="20514" y="1251881"/>
                  </a:cubicBezTo>
                  <a:cubicBezTo>
                    <a:pt x="7379" y="1238746"/>
                    <a:pt x="0" y="1220932"/>
                    <a:pt x="0" y="1202357"/>
                  </a:cubicBezTo>
                  <a:lnTo>
                    <a:pt x="0" y="70038"/>
                  </a:lnTo>
                  <a:cubicBezTo>
                    <a:pt x="0" y="51463"/>
                    <a:pt x="7379" y="33648"/>
                    <a:pt x="20514" y="20514"/>
                  </a:cubicBezTo>
                  <a:cubicBezTo>
                    <a:pt x="33648" y="7379"/>
                    <a:pt x="51462" y="0"/>
                    <a:pt x="70038" y="0"/>
                  </a:cubicBezTo>
                  <a:close/>
                </a:path>
              </a:pathLst>
            </a:custGeom>
            <a:solidFill>
              <a:srgbClr val="E4E2F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84777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02390" y="5616373"/>
            <a:ext cx="5088631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UNESCO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ghi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mục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82398" y="462655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Thông tin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78772" y="4626609"/>
            <a:ext cx="7440299" cy="4831122"/>
            <a:chOff x="0" y="0"/>
            <a:chExt cx="1959585" cy="12723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585" cy="1272394"/>
            </a:xfrm>
            <a:custGeom>
              <a:avLst/>
              <a:gdLst/>
              <a:ahLst/>
              <a:cxnLst/>
              <a:rect l="l" t="t" r="r" b="b"/>
              <a:pathLst>
                <a:path w="1959585" h="1272394">
                  <a:moveTo>
                    <a:pt x="53067" y="0"/>
                  </a:moveTo>
                  <a:lnTo>
                    <a:pt x="1906517" y="0"/>
                  </a:lnTo>
                  <a:cubicBezTo>
                    <a:pt x="1920592" y="0"/>
                    <a:pt x="1934090" y="5591"/>
                    <a:pt x="1944042" y="15543"/>
                  </a:cubicBezTo>
                  <a:cubicBezTo>
                    <a:pt x="1953994" y="25495"/>
                    <a:pt x="1959585" y="38993"/>
                    <a:pt x="1959585" y="53067"/>
                  </a:cubicBezTo>
                  <a:lnTo>
                    <a:pt x="1959585" y="1219327"/>
                  </a:lnTo>
                  <a:cubicBezTo>
                    <a:pt x="1959585" y="1233401"/>
                    <a:pt x="1953994" y="1246899"/>
                    <a:pt x="1944042" y="1256851"/>
                  </a:cubicBezTo>
                  <a:cubicBezTo>
                    <a:pt x="1934090" y="1266803"/>
                    <a:pt x="1920592" y="1272394"/>
                    <a:pt x="1906517" y="1272394"/>
                  </a:cubicBezTo>
                  <a:lnTo>
                    <a:pt x="53067" y="1272394"/>
                  </a:lnTo>
                  <a:cubicBezTo>
                    <a:pt x="23759" y="1272394"/>
                    <a:pt x="0" y="1248635"/>
                    <a:pt x="0" y="1219327"/>
                  </a:cubicBezTo>
                  <a:lnTo>
                    <a:pt x="0" y="53067"/>
                  </a:lnTo>
                  <a:cubicBezTo>
                    <a:pt x="0" y="38993"/>
                    <a:pt x="5591" y="25495"/>
                    <a:pt x="15543" y="15543"/>
                  </a:cubicBezTo>
                  <a:cubicBezTo>
                    <a:pt x="25495" y="5591"/>
                    <a:pt x="38993" y="0"/>
                    <a:pt x="53067" y="0"/>
                  </a:cubicBezTo>
                  <a:close/>
                </a:path>
              </a:pathLst>
            </a:custGeom>
            <a:solidFill>
              <a:srgbClr val="FFFD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59585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638285" y="5056797"/>
            <a:ext cx="6521272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khẳng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tầm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50397" y="8042343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Ý nghĩa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85632" y="0"/>
            <a:ext cx="11059266" cy="9487320"/>
          </a:xfrm>
          <a:custGeom>
            <a:avLst/>
            <a:gdLst/>
            <a:ahLst/>
            <a:cxnLst/>
            <a:rect l="l" t="t" r="r" b="b"/>
            <a:pathLst>
              <a:path w="11059266" h="9487320">
                <a:moveTo>
                  <a:pt x="0" y="0"/>
                </a:moveTo>
                <a:lnTo>
                  <a:pt x="11059266" y="0"/>
                </a:lnTo>
                <a:lnTo>
                  <a:pt x="11059266" y="9487320"/>
                </a:lnTo>
                <a:lnTo>
                  <a:pt x="0" y="94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44681"/>
            <a:ext cx="7337603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8093" y="366728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6536" y="5357957"/>
            <a:ext cx="6534951" cy="3665000"/>
            <a:chOff x="0" y="0"/>
            <a:chExt cx="1721139" cy="9652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1139" cy="965267"/>
            </a:xfrm>
            <a:custGeom>
              <a:avLst/>
              <a:gdLst/>
              <a:ahLst/>
              <a:cxnLst/>
              <a:rect l="l" t="t" r="r" b="b"/>
              <a:pathLst>
                <a:path w="1721139" h="965267">
                  <a:moveTo>
                    <a:pt x="60419" y="0"/>
                  </a:moveTo>
                  <a:lnTo>
                    <a:pt x="1660720" y="0"/>
                  </a:lnTo>
                  <a:cubicBezTo>
                    <a:pt x="1694089" y="0"/>
                    <a:pt x="1721139" y="27051"/>
                    <a:pt x="1721139" y="60419"/>
                  </a:cubicBezTo>
                  <a:lnTo>
                    <a:pt x="1721139" y="904848"/>
                  </a:lnTo>
                  <a:cubicBezTo>
                    <a:pt x="1721139" y="920872"/>
                    <a:pt x="1714774" y="936240"/>
                    <a:pt x="1703443" y="947571"/>
                  </a:cubicBezTo>
                  <a:cubicBezTo>
                    <a:pt x="1692112" y="958902"/>
                    <a:pt x="1676744" y="965267"/>
                    <a:pt x="1660720" y="965267"/>
                  </a:cubicBezTo>
                  <a:lnTo>
                    <a:pt x="60419" y="965267"/>
                  </a:lnTo>
                  <a:cubicBezTo>
                    <a:pt x="27051" y="965267"/>
                    <a:pt x="0" y="938217"/>
                    <a:pt x="0" y="904848"/>
                  </a:cubicBezTo>
                  <a:lnTo>
                    <a:pt x="0" y="60419"/>
                  </a:lnTo>
                  <a:cubicBezTo>
                    <a:pt x="0" y="44395"/>
                    <a:pt x="6366" y="29027"/>
                    <a:pt x="17696" y="17696"/>
                  </a:cubicBezTo>
                  <a:cubicBezTo>
                    <a:pt x="29027" y="6366"/>
                    <a:pt x="44395" y="0"/>
                    <a:pt x="60419" y="0"/>
                  </a:cubicBezTo>
                  <a:close/>
                </a:path>
              </a:pathLst>
            </a:custGeom>
            <a:solidFill>
              <a:srgbClr val="E7AC4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721139" cy="1012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02390" y="5259956"/>
            <a:ext cx="5983242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Nhận</a:t>
            </a:r>
            <a:r>
              <a:rPr lang="en-US" sz="4299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xét</a:t>
            </a:r>
            <a:r>
              <a:rPr lang="en-US" sz="4299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ngắn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gọn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lôi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cuốn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ấn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mạnh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mẽ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5611" y="2689119"/>
            <a:ext cx="16096585" cy="6968880"/>
            <a:chOff x="0" y="0"/>
            <a:chExt cx="423943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9430" cy="1835425"/>
            </a:xfrm>
            <a:custGeom>
              <a:avLst/>
              <a:gdLst/>
              <a:ahLst/>
              <a:cxnLst/>
              <a:rect l="l" t="t" r="r" b="b"/>
              <a:pathLst>
                <a:path w="4239430" h="1835425">
                  <a:moveTo>
                    <a:pt x="24529" y="0"/>
                  </a:moveTo>
                  <a:lnTo>
                    <a:pt x="4214900" y="0"/>
                  </a:lnTo>
                  <a:cubicBezTo>
                    <a:pt x="4221406" y="0"/>
                    <a:pt x="4227645" y="2584"/>
                    <a:pt x="4232245" y="7184"/>
                  </a:cubicBezTo>
                  <a:cubicBezTo>
                    <a:pt x="4236845" y="11785"/>
                    <a:pt x="4239430" y="18024"/>
                    <a:pt x="4239430" y="24529"/>
                  </a:cubicBezTo>
                  <a:lnTo>
                    <a:pt x="4239430" y="1810896"/>
                  </a:lnTo>
                  <a:cubicBezTo>
                    <a:pt x="4239430" y="1817401"/>
                    <a:pt x="4236845" y="1823641"/>
                    <a:pt x="4232245" y="1828241"/>
                  </a:cubicBezTo>
                  <a:cubicBezTo>
                    <a:pt x="4227645" y="1832841"/>
                    <a:pt x="4221406" y="1835425"/>
                    <a:pt x="4214900" y="1835425"/>
                  </a:cubicBezTo>
                  <a:lnTo>
                    <a:pt x="24529" y="1835425"/>
                  </a:lnTo>
                  <a:cubicBezTo>
                    <a:pt x="18024" y="1835425"/>
                    <a:pt x="11785" y="1832841"/>
                    <a:pt x="7184" y="1828241"/>
                  </a:cubicBezTo>
                  <a:cubicBezTo>
                    <a:pt x="2584" y="1823641"/>
                    <a:pt x="0" y="1817401"/>
                    <a:pt x="0" y="1810896"/>
                  </a:cubicBezTo>
                  <a:lnTo>
                    <a:pt x="0" y="24529"/>
                  </a:lnTo>
                  <a:cubicBezTo>
                    <a:pt x="0" y="18024"/>
                    <a:pt x="2584" y="11785"/>
                    <a:pt x="7184" y="7184"/>
                  </a:cubicBezTo>
                  <a:cubicBezTo>
                    <a:pt x="11785" y="2584"/>
                    <a:pt x="18024" y="0"/>
                    <a:pt x="24529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3943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14610" y="2888797"/>
            <a:ext cx="7738587" cy="173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3,4 </a:t>
            </a:r>
          </a:p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6770" y="4824188"/>
            <a:ext cx="14174267" cy="529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được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2.</a:t>
            </a:r>
          </a:p>
          <a:p>
            <a:pPr algn="just">
              <a:lnSpc>
                <a:spcPts val="7000"/>
              </a:lnSpc>
            </a:pP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có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với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hiện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algn="just">
              <a:lnSpc>
                <a:spcPts val="7000"/>
              </a:lnSpc>
            </a:pPr>
            <a:endParaRPr lang="en-US" sz="5000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4" name="Freeform 4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797106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8093" y="366728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51180" y="5061165"/>
            <a:ext cx="16057786" cy="3291066"/>
            <a:chOff x="0" y="0"/>
            <a:chExt cx="4229211" cy="8667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9211" cy="866783"/>
            </a:xfrm>
            <a:custGeom>
              <a:avLst/>
              <a:gdLst/>
              <a:ahLst/>
              <a:cxnLst/>
              <a:rect l="l" t="t" r="r" b="b"/>
              <a:pathLst>
                <a:path w="4229211" h="866783">
                  <a:moveTo>
                    <a:pt x="24589" y="0"/>
                  </a:moveTo>
                  <a:lnTo>
                    <a:pt x="4204623" y="0"/>
                  </a:lnTo>
                  <a:cubicBezTo>
                    <a:pt x="4218203" y="0"/>
                    <a:pt x="4229211" y="11009"/>
                    <a:pt x="4229211" y="24589"/>
                  </a:cubicBezTo>
                  <a:lnTo>
                    <a:pt x="4229211" y="842194"/>
                  </a:lnTo>
                  <a:cubicBezTo>
                    <a:pt x="4229211" y="848716"/>
                    <a:pt x="4226621" y="854970"/>
                    <a:pt x="4222009" y="859581"/>
                  </a:cubicBezTo>
                  <a:cubicBezTo>
                    <a:pt x="4217398" y="864192"/>
                    <a:pt x="4211144" y="866783"/>
                    <a:pt x="4204623" y="866783"/>
                  </a:cubicBezTo>
                  <a:lnTo>
                    <a:pt x="24589" y="866783"/>
                  </a:lnTo>
                  <a:cubicBezTo>
                    <a:pt x="18067" y="866783"/>
                    <a:pt x="11813" y="864192"/>
                    <a:pt x="7202" y="859581"/>
                  </a:cubicBezTo>
                  <a:cubicBezTo>
                    <a:pt x="2591" y="854970"/>
                    <a:pt x="0" y="848716"/>
                    <a:pt x="0" y="842194"/>
                  </a:cubicBezTo>
                  <a:lnTo>
                    <a:pt x="0" y="24589"/>
                  </a:lnTo>
                  <a:cubicBezTo>
                    <a:pt x="0" y="18067"/>
                    <a:pt x="2591" y="11813"/>
                    <a:pt x="7202" y="7202"/>
                  </a:cubicBezTo>
                  <a:cubicBezTo>
                    <a:pt x="11813" y="2591"/>
                    <a:pt x="18067" y="0"/>
                    <a:pt x="24589" y="0"/>
                  </a:cubicBezTo>
                  <a:close/>
                </a:path>
              </a:pathLst>
            </a:custGeom>
            <a:solidFill>
              <a:srgbClr val="FFFD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229211" cy="914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61252" y="5138882"/>
            <a:ext cx="14963994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Hoàng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tẩm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Chén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Văn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Võ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Hải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Vân Quan, v.v.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4" name="Freeform 4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797106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8093" y="366728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51180" y="5061165"/>
            <a:ext cx="16057786" cy="3291066"/>
            <a:chOff x="0" y="0"/>
            <a:chExt cx="4229211" cy="8667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9211" cy="866783"/>
            </a:xfrm>
            <a:custGeom>
              <a:avLst/>
              <a:gdLst/>
              <a:ahLst/>
              <a:cxnLst/>
              <a:rect l="l" t="t" r="r" b="b"/>
              <a:pathLst>
                <a:path w="4229211" h="866783">
                  <a:moveTo>
                    <a:pt x="24589" y="0"/>
                  </a:moveTo>
                  <a:lnTo>
                    <a:pt x="4204623" y="0"/>
                  </a:lnTo>
                  <a:cubicBezTo>
                    <a:pt x="4218203" y="0"/>
                    <a:pt x="4229211" y="11009"/>
                    <a:pt x="4229211" y="24589"/>
                  </a:cubicBezTo>
                  <a:lnTo>
                    <a:pt x="4229211" y="842194"/>
                  </a:lnTo>
                  <a:cubicBezTo>
                    <a:pt x="4229211" y="848716"/>
                    <a:pt x="4226621" y="854970"/>
                    <a:pt x="4222009" y="859581"/>
                  </a:cubicBezTo>
                  <a:cubicBezTo>
                    <a:pt x="4217398" y="864192"/>
                    <a:pt x="4211144" y="866783"/>
                    <a:pt x="4204623" y="866783"/>
                  </a:cubicBezTo>
                  <a:lnTo>
                    <a:pt x="24589" y="866783"/>
                  </a:lnTo>
                  <a:cubicBezTo>
                    <a:pt x="18067" y="866783"/>
                    <a:pt x="11813" y="864192"/>
                    <a:pt x="7202" y="859581"/>
                  </a:cubicBezTo>
                  <a:cubicBezTo>
                    <a:pt x="2591" y="854970"/>
                    <a:pt x="0" y="848716"/>
                    <a:pt x="0" y="842194"/>
                  </a:cubicBezTo>
                  <a:lnTo>
                    <a:pt x="0" y="24589"/>
                  </a:lnTo>
                  <a:cubicBezTo>
                    <a:pt x="0" y="18067"/>
                    <a:pt x="2591" y="11813"/>
                    <a:pt x="7202" y="7202"/>
                  </a:cubicBezTo>
                  <a:cubicBezTo>
                    <a:pt x="11813" y="2591"/>
                    <a:pt x="18067" y="0"/>
                    <a:pt x="24589" y="0"/>
                  </a:cubicBezTo>
                  <a:close/>
                </a:path>
              </a:pathLst>
            </a:custGeom>
            <a:solidFill>
              <a:srgbClr val="FFFD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229211" cy="914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98076" y="5537744"/>
            <a:ext cx="14963994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1805,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1832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gồm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tòa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lồng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10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cửa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nước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66" y="-325395"/>
            <a:ext cx="10937789" cy="10937789"/>
          </a:xfrm>
          <a:custGeom>
            <a:avLst/>
            <a:gdLst/>
            <a:ahLst/>
            <a:cxnLst/>
            <a:rect l="l" t="t" r="r" b="b"/>
            <a:pathLst>
              <a:path w="10937789" h="10937789">
                <a:moveTo>
                  <a:pt x="0" y="0"/>
                </a:moveTo>
                <a:lnTo>
                  <a:pt x="10937789" y="0"/>
                </a:lnTo>
                <a:lnTo>
                  <a:pt x="10937789" y="10937790"/>
                </a:lnTo>
                <a:lnTo>
                  <a:pt x="0" y="10937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524107"/>
            <a:ext cx="16057786" cy="9373715"/>
            <a:chOff x="0" y="0"/>
            <a:chExt cx="4229211" cy="24687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29211" cy="2468797"/>
            </a:xfrm>
            <a:custGeom>
              <a:avLst/>
              <a:gdLst/>
              <a:ahLst/>
              <a:cxnLst/>
              <a:rect l="l" t="t" r="r" b="b"/>
              <a:pathLst>
                <a:path w="4229211" h="2468797">
                  <a:moveTo>
                    <a:pt x="24589" y="0"/>
                  </a:moveTo>
                  <a:lnTo>
                    <a:pt x="4204623" y="0"/>
                  </a:lnTo>
                  <a:cubicBezTo>
                    <a:pt x="4218203" y="0"/>
                    <a:pt x="4229211" y="11009"/>
                    <a:pt x="4229211" y="24589"/>
                  </a:cubicBezTo>
                  <a:lnTo>
                    <a:pt x="4229211" y="2444209"/>
                  </a:lnTo>
                  <a:cubicBezTo>
                    <a:pt x="4229211" y="2450730"/>
                    <a:pt x="4226621" y="2456984"/>
                    <a:pt x="4222009" y="2461595"/>
                  </a:cubicBezTo>
                  <a:cubicBezTo>
                    <a:pt x="4217398" y="2466207"/>
                    <a:pt x="4211144" y="2468797"/>
                    <a:pt x="4204623" y="2468797"/>
                  </a:cubicBezTo>
                  <a:lnTo>
                    <a:pt x="24589" y="2468797"/>
                  </a:lnTo>
                  <a:cubicBezTo>
                    <a:pt x="18067" y="2468797"/>
                    <a:pt x="11813" y="2466207"/>
                    <a:pt x="7202" y="2461595"/>
                  </a:cubicBezTo>
                  <a:cubicBezTo>
                    <a:pt x="2591" y="2456984"/>
                    <a:pt x="0" y="2450730"/>
                    <a:pt x="0" y="2444209"/>
                  </a:cubicBezTo>
                  <a:lnTo>
                    <a:pt x="0" y="24589"/>
                  </a:lnTo>
                  <a:cubicBezTo>
                    <a:pt x="0" y="18067"/>
                    <a:pt x="2591" y="11813"/>
                    <a:pt x="7202" y="7202"/>
                  </a:cubicBezTo>
                  <a:cubicBezTo>
                    <a:pt x="11813" y="2591"/>
                    <a:pt x="18067" y="0"/>
                    <a:pt x="24589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29211" cy="251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75596" y="502646"/>
            <a:ext cx="14963994" cy="101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gồm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phòng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hồ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Kim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Thủy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tường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bao.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lễ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Ngọ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Môn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1805).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vua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Thái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Thọ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Trường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Sanh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Hoàng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hậu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phủ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vườn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Khâm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Thành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riêng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vua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Ngọ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Môn 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4306" y="4583805"/>
            <a:ext cx="15958070" cy="5441141"/>
            <a:chOff x="0" y="0"/>
            <a:chExt cx="4202949" cy="1433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433058"/>
            </a:xfrm>
            <a:custGeom>
              <a:avLst/>
              <a:gdLst/>
              <a:ahLst/>
              <a:cxnLst/>
              <a:rect l="l" t="t" r="r" b="b"/>
              <a:pathLst>
                <a:path w="4202948" h="1433058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408316"/>
                  </a:lnTo>
                  <a:cubicBezTo>
                    <a:pt x="4202948" y="1421980"/>
                    <a:pt x="4191871" y="1433058"/>
                    <a:pt x="4178206" y="1433058"/>
                  </a:cubicBezTo>
                  <a:lnTo>
                    <a:pt x="24742" y="1433058"/>
                  </a:lnTo>
                  <a:cubicBezTo>
                    <a:pt x="18180" y="1433058"/>
                    <a:pt x="11887" y="1430451"/>
                    <a:pt x="7247" y="1425811"/>
                  </a:cubicBezTo>
                  <a:cubicBezTo>
                    <a:pt x="2607" y="1421171"/>
                    <a:pt x="0" y="1414878"/>
                    <a:pt x="0" y="1408316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48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5738" y="4421325"/>
            <a:ext cx="14963994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tẩm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vua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Minh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Mệnh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Đức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Đàn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 Giao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Văn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Hổ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Quyền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682576" y="262054"/>
            <a:ext cx="9897368" cy="9762893"/>
          </a:xfrm>
          <a:custGeom>
            <a:avLst/>
            <a:gdLst/>
            <a:ahLst/>
            <a:cxnLst/>
            <a:rect l="l" t="t" r="r" b="b"/>
            <a:pathLst>
              <a:path w="9897368" h="9762893">
                <a:moveTo>
                  <a:pt x="0" y="0"/>
                </a:moveTo>
                <a:lnTo>
                  <a:pt x="9897368" y="0"/>
                </a:lnTo>
                <a:lnTo>
                  <a:pt x="9897368" y="9762892"/>
                </a:lnTo>
                <a:lnTo>
                  <a:pt x="0" y="9762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4306" y="1720351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5738" y="33078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223560" y="1914442"/>
          <a:ext cx="15890737" cy="7487200"/>
        </p:xfrm>
        <a:graphic>
          <a:graphicData uri="http://schemas.openxmlformats.org/drawingml/2006/table">
            <a:tbl>
              <a:tblPr/>
              <a:tblGrid>
                <a:gridCol w="827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6715">
                <a:tc gridSpan="2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1. Văn bản thông tin giới thiệu một di tích lịch sử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1. Văn bản thông tin giới thiệu một di tích lịch sử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107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Di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tích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lịch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được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định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như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thế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theo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Luật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Di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sản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văn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hoá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378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Thông tin trong văn bản giới thiệu một di tích lịch sử thường được trình bày theo cách nào?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4306" y="4583805"/>
            <a:ext cx="15958070" cy="5441141"/>
            <a:chOff x="0" y="0"/>
            <a:chExt cx="4202949" cy="1433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433058"/>
            </a:xfrm>
            <a:custGeom>
              <a:avLst/>
              <a:gdLst/>
              <a:ahLst/>
              <a:cxnLst/>
              <a:rect l="l" t="t" r="r" b="b"/>
              <a:pathLst>
                <a:path w="4202948" h="1433058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408316"/>
                  </a:lnTo>
                  <a:cubicBezTo>
                    <a:pt x="4202948" y="1421980"/>
                    <a:pt x="4191871" y="1433058"/>
                    <a:pt x="4178206" y="1433058"/>
                  </a:cubicBezTo>
                  <a:lnTo>
                    <a:pt x="24742" y="1433058"/>
                  </a:lnTo>
                  <a:cubicBezTo>
                    <a:pt x="18180" y="1433058"/>
                    <a:pt x="11887" y="1430451"/>
                    <a:pt x="7247" y="1425811"/>
                  </a:cubicBezTo>
                  <a:cubicBezTo>
                    <a:pt x="2607" y="1421171"/>
                    <a:pt x="0" y="1414878"/>
                    <a:pt x="0" y="1408316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48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16120" y="4924425"/>
            <a:ext cx="7156838" cy="456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loại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đối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tượng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dễ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dõi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riêng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8682576" y="262054"/>
            <a:ext cx="9897368" cy="9762893"/>
          </a:xfrm>
          <a:custGeom>
            <a:avLst/>
            <a:gdLst/>
            <a:ahLst/>
            <a:cxnLst/>
            <a:rect l="l" t="t" r="r" b="b"/>
            <a:pathLst>
              <a:path w="9897368" h="9762893">
                <a:moveTo>
                  <a:pt x="0" y="0"/>
                </a:moveTo>
                <a:lnTo>
                  <a:pt x="9897368" y="0"/>
                </a:lnTo>
                <a:lnTo>
                  <a:pt x="9897368" y="9762892"/>
                </a:lnTo>
                <a:lnTo>
                  <a:pt x="0" y="9762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5049" y="15557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4306" y="1254181"/>
            <a:ext cx="7337603" cy="1886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35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5738" y="3064392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01651" y="3936948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617298"/>
            <a:ext cx="7653876" cy="733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Cấu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sắp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xếp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hợp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lý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mỗi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ngoài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tổ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682576" y="262054"/>
            <a:ext cx="9897368" cy="9762893"/>
          </a:xfrm>
          <a:custGeom>
            <a:avLst/>
            <a:gdLst/>
            <a:ahLst/>
            <a:cxnLst/>
            <a:rect l="l" t="t" r="r" b="b"/>
            <a:pathLst>
              <a:path w="9897368" h="9762893">
                <a:moveTo>
                  <a:pt x="0" y="0"/>
                </a:moveTo>
                <a:lnTo>
                  <a:pt x="9897368" y="0"/>
                </a:lnTo>
                <a:lnTo>
                  <a:pt x="9897368" y="9762892"/>
                </a:lnTo>
                <a:lnTo>
                  <a:pt x="0" y="9762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645873"/>
            <a:ext cx="7653876" cy="765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9"/>
              </a:lnSpc>
            </a:pP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Liệt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kê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chi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tiết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cụ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lượng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cửa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lễ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diễn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liệt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trò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6799"/>
              </a:lnSpc>
              <a:spcBef>
                <a:spcPct val="0"/>
              </a:spcBef>
            </a:pPr>
            <a:endParaRPr lang="en-US" sz="39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682576" y="262054"/>
            <a:ext cx="9897368" cy="9762893"/>
          </a:xfrm>
          <a:custGeom>
            <a:avLst/>
            <a:gdLst/>
            <a:ahLst/>
            <a:cxnLst/>
            <a:rect l="l" t="t" r="r" b="b"/>
            <a:pathLst>
              <a:path w="9897368" h="9762893">
                <a:moveTo>
                  <a:pt x="0" y="0"/>
                </a:moveTo>
                <a:lnTo>
                  <a:pt x="9897368" y="0"/>
                </a:lnTo>
                <a:lnTo>
                  <a:pt x="9897368" y="9762892"/>
                </a:lnTo>
                <a:lnTo>
                  <a:pt x="0" y="9762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609600"/>
            <a:ext cx="9520435" cy="765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9"/>
              </a:lnSpc>
            </a:pP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Yếu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tố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miêu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tả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đan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xen: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Mặc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dù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khéo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léo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vì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kèo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truyền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 hay “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trí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rồng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vờn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 ở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nắm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còn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6799"/>
              </a:lnSpc>
              <a:spcBef>
                <a:spcPct val="0"/>
              </a:spcBef>
            </a:pPr>
            <a:endParaRPr lang="en-US" sz="39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49135" y="1420840"/>
            <a:ext cx="8978107" cy="8856121"/>
          </a:xfrm>
          <a:custGeom>
            <a:avLst/>
            <a:gdLst/>
            <a:ahLst/>
            <a:cxnLst/>
            <a:rect l="l" t="t" r="r" b="b"/>
            <a:pathLst>
              <a:path w="8978107" h="8856121">
                <a:moveTo>
                  <a:pt x="0" y="0"/>
                </a:moveTo>
                <a:lnTo>
                  <a:pt x="8978107" y="0"/>
                </a:lnTo>
                <a:lnTo>
                  <a:pt x="8978107" y="8856121"/>
                </a:lnTo>
                <a:lnTo>
                  <a:pt x="0" y="885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072085"/>
            <a:ext cx="9520435" cy="654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79"/>
              </a:lnSpc>
            </a:pP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dụng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liệu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tin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xác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liệu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khởi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(1805) hay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Ngọ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Môn (1833)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góp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phục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cậy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479"/>
              </a:lnSpc>
              <a:spcBef>
                <a:spcPct val="0"/>
              </a:spcBef>
            </a:pPr>
            <a:endParaRPr lang="en-US" sz="43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49135" y="1420840"/>
            <a:ext cx="8978107" cy="8856121"/>
          </a:xfrm>
          <a:custGeom>
            <a:avLst/>
            <a:gdLst/>
            <a:ahLst/>
            <a:cxnLst/>
            <a:rect l="l" t="t" r="r" b="b"/>
            <a:pathLst>
              <a:path w="8978107" h="8856121">
                <a:moveTo>
                  <a:pt x="0" y="0"/>
                </a:moveTo>
                <a:lnTo>
                  <a:pt x="8978107" y="0"/>
                </a:lnTo>
                <a:lnTo>
                  <a:pt x="8978107" y="8856121"/>
                </a:lnTo>
                <a:lnTo>
                  <a:pt x="0" y="885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5611" y="2689119"/>
            <a:ext cx="16096585" cy="6968880"/>
            <a:chOff x="0" y="0"/>
            <a:chExt cx="423943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9430" cy="1835425"/>
            </a:xfrm>
            <a:custGeom>
              <a:avLst/>
              <a:gdLst/>
              <a:ahLst/>
              <a:cxnLst/>
              <a:rect l="l" t="t" r="r" b="b"/>
              <a:pathLst>
                <a:path w="4239430" h="1835425">
                  <a:moveTo>
                    <a:pt x="24529" y="0"/>
                  </a:moveTo>
                  <a:lnTo>
                    <a:pt x="4214900" y="0"/>
                  </a:lnTo>
                  <a:cubicBezTo>
                    <a:pt x="4221406" y="0"/>
                    <a:pt x="4227645" y="2584"/>
                    <a:pt x="4232245" y="7184"/>
                  </a:cubicBezTo>
                  <a:cubicBezTo>
                    <a:pt x="4236845" y="11785"/>
                    <a:pt x="4239430" y="18024"/>
                    <a:pt x="4239430" y="24529"/>
                  </a:cubicBezTo>
                  <a:lnTo>
                    <a:pt x="4239430" y="1810896"/>
                  </a:lnTo>
                  <a:cubicBezTo>
                    <a:pt x="4239430" y="1817401"/>
                    <a:pt x="4236845" y="1823641"/>
                    <a:pt x="4232245" y="1828241"/>
                  </a:cubicBezTo>
                  <a:cubicBezTo>
                    <a:pt x="4227645" y="1832841"/>
                    <a:pt x="4221406" y="1835425"/>
                    <a:pt x="4214900" y="1835425"/>
                  </a:cubicBezTo>
                  <a:lnTo>
                    <a:pt x="24529" y="1835425"/>
                  </a:lnTo>
                  <a:cubicBezTo>
                    <a:pt x="18024" y="1835425"/>
                    <a:pt x="11785" y="1832841"/>
                    <a:pt x="7184" y="1828241"/>
                  </a:cubicBezTo>
                  <a:cubicBezTo>
                    <a:pt x="2584" y="1823641"/>
                    <a:pt x="0" y="1817401"/>
                    <a:pt x="0" y="1810896"/>
                  </a:cubicBezTo>
                  <a:lnTo>
                    <a:pt x="0" y="24529"/>
                  </a:lnTo>
                  <a:cubicBezTo>
                    <a:pt x="0" y="18024"/>
                    <a:pt x="2584" y="11785"/>
                    <a:pt x="7184" y="7184"/>
                  </a:cubicBezTo>
                  <a:cubicBezTo>
                    <a:pt x="11785" y="2584"/>
                    <a:pt x="18024" y="0"/>
                    <a:pt x="24529" y="0"/>
                  </a:cubicBezTo>
                  <a:close/>
                </a:path>
              </a:pathLst>
            </a:custGeom>
            <a:solidFill>
              <a:srgbClr val="E8FFF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3943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14610" y="3131673"/>
            <a:ext cx="7738587" cy="173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5,6</a:t>
            </a:r>
          </a:p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6340" y="5309592"/>
            <a:ext cx="15375127" cy="352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 tích những giá trị của di tích Cố đô Huế được nêu trong văn bản.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(Chú ý giá trị tinh thần và giá trị vật chất mà Cố đô đem lại).</a:t>
            </a:r>
          </a:p>
          <a:p>
            <a:pPr algn="just">
              <a:lnSpc>
                <a:spcPts val="7000"/>
              </a:lnSpc>
            </a:pPr>
            <a:endParaRPr lang="en-US" sz="500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53105" y="4368900"/>
            <a:ext cx="7698376" cy="1000222"/>
            <a:chOff x="0" y="0"/>
            <a:chExt cx="2027556" cy="2634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14257" y="4273497"/>
            <a:ext cx="7156838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814235" y="180506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3492" y="1498185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33492" y="3089321"/>
            <a:ext cx="7979035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c. Phần 3: Giá trị của Cố đô Huế</a:t>
            </a:r>
          </a:p>
        </p:txBody>
      </p:sp>
      <p:sp>
        <p:nvSpPr>
          <p:cNvPr id="10" name="Freeform 10"/>
          <p:cNvSpPr/>
          <p:nvPr/>
        </p:nvSpPr>
        <p:spPr>
          <a:xfrm>
            <a:off x="193883" y="1028700"/>
            <a:ext cx="8950117" cy="8680844"/>
          </a:xfrm>
          <a:custGeom>
            <a:avLst/>
            <a:gdLst/>
            <a:ahLst/>
            <a:cxnLst/>
            <a:rect l="l" t="t" r="r" b="b"/>
            <a:pathLst>
              <a:path w="8950117" h="8680844">
                <a:moveTo>
                  <a:pt x="0" y="0"/>
                </a:moveTo>
                <a:lnTo>
                  <a:pt x="8950117" y="0"/>
                </a:lnTo>
                <a:lnTo>
                  <a:pt x="8950117" y="8680844"/>
                </a:lnTo>
                <a:lnTo>
                  <a:pt x="0" y="868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814235" y="5578672"/>
            <a:ext cx="7698376" cy="1000222"/>
            <a:chOff x="0" y="0"/>
            <a:chExt cx="2027556" cy="2634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CADCD9">
                <a:alpha val="6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75386" y="5483269"/>
            <a:ext cx="7156838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tâm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đáo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904617" y="6912269"/>
            <a:ext cx="7698376" cy="1000222"/>
            <a:chOff x="0" y="0"/>
            <a:chExt cx="2027556" cy="2634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D9E0C">
                <a:alpha val="6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114257" y="6816866"/>
            <a:ext cx="7398354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thần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933492" y="8245866"/>
            <a:ext cx="7698376" cy="1000222"/>
            <a:chOff x="0" y="0"/>
            <a:chExt cx="2027556" cy="2634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E8BE99">
                <a:alpha val="6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143131" y="8150463"/>
            <a:ext cx="7398354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7296" y="819225"/>
            <a:ext cx="9731506" cy="8990924"/>
          </a:xfrm>
          <a:custGeom>
            <a:avLst/>
            <a:gdLst/>
            <a:ahLst/>
            <a:cxnLst/>
            <a:rect l="l" t="t" r="r" b="b"/>
            <a:pathLst>
              <a:path w="9731506" h="8990924">
                <a:moveTo>
                  <a:pt x="0" y="0"/>
                </a:moveTo>
                <a:lnTo>
                  <a:pt x="9731506" y="0"/>
                </a:lnTo>
                <a:lnTo>
                  <a:pt x="9731506" y="8990924"/>
                </a:lnTo>
                <a:lnTo>
                  <a:pt x="0" y="8990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20084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Di sản kiến trúc phong phú</a:t>
            </a:r>
          </a:p>
        </p:txBody>
      </p:sp>
      <p:sp>
        <p:nvSpPr>
          <p:cNvPr id="8" name="Freeform 8"/>
          <p:cNvSpPr/>
          <p:nvPr/>
        </p:nvSpPr>
        <p:spPr>
          <a:xfrm>
            <a:off x="11173148" y="2372119"/>
            <a:ext cx="8211723" cy="11606676"/>
          </a:xfrm>
          <a:custGeom>
            <a:avLst/>
            <a:gdLst/>
            <a:ahLst/>
            <a:cxnLst/>
            <a:rect l="l" t="t" r="r" b="b"/>
            <a:pathLst>
              <a:path w="8211723" h="11606676">
                <a:moveTo>
                  <a:pt x="0" y="0"/>
                </a:moveTo>
                <a:lnTo>
                  <a:pt x="8211723" y="0"/>
                </a:lnTo>
                <a:lnTo>
                  <a:pt x="8211723" y="11606676"/>
                </a:lnTo>
                <a:lnTo>
                  <a:pt x="0" y="11606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484275" y="3121623"/>
            <a:ext cx="8097238" cy="5088560"/>
            <a:chOff x="0" y="0"/>
            <a:chExt cx="2132606" cy="13401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2606" cy="1340197"/>
            </a:xfrm>
            <a:custGeom>
              <a:avLst/>
              <a:gdLst/>
              <a:ahLst/>
              <a:cxnLst/>
              <a:rect l="l" t="t" r="r" b="b"/>
              <a:pathLst>
                <a:path w="2132606" h="1340197">
                  <a:moveTo>
                    <a:pt x="48762" y="0"/>
                  </a:moveTo>
                  <a:lnTo>
                    <a:pt x="2083844" y="0"/>
                  </a:lnTo>
                  <a:cubicBezTo>
                    <a:pt x="2096776" y="0"/>
                    <a:pt x="2109179" y="5137"/>
                    <a:pt x="2118324" y="14282"/>
                  </a:cubicBezTo>
                  <a:cubicBezTo>
                    <a:pt x="2127468" y="23427"/>
                    <a:pt x="2132606" y="35830"/>
                    <a:pt x="2132606" y="48762"/>
                  </a:cubicBezTo>
                  <a:lnTo>
                    <a:pt x="2132606" y="1291435"/>
                  </a:lnTo>
                  <a:cubicBezTo>
                    <a:pt x="2132606" y="1304367"/>
                    <a:pt x="2127468" y="1316770"/>
                    <a:pt x="2118324" y="1325915"/>
                  </a:cubicBezTo>
                  <a:cubicBezTo>
                    <a:pt x="2109179" y="1335059"/>
                    <a:pt x="2096776" y="1340197"/>
                    <a:pt x="2083844" y="1340197"/>
                  </a:cubicBezTo>
                  <a:lnTo>
                    <a:pt x="48762" y="1340197"/>
                  </a:lnTo>
                  <a:cubicBezTo>
                    <a:pt x="35830" y="1340197"/>
                    <a:pt x="23427" y="1335059"/>
                    <a:pt x="14282" y="1325915"/>
                  </a:cubicBezTo>
                  <a:cubicBezTo>
                    <a:pt x="5137" y="1316770"/>
                    <a:pt x="0" y="1304367"/>
                    <a:pt x="0" y="1291435"/>
                  </a:cubicBezTo>
                  <a:lnTo>
                    <a:pt x="0" y="48762"/>
                  </a:lnTo>
                  <a:cubicBezTo>
                    <a:pt x="0" y="35830"/>
                    <a:pt x="5137" y="23427"/>
                    <a:pt x="14282" y="14282"/>
                  </a:cubicBezTo>
                  <a:cubicBezTo>
                    <a:pt x="23427" y="5137"/>
                    <a:pt x="35830" y="0"/>
                    <a:pt x="48762" y="0"/>
                  </a:cubicBezTo>
                  <a:close/>
                </a:path>
              </a:pathLst>
            </a:custGeom>
            <a:solidFill>
              <a:srgbClr val="BFC8FF">
                <a:alpha val="6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32606" cy="1387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858646" y="3250580"/>
            <a:ext cx="7398354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lộng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lẫy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còn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chùa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cổ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kính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đậm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hưởng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1078" y="800100"/>
            <a:ext cx="9731506" cy="8990924"/>
          </a:xfrm>
          <a:custGeom>
            <a:avLst/>
            <a:gdLst/>
            <a:ahLst/>
            <a:cxnLst/>
            <a:rect l="l" t="t" r="r" b="b"/>
            <a:pathLst>
              <a:path w="9731506" h="8990924">
                <a:moveTo>
                  <a:pt x="0" y="0"/>
                </a:moveTo>
                <a:lnTo>
                  <a:pt x="9731506" y="0"/>
                </a:lnTo>
                <a:lnTo>
                  <a:pt x="9731506" y="8990924"/>
                </a:lnTo>
                <a:lnTo>
                  <a:pt x="0" y="8990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47935" y="2213611"/>
            <a:ext cx="8211723" cy="11606676"/>
          </a:xfrm>
          <a:custGeom>
            <a:avLst/>
            <a:gdLst/>
            <a:ahLst/>
            <a:cxnLst/>
            <a:rect l="l" t="t" r="r" b="b"/>
            <a:pathLst>
              <a:path w="8211723" h="11606676">
                <a:moveTo>
                  <a:pt x="0" y="0"/>
                </a:moveTo>
                <a:lnTo>
                  <a:pt x="8211723" y="0"/>
                </a:lnTo>
                <a:lnTo>
                  <a:pt x="8211723" y="11606675"/>
                </a:lnTo>
                <a:lnTo>
                  <a:pt x="0" y="11606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20084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Trung tâm văn hóa độc đáo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484275" y="3121623"/>
            <a:ext cx="8097238" cy="5088560"/>
            <a:chOff x="0" y="0"/>
            <a:chExt cx="2132606" cy="13401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2606" cy="1340197"/>
            </a:xfrm>
            <a:custGeom>
              <a:avLst/>
              <a:gdLst/>
              <a:ahLst/>
              <a:cxnLst/>
              <a:rect l="l" t="t" r="r" b="b"/>
              <a:pathLst>
                <a:path w="2132606" h="1340197">
                  <a:moveTo>
                    <a:pt x="48762" y="0"/>
                  </a:moveTo>
                  <a:lnTo>
                    <a:pt x="2083844" y="0"/>
                  </a:lnTo>
                  <a:cubicBezTo>
                    <a:pt x="2096776" y="0"/>
                    <a:pt x="2109179" y="5137"/>
                    <a:pt x="2118324" y="14282"/>
                  </a:cubicBezTo>
                  <a:cubicBezTo>
                    <a:pt x="2127468" y="23427"/>
                    <a:pt x="2132606" y="35830"/>
                    <a:pt x="2132606" y="48762"/>
                  </a:cubicBezTo>
                  <a:lnTo>
                    <a:pt x="2132606" y="1291435"/>
                  </a:lnTo>
                  <a:cubicBezTo>
                    <a:pt x="2132606" y="1304367"/>
                    <a:pt x="2127468" y="1316770"/>
                    <a:pt x="2118324" y="1325915"/>
                  </a:cubicBezTo>
                  <a:cubicBezTo>
                    <a:pt x="2109179" y="1335059"/>
                    <a:pt x="2096776" y="1340197"/>
                    <a:pt x="2083844" y="1340197"/>
                  </a:cubicBezTo>
                  <a:lnTo>
                    <a:pt x="48762" y="1340197"/>
                  </a:lnTo>
                  <a:cubicBezTo>
                    <a:pt x="35830" y="1340197"/>
                    <a:pt x="23427" y="1335059"/>
                    <a:pt x="14282" y="1325915"/>
                  </a:cubicBezTo>
                  <a:cubicBezTo>
                    <a:pt x="5137" y="1316770"/>
                    <a:pt x="0" y="1304367"/>
                    <a:pt x="0" y="1291435"/>
                  </a:cubicBezTo>
                  <a:lnTo>
                    <a:pt x="0" y="48762"/>
                  </a:lnTo>
                  <a:cubicBezTo>
                    <a:pt x="0" y="35830"/>
                    <a:pt x="5137" y="23427"/>
                    <a:pt x="14282" y="14282"/>
                  </a:cubicBezTo>
                  <a:cubicBezTo>
                    <a:pt x="23427" y="5137"/>
                    <a:pt x="35830" y="0"/>
                    <a:pt x="48762" y="0"/>
                  </a:cubicBezTo>
                  <a:close/>
                </a:path>
              </a:pathLst>
            </a:custGeom>
            <a:solidFill>
              <a:srgbClr val="BFC8FF">
                <a:alpha val="6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32606" cy="1387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858646" y="3250580"/>
            <a:ext cx="7398354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Khổng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triết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nuôi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dưỡng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phương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7296" y="819225"/>
            <a:ext cx="9731506" cy="8990924"/>
          </a:xfrm>
          <a:custGeom>
            <a:avLst/>
            <a:gdLst/>
            <a:ahLst/>
            <a:cxnLst/>
            <a:rect l="l" t="t" r="r" b="b"/>
            <a:pathLst>
              <a:path w="9731506" h="8990924">
                <a:moveTo>
                  <a:pt x="0" y="0"/>
                </a:moveTo>
                <a:lnTo>
                  <a:pt x="9731506" y="0"/>
                </a:lnTo>
                <a:lnTo>
                  <a:pt x="9731506" y="8990924"/>
                </a:lnTo>
                <a:lnTo>
                  <a:pt x="0" y="8990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98361" y="2046655"/>
            <a:ext cx="8211723" cy="11606676"/>
          </a:xfrm>
          <a:custGeom>
            <a:avLst/>
            <a:gdLst/>
            <a:ahLst/>
            <a:cxnLst/>
            <a:rect l="l" t="t" r="r" b="b"/>
            <a:pathLst>
              <a:path w="8211723" h="11606676">
                <a:moveTo>
                  <a:pt x="0" y="0"/>
                </a:moveTo>
                <a:lnTo>
                  <a:pt x="8211723" y="0"/>
                </a:lnTo>
                <a:lnTo>
                  <a:pt x="8211723" y="11606676"/>
                </a:lnTo>
                <a:lnTo>
                  <a:pt x="0" y="11606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79404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Di sản văn hóa vật thể và tinh thần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484275" y="3121623"/>
            <a:ext cx="8097238" cy="3542968"/>
            <a:chOff x="0" y="0"/>
            <a:chExt cx="2132606" cy="9331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2606" cy="933128"/>
            </a:xfrm>
            <a:custGeom>
              <a:avLst/>
              <a:gdLst/>
              <a:ahLst/>
              <a:cxnLst/>
              <a:rect l="l" t="t" r="r" b="b"/>
              <a:pathLst>
                <a:path w="2132606" h="933128">
                  <a:moveTo>
                    <a:pt x="48762" y="0"/>
                  </a:moveTo>
                  <a:lnTo>
                    <a:pt x="2083844" y="0"/>
                  </a:lnTo>
                  <a:cubicBezTo>
                    <a:pt x="2096776" y="0"/>
                    <a:pt x="2109179" y="5137"/>
                    <a:pt x="2118324" y="14282"/>
                  </a:cubicBezTo>
                  <a:cubicBezTo>
                    <a:pt x="2127468" y="23427"/>
                    <a:pt x="2132606" y="35830"/>
                    <a:pt x="2132606" y="48762"/>
                  </a:cubicBezTo>
                  <a:lnTo>
                    <a:pt x="2132606" y="884365"/>
                  </a:lnTo>
                  <a:cubicBezTo>
                    <a:pt x="2132606" y="897298"/>
                    <a:pt x="2127468" y="909701"/>
                    <a:pt x="2118324" y="918845"/>
                  </a:cubicBezTo>
                  <a:cubicBezTo>
                    <a:pt x="2109179" y="927990"/>
                    <a:pt x="2096776" y="933128"/>
                    <a:pt x="2083844" y="933128"/>
                  </a:cubicBezTo>
                  <a:lnTo>
                    <a:pt x="48762" y="933128"/>
                  </a:lnTo>
                  <a:cubicBezTo>
                    <a:pt x="35830" y="933128"/>
                    <a:pt x="23427" y="927990"/>
                    <a:pt x="14282" y="918845"/>
                  </a:cubicBezTo>
                  <a:cubicBezTo>
                    <a:pt x="5137" y="909701"/>
                    <a:pt x="0" y="897298"/>
                    <a:pt x="0" y="884365"/>
                  </a:cubicBezTo>
                  <a:lnTo>
                    <a:pt x="0" y="48762"/>
                  </a:lnTo>
                  <a:cubicBezTo>
                    <a:pt x="0" y="35830"/>
                    <a:pt x="5137" y="23427"/>
                    <a:pt x="14282" y="14282"/>
                  </a:cubicBezTo>
                  <a:cubicBezTo>
                    <a:pt x="23427" y="5137"/>
                    <a:pt x="35830" y="0"/>
                    <a:pt x="48762" y="0"/>
                  </a:cubicBezTo>
                  <a:close/>
                </a:path>
              </a:pathLst>
            </a:custGeom>
            <a:solidFill>
              <a:srgbClr val="BFC8FF">
                <a:alpha val="6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32606" cy="980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858646" y="3250580"/>
            <a:ext cx="7398354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hồn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túy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223560" y="1914442"/>
          <a:ext cx="15890737" cy="7916964"/>
        </p:xfrm>
        <a:graphic>
          <a:graphicData uri="http://schemas.openxmlformats.org/drawingml/2006/table">
            <a:tbl>
              <a:tblPr/>
              <a:tblGrid>
                <a:gridCol w="9244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5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6383">
                <a:tc gridSpan="2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2. Phỏng vấn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2. Phỏng vấn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299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Phỏng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vấn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mục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đích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gì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và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thường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được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dụng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trong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tình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huống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641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 mấy cách thực hiện phỏng vấn? Đó là những cách nào?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4641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Theo em, tại sao nội dung phỏng vấn cần ngắn gọn và rõ ràng?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7296" y="819225"/>
            <a:ext cx="9731506" cy="8990924"/>
          </a:xfrm>
          <a:custGeom>
            <a:avLst/>
            <a:gdLst/>
            <a:ahLst/>
            <a:cxnLst/>
            <a:rect l="l" t="t" r="r" b="b"/>
            <a:pathLst>
              <a:path w="9731506" h="8990924">
                <a:moveTo>
                  <a:pt x="0" y="0"/>
                </a:moveTo>
                <a:lnTo>
                  <a:pt x="9731506" y="0"/>
                </a:lnTo>
                <a:lnTo>
                  <a:pt x="9731506" y="8990924"/>
                </a:lnTo>
                <a:lnTo>
                  <a:pt x="0" y="8990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3717" y="2046655"/>
            <a:ext cx="8211723" cy="11606676"/>
          </a:xfrm>
          <a:custGeom>
            <a:avLst/>
            <a:gdLst/>
            <a:ahLst/>
            <a:cxnLst/>
            <a:rect l="l" t="t" r="r" b="b"/>
            <a:pathLst>
              <a:path w="8211723" h="11606676">
                <a:moveTo>
                  <a:pt x="0" y="0"/>
                </a:moveTo>
                <a:lnTo>
                  <a:pt x="8211723" y="0"/>
                </a:lnTo>
                <a:lnTo>
                  <a:pt x="8211723" y="11606676"/>
                </a:lnTo>
                <a:lnTo>
                  <a:pt x="0" y="11606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131162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Di tích quốc gia đặc biệt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484275" y="3121623"/>
            <a:ext cx="8097238" cy="5113488"/>
            <a:chOff x="0" y="0"/>
            <a:chExt cx="2132606" cy="13467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2606" cy="1346762"/>
            </a:xfrm>
            <a:custGeom>
              <a:avLst/>
              <a:gdLst/>
              <a:ahLst/>
              <a:cxnLst/>
              <a:rect l="l" t="t" r="r" b="b"/>
              <a:pathLst>
                <a:path w="2132606" h="1346762">
                  <a:moveTo>
                    <a:pt x="48762" y="0"/>
                  </a:moveTo>
                  <a:lnTo>
                    <a:pt x="2083844" y="0"/>
                  </a:lnTo>
                  <a:cubicBezTo>
                    <a:pt x="2096776" y="0"/>
                    <a:pt x="2109179" y="5137"/>
                    <a:pt x="2118324" y="14282"/>
                  </a:cubicBezTo>
                  <a:cubicBezTo>
                    <a:pt x="2127468" y="23427"/>
                    <a:pt x="2132606" y="35830"/>
                    <a:pt x="2132606" y="48762"/>
                  </a:cubicBezTo>
                  <a:lnTo>
                    <a:pt x="2132606" y="1298000"/>
                  </a:lnTo>
                  <a:cubicBezTo>
                    <a:pt x="2132606" y="1310933"/>
                    <a:pt x="2127468" y="1323336"/>
                    <a:pt x="2118324" y="1332480"/>
                  </a:cubicBezTo>
                  <a:cubicBezTo>
                    <a:pt x="2109179" y="1341625"/>
                    <a:pt x="2096776" y="1346762"/>
                    <a:pt x="2083844" y="1346762"/>
                  </a:cubicBezTo>
                  <a:lnTo>
                    <a:pt x="48762" y="1346762"/>
                  </a:lnTo>
                  <a:cubicBezTo>
                    <a:pt x="35830" y="1346762"/>
                    <a:pt x="23427" y="1341625"/>
                    <a:pt x="14282" y="1332480"/>
                  </a:cubicBezTo>
                  <a:cubicBezTo>
                    <a:pt x="5137" y="1323336"/>
                    <a:pt x="0" y="1310933"/>
                    <a:pt x="0" y="1298000"/>
                  </a:cubicBezTo>
                  <a:lnTo>
                    <a:pt x="0" y="48762"/>
                  </a:lnTo>
                  <a:cubicBezTo>
                    <a:pt x="0" y="35830"/>
                    <a:pt x="5137" y="23427"/>
                    <a:pt x="14282" y="14282"/>
                  </a:cubicBezTo>
                  <a:cubicBezTo>
                    <a:pt x="23427" y="5137"/>
                    <a:pt x="35830" y="0"/>
                    <a:pt x="48762" y="0"/>
                  </a:cubicBezTo>
                  <a:close/>
                </a:path>
              </a:pathLst>
            </a:custGeom>
            <a:solidFill>
              <a:srgbClr val="BFC8FF">
                <a:alpha val="6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32606" cy="1394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858646" y="3250580"/>
            <a:ext cx="7398354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xếp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hạng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khẳng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37481" y="-374848"/>
            <a:ext cx="9541833" cy="11004884"/>
          </a:xfrm>
          <a:custGeom>
            <a:avLst/>
            <a:gdLst/>
            <a:ahLst/>
            <a:cxnLst/>
            <a:rect l="l" t="t" r="r" b="b"/>
            <a:pathLst>
              <a:path w="9541833" h="11004884">
                <a:moveTo>
                  <a:pt x="0" y="0"/>
                </a:moveTo>
                <a:lnTo>
                  <a:pt x="9541833" y="0"/>
                </a:lnTo>
                <a:lnTo>
                  <a:pt x="9541833" y="11004883"/>
                </a:lnTo>
                <a:lnTo>
                  <a:pt x="0" y="1100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0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17333" y="5807064"/>
            <a:ext cx="5065415" cy="50654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C8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24459" y="1466127"/>
            <a:ext cx="5065415" cy="5065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D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7302" y="6207041"/>
            <a:ext cx="4265477" cy="42654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224428" y="1866104"/>
            <a:ext cx="4265477" cy="426546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0818" y="2090856"/>
            <a:ext cx="1907359" cy="2373075"/>
          </a:xfrm>
          <a:custGeom>
            <a:avLst/>
            <a:gdLst/>
            <a:ahLst/>
            <a:cxnLst/>
            <a:rect l="l" t="t" r="r" b="b"/>
            <a:pathLst>
              <a:path w="1907359" h="2373075">
                <a:moveTo>
                  <a:pt x="0" y="0"/>
                </a:moveTo>
                <a:lnTo>
                  <a:pt x="1907358" y="0"/>
                </a:lnTo>
                <a:lnTo>
                  <a:pt x="1907358" y="2373075"/>
                </a:lnTo>
                <a:lnTo>
                  <a:pt x="0" y="2373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3: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VỀ ĐÍCH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9272" y="4515404"/>
            <a:ext cx="6988598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hiểu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còn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muốn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tin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này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37481" y="-374848"/>
            <a:ext cx="9541833" cy="11004884"/>
          </a:xfrm>
          <a:custGeom>
            <a:avLst/>
            <a:gdLst/>
            <a:ahLst/>
            <a:cxnLst/>
            <a:rect l="l" t="t" r="r" b="b"/>
            <a:pathLst>
              <a:path w="9541833" h="11004884">
                <a:moveTo>
                  <a:pt x="0" y="0"/>
                </a:moveTo>
                <a:lnTo>
                  <a:pt x="9541833" y="0"/>
                </a:lnTo>
                <a:lnTo>
                  <a:pt x="9541833" y="11004883"/>
                </a:lnTo>
                <a:lnTo>
                  <a:pt x="0" y="1100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0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17333" y="5807064"/>
            <a:ext cx="5065415" cy="50654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C8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24459" y="1466127"/>
            <a:ext cx="5065415" cy="5065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D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7302" y="6207041"/>
            <a:ext cx="4265477" cy="42654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224428" y="1866104"/>
            <a:ext cx="4265477" cy="426546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0818" y="2090856"/>
            <a:ext cx="1907359" cy="2373075"/>
          </a:xfrm>
          <a:custGeom>
            <a:avLst/>
            <a:gdLst/>
            <a:ahLst/>
            <a:cxnLst/>
            <a:rect l="l" t="t" r="r" b="b"/>
            <a:pathLst>
              <a:path w="1907359" h="2373075">
                <a:moveTo>
                  <a:pt x="0" y="0"/>
                </a:moveTo>
                <a:lnTo>
                  <a:pt x="1907358" y="0"/>
                </a:lnTo>
                <a:lnTo>
                  <a:pt x="1907358" y="2373075"/>
                </a:lnTo>
                <a:lnTo>
                  <a:pt x="0" y="2373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3: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VỀ ĐÍCH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3110" y="4511556"/>
            <a:ext cx="6988598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rút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sau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xong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này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77875" y="1028700"/>
            <a:ext cx="9710125" cy="9417986"/>
          </a:xfrm>
          <a:custGeom>
            <a:avLst/>
            <a:gdLst/>
            <a:ahLst/>
            <a:cxnLst/>
            <a:rect l="l" t="t" r="r" b="b"/>
            <a:pathLst>
              <a:path w="9710125" h="9417986">
                <a:moveTo>
                  <a:pt x="0" y="0"/>
                </a:moveTo>
                <a:lnTo>
                  <a:pt x="9710125" y="0"/>
                </a:lnTo>
                <a:lnTo>
                  <a:pt x="9710125" y="9417986"/>
                </a:lnTo>
                <a:lnTo>
                  <a:pt x="0" y="9417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9" y="15557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4306" y="1473256"/>
            <a:ext cx="7337603" cy="203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3.3 Bài học về cách sống, cách ứng xử</a:t>
            </a:r>
          </a:p>
          <a:p>
            <a:pPr algn="just">
              <a:lnSpc>
                <a:spcPts val="5199"/>
              </a:lnSpc>
            </a:pPr>
            <a:endParaRPr lang="en-US" sz="5199">
              <a:solidFill>
                <a:srgbClr val="535254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5049" y="3514525"/>
            <a:ext cx="7834641" cy="537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̣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hào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đẹp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muốn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được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khám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́,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chiêm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ngưỡng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đẹp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trân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gìn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  <a:spcBef>
                <a:spcPct val="0"/>
              </a:spcBef>
            </a:pPr>
            <a:endParaRPr lang="en-US" sz="4199" dirty="0">
              <a:solidFill>
                <a:srgbClr val="231F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138" y="5810532"/>
            <a:ext cx="18137258" cy="5282476"/>
          </a:xfrm>
          <a:custGeom>
            <a:avLst/>
            <a:gdLst/>
            <a:ahLst/>
            <a:cxnLst/>
            <a:rect l="l" t="t" r="r" b="b"/>
            <a:pathLst>
              <a:path w="18137258" h="5282476">
                <a:moveTo>
                  <a:pt x="0" y="0"/>
                </a:moveTo>
                <a:lnTo>
                  <a:pt x="18137258" y="0"/>
                </a:lnTo>
                <a:lnTo>
                  <a:pt x="18137258" y="5282476"/>
                </a:lnTo>
                <a:lnTo>
                  <a:pt x="0" y="528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5049" y="155577"/>
            <a:ext cx="3874864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4. Luyện tập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8424" y="987481"/>
            <a:ext cx="17336409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Nhiệm vụ 1: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THIẾT KẾ MỘT POSTER HOẶC INFOGRAPHIC VỀ QUẦN THỂ DI TÍCH CỐ ĐÔ HUẾ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91019"/>
            <a:ext cx="16606134" cy="356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Các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nhóm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lên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ý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tưởng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thiết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kê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́ poster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hoặc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infographic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vê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̀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Quần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vòng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10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Đại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diện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mỗi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nhóm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chia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sẻ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ý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tưởng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lớp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Thời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3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phút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  <a:spcBef>
                <a:spcPct val="0"/>
              </a:spcBef>
            </a:pPr>
            <a:endParaRPr lang="en-US" sz="4199" dirty="0">
              <a:solidFill>
                <a:srgbClr val="841B0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138" y="5810532"/>
            <a:ext cx="18137258" cy="5282476"/>
          </a:xfrm>
          <a:custGeom>
            <a:avLst/>
            <a:gdLst/>
            <a:ahLst/>
            <a:cxnLst/>
            <a:rect l="l" t="t" r="r" b="b"/>
            <a:pathLst>
              <a:path w="18137258" h="5282476">
                <a:moveTo>
                  <a:pt x="0" y="0"/>
                </a:moveTo>
                <a:lnTo>
                  <a:pt x="18137258" y="0"/>
                </a:lnTo>
                <a:lnTo>
                  <a:pt x="18137258" y="5282476"/>
                </a:lnTo>
                <a:lnTo>
                  <a:pt x="0" y="528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14216" y="-807203"/>
            <a:ext cx="6686179" cy="2940972"/>
            <a:chOff x="0" y="0"/>
            <a:chExt cx="1760969" cy="774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0969" cy="774577"/>
            </a:xfrm>
            <a:custGeom>
              <a:avLst/>
              <a:gdLst/>
              <a:ahLst/>
              <a:cxnLst/>
              <a:rect l="l" t="t" r="r" b="b"/>
              <a:pathLst>
                <a:path w="1760969" h="774577">
                  <a:moveTo>
                    <a:pt x="59053" y="0"/>
                  </a:moveTo>
                  <a:lnTo>
                    <a:pt x="1701916" y="0"/>
                  </a:lnTo>
                  <a:cubicBezTo>
                    <a:pt x="1734530" y="0"/>
                    <a:pt x="1760969" y="26439"/>
                    <a:pt x="1760969" y="59053"/>
                  </a:cubicBezTo>
                  <a:lnTo>
                    <a:pt x="1760969" y="715524"/>
                  </a:lnTo>
                  <a:cubicBezTo>
                    <a:pt x="1760969" y="731186"/>
                    <a:pt x="1754747" y="746206"/>
                    <a:pt x="1743673" y="757281"/>
                  </a:cubicBezTo>
                  <a:cubicBezTo>
                    <a:pt x="1732598" y="768355"/>
                    <a:pt x="1717578" y="774577"/>
                    <a:pt x="1701916" y="774577"/>
                  </a:cubicBezTo>
                  <a:lnTo>
                    <a:pt x="59053" y="774577"/>
                  </a:lnTo>
                  <a:cubicBezTo>
                    <a:pt x="43391" y="774577"/>
                    <a:pt x="28371" y="768355"/>
                    <a:pt x="17296" y="757281"/>
                  </a:cubicBezTo>
                  <a:cubicBezTo>
                    <a:pt x="6222" y="746206"/>
                    <a:pt x="0" y="731186"/>
                    <a:pt x="0" y="71552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FFCF3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60969" cy="812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5049" y="155577"/>
            <a:ext cx="3874864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4. Luyện tập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8424" y="987481"/>
            <a:ext cx="17336409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Nhiệm vụ 2: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TRẢ LỜI CÂU HỎI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91019"/>
            <a:ext cx="16606134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poster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hoặc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infographic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mà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vừa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ý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tưởng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thiết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có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phải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một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Vì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sao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46699" y="231777"/>
            <a:ext cx="13536907" cy="2176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20"/>
              </a:lnSpc>
            </a:pPr>
            <a:r>
              <a:rPr lang="en-US" sz="3423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HS thực hiện nhiệm vụ cá nhân</a:t>
            </a:r>
          </a:p>
          <a:p>
            <a:pPr algn="just">
              <a:lnSpc>
                <a:spcPts val="5820"/>
              </a:lnSpc>
            </a:pPr>
            <a:r>
              <a:rPr lang="en-US" sz="3423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Thời gian: 2 phút</a:t>
            </a:r>
          </a:p>
          <a:p>
            <a:pPr algn="just">
              <a:lnSpc>
                <a:spcPts val="5820"/>
              </a:lnSpc>
              <a:spcBef>
                <a:spcPct val="0"/>
              </a:spcBef>
            </a:pPr>
            <a:endParaRPr lang="en-US" sz="3423">
              <a:solidFill>
                <a:srgbClr val="47484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27859" y="-122210"/>
            <a:ext cx="20685894" cy="10938699"/>
            <a:chOff x="0" y="0"/>
            <a:chExt cx="5448137" cy="28809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48137" cy="2880974"/>
            </a:xfrm>
            <a:custGeom>
              <a:avLst/>
              <a:gdLst/>
              <a:ahLst/>
              <a:cxnLst/>
              <a:rect l="l" t="t" r="r" b="b"/>
              <a:pathLst>
                <a:path w="5448137" h="2880974">
                  <a:moveTo>
                    <a:pt x="19087" y="0"/>
                  </a:moveTo>
                  <a:lnTo>
                    <a:pt x="5429050" y="0"/>
                  </a:lnTo>
                  <a:cubicBezTo>
                    <a:pt x="5439591" y="0"/>
                    <a:pt x="5448137" y="8546"/>
                    <a:pt x="5448137" y="19087"/>
                  </a:cubicBezTo>
                  <a:lnTo>
                    <a:pt x="5448137" y="2861887"/>
                  </a:lnTo>
                  <a:cubicBezTo>
                    <a:pt x="5448137" y="2872429"/>
                    <a:pt x="5439591" y="2880974"/>
                    <a:pt x="5429050" y="2880974"/>
                  </a:cubicBezTo>
                  <a:lnTo>
                    <a:pt x="19087" y="2880974"/>
                  </a:lnTo>
                  <a:cubicBezTo>
                    <a:pt x="8546" y="2880974"/>
                    <a:pt x="0" y="2872429"/>
                    <a:pt x="0" y="2861887"/>
                  </a:cubicBezTo>
                  <a:lnTo>
                    <a:pt x="0" y="19087"/>
                  </a:lnTo>
                  <a:cubicBezTo>
                    <a:pt x="0" y="8546"/>
                    <a:pt x="8546" y="0"/>
                    <a:pt x="19087" y="0"/>
                  </a:cubicBezTo>
                  <a:close/>
                </a:path>
              </a:pathLst>
            </a:custGeom>
            <a:solidFill>
              <a:srgbClr val="F6F6F6">
                <a:alpha val="7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448137" cy="2919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706697"/>
            <a:ext cx="16787317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4199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 mở rộng văn bản cùng thể loại: </a:t>
            </a:r>
          </a:p>
          <a:p>
            <a:pPr algn="ctr">
              <a:lnSpc>
                <a:spcPts val="7139"/>
              </a:lnSpc>
            </a:pPr>
            <a:r>
              <a:rPr lang="en-US" sz="4199" b="1" i="1">
                <a:solidFill>
                  <a:srgbClr val="143333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Cùng nhà văn Tô Hoài ngắm phố phường Hà Nội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endParaRPr lang="en-US" sz="4199" b="1" i="1">
              <a:solidFill>
                <a:srgbClr val="143333"/>
              </a:solidFill>
              <a:latin typeface="Roboto Condensed Bold Italics"/>
              <a:ea typeface="Roboto Condensed Bold Italics"/>
              <a:cs typeface="Roboto Condensed Bold Italics"/>
              <a:sym typeface="Roboto Condensed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54482" y="3454546"/>
            <a:ext cx="17061534" cy="718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trước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endParaRPr lang="en-US" sz="4199" dirty="0">
              <a:solidFill>
                <a:srgbClr val="1433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Hoài)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Trần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Đăng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Khoa)</a:t>
            </a: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trước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thẻ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Hà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(con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ẩm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nghệ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thuật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…)</a:t>
            </a:r>
          </a:p>
          <a:p>
            <a:pPr algn="just">
              <a:lnSpc>
                <a:spcPts val="7139"/>
              </a:lnSpc>
              <a:spcBef>
                <a:spcPct val="0"/>
              </a:spcBef>
            </a:pPr>
            <a:endParaRPr lang="en-US" sz="4199" dirty="0">
              <a:solidFill>
                <a:srgbClr val="1433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79385"/>
            <a:ext cx="3903266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5. Vận dụng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66326" y="815643"/>
            <a:ext cx="8145950" cy="887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2"/>
              </a:lnSpc>
            </a:pPr>
            <a:r>
              <a:rPr lang="en-US" sz="6462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Xin chào và hẹn gặp lại!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401519" y="1703170"/>
            <a:ext cx="3435104" cy="1989229"/>
            <a:chOff x="0" y="0"/>
            <a:chExt cx="904719" cy="5239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4719" cy="523912"/>
            </a:xfrm>
            <a:custGeom>
              <a:avLst/>
              <a:gdLst/>
              <a:ahLst/>
              <a:cxnLst/>
              <a:rect l="l" t="t" r="r" b="b"/>
              <a:pathLst>
                <a:path w="904719" h="523912">
                  <a:moveTo>
                    <a:pt x="114942" y="0"/>
                  </a:moveTo>
                  <a:lnTo>
                    <a:pt x="789777" y="0"/>
                  </a:lnTo>
                  <a:cubicBezTo>
                    <a:pt x="820261" y="0"/>
                    <a:pt x="849497" y="12110"/>
                    <a:pt x="871053" y="33666"/>
                  </a:cubicBezTo>
                  <a:cubicBezTo>
                    <a:pt x="892609" y="55222"/>
                    <a:pt x="904719" y="84458"/>
                    <a:pt x="904719" y="114942"/>
                  </a:cubicBezTo>
                  <a:lnTo>
                    <a:pt x="904719" y="408970"/>
                  </a:lnTo>
                  <a:cubicBezTo>
                    <a:pt x="904719" y="439455"/>
                    <a:pt x="892609" y="468691"/>
                    <a:pt x="871053" y="490246"/>
                  </a:cubicBezTo>
                  <a:cubicBezTo>
                    <a:pt x="849497" y="511802"/>
                    <a:pt x="820261" y="523912"/>
                    <a:pt x="789777" y="523912"/>
                  </a:cubicBezTo>
                  <a:lnTo>
                    <a:pt x="114942" y="523912"/>
                  </a:lnTo>
                  <a:cubicBezTo>
                    <a:pt x="84458" y="523912"/>
                    <a:pt x="55222" y="511802"/>
                    <a:pt x="33666" y="490246"/>
                  </a:cubicBezTo>
                  <a:cubicBezTo>
                    <a:pt x="12110" y="468691"/>
                    <a:pt x="0" y="439455"/>
                    <a:pt x="0" y="408970"/>
                  </a:cubicBezTo>
                  <a:lnTo>
                    <a:pt x="0" y="114942"/>
                  </a:lnTo>
                  <a:cubicBezTo>
                    <a:pt x="0" y="84458"/>
                    <a:pt x="12110" y="55222"/>
                    <a:pt x="33666" y="33666"/>
                  </a:cubicBezTo>
                  <a:cubicBezTo>
                    <a:pt x="55222" y="12110"/>
                    <a:pt x="84458" y="0"/>
                    <a:pt x="1149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904719" cy="571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51048" y="1703170"/>
            <a:ext cx="2136045" cy="1905885"/>
          </a:xfrm>
          <a:custGeom>
            <a:avLst/>
            <a:gdLst/>
            <a:ahLst/>
            <a:cxnLst/>
            <a:rect l="l" t="t" r="r" b="b"/>
            <a:pathLst>
              <a:path w="2136045" h="1905885">
                <a:moveTo>
                  <a:pt x="0" y="0"/>
                </a:moveTo>
                <a:lnTo>
                  <a:pt x="2136046" y="0"/>
                </a:lnTo>
                <a:lnTo>
                  <a:pt x="2136046" y="1905886"/>
                </a:lnTo>
                <a:lnTo>
                  <a:pt x="0" y="1905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55" b="-35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2241" y="160131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62478" y="2495361"/>
            <a:ext cx="14677118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–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khoa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cổ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thuộc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55" b="-35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2241" y="160131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62478" y="2495361"/>
            <a:ext cx="14677118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gắn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lam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thắng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lâu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đời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rất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Mỗi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riêng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4227</Words>
  <Application>Microsoft Office PowerPoint</Application>
  <PresentationFormat>Custom</PresentationFormat>
  <Paragraphs>373</Paragraphs>
  <Slides>77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90" baseType="lpstr">
      <vt:lpstr>Roboto Condensed Bold</vt:lpstr>
      <vt:lpstr>Arial</vt:lpstr>
      <vt:lpstr>#9Slide05 Dear Saturday</vt:lpstr>
      <vt:lpstr>#9Slide03 Bebas Neue ZSmall</vt:lpstr>
      <vt:lpstr>#9Slide05 VL Fadilla</vt:lpstr>
      <vt:lpstr>Calibri</vt:lpstr>
      <vt:lpstr>#9Slide07 SVNUT Triumph Press</vt:lpstr>
      <vt:lpstr>Fraunces Bold</vt:lpstr>
      <vt:lpstr>Roboto Condensed</vt:lpstr>
      <vt:lpstr>#9Slide07 Bangers</vt:lpstr>
      <vt:lpstr>Roboto Condensed Bold Italics</vt:lpstr>
      <vt:lpstr>Roboto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ĐỌC 1</dc:title>
  <cp:lastModifiedBy>Administrator</cp:lastModifiedBy>
  <cp:revision>2</cp:revision>
  <dcterms:created xsi:type="dcterms:W3CDTF">2006-08-16T00:00:00Z</dcterms:created>
  <dcterms:modified xsi:type="dcterms:W3CDTF">2024-12-30T00:00:11Z</dcterms:modified>
  <dc:identifier>DAGY9Eadtno</dc:identifier>
</cp:coreProperties>
</file>