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Lst>
  <p:sldIdLst>
    <p:sldId id="256" r:id="rId15"/>
    <p:sldId id="257" r:id="rId16"/>
    <p:sldId id="259" r:id="rId17"/>
    <p:sldId id="260" r:id="rId18"/>
    <p:sldId id="261" r:id="rId19"/>
    <p:sldId id="262" r:id="rId20"/>
    <p:sldId id="264" r:id="rId21"/>
    <p:sldId id="265" r:id="rId22"/>
    <p:sldId id="266" r:id="rId23"/>
    <p:sldId id="280" r:id="rId24"/>
    <p:sldId id="281" r:id="rId25"/>
    <p:sldId id="269" r:id="rId26"/>
    <p:sldId id="270" r:id="rId27"/>
    <p:sldId id="271" r:id="rId28"/>
    <p:sldId id="272" r:id="rId29"/>
    <p:sldId id="273" r:id="rId30"/>
    <p:sldId id="286" r:id="rId31"/>
    <p:sldId id="287" r:id="rId32"/>
    <p:sldId id="274" r:id="rId33"/>
    <p:sldId id="275" r:id="rId34"/>
    <p:sldId id="276" r:id="rId35"/>
    <p:sldId id="277" r:id="rId36"/>
    <p:sldId id="278" r:id="rId37"/>
    <p:sldId id="279" r:id="rId38"/>
    <p:sldId id="26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85" autoAdjust="0"/>
    <p:restoredTop sz="94660"/>
  </p:normalViewPr>
  <p:slideViewPr>
    <p:cSldViewPr snapToGrid="0">
      <p:cViewPr varScale="1">
        <p:scale>
          <a:sx n="84" d="100"/>
          <a:sy n="84" d="100"/>
        </p:scale>
        <p:origin x="106"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1236288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6440356"/>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03504306"/>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45451512"/>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0147019"/>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38095424"/>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11910242"/>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0841920"/>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09171708"/>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9655258"/>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75842920"/>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91057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04488051"/>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5452380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79277817"/>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08010943"/>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51392438"/>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9736195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9771100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1104872"/>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38909618"/>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3597311"/>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2084966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43932755"/>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61811105"/>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21107451"/>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7259560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65278537"/>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99958077"/>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28196646"/>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87986462"/>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2838570"/>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28601531"/>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5433247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71428639"/>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11171294"/>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61352330"/>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18184046"/>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0281659"/>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43697525"/>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2243830"/>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7775481"/>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44642094"/>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6743530"/>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4501693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33369376"/>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37801083"/>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31661997"/>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22267519"/>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30664485"/>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23750076"/>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67097544"/>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182722"/>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2375303"/>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28685728"/>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937320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54034532"/>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2728409"/>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55531189"/>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85856569"/>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0375345"/>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9250868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8726327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2768009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367074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2480885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70673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5401751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7217692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964549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5534774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024623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063908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224857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7706650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8497670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86088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971225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8079400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408144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0808316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5782438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9380266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1801912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722050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9277273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64786443"/>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9931843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55685448"/>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5909388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27299808"/>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4089778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0713472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04511255"/>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245711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8957542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7677108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3508775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0479606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0685196"/>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0785283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89939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4676369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9294531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9842293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032800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9307363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30744943"/>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1335811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8422463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5987310"/>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218043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8955538"/>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8442656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6316704"/>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9796610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991049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40645022"/>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40747220"/>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6591171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4311363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74677425"/>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2007111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175045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58715201"/>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7174975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0397019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17156888"/>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834862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4254682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03285687"/>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0526189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676017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6344612"/>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26672839"/>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58544112"/>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54778516"/>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54956064"/>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7548236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55645590"/>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70411256"/>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25746328"/>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50454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54121199"/>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08350411"/>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49267025"/>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98744634"/>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77377521"/>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4316069"/>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5579368"/>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74649778"/>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1162029"/>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2788937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2095445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18269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45359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2781065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3389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3045461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737251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50530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254093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9187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307842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453774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32585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55989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320199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34.svg"/><Relationship Id="rId2" Type="http://schemas.openxmlformats.org/officeDocument/2006/relationships/image" Target="../media/image16.png"/><Relationship Id="rId1" Type="http://schemas.openxmlformats.org/officeDocument/2006/relationships/slideLayout" Target="../slideLayouts/slideLayout62.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5.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06.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slideLayout" Target="../slideLayouts/slideLayout117.xml"/><Relationship Id="rId12"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video" Target="../media/media4.mp4"/><Relationship Id="rId11" Type="http://schemas.openxmlformats.org/officeDocument/2006/relationships/image" Target="../media/image43.png"/><Relationship Id="rId5" Type="http://schemas.microsoft.com/office/2007/relationships/media" Target="../media/media4.mp4"/><Relationship Id="rId10" Type="http://schemas.openxmlformats.org/officeDocument/2006/relationships/image" Target="../media/image42.svg"/><Relationship Id="rId4" Type="http://schemas.openxmlformats.org/officeDocument/2006/relationships/audio" Target="../media/media3.mp3"/><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slideLayout" Target="../slideLayouts/slideLayout128.xml"/><Relationship Id="rId12"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video" Target="../media/media4.mp4"/><Relationship Id="rId11" Type="http://schemas.openxmlformats.org/officeDocument/2006/relationships/image" Target="../media/image43.png"/><Relationship Id="rId5" Type="http://schemas.microsoft.com/office/2007/relationships/media" Target="../media/media4.mp4"/><Relationship Id="rId10" Type="http://schemas.openxmlformats.org/officeDocument/2006/relationships/image" Target="../media/image42.svg"/><Relationship Id="rId4" Type="http://schemas.openxmlformats.org/officeDocument/2006/relationships/audio" Target="../media/media3.mp3"/><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slideLayout" Target="../slideLayouts/slideLayout139.xml"/><Relationship Id="rId12"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video" Target="../media/media4.mp4"/><Relationship Id="rId11" Type="http://schemas.openxmlformats.org/officeDocument/2006/relationships/image" Target="../media/image43.png"/><Relationship Id="rId5" Type="http://schemas.microsoft.com/office/2007/relationships/media" Target="../media/media4.mp4"/><Relationship Id="rId10" Type="http://schemas.openxmlformats.org/officeDocument/2006/relationships/image" Target="../media/image42.svg"/><Relationship Id="rId4" Type="http://schemas.openxmlformats.org/officeDocument/2006/relationships/audio" Target="../media/media3.mp3"/><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slideLayout" Target="../slideLayouts/slideLayout150.xml"/><Relationship Id="rId12"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video" Target="../media/media4.mp4"/><Relationship Id="rId11" Type="http://schemas.openxmlformats.org/officeDocument/2006/relationships/image" Target="../media/image43.png"/><Relationship Id="rId5" Type="http://schemas.microsoft.com/office/2007/relationships/media" Target="../media/media4.mp4"/><Relationship Id="rId10" Type="http://schemas.openxmlformats.org/officeDocument/2006/relationships/image" Target="../media/image42.svg"/><Relationship Id="rId4" Type="http://schemas.openxmlformats.org/officeDocument/2006/relationships/audio" Target="../media/media3.mp3"/><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5.png"/><Relationship Id="rId16" Type="http://schemas.openxmlformats.org/officeDocument/2006/relationships/image" Target="../media/image26.sv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8.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7.png"/><Relationship Id="rId9" Type="http://schemas.openxmlformats.org/officeDocument/2006/relationships/image" Target="../media/image19.png"/><Relationship Id="rId1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tretch>
            <a:fillRect/>
          </a:stretch>
        </p:blipFill>
        <p:spPr>
          <a:xfrm>
            <a:off x="0" y="0"/>
            <a:ext cx="12192000" cy="6858000"/>
          </a:xfrm>
          <a:prstGeom prst="rect">
            <a:avLst/>
          </a:prstGeom>
        </p:spPr>
      </p:pic>
      <p:sp>
        <p:nvSpPr>
          <p:cNvPr id="5" name="Title 4"/>
          <p:cNvSpPr txBox="1">
            <a:spLocks noGrp="1"/>
          </p:cNvSpPr>
          <p:nvPr>
            <p:ph type="ctrTitle"/>
          </p:nvPr>
        </p:nvSpPr>
        <p:spPr>
          <a:xfrm>
            <a:off x="809625" y="1706136"/>
            <a:ext cx="10120314" cy="2951064"/>
          </a:xfrm>
          <a:prstGeom prst="rect">
            <a:avLst/>
          </a:prstGeom>
          <a:noFill/>
        </p:spPr>
        <p:txBody>
          <a:bodyPr wrap="square" rtlCol="0">
            <a:spAutoFit/>
          </a:bodyPr>
          <a:lstStyle/>
          <a:p>
            <a:pPr>
              <a:lnSpc>
                <a:spcPct val="150000"/>
              </a:lnSpc>
            </a:pPr>
            <a:r>
              <a:rPr lang="en-US" sz="6600" b="1" dirty="0">
                <a:latin typeface="Arial" panose="020B0604020202020204" pitchFamily="34" charset="0"/>
                <a:cs typeface="Arial" panose="020B0604020202020204" pitchFamily="34" charset="0"/>
              </a:rPr>
              <a:t>CHÀO MỪNG CÁC EM ĐẾN VỚI BÀI HỌC MỚI</a:t>
            </a:r>
          </a:p>
        </p:txBody>
      </p:sp>
      <p:pic>
        <p:nvPicPr>
          <p:cNvPr id="6" name="Picture 5"/>
          <p:cNvPicPr>
            <a:picLocks noChangeAspect="1"/>
          </p:cNvPicPr>
          <p:nvPr/>
        </p:nvPicPr>
        <p:blipFill>
          <a:blip r:embed="rId4"/>
          <a:stretch>
            <a:fillRect/>
          </a:stretch>
        </p:blipFill>
        <p:spPr>
          <a:xfrm rot="6940371">
            <a:off x="-582718" y="-826229"/>
            <a:ext cx="3590576" cy="3334889"/>
          </a:xfrm>
          <a:prstGeom prst="rect">
            <a:avLst/>
          </a:prstGeom>
        </p:spPr>
      </p:pic>
      <p:pic>
        <p:nvPicPr>
          <p:cNvPr id="7" name="Picture 6"/>
          <p:cNvPicPr>
            <a:picLocks noChangeAspect="1"/>
          </p:cNvPicPr>
          <p:nvPr/>
        </p:nvPicPr>
        <p:blipFill>
          <a:blip r:embed="rId5"/>
          <a:stretch>
            <a:fillRect/>
          </a:stretch>
        </p:blipFill>
        <p:spPr>
          <a:xfrm rot="13165009">
            <a:off x="9138206" y="3912110"/>
            <a:ext cx="3583468" cy="3580798"/>
          </a:xfrm>
          <a:prstGeom prst="rect">
            <a:avLst/>
          </a:prstGeom>
        </p:spPr>
      </p:pic>
    </p:spTree>
    <p:extLst>
      <p:ext uri="{BB962C8B-B14F-4D97-AF65-F5344CB8AC3E}">
        <p14:creationId xmlns:p14="http://schemas.microsoft.com/office/powerpoint/2010/main" val="919744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ơn giản [TẢI MIỄN PHÍ]">
            <a:extLst>
              <a:ext uri="{FF2B5EF4-FFF2-40B4-BE49-F238E27FC236}">
                <a16:creationId xmlns:a16="http://schemas.microsoft.com/office/drawing/2014/main" id="{4CEF6926-F8C6-4A38-AC72-22254CB68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0"/>
            <a:ext cx="120269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9D4EA3F-2C09-4FAC-A4E7-BDDBEE9A6770}"/>
              </a:ext>
            </a:extLst>
          </p:cNvPr>
          <p:cNvSpPr/>
          <p:nvPr/>
        </p:nvSpPr>
        <p:spPr>
          <a:xfrm>
            <a:off x="1593850" y="1509713"/>
            <a:ext cx="10188575" cy="4494212"/>
          </a:xfrm>
          <a:prstGeom prst="rect">
            <a:avLst/>
          </a:prstGeom>
        </p:spPr>
        <p:txBody>
          <a:bodyPr>
            <a:spAutoFit/>
          </a:bodyPr>
          <a:lstStyle/>
          <a:p>
            <a:pPr algn="just" eaLnBrk="1" fontAlgn="auto" hangingPunct="1">
              <a:spcBef>
                <a:spcPts val="0"/>
              </a:spcBef>
              <a:spcAft>
                <a:spcPts val="0"/>
              </a:spcAft>
              <a:defRPr/>
            </a:pPr>
            <a:r>
              <a:rPr lang="vi-VN" sz="2600" dirty="0">
                <a:latin typeface="+mj-lt"/>
              </a:rPr>
              <a:t>- Những hành động nào dưới đây góp phần bảo tồn cảnh quan thiên nhiên?</a:t>
            </a:r>
          </a:p>
          <a:p>
            <a:pPr algn="just" eaLnBrk="1" fontAlgn="auto" hangingPunct="1">
              <a:spcBef>
                <a:spcPts val="0"/>
              </a:spcBef>
              <a:spcAft>
                <a:spcPts val="0"/>
              </a:spcAft>
              <a:defRPr/>
            </a:pPr>
            <a:r>
              <a:rPr lang="vi-VN" sz="2600" dirty="0">
                <a:latin typeface="+mj-lt"/>
              </a:rPr>
              <a:t>+ Không sử dụng các đồ dùng có nguồn gốc từ động vật quý hiếm.</a:t>
            </a:r>
          </a:p>
          <a:p>
            <a:pPr algn="just" eaLnBrk="1" fontAlgn="auto" hangingPunct="1">
              <a:spcBef>
                <a:spcPts val="0"/>
              </a:spcBef>
              <a:spcAft>
                <a:spcPts val="0"/>
              </a:spcAft>
              <a:defRPr/>
            </a:pPr>
            <a:r>
              <a:rPr lang="vi-VN" sz="2600" dirty="0">
                <a:latin typeface="+mj-lt"/>
              </a:rPr>
              <a:t>+ Không buôn bán động vật hoang dã.</a:t>
            </a:r>
          </a:p>
          <a:p>
            <a:pPr algn="just" eaLnBrk="1" fontAlgn="auto" hangingPunct="1">
              <a:spcBef>
                <a:spcPts val="0"/>
              </a:spcBef>
              <a:spcAft>
                <a:spcPts val="0"/>
              </a:spcAft>
              <a:defRPr/>
            </a:pPr>
            <a:r>
              <a:rPr lang="vi-VN" sz="2600" dirty="0">
                <a:latin typeface="+mj-lt"/>
              </a:rPr>
              <a:t>+ Không vứt rác xuống sông, hồ và nơi công cộng.</a:t>
            </a:r>
          </a:p>
          <a:p>
            <a:pPr algn="just" eaLnBrk="1" fontAlgn="auto" hangingPunct="1">
              <a:spcBef>
                <a:spcPts val="0"/>
              </a:spcBef>
              <a:spcAft>
                <a:spcPts val="0"/>
              </a:spcAft>
              <a:defRPr/>
            </a:pPr>
            <a:r>
              <a:rPr lang="vi-VN" sz="2600" dirty="0">
                <a:latin typeface="+mj-lt"/>
              </a:rPr>
              <a:t>+ Thả cá và bao nilon đựng cá xuống sông, hồ vào ngày 23 tháng Chạp.</a:t>
            </a:r>
          </a:p>
          <a:p>
            <a:pPr algn="just" eaLnBrk="1" fontAlgn="auto" hangingPunct="1">
              <a:spcBef>
                <a:spcPts val="0"/>
              </a:spcBef>
              <a:spcAft>
                <a:spcPts val="0"/>
              </a:spcAft>
              <a:defRPr/>
            </a:pPr>
            <a:r>
              <a:rPr lang="vi-VN" sz="2600" dirty="0">
                <a:latin typeface="+mj-lt"/>
              </a:rPr>
              <a:t>+ Chặt cây to, cổ thụ, gỗ quý trong rừng.</a:t>
            </a:r>
          </a:p>
          <a:p>
            <a:pPr algn="just" eaLnBrk="1" fontAlgn="auto" hangingPunct="1">
              <a:spcBef>
                <a:spcPts val="0"/>
              </a:spcBef>
              <a:spcAft>
                <a:spcPts val="0"/>
              </a:spcAft>
              <a:defRPr/>
            </a:pPr>
            <a:r>
              <a:rPr lang="vi-VN" sz="2600" dirty="0">
                <a:latin typeface="+mj-lt"/>
              </a:rPr>
              <a:t>+ Tham gia trồng cây, gây rừng và chăm sóc cây.</a:t>
            </a:r>
          </a:p>
          <a:p>
            <a:pPr algn="just" eaLnBrk="1" fontAlgn="auto" hangingPunct="1">
              <a:spcBef>
                <a:spcPts val="0"/>
              </a:spcBef>
              <a:spcAft>
                <a:spcPts val="0"/>
              </a:spcAft>
              <a:defRPr/>
            </a:pPr>
            <a:r>
              <a:rPr lang="vi-VN" sz="2600" dirty="0">
                <a:latin typeface="+mj-lt"/>
              </a:rPr>
              <a:t>+ Thu gom rác, làm sạch môi trường ở những nơi công cộng.</a:t>
            </a:r>
          </a:p>
          <a:p>
            <a:pPr algn="just" eaLnBrk="1" fontAlgn="auto" hangingPunct="1">
              <a:spcBef>
                <a:spcPts val="0"/>
              </a:spcBef>
              <a:spcAft>
                <a:spcPts val="0"/>
              </a:spcAft>
              <a:defRPr/>
            </a:pPr>
            <a:r>
              <a:rPr lang="vi-VN" sz="2600" dirty="0">
                <a:latin typeface="+mj-lt"/>
              </a:rPr>
              <a:t>+ Tuyên truyền mọi người không xả rác bừa bãi ở những nơi công cộng.</a:t>
            </a:r>
            <a:endParaRPr lang="en-US" sz="2600" dirty="0">
              <a:latin typeface="+mj-lt"/>
            </a:endParaRPr>
          </a:p>
          <a:p>
            <a:pPr algn="just" eaLnBrk="1" fontAlgn="auto" hangingPunct="1">
              <a:spcBef>
                <a:spcPts val="0"/>
              </a:spcBef>
              <a:spcAft>
                <a:spcPts val="0"/>
              </a:spcAft>
              <a:defRPr/>
            </a:pPr>
            <a:r>
              <a:rPr lang="vi-VN" sz="2600" dirty="0">
                <a:solidFill>
                  <a:srgbClr val="4A4A4A"/>
                </a:solidFill>
                <a:latin typeface="+mj-lt"/>
              </a:rPr>
              <a:t>+ Sử dụng hợp lí các tài nguyên thiên nhiên như: đất, nước, động vật, thực vật,...</a:t>
            </a:r>
            <a:endParaRPr lang="vi-VN" sz="2600" dirty="0">
              <a:latin typeface="+mj-lt"/>
            </a:endParaRPr>
          </a:p>
        </p:txBody>
      </p:sp>
      <p:sp>
        <p:nvSpPr>
          <p:cNvPr id="5124" name="Rectangle 1">
            <a:extLst>
              <a:ext uri="{FF2B5EF4-FFF2-40B4-BE49-F238E27FC236}">
                <a16:creationId xmlns:a16="http://schemas.microsoft.com/office/drawing/2014/main" id="{061930C4-3421-4C3F-B898-D69803A66260}"/>
              </a:ext>
            </a:extLst>
          </p:cNvPr>
          <p:cNvSpPr>
            <a:spLocks noChangeArrowheads="1"/>
          </p:cNvSpPr>
          <p:nvPr/>
        </p:nvSpPr>
        <p:spPr bwMode="auto">
          <a:xfrm>
            <a:off x="412750" y="239713"/>
            <a:ext cx="10845800" cy="554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a:solidFill>
                  <a:srgbClr val="000000"/>
                </a:solidFill>
                <a:latin typeface="Times New Roman" panose="02020603050405020304" pitchFamily="18" charset="0"/>
              </a:rPr>
              <a:t>Hoạt động 1: Chia sẻ hiểu biết về bảo tồn cảnh quan thiên nhiên.</a:t>
            </a:r>
            <a:endParaRPr lang="vi-VN" altLang="en-US" sz="3000">
              <a:solidFill>
                <a:srgbClr val="000000"/>
              </a:solidFill>
              <a:latin typeface="Times New Roman" panose="02020603050405020304" pitchFamily="18" charset="0"/>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p dễ thương">
            <a:extLst>
              <a:ext uri="{FF2B5EF4-FFF2-40B4-BE49-F238E27FC236}">
                <a16:creationId xmlns:a16="http://schemas.microsoft.com/office/drawing/2014/main" id="{1B12ADFA-0D20-4BCB-9671-15F38882B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22238"/>
            <a:ext cx="12101512"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
            <a:extLst>
              <a:ext uri="{FF2B5EF4-FFF2-40B4-BE49-F238E27FC236}">
                <a16:creationId xmlns:a16="http://schemas.microsoft.com/office/drawing/2014/main" id="{E08DB80F-B8B9-4D64-8253-1EB04572A676}"/>
              </a:ext>
            </a:extLst>
          </p:cNvPr>
          <p:cNvSpPr>
            <a:spLocks noChangeArrowheads="1"/>
          </p:cNvSpPr>
          <p:nvPr/>
        </p:nvSpPr>
        <p:spPr bwMode="auto">
          <a:xfrm>
            <a:off x="2755900" y="963613"/>
            <a:ext cx="7726363"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800" b="1">
                <a:solidFill>
                  <a:srgbClr val="4A4A4A"/>
                </a:solidFill>
                <a:latin typeface="Muli"/>
              </a:rPr>
              <a:t>Những hành động góp phần bảo tồn cảnh quan thiên nhiên: </a:t>
            </a:r>
          </a:p>
          <a:p>
            <a:pPr algn="just" eaLnBrk="1" hangingPunct="1"/>
            <a:r>
              <a:rPr lang="vi-VN" altLang="en-US" sz="2400">
                <a:solidFill>
                  <a:srgbClr val="4A4A4A"/>
                </a:solidFill>
                <a:latin typeface="Muli"/>
              </a:rPr>
              <a:t>+ Không vứt rác xuống sông, hồ và nơi công cộng.</a:t>
            </a:r>
          </a:p>
          <a:p>
            <a:pPr algn="just" eaLnBrk="1" hangingPunct="1"/>
            <a:r>
              <a:rPr lang="vi-VN" altLang="en-US" sz="2400">
                <a:solidFill>
                  <a:srgbClr val="4A4A4A"/>
                </a:solidFill>
                <a:latin typeface="Muli"/>
              </a:rPr>
              <a:t>+ Tham gia trồng cây, gây rừng và chăm sóc cây.</a:t>
            </a:r>
          </a:p>
          <a:p>
            <a:pPr algn="just" eaLnBrk="1" hangingPunct="1"/>
            <a:r>
              <a:rPr lang="vi-VN" altLang="en-US" sz="2400">
                <a:solidFill>
                  <a:srgbClr val="4A4A4A"/>
                </a:solidFill>
                <a:latin typeface="Muli"/>
              </a:rPr>
              <a:t>+ Thu gom rác, làm sạch môi trường ở những nơi công cộng.</a:t>
            </a:r>
          </a:p>
          <a:p>
            <a:pPr algn="just" eaLnBrk="1" hangingPunct="1"/>
            <a:r>
              <a:rPr lang="vi-VN" altLang="en-US" sz="2400">
                <a:solidFill>
                  <a:srgbClr val="4A4A4A"/>
                </a:solidFill>
                <a:latin typeface="Muli"/>
              </a:rPr>
              <a:t>+ Tuyên truyền mọi người không xả rác bừa bãi ở những nơi công cộng.</a:t>
            </a:r>
          </a:p>
          <a:p>
            <a:pPr algn="just" eaLnBrk="1" hangingPunct="1"/>
            <a:r>
              <a:rPr lang="vi-VN" altLang="en-US" sz="2400">
                <a:solidFill>
                  <a:srgbClr val="4A4A4A"/>
                </a:solidFill>
                <a:latin typeface="Muli"/>
              </a:rPr>
              <a:t>+ Sử dụng hợp lí các tài nguyên thiên nhiên như: đất, nước, động vật, thực vật,...</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1433823" y="696666"/>
            <a:ext cx="9641688" cy="5292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1" y="172116"/>
            <a:ext cx="2293619" cy="143872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8400" y="891478"/>
            <a:ext cx="1831556" cy="1148885"/>
          </a:xfrm>
          <a:prstGeom prst="rect">
            <a:avLst/>
          </a:prstGeom>
        </p:spPr>
      </p:pic>
      <p:pic>
        <p:nvPicPr>
          <p:cNvPr id="6" name="Picture 6"/>
          <p:cNvPicPr>
            <a:picLocks noChangeAspect="1"/>
          </p:cNvPicPr>
          <p:nvPr/>
        </p:nvPicPr>
        <p:blipFill>
          <a:blip r:embed="rId5"/>
          <a:srcRect/>
          <a:stretch>
            <a:fillRect/>
          </a:stretch>
        </p:blipFill>
        <p:spPr>
          <a:xfrm rot="1178808">
            <a:off x="9811942" y="79391"/>
            <a:ext cx="1642645" cy="163648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801" y="4515652"/>
            <a:ext cx="2646679" cy="2319453"/>
          </a:xfrm>
          <a:prstGeom prst="rect">
            <a:avLst/>
          </a:prstGeom>
        </p:spPr>
      </p:pic>
      <p:pic>
        <p:nvPicPr>
          <p:cNvPr id="10"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47986" y="4756596"/>
            <a:ext cx="1722094" cy="2287805"/>
          </a:xfrm>
          <a:prstGeom prst="rect">
            <a:avLst/>
          </a:prstGeom>
        </p:spPr>
      </p:pic>
      <p:sp>
        <p:nvSpPr>
          <p:cNvPr id="11" name="Rectangle 10"/>
          <p:cNvSpPr/>
          <p:nvPr/>
        </p:nvSpPr>
        <p:spPr>
          <a:xfrm>
            <a:off x="4743804" y="733922"/>
            <a:ext cx="3021726" cy="959365"/>
          </a:xfrm>
          <a:prstGeom prst="rect">
            <a:avLst/>
          </a:prstGeom>
        </p:spPr>
        <p:txBody>
          <a:bodyPr wrap="none">
            <a:spAutoFit/>
          </a:bodyPr>
          <a:lstStyle/>
          <a:p>
            <a:pPr algn="ctr" defTabSz="609630">
              <a:lnSpc>
                <a:spcPct val="150000"/>
              </a:lnSpc>
            </a:pPr>
            <a:r>
              <a:rPr lang="vi-VN" sz="4267"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 LUẬN</a:t>
            </a:r>
            <a:endParaRPr lang="en-US" sz="4267"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159665" y="1465920"/>
            <a:ext cx="8424508" cy="4247317"/>
          </a:xfrm>
          <a:prstGeom prst="rect">
            <a:avLst/>
          </a:prstGeom>
        </p:spPr>
        <p:txBody>
          <a:bodyPr wrap="square">
            <a:spAutoFit/>
          </a:bodyPr>
          <a:lstStyle/>
          <a:p>
            <a:pPr algn="just" defTabSz="609630">
              <a:lnSpc>
                <a:spcPct val="150000"/>
              </a:lnSpc>
              <a:spcBef>
                <a:spcPts val="400"/>
              </a:spcBef>
              <a:spcAft>
                <a:spcPts val="667"/>
              </a:spcAft>
              <a:tabLst>
                <a:tab pos="60116" algn="l"/>
                <a:tab pos="120233" algn="l"/>
              </a:tabLst>
            </a:pPr>
            <a:r>
              <a:rPr lang="de-DE"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Địa phương chúng ta có rất nhiều cảnh quan thiên nhiên đẹp. Yêu quý, tự hào về những cảnh quan thiên nhiên quê hương, mỗi chúng ta cẩn phải tham gia bảo vệ chúng bằng những hành vi, việc làm cụ thể</a:t>
            </a:r>
            <a:r>
              <a:rPr lang="de-DE" sz="2667"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77342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508000" y="533400"/>
            <a:ext cx="11125200" cy="5934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222058"/>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8400" y="891478"/>
            <a:ext cx="1831556" cy="1148885"/>
          </a:xfrm>
          <a:prstGeom prst="rect">
            <a:avLst/>
          </a:prstGeom>
        </p:spPr>
      </p:pic>
      <p:pic>
        <p:nvPicPr>
          <p:cNvPr id="6" name="Picture 6"/>
          <p:cNvPicPr>
            <a:picLocks noChangeAspect="1"/>
          </p:cNvPicPr>
          <p:nvPr/>
        </p:nvPicPr>
        <p:blipFill>
          <a:blip r:embed="rId5"/>
          <a:srcRect/>
          <a:stretch>
            <a:fillRect/>
          </a:stretch>
        </p:blipFill>
        <p:spPr>
          <a:xfrm>
            <a:off x="10355615" y="134577"/>
            <a:ext cx="1844053" cy="1837138"/>
          </a:xfrm>
          <a:prstGeom prst="rect">
            <a:avLst/>
          </a:prstGeom>
        </p:spPr>
      </p:pic>
      <p:sp>
        <p:nvSpPr>
          <p:cNvPr id="3" name="Rectangle 2"/>
          <p:cNvSpPr/>
          <p:nvPr/>
        </p:nvSpPr>
        <p:spPr>
          <a:xfrm>
            <a:off x="1534161" y="1464123"/>
            <a:ext cx="9123680" cy="1754326"/>
          </a:xfrm>
          <a:prstGeom prst="rect">
            <a:avLst/>
          </a:prstGeom>
        </p:spPr>
        <p:txBody>
          <a:bodyPr wrap="square">
            <a:spAutoFit/>
          </a:bodyPr>
          <a:lstStyle/>
          <a:p>
            <a:pPr algn="ctr" defTabSz="609630">
              <a:lnSpc>
                <a:spcPct val="150000"/>
              </a:lnSpc>
            </a:pPr>
            <a:r>
              <a:rPr lang="en-US" sz="3600" b="1" dirty="0">
                <a:solidFill>
                  <a:srgbClr val="F79646">
                    <a:lumMod val="50000"/>
                  </a:srgbClr>
                </a:solidFill>
                <a:latin typeface="Times New Roman" panose="02020603050405020304" pitchFamily="18" charset="0"/>
                <a:ea typeface="Calibri" panose="020F0502020204030204" pitchFamily="34" charset="0"/>
                <a:cs typeface="Times New Roman" panose="02020603050405020304" pitchFamily="18" charset="0"/>
              </a:rPr>
              <a:t>2. </a:t>
            </a:r>
            <a:r>
              <a:rPr lang="vi-VN" sz="3600" b="1" dirty="0">
                <a:solidFill>
                  <a:srgbClr val="F79646">
                    <a:lumMod val="50000"/>
                  </a:srgbClr>
                </a:solidFill>
                <a:latin typeface="Times New Roman" panose="02020603050405020304" pitchFamily="18" charset="0"/>
                <a:ea typeface="Calibri" panose="020F0502020204030204" pitchFamily="34" charset="0"/>
                <a:cs typeface="Times New Roman" panose="02020603050405020304" pitchFamily="18" charset="0"/>
              </a:rPr>
              <a:t>Thiết kế sản phẩm về cảnh quan thiên nhiên ở địa phương</a:t>
            </a:r>
            <a:endParaRPr lang="en-US" sz="3600" dirty="0">
              <a:solidFill>
                <a:srgbClr val="F79646">
                  <a:lumMod val="50000"/>
                </a:srgbClr>
              </a:solidFill>
              <a:latin typeface="Times New Roman" panose="02020603050405020304" pitchFamily="18" charset="0"/>
              <a:cs typeface="Times New Roman" panose="02020603050405020304" pitchFamily="18" charset="0"/>
            </a:endParaRPr>
          </a:p>
        </p:txBody>
      </p:sp>
      <p:sp>
        <p:nvSpPr>
          <p:cNvPr id="16" name="Rectangle 2"/>
          <p:cNvSpPr>
            <a:spLocks noChangeArrowheads="1"/>
          </p:cNvSpPr>
          <p:nvPr/>
        </p:nvSpPr>
        <p:spPr bwMode="auto">
          <a:xfrm>
            <a:off x="0" y="29290"/>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6"/>
          <a:stretch>
            <a:fillRect/>
          </a:stretch>
        </p:blipFill>
        <p:spPr>
          <a:xfrm>
            <a:off x="1438064" y="3165381"/>
            <a:ext cx="4305379" cy="3210019"/>
          </a:xfrm>
          <a:prstGeom prst="rect">
            <a:avLst/>
          </a:prstGeom>
        </p:spPr>
      </p:pic>
      <p:pic>
        <p:nvPicPr>
          <p:cNvPr id="7" name="Picture 6"/>
          <p:cNvPicPr>
            <a:picLocks noChangeAspect="1"/>
          </p:cNvPicPr>
          <p:nvPr/>
        </p:nvPicPr>
        <p:blipFill>
          <a:blip r:embed="rId7"/>
          <a:stretch>
            <a:fillRect/>
          </a:stretch>
        </p:blipFill>
        <p:spPr>
          <a:xfrm>
            <a:off x="6553200" y="3163943"/>
            <a:ext cx="3962400" cy="3210019"/>
          </a:xfrm>
          <a:prstGeom prst="rect">
            <a:avLst/>
          </a:prstGeom>
        </p:spPr>
      </p:pic>
      <p:sp>
        <p:nvSpPr>
          <p:cNvPr id="37" name="Rectangle 36"/>
          <p:cNvSpPr/>
          <p:nvPr/>
        </p:nvSpPr>
        <p:spPr>
          <a:xfrm>
            <a:off x="4450358" y="541137"/>
            <a:ext cx="3291286" cy="1077346"/>
          </a:xfrm>
          <a:prstGeom prst="rect">
            <a:avLst/>
          </a:prstGeom>
        </p:spPr>
        <p:txBody>
          <a:bodyPr wrap="none">
            <a:spAutoFit/>
          </a:bodyPr>
          <a:lstStyle/>
          <a:p>
            <a:pPr algn="ctr" defTabSz="609630">
              <a:lnSpc>
                <a:spcPct val="150000"/>
              </a:lnSpc>
            </a:pPr>
            <a:r>
              <a:rPr lang="en-US" sz="4267"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a:t>
            </a:r>
            <a:endParaRPr lang="en-US" sz="4267"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3141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508000" y="533400"/>
            <a:ext cx="11125200" cy="5934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222058"/>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8400" y="891478"/>
            <a:ext cx="1831556" cy="1148885"/>
          </a:xfrm>
          <a:prstGeom prst="rect">
            <a:avLst/>
          </a:prstGeom>
        </p:spPr>
      </p:pic>
      <p:sp>
        <p:nvSpPr>
          <p:cNvPr id="10" name="Rectangle 9"/>
          <p:cNvSpPr/>
          <p:nvPr/>
        </p:nvSpPr>
        <p:spPr>
          <a:xfrm>
            <a:off x="620266" y="1212848"/>
            <a:ext cx="10900668" cy="4575612"/>
          </a:xfrm>
          <a:prstGeom prst="rect">
            <a:avLst/>
          </a:prstGeom>
          <a:solidFill>
            <a:srgbClr val="FFFFCC"/>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381019" indent="-381019" algn="just" defTabSz="609630">
              <a:lnSpc>
                <a:spcPct val="150000"/>
              </a:lnSpc>
              <a:spcBef>
                <a:spcPts val="200"/>
              </a:spcBef>
              <a:spcAft>
                <a:spcPts val="200"/>
              </a:spcAft>
              <a:buFont typeface="Arial" panose="020B0604020202020204" pitchFamily="34" charset="0"/>
              <a:buChar char="•"/>
            </a:pPr>
            <a:r>
              <a:rPr lang="vi-VN" sz="3200" dirty="0">
                <a:solidFill>
                  <a:srgbClr val="000000"/>
                </a:solidFill>
                <a:latin typeface="+mj-lt"/>
                <a:ea typeface="Calibri" panose="020F0502020204030204" pitchFamily="34" charset="0"/>
                <a:cs typeface="Arial" panose="020B0604020202020204" pitchFamily="34" charset="0"/>
              </a:rPr>
              <a:t>Hình thức sản phẩm: tranh vẽ, ảnh chụp, bài viết, bài thuyết trình, bài thơ, bài hát, bản nhạc, video clip, áp phích, .....</a:t>
            </a:r>
          </a:p>
          <a:p>
            <a:pPr marL="381019" indent="-381019" algn="just" defTabSz="609630">
              <a:lnSpc>
                <a:spcPct val="150000"/>
              </a:lnSpc>
              <a:spcBef>
                <a:spcPts val="200"/>
              </a:spcBef>
              <a:spcAft>
                <a:spcPts val="200"/>
              </a:spcAft>
              <a:buFont typeface="Arial" panose="020B0604020202020204" pitchFamily="34" charset="0"/>
              <a:buChar char="•"/>
            </a:pPr>
            <a:r>
              <a:rPr lang="vi-VN" sz="3200" dirty="0">
                <a:solidFill>
                  <a:srgbClr val="000000"/>
                </a:solidFill>
                <a:latin typeface="+mj-lt"/>
                <a:ea typeface="Calibri" panose="020F0502020204030204" pitchFamily="34" charset="0"/>
                <a:cs typeface="Arial" panose="020B0604020202020204" pitchFamily="34" charset="0"/>
              </a:rPr>
              <a:t>Nội dung sản phẩm: Giới thiệu vẻ đẹp của cảnh quan, danh lam thắng cảnh nơi tham quan: thể hiện cảm xúc yêu quý,tự hào, xúc động, ....trước danh lam thắng cảnh đó: vận động mọi người bảo vệ cảnh quan thiên nhiên.</a:t>
            </a:r>
            <a:endParaRPr lang="en-US" sz="3200" dirty="0">
              <a:solidFill>
                <a:prstClr val="black"/>
              </a:solidFill>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38891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500331" y="420038"/>
            <a:ext cx="11125200" cy="5934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9766"/>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76222" y="787400"/>
            <a:ext cx="1831556" cy="1148885"/>
          </a:xfrm>
          <a:prstGeom prst="rect">
            <a:avLst/>
          </a:prstGeom>
        </p:spPr>
      </p:pic>
      <p:pic>
        <p:nvPicPr>
          <p:cNvPr id="6" name="Picture 6"/>
          <p:cNvPicPr>
            <a:picLocks noChangeAspect="1"/>
          </p:cNvPicPr>
          <p:nvPr/>
        </p:nvPicPr>
        <p:blipFill>
          <a:blip r:embed="rId5"/>
          <a:srcRect/>
          <a:stretch>
            <a:fillRect/>
          </a:stretch>
        </p:blipFill>
        <p:spPr>
          <a:xfrm>
            <a:off x="10921999" y="185200"/>
            <a:ext cx="1349611" cy="1344550"/>
          </a:xfrm>
          <a:prstGeom prst="rect">
            <a:avLst/>
          </a:prstGeom>
        </p:spPr>
      </p:pic>
      <p:sp>
        <p:nvSpPr>
          <p:cNvPr id="3" name="Rectangle 2"/>
          <p:cNvSpPr/>
          <p:nvPr/>
        </p:nvSpPr>
        <p:spPr>
          <a:xfrm>
            <a:off x="635688" y="529531"/>
            <a:ext cx="10640534" cy="1754326"/>
          </a:xfrm>
          <a:prstGeom prst="rect">
            <a:avLst/>
          </a:prstGeom>
        </p:spPr>
        <p:txBody>
          <a:bodyPr wrap="square">
            <a:spAutoFit/>
          </a:bodyPr>
          <a:lstStyle/>
          <a:p>
            <a:pPr defTabSz="609630">
              <a:lnSpc>
                <a:spcPct val="150000"/>
              </a:lnSpc>
              <a:spcBef>
                <a:spcPts val="400"/>
              </a:spcBef>
              <a:tabLst>
                <a:tab pos="60116" algn="l"/>
                <a:tab pos="120233" algn="l"/>
              </a:tabLst>
            </a:pPr>
            <a:r>
              <a:rPr lang="de-DE"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3.Thực hiện các quy định về bảo vệ cảnh quan thiên nhiên, di tích, danh lam thắng cảnh.</a:t>
            </a:r>
            <a:endPar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ed Rectangular Callout 16"/>
          <p:cNvSpPr/>
          <p:nvPr/>
        </p:nvSpPr>
        <p:spPr>
          <a:xfrm>
            <a:off x="4521200" y="2259143"/>
            <a:ext cx="5892800" cy="3937122"/>
          </a:xfrm>
          <a:prstGeom prst="wedgeRoundRectCallout">
            <a:avLst>
              <a:gd name="adj1" fmla="val -63884"/>
              <a:gd name="adj2" fmla="val -26895"/>
              <a:gd name="adj3" fmla="val 16667"/>
            </a:avLst>
          </a:prstGeom>
          <a:solidFill>
            <a:schemeClr val="accent6">
              <a:lumMod val="40000"/>
              <a:lumOff val="60000"/>
            </a:schemeClr>
          </a:solidFill>
          <a:ln w="57150">
            <a:solidFill>
              <a:schemeClr val="accent6">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Rectangle 9"/>
          <p:cNvSpPr/>
          <p:nvPr/>
        </p:nvSpPr>
        <p:spPr>
          <a:xfrm>
            <a:off x="4919161" y="2334493"/>
            <a:ext cx="5250131" cy="3686266"/>
          </a:xfrm>
          <a:prstGeom prst="rect">
            <a:avLst/>
          </a:prstGeom>
        </p:spPr>
        <p:txBody>
          <a:bodyPr wrap="square">
            <a:spAutoFit/>
          </a:bodyPr>
          <a:lstStyle/>
          <a:p>
            <a:pPr defTabSz="609630">
              <a:lnSpc>
                <a:spcPct val="150000"/>
              </a:lnSpc>
              <a:spcBef>
                <a:spcPts val="400"/>
              </a:spcBef>
              <a:spcAft>
                <a:spcPts val="667"/>
              </a:spcAft>
              <a:tabLst>
                <a:tab pos="60116" algn="l"/>
                <a:tab pos="120233" algn="l"/>
              </a:tabLst>
            </a:pP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lam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endPar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2122" y="2191864"/>
            <a:ext cx="2590800" cy="4195627"/>
          </a:xfrm>
          <a:prstGeom prst="rect">
            <a:avLst/>
          </a:prstGeom>
        </p:spPr>
      </p:pic>
    </p:spTree>
    <p:extLst>
      <p:ext uri="{BB962C8B-B14F-4D97-AF65-F5344CB8AC3E}">
        <p14:creationId xmlns:p14="http://schemas.microsoft.com/office/powerpoint/2010/main" val="31233706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1797854" y="642569"/>
            <a:ext cx="9398000" cy="57776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222058"/>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8400" y="891478"/>
            <a:ext cx="1831556" cy="1148885"/>
          </a:xfrm>
          <a:prstGeom prst="rect">
            <a:avLst/>
          </a:prstGeom>
        </p:spPr>
      </p:pic>
      <p:sp>
        <p:nvSpPr>
          <p:cNvPr id="7" name="Rectangle 6"/>
          <p:cNvSpPr/>
          <p:nvPr/>
        </p:nvSpPr>
        <p:spPr>
          <a:xfrm>
            <a:off x="2206376" y="1022991"/>
            <a:ext cx="8796904" cy="5016758"/>
          </a:xfrm>
          <a:prstGeom prst="rect">
            <a:avLst/>
          </a:prstGeom>
        </p:spPr>
        <p:txBody>
          <a:bodyPr wrap="square">
            <a:spAutoFit/>
          </a:bodyPr>
          <a:lstStyle/>
          <a:p>
            <a:pPr marL="571500" indent="-571500">
              <a:buFont typeface="Wingdings" panose="05000000000000000000" pitchFamily="2" charset="2"/>
              <a:buChar char="ü"/>
            </a:pPr>
            <a:r>
              <a:rPr lang="vi-VN" sz="4000" dirty="0">
                <a:latin typeface="Times New Roman" panose="02020603050405020304" pitchFamily="18" charset="0"/>
                <a:cs typeface="Times New Roman" panose="02020603050405020304" pitchFamily="18" charset="0"/>
              </a:rPr>
              <a:t>Bảo tồn cảnh quan thiên nhiên, danh lam thắng cảnh:</a:t>
            </a:r>
          </a:p>
          <a:p>
            <a:pPr marL="571500" indent="-571500">
              <a:buFont typeface="Wingdings" panose="05000000000000000000" pitchFamily="2" charset="2"/>
              <a:buChar char="ü"/>
            </a:pPr>
            <a:r>
              <a:rPr lang="vi-VN" sz="4000" dirty="0">
                <a:latin typeface="Times New Roman" panose="02020603050405020304" pitchFamily="18" charset="0"/>
                <a:cs typeface="Times New Roman" panose="02020603050405020304" pitchFamily="18" charset="0"/>
              </a:rPr>
              <a:t>Giữ gìn: Không xả rác, bảo vệ hiện trạng.</a:t>
            </a:r>
          </a:p>
          <a:p>
            <a:pPr marL="571500" indent="-571500">
              <a:buFont typeface="Wingdings" panose="05000000000000000000" pitchFamily="2" charset="2"/>
              <a:buChar char="ü"/>
            </a:pPr>
            <a:r>
              <a:rPr lang="vi-VN" sz="4000" dirty="0">
                <a:latin typeface="Times New Roman" panose="02020603050405020304" pitchFamily="18" charset="0"/>
                <a:cs typeface="Times New Roman" panose="02020603050405020304" pitchFamily="18" charset="0"/>
              </a:rPr>
              <a:t>Tham gia: Hoạt động bảo tồn của cộng đồng.</a:t>
            </a:r>
          </a:p>
          <a:p>
            <a:pPr marL="571500" indent="-571500">
              <a:buFont typeface="Wingdings" panose="05000000000000000000" pitchFamily="2" charset="2"/>
              <a:buChar char="ü"/>
            </a:pPr>
            <a:r>
              <a:rPr lang="vi-VN" sz="4000" dirty="0">
                <a:latin typeface="Times New Roman" panose="02020603050405020304" pitchFamily="18" charset="0"/>
                <a:cs typeface="Times New Roman" panose="02020603050405020304" pitchFamily="18" charset="0"/>
              </a:rPr>
              <a:t>Tuyên truyền: Vận động mọi người.</a:t>
            </a:r>
          </a:p>
          <a:p>
            <a:pPr marL="571500" indent="-571500">
              <a:buFont typeface="Wingdings" panose="05000000000000000000" pitchFamily="2" charset="2"/>
              <a:buChar char="ü"/>
            </a:pPr>
            <a:r>
              <a:rPr lang="vi-VN" sz="4000" dirty="0">
                <a:latin typeface="Times New Roman" panose="02020603050405020304" pitchFamily="18" charset="0"/>
                <a:cs typeface="Times New Roman" panose="02020603050405020304" pitchFamily="18" charset="0"/>
              </a:rPr>
              <a:t>Chia sẻ: Hành động và kết quả.</a:t>
            </a:r>
          </a:p>
        </p:txBody>
      </p:sp>
    </p:spTree>
    <p:extLst>
      <p:ext uri="{BB962C8B-B14F-4D97-AF65-F5344CB8AC3E}">
        <p14:creationId xmlns:p14="http://schemas.microsoft.com/office/powerpoint/2010/main" val="1012758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ình Nền Powerpoint Dễ Thương, Đẹp Đơn Giản Làm Slide">
            <a:extLst>
              <a:ext uri="{FF2B5EF4-FFF2-40B4-BE49-F238E27FC236}">
                <a16:creationId xmlns:a16="http://schemas.microsoft.com/office/drawing/2014/main" id="{2A961DCC-80C5-402F-A1BF-13C088647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0"/>
            <a:ext cx="12104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a:extLst>
              <a:ext uri="{FF2B5EF4-FFF2-40B4-BE49-F238E27FC236}">
                <a16:creationId xmlns:a16="http://schemas.microsoft.com/office/drawing/2014/main" id="{0699907B-80AD-494A-B083-91F073BDAC2B}"/>
              </a:ext>
            </a:extLst>
          </p:cNvPr>
          <p:cNvSpPr>
            <a:spLocks noChangeArrowheads="1"/>
          </p:cNvSpPr>
          <p:nvPr/>
        </p:nvSpPr>
        <p:spPr bwMode="auto">
          <a:xfrm>
            <a:off x="555625" y="231775"/>
            <a:ext cx="9917113"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rgbClr val="363636"/>
                </a:solidFill>
                <a:latin typeface="Muli"/>
              </a:rPr>
              <a:t>Hoạt động 2: Xác định những việc nên làm và không nên làm để bảo tồn cảnh quan thiên nhiên.</a:t>
            </a:r>
            <a:endParaRPr lang="en-US" altLang="en-US" sz="3200"/>
          </a:p>
        </p:txBody>
      </p:sp>
      <p:sp>
        <p:nvSpPr>
          <p:cNvPr id="3" name="Rectangle 2">
            <a:extLst>
              <a:ext uri="{FF2B5EF4-FFF2-40B4-BE49-F238E27FC236}">
                <a16:creationId xmlns:a16="http://schemas.microsoft.com/office/drawing/2014/main" id="{CF5D2E9E-59F1-48B0-8BD2-BC7A3D75AB30}"/>
              </a:ext>
            </a:extLst>
          </p:cNvPr>
          <p:cNvSpPr/>
          <p:nvPr/>
        </p:nvSpPr>
        <p:spPr>
          <a:xfrm>
            <a:off x="555625" y="1541463"/>
            <a:ext cx="10439400" cy="1570037"/>
          </a:xfrm>
          <a:prstGeom prst="rect">
            <a:avLst/>
          </a:prstGeom>
        </p:spPr>
        <p:txBody>
          <a:bodyPr>
            <a:spAutoFit/>
          </a:bodyPr>
          <a:lstStyle/>
          <a:p>
            <a:pPr eaLnBrk="1" fontAlgn="auto" hangingPunct="1">
              <a:spcBef>
                <a:spcPts val="0"/>
              </a:spcBef>
              <a:spcAft>
                <a:spcPts val="0"/>
              </a:spcAft>
              <a:defRPr/>
            </a:pPr>
            <a:r>
              <a:rPr lang="en-US" sz="3200" dirty="0" err="1">
                <a:solidFill>
                  <a:schemeClr val="tx1">
                    <a:lumMod val="85000"/>
                    <a:lumOff val="15000"/>
                  </a:schemeClr>
                </a:solidFill>
                <a:latin typeface="Muli"/>
              </a:rPr>
              <a:t>Thảo</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luận</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để</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xác</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định</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những</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việc</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nên</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làm</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và</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không</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nên</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làm</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nhằm</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bảo</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tồn</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một</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số</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cảnh</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quan</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thiên</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nhiên</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theo</a:t>
            </a:r>
            <a:r>
              <a:rPr lang="en-US" sz="3200" dirty="0">
                <a:solidFill>
                  <a:schemeClr val="tx1">
                    <a:lumMod val="85000"/>
                    <a:lumOff val="15000"/>
                  </a:schemeClr>
                </a:solidFill>
                <a:latin typeface="Muli"/>
              </a:rPr>
              <a:t> </a:t>
            </a:r>
            <a:r>
              <a:rPr lang="en-US" sz="3200" dirty="0" err="1">
                <a:solidFill>
                  <a:schemeClr val="tx1">
                    <a:lumMod val="85000"/>
                    <a:lumOff val="15000"/>
                  </a:schemeClr>
                </a:solidFill>
                <a:latin typeface="Muli"/>
              </a:rPr>
              <a:t>gợi</a:t>
            </a:r>
            <a:r>
              <a:rPr lang="en-US" sz="3200" dirty="0">
                <a:solidFill>
                  <a:schemeClr val="tx1">
                    <a:lumMod val="85000"/>
                    <a:lumOff val="15000"/>
                  </a:schemeClr>
                </a:solidFill>
                <a:latin typeface="Muli"/>
              </a:rPr>
              <a:t> ý:</a:t>
            </a:r>
            <a:endParaRPr lang="en-US" sz="3200" dirty="0">
              <a:solidFill>
                <a:schemeClr val="tx1">
                  <a:lumMod val="85000"/>
                  <a:lumOff val="15000"/>
                </a:schemeClr>
              </a:solidFill>
              <a:latin typeface="+mn-lt"/>
            </a:endParaRPr>
          </a:p>
        </p:txBody>
      </p:sp>
      <p:graphicFrame>
        <p:nvGraphicFramePr>
          <p:cNvPr id="5" name="Table 4">
            <a:extLst>
              <a:ext uri="{FF2B5EF4-FFF2-40B4-BE49-F238E27FC236}">
                <a16:creationId xmlns:a16="http://schemas.microsoft.com/office/drawing/2014/main" id="{EB213656-B81A-4587-8C96-57A5B0344C8C}"/>
              </a:ext>
            </a:extLst>
          </p:cNvPr>
          <p:cNvGraphicFramePr>
            <a:graphicFrameLocks noGrp="1"/>
          </p:cNvGraphicFramePr>
          <p:nvPr/>
        </p:nvGraphicFramePr>
        <p:xfrm>
          <a:off x="746125" y="3022600"/>
          <a:ext cx="10058401" cy="2465389"/>
        </p:xfrm>
        <a:graphic>
          <a:graphicData uri="http://schemas.openxmlformats.org/drawingml/2006/table">
            <a:tbl>
              <a:tblPr>
                <a:tableStyleId>{5940675A-B579-460E-94D1-54222C63F5DA}</a:tableStyleId>
              </a:tblPr>
              <a:tblGrid>
                <a:gridCol w="2884715">
                  <a:extLst>
                    <a:ext uri="{9D8B030D-6E8A-4147-A177-3AD203B41FA5}">
                      <a16:colId xmlns:a16="http://schemas.microsoft.com/office/drawing/2014/main" val="2238609881"/>
                    </a:ext>
                  </a:extLst>
                </a:gridCol>
                <a:gridCol w="2849060">
                  <a:extLst>
                    <a:ext uri="{9D8B030D-6E8A-4147-A177-3AD203B41FA5}">
                      <a16:colId xmlns:a16="http://schemas.microsoft.com/office/drawing/2014/main" val="1229548173"/>
                    </a:ext>
                  </a:extLst>
                </a:gridCol>
                <a:gridCol w="4324626">
                  <a:extLst>
                    <a:ext uri="{9D8B030D-6E8A-4147-A177-3AD203B41FA5}">
                      <a16:colId xmlns:a16="http://schemas.microsoft.com/office/drawing/2014/main" val="313088344"/>
                    </a:ext>
                  </a:extLst>
                </a:gridCol>
              </a:tblGrid>
              <a:tr h="982150">
                <a:tc>
                  <a:txBody>
                    <a:bodyPr/>
                    <a:lstStyle/>
                    <a:p>
                      <a:pPr algn="ctr" fontAlgn="ctr"/>
                      <a:r>
                        <a:rPr lang="en-US" sz="3200" b="1" i="0" dirty="0" err="1">
                          <a:effectLst/>
                        </a:rPr>
                        <a:t>Cảnh</a:t>
                      </a:r>
                      <a:r>
                        <a:rPr lang="en-US" sz="3200" b="1" i="0" dirty="0">
                          <a:effectLst/>
                        </a:rPr>
                        <a:t> </a:t>
                      </a:r>
                      <a:r>
                        <a:rPr lang="en-US" sz="3200" b="1" i="0" dirty="0" err="1">
                          <a:effectLst/>
                        </a:rPr>
                        <a:t>quan</a:t>
                      </a:r>
                      <a:r>
                        <a:rPr lang="en-US" sz="3200" b="1" i="0" dirty="0">
                          <a:effectLst/>
                        </a:rPr>
                        <a:t> </a:t>
                      </a:r>
                      <a:r>
                        <a:rPr lang="en-US" sz="3200" b="1" i="0" dirty="0" err="1">
                          <a:effectLst/>
                        </a:rPr>
                        <a:t>thiên</a:t>
                      </a:r>
                      <a:r>
                        <a:rPr lang="en-US" sz="3200" b="1" i="0" dirty="0">
                          <a:effectLst/>
                        </a:rPr>
                        <a:t> </a:t>
                      </a:r>
                      <a:r>
                        <a:rPr lang="en-US" sz="3200" b="1" i="0" dirty="0" err="1">
                          <a:effectLst/>
                        </a:rPr>
                        <a:t>nhiên</a:t>
                      </a:r>
                      <a:endParaRPr lang="en-US" sz="3200" b="1" i="0" dirty="0">
                        <a:effectLst/>
                        <a:latin typeface="Times New Roman" panose="02020603050405020304" pitchFamily="18" charset="0"/>
                        <a:cs typeface="Times New Roman" panose="02020603050405020304" pitchFamily="18" charset="0"/>
                      </a:endParaRPr>
                    </a:p>
                  </a:txBody>
                  <a:tcPr marL="3337" marR="3337" marT="3337" marB="3337" anchor="ctr">
                    <a:solidFill>
                      <a:srgbClr val="FFFF00"/>
                    </a:solidFill>
                  </a:tcPr>
                </a:tc>
                <a:tc>
                  <a:txBody>
                    <a:bodyPr/>
                    <a:lstStyle/>
                    <a:p>
                      <a:pPr algn="ctr" fontAlgn="ctr"/>
                      <a:r>
                        <a:rPr lang="en-US" sz="3200" b="1" i="0" dirty="0" err="1">
                          <a:effectLst/>
                        </a:rPr>
                        <a:t>Những</a:t>
                      </a:r>
                      <a:r>
                        <a:rPr lang="en-US" sz="3200" b="1" i="0" dirty="0">
                          <a:effectLst/>
                        </a:rPr>
                        <a:t> </a:t>
                      </a:r>
                      <a:r>
                        <a:rPr lang="en-US" sz="3200" b="1" i="0" dirty="0" err="1">
                          <a:effectLst/>
                        </a:rPr>
                        <a:t>việc</a:t>
                      </a:r>
                      <a:r>
                        <a:rPr lang="en-US" sz="3200" b="1" i="0" dirty="0">
                          <a:effectLst/>
                        </a:rPr>
                        <a:t> </a:t>
                      </a:r>
                      <a:r>
                        <a:rPr lang="en-US" sz="3200" b="1" i="0" dirty="0" err="1">
                          <a:effectLst/>
                        </a:rPr>
                        <a:t>nên</a:t>
                      </a:r>
                      <a:r>
                        <a:rPr lang="en-US" sz="3200" b="1" i="0" dirty="0">
                          <a:effectLst/>
                        </a:rPr>
                        <a:t> </a:t>
                      </a:r>
                      <a:r>
                        <a:rPr lang="en-US" sz="3200" b="1" i="0" dirty="0" err="1">
                          <a:effectLst/>
                        </a:rPr>
                        <a:t>làm</a:t>
                      </a:r>
                      <a:endParaRPr lang="en-US" sz="3200" b="1" i="0" dirty="0">
                        <a:effectLst/>
                        <a:latin typeface="Times New Roman" panose="02020603050405020304" pitchFamily="18" charset="0"/>
                        <a:cs typeface="Times New Roman" panose="02020603050405020304" pitchFamily="18" charset="0"/>
                      </a:endParaRPr>
                    </a:p>
                  </a:txBody>
                  <a:tcPr marL="3337" marR="3337" marT="3337" marB="3337" anchor="ctr">
                    <a:solidFill>
                      <a:srgbClr val="FFFF00"/>
                    </a:solidFill>
                  </a:tcPr>
                </a:tc>
                <a:tc>
                  <a:txBody>
                    <a:bodyPr/>
                    <a:lstStyle/>
                    <a:p>
                      <a:pPr algn="ctr" fontAlgn="ctr"/>
                      <a:r>
                        <a:rPr lang="en-US" sz="3200" b="1" i="0" dirty="0" err="1">
                          <a:effectLst/>
                        </a:rPr>
                        <a:t>Những</a:t>
                      </a:r>
                      <a:r>
                        <a:rPr lang="en-US" sz="3200" b="1" i="0" dirty="0">
                          <a:effectLst/>
                        </a:rPr>
                        <a:t> </a:t>
                      </a:r>
                      <a:r>
                        <a:rPr lang="en-US" sz="3200" b="1" i="0" dirty="0" err="1">
                          <a:effectLst/>
                        </a:rPr>
                        <a:t>việc</a:t>
                      </a:r>
                      <a:r>
                        <a:rPr lang="en-US" sz="3200" b="1" i="0" dirty="0">
                          <a:effectLst/>
                        </a:rPr>
                        <a:t> </a:t>
                      </a:r>
                      <a:r>
                        <a:rPr lang="en-US" sz="3200" b="1" i="0" dirty="0" err="1">
                          <a:effectLst/>
                        </a:rPr>
                        <a:t>không</a:t>
                      </a:r>
                      <a:r>
                        <a:rPr lang="en-US" sz="3200" b="1" i="0" dirty="0">
                          <a:effectLst/>
                        </a:rPr>
                        <a:t> </a:t>
                      </a:r>
                      <a:r>
                        <a:rPr lang="en-US" sz="3200" b="1" i="0" dirty="0" err="1">
                          <a:effectLst/>
                        </a:rPr>
                        <a:t>nên</a:t>
                      </a:r>
                      <a:r>
                        <a:rPr lang="en-US" sz="3200" b="1" i="0" dirty="0">
                          <a:effectLst/>
                        </a:rPr>
                        <a:t> </a:t>
                      </a:r>
                      <a:r>
                        <a:rPr lang="en-US" sz="3200" b="1" i="0" dirty="0" err="1">
                          <a:effectLst/>
                        </a:rPr>
                        <a:t>làm</a:t>
                      </a:r>
                      <a:endParaRPr lang="en-US" sz="3200" b="1" i="0" dirty="0">
                        <a:effectLst/>
                        <a:latin typeface="Times New Roman" panose="02020603050405020304" pitchFamily="18" charset="0"/>
                        <a:cs typeface="Times New Roman" panose="02020603050405020304" pitchFamily="18" charset="0"/>
                      </a:endParaRPr>
                    </a:p>
                  </a:txBody>
                  <a:tcPr marL="3337" marR="3337" marT="3337" marB="3337" anchor="ctr">
                    <a:solidFill>
                      <a:srgbClr val="FFFF00"/>
                    </a:solidFill>
                  </a:tcPr>
                </a:tc>
                <a:extLst>
                  <a:ext uri="{0D108BD9-81ED-4DB2-BD59-A6C34878D82A}">
                    <a16:rowId xmlns:a16="http://schemas.microsoft.com/office/drawing/2014/main" val="3164270964"/>
                  </a:ext>
                </a:extLst>
              </a:tr>
              <a:tr h="494413">
                <a:tc>
                  <a:txBody>
                    <a:bodyPr/>
                    <a:lstStyle/>
                    <a:p>
                      <a:pPr algn="ctr" fontAlgn="ctr"/>
                      <a:r>
                        <a:rPr lang="en-US" sz="3200" dirty="0" err="1">
                          <a:effectLst/>
                        </a:rPr>
                        <a:t>Biển</a:t>
                      </a:r>
                      <a:r>
                        <a:rPr lang="en-US" sz="3200" dirty="0">
                          <a:effectLst/>
                        </a:rPr>
                        <a:t> </a:t>
                      </a:r>
                      <a:r>
                        <a:rPr lang="en-US" sz="3200" dirty="0" err="1">
                          <a:effectLst/>
                        </a:rPr>
                        <a:t>và</a:t>
                      </a:r>
                      <a:r>
                        <a:rPr lang="en-US" sz="3200" dirty="0">
                          <a:effectLst/>
                        </a:rPr>
                        <a:t> </a:t>
                      </a:r>
                      <a:r>
                        <a:rPr lang="en-US" sz="3200" dirty="0" err="1">
                          <a:effectLst/>
                        </a:rPr>
                        <a:t>bãi</a:t>
                      </a:r>
                      <a:r>
                        <a:rPr lang="en-US" sz="3200" dirty="0">
                          <a:effectLst/>
                        </a:rPr>
                        <a:t> </a:t>
                      </a:r>
                      <a:r>
                        <a:rPr lang="en-US" sz="3200" dirty="0" err="1">
                          <a:effectLst/>
                        </a:rPr>
                        <a:t>biển</a:t>
                      </a:r>
                      <a:r>
                        <a:rPr lang="en-US" sz="3200" dirty="0">
                          <a:effectLst/>
                        </a:rPr>
                        <a:t>.</a:t>
                      </a:r>
                      <a:endParaRPr lang="en-US" sz="3200" dirty="0">
                        <a:effectLst/>
                        <a:latin typeface="Times New Roman" panose="02020603050405020304" pitchFamily="18" charset="0"/>
                        <a:cs typeface="Times New Roman" panose="02020603050405020304" pitchFamily="18" charset="0"/>
                      </a:endParaRPr>
                    </a:p>
                  </a:txBody>
                  <a:tcPr marL="3337" marR="3337" marT="3337" marB="3337" anchor="ctr">
                    <a:solidFill>
                      <a:schemeClr val="bg1"/>
                    </a:solidFill>
                  </a:tcPr>
                </a:tc>
                <a:tc>
                  <a:txBody>
                    <a:bodyPr/>
                    <a:lstStyle/>
                    <a:p>
                      <a:endParaRPr lang="en-US" sz="2800" dirty="0"/>
                    </a:p>
                  </a:txBody>
                  <a:tcPr marL="3337" marR="3337" marT="3337" marB="3337" anchor="ctr"/>
                </a:tc>
                <a:tc>
                  <a:txBody>
                    <a:bodyPr/>
                    <a:lstStyle/>
                    <a:p>
                      <a:endParaRPr lang="en-US" sz="2800" dirty="0"/>
                    </a:p>
                  </a:txBody>
                  <a:tcPr marL="3337" marR="3337" marT="3337" marB="3337" anchor="ctr"/>
                </a:tc>
                <a:extLst>
                  <a:ext uri="{0D108BD9-81ED-4DB2-BD59-A6C34878D82A}">
                    <a16:rowId xmlns:a16="http://schemas.microsoft.com/office/drawing/2014/main" val="3875786493"/>
                  </a:ext>
                </a:extLst>
              </a:tr>
              <a:tr h="494413">
                <a:tc>
                  <a:txBody>
                    <a:bodyPr/>
                    <a:lstStyle/>
                    <a:p>
                      <a:pPr algn="ctr" fontAlgn="ctr"/>
                      <a:r>
                        <a:rPr lang="en-US" sz="3200" dirty="0" err="1">
                          <a:effectLst/>
                        </a:rPr>
                        <a:t>Sông</a:t>
                      </a:r>
                      <a:r>
                        <a:rPr lang="en-US" sz="3200" dirty="0">
                          <a:effectLst/>
                        </a:rPr>
                        <a:t>, </a:t>
                      </a:r>
                      <a:r>
                        <a:rPr lang="en-US" sz="3200" dirty="0" err="1">
                          <a:effectLst/>
                        </a:rPr>
                        <a:t>hồ</a:t>
                      </a:r>
                      <a:r>
                        <a:rPr lang="en-US" sz="3200" dirty="0">
                          <a:effectLst/>
                        </a:rPr>
                        <a:t>, </a:t>
                      </a:r>
                      <a:r>
                        <a:rPr lang="en-US" sz="3200" dirty="0" err="1">
                          <a:effectLst/>
                        </a:rPr>
                        <a:t>suối</a:t>
                      </a:r>
                      <a:r>
                        <a:rPr lang="en-US" sz="3200" dirty="0">
                          <a:effectLst/>
                        </a:rPr>
                        <a:t>.</a:t>
                      </a:r>
                      <a:endParaRPr lang="en-US" sz="3200" dirty="0">
                        <a:effectLst/>
                        <a:latin typeface="Times New Roman" panose="02020603050405020304" pitchFamily="18" charset="0"/>
                        <a:cs typeface="Times New Roman" panose="02020603050405020304" pitchFamily="18" charset="0"/>
                      </a:endParaRPr>
                    </a:p>
                  </a:txBody>
                  <a:tcPr marL="3337" marR="3337" marT="3337" marB="3337" anchor="ctr">
                    <a:solidFill>
                      <a:schemeClr val="bg1"/>
                    </a:solidFill>
                  </a:tcPr>
                </a:tc>
                <a:tc>
                  <a:txBody>
                    <a:bodyPr/>
                    <a:lstStyle/>
                    <a:p>
                      <a:endParaRPr lang="en-US" sz="2800" dirty="0"/>
                    </a:p>
                  </a:txBody>
                  <a:tcPr marL="3337" marR="3337" marT="3337" marB="3337" anchor="ctr"/>
                </a:tc>
                <a:tc>
                  <a:txBody>
                    <a:bodyPr/>
                    <a:lstStyle/>
                    <a:p>
                      <a:endParaRPr lang="en-US" sz="2800" dirty="0"/>
                    </a:p>
                  </a:txBody>
                  <a:tcPr marL="3337" marR="3337" marT="3337" marB="3337" anchor="ctr"/>
                </a:tc>
                <a:extLst>
                  <a:ext uri="{0D108BD9-81ED-4DB2-BD59-A6C34878D82A}">
                    <a16:rowId xmlns:a16="http://schemas.microsoft.com/office/drawing/2014/main" val="880796180"/>
                  </a:ext>
                </a:extLst>
              </a:tr>
              <a:tr h="494413">
                <a:tc>
                  <a:txBody>
                    <a:bodyPr/>
                    <a:lstStyle/>
                    <a:p>
                      <a:pPr algn="ctr" fontAlgn="ctr"/>
                      <a:r>
                        <a:rPr lang="en-US" sz="3200" dirty="0" err="1">
                          <a:effectLst/>
                        </a:rPr>
                        <a:t>Núi</a:t>
                      </a:r>
                      <a:r>
                        <a:rPr lang="en-US" sz="3200" dirty="0">
                          <a:effectLst/>
                        </a:rPr>
                        <a:t>, </a:t>
                      </a:r>
                      <a:r>
                        <a:rPr lang="en-US" sz="3200" dirty="0" err="1">
                          <a:effectLst/>
                        </a:rPr>
                        <a:t>rừng</a:t>
                      </a:r>
                      <a:r>
                        <a:rPr lang="en-US" sz="3200" dirty="0">
                          <a:effectLst/>
                        </a:rPr>
                        <a:t>.</a:t>
                      </a:r>
                      <a:endParaRPr lang="en-US" sz="3200" dirty="0">
                        <a:effectLst/>
                        <a:latin typeface="Times New Roman" panose="02020603050405020304" pitchFamily="18" charset="0"/>
                        <a:cs typeface="Times New Roman" panose="02020603050405020304" pitchFamily="18" charset="0"/>
                      </a:endParaRPr>
                    </a:p>
                  </a:txBody>
                  <a:tcPr marL="3337" marR="3337" marT="3337" marB="3337" anchor="ctr">
                    <a:solidFill>
                      <a:schemeClr val="bg1"/>
                    </a:solidFill>
                  </a:tcPr>
                </a:tc>
                <a:tc>
                  <a:txBody>
                    <a:bodyPr/>
                    <a:lstStyle/>
                    <a:p>
                      <a:endParaRPr lang="en-US" sz="2800" dirty="0"/>
                    </a:p>
                  </a:txBody>
                  <a:tcPr marL="3337" marR="3337" marT="3337" marB="3337" anchor="ctr"/>
                </a:tc>
                <a:tc>
                  <a:txBody>
                    <a:bodyPr/>
                    <a:lstStyle/>
                    <a:p>
                      <a:endParaRPr lang="en-US" sz="2800" dirty="0"/>
                    </a:p>
                  </a:txBody>
                  <a:tcPr marL="3337" marR="3337" marT="3337" marB="3337" anchor="ctr"/>
                </a:tc>
                <a:extLst>
                  <a:ext uri="{0D108BD9-81ED-4DB2-BD59-A6C34878D82A}">
                    <a16:rowId xmlns:a16="http://schemas.microsoft.com/office/drawing/2014/main" val="2945674080"/>
                  </a:ext>
                </a:extLst>
              </a:tr>
            </a:tbl>
          </a:graphicData>
        </a:graphic>
      </p:graphicFrame>
    </p:spTree>
    <p:extLst>
      <p:ext uri="{BB962C8B-B14F-4D97-AF65-F5344CB8AC3E}">
        <p14:creationId xmlns:p14="http://schemas.microsoft.com/office/powerpoint/2010/main" val="272335093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167C2E-EC43-4B76-8ADE-FEECDDFD4A00}"/>
              </a:ext>
            </a:extLst>
          </p:cNvPr>
          <p:cNvGraphicFramePr>
            <a:graphicFrameLocks noGrp="1"/>
          </p:cNvGraphicFramePr>
          <p:nvPr/>
        </p:nvGraphicFramePr>
        <p:xfrm>
          <a:off x="609600" y="671513"/>
          <a:ext cx="11266489" cy="5256211"/>
        </p:xfrm>
        <a:graphic>
          <a:graphicData uri="http://schemas.openxmlformats.org/drawingml/2006/table">
            <a:tbl>
              <a:tblPr>
                <a:tableStyleId>{5DA37D80-6434-44D0-A028-1B22A696006F}</a:tableStyleId>
              </a:tblPr>
              <a:tblGrid>
                <a:gridCol w="2217720">
                  <a:extLst>
                    <a:ext uri="{9D8B030D-6E8A-4147-A177-3AD203B41FA5}">
                      <a16:colId xmlns:a16="http://schemas.microsoft.com/office/drawing/2014/main" val="522807831"/>
                    </a:ext>
                  </a:extLst>
                </a:gridCol>
                <a:gridCol w="5293273">
                  <a:extLst>
                    <a:ext uri="{9D8B030D-6E8A-4147-A177-3AD203B41FA5}">
                      <a16:colId xmlns:a16="http://schemas.microsoft.com/office/drawing/2014/main" val="3909115163"/>
                    </a:ext>
                  </a:extLst>
                </a:gridCol>
                <a:gridCol w="3755496">
                  <a:extLst>
                    <a:ext uri="{9D8B030D-6E8A-4147-A177-3AD203B41FA5}">
                      <a16:colId xmlns:a16="http://schemas.microsoft.com/office/drawing/2014/main" val="128016489"/>
                    </a:ext>
                  </a:extLst>
                </a:gridCol>
              </a:tblGrid>
              <a:tr h="616425">
                <a:tc>
                  <a:txBody>
                    <a:bodyPr/>
                    <a:lstStyle/>
                    <a:p>
                      <a:pPr algn="ctr" fontAlgn="ctr"/>
                      <a:r>
                        <a:rPr lang="en-US" sz="2000" b="1" dirty="0" err="1">
                          <a:effectLst/>
                          <a:latin typeface="Times New Roman" panose="02020603050405020304" pitchFamily="18" charset="0"/>
                          <a:cs typeface="Times New Roman" panose="02020603050405020304" pitchFamily="18" charset="0"/>
                        </a:rPr>
                        <a:t>Cảnh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quan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thiên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nhiên</a:t>
                      </a:r>
                      <a:endParaRPr lang="en-US" sz="2000" b="1" dirty="0">
                        <a:effectLst/>
                        <a:latin typeface="Times New Roman" panose="02020603050405020304" pitchFamily="18" charset="0"/>
                        <a:cs typeface="Times New Roman" panose="02020603050405020304" pitchFamily="18" charset="0"/>
                      </a:endParaRPr>
                    </a:p>
                  </a:txBody>
                  <a:tcPr marL="3337" marR="3337" marT="3338" marB="3338" anchor="ctr">
                    <a:solidFill>
                      <a:schemeClr val="accent4">
                        <a:lumMod val="20000"/>
                        <a:lumOff val="80000"/>
                      </a:schemeClr>
                    </a:solidFill>
                  </a:tcPr>
                </a:tc>
                <a:tc>
                  <a:txBody>
                    <a:bodyPr/>
                    <a:lstStyle/>
                    <a:p>
                      <a:pPr algn="ctr" fontAlgn="ctr"/>
                      <a:r>
                        <a:rPr lang="en-US" sz="2000" b="1" dirty="0" err="1">
                          <a:effectLst/>
                          <a:latin typeface="Times New Roman" panose="02020603050405020304" pitchFamily="18" charset="0"/>
                          <a:cs typeface="Times New Roman" panose="02020603050405020304" pitchFamily="18" charset="0"/>
                        </a:rPr>
                        <a:t>Những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việc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làm</a:t>
                      </a:r>
                      <a:endParaRPr lang="en-US" sz="2000" b="1" dirty="0">
                        <a:effectLst/>
                        <a:latin typeface="Times New Roman" panose="02020603050405020304" pitchFamily="18" charset="0"/>
                        <a:cs typeface="Times New Roman" panose="02020603050405020304" pitchFamily="18" charset="0"/>
                      </a:endParaRPr>
                    </a:p>
                  </a:txBody>
                  <a:tcPr marL="3337" marR="3337" marT="3338" marB="3338" anchor="ctr">
                    <a:solidFill>
                      <a:schemeClr val="accent4">
                        <a:lumMod val="20000"/>
                        <a:lumOff val="80000"/>
                      </a:schemeClr>
                    </a:solidFill>
                  </a:tcPr>
                </a:tc>
                <a:tc>
                  <a:txBody>
                    <a:bodyPr/>
                    <a:lstStyle/>
                    <a:p>
                      <a:pPr algn="ctr" fontAlgn="ctr"/>
                      <a:r>
                        <a:rPr lang="en-US" sz="2000" b="1" dirty="0" err="1">
                          <a:effectLst/>
                          <a:latin typeface="Times New Roman" panose="02020603050405020304" pitchFamily="18" charset="0"/>
                          <a:cs typeface="Times New Roman" panose="02020603050405020304" pitchFamily="18" charset="0"/>
                        </a:rPr>
                        <a:t>Những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việc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làm</a:t>
                      </a:r>
                      <a:endParaRPr lang="en-US" sz="2000" b="1" dirty="0">
                        <a:effectLst/>
                        <a:latin typeface="Times New Roman" panose="02020603050405020304" pitchFamily="18" charset="0"/>
                        <a:cs typeface="Times New Roman" panose="02020603050405020304" pitchFamily="18" charset="0"/>
                      </a:endParaRPr>
                    </a:p>
                  </a:txBody>
                  <a:tcPr marL="3337" marR="3337" marT="3338" marB="3338" anchor="ctr">
                    <a:solidFill>
                      <a:schemeClr val="accent4">
                        <a:lumMod val="20000"/>
                        <a:lumOff val="80000"/>
                      </a:schemeClr>
                    </a:solidFill>
                  </a:tcPr>
                </a:tc>
                <a:extLst>
                  <a:ext uri="{0D108BD9-81ED-4DB2-BD59-A6C34878D82A}">
                    <a16:rowId xmlns:a16="http://schemas.microsoft.com/office/drawing/2014/main" val="3837212289"/>
                  </a:ext>
                </a:extLst>
              </a:tr>
              <a:tr h="1835922">
                <a:tc>
                  <a:txBody>
                    <a:bodyPr/>
                    <a:lstStyle/>
                    <a:p>
                      <a:pPr algn="ctr" fontAlgn="ctr"/>
                      <a:r>
                        <a:rPr lang="en-US" sz="2000" dirty="0" err="1">
                          <a:effectLst/>
                          <a:latin typeface="Times New Roman" panose="02020603050405020304" pitchFamily="18" charset="0"/>
                          <a:cs typeface="Times New Roman" panose="02020603050405020304" pitchFamily="18" charset="0"/>
                        </a:rPr>
                        <a:t>Biển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bãi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biển</a:t>
                      </a:r>
                      <a:r>
                        <a:rPr lang="en-US" sz="2000" dirty="0">
                          <a:effectLst/>
                          <a:latin typeface="Times New Roman" panose="02020603050405020304" pitchFamily="18" charset="0"/>
                          <a:cs typeface="Times New Roman" panose="02020603050405020304" pitchFamily="18" charset="0"/>
                        </a:rPr>
                        <a:t>.</a:t>
                      </a:r>
                    </a:p>
                  </a:txBody>
                  <a:tcPr marL="3337" marR="3337" marT="3338" marB="3338" anchor="ctr">
                    <a:solidFill>
                      <a:schemeClr val="accent2">
                        <a:lumMod val="20000"/>
                        <a:lumOff val="80000"/>
                      </a:schemeClr>
                    </a:solidFill>
                  </a:tcPr>
                </a:tc>
                <a:tc>
                  <a:txBody>
                    <a:bodyPr/>
                    <a:lstStyle/>
                    <a:p>
                      <a:pPr algn="just" fontAlgn="ctr"/>
                      <a:r>
                        <a:rPr lang="vi-VN" sz="2000" dirty="0">
                          <a:effectLst/>
                          <a:latin typeface="Times New Roman" panose="02020603050405020304" pitchFamily="18" charset="0"/>
                          <a:cs typeface="Times New Roman" panose="02020603050405020304" pitchFamily="18" charset="0"/>
                        </a:rPr>
                        <a:t>- Vứt rác đúng nơi quy định.</a:t>
                      </a:r>
                    </a:p>
                    <a:p>
                      <a:pPr algn="just" fontAlgn="ctr"/>
                      <a:r>
                        <a:rPr lang="vi-VN" sz="2000" dirty="0">
                          <a:effectLst/>
                          <a:latin typeface="Times New Roman" panose="02020603050405020304" pitchFamily="18" charset="0"/>
                          <a:cs typeface="Times New Roman" panose="02020603050405020304" pitchFamily="18" charset="0"/>
                        </a:rPr>
                        <a:t>- Không dùng kem chống nắng có chất gây ô nhiễm biển.</a:t>
                      </a:r>
                    </a:p>
                    <a:p>
                      <a:pPr algn="just" fontAlgn="ctr"/>
                      <a:r>
                        <a:rPr lang="vi-VN" sz="2000" dirty="0">
                          <a:effectLst/>
                          <a:latin typeface="Times New Roman" panose="02020603050405020304" pitchFamily="18" charset="0"/>
                          <a:cs typeface="Times New Roman" panose="02020603050405020304" pitchFamily="18" charset="0"/>
                        </a:rPr>
                        <a:t>- Không tự ý săn bắt, động chạm động vật biển quý hiếm.</a:t>
                      </a:r>
                    </a:p>
                    <a:p>
                      <a:pPr algn="just" fontAlgn="ctr"/>
                      <a:r>
                        <a:rPr lang="vi-VN" sz="2000" dirty="0">
                          <a:effectLst/>
                          <a:latin typeface="Times New Roman" panose="02020603050405020304" pitchFamily="18" charset="0"/>
                          <a:cs typeface="Times New Roman" panose="02020603050405020304" pitchFamily="18" charset="0"/>
                        </a:rPr>
                        <a:t>- Tuyên truyền bảo vệ cảnh quan biển, bãi biển.</a:t>
                      </a:r>
                    </a:p>
                  </a:txBody>
                  <a:tcPr marL="3337" marR="3337" marT="3338" marB="3338" anchor="ctr"/>
                </a:tc>
                <a:tc>
                  <a:txBody>
                    <a:bodyPr/>
                    <a:lstStyle/>
                    <a:p>
                      <a:pPr algn="just" fontAlgn="ctr"/>
                      <a:r>
                        <a:rPr lang="vi-VN" sz="2000" dirty="0">
                          <a:effectLst/>
                          <a:latin typeface="Times New Roman" panose="02020603050405020304" pitchFamily="18" charset="0"/>
                          <a:cs typeface="Times New Roman" panose="02020603050405020304" pitchFamily="18" charset="0"/>
                        </a:rPr>
                        <a:t>- Vứt rác bừa bãi.</a:t>
                      </a:r>
                    </a:p>
                    <a:p>
                      <a:pPr algn="just" fontAlgn="ctr"/>
                      <a:r>
                        <a:rPr lang="vi-VN" sz="2000" dirty="0">
                          <a:effectLst/>
                          <a:latin typeface="Times New Roman" panose="02020603050405020304" pitchFamily="18" charset="0"/>
                          <a:cs typeface="Times New Roman" panose="02020603050405020304" pitchFamily="18" charset="0"/>
                        </a:rPr>
                        <a:t>- Dùng kem chống nắng có hại cho môi trường.</a:t>
                      </a:r>
                    </a:p>
                    <a:p>
                      <a:pPr algn="just" fontAlgn="ctr"/>
                      <a:r>
                        <a:rPr lang="vi-VN" sz="2000" dirty="0">
                          <a:effectLst/>
                          <a:latin typeface="Times New Roman" panose="02020603050405020304" pitchFamily="18" charset="0"/>
                          <a:cs typeface="Times New Roman" panose="02020603050405020304" pitchFamily="18" charset="0"/>
                        </a:rPr>
                        <a:t>- Săn bắt động vật quý hiểm, bẻ san hô,...</a:t>
                      </a:r>
                    </a:p>
                  </a:txBody>
                  <a:tcPr marL="3337" marR="3337" marT="3338" marB="3338" anchor="ctr"/>
                </a:tc>
                <a:extLst>
                  <a:ext uri="{0D108BD9-81ED-4DB2-BD59-A6C34878D82A}">
                    <a16:rowId xmlns:a16="http://schemas.microsoft.com/office/drawing/2014/main" val="4080431700"/>
                  </a:ext>
                </a:extLst>
              </a:tr>
              <a:tr h="967942">
                <a:tc>
                  <a:txBody>
                    <a:bodyPr/>
                    <a:lstStyle/>
                    <a:p>
                      <a:pPr algn="ctr" fontAlgn="ctr"/>
                      <a:r>
                        <a:rPr lang="en-US" sz="2000" dirty="0" err="1">
                          <a:effectLst/>
                          <a:latin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hồ</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suối</a:t>
                      </a:r>
                      <a:r>
                        <a:rPr lang="en-US" sz="2000" dirty="0">
                          <a:effectLst/>
                          <a:latin typeface="Times New Roman" panose="02020603050405020304" pitchFamily="18" charset="0"/>
                          <a:cs typeface="Times New Roman" panose="02020603050405020304" pitchFamily="18" charset="0"/>
                        </a:rPr>
                        <a:t>.</a:t>
                      </a:r>
                    </a:p>
                  </a:txBody>
                  <a:tcPr marL="3337" marR="3337" marT="3338" marB="3338" anchor="ctr">
                    <a:solidFill>
                      <a:schemeClr val="accent2">
                        <a:lumMod val="20000"/>
                        <a:lumOff val="80000"/>
                      </a:schemeClr>
                    </a:solidFill>
                  </a:tcPr>
                </a:tc>
                <a:tc>
                  <a:txBody>
                    <a:bodyPr/>
                    <a:lstStyle/>
                    <a:p>
                      <a:pPr algn="just" fontAlgn="ctr"/>
                      <a:r>
                        <a:rPr lang="vi-VN" sz="2000" dirty="0">
                          <a:effectLst/>
                          <a:latin typeface="Times New Roman" panose="02020603050405020304" pitchFamily="18" charset="0"/>
                          <a:cs typeface="Times New Roman" panose="02020603050405020304" pitchFamily="18" charset="0"/>
                        </a:rPr>
                        <a:t>- Vứt rác đúng nơi quy định.</a:t>
                      </a:r>
                    </a:p>
                    <a:p>
                      <a:pPr algn="just" fontAlgn="ctr"/>
                      <a:r>
                        <a:rPr lang="vi-VN" sz="2000" dirty="0">
                          <a:effectLst/>
                          <a:latin typeface="Times New Roman" panose="02020603050405020304" pitchFamily="18" charset="0"/>
                          <a:cs typeface="Times New Roman" panose="02020603050405020304" pitchFamily="18" charset="0"/>
                        </a:rPr>
                        <a:t>- Không giặt quần áo nơi sông, hồ, suối.</a:t>
                      </a:r>
                    </a:p>
                    <a:p>
                      <a:pPr algn="just" fontAlgn="ctr"/>
                      <a:r>
                        <a:rPr lang="vi-VN" sz="2000" dirty="0">
                          <a:effectLst/>
                          <a:latin typeface="Times New Roman" panose="02020603050405020304" pitchFamily="18" charset="0"/>
                          <a:cs typeface="Times New Roman" panose="02020603050405020304" pitchFamily="18" charset="0"/>
                        </a:rPr>
                        <a:t>- Tuyên truyền bảo vệ cảnh quan sông, hồ, suối.</a:t>
                      </a:r>
                    </a:p>
                  </a:txBody>
                  <a:tcPr marL="3337" marR="3337" marT="3338" marB="3338" anchor="ctr"/>
                </a:tc>
                <a:tc>
                  <a:txBody>
                    <a:bodyPr/>
                    <a:lstStyle/>
                    <a:p>
                      <a:pPr algn="just" fontAlgn="ctr"/>
                      <a:r>
                        <a:rPr lang="vi-VN" sz="2000" dirty="0">
                          <a:effectLst/>
                          <a:latin typeface="Times New Roman" panose="02020603050405020304" pitchFamily="18" charset="0"/>
                          <a:cs typeface="Times New Roman" panose="02020603050405020304" pitchFamily="18" charset="0"/>
                        </a:rPr>
                        <a:t>- Vứt rác bừa bãi.</a:t>
                      </a:r>
                    </a:p>
                    <a:p>
                      <a:pPr algn="just" fontAlgn="ctr"/>
                      <a:r>
                        <a:rPr lang="vi-VN" sz="2000" dirty="0">
                          <a:effectLst/>
                          <a:latin typeface="Times New Roman" panose="02020603050405020304" pitchFamily="18" charset="0"/>
                          <a:cs typeface="Times New Roman" panose="02020603050405020304" pitchFamily="18" charset="0"/>
                        </a:rPr>
                        <a:t>- Giặt đồ, rửa bát,... nơi sông, hồ, suối.</a:t>
                      </a:r>
                    </a:p>
                  </a:txBody>
                  <a:tcPr marL="3337" marR="3337" marT="3338" marB="3338" anchor="ctr"/>
                </a:tc>
                <a:extLst>
                  <a:ext uri="{0D108BD9-81ED-4DB2-BD59-A6C34878D82A}">
                    <a16:rowId xmlns:a16="http://schemas.microsoft.com/office/drawing/2014/main" val="2908505000"/>
                  </a:ext>
                </a:extLst>
              </a:tr>
              <a:tr h="1835922">
                <a:tc>
                  <a:txBody>
                    <a:bodyPr/>
                    <a:lstStyle/>
                    <a:p>
                      <a:pPr algn="ctr" fontAlgn="ctr"/>
                      <a:r>
                        <a:rPr lang="en-US" sz="2000" dirty="0" err="1">
                          <a:effectLst/>
                          <a:latin typeface="Times New Roman" panose="02020603050405020304" pitchFamily="18" charset="0"/>
                          <a:cs typeface="Times New Roman" panose="02020603050405020304" pitchFamily="18" charset="0"/>
                        </a:rPr>
                        <a:t>Núi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rừng</a:t>
                      </a:r>
                      <a:r>
                        <a:rPr lang="en-US" sz="2000" dirty="0">
                          <a:effectLst/>
                          <a:latin typeface="Times New Roman" panose="02020603050405020304" pitchFamily="18" charset="0"/>
                          <a:cs typeface="Times New Roman" panose="02020603050405020304" pitchFamily="18" charset="0"/>
                        </a:rPr>
                        <a:t>.</a:t>
                      </a:r>
                    </a:p>
                  </a:txBody>
                  <a:tcPr marL="3337" marR="3337" marT="3338" marB="3338" anchor="ctr">
                    <a:solidFill>
                      <a:schemeClr val="accent2">
                        <a:lumMod val="20000"/>
                        <a:lumOff val="80000"/>
                      </a:schemeClr>
                    </a:solidFill>
                  </a:tcPr>
                </a:tc>
                <a:tc>
                  <a:txBody>
                    <a:bodyPr/>
                    <a:lstStyle/>
                    <a:p>
                      <a:pPr algn="just" fontAlgn="ctr"/>
                      <a:r>
                        <a:rPr lang="vi-VN" sz="2000" dirty="0">
                          <a:effectLst/>
                          <a:latin typeface="Times New Roman" panose="02020603050405020304" pitchFamily="18" charset="0"/>
                          <a:cs typeface="Times New Roman" panose="02020603050405020304" pitchFamily="18" charset="0"/>
                        </a:rPr>
                        <a:t>- Không đốt rừng làm nương rẫy.</a:t>
                      </a:r>
                    </a:p>
                    <a:p>
                      <a:pPr algn="just" fontAlgn="ctr"/>
                      <a:r>
                        <a:rPr lang="vi-VN" sz="2000" dirty="0">
                          <a:effectLst/>
                          <a:latin typeface="Times New Roman" panose="02020603050405020304" pitchFamily="18" charset="0"/>
                          <a:cs typeface="Times New Roman" panose="02020603050405020304" pitchFamily="18" charset="0"/>
                        </a:rPr>
                        <a:t>- Vứt rác đúng nơi quy định.</a:t>
                      </a:r>
                    </a:p>
                    <a:p>
                      <a:pPr algn="just" fontAlgn="ctr"/>
                      <a:r>
                        <a:rPr lang="vi-VN" sz="2000" dirty="0">
                          <a:effectLst/>
                          <a:latin typeface="Times New Roman" panose="02020603050405020304" pitchFamily="18" charset="0"/>
                          <a:cs typeface="Times New Roman" panose="02020603050405020304" pitchFamily="18" charset="0"/>
                        </a:rPr>
                        <a:t>- Không chặt phá rừng bừa bãi.</a:t>
                      </a:r>
                    </a:p>
                    <a:p>
                      <a:pPr algn="just" fontAlgn="ctr"/>
                      <a:r>
                        <a:rPr lang="vi-VN" sz="2000" dirty="0">
                          <a:effectLst/>
                          <a:latin typeface="Times New Roman" panose="02020603050405020304" pitchFamily="18" charset="0"/>
                          <a:cs typeface="Times New Roman" panose="02020603050405020304" pitchFamily="18" charset="0"/>
                        </a:rPr>
                        <a:t>- Trồng cây, gây rừng.</a:t>
                      </a:r>
                    </a:p>
                    <a:p>
                      <a:pPr algn="just" fontAlgn="ctr"/>
                      <a:r>
                        <a:rPr lang="vi-VN" sz="2000" dirty="0">
                          <a:effectLst/>
                          <a:latin typeface="Times New Roman" panose="02020603050405020304" pitchFamily="18" charset="0"/>
                          <a:cs typeface="Times New Roman" panose="02020603050405020304" pitchFamily="18" charset="0"/>
                        </a:rPr>
                        <a:t>- Không săn bắt thú rừng bừa bãi.</a:t>
                      </a:r>
                    </a:p>
                    <a:p>
                      <a:pPr algn="just" fontAlgn="ctr"/>
                      <a:r>
                        <a:rPr lang="vi-VN" sz="2000" dirty="0">
                          <a:effectLst/>
                          <a:latin typeface="Times New Roman" panose="02020603050405020304" pitchFamily="18" charset="0"/>
                          <a:cs typeface="Times New Roman" panose="02020603050405020304" pitchFamily="18" charset="0"/>
                        </a:rPr>
                        <a:t>- Tuyên truyền bảo vệ cảnh quan núi rừng.</a:t>
                      </a:r>
                    </a:p>
                  </a:txBody>
                  <a:tcPr marL="3337" marR="3337" marT="3338" marB="3338" anchor="ctr"/>
                </a:tc>
                <a:tc>
                  <a:txBody>
                    <a:bodyPr/>
                    <a:lstStyle/>
                    <a:p>
                      <a:pPr algn="just" fontAlgn="ctr"/>
                      <a:r>
                        <a:rPr lang="vi-VN" sz="2000" dirty="0">
                          <a:effectLst/>
                          <a:latin typeface="Times New Roman" panose="02020603050405020304" pitchFamily="18" charset="0"/>
                          <a:cs typeface="Times New Roman" panose="02020603050405020304" pitchFamily="18" charset="0"/>
                        </a:rPr>
                        <a:t>- Đốt rừng làm nương rẫy.</a:t>
                      </a:r>
                    </a:p>
                    <a:p>
                      <a:pPr algn="just" fontAlgn="ctr"/>
                      <a:r>
                        <a:rPr lang="vi-VN" sz="2000" dirty="0">
                          <a:effectLst/>
                          <a:latin typeface="Times New Roman" panose="02020603050405020304" pitchFamily="18" charset="0"/>
                          <a:cs typeface="Times New Roman" panose="02020603050405020304" pitchFamily="18" charset="0"/>
                        </a:rPr>
                        <a:t>- Vứt rác bừa bãi.</a:t>
                      </a:r>
                    </a:p>
                    <a:p>
                      <a:pPr algn="just" fontAlgn="ctr"/>
                      <a:r>
                        <a:rPr lang="vi-VN" sz="2000" dirty="0">
                          <a:effectLst/>
                          <a:latin typeface="Times New Roman" panose="02020603050405020304" pitchFamily="18" charset="0"/>
                          <a:cs typeface="Times New Roman" panose="02020603050405020304" pitchFamily="18" charset="0"/>
                        </a:rPr>
                        <a:t>- Chặt phá rừng.</a:t>
                      </a:r>
                    </a:p>
                    <a:p>
                      <a:pPr algn="just" fontAlgn="ctr"/>
                      <a:r>
                        <a:rPr lang="vi-VN" sz="2000" dirty="0">
                          <a:effectLst/>
                          <a:latin typeface="Times New Roman" panose="02020603050405020304" pitchFamily="18" charset="0"/>
                          <a:cs typeface="Times New Roman" panose="02020603050405020304" pitchFamily="18" charset="0"/>
                        </a:rPr>
                        <a:t>- Săn bắt thú rừng quý hiếm.</a:t>
                      </a:r>
                    </a:p>
                  </a:txBody>
                  <a:tcPr marL="3337" marR="3337" marT="3338" marB="3338" anchor="ctr"/>
                </a:tc>
                <a:extLst>
                  <a:ext uri="{0D108BD9-81ED-4DB2-BD59-A6C34878D82A}">
                    <a16:rowId xmlns:a16="http://schemas.microsoft.com/office/drawing/2014/main" val="1267145118"/>
                  </a:ext>
                </a:extLst>
              </a:tr>
            </a:tbl>
          </a:graphicData>
        </a:graphic>
      </p:graphicFrame>
    </p:spTree>
    <p:extLst>
      <p:ext uri="{BB962C8B-B14F-4D97-AF65-F5344CB8AC3E}">
        <p14:creationId xmlns:p14="http://schemas.microsoft.com/office/powerpoint/2010/main" val="399698122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1323391" y="441961"/>
            <a:ext cx="9773869" cy="58509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1419"/>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8400" y="891478"/>
            <a:ext cx="1831556" cy="1148885"/>
          </a:xfrm>
          <a:prstGeom prst="rect">
            <a:avLst/>
          </a:prstGeom>
        </p:spPr>
      </p:pic>
      <p:sp>
        <p:nvSpPr>
          <p:cNvPr id="11" name="Rectangle 10"/>
          <p:cNvSpPr/>
          <p:nvPr/>
        </p:nvSpPr>
        <p:spPr>
          <a:xfrm>
            <a:off x="4887112" y="476007"/>
            <a:ext cx="2956259" cy="1077346"/>
          </a:xfrm>
          <a:prstGeom prst="rect">
            <a:avLst/>
          </a:prstGeom>
        </p:spPr>
        <p:txBody>
          <a:bodyPr wrap="none">
            <a:spAutoFit/>
          </a:bodyPr>
          <a:lstStyle/>
          <a:p>
            <a:pPr algn="ctr" defTabSz="609630">
              <a:lnSpc>
                <a:spcPct val="150000"/>
              </a:lnSpc>
            </a:pPr>
            <a:r>
              <a:rPr lang="vi-VN" sz="4267" b="1" dirty="0">
                <a:solidFill>
                  <a:srgbClr val="FF0000"/>
                </a:solidFill>
                <a:latin typeface="Arial" panose="020B0604020202020204" pitchFamily="34" charset="0"/>
                <a:cs typeface="Arial" panose="020B0604020202020204" pitchFamily="34" charset="0"/>
              </a:rPr>
              <a:t>KẾT LUẬN</a:t>
            </a:r>
            <a:endParaRPr lang="en-US" sz="4267"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1540479" y="1420028"/>
            <a:ext cx="9339691" cy="4524315"/>
          </a:xfrm>
          <a:prstGeom prst="rect">
            <a:avLst/>
          </a:prstGeom>
        </p:spPr>
        <p:txBody>
          <a:bodyPr wrap="square">
            <a:spAutoFit/>
          </a:bodyPr>
          <a:lstStyle/>
          <a:p>
            <a:pPr algn="just" defTabSz="609630">
              <a:lnSpc>
                <a:spcPct val="150000"/>
              </a:lnSpc>
            </a:pPr>
            <a:r>
              <a:rPr lang="de-DE"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 ta rất yêu quý và tự hào về những cảnh quan thiên nhiên tươi đẹp của địa phương. Càng yêu quý, tự hào, chúng ta càng cẩn phải tự giác thực hiện những hành vị, việc làm cần thiết dể giữ gìn, bảo vệ cảnh quan thiên nhiên và nhắc nhớ mọi người xung quanh cùng thực hiện.</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6247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0" y="0"/>
            <a:ext cx="12192000" cy="6907255"/>
          </a:xfrm>
          <a:prstGeom prst="rect">
            <a:avLst/>
          </a:prstGeom>
        </p:spPr>
      </p:pic>
    </p:spTree>
    <p:extLst>
      <p:ext uri="{BB962C8B-B14F-4D97-AF65-F5344CB8AC3E}">
        <p14:creationId xmlns:p14="http://schemas.microsoft.com/office/powerpoint/2010/main" val="131420929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462403" y="478121"/>
            <a:ext cx="11125200" cy="5934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222058"/>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28400" y="891478"/>
            <a:ext cx="1831556" cy="1148885"/>
          </a:xfrm>
          <a:prstGeom prst="rect">
            <a:avLst/>
          </a:prstGeom>
        </p:spPr>
      </p:pic>
      <p:pic>
        <p:nvPicPr>
          <p:cNvPr id="6" name="Picture 6"/>
          <p:cNvPicPr>
            <a:picLocks noChangeAspect="1"/>
          </p:cNvPicPr>
          <p:nvPr/>
        </p:nvPicPr>
        <p:blipFill>
          <a:blip r:embed="rId5"/>
          <a:srcRect/>
          <a:stretch>
            <a:fillRect/>
          </a:stretch>
        </p:blipFill>
        <p:spPr>
          <a:xfrm>
            <a:off x="9634608" y="186157"/>
            <a:ext cx="1844053" cy="1837138"/>
          </a:xfrm>
          <a:prstGeom prst="rect">
            <a:avLst/>
          </a:prstGeom>
        </p:spPr>
      </p:pic>
      <p:sp>
        <p:nvSpPr>
          <p:cNvPr id="15" name="Google Shape;2902;p52"/>
          <p:cNvSpPr txBox="1">
            <a:spLocks/>
          </p:cNvSpPr>
          <p:nvPr/>
        </p:nvSpPr>
        <p:spPr>
          <a:xfrm>
            <a:off x="1737318" y="879009"/>
            <a:ext cx="8397056" cy="548259"/>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spcBef>
                <a:spcPts val="0"/>
              </a:spcBef>
            </a:pPr>
            <a:r>
              <a:rPr lang="vi-VN" sz="4267" b="1" dirty="0">
                <a:solidFill>
                  <a:prstClr val="black"/>
                </a:solidFill>
                <a:latin typeface="Arial" panose="020B0604020202020204" pitchFamily="34" charset="0"/>
                <a:cs typeface="Arial" panose="020B0604020202020204" pitchFamily="34" charset="0"/>
              </a:rPr>
              <a:t>HƯỚNG DẪN VỀ NHÀ</a:t>
            </a:r>
          </a:p>
        </p:txBody>
      </p:sp>
      <p:grpSp>
        <p:nvGrpSpPr>
          <p:cNvPr id="16" name="Google Shape;2907;p52"/>
          <p:cNvGrpSpPr/>
          <p:nvPr/>
        </p:nvGrpSpPr>
        <p:grpSpPr>
          <a:xfrm>
            <a:off x="2328765" y="2963633"/>
            <a:ext cx="465071" cy="622715"/>
            <a:chOff x="3601939" y="4161192"/>
            <a:chExt cx="275178" cy="388912"/>
          </a:xfrm>
        </p:grpSpPr>
        <p:sp>
          <p:nvSpPr>
            <p:cNvPr id="17"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18"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0"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1"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2"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3"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4"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5"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6"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27"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grpSp>
      <p:grpSp>
        <p:nvGrpSpPr>
          <p:cNvPr id="28" name="Google Shape;2918;p52"/>
          <p:cNvGrpSpPr/>
          <p:nvPr/>
        </p:nvGrpSpPr>
        <p:grpSpPr>
          <a:xfrm>
            <a:off x="5637402" y="2974533"/>
            <a:ext cx="666582" cy="607537"/>
            <a:chOff x="5812588" y="2708991"/>
            <a:chExt cx="612637" cy="597721"/>
          </a:xfrm>
        </p:grpSpPr>
        <p:sp>
          <p:nvSpPr>
            <p:cNvPr id="29"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grpSp>
          <p:nvGrpSpPr>
            <p:cNvPr id="30" name="Google Shape;2920;p52"/>
            <p:cNvGrpSpPr/>
            <p:nvPr/>
          </p:nvGrpSpPr>
          <p:grpSpPr>
            <a:xfrm>
              <a:off x="5812588" y="2708991"/>
              <a:ext cx="612637" cy="597721"/>
              <a:chOff x="5802038" y="2708991"/>
              <a:chExt cx="612637" cy="597721"/>
            </a:xfrm>
          </p:grpSpPr>
          <p:sp>
            <p:nvSpPr>
              <p:cNvPr id="31"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2"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3"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4"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5"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6"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7"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8"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39"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grpSp>
      </p:grpSp>
      <p:grpSp>
        <p:nvGrpSpPr>
          <p:cNvPr id="40" name="Google Shape;3053;p54"/>
          <p:cNvGrpSpPr/>
          <p:nvPr/>
        </p:nvGrpSpPr>
        <p:grpSpPr>
          <a:xfrm>
            <a:off x="9194800" y="2964173"/>
            <a:ext cx="666579" cy="622715"/>
            <a:chOff x="3508282" y="3810341"/>
            <a:chExt cx="351644" cy="351959"/>
          </a:xfrm>
        </p:grpSpPr>
        <p:sp>
          <p:nvSpPr>
            <p:cNvPr id="41"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2"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3"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4"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5"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6"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7"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8"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49"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50"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51"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52"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sp>
          <p:nvSpPr>
            <p:cNvPr id="53"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60950" tIns="60950" rIns="60950" bIns="60950" anchor="ctr" anchorCtr="0">
              <a:noAutofit/>
            </a:bodyPr>
            <a:lstStyle/>
            <a:p>
              <a:pPr defTabSz="609630"/>
              <a:endParaRPr sz="3600">
                <a:solidFill>
                  <a:prstClr val="black"/>
                </a:solidFill>
                <a:latin typeface="Times New Roman" panose="02020603050405020304" pitchFamily="18" charset="0"/>
                <a:cs typeface="Times New Roman" panose="02020603050405020304" pitchFamily="18" charset="0"/>
              </a:endParaRPr>
            </a:p>
          </p:txBody>
        </p:sp>
      </p:grpSp>
      <p:sp>
        <p:nvSpPr>
          <p:cNvPr id="54" name="Rectangle 53"/>
          <p:cNvSpPr/>
          <p:nvPr/>
        </p:nvSpPr>
        <p:spPr>
          <a:xfrm>
            <a:off x="1130138" y="3895294"/>
            <a:ext cx="2862325" cy="1754326"/>
          </a:xfrm>
          <a:prstGeom prst="rect">
            <a:avLst/>
          </a:prstGeom>
        </p:spPr>
        <p:txBody>
          <a:bodyPr wrap="square">
            <a:spAutoFit/>
          </a:bodyPr>
          <a:lstStyle/>
          <a:p>
            <a:pPr algn="ctr" defTabSz="609630">
              <a:lnSpc>
                <a:spcPct val="150000"/>
              </a:lnSpc>
            </a:pPr>
            <a:r>
              <a:rPr lang="en-US" sz="3600" dirty="0" err="1">
                <a:solidFill>
                  <a:prstClr val="black"/>
                </a:solidFill>
                <a:latin typeface="Times New Roman" panose="02020603050405020304" pitchFamily="18" charset="0"/>
                <a:cs typeface="Times New Roman" panose="02020603050405020304" pitchFamily="18" charset="0"/>
              </a:rPr>
              <a:t>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học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658935" y="3888075"/>
            <a:ext cx="2823846" cy="1754326"/>
          </a:xfrm>
          <a:prstGeom prst="rect">
            <a:avLst/>
          </a:prstGeom>
        </p:spPr>
        <p:txBody>
          <a:bodyPr wrap="square">
            <a:spAutoFit/>
          </a:bodyPr>
          <a:lstStyle/>
          <a:p>
            <a:pPr algn="ctr" defTabSz="609630">
              <a:lnSpc>
                <a:spcPct val="150000"/>
              </a:lnSpc>
            </a:pPr>
            <a:r>
              <a:rPr lang="en-US" sz="3600" dirty="0" err="1">
                <a:solidFill>
                  <a:prstClr val="black"/>
                </a:solidFill>
                <a:latin typeface="Times New Roman" panose="02020603050405020304" pitchFamily="18" charset="0"/>
                <a:cs typeface="Times New Roman" panose="02020603050405020304" pitchFamily="18" charset="0"/>
              </a:rPr>
              <a:t>Hoàn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SBT</a:t>
            </a:r>
          </a:p>
        </p:txBody>
      </p:sp>
      <p:sp>
        <p:nvSpPr>
          <p:cNvPr id="56" name="Rectangle 55"/>
          <p:cNvSpPr/>
          <p:nvPr/>
        </p:nvSpPr>
        <p:spPr>
          <a:xfrm>
            <a:off x="7788890" y="3914339"/>
            <a:ext cx="3277909" cy="1654748"/>
          </a:xfrm>
          <a:prstGeom prst="rect">
            <a:avLst/>
          </a:prstGeom>
        </p:spPr>
        <p:txBody>
          <a:bodyPr wrap="square">
            <a:spAutoFit/>
          </a:bodyPr>
          <a:lstStyle/>
          <a:p>
            <a:pPr algn="ctr" defTabSz="609630">
              <a:lnSpc>
                <a:spcPct val="150000"/>
              </a:lnSpc>
            </a:pPr>
            <a:r>
              <a:rPr lang="en-US" sz="3600" dirty="0" err="1">
                <a:solidFill>
                  <a:prstClr val="black"/>
                </a:solidFill>
                <a:latin typeface="Times New Roman" panose="02020603050405020304" pitchFamily="18" charset="0"/>
                <a:cs typeface="Times New Roman" panose="02020603050405020304" pitchFamily="18" charset="0"/>
              </a:rPr>
              <a:t>Đọc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chuẩn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mới</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57" name="Picture 2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2400" y="5458856"/>
            <a:ext cx="2057399" cy="1391550"/>
          </a:xfrm>
          <a:prstGeom prst="rect">
            <a:avLst/>
          </a:prstGeom>
        </p:spPr>
      </p:pic>
      <p:sp>
        <p:nvSpPr>
          <p:cNvPr id="58" name="TextBox 57"/>
          <p:cNvSpPr txBox="1"/>
          <p:nvPr/>
        </p:nvSpPr>
        <p:spPr>
          <a:xfrm>
            <a:off x="2038277" y="1845182"/>
            <a:ext cx="1046047" cy="1189493"/>
          </a:xfrm>
          <a:prstGeom prst="rect">
            <a:avLst/>
          </a:prstGeom>
          <a:noFill/>
        </p:spPr>
        <p:txBody>
          <a:bodyPr wrap="square" rtlCol="0">
            <a:spAutoFit/>
          </a:bodyPr>
          <a:lstStyle/>
          <a:p>
            <a:pPr algn="ctr" defTabSz="609630">
              <a:lnSpc>
                <a:spcPct val="150000"/>
              </a:lnSpc>
            </a:pPr>
            <a:r>
              <a:rPr lang="en-US" sz="5400" b="1" dirty="0">
                <a:solidFill>
                  <a:srgbClr val="FF0000"/>
                </a:solidFill>
                <a:latin typeface="Times New Roman" panose="02020603050405020304" pitchFamily="18" charset="0"/>
                <a:cs typeface="Times New Roman" panose="02020603050405020304" pitchFamily="18" charset="0"/>
              </a:rPr>
              <a:t>01</a:t>
            </a:r>
          </a:p>
        </p:txBody>
      </p:sp>
      <p:sp>
        <p:nvSpPr>
          <p:cNvPr id="59" name="TextBox 58"/>
          <p:cNvSpPr txBox="1"/>
          <p:nvPr/>
        </p:nvSpPr>
        <p:spPr>
          <a:xfrm>
            <a:off x="5447204" y="1880152"/>
            <a:ext cx="1046047" cy="1189493"/>
          </a:xfrm>
          <a:prstGeom prst="rect">
            <a:avLst/>
          </a:prstGeom>
          <a:noFill/>
        </p:spPr>
        <p:txBody>
          <a:bodyPr wrap="square" rtlCol="0">
            <a:spAutoFit/>
          </a:bodyPr>
          <a:lstStyle/>
          <a:p>
            <a:pPr algn="ctr" defTabSz="609630">
              <a:lnSpc>
                <a:spcPct val="150000"/>
              </a:lnSpc>
            </a:pPr>
            <a:r>
              <a:rPr lang="en-US" sz="5400" b="1" dirty="0">
                <a:solidFill>
                  <a:srgbClr val="00B0F0"/>
                </a:solidFill>
                <a:latin typeface="Times New Roman" panose="02020603050405020304" pitchFamily="18" charset="0"/>
                <a:cs typeface="Times New Roman" panose="02020603050405020304" pitchFamily="18" charset="0"/>
              </a:rPr>
              <a:t>02</a:t>
            </a:r>
          </a:p>
        </p:txBody>
      </p:sp>
      <p:sp>
        <p:nvSpPr>
          <p:cNvPr id="60" name="TextBox 59"/>
          <p:cNvSpPr txBox="1"/>
          <p:nvPr/>
        </p:nvSpPr>
        <p:spPr>
          <a:xfrm>
            <a:off x="8962394" y="1870654"/>
            <a:ext cx="1046047" cy="1338828"/>
          </a:xfrm>
          <a:prstGeom prst="rect">
            <a:avLst/>
          </a:prstGeom>
          <a:noFill/>
        </p:spPr>
        <p:txBody>
          <a:bodyPr wrap="square" rtlCol="0">
            <a:spAutoFit/>
          </a:bodyPr>
          <a:lstStyle/>
          <a:p>
            <a:pPr algn="ctr" defTabSz="609630">
              <a:lnSpc>
                <a:spcPct val="150000"/>
              </a:lnSpc>
            </a:pPr>
            <a:r>
              <a:rPr lang="en-US" sz="5400" b="1" dirty="0">
                <a:solidFill>
                  <a:srgbClr val="00B050"/>
                </a:solidFill>
                <a:latin typeface="Times New Roman" panose="02020603050405020304" pitchFamily="18" charset="0"/>
                <a:cs typeface="Times New Roman" panose="02020603050405020304" pitchFamily="18" charset="0"/>
              </a:rPr>
              <a:t>03</a:t>
            </a:r>
          </a:p>
        </p:txBody>
      </p:sp>
    </p:spTree>
    <p:extLst>
      <p:ext uri="{BB962C8B-B14F-4D97-AF65-F5344CB8AC3E}">
        <p14:creationId xmlns:p14="http://schemas.microsoft.com/office/powerpoint/2010/main" val="2173307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ppt_x"/>
                                          </p:val>
                                        </p:tav>
                                        <p:tav tm="100000">
                                          <p:val>
                                            <p:strVal val="#ppt_x"/>
                                          </p:val>
                                        </p:tav>
                                      </p:tavLst>
                                    </p:anim>
                                    <p:anim calcmode="lin" valueType="num">
                                      <p:cBhvr additive="base">
                                        <p:cTn id="21" dur="500" fill="hold"/>
                                        <p:tgtEl>
                                          <p:spTgt spid="4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ppt_x"/>
                                          </p:val>
                                        </p:tav>
                                        <p:tav tm="100000">
                                          <p:val>
                                            <p:strVal val="#ppt_x"/>
                                          </p:val>
                                        </p:tav>
                                      </p:tavLst>
                                    </p:anim>
                                    <p:anim calcmode="lin" valueType="num">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500" fill="hold"/>
                                        <p:tgtEl>
                                          <p:spTgt spid="55"/>
                                        </p:tgtEl>
                                        <p:attrNameLst>
                                          <p:attrName>ppt_x</p:attrName>
                                        </p:attrNameLst>
                                      </p:cBhvr>
                                      <p:tavLst>
                                        <p:tav tm="0">
                                          <p:val>
                                            <p:strVal val="#ppt_x"/>
                                          </p:val>
                                        </p:tav>
                                        <p:tav tm="100000">
                                          <p:val>
                                            <p:strVal val="#ppt_x"/>
                                          </p:val>
                                        </p:tav>
                                      </p:tavLst>
                                    </p:anim>
                                    <p:anim calcmode="lin" valueType="num">
                                      <p:cBhvr additive="base">
                                        <p:cTn id="29" dur="500" fill="hold"/>
                                        <p:tgtEl>
                                          <p:spTgt spid="5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additive="base">
                                        <p:cTn id="32" dur="500" fill="hold"/>
                                        <p:tgtEl>
                                          <p:spTgt spid="56"/>
                                        </p:tgtEl>
                                        <p:attrNameLst>
                                          <p:attrName>ppt_x</p:attrName>
                                        </p:attrNameLst>
                                      </p:cBhvr>
                                      <p:tavLst>
                                        <p:tav tm="0">
                                          <p:val>
                                            <p:strVal val="#ppt_x"/>
                                          </p:val>
                                        </p:tav>
                                        <p:tav tm="100000">
                                          <p:val>
                                            <p:strVal val="#ppt_x"/>
                                          </p:val>
                                        </p:tav>
                                      </p:tavLst>
                                    </p:anim>
                                    <p:anim calcmode="lin" valueType="num">
                                      <p:cBhvr additive="base">
                                        <p:cTn id="33" dur="500" fill="hold"/>
                                        <p:tgtEl>
                                          <p:spTgt spid="5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500" fill="hold"/>
                                        <p:tgtEl>
                                          <p:spTgt spid="58"/>
                                        </p:tgtEl>
                                        <p:attrNameLst>
                                          <p:attrName>ppt_x</p:attrName>
                                        </p:attrNameLst>
                                      </p:cBhvr>
                                      <p:tavLst>
                                        <p:tav tm="0">
                                          <p:val>
                                            <p:strVal val="#ppt_x"/>
                                          </p:val>
                                        </p:tav>
                                        <p:tav tm="100000">
                                          <p:val>
                                            <p:strVal val="#ppt_x"/>
                                          </p:val>
                                        </p:tav>
                                      </p:tavLst>
                                    </p:anim>
                                    <p:anim calcmode="lin" valueType="num">
                                      <p:cBhvr additive="base">
                                        <p:cTn id="37" dur="500" fill="hold"/>
                                        <p:tgtEl>
                                          <p:spTgt spid="5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500" fill="hold"/>
                                        <p:tgtEl>
                                          <p:spTgt spid="59"/>
                                        </p:tgtEl>
                                        <p:attrNameLst>
                                          <p:attrName>ppt_x</p:attrName>
                                        </p:attrNameLst>
                                      </p:cBhvr>
                                      <p:tavLst>
                                        <p:tav tm="0">
                                          <p:val>
                                            <p:strVal val="#ppt_x"/>
                                          </p:val>
                                        </p:tav>
                                        <p:tav tm="100000">
                                          <p:val>
                                            <p:strVal val="#ppt_x"/>
                                          </p:val>
                                        </p:tav>
                                      </p:tavLst>
                                    </p:anim>
                                    <p:anim calcmode="lin" valueType="num">
                                      <p:cBhvr additive="base">
                                        <p:cTn id="41" dur="500" fill="hold"/>
                                        <p:tgtEl>
                                          <p:spTgt spid="5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500" fill="hold"/>
                                        <p:tgtEl>
                                          <p:spTgt spid="60"/>
                                        </p:tgtEl>
                                        <p:attrNameLst>
                                          <p:attrName>ppt_x</p:attrName>
                                        </p:attrNameLst>
                                      </p:cBhvr>
                                      <p:tavLst>
                                        <p:tav tm="0">
                                          <p:val>
                                            <p:strVal val="#ppt_x"/>
                                          </p:val>
                                        </p:tav>
                                        <p:tav tm="100000">
                                          <p:val>
                                            <p:strVal val="#ppt_x"/>
                                          </p:val>
                                        </p:tav>
                                      </p:tavLst>
                                    </p:anim>
                                    <p:anim calcmode="lin" valueType="num">
                                      <p:cBhvr additive="base">
                                        <p:cTn id="4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4" grpId="0"/>
      <p:bldP spid="55" grpId="0"/>
      <p:bldP spid="56" grpId="0"/>
      <p:bldP spid="58" grpId="0"/>
      <p:bldP spid="59" grpId="0"/>
      <p:bldP spid="6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3029026" y="570603"/>
            <a:ext cx="6133950" cy="679673"/>
          </a:xfrm>
          <a:prstGeom prst="rect">
            <a:avLst/>
          </a:prstGeom>
        </p:spPr>
        <p:txBody>
          <a:bodyPr wrap="square" lIns="0" tIns="0" rIns="0" bIns="0" rtlCol="0" anchor="t">
            <a:spAutoFit/>
          </a:bodyPr>
          <a:lstStyle/>
          <a:p>
            <a:pPr algn="ctr" defTabSz="609660">
              <a:lnSpc>
                <a:spcPts val="5334"/>
              </a:lnSpc>
              <a:spcBef>
                <a:spcPct val="0"/>
              </a:spcBef>
            </a:pPr>
            <a:r>
              <a:rPr lang="en-US" sz="4000" b="1" spc="-53" dirty="0">
                <a:solidFill>
                  <a:srgbClr val="000000"/>
                </a:solidFill>
                <a:latin typeface="Arial" panose="020B0604020202020204" pitchFamily="34" charset="0"/>
                <a:cs typeface="Arial" panose="020B0604020202020204" pitchFamily="34" charset="0"/>
              </a:rPr>
              <a:t>TRÒ CHƠI TRẮC NGHIỆM</a:t>
            </a:r>
          </a:p>
        </p:txBody>
      </p:sp>
      <p:sp>
        <p:nvSpPr>
          <p:cNvPr id="2" name="Câu hỏi">
            <a:extLst>
              <a:ext uri="{FF2B5EF4-FFF2-40B4-BE49-F238E27FC236}">
                <a16:creationId xmlns:a16="http://schemas.microsoft.com/office/drawing/2014/main" id="{4ADFFF1A-F500-CC57-185E-00F4826D0836}"/>
              </a:ext>
            </a:extLst>
          </p:cNvPr>
          <p:cNvSpPr/>
          <p:nvPr/>
        </p:nvSpPr>
        <p:spPr>
          <a:xfrm>
            <a:off x="1214582" y="1559349"/>
            <a:ext cx="9762837" cy="18350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933" b="1" noProof="1">
                <a:solidFill>
                  <a:srgbClr val="FF0000"/>
                </a:solidFill>
                <a:latin typeface="Arial" panose="020B0604020202020204" pitchFamily="34" charset="0"/>
                <a:cs typeface="Arial" panose="020B0604020202020204" pitchFamily="34" charset="0"/>
              </a:rPr>
              <a:t>Câu hỏi 1: </a:t>
            </a:r>
            <a:r>
              <a:rPr lang="vi-VN" sz="2933" noProof="1">
                <a:solidFill>
                  <a:prstClr val="black"/>
                </a:solidFill>
                <a:latin typeface="Arial" panose="020B0604020202020204" pitchFamily="34" charset="0"/>
                <a:cs typeface="Arial" panose="020B0604020202020204" pitchFamily="34" charset="0"/>
              </a:rPr>
              <a:t>Hành vi, việc làm nên thực hiện khi đến thăm cảnh quan thiên nhiên.</a:t>
            </a:r>
          </a:p>
        </p:txBody>
      </p:sp>
      <p:sp>
        <p:nvSpPr>
          <p:cNvPr id="5" name="Đáp án đúng">
            <a:extLst>
              <a:ext uri="{FF2B5EF4-FFF2-40B4-BE49-F238E27FC236}">
                <a16:creationId xmlns:a16="http://schemas.microsoft.com/office/drawing/2014/main" id="{8B66CBE4-2DB9-BCF7-D1C4-281B894BFE17}"/>
              </a:ext>
            </a:extLst>
          </p:cNvPr>
          <p:cNvSpPr/>
          <p:nvPr/>
        </p:nvSpPr>
        <p:spPr>
          <a:xfrm>
            <a:off x="1163782" y="3699165"/>
            <a:ext cx="4682837"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pPr>
            <a:r>
              <a:rPr lang="en-US" sz="2667" noProof="1">
                <a:solidFill>
                  <a:prstClr val="black"/>
                </a:solidFill>
                <a:latin typeface="Arial" panose="020B0604020202020204" pitchFamily="34" charset="0"/>
                <a:cs typeface="Arial" panose="020B0604020202020204" pitchFamily="34" charset="0"/>
              </a:rPr>
              <a:t>A. </a:t>
            </a:r>
            <a:r>
              <a:rPr lang="vi-VN" sz="2667" noProof="1">
                <a:solidFill>
                  <a:prstClr val="black"/>
                </a:solidFill>
                <a:latin typeface="Arial" panose="020B0604020202020204" pitchFamily="34" charset="0"/>
                <a:cs typeface="Arial" panose="020B0604020202020204" pitchFamily="34" charset="0"/>
              </a:rPr>
              <a:t>Vứt rác đúng nơi quy định</a:t>
            </a:r>
          </a:p>
        </p:txBody>
      </p:sp>
      <p:sp>
        <p:nvSpPr>
          <p:cNvPr id="6" name="Đáp án sai 1">
            <a:extLst>
              <a:ext uri="{FF2B5EF4-FFF2-40B4-BE49-F238E27FC236}">
                <a16:creationId xmlns:a16="http://schemas.microsoft.com/office/drawing/2014/main" id="{3FCD9830-5FD1-BD44-878B-228BD96CE996}"/>
              </a:ext>
            </a:extLst>
          </p:cNvPr>
          <p:cNvSpPr/>
          <p:nvPr/>
        </p:nvSpPr>
        <p:spPr>
          <a:xfrm>
            <a:off x="1163782" y="5333999"/>
            <a:ext cx="4682837"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Trêu, đùa động vật</a:t>
            </a:r>
          </a:p>
        </p:txBody>
      </p:sp>
      <p:sp>
        <p:nvSpPr>
          <p:cNvPr id="7" name="Đáp án sai 2">
            <a:extLst>
              <a:ext uri="{FF2B5EF4-FFF2-40B4-BE49-F238E27FC236}">
                <a16:creationId xmlns:a16="http://schemas.microsoft.com/office/drawing/2014/main" id="{6A919885-0285-0403-1E09-FA94D8BC080B}"/>
              </a:ext>
            </a:extLst>
          </p:cNvPr>
          <p:cNvSpPr/>
          <p:nvPr/>
        </p:nvSpPr>
        <p:spPr>
          <a:xfrm>
            <a:off x="6391564" y="3699165"/>
            <a:ext cx="4682837"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Bẻ cành, hái hoa</a:t>
            </a:r>
          </a:p>
        </p:txBody>
      </p:sp>
      <p:sp>
        <p:nvSpPr>
          <p:cNvPr id="8" name="Đáp án sai 3">
            <a:extLst>
              <a:ext uri="{FF2B5EF4-FFF2-40B4-BE49-F238E27FC236}">
                <a16:creationId xmlns:a16="http://schemas.microsoft.com/office/drawing/2014/main" id="{2E7D83A4-3758-8699-4DD0-010A80780539}"/>
              </a:ext>
            </a:extLst>
          </p:cNvPr>
          <p:cNvSpPr/>
          <p:nvPr/>
        </p:nvSpPr>
        <p:spPr>
          <a:xfrm>
            <a:off x="6391563" y="5333999"/>
            <a:ext cx="4682837"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en-US" sz="2667" noProof="1">
                <a:solidFill>
                  <a:prstClr val="black"/>
                </a:solidFill>
                <a:latin typeface="Arial" panose="020B0604020202020204" pitchFamily="34" charset="0"/>
                <a:cs typeface="Arial" panose="020B0604020202020204" pitchFamily="34" charset="0"/>
              </a:rPr>
              <a:t>D. </a:t>
            </a:r>
            <a:r>
              <a:rPr lang="vi-VN" sz="2667" noProof="1">
                <a:solidFill>
                  <a:prstClr val="black"/>
                </a:solidFill>
                <a:latin typeface="Arial" panose="020B0604020202020204" pitchFamily="34" charset="0"/>
                <a:cs typeface="Arial" panose="020B0604020202020204" pitchFamily="34" charset="0"/>
              </a:rPr>
              <a:t>Giẫm lên cỏ, bồn hoa</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85615" y="3992934"/>
            <a:ext cx="880844"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96574" y="3970482"/>
            <a:ext cx="877825"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96574" y="5620325"/>
            <a:ext cx="877825"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88634" y="5620325"/>
            <a:ext cx="877825"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6" y="-637266"/>
            <a:ext cx="487363" cy="487363"/>
          </a:xfrm>
          <a:prstGeom prst="rect">
            <a:avLst/>
          </a:prstGeom>
        </p:spPr>
      </p:pic>
      <p:pic>
        <p:nvPicPr>
          <p:cNvPr id="9" name="10giay">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0464800" y="141977"/>
            <a:ext cx="1524000" cy="857250"/>
          </a:xfrm>
          <a:prstGeom prst="ellipse">
            <a:avLst/>
          </a:prstGeom>
          <a:ln>
            <a:noFill/>
          </a:ln>
          <a:effectLst>
            <a:softEdge rad="112500"/>
          </a:effectLst>
        </p:spPr>
      </p:pic>
    </p:spTree>
    <p:extLst>
      <p:ext uri="{BB962C8B-B14F-4D97-AF65-F5344CB8AC3E}">
        <p14:creationId xmlns:p14="http://schemas.microsoft.com/office/powerpoint/2010/main" val="4177323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9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5"/>
                                        </p:tgtEl>
                                        <p:attrNameLst>
                                          <p:attrName>fillcolor</p:attrName>
                                        </p:attrNameLst>
                                      </p:cBhvr>
                                      <p:to>
                                        <a:srgbClr val="92D050"/>
                                      </p:to>
                                    </p:animClr>
                                    <p:set>
                                      <p:cBhvr>
                                        <p:cTn id="31" dur="500" fill="hold"/>
                                        <p:tgtEl>
                                          <p:spTgt spid="5"/>
                                        </p:tgtEl>
                                        <p:attrNameLst>
                                          <p:attrName>fill.type</p:attrName>
                                        </p:attrNameLst>
                                      </p:cBhvr>
                                      <p:to>
                                        <p:strVal val="solid"/>
                                      </p:to>
                                    </p:set>
                                    <p:set>
                                      <p:cBhvr>
                                        <p:cTn id="32" dur="500" fill="hold"/>
                                        <p:tgtEl>
                                          <p:spTgt spid="5"/>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3"/>
                                        </p:tgtEl>
                                      </p:cBhvr>
                                    </p:cmd>
                                  </p:childTnLst>
                                </p:cTn>
                              </p:par>
                              <p:par>
                                <p:cTn id="35" presetID="1" presetClass="entr" presetSubtype="0" fill="hold" nodeType="withEffect">
                                  <p:stCondLst>
                                    <p:cond delay="0"/>
                                  </p:stCondLst>
                                  <p:childTnLst>
                                    <p:set>
                                      <p:cBhvr>
                                        <p:cTn id="36" dur="1" fill="hold">
                                          <p:stCondLst>
                                            <p:cond delay="9"/>
                                          </p:stCondLst>
                                        </p:cTn>
                                        <p:tgtEl>
                                          <p:spTgt spid="10"/>
                                        </p:tgtEl>
                                        <p:attrNameLst>
                                          <p:attrName>style.visibility</p:attrName>
                                        </p:attrNameLst>
                                      </p:cBhvr>
                                      <p:to>
                                        <p:strVal val="visible"/>
                                      </p:to>
                                    </p:set>
                                  </p:childTnLst>
                                </p:cTn>
                              </p:par>
                              <p:par>
                                <p:cTn id="37" presetID="26" presetClass="emph" presetSubtype="0" repeatCount="2000" fill="hold" grpId="1" nodeType="with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40" fill="hold" display="0">
                  <p:stCondLst>
                    <p:cond delay="indefinite"/>
                  </p:stCondLst>
                  <p:endCondLst>
                    <p:cond evt="onStopAudio" delay="0">
                      <p:tgtEl>
                        <p:sldTgt/>
                      </p:tgtEl>
                    </p:cond>
                  </p:endCondLst>
                </p:cTn>
                <p:tgtEl>
                  <p:spTgt spid="3"/>
                </p:tgtEl>
              </p:cMediaNode>
            </p:audio>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6"/>
                                        </p:tgtEl>
                                        <p:attrNameLst>
                                          <p:attrName>fillcolor</p:attrName>
                                        </p:attrNameLst>
                                      </p:cBhvr>
                                      <p:to>
                                        <a:srgbClr val="D99694"/>
                                      </p:to>
                                    </p:animClr>
                                    <p:set>
                                      <p:cBhvr>
                                        <p:cTn id="46" dur="500" fill="hold"/>
                                        <p:tgtEl>
                                          <p:spTgt spid="6"/>
                                        </p:tgtEl>
                                        <p:attrNameLst>
                                          <p:attrName>fill.type</p:attrName>
                                        </p:attrNameLst>
                                      </p:cBhvr>
                                      <p:to>
                                        <p:strVal val="solid"/>
                                      </p:to>
                                    </p:set>
                                    <p:set>
                                      <p:cBhvr>
                                        <p:cTn id="47" dur="500" fill="hold"/>
                                        <p:tgtEl>
                                          <p:spTgt spid="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
                                        </p:tgtEl>
                                      </p:cBhvr>
                                    </p:cmd>
                                  </p:childTnLst>
                                </p:cTn>
                              </p:par>
                              <p:par>
                                <p:cTn id="50" presetID="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4"/>
                </p:tgtEl>
              </p:cMediaNode>
            </p:audi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7"/>
                                        </p:tgtEl>
                                        <p:attrNameLst>
                                          <p:attrName>fillcolor</p:attrName>
                                        </p:attrNameLst>
                                      </p:cBhvr>
                                      <p:to>
                                        <a:srgbClr val="D99694"/>
                                      </p:to>
                                    </p:animClr>
                                    <p:set>
                                      <p:cBhvr>
                                        <p:cTn id="61" dur="500" fill="hold"/>
                                        <p:tgtEl>
                                          <p:spTgt spid="7"/>
                                        </p:tgtEl>
                                        <p:attrNameLst>
                                          <p:attrName>fill.type</p:attrName>
                                        </p:attrNameLst>
                                      </p:cBhvr>
                                      <p:to>
                                        <p:strVal val="solid"/>
                                      </p:to>
                                    </p:set>
                                    <p:set>
                                      <p:cBhvr>
                                        <p:cTn id="62" dur="500" fill="hold"/>
                                        <p:tgtEl>
                                          <p:spTgt spid="7"/>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4"/>
                                        </p:tgtEl>
                                      </p:cBhvr>
                                    </p:cmd>
                                  </p:childTnLst>
                                </p:cTn>
                              </p:par>
                              <p:par>
                                <p:cTn id="65" presetID="1" presetClass="entr" presetSubtype="0" fill="hold" nodeType="withEffect">
                                  <p:stCondLst>
                                    <p:cond delay="0"/>
                                  </p:stCondLst>
                                  <p:childTnLst>
                                    <p:set>
                                      <p:cBhvr>
                                        <p:cTn id="66" dur="1" fill="hold">
                                          <p:stCondLst>
                                            <p:cond delay="9"/>
                                          </p:stCondLst>
                                        </p:cTn>
                                        <p:tgtEl>
                                          <p:spTgt spid="11"/>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4"/>
                                        </p:tgtEl>
                                      </p:cBhvr>
                                    </p:cmd>
                                  </p:childTnLst>
                                </p:cTn>
                              </p:par>
                              <p:par>
                                <p:cTn id="79" presetID="1" presetClass="entr" presetSubtype="0" fill="hold" nodeType="withEffect">
                                  <p:stCondLst>
                                    <p:cond delay="0"/>
                                  </p:stCondLst>
                                  <p:childTnLst>
                                    <p:set>
                                      <p:cBhvr>
                                        <p:cTn id="80" dur="1" fill="hold">
                                          <p:stCondLst>
                                            <p:cond delay="9"/>
                                          </p:stCondLst>
                                        </p:cTn>
                                        <p:tgtEl>
                                          <p:spTgt spid="12"/>
                                        </p:tgtEl>
                                        <p:attrNameLst>
                                          <p:attrName>style.visibility</p:attrName>
                                        </p:attrNameLst>
                                      </p:cBhvr>
                                      <p:to>
                                        <p:strVal val="visible"/>
                                      </p:to>
                                    </p:set>
                                  </p:childTnLst>
                                </p:cTn>
                              </p:par>
                              <p:par>
                                <p:cTn id="81" presetID="26" presetClass="emph" presetSubtype="0" repeatCount="2000" fill="hold" grpId="1" nodeType="withEffect">
                                  <p:stCondLst>
                                    <p:cond delay="0"/>
                                  </p:stCondLst>
                                  <p:childTnLst>
                                    <p:animEffect transition="out" filter="fade">
                                      <p:cBhvr>
                                        <p:cTn id="82" dur="500" tmFilter="0, 0; .2, .5; .8, .5; 1, 0"/>
                                        <p:tgtEl>
                                          <p:spTgt spid="8"/>
                                        </p:tgtEl>
                                      </p:cBhvr>
                                    </p:animEffect>
                                    <p:animScale>
                                      <p:cBhvr>
                                        <p:cTn id="83" dur="250" autoRev="1" fill="hold"/>
                                        <p:tgtEl>
                                          <p:spTgt spid="8"/>
                                        </p:tgtEl>
                                      </p:cBhvr>
                                      <p:by x="105000" y="105000"/>
                                    </p:animScale>
                                  </p:childTnLst>
                                </p:cTn>
                              </p:par>
                            </p:childTnLst>
                          </p:cTn>
                        </p:par>
                      </p:childTnLst>
                    </p:cTn>
                  </p:par>
                </p:childTnLst>
              </p:cTn>
              <p:nextCondLst>
                <p:cond evt="onClick" delay="0">
                  <p:tgtEl>
                    <p:spTgt spid="8"/>
                  </p:tgtEl>
                </p:cond>
              </p:nextCondLst>
            </p:seq>
            <p:video>
              <p:cMediaNode vol="80000">
                <p:cTn id="84" fill="hold" display="0">
                  <p:stCondLst>
                    <p:cond delay="indefinite"/>
                  </p:stCondLst>
                </p:cTn>
                <p:tgtEl>
                  <p:spTgt spid="9"/>
                </p:tgtEl>
              </p:cMediaNode>
            </p:vide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214582" y="777010"/>
            <a:ext cx="9762837" cy="1788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933" b="1" noProof="1">
                <a:solidFill>
                  <a:srgbClr val="FF0000"/>
                </a:solidFill>
                <a:latin typeface="Arial" panose="020B0604020202020204" pitchFamily="34" charset="0"/>
                <a:cs typeface="Arial" panose="020B0604020202020204" pitchFamily="34" charset="0"/>
              </a:rPr>
              <a:t>Câu hỏi 2: </a:t>
            </a:r>
            <a:r>
              <a:rPr lang="vi-VN" sz="2933" noProof="1">
                <a:solidFill>
                  <a:prstClr val="black"/>
                </a:solidFill>
                <a:latin typeface="Arial" panose="020B0604020202020204" pitchFamily="34" charset="0"/>
                <a:cs typeface="Arial" panose="020B0604020202020204" pitchFamily="34" charset="0"/>
              </a:rPr>
              <a:t>Hành vi, việc làm không nên thực hiện khi đến thăm cảnh quan thiên nhiên</a:t>
            </a:r>
          </a:p>
        </p:txBody>
      </p:sp>
      <p:sp>
        <p:nvSpPr>
          <p:cNvPr id="5" name="Đáp án đúng">
            <a:extLst>
              <a:ext uri="{FF2B5EF4-FFF2-40B4-BE49-F238E27FC236}">
                <a16:creationId xmlns:a16="http://schemas.microsoft.com/office/drawing/2014/main" id="{8B66CBE4-2DB9-BCF7-D1C4-281B894BFE17}"/>
              </a:ext>
            </a:extLst>
          </p:cNvPr>
          <p:cNvSpPr/>
          <p:nvPr/>
        </p:nvSpPr>
        <p:spPr>
          <a:xfrm>
            <a:off x="1112984" y="4711699"/>
            <a:ext cx="4733637"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Viết, vẽ bậy lên vách đá, lên tường</a:t>
            </a:r>
          </a:p>
        </p:txBody>
      </p:sp>
      <p:sp>
        <p:nvSpPr>
          <p:cNvPr id="6" name="Đáp án sai 1">
            <a:extLst>
              <a:ext uri="{FF2B5EF4-FFF2-40B4-BE49-F238E27FC236}">
                <a16:creationId xmlns:a16="http://schemas.microsoft.com/office/drawing/2014/main" id="{3FCD9830-5FD1-BD44-878B-228BD96CE996}"/>
              </a:ext>
            </a:extLst>
          </p:cNvPr>
          <p:cNvSpPr/>
          <p:nvPr/>
        </p:nvSpPr>
        <p:spPr>
          <a:xfrm>
            <a:off x="1112982" y="3076865"/>
            <a:ext cx="4733637"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A. </a:t>
            </a:r>
            <a:r>
              <a:rPr lang="vi-VN" sz="2667" noProof="1">
                <a:solidFill>
                  <a:prstClr val="black"/>
                </a:solidFill>
                <a:latin typeface="Arial" panose="020B0604020202020204" pitchFamily="34" charset="0"/>
                <a:cs typeface="Arial" panose="020B0604020202020204" pitchFamily="34" charset="0"/>
              </a:rPr>
              <a:t>Giữ trật tự, không chen lấn</a:t>
            </a:r>
          </a:p>
        </p:txBody>
      </p:sp>
      <p:sp>
        <p:nvSpPr>
          <p:cNvPr id="7" name="Đáp án sai 2">
            <a:extLst>
              <a:ext uri="{FF2B5EF4-FFF2-40B4-BE49-F238E27FC236}">
                <a16:creationId xmlns:a16="http://schemas.microsoft.com/office/drawing/2014/main" id="{6A919885-0285-0403-1E09-FA94D8BC080B}"/>
              </a:ext>
            </a:extLst>
          </p:cNvPr>
          <p:cNvSpPr/>
          <p:nvPr/>
        </p:nvSpPr>
        <p:spPr>
          <a:xfrm>
            <a:off x="6340764" y="3076865"/>
            <a:ext cx="500464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Đi vệ sinh đúng nơi quy định</a:t>
            </a:r>
          </a:p>
        </p:txBody>
      </p:sp>
      <p:sp>
        <p:nvSpPr>
          <p:cNvPr id="8" name="Đáp án sai 3">
            <a:extLst>
              <a:ext uri="{FF2B5EF4-FFF2-40B4-BE49-F238E27FC236}">
                <a16:creationId xmlns:a16="http://schemas.microsoft.com/office/drawing/2014/main" id="{2E7D83A4-3758-8699-4DD0-010A80780539}"/>
              </a:ext>
            </a:extLst>
          </p:cNvPr>
          <p:cNvSpPr/>
          <p:nvPr/>
        </p:nvSpPr>
        <p:spPr>
          <a:xfrm>
            <a:off x="6340763" y="4711699"/>
            <a:ext cx="500464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D. </a:t>
            </a:r>
            <a:r>
              <a:rPr lang="vi-VN" sz="2667" noProof="1">
                <a:solidFill>
                  <a:prstClr val="black"/>
                </a:solidFill>
                <a:latin typeface="Arial" panose="020B0604020202020204" pitchFamily="34" charset="0"/>
                <a:cs typeface="Arial" panose="020B0604020202020204" pitchFamily="34" charset="0"/>
              </a:rPr>
              <a:t>Không làm hại động vật</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062" y="5005468"/>
            <a:ext cx="890399"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87052" y="3348182"/>
            <a:ext cx="938149"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87052" y="4998025"/>
            <a:ext cx="938149"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79114" y="3348182"/>
            <a:ext cx="887347"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6" y="-637266"/>
            <a:ext cx="487363" cy="487363"/>
          </a:xfrm>
          <a:prstGeom prst="rect">
            <a:avLst/>
          </a:prstGeom>
        </p:spPr>
      </p:pic>
      <p:pic>
        <p:nvPicPr>
          <p:cNvPr id="14" name="10giay">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0464800" y="141977"/>
            <a:ext cx="1524000" cy="857250"/>
          </a:xfrm>
          <a:prstGeom prst="ellipse">
            <a:avLst/>
          </a:prstGeom>
          <a:ln>
            <a:noFill/>
          </a:ln>
          <a:effectLst>
            <a:softEdge rad="112500"/>
          </a:effectLst>
        </p:spPr>
      </p:pic>
    </p:spTree>
    <p:extLst>
      <p:ext uri="{BB962C8B-B14F-4D97-AF65-F5344CB8AC3E}">
        <p14:creationId xmlns:p14="http://schemas.microsoft.com/office/powerpoint/2010/main" val="601145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9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5"/>
                                        </p:tgtEl>
                                        <p:attrNameLst>
                                          <p:attrName>fillcolor</p:attrName>
                                        </p:attrNameLst>
                                      </p:cBhvr>
                                      <p:to>
                                        <a:srgbClr val="92D050"/>
                                      </p:to>
                                    </p:animClr>
                                    <p:set>
                                      <p:cBhvr>
                                        <p:cTn id="31" dur="500" fill="hold"/>
                                        <p:tgtEl>
                                          <p:spTgt spid="5"/>
                                        </p:tgtEl>
                                        <p:attrNameLst>
                                          <p:attrName>fill.type</p:attrName>
                                        </p:attrNameLst>
                                      </p:cBhvr>
                                      <p:to>
                                        <p:strVal val="solid"/>
                                      </p:to>
                                    </p:set>
                                    <p:set>
                                      <p:cBhvr>
                                        <p:cTn id="32" dur="500" fill="hold"/>
                                        <p:tgtEl>
                                          <p:spTgt spid="5"/>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3"/>
                                        </p:tgtEl>
                                      </p:cBhvr>
                                    </p:cmd>
                                  </p:childTnLst>
                                </p:cTn>
                              </p:par>
                              <p:par>
                                <p:cTn id="35" presetID="1" presetClass="entr" presetSubtype="0" fill="hold" nodeType="withEffect">
                                  <p:stCondLst>
                                    <p:cond delay="0"/>
                                  </p:stCondLst>
                                  <p:childTnLst>
                                    <p:set>
                                      <p:cBhvr>
                                        <p:cTn id="36" dur="1" fill="hold">
                                          <p:stCondLst>
                                            <p:cond delay="9"/>
                                          </p:stCondLst>
                                        </p:cTn>
                                        <p:tgtEl>
                                          <p:spTgt spid="10"/>
                                        </p:tgtEl>
                                        <p:attrNameLst>
                                          <p:attrName>style.visibility</p:attrName>
                                        </p:attrNameLst>
                                      </p:cBhvr>
                                      <p:to>
                                        <p:strVal val="visible"/>
                                      </p:to>
                                    </p:set>
                                  </p:childTnLst>
                                </p:cTn>
                              </p:par>
                              <p:par>
                                <p:cTn id="37" presetID="26" presetClass="emph" presetSubtype="0" repeatCount="2000" fill="hold" grpId="1" nodeType="with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40" fill="hold" display="0">
                  <p:stCondLst>
                    <p:cond delay="indefinite"/>
                  </p:stCondLst>
                  <p:endCondLst>
                    <p:cond evt="onStopAudio" delay="0">
                      <p:tgtEl>
                        <p:sldTgt/>
                      </p:tgtEl>
                    </p:cond>
                  </p:endCondLst>
                </p:cTn>
                <p:tgtEl>
                  <p:spTgt spid="3"/>
                </p:tgtEl>
              </p:cMediaNode>
            </p:audio>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6"/>
                                        </p:tgtEl>
                                        <p:attrNameLst>
                                          <p:attrName>fillcolor</p:attrName>
                                        </p:attrNameLst>
                                      </p:cBhvr>
                                      <p:to>
                                        <a:srgbClr val="D99694"/>
                                      </p:to>
                                    </p:animClr>
                                    <p:set>
                                      <p:cBhvr>
                                        <p:cTn id="46" dur="500" fill="hold"/>
                                        <p:tgtEl>
                                          <p:spTgt spid="6"/>
                                        </p:tgtEl>
                                        <p:attrNameLst>
                                          <p:attrName>fill.type</p:attrName>
                                        </p:attrNameLst>
                                      </p:cBhvr>
                                      <p:to>
                                        <p:strVal val="solid"/>
                                      </p:to>
                                    </p:set>
                                    <p:set>
                                      <p:cBhvr>
                                        <p:cTn id="47" dur="500" fill="hold"/>
                                        <p:tgtEl>
                                          <p:spTgt spid="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
                                        </p:tgtEl>
                                      </p:cBhvr>
                                    </p:cmd>
                                  </p:childTnLst>
                                </p:cTn>
                              </p:par>
                              <p:par>
                                <p:cTn id="50" presetID="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4"/>
                </p:tgtEl>
              </p:cMediaNode>
            </p:audi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7"/>
                                        </p:tgtEl>
                                        <p:attrNameLst>
                                          <p:attrName>fillcolor</p:attrName>
                                        </p:attrNameLst>
                                      </p:cBhvr>
                                      <p:to>
                                        <a:srgbClr val="D99694"/>
                                      </p:to>
                                    </p:animClr>
                                    <p:set>
                                      <p:cBhvr>
                                        <p:cTn id="61" dur="500" fill="hold"/>
                                        <p:tgtEl>
                                          <p:spTgt spid="7"/>
                                        </p:tgtEl>
                                        <p:attrNameLst>
                                          <p:attrName>fill.type</p:attrName>
                                        </p:attrNameLst>
                                      </p:cBhvr>
                                      <p:to>
                                        <p:strVal val="solid"/>
                                      </p:to>
                                    </p:set>
                                    <p:set>
                                      <p:cBhvr>
                                        <p:cTn id="62" dur="500" fill="hold"/>
                                        <p:tgtEl>
                                          <p:spTgt spid="7"/>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4"/>
                                        </p:tgtEl>
                                      </p:cBhvr>
                                    </p:cmd>
                                  </p:childTnLst>
                                </p:cTn>
                              </p:par>
                              <p:par>
                                <p:cTn id="65" presetID="1" presetClass="entr" presetSubtype="0" fill="hold" nodeType="withEffect">
                                  <p:stCondLst>
                                    <p:cond delay="0"/>
                                  </p:stCondLst>
                                  <p:childTnLst>
                                    <p:set>
                                      <p:cBhvr>
                                        <p:cTn id="66" dur="1" fill="hold">
                                          <p:stCondLst>
                                            <p:cond delay="9"/>
                                          </p:stCondLst>
                                        </p:cTn>
                                        <p:tgtEl>
                                          <p:spTgt spid="11"/>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4"/>
                                        </p:tgtEl>
                                      </p:cBhvr>
                                    </p:cmd>
                                  </p:childTnLst>
                                </p:cTn>
                              </p:par>
                              <p:par>
                                <p:cTn id="79" presetID="1" presetClass="entr" presetSubtype="0" fill="hold" nodeType="withEffect">
                                  <p:stCondLst>
                                    <p:cond delay="0"/>
                                  </p:stCondLst>
                                  <p:childTnLst>
                                    <p:set>
                                      <p:cBhvr>
                                        <p:cTn id="80" dur="1" fill="hold">
                                          <p:stCondLst>
                                            <p:cond delay="9"/>
                                          </p:stCondLst>
                                        </p:cTn>
                                        <p:tgtEl>
                                          <p:spTgt spid="12"/>
                                        </p:tgtEl>
                                        <p:attrNameLst>
                                          <p:attrName>style.visibility</p:attrName>
                                        </p:attrNameLst>
                                      </p:cBhvr>
                                      <p:to>
                                        <p:strVal val="visible"/>
                                      </p:to>
                                    </p:set>
                                  </p:childTnLst>
                                </p:cTn>
                              </p:par>
                              <p:par>
                                <p:cTn id="81" presetID="26" presetClass="emph" presetSubtype="0" repeatCount="2000" fill="hold" grpId="1" nodeType="withEffect">
                                  <p:stCondLst>
                                    <p:cond delay="0"/>
                                  </p:stCondLst>
                                  <p:childTnLst>
                                    <p:animEffect transition="out" filter="fade">
                                      <p:cBhvr>
                                        <p:cTn id="82" dur="500" tmFilter="0, 0; .2, .5; .8, .5; 1, 0"/>
                                        <p:tgtEl>
                                          <p:spTgt spid="8"/>
                                        </p:tgtEl>
                                      </p:cBhvr>
                                    </p:animEffect>
                                    <p:animScale>
                                      <p:cBhvr>
                                        <p:cTn id="83" dur="250" autoRev="1" fill="hold"/>
                                        <p:tgtEl>
                                          <p:spTgt spid="8"/>
                                        </p:tgtEl>
                                      </p:cBhvr>
                                      <p:by x="105000" y="105000"/>
                                    </p:animScale>
                                  </p:childTnLst>
                                </p:cTn>
                              </p:par>
                            </p:childTnLst>
                          </p:cTn>
                        </p:par>
                      </p:childTnLst>
                    </p:cTn>
                  </p:par>
                </p:childTnLst>
              </p:cTn>
              <p:nextCondLst>
                <p:cond evt="onClick" delay="0">
                  <p:tgtEl>
                    <p:spTgt spid="8"/>
                  </p:tgtEl>
                </p:cond>
              </p:nextCondLst>
            </p:seq>
            <p:video>
              <p:cMediaNode vol="80000">
                <p:cTn id="84" fill="hold" display="0">
                  <p:stCondLst>
                    <p:cond delay="indefinite"/>
                  </p:stCondLst>
                </p:cTn>
                <p:tgtEl>
                  <p:spTgt spid="14"/>
                </p:tgtEl>
              </p:cMediaNode>
            </p:vide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214582" y="777010"/>
            <a:ext cx="9762837" cy="1788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933" b="1" noProof="1">
                <a:solidFill>
                  <a:srgbClr val="FF0000"/>
                </a:solidFill>
                <a:latin typeface="Arial" panose="020B0604020202020204" pitchFamily="34" charset="0"/>
                <a:cs typeface="Arial" panose="020B0604020202020204" pitchFamily="34" charset="0"/>
              </a:rPr>
              <a:t>Câu hỏi 3: </a:t>
            </a:r>
            <a:r>
              <a:rPr lang="vi-VN" sz="2933" noProof="1">
                <a:solidFill>
                  <a:prstClr val="black"/>
                </a:solidFill>
                <a:latin typeface="Arial" panose="020B0604020202020204" pitchFamily="34" charset="0"/>
                <a:cs typeface="Arial" panose="020B0604020202020204" pitchFamily="34" charset="0"/>
              </a:rPr>
              <a:t>Đâu là cảnh quan thiên nhiên của quê hương, đất nước?</a:t>
            </a:r>
          </a:p>
        </p:txBody>
      </p:sp>
      <p:sp>
        <p:nvSpPr>
          <p:cNvPr id="5" name="Đáp án đúng">
            <a:extLst>
              <a:ext uri="{FF2B5EF4-FFF2-40B4-BE49-F238E27FC236}">
                <a16:creationId xmlns:a16="http://schemas.microsoft.com/office/drawing/2014/main" id="{8B66CBE4-2DB9-BCF7-D1C4-281B894BFE17}"/>
              </a:ext>
            </a:extLst>
          </p:cNvPr>
          <p:cNvSpPr/>
          <p:nvPr/>
        </p:nvSpPr>
        <p:spPr>
          <a:xfrm>
            <a:off x="6442363" y="30768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Vịnh Hạ Long</a:t>
            </a:r>
          </a:p>
        </p:txBody>
      </p:sp>
      <p:sp>
        <p:nvSpPr>
          <p:cNvPr id="6" name="Đáp án sai 1">
            <a:extLst>
              <a:ext uri="{FF2B5EF4-FFF2-40B4-BE49-F238E27FC236}">
                <a16:creationId xmlns:a16="http://schemas.microsoft.com/office/drawing/2014/main" id="{3FCD9830-5FD1-BD44-878B-228BD96CE996}"/>
              </a:ext>
            </a:extLst>
          </p:cNvPr>
          <p:cNvSpPr/>
          <p:nvPr/>
        </p:nvSpPr>
        <p:spPr>
          <a:xfrm>
            <a:off x="1214582" y="30768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A. </a:t>
            </a:r>
            <a:r>
              <a:rPr lang="vi-VN" sz="2667" noProof="1">
                <a:solidFill>
                  <a:prstClr val="black"/>
                </a:solidFill>
                <a:latin typeface="Arial" panose="020B0604020202020204" pitchFamily="34" charset="0"/>
                <a:cs typeface="Arial" panose="020B0604020202020204" pitchFamily="34" charset="0"/>
              </a:rPr>
              <a:t>Dân ca quan họ</a:t>
            </a:r>
          </a:p>
        </p:txBody>
      </p:sp>
      <p:sp>
        <p:nvSpPr>
          <p:cNvPr id="7" name="Đáp án sai 2">
            <a:extLst>
              <a:ext uri="{FF2B5EF4-FFF2-40B4-BE49-F238E27FC236}">
                <a16:creationId xmlns:a16="http://schemas.microsoft.com/office/drawing/2014/main" id="{6A919885-0285-0403-1E09-FA94D8BC080B}"/>
              </a:ext>
            </a:extLst>
          </p:cNvPr>
          <p:cNvSpPr/>
          <p:nvPr/>
        </p:nvSpPr>
        <p:spPr>
          <a:xfrm>
            <a:off x="1214582" y="4717466"/>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Cồng chiêng Tây Nguyên</a:t>
            </a:r>
          </a:p>
        </p:txBody>
      </p:sp>
      <p:sp>
        <p:nvSpPr>
          <p:cNvPr id="8" name="Đáp án sai 3">
            <a:extLst>
              <a:ext uri="{FF2B5EF4-FFF2-40B4-BE49-F238E27FC236}">
                <a16:creationId xmlns:a16="http://schemas.microsoft.com/office/drawing/2014/main" id="{2E7D83A4-3758-8699-4DD0-010A80780539}"/>
              </a:ext>
            </a:extLst>
          </p:cNvPr>
          <p:cNvSpPr/>
          <p:nvPr/>
        </p:nvSpPr>
        <p:spPr>
          <a:xfrm>
            <a:off x="6442363" y="471169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D. </a:t>
            </a:r>
            <a:r>
              <a:rPr lang="vi-VN" sz="2667" noProof="1">
                <a:solidFill>
                  <a:prstClr val="black"/>
                </a:solidFill>
                <a:latin typeface="Arial" panose="020B0604020202020204" pitchFamily="34" charset="0"/>
                <a:cs typeface="Arial" panose="020B0604020202020204" pitchFamily="34" charset="0"/>
              </a:rPr>
              <a:t>Cố đô Huế</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51096" y="3370634"/>
            <a:ext cx="853046"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19358" y="4998025"/>
            <a:ext cx="85012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27296" y="4998025"/>
            <a:ext cx="85012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19358" y="3348182"/>
            <a:ext cx="850122"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6" y="-637266"/>
            <a:ext cx="487363" cy="487363"/>
          </a:xfrm>
          <a:prstGeom prst="rect">
            <a:avLst/>
          </a:prstGeom>
        </p:spPr>
      </p:pic>
      <p:pic>
        <p:nvPicPr>
          <p:cNvPr id="14" name="10giay">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0464800" y="141977"/>
            <a:ext cx="1524000" cy="857250"/>
          </a:xfrm>
          <a:prstGeom prst="ellipse">
            <a:avLst/>
          </a:prstGeom>
          <a:ln>
            <a:noFill/>
          </a:ln>
          <a:effectLst>
            <a:softEdge rad="112500"/>
          </a:effectLst>
        </p:spPr>
      </p:pic>
    </p:spTree>
    <p:extLst>
      <p:ext uri="{BB962C8B-B14F-4D97-AF65-F5344CB8AC3E}">
        <p14:creationId xmlns:p14="http://schemas.microsoft.com/office/powerpoint/2010/main" val="23265231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9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5"/>
                                        </p:tgtEl>
                                        <p:attrNameLst>
                                          <p:attrName>fillcolor</p:attrName>
                                        </p:attrNameLst>
                                      </p:cBhvr>
                                      <p:to>
                                        <a:srgbClr val="92D050"/>
                                      </p:to>
                                    </p:animClr>
                                    <p:set>
                                      <p:cBhvr>
                                        <p:cTn id="31" dur="500" fill="hold"/>
                                        <p:tgtEl>
                                          <p:spTgt spid="5"/>
                                        </p:tgtEl>
                                        <p:attrNameLst>
                                          <p:attrName>fill.type</p:attrName>
                                        </p:attrNameLst>
                                      </p:cBhvr>
                                      <p:to>
                                        <p:strVal val="solid"/>
                                      </p:to>
                                    </p:set>
                                    <p:set>
                                      <p:cBhvr>
                                        <p:cTn id="32" dur="500" fill="hold"/>
                                        <p:tgtEl>
                                          <p:spTgt spid="5"/>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3"/>
                                        </p:tgtEl>
                                      </p:cBhvr>
                                    </p:cmd>
                                  </p:childTnLst>
                                </p:cTn>
                              </p:par>
                              <p:par>
                                <p:cTn id="35" presetID="1" presetClass="entr" presetSubtype="0" fill="hold" nodeType="withEffect">
                                  <p:stCondLst>
                                    <p:cond delay="0"/>
                                  </p:stCondLst>
                                  <p:childTnLst>
                                    <p:set>
                                      <p:cBhvr>
                                        <p:cTn id="36" dur="1" fill="hold">
                                          <p:stCondLst>
                                            <p:cond delay="9"/>
                                          </p:stCondLst>
                                        </p:cTn>
                                        <p:tgtEl>
                                          <p:spTgt spid="10"/>
                                        </p:tgtEl>
                                        <p:attrNameLst>
                                          <p:attrName>style.visibility</p:attrName>
                                        </p:attrNameLst>
                                      </p:cBhvr>
                                      <p:to>
                                        <p:strVal val="visible"/>
                                      </p:to>
                                    </p:set>
                                  </p:childTnLst>
                                </p:cTn>
                              </p:par>
                              <p:par>
                                <p:cTn id="37" presetID="26" presetClass="emph" presetSubtype="0" repeatCount="2000" fill="hold" grpId="1" nodeType="with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40" fill="hold" display="0">
                  <p:stCondLst>
                    <p:cond delay="indefinite"/>
                  </p:stCondLst>
                  <p:endCondLst>
                    <p:cond evt="onStopAudio" delay="0">
                      <p:tgtEl>
                        <p:sldTgt/>
                      </p:tgtEl>
                    </p:cond>
                  </p:endCondLst>
                </p:cTn>
                <p:tgtEl>
                  <p:spTgt spid="3"/>
                </p:tgtEl>
              </p:cMediaNode>
            </p:audio>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6"/>
                                        </p:tgtEl>
                                        <p:attrNameLst>
                                          <p:attrName>fillcolor</p:attrName>
                                        </p:attrNameLst>
                                      </p:cBhvr>
                                      <p:to>
                                        <a:srgbClr val="D99694"/>
                                      </p:to>
                                    </p:animClr>
                                    <p:set>
                                      <p:cBhvr>
                                        <p:cTn id="46" dur="500" fill="hold"/>
                                        <p:tgtEl>
                                          <p:spTgt spid="6"/>
                                        </p:tgtEl>
                                        <p:attrNameLst>
                                          <p:attrName>fill.type</p:attrName>
                                        </p:attrNameLst>
                                      </p:cBhvr>
                                      <p:to>
                                        <p:strVal val="solid"/>
                                      </p:to>
                                    </p:set>
                                    <p:set>
                                      <p:cBhvr>
                                        <p:cTn id="47" dur="500" fill="hold"/>
                                        <p:tgtEl>
                                          <p:spTgt spid="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
                                        </p:tgtEl>
                                      </p:cBhvr>
                                    </p:cmd>
                                  </p:childTnLst>
                                </p:cTn>
                              </p:par>
                              <p:par>
                                <p:cTn id="50" presetID="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4"/>
                </p:tgtEl>
              </p:cMediaNode>
            </p:audi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7"/>
                                        </p:tgtEl>
                                        <p:attrNameLst>
                                          <p:attrName>fillcolor</p:attrName>
                                        </p:attrNameLst>
                                      </p:cBhvr>
                                      <p:to>
                                        <a:srgbClr val="D99694"/>
                                      </p:to>
                                    </p:animClr>
                                    <p:set>
                                      <p:cBhvr>
                                        <p:cTn id="61" dur="500" fill="hold"/>
                                        <p:tgtEl>
                                          <p:spTgt spid="7"/>
                                        </p:tgtEl>
                                        <p:attrNameLst>
                                          <p:attrName>fill.type</p:attrName>
                                        </p:attrNameLst>
                                      </p:cBhvr>
                                      <p:to>
                                        <p:strVal val="solid"/>
                                      </p:to>
                                    </p:set>
                                    <p:set>
                                      <p:cBhvr>
                                        <p:cTn id="62" dur="500" fill="hold"/>
                                        <p:tgtEl>
                                          <p:spTgt spid="7"/>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4"/>
                                        </p:tgtEl>
                                      </p:cBhvr>
                                    </p:cmd>
                                  </p:childTnLst>
                                </p:cTn>
                              </p:par>
                              <p:par>
                                <p:cTn id="65" presetID="1" presetClass="entr" presetSubtype="0" fill="hold" nodeType="withEffect">
                                  <p:stCondLst>
                                    <p:cond delay="0"/>
                                  </p:stCondLst>
                                  <p:childTnLst>
                                    <p:set>
                                      <p:cBhvr>
                                        <p:cTn id="66" dur="1" fill="hold">
                                          <p:stCondLst>
                                            <p:cond delay="9"/>
                                          </p:stCondLst>
                                        </p:cTn>
                                        <p:tgtEl>
                                          <p:spTgt spid="11"/>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4"/>
                                        </p:tgtEl>
                                      </p:cBhvr>
                                    </p:cmd>
                                  </p:childTnLst>
                                </p:cTn>
                              </p:par>
                              <p:par>
                                <p:cTn id="79" presetID="1" presetClass="entr" presetSubtype="0" fill="hold" nodeType="withEffect">
                                  <p:stCondLst>
                                    <p:cond delay="0"/>
                                  </p:stCondLst>
                                  <p:childTnLst>
                                    <p:set>
                                      <p:cBhvr>
                                        <p:cTn id="80" dur="1" fill="hold">
                                          <p:stCondLst>
                                            <p:cond delay="9"/>
                                          </p:stCondLst>
                                        </p:cTn>
                                        <p:tgtEl>
                                          <p:spTgt spid="12"/>
                                        </p:tgtEl>
                                        <p:attrNameLst>
                                          <p:attrName>style.visibility</p:attrName>
                                        </p:attrNameLst>
                                      </p:cBhvr>
                                      <p:to>
                                        <p:strVal val="visible"/>
                                      </p:to>
                                    </p:set>
                                  </p:childTnLst>
                                </p:cTn>
                              </p:par>
                              <p:par>
                                <p:cTn id="81" presetID="26" presetClass="emph" presetSubtype="0" repeatCount="2000" fill="hold" grpId="1" nodeType="withEffect">
                                  <p:stCondLst>
                                    <p:cond delay="0"/>
                                  </p:stCondLst>
                                  <p:childTnLst>
                                    <p:animEffect transition="out" filter="fade">
                                      <p:cBhvr>
                                        <p:cTn id="82" dur="500" tmFilter="0, 0; .2, .5; .8, .5; 1, 0"/>
                                        <p:tgtEl>
                                          <p:spTgt spid="8"/>
                                        </p:tgtEl>
                                      </p:cBhvr>
                                    </p:animEffect>
                                    <p:animScale>
                                      <p:cBhvr>
                                        <p:cTn id="83" dur="250" autoRev="1" fill="hold"/>
                                        <p:tgtEl>
                                          <p:spTgt spid="8"/>
                                        </p:tgtEl>
                                      </p:cBhvr>
                                      <p:by x="105000" y="105000"/>
                                    </p:animScale>
                                  </p:childTnLst>
                                </p:cTn>
                              </p:par>
                            </p:childTnLst>
                          </p:cTn>
                        </p:par>
                      </p:childTnLst>
                    </p:cTn>
                  </p:par>
                </p:childTnLst>
              </p:cTn>
              <p:nextCondLst>
                <p:cond evt="onClick" delay="0">
                  <p:tgtEl>
                    <p:spTgt spid="8"/>
                  </p:tgtEl>
                </p:cond>
              </p:nextCondLst>
            </p:seq>
            <p:video>
              <p:cMediaNode vol="80000">
                <p:cTn id="84" fill="hold" display="0">
                  <p:stCondLst>
                    <p:cond delay="indefinite"/>
                  </p:stCondLst>
                </p:cTn>
                <p:tgtEl>
                  <p:spTgt spid="14"/>
                </p:tgtEl>
              </p:cMediaNode>
            </p:vide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214582" y="777010"/>
            <a:ext cx="9762837" cy="16867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933" b="1" noProof="1">
                <a:solidFill>
                  <a:srgbClr val="FF0000"/>
                </a:solidFill>
                <a:latin typeface="Arial" panose="020B0604020202020204" pitchFamily="34" charset="0"/>
                <a:cs typeface="Arial" panose="020B0604020202020204" pitchFamily="34" charset="0"/>
              </a:rPr>
              <a:t>Câu hỏi 4: </a:t>
            </a:r>
            <a:r>
              <a:rPr lang="vi-VN" sz="2933" noProof="1">
                <a:solidFill>
                  <a:prstClr val="black"/>
                </a:solidFill>
                <a:latin typeface="Arial" panose="020B0604020202020204" pitchFamily="34" charset="0"/>
                <a:cs typeface="Arial" panose="020B0604020202020204" pitchFamily="34" charset="0"/>
              </a:rPr>
              <a:t>Đâu là cảnh quan thiên nhiên của nước ta?</a:t>
            </a:r>
          </a:p>
        </p:txBody>
      </p:sp>
      <p:sp>
        <p:nvSpPr>
          <p:cNvPr id="5" name="Đáp án đúng">
            <a:extLst>
              <a:ext uri="{FF2B5EF4-FFF2-40B4-BE49-F238E27FC236}">
                <a16:creationId xmlns:a16="http://schemas.microsoft.com/office/drawing/2014/main" id="{8B66CBE4-2DB9-BCF7-D1C4-281B894BFE17}"/>
              </a:ext>
            </a:extLst>
          </p:cNvPr>
          <p:cNvSpPr/>
          <p:nvPr/>
        </p:nvSpPr>
        <p:spPr>
          <a:xfrm>
            <a:off x="6442363" y="4717466"/>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D. </a:t>
            </a:r>
            <a:r>
              <a:rPr lang="vi-VN" sz="2667" noProof="1">
                <a:solidFill>
                  <a:prstClr val="black"/>
                </a:solidFill>
                <a:latin typeface="Arial" panose="020B0604020202020204" pitchFamily="34" charset="0"/>
                <a:cs typeface="Arial" panose="020B0604020202020204" pitchFamily="34" charset="0"/>
              </a:rPr>
              <a:t>Rừng Tràm Chim</a:t>
            </a:r>
          </a:p>
        </p:txBody>
      </p:sp>
      <p:sp>
        <p:nvSpPr>
          <p:cNvPr id="6" name="Đáp án sai 1">
            <a:extLst>
              <a:ext uri="{FF2B5EF4-FFF2-40B4-BE49-F238E27FC236}">
                <a16:creationId xmlns:a16="http://schemas.microsoft.com/office/drawing/2014/main" id="{3FCD9830-5FD1-BD44-878B-228BD96CE996}"/>
              </a:ext>
            </a:extLst>
          </p:cNvPr>
          <p:cNvSpPr/>
          <p:nvPr/>
        </p:nvSpPr>
        <p:spPr>
          <a:xfrm>
            <a:off x="1214582" y="3076865"/>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A. </a:t>
            </a:r>
            <a:r>
              <a:rPr lang="vi-VN" sz="2667" noProof="1">
                <a:solidFill>
                  <a:prstClr val="black"/>
                </a:solidFill>
                <a:latin typeface="Arial" panose="020B0604020202020204" pitchFamily="34" charset="0"/>
                <a:cs typeface="Arial" panose="020B0604020202020204" pitchFamily="34" charset="0"/>
              </a:rPr>
              <a:t>Núi Phú Sĩ</a:t>
            </a:r>
          </a:p>
        </p:txBody>
      </p:sp>
      <p:sp>
        <p:nvSpPr>
          <p:cNvPr id="7" name="Đáp án sai 2">
            <a:extLst>
              <a:ext uri="{FF2B5EF4-FFF2-40B4-BE49-F238E27FC236}">
                <a16:creationId xmlns:a16="http://schemas.microsoft.com/office/drawing/2014/main" id="{6A919885-0285-0403-1E09-FA94D8BC080B}"/>
              </a:ext>
            </a:extLst>
          </p:cNvPr>
          <p:cNvSpPr/>
          <p:nvPr/>
        </p:nvSpPr>
        <p:spPr>
          <a:xfrm>
            <a:off x="1214582" y="4717466"/>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B. </a:t>
            </a:r>
            <a:r>
              <a:rPr lang="vi-VN" sz="2667" noProof="1">
                <a:solidFill>
                  <a:prstClr val="black"/>
                </a:solidFill>
                <a:latin typeface="Arial" panose="020B0604020202020204" pitchFamily="34" charset="0"/>
                <a:cs typeface="Arial" panose="020B0604020202020204" pitchFamily="34" charset="0"/>
              </a:rPr>
              <a:t>Tháp Efel</a:t>
            </a:r>
          </a:p>
        </p:txBody>
      </p:sp>
      <p:sp>
        <p:nvSpPr>
          <p:cNvPr id="8" name="Đáp án sai 3">
            <a:extLst>
              <a:ext uri="{FF2B5EF4-FFF2-40B4-BE49-F238E27FC236}">
                <a16:creationId xmlns:a16="http://schemas.microsoft.com/office/drawing/2014/main" id="{2E7D83A4-3758-8699-4DD0-010A80780539}"/>
              </a:ext>
            </a:extLst>
          </p:cNvPr>
          <p:cNvSpPr/>
          <p:nvPr/>
        </p:nvSpPr>
        <p:spPr>
          <a:xfrm>
            <a:off x="6442363" y="307686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noProof="1">
                <a:solidFill>
                  <a:prstClr val="black"/>
                </a:solidFill>
                <a:latin typeface="Arial" panose="020B0604020202020204" pitchFamily="34" charset="0"/>
                <a:cs typeface="Arial" panose="020B0604020202020204" pitchFamily="34" charset="0"/>
              </a:rPr>
              <a:t>C. </a:t>
            </a:r>
            <a:r>
              <a:rPr lang="vi-VN" sz="2667" noProof="1">
                <a:solidFill>
                  <a:prstClr val="black"/>
                </a:solidFill>
                <a:latin typeface="Arial" panose="020B0604020202020204" pitchFamily="34" charset="0"/>
                <a:cs typeface="Arial" panose="020B0604020202020204" pitchFamily="34" charset="0"/>
              </a:rPr>
              <a:t>Tượng nữ thần tự do</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7296" y="5012912"/>
            <a:ext cx="853046" cy="742494"/>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19358" y="4998025"/>
            <a:ext cx="85012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27296" y="3348181"/>
            <a:ext cx="85012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19358" y="3348182"/>
            <a:ext cx="850122" cy="7573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6" y="-637266"/>
            <a:ext cx="487363" cy="487363"/>
          </a:xfrm>
          <a:prstGeom prst="rect">
            <a:avLst/>
          </a:prstGeom>
        </p:spPr>
      </p:pic>
      <p:pic>
        <p:nvPicPr>
          <p:cNvPr id="14" name="10giay">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0464800" y="141977"/>
            <a:ext cx="1524000" cy="857250"/>
          </a:xfrm>
          <a:prstGeom prst="ellipse">
            <a:avLst/>
          </a:prstGeom>
          <a:ln>
            <a:noFill/>
          </a:ln>
          <a:effectLst>
            <a:softEdge rad="112500"/>
          </a:effectLst>
        </p:spPr>
      </p:pic>
    </p:spTree>
    <p:extLst>
      <p:ext uri="{BB962C8B-B14F-4D97-AF65-F5344CB8AC3E}">
        <p14:creationId xmlns:p14="http://schemas.microsoft.com/office/powerpoint/2010/main" val="1038242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9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5"/>
                                        </p:tgtEl>
                                        <p:attrNameLst>
                                          <p:attrName>fillcolor</p:attrName>
                                        </p:attrNameLst>
                                      </p:cBhvr>
                                      <p:to>
                                        <a:srgbClr val="92D050"/>
                                      </p:to>
                                    </p:animClr>
                                    <p:set>
                                      <p:cBhvr>
                                        <p:cTn id="31" dur="500" fill="hold"/>
                                        <p:tgtEl>
                                          <p:spTgt spid="5"/>
                                        </p:tgtEl>
                                        <p:attrNameLst>
                                          <p:attrName>fill.type</p:attrName>
                                        </p:attrNameLst>
                                      </p:cBhvr>
                                      <p:to>
                                        <p:strVal val="solid"/>
                                      </p:to>
                                    </p:set>
                                    <p:set>
                                      <p:cBhvr>
                                        <p:cTn id="32" dur="500" fill="hold"/>
                                        <p:tgtEl>
                                          <p:spTgt spid="5"/>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3"/>
                                        </p:tgtEl>
                                      </p:cBhvr>
                                    </p:cmd>
                                  </p:childTnLst>
                                </p:cTn>
                              </p:par>
                              <p:par>
                                <p:cTn id="35" presetID="1" presetClass="entr" presetSubtype="0" fill="hold" nodeType="withEffect">
                                  <p:stCondLst>
                                    <p:cond delay="0"/>
                                  </p:stCondLst>
                                  <p:childTnLst>
                                    <p:set>
                                      <p:cBhvr>
                                        <p:cTn id="36" dur="1" fill="hold">
                                          <p:stCondLst>
                                            <p:cond delay="9"/>
                                          </p:stCondLst>
                                        </p:cTn>
                                        <p:tgtEl>
                                          <p:spTgt spid="10"/>
                                        </p:tgtEl>
                                        <p:attrNameLst>
                                          <p:attrName>style.visibility</p:attrName>
                                        </p:attrNameLst>
                                      </p:cBhvr>
                                      <p:to>
                                        <p:strVal val="visible"/>
                                      </p:to>
                                    </p:set>
                                  </p:childTnLst>
                                </p:cTn>
                              </p:par>
                              <p:par>
                                <p:cTn id="37" presetID="26" presetClass="emph" presetSubtype="0" repeatCount="2000" fill="hold" grpId="1" nodeType="with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40" fill="hold" display="0">
                  <p:stCondLst>
                    <p:cond delay="indefinite"/>
                  </p:stCondLst>
                  <p:endCondLst>
                    <p:cond evt="onStopAudio" delay="0">
                      <p:tgtEl>
                        <p:sldTgt/>
                      </p:tgtEl>
                    </p:cond>
                  </p:endCondLst>
                </p:cTn>
                <p:tgtEl>
                  <p:spTgt spid="3"/>
                </p:tgtEl>
              </p:cMediaNode>
            </p:audio>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6"/>
                                        </p:tgtEl>
                                        <p:attrNameLst>
                                          <p:attrName>fillcolor</p:attrName>
                                        </p:attrNameLst>
                                      </p:cBhvr>
                                      <p:to>
                                        <a:srgbClr val="D99694"/>
                                      </p:to>
                                    </p:animClr>
                                    <p:set>
                                      <p:cBhvr>
                                        <p:cTn id="46" dur="500" fill="hold"/>
                                        <p:tgtEl>
                                          <p:spTgt spid="6"/>
                                        </p:tgtEl>
                                        <p:attrNameLst>
                                          <p:attrName>fill.type</p:attrName>
                                        </p:attrNameLst>
                                      </p:cBhvr>
                                      <p:to>
                                        <p:strVal val="solid"/>
                                      </p:to>
                                    </p:set>
                                    <p:set>
                                      <p:cBhvr>
                                        <p:cTn id="47" dur="500" fill="hold"/>
                                        <p:tgtEl>
                                          <p:spTgt spid="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
                                        </p:tgtEl>
                                      </p:cBhvr>
                                    </p:cmd>
                                  </p:childTnLst>
                                </p:cTn>
                              </p:par>
                              <p:par>
                                <p:cTn id="50" presetID="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4"/>
                </p:tgtEl>
              </p:cMediaNode>
            </p:audi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7"/>
                                        </p:tgtEl>
                                        <p:attrNameLst>
                                          <p:attrName>fillcolor</p:attrName>
                                        </p:attrNameLst>
                                      </p:cBhvr>
                                      <p:to>
                                        <a:srgbClr val="D99694"/>
                                      </p:to>
                                    </p:animClr>
                                    <p:set>
                                      <p:cBhvr>
                                        <p:cTn id="61" dur="500" fill="hold"/>
                                        <p:tgtEl>
                                          <p:spTgt spid="7"/>
                                        </p:tgtEl>
                                        <p:attrNameLst>
                                          <p:attrName>fill.type</p:attrName>
                                        </p:attrNameLst>
                                      </p:cBhvr>
                                      <p:to>
                                        <p:strVal val="solid"/>
                                      </p:to>
                                    </p:set>
                                    <p:set>
                                      <p:cBhvr>
                                        <p:cTn id="62" dur="500" fill="hold"/>
                                        <p:tgtEl>
                                          <p:spTgt spid="7"/>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4"/>
                                        </p:tgtEl>
                                      </p:cBhvr>
                                    </p:cmd>
                                  </p:childTnLst>
                                </p:cTn>
                              </p:par>
                              <p:par>
                                <p:cTn id="65" presetID="1" presetClass="entr" presetSubtype="0" fill="hold" nodeType="withEffect">
                                  <p:stCondLst>
                                    <p:cond delay="0"/>
                                  </p:stCondLst>
                                  <p:childTnLst>
                                    <p:set>
                                      <p:cBhvr>
                                        <p:cTn id="66" dur="1" fill="hold">
                                          <p:stCondLst>
                                            <p:cond delay="9"/>
                                          </p:stCondLst>
                                        </p:cTn>
                                        <p:tgtEl>
                                          <p:spTgt spid="11"/>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4"/>
                                        </p:tgtEl>
                                      </p:cBhvr>
                                    </p:cmd>
                                  </p:childTnLst>
                                </p:cTn>
                              </p:par>
                              <p:par>
                                <p:cTn id="79" presetID="1" presetClass="entr" presetSubtype="0" fill="hold" nodeType="withEffect">
                                  <p:stCondLst>
                                    <p:cond delay="0"/>
                                  </p:stCondLst>
                                  <p:childTnLst>
                                    <p:set>
                                      <p:cBhvr>
                                        <p:cTn id="80" dur="1" fill="hold">
                                          <p:stCondLst>
                                            <p:cond delay="9"/>
                                          </p:stCondLst>
                                        </p:cTn>
                                        <p:tgtEl>
                                          <p:spTgt spid="12"/>
                                        </p:tgtEl>
                                        <p:attrNameLst>
                                          <p:attrName>style.visibility</p:attrName>
                                        </p:attrNameLst>
                                      </p:cBhvr>
                                      <p:to>
                                        <p:strVal val="visible"/>
                                      </p:to>
                                    </p:set>
                                  </p:childTnLst>
                                </p:cTn>
                              </p:par>
                              <p:par>
                                <p:cTn id="81" presetID="26" presetClass="emph" presetSubtype="0" repeatCount="2000" fill="hold" grpId="1" nodeType="withEffect">
                                  <p:stCondLst>
                                    <p:cond delay="0"/>
                                  </p:stCondLst>
                                  <p:childTnLst>
                                    <p:animEffect transition="out" filter="fade">
                                      <p:cBhvr>
                                        <p:cTn id="82" dur="500" tmFilter="0, 0; .2, .5; .8, .5; 1, 0"/>
                                        <p:tgtEl>
                                          <p:spTgt spid="8"/>
                                        </p:tgtEl>
                                      </p:cBhvr>
                                    </p:animEffect>
                                    <p:animScale>
                                      <p:cBhvr>
                                        <p:cTn id="83" dur="250" autoRev="1" fill="hold"/>
                                        <p:tgtEl>
                                          <p:spTgt spid="8"/>
                                        </p:tgtEl>
                                      </p:cBhvr>
                                      <p:by x="105000" y="105000"/>
                                    </p:animScale>
                                  </p:childTnLst>
                                </p:cTn>
                              </p:par>
                            </p:childTnLst>
                          </p:cTn>
                        </p:par>
                      </p:childTnLst>
                    </p:cTn>
                  </p:par>
                </p:childTnLst>
              </p:cTn>
              <p:nextCondLst>
                <p:cond evt="onClick" delay="0">
                  <p:tgtEl>
                    <p:spTgt spid="8"/>
                  </p:tgtEl>
                </p:cond>
              </p:nextCondLst>
            </p:seq>
            <p:video>
              <p:cMediaNode vol="80000">
                <p:cTn id="84" fill="hold" display="0">
                  <p:stCondLst>
                    <p:cond delay="indefinite"/>
                  </p:stCondLst>
                </p:cTn>
                <p:tgtEl>
                  <p:spTgt spid="14"/>
                </p:tgtEl>
              </p:cMediaNode>
            </p:vide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622148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410918" y="648387"/>
            <a:ext cx="11147670" cy="5934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41034"/>
            <a:ext cx="1736237" cy="108909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03755" y="618990"/>
            <a:ext cx="1831556" cy="1148885"/>
          </a:xfrm>
          <a:prstGeom prst="rect">
            <a:avLst/>
          </a:prstGeom>
        </p:spPr>
      </p:pic>
      <p:pic>
        <p:nvPicPr>
          <p:cNvPr id="6" name="Picture 6"/>
          <p:cNvPicPr>
            <a:picLocks noChangeAspect="1"/>
          </p:cNvPicPr>
          <p:nvPr/>
        </p:nvPicPr>
        <p:blipFill>
          <a:blip r:embed="rId7"/>
          <a:srcRect/>
          <a:stretch>
            <a:fillRect/>
          </a:stretch>
        </p:blipFill>
        <p:spPr>
          <a:xfrm>
            <a:off x="10821963" y="41034"/>
            <a:ext cx="1305228" cy="1300333"/>
          </a:xfrm>
          <a:prstGeom prst="rect">
            <a:avLst/>
          </a:prstGeom>
        </p:spPr>
      </p:pic>
      <p:sp>
        <p:nvSpPr>
          <p:cNvPr id="21" name="TextBox 20"/>
          <p:cNvSpPr txBox="1"/>
          <p:nvPr/>
        </p:nvSpPr>
        <p:spPr>
          <a:xfrm>
            <a:off x="3307786" y="667941"/>
            <a:ext cx="5232400" cy="748988"/>
          </a:xfrm>
          <a:prstGeom prst="rect">
            <a:avLst/>
          </a:prstGeom>
          <a:noFill/>
        </p:spPr>
        <p:txBody>
          <a:bodyPr wrap="square" rtlCol="0">
            <a:spAutoFit/>
          </a:bodyPr>
          <a:lstStyle/>
          <a:p>
            <a:pPr algn="ctr" defTabSz="609630"/>
            <a:r>
              <a:rPr lang="en-US" sz="4267"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sp>
        <p:nvSpPr>
          <p:cNvPr id="3" name="Rectangle 2"/>
          <p:cNvSpPr/>
          <p:nvPr/>
        </p:nvSpPr>
        <p:spPr>
          <a:xfrm>
            <a:off x="1275178" y="1436483"/>
            <a:ext cx="9297617" cy="1446422"/>
          </a:xfrm>
          <a:prstGeom prst="rect">
            <a:avLst/>
          </a:prstGeom>
        </p:spPr>
        <p:txBody>
          <a:bodyPr wrap="square">
            <a:spAutoFit/>
          </a:bodyPr>
          <a:lstStyle/>
          <a:p>
            <a:pPr algn="ctr" defTabSz="609630">
              <a:lnSpc>
                <a:spcPct val="150000"/>
              </a:lnSpc>
              <a:spcBef>
                <a:spcPts val="400"/>
              </a:spcBef>
            </a:pPr>
            <a:r>
              <a:rPr lang="vi-VN" sz="2933"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933"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rò</a:t>
            </a:r>
            <a:r>
              <a:rPr lang="en-US" sz="2933"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933"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933"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 TÊN CÁC CẢNH ĐẸP THIÊN NHIÊN CỦA QUÊ HƯƠNG, ĐẤT NƯỚC”</a:t>
            </a:r>
            <a:endParaRPr lang="en-US" sz="2933"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639627" y="2675509"/>
            <a:ext cx="10773822" cy="2600199"/>
          </a:xfrm>
          <a:prstGeom prst="rect">
            <a:avLst/>
          </a:prstGeom>
        </p:spPr>
        <p:txBody>
          <a:bodyPr wrap="square">
            <a:spAutoFit/>
          </a:bodyPr>
          <a:lstStyle/>
          <a:p>
            <a:pPr algn="just" defTabSz="609630">
              <a:lnSpc>
                <a:spcPct val="150000"/>
              </a:lnSpc>
              <a:spcAft>
                <a:spcPts val="400"/>
              </a:spcAft>
            </a:pPr>
            <a:r>
              <a:rPr lang="vi-VN"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uật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khiển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2753242" y="5282784"/>
            <a:ext cx="6832343" cy="1606466"/>
          </a:xfrm>
          <a:prstGeom prst="rect">
            <a:avLst/>
          </a:prstGeom>
        </p:spPr>
      </p:pic>
      <p:pic>
        <p:nvPicPr>
          <p:cNvPr id="7" name="3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38074" y="486318"/>
            <a:ext cx="1678816" cy="9443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855514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video>
              <p:cMediaNode vol="100000">
                <p:cTn id="24" fill="hold" display="0">
                  <p:stCondLst>
                    <p:cond delay="indefinite"/>
                  </p:stCondLst>
                </p:cTn>
                <p:tgtEl>
                  <p:spTgt spid="7"/>
                </p:tgtEl>
              </p:cMediaNode>
            </p:video>
          </p:childTnLst>
        </p:cTn>
      </p:par>
    </p:tnLst>
    <p:bldLst>
      <p:bldP spid="21" grpId="0"/>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043362" y="0"/>
            <a:ext cx="3829050" cy="914400"/>
          </a:xfrm>
          <a:prstGeom prst="roundRect">
            <a:avLst/>
          </a:prstGeom>
          <a:solidFill>
            <a:srgbClr val="00B0F0"/>
          </a:solidFill>
          <a:ln>
            <a:solidFill>
              <a:schemeClr val="accent5">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Narrow" panose="020B0606020202030204" pitchFamily="34" charset="0"/>
              </a:rPr>
              <a:t>ĐÁP ÁN : </a:t>
            </a:r>
          </a:p>
        </p:txBody>
      </p:sp>
      <p:sp>
        <p:nvSpPr>
          <p:cNvPr id="5" name="Pentagon 4"/>
          <p:cNvSpPr/>
          <p:nvPr/>
        </p:nvSpPr>
        <p:spPr>
          <a:xfrm>
            <a:off x="0" y="1200581"/>
            <a:ext cx="2986089" cy="742950"/>
          </a:xfrm>
          <a:prstGeom prst="homePlate">
            <a:avLst>
              <a:gd name="adj" fmla="val 40385"/>
            </a:avLst>
          </a:prstGeom>
          <a:solidFill>
            <a:srgbClr val="FF000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MIỀN BẮC : </a:t>
            </a:r>
          </a:p>
        </p:txBody>
      </p:sp>
      <p:pic>
        <p:nvPicPr>
          <p:cNvPr id="7" name="Picture 6"/>
          <p:cNvPicPr>
            <a:picLocks noChangeAspect="1"/>
          </p:cNvPicPr>
          <p:nvPr/>
        </p:nvPicPr>
        <p:blipFill>
          <a:blip r:embed="rId2"/>
          <a:stretch>
            <a:fillRect/>
          </a:stretch>
        </p:blipFill>
        <p:spPr>
          <a:xfrm>
            <a:off x="1474224" y="2958373"/>
            <a:ext cx="4005262" cy="3742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Flowchart: Terminator 8"/>
          <p:cNvSpPr/>
          <p:nvPr/>
        </p:nvSpPr>
        <p:spPr>
          <a:xfrm>
            <a:off x="2000480" y="2211996"/>
            <a:ext cx="2952749" cy="72952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VỊNH HẠ LONG </a:t>
            </a:r>
          </a:p>
        </p:txBody>
      </p:sp>
      <p:pic>
        <p:nvPicPr>
          <p:cNvPr id="10" name="Picture 9"/>
          <p:cNvPicPr>
            <a:picLocks noChangeAspect="1"/>
          </p:cNvPicPr>
          <p:nvPr/>
        </p:nvPicPr>
        <p:blipFill>
          <a:blip r:embed="rId3"/>
          <a:stretch>
            <a:fillRect/>
          </a:stretch>
        </p:blipFill>
        <p:spPr>
          <a:xfrm>
            <a:off x="6615421" y="2958373"/>
            <a:ext cx="4005262" cy="3765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Flowchart: Terminator 10"/>
          <p:cNvSpPr/>
          <p:nvPr/>
        </p:nvSpPr>
        <p:spPr>
          <a:xfrm>
            <a:off x="7100697" y="2211995"/>
            <a:ext cx="3034710" cy="72952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ĐỈNH FANSIPAN</a:t>
            </a:r>
          </a:p>
        </p:txBody>
      </p:sp>
    </p:spTree>
    <p:extLst>
      <p:ext uri="{BB962C8B-B14F-4D97-AF65-F5344CB8AC3E}">
        <p14:creationId xmlns:p14="http://schemas.microsoft.com/office/powerpoint/2010/main" val="2628270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223" y="2964297"/>
            <a:ext cx="4005262" cy="3759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p:cNvSpPr/>
          <p:nvPr/>
        </p:nvSpPr>
        <p:spPr>
          <a:xfrm>
            <a:off x="4043362" y="0"/>
            <a:ext cx="3829050" cy="914400"/>
          </a:xfrm>
          <a:prstGeom prst="roundRect">
            <a:avLst/>
          </a:prstGeom>
          <a:solidFill>
            <a:srgbClr val="00B0F0"/>
          </a:solidFill>
          <a:ln>
            <a:solidFill>
              <a:schemeClr val="accent5">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Narrow" panose="020B0606020202030204" pitchFamily="34" charset="0"/>
              </a:rPr>
              <a:t>ĐÁP ÁN : </a:t>
            </a:r>
          </a:p>
        </p:txBody>
      </p:sp>
      <p:sp>
        <p:nvSpPr>
          <p:cNvPr id="5" name="Pentagon 4"/>
          <p:cNvSpPr/>
          <p:nvPr/>
        </p:nvSpPr>
        <p:spPr>
          <a:xfrm>
            <a:off x="0" y="1253209"/>
            <a:ext cx="3657600" cy="742950"/>
          </a:xfrm>
          <a:prstGeom prst="homePlate">
            <a:avLst>
              <a:gd name="adj" fmla="val 40385"/>
            </a:avLst>
          </a:prstGeom>
          <a:solidFill>
            <a:srgbClr val="FF000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MIỀN TRUNG : </a:t>
            </a:r>
          </a:p>
        </p:txBody>
      </p:sp>
      <p:sp>
        <p:nvSpPr>
          <p:cNvPr id="9" name="Flowchart: Terminator 8"/>
          <p:cNvSpPr/>
          <p:nvPr/>
        </p:nvSpPr>
        <p:spPr>
          <a:xfrm>
            <a:off x="1369101" y="2135001"/>
            <a:ext cx="4215506" cy="88350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Vườn quốc gia Phong Nha - Kẻ Bàng</a:t>
            </a:r>
            <a:endParaRPr lang="en-US" sz="2800" b="1" dirty="0">
              <a:latin typeface="Cambria" panose="02040503050406030204" pitchFamily="18" charset="0"/>
              <a:ea typeface="Cambria" panose="02040503050406030204" pitchFamily="18" charset="0"/>
            </a:endParaRPr>
          </a:p>
        </p:txBody>
      </p:sp>
      <p:sp>
        <p:nvSpPr>
          <p:cNvPr id="11" name="Flowchart: Terminator 10"/>
          <p:cNvSpPr/>
          <p:nvPr/>
        </p:nvSpPr>
        <p:spPr>
          <a:xfrm>
            <a:off x="7100697" y="2211995"/>
            <a:ext cx="3034710" cy="72952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Ngũ Hành Sơn</a:t>
            </a:r>
            <a:endParaRPr lang="en-US" sz="2800" b="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6641768" y="2941518"/>
            <a:ext cx="3952567" cy="3765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9796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641768" y="2941518"/>
            <a:ext cx="3952567" cy="3765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1474223" y="2941518"/>
            <a:ext cx="4005262" cy="3782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p:cNvSpPr/>
          <p:nvPr/>
        </p:nvSpPr>
        <p:spPr>
          <a:xfrm>
            <a:off x="4043362" y="0"/>
            <a:ext cx="3829050" cy="914400"/>
          </a:xfrm>
          <a:prstGeom prst="roundRect">
            <a:avLst/>
          </a:prstGeom>
          <a:solidFill>
            <a:srgbClr val="00B0F0"/>
          </a:solidFill>
          <a:ln>
            <a:solidFill>
              <a:schemeClr val="accent5">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Narrow" panose="020B0606020202030204" pitchFamily="34" charset="0"/>
              </a:rPr>
              <a:t>ĐÁP ÁN : </a:t>
            </a:r>
          </a:p>
        </p:txBody>
      </p:sp>
      <p:sp>
        <p:nvSpPr>
          <p:cNvPr id="5" name="Pentagon 4"/>
          <p:cNvSpPr/>
          <p:nvPr/>
        </p:nvSpPr>
        <p:spPr>
          <a:xfrm>
            <a:off x="0" y="1253209"/>
            <a:ext cx="3657600" cy="742950"/>
          </a:xfrm>
          <a:prstGeom prst="homePlate">
            <a:avLst>
              <a:gd name="adj" fmla="val 40385"/>
            </a:avLst>
          </a:prstGeom>
          <a:solidFill>
            <a:srgbClr val="FF000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MIỀN NAM : </a:t>
            </a:r>
          </a:p>
        </p:txBody>
      </p:sp>
      <p:sp>
        <p:nvSpPr>
          <p:cNvPr id="9" name="Flowchart: Terminator 8"/>
          <p:cNvSpPr/>
          <p:nvPr/>
        </p:nvSpPr>
        <p:spPr>
          <a:xfrm>
            <a:off x="1698963" y="2251871"/>
            <a:ext cx="3555782" cy="689647"/>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Đảo Phú Quốc</a:t>
            </a:r>
            <a:endParaRPr lang="en-US" sz="2800" b="1" dirty="0">
              <a:latin typeface="Cambria" panose="02040503050406030204" pitchFamily="18" charset="0"/>
              <a:ea typeface="Cambria" panose="02040503050406030204" pitchFamily="18" charset="0"/>
            </a:endParaRPr>
          </a:p>
        </p:txBody>
      </p:sp>
      <p:sp>
        <p:nvSpPr>
          <p:cNvPr id="11" name="Flowchart: Terminator 10"/>
          <p:cNvSpPr/>
          <p:nvPr/>
        </p:nvSpPr>
        <p:spPr>
          <a:xfrm>
            <a:off x="7100697" y="2211995"/>
            <a:ext cx="3034710" cy="72952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Đà Lạt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27685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grpSp>
        <p:nvGrpSpPr>
          <p:cNvPr id="2" name="Group 2"/>
          <p:cNvGrpSpPr/>
          <p:nvPr/>
        </p:nvGrpSpPr>
        <p:grpSpPr>
          <a:xfrm>
            <a:off x="-520922" y="5214516"/>
            <a:ext cx="13344061" cy="328696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E265"/>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82990" y="-127534"/>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37241" y="676208"/>
            <a:ext cx="1831556" cy="1148885"/>
          </a:xfrm>
          <a:prstGeom prst="rect">
            <a:avLst/>
          </a:prstGeom>
        </p:spPr>
      </p:pic>
      <p:pic>
        <p:nvPicPr>
          <p:cNvPr id="6" name="Picture 6"/>
          <p:cNvPicPr>
            <a:picLocks noChangeAspect="1"/>
          </p:cNvPicPr>
          <p:nvPr/>
        </p:nvPicPr>
        <p:blipFill>
          <a:blip r:embed="rId5"/>
          <a:srcRect/>
          <a:stretch>
            <a:fillRect/>
          </a:stretch>
        </p:blipFill>
        <p:spPr>
          <a:xfrm>
            <a:off x="10813624" y="-28789"/>
            <a:ext cx="1379485" cy="137431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6441" y="322490"/>
            <a:ext cx="2504729" cy="1571149"/>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8816" y="5277493"/>
            <a:ext cx="1493252" cy="136564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9980">
            <a:off x="2647209" y="4741684"/>
            <a:ext cx="1752585" cy="1621938"/>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7958" y="5373070"/>
            <a:ext cx="2234593" cy="1385447"/>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03180">
            <a:off x="7746983" y="4907715"/>
            <a:ext cx="1933947" cy="1828459"/>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5004">
            <a:off x="10327421" y="5407596"/>
            <a:ext cx="1419643" cy="1316397"/>
          </a:xfrm>
          <a:prstGeom prst="rect">
            <a:avLst/>
          </a:prstGeom>
        </p:spPr>
      </p:pic>
      <p:sp>
        <p:nvSpPr>
          <p:cNvPr id="20" name="Rectangle 19"/>
          <p:cNvSpPr/>
          <p:nvPr/>
        </p:nvSpPr>
        <p:spPr>
          <a:xfrm>
            <a:off x="495923" y="507777"/>
            <a:ext cx="10834041" cy="2171428"/>
          </a:xfrm>
          <a:prstGeom prst="rect">
            <a:avLst/>
          </a:prstGeom>
        </p:spPr>
        <p:txBody>
          <a:bodyPr wrap="square">
            <a:spAutoFit/>
          </a:bodyPr>
          <a:lstStyle/>
          <a:p>
            <a:pPr algn="ctr" defTabSz="609630">
              <a:lnSpc>
                <a:spcPct val="150000"/>
              </a:lnSpc>
              <a:spcBef>
                <a:spcPts val="200"/>
              </a:spcBef>
              <a:spcAft>
                <a:spcPts val="200"/>
              </a:spcAft>
            </a:pPr>
            <a:r>
              <a:rPr lang="vi-VN" sz="4800" b="1" kern="0" dirty="0">
                <a:solidFill>
                  <a:prstClr val="black"/>
                </a:solidFill>
                <a:latin typeface="+mj-lt"/>
                <a:ea typeface="Times New Roman" panose="02020603050405020304" pitchFamily="18" charset="0"/>
                <a:cs typeface="Arial" panose="020B0604020202020204" pitchFamily="34" charset="0"/>
              </a:rPr>
              <a:t>CHỦ ĐỀ 7: EM VỚI THIÊN NHIÊN VÀ MÔI TRƯỜNG</a:t>
            </a:r>
            <a:endParaRPr lang="en-US" sz="4800" b="1" kern="0" dirty="0">
              <a:solidFill>
                <a:prstClr val="black"/>
              </a:solidFill>
              <a:latin typeface="+mj-lt"/>
              <a:ea typeface="Times New Roman" panose="02020603050405020304" pitchFamily="18" charset="0"/>
              <a:cs typeface="Arial" panose="020B0604020202020204" pitchFamily="34" charset="0"/>
            </a:endParaRPr>
          </a:p>
        </p:txBody>
      </p:sp>
      <p:sp>
        <p:nvSpPr>
          <p:cNvPr id="8" name="Rectangle 7"/>
          <p:cNvSpPr/>
          <p:nvPr/>
        </p:nvSpPr>
        <p:spPr>
          <a:xfrm>
            <a:off x="1080441" y="2569259"/>
            <a:ext cx="9956800" cy="2175596"/>
          </a:xfrm>
          <a:prstGeom prst="rect">
            <a:avLst/>
          </a:prstGeom>
        </p:spPr>
        <p:txBody>
          <a:bodyPr wrap="square">
            <a:spAutoFit/>
          </a:bodyPr>
          <a:lstStyle/>
          <a:p>
            <a:pPr algn="ctr" defTabSz="609630">
              <a:lnSpc>
                <a:spcPct val="150000"/>
              </a:lnSpc>
              <a:spcBef>
                <a:spcPts val="400"/>
              </a:spcBef>
            </a:pP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Tuần</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24+25 –</a:t>
            </a:r>
            <a:r>
              <a:rPr lang="vi-VN"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4070021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444500" y="869830"/>
            <a:ext cx="9271000" cy="5515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64" y="15638"/>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2800" y="530289"/>
            <a:ext cx="1831556" cy="1148885"/>
          </a:xfrm>
          <a:prstGeom prst="rect">
            <a:avLst/>
          </a:prstGeom>
        </p:spPr>
      </p:pic>
      <p:pic>
        <p:nvPicPr>
          <p:cNvPr id="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71610" y="2835758"/>
            <a:ext cx="2857486" cy="4022242"/>
          </a:xfrm>
          <a:prstGeom prst="rect">
            <a:avLst/>
          </a:prstGeom>
        </p:spPr>
      </p:pic>
      <p:sp>
        <p:nvSpPr>
          <p:cNvPr id="2" name="TextBox 1"/>
          <p:cNvSpPr txBox="1"/>
          <p:nvPr/>
        </p:nvSpPr>
        <p:spPr>
          <a:xfrm>
            <a:off x="2032000" y="1085255"/>
            <a:ext cx="6096000" cy="748988"/>
          </a:xfrm>
          <a:prstGeom prst="rect">
            <a:avLst/>
          </a:prstGeom>
          <a:noFill/>
        </p:spPr>
        <p:txBody>
          <a:bodyPr wrap="square" rtlCol="0">
            <a:spAutoFit/>
          </a:bodyPr>
          <a:lstStyle/>
          <a:p>
            <a:pPr algn="ctr" defTabSz="609630"/>
            <a:r>
              <a:rPr lang="en-US" sz="4267" b="1" dirty="0">
                <a:solidFill>
                  <a:srgbClr val="F79646">
                    <a:lumMod val="75000"/>
                  </a:srgbClr>
                </a:solidFill>
                <a:latin typeface="Arial" panose="020B0604020202020204" pitchFamily="34" charset="0"/>
                <a:cs typeface="Arial" panose="020B0604020202020204" pitchFamily="34" charset="0"/>
              </a:rPr>
              <a:t>NỘI DUNG BÀI HỌC</a:t>
            </a:r>
          </a:p>
        </p:txBody>
      </p:sp>
      <p:sp>
        <p:nvSpPr>
          <p:cNvPr id="3" name="TextBox 2"/>
          <p:cNvSpPr txBox="1"/>
          <p:nvPr/>
        </p:nvSpPr>
        <p:spPr>
          <a:xfrm>
            <a:off x="711199" y="2009190"/>
            <a:ext cx="808189" cy="1200329"/>
          </a:xfrm>
          <a:prstGeom prst="rect">
            <a:avLst/>
          </a:prstGeom>
          <a:noFill/>
        </p:spPr>
        <p:txBody>
          <a:bodyPr wrap="square" rtlCol="0">
            <a:spAutoFit/>
          </a:bodyPr>
          <a:lstStyle/>
          <a:p>
            <a:pPr algn="ctr" defTabSz="609630">
              <a:lnSpc>
                <a:spcPct val="150000"/>
              </a:lnSpc>
            </a:pPr>
            <a:r>
              <a:rPr lang="en-US" sz="4800" b="1" dirty="0">
                <a:solidFill>
                  <a:srgbClr val="00B050"/>
                </a:solidFill>
                <a:latin typeface="Times New Roman" panose="02020603050405020304" pitchFamily="18" charset="0"/>
                <a:cs typeface="Times New Roman" panose="02020603050405020304" pitchFamily="18" charset="0"/>
              </a:rPr>
              <a:t>01</a:t>
            </a:r>
          </a:p>
        </p:txBody>
      </p:sp>
      <p:sp>
        <p:nvSpPr>
          <p:cNvPr id="9" name="TextBox 8"/>
          <p:cNvSpPr txBox="1"/>
          <p:nvPr/>
        </p:nvSpPr>
        <p:spPr>
          <a:xfrm>
            <a:off x="714442" y="3295116"/>
            <a:ext cx="808189" cy="1200329"/>
          </a:xfrm>
          <a:prstGeom prst="rect">
            <a:avLst/>
          </a:prstGeom>
          <a:noFill/>
        </p:spPr>
        <p:txBody>
          <a:bodyPr wrap="square" rtlCol="0">
            <a:spAutoFit/>
          </a:bodyPr>
          <a:lstStyle/>
          <a:p>
            <a:pPr algn="ctr" defTabSz="609630">
              <a:lnSpc>
                <a:spcPct val="150000"/>
              </a:lnSpc>
            </a:pPr>
            <a:r>
              <a:rPr lang="en-US" sz="4800" b="1" dirty="0">
                <a:solidFill>
                  <a:srgbClr val="0070C0"/>
                </a:solidFill>
                <a:latin typeface="Times New Roman" panose="02020603050405020304" pitchFamily="18" charset="0"/>
                <a:cs typeface="Times New Roman" panose="02020603050405020304" pitchFamily="18" charset="0"/>
              </a:rPr>
              <a:t>02</a:t>
            </a:r>
          </a:p>
        </p:txBody>
      </p:sp>
      <p:sp>
        <p:nvSpPr>
          <p:cNvPr id="10" name="Rectangle 9"/>
          <p:cNvSpPr/>
          <p:nvPr/>
        </p:nvSpPr>
        <p:spPr>
          <a:xfrm>
            <a:off x="1629353" y="1895709"/>
            <a:ext cx="7743247" cy="1569660"/>
          </a:xfrm>
          <a:prstGeom prst="rect">
            <a:avLst/>
          </a:prstGeom>
        </p:spPr>
        <p:txBody>
          <a:bodyPr wrap="square">
            <a:spAutoFit/>
          </a:bodyPr>
          <a:lstStyle/>
          <a:p>
            <a:pPr algn="just" defTabSz="609630">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Chia sẻ của bản thân sau khi tham quan cảnh quan thiên nhiên ở địa phương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29353" y="3180478"/>
            <a:ext cx="7743247" cy="1481175"/>
          </a:xfrm>
          <a:prstGeom prst="rect">
            <a:avLst/>
          </a:prstGeom>
        </p:spPr>
        <p:txBody>
          <a:bodyPr wrap="square">
            <a:spAutoFit/>
          </a:bodyPr>
          <a:lstStyle/>
          <a:p>
            <a:pPr algn="just" defTabSz="609630">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 kế sản phẩm về cảnh quan thiên nhiên ở địa phương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1629353" y="4473139"/>
            <a:ext cx="7743247" cy="1569660"/>
          </a:xfrm>
          <a:prstGeom prst="rect">
            <a:avLst/>
          </a:prstGeom>
        </p:spPr>
        <p:txBody>
          <a:bodyPr wrap="square">
            <a:spAutoFit/>
          </a:bodyPr>
          <a:lstStyle/>
          <a:p>
            <a:pPr algn="just" defTabSz="609630">
              <a:lnSpc>
                <a:spcPct val="150000"/>
              </a:lnSpc>
              <a:spcBef>
                <a:spcPts val="400"/>
              </a:spcBef>
              <a:tabLst>
                <a:tab pos="60116" algn="l"/>
                <a:tab pos="120233" algn="l"/>
              </a:tabLst>
            </a:pPr>
            <a:r>
              <a:rPr lang="de-DE"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 hiện các quy định về bảo vệ cảnh quan thiên nhiên, di tích, danh lam thắng cảnh.</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711199" y="4581042"/>
            <a:ext cx="808189" cy="1200329"/>
          </a:xfrm>
          <a:prstGeom prst="rect">
            <a:avLst/>
          </a:prstGeom>
          <a:noFill/>
        </p:spPr>
        <p:txBody>
          <a:bodyPr wrap="square" rtlCol="0">
            <a:spAutoFit/>
          </a:bodyPr>
          <a:lstStyle/>
          <a:p>
            <a:pPr algn="ctr" defTabSz="609630">
              <a:lnSpc>
                <a:spcPct val="150000"/>
              </a:lnSpc>
            </a:pPr>
            <a:r>
              <a:rPr lang="vi-VN" sz="4800" b="1">
                <a:solidFill>
                  <a:srgbClr val="C0504D">
                    <a:lumMod val="75000"/>
                  </a:srgbClr>
                </a:solidFill>
                <a:latin typeface="Times New Roman" panose="02020603050405020304" pitchFamily="18" charset="0"/>
                <a:cs typeface="Times New Roman" panose="02020603050405020304" pitchFamily="18" charset="0"/>
              </a:rPr>
              <a:t>03</a:t>
            </a:r>
            <a:endParaRPr lang="en-US" sz="4800" b="1" dirty="0">
              <a:solidFill>
                <a:srgbClr val="C0504D">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3451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2"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1FDFF"/>
        </a:solidFill>
        <a:effectLst/>
      </p:bgPr>
    </p:bg>
    <p:spTree>
      <p:nvGrpSpPr>
        <p:cNvPr id="1" name=""/>
        <p:cNvGrpSpPr/>
        <p:nvPr/>
      </p:nvGrpSpPr>
      <p:grpSpPr>
        <a:xfrm>
          <a:off x="0" y="0"/>
          <a:ext cx="0" cy="0"/>
          <a:chOff x="0" y="0"/>
          <a:chExt cx="0" cy="0"/>
        </a:xfrm>
      </p:grpSpPr>
      <p:sp>
        <p:nvSpPr>
          <p:cNvPr id="19" name="Rounded Rectangle 18"/>
          <p:cNvSpPr/>
          <p:nvPr/>
        </p:nvSpPr>
        <p:spPr>
          <a:xfrm>
            <a:off x="500331" y="420038"/>
            <a:ext cx="11125200" cy="5934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9766"/>
            <a:ext cx="1736237" cy="108909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76222" y="787400"/>
            <a:ext cx="1831556" cy="1148885"/>
          </a:xfrm>
          <a:prstGeom prst="rect">
            <a:avLst/>
          </a:prstGeom>
        </p:spPr>
      </p:pic>
      <p:pic>
        <p:nvPicPr>
          <p:cNvPr id="6" name="Picture 6"/>
          <p:cNvPicPr>
            <a:picLocks noChangeAspect="1"/>
          </p:cNvPicPr>
          <p:nvPr/>
        </p:nvPicPr>
        <p:blipFill>
          <a:blip r:embed="rId5"/>
          <a:srcRect/>
          <a:stretch>
            <a:fillRect/>
          </a:stretch>
        </p:blipFill>
        <p:spPr>
          <a:xfrm>
            <a:off x="10921999" y="185200"/>
            <a:ext cx="1349611" cy="1344550"/>
          </a:xfrm>
          <a:prstGeom prst="rect">
            <a:avLst/>
          </a:prstGeom>
        </p:spPr>
      </p:pic>
      <p:sp>
        <p:nvSpPr>
          <p:cNvPr id="3" name="Rectangle 2"/>
          <p:cNvSpPr/>
          <p:nvPr/>
        </p:nvSpPr>
        <p:spPr>
          <a:xfrm>
            <a:off x="812799" y="449205"/>
            <a:ext cx="10109200" cy="2399055"/>
          </a:xfrm>
          <a:prstGeom prst="rect">
            <a:avLst/>
          </a:prstGeom>
        </p:spPr>
        <p:txBody>
          <a:bodyPr wrap="square">
            <a:spAutoFit/>
          </a:bodyPr>
          <a:lstStyle/>
          <a:p>
            <a:pPr algn="just" defTabSz="609630">
              <a:lnSpc>
                <a:spcPct val="150000"/>
              </a:lnSpc>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Chia sẻ của bản thân sau khi tham quan cảnh quan thiên nhiên ở địa phương</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endParaRPr lang="en-US" sz="3600" b="1" dirty="0">
              <a:solidFill>
                <a:prstClr val="black"/>
              </a:solidFill>
              <a:latin typeface="Times New Roman" panose="02020603050405020304" pitchFamily="18" charset="0"/>
              <a:cs typeface="Times New Roman" panose="02020603050405020304" pitchFamily="18" charset="0"/>
            </a:endParaRPr>
          </a:p>
          <a:p>
            <a:pPr algn="just" defTabSz="609630">
              <a:lnSpc>
                <a:spcPct val="150000"/>
              </a:lnSpc>
              <a:spcBef>
                <a:spcPts val="400"/>
              </a:spcBef>
              <a:tabLst>
                <a:tab pos="60116" algn="l"/>
                <a:tab pos="120233" algn="l"/>
              </a:tabLst>
            </a:pPr>
            <a:endParaRPr lang="en-US" sz="2933" dirty="0">
              <a:solidFill>
                <a:srgbClr val="F79646">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17" name="Rounded Rectangular Callout 16"/>
          <p:cNvSpPr/>
          <p:nvPr/>
        </p:nvSpPr>
        <p:spPr>
          <a:xfrm>
            <a:off x="4826000" y="2235078"/>
            <a:ext cx="5892800" cy="3937122"/>
          </a:xfrm>
          <a:prstGeom prst="wedgeRoundRectCallout">
            <a:avLst>
              <a:gd name="adj1" fmla="val -63884"/>
              <a:gd name="adj2" fmla="val -26895"/>
              <a:gd name="adj3" fmla="val 16667"/>
            </a:avLst>
          </a:prstGeom>
          <a:solidFill>
            <a:schemeClr val="accent6">
              <a:lumMod val="40000"/>
              <a:lumOff val="60000"/>
            </a:schemeClr>
          </a:solidFill>
          <a:ln w="57150">
            <a:solidFill>
              <a:schemeClr val="accent6">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Rectangle 9"/>
          <p:cNvSpPr/>
          <p:nvPr/>
        </p:nvSpPr>
        <p:spPr>
          <a:xfrm>
            <a:off x="5163869" y="2354061"/>
            <a:ext cx="5250131" cy="3786421"/>
          </a:xfrm>
          <a:prstGeom prst="rect">
            <a:avLst/>
          </a:prstGeom>
        </p:spPr>
        <p:txBody>
          <a:bodyPr wrap="square">
            <a:spAutoFit/>
          </a:bodyPr>
          <a:lstStyle/>
          <a:p>
            <a:pPr algn="just" defTabSz="609630">
              <a:lnSpc>
                <a:spcPct val="150000"/>
              </a:lnSpc>
              <a:spcBef>
                <a:spcPts val="400"/>
              </a:spcBef>
              <a:spcAft>
                <a:spcPts val="667"/>
              </a:spcAft>
              <a:tabLst>
                <a:tab pos="60116" algn="l"/>
                <a:tab pos="120233" algn="l"/>
              </a:tabLst>
            </a:pPr>
            <a:r>
              <a:rPr lang="de-DE" sz="2667" dirty="0">
                <a:solidFill>
                  <a:srgbClr val="000000"/>
                </a:solidFill>
                <a:latin typeface="Arial" panose="020B0604020202020204" pitchFamily="34" charset="0"/>
                <a:ea typeface="Calibri" panose="020F0502020204030204" pitchFamily="34" charset="0"/>
                <a:cs typeface="Arial" panose="020B0604020202020204" pitchFamily="34" charset="0"/>
              </a:rPr>
              <a:t>Hãy chia sẻ những hiểu biết, cảm xúc của bản thân về cảnh quan thiên nhiên địa phương mà em đã đến thăm và những hành vi, việc làm em đã thực hiện để bảo vệ cảnh quan thiên nhiên nơi đó.</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3101" y="2184279"/>
            <a:ext cx="2590800" cy="4195627"/>
          </a:xfrm>
          <a:prstGeom prst="rect">
            <a:avLst/>
          </a:prstGeom>
        </p:spPr>
      </p:pic>
    </p:spTree>
    <p:extLst>
      <p:ext uri="{BB962C8B-B14F-4D97-AF65-F5344CB8AC3E}">
        <p14:creationId xmlns:p14="http://schemas.microsoft.com/office/powerpoint/2010/main" val="19962907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TotalTime>
  <Words>1379</Words>
  <Application>Microsoft Office PowerPoint</Application>
  <PresentationFormat>Widescreen</PresentationFormat>
  <Paragraphs>123</Paragraphs>
  <Slides>25</Slides>
  <Notes>0</Notes>
  <HiddenSlides>0</HiddenSlides>
  <MMClips>13</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25</vt:i4>
      </vt:variant>
    </vt:vector>
  </HeadingPairs>
  <TitlesOfParts>
    <vt:vector size="47" baseType="lpstr">
      <vt:lpstr>Arial</vt:lpstr>
      <vt:lpstr>Arial Narrow</vt:lpstr>
      <vt:lpstr>Calibri</vt:lpstr>
      <vt:lpstr>Calibri Light</vt:lpstr>
      <vt:lpstr>Cambria</vt:lpstr>
      <vt:lpstr>Muli</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CHÀO MỪNG CÁC EM ĐẾN VỚI BÀI HỌC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dc:creator>BMC</dc:creator>
  <cp:lastModifiedBy>Administrator</cp:lastModifiedBy>
  <cp:revision>9</cp:revision>
  <dcterms:created xsi:type="dcterms:W3CDTF">2026-02-25T03:55:00Z</dcterms:created>
  <dcterms:modified xsi:type="dcterms:W3CDTF">2026-03-02T02:03:15Z</dcterms:modified>
</cp:coreProperties>
</file>