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6"/>
  </p:notesMasterIdLst>
  <p:sldIdLst>
    <p:sldId id="340" r:id="rId3"/>
    <p:sldId id="302" r:id="rId4"/>
    <p:sldId id="303" r:id="rId5"/>
    <p:sldId id="301" r:id="rId6"/>
    <p:sldId id="263" r:id="rId7"/>
    <p:sldId id="334" r:id="rId8"/>
    <p:sldId id="306" r:id="rId9"/>
    <p:sldId id="307" r:id="rId10"/>
    <p:sldId id="308" r:id="rId11"/>
    <p:sldId id="337" r:id="rId12"/>
    <p:sldId id="338" r:id="rId13"/>
    <p:sldId id="331" r:id="rId14"/>
    <p:sldId id="320" r:id="rId15"/>
    <p:sldId id="327" r:id="rId16"/>
    <p:sldId id="328" r:id="rId17"/>
    <p:sldId id="329" r:id="rId18"/>
    <p:sldId id="311" r:id="rId19"/>
    <p:sldId id="313" r:id="rId20"/>
    <p:sldId id="312" r:id="rId21"/>
    <p:sldId id="315" r:id="rId22"/>
    <p:sldId id="319" r:id="rId23"/>
    <p:sldId id="323" r:id="rId24"/>
    <p:sldId id="322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CC"/>
    <a:srgbClr val="CCFFCC"/>
    <a:srgbClr val="99FF66"/>
    <a:srgbClr val="FBE7FA"/>
    <a:srgbClr val="FCE6FA"/>
    <a:srgbClr val="B03520"/>
    <a:srgbClr val="FDE9E5"/>
    <a:srgbClr val="D9F8CA"/>
    <a:srgbClr val="D6EF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48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CF99A5-28A4-4969-B49E-F2DA85CDDD2C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74458E-E2F9-4581-8D08-120584F0BE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6895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9140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6767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37489B-9115-48D9-8D08-A2FE8284312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871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42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88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16181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1C1511-11B1-48CA-8A37-7E325337E81A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36372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0F414C4-4B59-4937-8845-907014743959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44841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556229B-1A31-4535-9CD6-8581069E3B67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2381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C1BD59A-CB5C-47F0-AF02-4C84B33EE76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47086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68B35E2-8B72-4725-983F-0FB23A786990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69529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6EED070-A629-4002-A00A-FFF318BB940E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82486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5AE9D56-5E89-4BB2-A9D1-1981EA827754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1422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BCCBE055-2189-4F2E-9592-668F51A17252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5125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55082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7585521C-9951-47B5-8D44-20B75C5EB4AE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54924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E449E77-26B3-437F-9E40-67DAE25A78AF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979645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0F6C74C-243A-435C-B376-3530615CDFB2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650384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dgm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457200" y="1600200"/>
            <a:ext cx="8229600" cy="4530725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2F9B641-0D52-434C-82C1-8350BA5C5E11}" type="slidenum">
              <a:rPr kumimoji="0" lang="en-US" alt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1025432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70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933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8681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430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0523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E02100-3795-4BEF-BE9C-06181126E3A6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974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E02100-3795-4BEF-BE9C-06181126E3A6}" type="datetimeFigureOut">
              <a:rPr lang="en-US" smtClean="0"/>
              <a:t>3/5/2026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0CDFF-7005-4DFD-9D65-6667B5981D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90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2203AC-AC82-41D6-8F1F-EF6988406B9D}" type="slidenum">
              <a:rPr kumimoji="0" lang="en-US" sz="900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1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827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microsoft.com/office/2007/relationships/media" Target="../media/media2.mp3"/><Relationship Id="rId7" Type="http://schemas.openxmlformats.org/officeDocument/2006/relationships/image" Target="../media/image2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Relationship Id="rId5" Type="http://schemas.openxmlformats.org/officeDocument/2006/relationships/image" Target="../media/image26.png"/><Relationship Id="rId4" Type="http://schemas.openxmlformats.org/officeDocument/2006/relationships/image" Target="../media/image25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5" Type="http://schemas.openxmlformats.org/officeDocument/2006/relationships/image" Target="../media/image25.gif"/><Relationship Id="rId4" Type="http://schemas.openxmlformats.org/officeDocument/2006/relationships/image" Target="../media/image21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hyperlink" Target="http://upload.wikimedia.org/wikipedia/commons/c/c8/DenPhungHung1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http://upload.wikimedia.org/wikipedia/commons/thumb/c/c8/DenPhungHung1.jpg/800px-DenPhungHung1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://upload.wikimedia.org/wikipedia/vi/0/03/CDDenPhungHung.jp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http://upload.wikimedia.org/wikipedia/vi/thumb/0/03/CDDenPhungHung.jpg/800px-CDDenPhungHung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gif"/><Relationship Id="rId4" Type="http://schemas.openxmlformats.org/officeDocument/2006/relationships/image" Target="../media/image32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4.gif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3.gif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4.gif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1.mp3"/><Relationship Id="rId7" Type="http://schemas.openxmlformats.org/officeDocument/2006/relationships/image" Target="../media/image7.png"/><Relationship Id="rId12" Type="http://schemas.openxmlformats.org/officeDocument/2006/relationships/image" Target="../media/image1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5.png"/><Relationship Id="rId4" Type="http://schemas.openxmlformats.org/officeDocument/2006/relationships/audio" Target="../media/media1.mp3"/><Relationship Id="rId9" Type="http://schemas.openxmlformats.org/officeDocument/2006/relationships/image" Target="../media/image4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4.gif"/><Relationship Id="rId4" Type="http://schemas.openxmlformats.org/officeDocument/2006/relationships/image" Target="../media/image3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33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gif"/><Relationship Id="rId5" Type="http://schemas.openxmlformats.org/officeDocument/2006/relationships/image" Target="../media/image34.gif"/><Relationship Id="rId4" Type="http://schemas.openxmlformats.org/officeDocument/2006/relationships/image" Target="../media/image3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23.jpeg"/><Relationship Id="rId4" Type="http://schemas.openxmlformats.org/officeDocument/2006/relationships/image" Target="../media/image21.jp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microsoft.com/office/2007/relationships/media" Target="../media/media1.mp3"/><Relationship Id="rId7" Type="http://schemas.openxmlformats.org/officeDocument/2006/relationships/image" Target="../media/image12.png"/><Relationship Id="rId12" Type="http://schemas.openxmlformats.org/officeDocument/2006/relationships/image" Target="../media/image10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1.png"/><Relationship Id="rId11" Type="http://schemas.openxmlformats.org/officeDocument/2006/relationships/image" Target="../media/image9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5.png"/><Relationship Id="rId4" Type="http://schemas.openxmlformats.org/officeDocument/2006/relationships/audio" Target="../media/media1.mp3"/><Relationship Id="rId9" Type="http://schemas.openxmlformats.org/officeDocument/2006/relationships/image" Target="../media/image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gif"/><Relationship Id="rId3" Type="http://schemas.microsoft.com/office/2007/relationships/media" Target="../media/media4.mp3"/><Relationship Id="rId7" Type="http://schemas.openxmlformats.org/officeDocument/2006/relationships/slideLayout" Target="../slideLayouts/slideLayout12.xml"/><Relationship Id="rId12" Type="http://schemas.openxmlformats.org/officeDocument/2006/relationships/image" Target="../media/image17.gif"/><Relationship Id="rId17" Type="http://schemas.openxmlformats.org/officeDocument/2006/relationships/image" Target="../media/image10.gif"/><Relationship Id="rId2" Type="http://schemas.openxmlformats.org/officeDocument/2006/relationships/audio" Target="../media/media3.mp3"/><Relationship Id="rId16" Type="http://schemas.openxmlformats.org/officeDocument/2006/relationships/image" Target="../media/image9.png"/><Relationship Id="rId1" Type="http://schemas.microsoft.com/office/2007/relationships/media" Target="../media/media3.mp3"/><Relationship Id="rId6" Type="http://schemas.openxmlformats.org/officeDocument/2006/relationships/audio" Target="../media/media1.mp3"/><Relationship Id="rId11" Type="http://schemas.openxmlformats.org/officeDocument/2006/relationships/image" Target="../media/image4.gif"/><Relationship Id="rId5" Type="http://schemas.microsoft.com/office/2007/relationships/media" Target="../media/media1.mp3"/><Relationship Id="rId1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image" Target="../media/image15.png"/><Relationship Id="rId1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20.jp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43998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35799" y="986135"/>
            <a:ext cx="556466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VƯỢT CHƯỚNG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NGẠI VẬT</a:t>
            </a:r>
          </a:p>
        </p:txBody>
      </p:sp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324600" y="72716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1705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4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290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0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0" presetClass="exit" presetSubtype="0" accel="10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build="allAtOnce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7449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944" y="540011"/>
            <a:ext cx="36848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978322" y="696038"/>
            <a:ext cx="47769" cy="6018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3" descr="hu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091" y="710785"/>
            <a:ext cx="5124697" cy="60629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3566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44998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944" y="540011"/>
            <a:ext cx="36848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095707" y="1905879"/>
            <a:ext cx="4974553" cy="4893647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Mai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Thạch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Hà-Hà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Sau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Nam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Đàn-Nghệ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An.</a:t>
            </a:r>
          </a:p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Gia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cực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khổ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thưở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ruộng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tuấn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Đen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Mai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Hắc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ven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muối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fr-FR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mang màu da đen đặc trưng, có tài liệu lại cho rằng, vì ông mệnh thủy mà nước tượng trưng cho màu đen.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948826" y="696038"/>
            <a:ext cx="47769" cy="6018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/>
          <p:nvPr/>
        </p:nvGrpSpPr>
        <p:grpSpPr>
          <a:xfrm>
            <a:off x="3962528" y="748515"/>
            <a:ext cx="5101784" cy="884404"/>
            <a:chOff x="5639790" y="1843785"/>
            <a:chExt cx="6055041" cy="688646"/>
          </a:xfrm>
        </p:grpSpPr>
        <p:sp>
          <p:nvSpPr>
            <p:cNvPr id="20" name="Rectangle 19"/>
            <p:cNvSpPr/>
            <p:nvPr/>
          </p:nvSpPr>
          <p:spPr>
            <a:xfrm>
              <a:off x="6187576" y="1928801"/>
              <a:ext cx="5507255" cy="5715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ca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dao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video…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Mai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Thúc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Loan?</a:t>
              </a:r>
            </a:p>
          </p:txBody>
        </p:sp>
        <p:pic>
          <p:nvPicPr>
            <p:cNvPr id="21" name="Picture 255" descr="questionbig_w"/>
            <p:cNvPicPr>
              <a:picLocks noChangeAspect="1" noChangeArrowheads="1" noCrop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639790" y="1843785"/>
              <a:ext cx="561000" cy="688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23" name="Picture 1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8791" y="1823991"/>
            <a:ext cx="4939111" cy="49862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Rectangle 23"/>
          <p:cNvSpPr/>
          <p:nvPr/>
        </p:nvSpPr>
        <p:spPr>
          <a:xfrm>
            <a:off x="3962529" y="1856633"/>
            <a:ext cx="519622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triều</a:t>
            </a:r>
            <a:endParaRPr lang="en-US" altLang="en-US" sz="2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ghê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gai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vải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vạch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endParaRPr lang="en-US" altLang="en-US" sz="24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50000"/>
              </a:spcBef>
            </a:pP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hon...”</a:t>
            </a:r>
          </a:p>
          <a:p>
            <a:pPr algn="ctr">
              <a:spcBef>
                <a:spcPct val="50000"/>
              </a:spcBef>
            </a:pP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Chầu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i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altLang="en-US" sz="24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9055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6478"/>
            <a:ext cx="9144000" cy="67215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8411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7449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0944" y="540011"/>
            <a:ext cx="36848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132850" y="2268019"/>
            <a:ext cx="4970206" cy="4524315"/>
          </a:xfrm>
          <a:prstGeom prst="rect">
            <a:avLst/>
          </a:prstGeom>
          <a:solidFill>
            <a:srgbClr val="CCFFCC"/>
          </a:solidFill>
        </p:spPr>
        <p:txBody>
          <a:bodyPr wrap="square">
            <a:spAutoFit/>
          </a:bodyPr>
          <a:lstStyle/>
          <a:p>
            <a:pPr algn="just">
              <a:buFontTx/>
              <a:buChar char="-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(Ba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giõi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lang.</a:t>
            </a:r>
          </a:p>
          <a:p>
            <a:pPr algn="just">
              <a:buFontTx/>
              <a:buChar char="-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18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buFontTx/>
              <a:buChar char="-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hổ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just">
              <a:buFontTx/>
              <a:buChar char="-"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Vua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”.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3978322" y="696038"/>
            <a:ext cx="47769" cy="601866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/>
          <p:cNvGrpSpPr/>
          <p:nvPr/>
        </p:nvGrpSpPr>
        <p:grpSpPr>
          <a:xfrm>
            <a:off x="4112656" y="875923"/>
            <a:ext cx="4894865" cy="1034764"/>
            <a:chOff x="5817968" y="1841946"/>
            <a:chExt cx="5809458" cy="839263"/>
          </a:xfrm>
        </p:grpSpPr>
        <p:sp>
          <p:nvSpPr>
            <p:cNvPr id="9" name="Rectangle 8"/>
            <p:cNvSpPr/>
            <p:nvPr/>
          </p:nvSpPr>
          <p:spPr>
            <a:xfrm>
              <a:off x="6501667" y="1928802"/>
              <a:ext cx="5125759" cy="571504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just"/>
              <a:r>
                <a:rPr lang="vi-VN" sz="2400" i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kể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chuyện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ca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dao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video…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Phùng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Hưng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mà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sưu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tầm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  <p:pic>
          <p:nvPicPr>
            <p:cNvPr id="10" name="Picture 255" descr="questionbig_w"/>
            <p:cNvPicPr>
              <a:picLocks noChangeAspect="1" noChangeArrowheads="1" noCrop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817968" y="1841946"/>
              <a:ext cx="683699" cy="839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43188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396" name="Picture 4" descr="Tập tin:DenPhungHung1.jpg">
            <a:hlinkClick r:id="rId2"/>
          </p:cNvPr>
          <p:cNvPicPr>
            <a:picLocks noGrp="1" noChangeAspect="1" noChangeArrowheads="1"/>
          </p:cNvPicPr>
          <p:nvPr>
            <p:ph type="title"/>
          </p:nvPr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1987" name="Text Box 5"/>
          <p:cNvSpPr txBox="1">
            <a:spLocks noChangeArrowheads="1"/>
          </p:cNvSpPr>
          <p:nvPr/>
        </p:nvSpPr>
        <p:spPr bwMode="auto">
          <a:xfrm>
            <a:off x="589935" y="6356556"/>
            <a:ext cx="7715865" cy="461665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en-US" altLang="en-US" sz="2400" b="1" dirty="0" err="1">
                <a:latin typeface="Times New Roman" pitchFamily="18" charset="0"/>
              </a:rPr>
              <a:t>Hình</a:t>
            </a:r>
            <a:r>
              <a:rPr lang="en-US" altLang="en-US" sz="2400" b="1" dirty="0">
                <a:latin typeface="Times New Roman" pitchFamily="18" charset="0"/>
              </a:rPr>
              <a:t> 8: </a:t>
            </a:r>
            <a:r>
              <a:rPr lang="en-US" altLang="en-US" sz="2400" b="1" dirty="0" err="1">
                <a:latin typeface="Times New Roman" pitchFamily="18" charset="0"/>
              </a:rPr>
              <a:t>Đình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thờ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Phùng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Hưng</a:t>
            </a:r>
            <a:r>
              <a:rPr lang="en-US" altLang="en-US" sz="2400" b="1" dirty="0">
                <a:latin typeface="Times New Roman" pitchFamily="18" charset="0"/>
              </a:rPr>
              <a:t> ở </a:t>
            </a:r>
            <a:r>
              <a:rPr lang="en-US" altLang="en-US" sz="2400" b="1" dirty="0" err="1">
                <a:latin typeface="Times New Roman" pitchFamily="18" charset="0"/>
              </a:rPr>
              <a:t>Đường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Lâm</a:t>
            </a:r>
            <a:r>
              <a:rPr lang="en-US" altLang="en-US" sz="2400" b="1" dirty="0">
                <a:latin typeface="Times New Roman" pitchFamily="18" charset="0"/>
              </a:rPr>
              <a:t> (</a:t>
            </a:r>
            <a:r>
              <a:rPr lang="en-US" altLang="en-US" sz="2400" b="1" dirty="0" err="1">
                <a:latin typeface="Times New Roman" pitchFamily="18" charset="0"/>
              </a:rPr>
              <a:t>Hà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Tây</a:t>
            </a:r>
            <a:r>
              <a:rPr lang="en-US" altLang="en-US" sz="2400" b="1" dirty="0">
                <a:latin typeface="Times New Roman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7254865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73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89444" name="Picture 4" descr="Tập tin:CDDenPhungHung.jpg">
            <a:hlinkClick r:id="rId2"/>
          </p:cNvPr>
          <p:cNvPicPr>
            <a:picLocks noChangeAspect="1" noChangeArrowheads="1"/>
          </p:cNvPicPr>
          <p:nvPr/>
        </p:nvPicPr>
        <p:blipFill>
          <a:blip r:embed="rId3"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3" name="Text Box 5"/>
          <p:cNvSpPr txBox="1">
            <a:spLocks noChangeArrowheads="1"/>
          </p:cNvSpPr>
          <p:nvPr/>
        </p:nvSpPr>
        <p:spPr bwMode="auto">
          <a:xfrm>
            <a:off x="1219200" y="6400800"/>
            <a:ext cx="7086600" cy="45720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b="1" dirty="0" err="1">
                <a:latin typeface="Times New Roman" pitchFamily="18" charset="0"/>
              </a:rPr>
              <a:t>Chính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điện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đền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thờ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Phùng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Hưng</a:t>
            </a:r>
            <a:r>
              <a:rPr lang="en-US" altLang="en-US" sz="2400" b="1" dirty="0">
                <a:latin typeface="Times New Roman" pitchFamily="18" charset="0"/>
              </a:rPr>
              <a:t> ở </a:t>
            </a:r>
            <a:r>
              <a:rPr lang="en-US" altLang="en-US" sz="2400" b="1" dirty="0" err="1">
                <a:latin typeface="Times New Roman" pitchFamily="18" charset="0"/>
              </a:rPr>
              <a:t>Đường</a:t>
            </a:r>
            <a:r>
              <a:rPr lang="en-US" altLang="en-US" sz="2400" b="1" dirty="0">
                <a:latin typeface="Times New Roman" pitchFamily="18" charset="0"/>
              </a:rPr>
              <a:t> </a:t>
            </a:r>
            <a:r>
              <a:rPr lang="en-US" altLang="en-US" sz="2400" b="1" dirty="0" err="1">
                <a:latin typeface="Times New Roman" pitchFamily="18" charset="0"/>
              </a:rPr>
              <a:t>Lâm</a:t>
            </a:r>
            <a:endParaRPr lang="en-US" altLang="en-US" sz="24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369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94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grpSp>
        <p:nvGrpSpPr>
          <p:cNvPr id="222212" name="Group 4"/>
          <p:cNvGrpSpPr>
            <a:grpSpLocks/>
          </p:cNvGrpSpPr>
          <p:nvPr/>
        </p:nvGrpSpPr>
        <p:grpSpPr bwMode="auto">
          <a:xfrm>
            <a:off x="0" y="0"/>
            <a:ext cx="9144000" cy="6904434"/>
            <a:chOff x="-192" y="1680"/>
            <a:chExt cx="2592" cy="1933"/>
          </a:xfrm>
        </p:grpSpPr>
        <p:pic>
          <p:nvPicPr>
            <p:cNvPr id="44038" name="ncode_imageresizer_container_1" descr="6594958b883068d1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92" y="1680"/>
              <a:ext cx="2592" cy="19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4039" name="Text Box 6"/>
            <p:cNvSpPr txBox="1">
              <a:spLocks noChangeArrowheads="1"/>
            </p:cNvSpPr>
            <p:nvPr/>
          </p:nvSpPr>
          <p:spPr bwMode="auto">
            <a:xfrm>
              <a:off x="601" y="3484"/>
              <a:ext cx="1025" cy="12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Lăng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Phùng</a:t>
              </a:r>
              <a:r>
                <a:rPr lang="en-US" altLang="en-US" sz="24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Hưng</a:t>
              </a:r>
              <a:endParaRPr lang="en-US" alt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2596" y="132680"/>
            <a:ext cx="9051396" cy="734355"/>
            <a:chOff x="5799006" y="1841946"/>
            <a:chExt cx="5737738" cy="839263"/>
          </a:xfrm>
        </p:grpSpPr>
        <p:sp>
          <p:nvSpPr>
            <p:cNvPr id="10" name="Rectangle 9"/>
            <p:cNvSpPr/>
            <p:nvPr/>
          </p:nvSpPr>
          <p:spPr>
            <a:xfrm>
              <a:off x="6482704" y="1841946"/>
              <a:ext cx="5054040" cy="839263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spcBef>
                  <a:spcPct val="50000"/>
                </a:spcBef>
              </a:pPr>
              <a:r>
                <a:rPr lang="vi-VN" sz="2400" i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ta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đền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lăng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mộ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Phùng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Hưng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nói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lên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400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gì</a:t>
              </a:r>
              <a:r>
                <a:rPr lang="en-US" altLang="en-US" sz="2400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?</a:t>
              </a:r>
            </a:p>
          </p:txBody>
        </p:sp>
        <p:pic>
          <p:nvPicPr>
            <p:cNvPr id="11" name="Picture 255" descr="questionbig_w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799006" y="1841946"/>
              <a:ext cx="616113" cy="8392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1771577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047" y="883919"/>
            <a:ext cx="2143125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0" y="1379219"/>
            <a:ext cx="2634018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Ong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1651379" y="198119"/>
            <a:ext cx="2478010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non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5088059" y="2560319"/>
            <a:ext cx="2500095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endParaRPr lang="en-US" sz="6600" b="1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3471002" y="1379219"/>
            <a:ext cx="2383887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 dirty="0" err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6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6965" y="3436623"/>
            <a:ext cx="1987529" cy="266181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EEA834E6-709B-490E-901D-06776B901B01}"/>
              </a:ext>
            </a:extLst>
          </p:cNvPr>
          <p:cNvSpPr/>
          <p:nvPr/>
        </p:nvSpPr>
        <p:spPr>
          <a:xfrm>
            <a:off x="3565471" y="5308635"/>
            <a:ext cx="546976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sz="32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61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17" y="484145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nằm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36153" y="5724064"/>
            <a:ext cx="2140693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  <a:p>
            <a:pPr lvl="0"/>
            <a:endParaRPr lang="en-US" sz="3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Huyện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Lương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tỉnh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</a:t>
            </a:r>
          </a:p>
        </p:txBody>
      </p:sp>
    </p:spTree>
    <p:extLst>
      <p:ext uri="{BB962C8B-B14F-4D97-AF65-F5344CB8AC3E}">
        <p14:creationId xmlns:p14="http://schemas.microsoft.com/office/powerpoint/2010/main" val="27333652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19117" y="272954"/>
            <a:ext cx="5881760" cy="1992573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vây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chiếm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9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3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10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8097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804" y="5695392"/>
            <a:ext cx="1232838" cy="70447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410195" y="7010398"/>
            <a:ext cx="609600" cy="609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303628" y="112542"/>
            <a:ext cx="8572500" cy="186242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thù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đem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kẻo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oan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chồng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vẹn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lênh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fr-FR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317696" y="2152354"/>
            <a:ext cx="8572500" cy="91440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6" name="Oval Callout 15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Không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trả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lời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được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thì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mình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giúp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cho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để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qua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vòng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n-US" sz="1400" dirty="0" err="1">
                <a:solidFill>
                  <a:schemeClr val="accent1">
                    <a:lumMod val="50000"/>
                  </a:schemeClr>
                </a:solidFill>
              </a:rPr>
              <a:t>nhé</a:t>
            </a:r>
            <a:r>
              <a:rPr lang="en-US" sz="1400" dirty="0">
                <a:solidFill>
                  <a:schemeClr val="accent1">
                    <a:lumMod val="50000"/>
                  </a:schemeClr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365412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7" grpId="0" animBg="1"/>
      <p:bldP spid="17" grpId="1" animBg="1"/>
      <p:bldP spid="16" grpId="0" animBg="1"/>
      <p:bldP spid="16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3" y="2812731"/>
            <a:ext cx="2200752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47" y="0"/>
            <a:ext cx="2143125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120617" y="484145"/>
            <a:ext cx="5880259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60308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96212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0374" y="2812731"/>
            <a:ext cx="2200752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2420433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595" y="2812731"/>
            <a:ext cx="2200752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4544654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8816" y="2812731"/>
            <a:ext cx="2200752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668875" y="5724064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63759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231" y="3084395"/>
            <a:ext cx="2200752" cy="26353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787" y="0"/>
            <a:ext cx="1995985" cy="2661313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542197" y="0"/>
            <a:ext cx="5813947" cy="4694830"/>
          </a:xfrm>
          <a:prstGeom prst="wedgeRoundRectCallout">
            <a:avLst>
              <a:gd name="adj1" fmla="val 60591"/>
              <a:gd name="adj2" fmla="val 2716"/>
              <a:gd name="adj3" fmla="val 1666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?</a:t>
            </a:r>
          </a:p>
          <a:p>
            <a:pPr lvl="0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Cuộc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pa,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/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nay, ở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Lâm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VIII,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giành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quyền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3" y="1057161"/>
            <a:ext cx="1200530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200676" y="561488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Sai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9072" y="2975212"/>
            <a:ext cx="2200752" cy="2730911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6764411" y="5614880"/>
            <a:ext cx="2080634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427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Callout 1"/>
          <p:cNvSpPr/>
          <p:nvPr/>
        </p:nvSpPr>
        <p:spPr>
          <a:xfrm>
            <a:off x="423081" y="826618"/>
            <a:ext cx="8325134" cy="3636203"/>
          </a:xfrm>
          <a:prstGeom prst="cloudCallout">
            <a:avLst>
              <a:gd name="adj1" fmla="val -26916"/>
              <a:gd name="adj2" fmla="val 86113"/>
            </a:avLst>
          </a:prstGeom>
          <a:solidFill>
            <a:srgbClr val="FCE6F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6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600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SGK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internet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,...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phụng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Loan.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600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10" descr="D:\images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6443" y="4954137"/>
            <a:ext cx="1951630" cy="182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1340349" y="19343"/>
            <a:ext cx="6492483" cy="707886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4000" b="1" cap="all" dirty="0">
                <a:ln/>
                <a:solidFill>
                  <a:srgbClr val="7030A0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HƯỚNG DẪN HỌC Ở NHÀ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8580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297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21867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6246" y="5638460"/>
            <a:ext cx="745340" cy="7453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8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267200" y="7010399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312224" y="6977740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14648" y="98474"/>
            <a:ext cx="8572500" cy="1932761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vi-VN" sz="2400" dirty="0">
                <a:solidFill>
                  <a:schemeClr val="tx1"/>
                </a:solidFill>
                <a:latin typeface="+mj-lt"/>
              </a:rPr>
              <a:t>Lướt gió mạnh, chém cá kình</a:t>
            </a:r>
            <a:br>
              <a:rPr lang="vi-VN" sz="2400" dirty="0">
                <a:solidFill>
                  <a:schemeClr val="tx1"/>
                </a:solidFill>
                <a:latin typeface="+mj-lt"/>
              </a:rPr>
            </a:br>
            <a:r>
              <a:rPr lang="vi-VN" sz="2400" dirty="0">
                <a:solidFill>
                  <a:schemeClr val="tx1"/>
                </a:solidFill>
                <a:latin typeface="+mj-lt"/>
              </a:rPr>
              <a:t>Cưỡi voi ra trận tung hoành bốn phương</a:t>
            </a:r>
            <a:br>
              <a:rPr lang="vi-VN" sz="2400" dirty="0">
                <a:solidFill>
                  <a:schemeClr val="tx1"/>
                </a:solidFill>
                <a:latin typeface="+mj-lt"/>
              </a:rPr>
            </a:br>
            <a:r>
              <a:rPr lang="vi-VN" sz="2400" dirty="0">
                <a:solidFill>
                  <a:schemeClr val="tx1"/>
                </a:solidFill>
                <a:latin typeface="+mj-lt"/>
              </a:rPr>
              <a:t>Xứ Thanh đất ấy quê hương</a:t>
            </a:r>
            <a:br>
              <a:rPr lang="vi-VN" sz="2400" dirty="0">
                <a:solidFill>
                  <a:schemeClr val="tx1"/>
                </a:solidFill>
                <a:latin typeface="+mj-lt"/>
              </a:rPr>
            </a:br>
            <a:r>
              <a:rPr lang="vi-VN" sz="2400" dirty="0">
                <a:solidFill>
                  <a:schemeClr val="tx1"/>
                </a:solidFill>
                <a:latin typeface="+mj-lt"/>
              </a:rPr>
              <a:t>Sử xanh còn mãi danh thơm của bà ?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14648" y="2166424"/>
            <a:ext cx="8572500" cy="85812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1"/>
                </a:solidFill>
                <a:latin typeface="+mj-lt"/>
              </a:rPr>
              <a:t>Bà Triệu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17" name="Oval Callout 16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</p:spTree>
    <p:extLst>
      <p:ext uri="{BB962C8B-B14F-4D97-AF65-F5344CB8AC3E}">
        <p14:creationId xmlns:p14="http://schemas.microsoft.com/office/powerpoint/2010/main" val="3760954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30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306"/>
                            </p:stCondLst>
                            <p:childTnLst>
                              <p:par>
                                <p:cTn id="4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7" grpId="0" animBg="1"/>
      <p:bldP spid="1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3999" cy="68579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0" y="0"/>
            <a:ext cx="9143999" cy="6857999"/>
          </a:xfrm>
          <a:prstGeom prst="rect">
            <a:avLst/>
          </a:prstGeom>
        </p:spPr>
      </p:pic>
      <p:pic>
        <p:nvPicPr>
          <p:cNvPr id="6" name="Picture 5">
            <a:hlinkClick r:id="" action="ppaction://noaction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4771" y="5579499"/>
            <a:ext cx="923420" cy="85051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505" y="4866968"/>
            <a:ext cx="1979255" cy="142506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95816" y="5013261"/>
            <a:ext cx="627475" cy="77752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4414" y="5440872"/>
            <a:ext cx="645769" cy="1103841"/>
          </a:xfrm>
          <a:prstGeom prst="rect">
            <a:avLst/>
          </a:prstGeom>
        </p:spPr>
      </p:pic>
      <p:sp>
        <p:nvSpPr>
          <p:cNvPr id="14" name="Wave 13"/>
          <p:cNvSpPr/>
          <p:nvPr/>
        </p:nvSpPr>
        <p:spPr>
          <a:xfrm>
            <a:off x="1048871" y="2767011"/>
            <a:ext cx="3832411" cy="812169"/>
          </a:xfrm>
          <a:prstGeom prst="wave">
            <a:avLst>
              <a:gd name="adj1" fmla="val 6529"/>
              <a:gd name="adj2" fmla="val 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Wave1">
              <a:avLst/>
            </a:prstTxWarp>
          </a:bodyPr>
          <a:lstStyle/>
          <a:p>
            <a:r>
              <a:rPr lang="en-US" sz="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C000"/>
                </a:solidFill>
              </a:rPr>
              <a:t>CHÀO MỪNG TÍ XÌ TRUM VỀ NHÀ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61927" y="4714569"/>
            <a:ext cx="826878" cy="8268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4267200" y="7173685"/>
            <a:ext cx="609600" cy="6096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3318" y="4326391"/>
            <a:ext cx="1274174" cy="621846"/>
          </a:xfrm>
          <a:prstGeom prst="rect">
            <a:avLst/>
          </a:prstGeom>
        </p:spPr>
      </p:pic>
      <p:pic>
        <p:nvPicPr>
          <p:cNvPr id="8" name="Skip To My Lou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013095" y="7212951"/>
            <a:ext cx="609600" cy="609600"/>
          </a:xfrm>
          <a:prstGeom prst="rect">
            <a:avLst/>
          </a:prstGeom>
        </p:spPr>
      </p:pic>
      <p:pic>
        <p:nvPicPr>
          <p:cNvPr id="9" name="Car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56644" y="7212951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04800" y="126610"/>
            <a:ext cx="8572500" cy="179443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ctr"/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Đặt quốc hiệu Vạn Xuân cho nước (544)</a:t>
            </a:r>
            <a:b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Dời đô về ở trước Long Biên</a:t>
            </a:r>
            <a:b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 xưng Nam Đế nguyên niên</a:t>
            </a:r>
            <a:b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 cung Vạn Thọ đặt nền móng cho..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304800" y="2045304"/>
            <a:ext cx="8572500" cy="83857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 </a:t>
            </a:r>
            <a:r>
              <a:rPr lang="en-US" sz="32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</a:t>
            </a:r>
            <a:r>
              <a:rPr lang="en-US" sz="32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930" y="3802117"/>
            <a:ext cx="1415159" cy="1298335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889397" y="3240630"/>
            <a:ext cx="1490890" cy="1179151"/>
          </a:xfrm>
          <a:prstGeom prst="wedgeEllipseCallout">
            <a:avLst>
              <a:gd name="adj1" fmla="val -52457"/>
              <a:gd name="adj2" fmla="val 31986"/>
            </a:avLst>
          </a:prstGeom>
          <a:solidFill>
            <a:schemeClr val="accent1">
              <a:lumMod val="40000"/>
              <a:lumOff val="60000"/>
              <a:alpha val="75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>
                <a:solidFill>
                  <a:schemeClr val="accent1">
                    <a:lumMod val="50000"/>
                  </a:schemeClr>
                </a:solidFill>
              </a:rPr>
              <a:t>Không trả lời được thì mình giúp cho để qua vòng nhé!</a:t>
            </a:r>
          </a:p>
        </p:txBody>
      </p:sp>
    </p:spTree>
    <p:extLst>
      <p:ext uri="{BB962C8B-B14F-4D97-AF65-F5344CB8AC3E}">
        <p14:creationId xmlns:p14="http://schemas.microsoft.com/office/powerpoint/2010/main" val="4069643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306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806"/>
                            </p:stCondLst>
                            <p:childTnLst>
                              <p:par>
                                <p:cTn id="4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306"/>
                            </p:stCondLst>
                            <p:childTnLst>
                              <p:par>
                                <p:cTn id="49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0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308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88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3283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8" grpId="0" animBg="1"/>
      <p:bldP spid="18" grpId="1" animBg="1"/>
      <p:bldP spid="23" grpId="0" animBg="1"/>
      <p:bldP spid="23" grpId="1" animBg="1"/>
      <p:bldP spid="23" grpId="2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94804"/>
            <a:ext cx="8726214" cy="651554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282889" y="1721452"/>
            <a:ext cx="731520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16 - CÁC CUỘC ĐẤU TRANH GIÀNH ĐỘC LẬP TRƯỚC THẾ KỈ X (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sz="3600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3447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536" y="14273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8240" y="2548775"/>
            <a:ext cx="8993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239" y="877172"/>
            <a:ext cx="877551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88709" y="1421846"/>
            <a:ext cx="509744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Triệu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115967" y="1945755"/>
            <a:ext cx="867318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Bí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641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7449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944" y="744731"/>
            <a:ext cx="8993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965278" y="1213360"/>
            <a:ext cx="4796769" cy="5276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Broadway" panose="04040905080B02020502" pitchFamily="82" charset="0"/>
                <a:cs typeface="Times New Roman" panose="02020603050405020304" pitchFamily="18" charset="0"/>
              </a:rPr>
              <a:t>THẢO LUẬN NHÓM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528548" y="1618203"/>
            <a:ext cx="640080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1,2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Loan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400" b="1" u="sng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400" b="1" u="sng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3,4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4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endParaRPr lang="en-US" sz="2400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/>
          <p:nvPr/>
        </p:nvPicPr>
        <p:blipFill>
          <a:blip r:embed="rId5"/>
          <a:stretch>
            <a:fillRect/>
          </a:stretch>
        </p:blipFill>
        <p:spPr>
          <a:xfrm>
            <a:off x="163773" y="2449200"/>
            <a:ext cx="8843749" cy="4381504"/>
          </a:xfrm>
          <a:prstGeom prst="rect">
            <a:avLst/>
          </a:prstGeom>
        </p:spPr>
      </p:pic>
      <p:pic>
        <p:nvPicPr>
          <p:cNvPr id="18" name="Picture 10" descr="D:\images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92370" y="1213360"/>
            <a:ext cx="1951630" cy="1434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23759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3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74494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944" y="635547"/>
            <a:ext cx="8993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70221" y="1033358"/>
            <a:ext cx="60035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 algn="ctr">
              <a:defRPr/>
            </a:pP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BÁO CÁO VÀO PHIẾU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thảo</a:t>
            </a:r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 </a:t>
            </a:r>
            <a:r>
              <a:rPr lang="en-US" sz="28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luận</a:t>
            </a:r>
            <a:endParaRPr lang="en-US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.VnArabiaH" pitchFamily="34" charset="0"/>
              <a:cs typeface="Times New Roman" pitchFamily="18" charset="0"/>
            </a:endParaRP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3825750"/>
              </p:ext>
            </p:extLst>
          </p:nvPr>
        </p:nvGraphicFramePr>
        <p:xfrm>
          <a:off x="95533" y="1774209"/>
          <a:ext cx="8939285" cy="491676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1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348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325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9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Mai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Loan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Hưng</a:t>
                      </a:r>
                      <a:endParaRPr lang="en-US" sz="20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đạo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3459609497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95536" y="47198"/>
            <a:ext cx="8939282" cy="62154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Plain">
              <a:avLst/>
            </a:prstTxWarp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16 - CÁC CUỘC ĐẤU TRANH GIÀNH ĐỘC LẬP TRƯỚC THẾ KỈ X (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3) </a:t>
            </a:r>
            <a:endParaRPr lang="en-US" b="1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0944" y="540011"/>
            <a:ext cx="89938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Mai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Loan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Phùng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952005" y="883230"/>
            <a:ext cx="3239990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609600" indent="-609600" algn="ctr">
              <a:defRPr/>
            </a:pPr>
            <a:r>
              <a:rPr lang="en-US" sz="2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PHIẾU </a:t>
            </a:r>
            <a:r>
              <a:rPr lang="en-US" sz="2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thảo</a:t>
            </a:r>
            <a:r>
              <a:rPr lang="en-US" sz="26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 </a:t>
            </a:r>
            <a:r>
              <a:rPr lang="en-US" sz="2600" b="1" cap="all" dirty="0" err="1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reflection blurRad="12700" stA="28000" endPos="45000" dist="1000" dir="5400000" sy="-100000" algn="bl" rotWithShape="0"/>
                </a:effectLst>
                <a:latin typeface=".VnArabiaH" pitchFamily="34" charset="0"/>
                <a:cs typeface="Times New Roman" pitchFamily="18" charset="0"/>
              </a:rPr>
              <a:t>luận</a:t>
            </a:r>
            <a:endParaRPr lang="en-US" sz="2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reflection blurRad="12700" stA="28000" endPos="45000" dist="1000" dir="5400000" sy="-100000" algn="bl" rotWithShape="0"/>
              </a:effectLst>
              <a:latin typeface=".VnArabiaH" pitchFamily="34" charset="0"/>
              <a:cs typeface="Times New Roman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15248609"/>
              </p:ext>
            </p:extLst>
          </p:nvPr>
        </p:nvGraphicFramePr>
        <p:xfrm>
          <a:off x="95533" y="1378417"/>
          <a:ext cx="9048466" cy="54273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923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804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757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4968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baseline="0" dirty="0">
                          <a:solidFill>
                            <a:srgbClr val="0000CC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dung</a:t>
                      </a:r>
                      <a:endParaRPr lang="en-US" sz="2000" dirty="0">
                        <a:solidFill>
                          <a:srgbClr val="0000CC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Mai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Loan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Khởi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00CC"/>
                          </a:solidFill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Hưng</a:t>
                      </a:r>
                      <a:endParaRPr lang="en-US" sz="2000" dirty="0">
                        <a:solidFill>
                          <a:srgbClr val="0000CC"/>
                        </a:solidFill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FF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nhân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Do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sách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cai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khắc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nhà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Đường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lãnh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đạo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Mai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Thúc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Loan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Phùng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Hưng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diễn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713-722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Cuối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thế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kỉ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VIII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Địa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Bùng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nổ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Hoan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Châu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rộng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Bùng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nổ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Lâm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Sơn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Tây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Hà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Nội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) 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quả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Giành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giữ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chính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quyền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10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Chiếm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Tống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sắp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đặt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việc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cai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trị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vòng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9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năm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9F8C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735299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Ý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nghĩa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Times New Roman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Đánh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dấu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mốc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trọng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trên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con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đấu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tranh</a:t>
                      </a:r>
                      <a:r>
                        <a:rPr lang="en-US" sz="2000" baseline="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GPDT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Bắc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thuộc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khẳng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định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quyết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tâm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giành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lập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Việt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thắng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ea typeface="Times New Roman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091799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.PNG&quot;/&gt;"/>
  <p:tag name="ISPRING_SLIDE_INDENT_LEVEL" val="0"/>
  <p:tag name="ISPRING_CUSTOM_TIMING_USED" val="1"/>
  <p:tag name="GENSWF_SLIDE_TITLE" val="TỰA BÀI"/>
  <p:tag name="ISPRING_PRESENTER_ID" val="{7257E5D0-9D30-4FF0-97B0-8B144157FD3C}"/>
  <p:tag name="ISPRING_SLIDE_ID_2" val="{86E28706-79C3-4FF9-A642-6C9FBFB2000F}"/>
  <p:tag name="GENSWF_ADVANCE_TIME" val="4.18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KHỞI ĐỘNG ĐẶT VẤN ĐỀ"/>
  <p:tag name="ISPRING_SLIDE_INDENT_LEVEL" val="0"/>
  <p:tag name="ISPRING_PRESENTER_ID" val="{7257E5D0-9D30-4FF0-97B0-8B144157FD3C}"/>
  <p:tag name="ISPRING_SLIDE_ID_2" val="{8C3F62C5-865E-4DDF-8DFE-B7CFF19998EA}"/>
  <p:tag name="GENSWF_ADVANCE_TIME" val="36.9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3.PNG&quot;/&gt;"/>
  <p:tag name="ISPRING_SLIDE_INDENT_LEVEL" val="0"/>
  <p:tag name="ISPRING_CUSTOM_TIMING_USED" val="1"/>
  <p:tag name="GENSWF_SLIDE_TITLE" val="GIỚI THIỆU LIÊN HỆ THỰC TẾ"/>
  <p:tag name="ISPRING_PRESENTER_ID" val="{7257E5D0-9D30-4FF0-97B0-8B144157FD3C}"/>
  <p:tag name="TIMING" val="|1.714"/>
  <p:tag name="ISPRING_SLIDE_ID_2" val="{8725AF43-880B-4AC5-A519-5547C9ECB130}"/>
  <p:tag name="GENSWF_ADVANCE_TIME" val="31.909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768</TotalTime>
  <Words>1207</Words>
  <Application>Microsoft Office PowerPoint</Application>
  <PresentationFormat>On-screen Show (4:3)</PresentationFormat>
  <Paragraphs>127</Paragraphs>
  <Slides>23</Slides>
  <Notes>8</Notes>
  <HiddenSlides>0</HiddenSlides>
  <MMClips>9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.VnArabiaH</vt:lpstr>
      <vt:lpstr>Arial</vt:lpstr>
      <vt:lpstr>Broadway</vt:lpstr>
      <vt:lpstr>Calibri</vt:lpstr>
      <vt:lpstr>Calibri Light</vt:lpstr>
      <vt:lpstr>Tahoma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tinh tinh</dc:creator>
  <cp:lastModifiedBy>STD</cp:lastModifiedBy>
  <cp:revision>114</cp:revision>
  <dcterms:created xsi:type="dcterms:W3CDTF">2021-04-15T14:01:18Z</dcterms:created>
  <dcterms:modified xsi:type="dcterms:W3CDTF">2026-03-04T21:39:49Z</dcterms:modified>
</cp:coreProperties>
</file>