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287000" cy="12852400"/>
  <p:notesSz cx="6858000" cy="9144000"/>
  <p:embeddedFontLst>
    <p:embeddedFont>
      <p:font typeface="Lucidity Condensed" charset="1" panose="00000600000000000000"/>
      <p:regular r:id="rId19"/>
    </p:embeddedFont>
    <p:embeddedFont>
      <p:font typeface="Explode" charset="1" panose="00000500000000000000"/>
      <p:regular r:id="rId20"/>
    </p:embeddedFont>
    <p:embeddedFont>
      <p:font typeface="Asap Semi-Bold" charset="1" panose="020F0704030202060203"/>
      <p:regular r:id="rId21"/>
    </p:embeddedFont>
    <p:embeddedFont>
      <p:font typeface="Asap" charset="1" panose="020F0504030202060203"/>
      <p:regular r:id="rId22"/>
    </p:embeddedFont>
    <p:embeddedFont>
      <p:font typeface="Cabin" charset="1" panose="00000500000000000000"/>
      <p:regular r:id="rId23"/>
    </p:embeddedFont>
    <p:embeddedFont>
      <p:font typeface="Asap Bold" charset="1" panose="020F0804030202060203"/>
      <p:regular r:id="rId24"/>
    </p:embeddedFont>
    <p:embeddedFont>
      <p:font typeface="Asap Bold Italics" charset="1" panose="020F08040302020D0203"/>
      <p:regular r:id="rId25"/>
    </p:embeddedFont>
    <p:embeddedFont>
      <p:font typeface="Cabin Medium" charset="1" panose="00000600000000000000"/>
      <p:regular r:id="rId26"/>
    </p:embeddedFont>
    <p:embeddedFont>
      <p:font typeface="Times New Roman MT Italics" charset="1" panose="02030502070405090303"/>
      <p:regular r:id="rId27"/>
    </p:embeddedFont>
    <p:embeddedFont>
      <p:font typeface="Times New Roman MT" charset="1" panose="02030502070405020303"/>
      <p:regular r:id="rId28"/>
    </p:embeddedFont>
    <p:embeddedFont>
      <p:font typeface="Cabin Bold" charset="1" panose="00000800000000000000"/>
      <p:regular r:id="rId29"/>
    </p:embeddedFont>
    <p:embeddedFont>
      <p:font typeface="Oregano" charset="1" panose="03060702040602030A04"/>
      <p:regular r:id="rId30"/>
    </p:embeddedFont>
    <p:embeddedFont>
      <p:font typeface="Muli Bold" charset="1" panose="00000800000000000000"/>
      <p:regular r:id="rId31"/>
    </p:embeddedFont>
    <p:embeddedFont>
      <p:font typeface="Saira Bold" charset="1" panose="00000800000000000000"/>
      <p:regular r:id="rId32"/>
    </p:embeddedFont>
    <p:embeddedFont>
      <p:font typeface="Saira Semi-Bold" charset="1" panose="00000700000000000000"/>
      <p:regular r:id="rId33"/>
    </p:embeddedFont>
    <p:embeddedFont>
      <p:font typeface="Saira Medium" charset="1" panose="00000600000000000000"/>
      <p:regular r:id="rId34"/>
    </p:embeddedFont>
    <p:embeddedFont>
      <p:font typeface="Tropika Script" charset="1" panose="00000500000000000000"/>
      <p:regular r:id="rId35"/>
    </p:embeddedFont>
    <p:embeddedFont>
      <p:font typeface="Intro Rust H2 Baseshade" charset="1" panose="00000500000000000000"/>
      <p:regular r:id="rId36"/>
    </p:embeddedFont>
    <p:embeddedFont>
      <p:font typeface="Muli Bold Italics" charset="1" panose="00000800000000000000"/>
      <p:regular r:id="rId37"/>
    </p:embeddedFont>
    <p:embeddedFont>
      <p:font typeface="Mervale Script" charset="1" panose="03060506000000020000"/>
      <p:regular r:id="rId38"/>
    </p:embeddedFont>
    <p:embeddedFont>
      <p:font typeface="Anaktoria" charset="1" panose="02020602090805090A03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76781" y="3482995"/>
            <a:ext cx="6933438" cy="1998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6"/>
              </a:lnSpc>
            </a:pPr>
            <a:r>
              <a:rPr lang="en-US" sz="7406" spc="-222">
                <a:solidFill>
                  <a:srgbClr val="5B9900"/>
                </a:solidFill>
                <a:latin typeface="Lucidity Condensed"/>
                <a:ea typeface="Lucidity Condensed"/>
                <a:cs typeface="Lucidity Condensed"/>
                <a:sym typeface="Lucidity Condensed"/>
              </a:rPr>
              <a:t>em với thiên nhiên</a:t>
            </a:r>
          </a:p>
          <a:p>
            <a:pPr algn="ctr">
              <a:lnSpc>
                <a:spcPts val="7776"/>
              </a:lnSpc>
            </a:pPr>
            <a:r>
              <a:rPr lang="en-US" sz="7406" spc="-222">
                <a:solidFill>
                  <a:srgbClr val="5B9900"/>
                </a:solidFill>
                <a:latin typeface="Lucidity Condensed"/>
                <a:ea typeface="Lucidity Condensed"/>
                <a:cs typeface="Lucidity Condensed"/>
                <a:sym typeface="Lucidity Condensed"/>
              </a:rPr>
              <a:t>và môi trường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26539" y="6381627"/>
            <a:ext cx="6233922" cy="763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1"/>
              </a:lnSpc>
            </a:pPr>
            <a:r>
              <a:rPr lang="en-US" sz="5562" spc="-166">
                <a:solidFill>
                  <a:srgbClr val="D17C4A"/>
                </a:solidFill>
                <a:latin typeface="Lucidity Condensed"/>
                <a:ea typeface="Lucidity Condensed"/>
                <a:cs typeface="Lucidity Condensed"/>
                <a:sym typeface="Lucidity Condensed"/>
              </a:rPr>
              <a:t>Trường TH&amp;THCS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03320" y="7156159"/>
            <a:ext cx="2880360" cy="596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8"/>
              </a:lnSpc>
            </a:pPr>
            <a:r>
              <a:rPr lang="en-US" sz="4322" spc="-129">
                <a:solidFill>
                  <a:srgbClr val="D17C4A"/>
                </a:solidFill>
                <a:latin typeface="Lucidity Condensed"/>
                <a:ea typeface="Lucidity Condensed"/>
                <a:cs typeface="Lucidity Condensed"/>
                <a:sym typeface="Lucidity Condensed"/>
              </a:rPr>
              <a:t>Quang Hưng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39437" y="8076360"/>
            <a:ext cx="1110996" cy="551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6"/>
              </a:lnSpc>
            </a:pPr>
            <a:r>
              <a:rPr lang="en-US" sz="3967" spc="-119">
                <a:solidFill>
                  <a:srgbClr val="737373"/>
                </a:solidFill>
                <a:latin typeface="Explode"/>
                <a:ea typeface="Explode"/>
                <a:cs typeface="Explode"/>
                <a:sym typeface="Explode"/>
              </a:rPr>
              <a:t>6C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59786" y="12032569"/>
            <a:ext cx="4567428" cy="487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3613" spc="-361">
                <a:solidFill>
                  <a:srgbClr val="FFFFFF"/>
                </a:solidFill>
                <a:latin typeface="Explode"/>
                <a:ea typeface="Explode"/>
                <a:cs typeface="Explode"/>
                <a:sym typeface="Explode"/>
              </a:rPr>
              <a:t>Giáo viên: Phương Thảo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06449" y="1133874"/>
            <a:ext cx="7674102" cy="2242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44"/>
              </a:lnSpc>
            </a:pPr>
            <a:r>
              <a:rPr lang="en-US" sz="16233" spc="-486">
                <a:solidFill>
                  <a:srgbClr val="5B9900"/>
                </a:solidFill>
                <a:latin typeface="Lucidity Condensed"/>
                <a:ea typeface="Lucidity Condensed"/>
                <a:cs typeface="Lucidity Condensed"/>
                <a:sym typeface="Lucidity Condensed"/>
              </a:rPr>
              <a:t>CHỦ ĐỀ 7: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95419" y="5945855"/>
            <a:ext cx="1481328" cy="603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2"/>
              </a:lnSpc>
            </a:pPr>
            <a:r>
              <a:rPr lang="en-US" sz="2372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Dấu hiệu</a:t>
            </a:r>
          </a:p>
          <a:p>
            <a:pPr algn="ctr">
              <a:lnSpc>
                <a:spcPts val="2372"/>
              </a:lnSpc>
            </a:pPr>
            <a:r>
              <a:rPr lang="en-US" sz="2372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nắng nóng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16736" y="811519"/>
            <a:ext cx="7653528" cy="802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4"/>
              </a:lnSpc>
            </a:pPr>
            <a:r>
              <a:rPr lang="en-US" sz="6094" b="true">
                <a:solidFill>
                  <a:srgbClr val="2C3E42"/>
                </a:solidFill>
                <a:latin typeface="Saira Semi-Bold"/>
                <a:ea typeface="Saira Semi-Bold"/>
                <a:cs typeface="Saira Semi-Bold"/>
                <a:sym typeface="Saira Semi-Bold"/>
              </a:rPr>
              <a:t>Dấu hiệu và Tác động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324344" y="3478470"/>
            <a:ext cx="1604772" cy="143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7"/>
              </a:lnSpc>
            </a:pPr>
            <a:r>
              <a:rPr lang="en-US" sz="1167" b="true">
                <a:solidFill>
                  <a:srgbClr val="4A8891"/>
                </a:solidFill>
                <a:latin typeface="Saira Bold"/>
                <a:ea typeface="Saira Bold"/>
                <a:cs typeface="Saira Bold"/>
                <a:sym typeface="Saira Bold"/>
              </a:rPr>
              <a:t>Nhiệt và lũ cống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65492" y="3698554"/>
            <a:ext cx="1481328" cy="118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9"/>
              </a:lnSpc>
            </a:pPr>
            <a:r>
              <a:rPr lang="en-US" sz="919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Thị giới thời tiết, ảnh hưởng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33438" y="4211412"/>
            <a:ext cx="1604772" cy="456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0"/>
              </a:lnSpc>
            </a:pPr>
            <a:r>
              <a:rPr lang="en-US" sz="1131" b="true">
                <a:solidFill>
                  <a:srgbClr val="4A8891"/>
                </a:solidFill>
                <a:latin typeface="Saira Bold"/>
                <a:ea typeface="Saira Bold"/>
                <a:cs typeface="Saira Bold"/>
                <a:sym typeface="Saira Bold"/>
              </a:rPr>
              <a:t>Dổi sộ mềm</a:t>
            </a:r>
          </a:p>
          <a:p>
            <a:pPr algn="ctr">
              <a:lnSpc>
                <a:spcPts val="1810"/>
              </a:lnSpc>
            </a:pPr>
            <a:r>
              <a:rPr lang="en-US" sz="1131" b="true">
                <a:solidFill>
                  <a:srgbClr val="4A8891"/>
                </a:solidFill>
                <a:latin typeface="Saira Bold"/>
                <a:ea typeface="Saira Bold"/>
                <a:cs typeface="Saira Bold"/>
                <a:sym typeface="Saira Bold"/>
              </a:rPr>
              <a:t>nhiệt độ, loạn, hồi nắng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807833" y="4739207"/>
            <a:ext cx="576072" cy="275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"/>
              </a:lnSpc>
            </a:pPr>
            <a:r>
              <a:rPr lang="en-US" sz="777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Nhiệt suất</a:t>
            </a:r>
          </a:p>
          <a:p>
            <a:pPr algn="ctr">
              <a:lnSpc>
                <a:spcPts val="1165"/>
              </a:lnSpc>
            </a:pPr>
            <a:r>
              <a:rPr lang="en-US" sz="777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biển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44918" y="5177619"/>
            <a:ext cx="966978" cy="462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Cường nhiễm</a:t>
            </a:r>
          </a:p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tụng tháng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674102" y="5665394"/>
            <a:ext cx="1347597" cy="119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4"/>
              </a:lnSpc>
            </a:pPr>
            <a:r>
              <a:rPr lang="en-US" sz="954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Râm giệt Bương Phong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982712" y="6288194"/>
            <a:ext cx="1090422" cy="446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3"/>
              </a:lnSpc>
            </a:pPr>
            <a:r>
              <a:rPr lang="en-US" sz="777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S165 lien</a:t>
            </a:r>
          </a:p>
          <a:p>
            <a:pPr algn="ctr">
              <a:lnSpc>
                <a:spcPts val="1243"/>
              </a:lnSpc>
            </a:pPr>
            <a:r>
              <a:rPr lang="en-US" sz="777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Bulardal</a:t>
            </a:r>
          </a:p>
          <a:p>
            <a:pPr algn="ctr">
              <a:lnSpc>
                <a:spcPts val="1243"/>
              </a:lnSpc>
            </a:pPr>
            <a:r>
              <a:rPr lang="en-US" sz="777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ertionira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982712" y="7118075"/>
            <a:ext cx="576072" cy="275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"/>
              </a:lnSpc>
            </a:pPr>
            <a:r>
              <a:rPr lang="en-US" sz="777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Nhiệt suất</a:t>
            </a:r>
          </a:p>
          <a:p>
            <a:pPr algn="ctr">
              <a:lnSpc>
                <a:spcPts val="1165"/>
              </a:lnSpc>
            </a:pPr>
            <a:r>
              <a:rPr lang="en-US" sz="777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nét 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776972" y="7579110"/>
            <a:ext cx="1090422" cy="224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Tốt gặp bão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776972" y="7836658"/>
            <a:ext cx="1090422" cy="23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600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Emont: hoàn tải sẽ nộ bế si sẻ</a:t>
            </a:r>
          </a:p>
          <a:p>
            <a:pPr algn="ctr">
              <a:lnSpc>
                <a:spcPts val="900"/>
              </a:lnSpc>
            </a:pPr>
            <a:r>
              <a:rPr lang="en-US" sz="600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cứu với nhiệt máa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126730" y="8273482"/>
            <a:ext cx="617220" cy="224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Antill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982712" y="8662340"/>
            <a:ext cx="1275588" cy="462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4A8891"/>
                </a:solidFill>
                <a:latin typeface="Saira Bold"/>
                <a:ea typeface="Saira Bold"/>
                <a:cs typeface="Saira Bold"/>
                <a:sym typeface="Saira Bold"/>
              </a:rPr>
              <a:t>Bản liệu thông</a:t>
            </a:r>
          </a:p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4A8891"/>
                </a:solidFill>
                <a:latin typeface="Saira Bold"/>
                <a:ea typeface="Saira Bold"/>
                <a:cs typeface="Saira Bold"/>
                <a:sym typeface="Saira Bold"/>
              </a:rPr>
              <a:t>toàn não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982712" y="9085464"/>
            <a:ext cx="576072" cy="275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"/>
              </a:lnSpc>
            </a:pPr>
            <a:r>
              <a:rPr lang="en-US" sz="777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Mọi hồi</a:t>
            </a:r>
          </a:p>
          <a:p>
            <a:pPr algn="ctr">
              <a:lnSpc>
                <a:spcPts val="1165"/>
              </a:lnSpc>
            </a:pPr>
            <a:r>
              <a:rPr lang="en-US" sz="777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Mọi hồi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982712" y="9355954"/>
            <a:ext cx="1481328" cy="119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4"/>
              </a:lnSpc>
            </a:pPr>
            <a:r>
              <a:rPr lang="en-US" sz="954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Chìa ta gặp teaser finale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023860" y="9880826"/>
            <a:ext cx="576072" cy="224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Công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982712" y="10408035"/>
            <a:ext cx="1604772" cy="224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Nội hàm tạp nhân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982712" y="10657725"/>
            <a:ext cx="1995678" cy="605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2"/>
              </a:lnSpc>
            </a:pPr>
            <a:r>
              <a:rPr lang="en-US" sz="848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Inal hít ninabic lông tin vật dân</a:t>
            </a:r>
          </a:p>
          <a:p>
            <a:pPr algn="l">
              <a:lnSpc>
                <a:spcPts val="1272"/>
              </a:lnSpc>
            </a:pPr>
            <a:r>
              <a:rPr lang="en-US" sz="848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Iklén sáu nắng nắng dân căng</a:t>
            </a:r>
          </a:p>
          <a:p>
            <a:pPr algn="l">
              <a:lnSpc>
                <a:spcPts val="1272"/>
              </a:lnSpc>
            </a:pPr>
            <a:r>
              <a:rPr lang="en-US" sz="848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Thạo rà cái hái là át thải in trạng văn</a:t>
            </a:r>
          </a:p>
          <a:p>
            <a:pPr algn="l">
              <a:lnSpc>
                <a:spcPts val="1272"/>
              </a:lnSpc>
            </a:pPr>
            <a:r>
              <a:rPr lang="en-US" sz="848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mạnh cuốt giành kít lời làm lại!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126730" y="11449593"/>
            <a:ext cx="617220" cy="224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DưỜ ĐÍN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612898" y="4379533"/>
            <a:ext cx="360045" cy="119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4"/>
              </a:lnSpc>
            </a:pPr>
            <a:r>
              <a:rPr lang="en-US" sz="954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NÔM2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40664" y="5188684"/>
            <a:ext cx="1347597" cy="143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7"/>
              </a:lnSpc>
            </a:pPr>
            <a:r>
              <a:rPr lang="en-US" sz="1167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Diệt a tảng cân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17220" y="5384685"/>
            <a:ext cx="1481328" cy="453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2"/>
              </a:lnSpc>
            </a:pPr>
            <a:r>
              <a:rPr lang="en-US" sz="848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Trâm cho Đô lòng</a:t>
            </a:r>
          </a:p>
          <a:p>
            <a:pPr algn="ctr">
              <a:lnSpc>
                <a:spcPts val="1272"/>
              </a:lnSpc>
            </a:pPr>
            <a:r>
              <a:rPr lang="en-US" sz="848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1 tháng lési, lâu thứ trở rào</a:t>
            </a:r>
          </a:p>
          <a:p>
            <a:pPr algn="ctr">
              <a:lnSpc>
                <a:spcPts val="1272"/>
              </a:lnSpc>
            </a:pPr>
            <a:r>
              <a:rPr lang="en-US" sz="848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thứ cause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65301" y="6088797"/>
            <a:ext cx="730377" cy="143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7"/>
              </a:lnSpc>
            </a:pPr>
            <a:r>
              <a:rPr lang="en-US" sz="1167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biến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20090" y="6757452"/>
            <a:ext cx="1687068" cy="143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7"/>
              </a:lnSpc>
            </a:pPr>
            <a:r>
              <a:rPr lang="en-US" sz="1167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I tháng át jân dùng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21283" y="6953453"/>
            <a:ext cx="1275588" cy="453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2"/>
              </a:lnSpc>
            </a:pPr>
            <a:r>
              <a:rPr lang="en-US" sz="848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Thể năng nát!</a:t>
            </a:r>
          </a:p>
          <a:p>
            <a:pPr algn="ctr">
              <a:lnSpc>
                <a:spcPts val="1272"/>
              </a:lnSpc>
            </a:pPr>
            <a:r>
              <a:rPr lang="en-US" sz="848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Đơn hệ bệ kẹng là chiểu</a:t>
            </a:r>
          </a:p>
          <a:p>
            <a:pPr algn="ctr">
              <a:lnSpc>
                <a:spcPts val="1272"/>
              </a:lnSpc>
            </a:pPr>
            <a:r>
              <a:rPr lang="en-US" sz="848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Diện lần phát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64108" y="8160849"/>
            <a:ext cx="1327023" cy="462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Tăng lậu, hình dạng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64108" y="8598818"/>
            <a:ext cx="1347597" cy="155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8"/>
              </a:lnSpc>
            </a:pPr>
            <a:r>
              <a:rPr lang="en-US" sz="919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De rian c/m mài tạt lóo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37310" y="8971722"/>
            <a:ext cx="288036" cy="155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8"/>
              </a:lnSpc>
            </a:pPr>
            <a:r>
              <a:rPr lang="en-US" sz="919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Mắt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90422" y="9406354"/>
            <a:ext cx="1306449" cy="143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7"/>
              </a:lnSpc>
            </a:pPr>
            <a:r>
              <a:rPr lang="en-US" sz="1167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Ngọc biối dăng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90422" y="9625532"/>
            <a:ext cx="1275588" cy="275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"/>
              </a:lnSpc>
            </a:pPr>
            <a:r>
              <a:rPr lang="en-US" sz="777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Nôn chăng hết tháng</a:t>
            </a:r>
          </a:p>
          <a:p>
            <a:pPr algn="ctr">
              <a:lnSpc>
                <a:spcPts val="1165"/>
              </a:lnSpc>
            </a:pPr>
            <a:r>
              <a:rPr lang="en-US" sz="777" b="true">
                <a:solidFill>
                  <a:srgbClr val="826D49"/>
                </a:solidFill>
                <a:latin typeface="Saira Medium"/>
                <a:ea typeface="Saira Medium"/>
                <a:cs typeface="Saira Medium"/>
                <a:sym typeface="Saira Medium"/>
              </a:rPr>
              <a:t>igerice éthơ đôm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90422" y="10126444"/>
            <a:ext cx="452628" cy="143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7"/>
              </a:lnSpc>
            </a:pPr>
            <a:r>
              <a:rPr lang="en-US" sz="1167" b="true">
                <a:solidFill>
                  <a:srgbClr val="826D49"/>
                </a:solidFill>
                <a:latin typeface="Saira Bold"/>
                <a:ea typeface="Saira Bold"/>
                <a:cs typeface="Saira Bold"/>
                <a:sym typeface="Saira Bold"/>
              </a:rPr>
              <a:t>Nông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72718" y="10796893"/>
            <a:ext cx="966978" cy="462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4A8891"/>
                </a:solidFill>
                <a:latin typeface="Saira Bold"/>
                <a:ea typeface="Saira Bold"/>
                <a:cs typeface="Saira Bold"/>
                <a:sym typeface="Saira Bold"/>
              </a:rPr>
              <a:t>Mfac hèm</a:t>
            </a:r>
          </a:p>
          <a:p>
            <a:pPr algn="ctr">
              <a:lnSpc>
                <a:spcPts val="1924"/>
              </a:lnSpc>
            </a:pPr>
            <a:r>
              <a:rPr lang="en-US" sz="1202" b="true">
                <a:solidFill>
                  <a:srgbClr val="4A8891"/>
                </a:solidFill>
                <a:latin typeface="Saira Bold"/>
                <a:ea typeface="Saira Bold"/>
                <a:cs typeface="Saira Bold"/>
                <a:sym typeface="Saira Bold"/>
              </a:rPr>
              <a:t>thôn na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48396"/>
            <a:ext cx="8229600" cy="2715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10029">
                <a:solidFill>
                  <a:srgbClr val="266C45"/>
                </a:solidFill>
                <a:latin typeface="Tropika Script"/>
                <a:ea typeface="Tropika Script"/>
                <a:cs typeface="Tropika Script"/>
                <a:sym typeface="Tropika Script"/>
              </a:rPr>
              <a:t>Chúng em, ứng phó như thế nào!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828925" y="4226719"/>
            <a:ext cx="6624828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656" b="true">
                <a:solidFill>
                  <a:srgbClr val="266C45"/>
                </a:solidFill>
                <a:latin typeface="Asap Bold"/>
                <a:ea typeface="Asap Bold"/>
                <a:cs typeface="Asap Bold"/>
                <a:sym typeface="Asap Bold"/>
              </a:rPr>
              <a:t>Trách nhiệm của khai thác phế liệu nhắc tới: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828925" y="4732846"/>
            <a:ext cx="5853303" cy="779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70"/>
              </a:lnSpc>
            </a:pPr>
            <a:r>
              <a:rPr lang="en-US" sz="1592">
                <a:solidFill>
                  <a:srgbClr val="266C45"/>
                </a:solidFill>
                <a:latin typeface="Asap"/>
                <a:ea typeface="Asap"/>
                <a:cs typeface="Asap"/>
                <a:sym typeface="Asap"/>
              </a:rPr>
              <a:t>Sử dụng sản phẩm thân thiện với môi trường như: bình nước cá nhân thay vì chai nhựa 1 lần.</a:t>
            </a:r>
          </a:p>
          <a:p>
            <a:pPr algn="l">
              <a:lnSpc>
                <a:spcPts val="2070"/>
              </a:lnSpc>
            </a:pPr>
            <a:r>
              <a:rPr lang="en-US" sz="1592">
                <a:solidFill>
                  <a:srgbClr val="266C45"/>
                </a:solidFill>
                <a:latin typeface="Asap"/>
                <a:ea typeface="Asap"/>
                <a:cs typeface="Asap"/>
                <a:sym typeface="Asap"/>
              </a:rPr>
              <a:t>Tắt điện khi ra khỏi lớp.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28925" y="6011070"/>
            <a:ext cx="5904738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2"/>
              </a:lnSpc>
            </a:pPr>
            <a:r>
              <a:rPr lang="en-US" sz="3152" b="true">
                <a:solidFill>
                  <a:srgbClr val="266C45"/>
                </a:solidFill>
                <a:latin typeface="Asap Bold"/>
                <a:ea typeface="Asap Bold"/>
                <a:cs typeface="Asap Bold"/>
                <a:sym typeface="Asap Bold"/>
              </a:rPr>
              <a:t>Rề kiểu tổ thúc á dựng rúc tốp: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28925" y="6559203"/>
            <a:ext cx="5081778" cy="77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0"/>
              </a:lnSpc>
            </a:pPr>
            <a:r>
              <a:rPr lang="en-US" sz="2407">
                <a:solidFill>
                  <a:srgbClr val="266C45"/>
                </a:solidFill>
                <a:latin typeface="Asap"/>
                <a:ea typeface="Asap"/>
                <a:cs typeface="Asap"/>
                <a:sym typeface="Asap"/>
              </a:rPr>
              <a:t>Chào đây, chít chữ hưn ít thôi.</a:t>
            </a:r>
          </a:p>
          <a:p>
            <a:pPr algn="l">
              <a:lnSpc>
                <a:spcPts val="3130"/>
              </a:lnSpc>
            </a:pPr>
            <a:r>
              <a:rPr lang="en-US" sz="2407">
                <a:solidFill>
                  <a:srgbClr val="266C45"/>
                </a:solidFill>
                <a:latin typeface="Asap"/>
                <a:ea typeface="Asap"/>
                <a:cs typeface="Asap"/>
                <a:sym typeface="Asap"/>
              </a:rPr>
              <a:t>Bạn kiến sử dụng chai nước này.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28925" y="7873841"/>
            <a:ext cx="487603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9"/>
              </a:lnSpc>
            </a:pPr>
            <a:r>
              <a:rPr lang="en-US" sz="2691" b="true">
                <a:solidFill>
                  <a:srgbClr val="266C45"/>
                </a:solidFill>
                <a:latin typeface="Asap Bold"/>
                <a:ea typeface="Asap Bold"/>
                <a:cs typeface="Asap Bold"/>
                <a:sym typeface="Asap Bold"/>
              </a:rPr>
              <a:t>Tiết kiệm - Tái chế - Tái sử dụng: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98064" y="8453038"/>
            <a:ext cx="4927473" cy="389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8"/>
              </a:lnSpc>
            </a:pPr>
            <a:r>
              <a:rPr lang="en-US" sz="2337">
                <a:solidFill>
                  <a:srgbClr val="266C45"/>
                </a:solidFill>
                <a:latin typeface="Asap"/>
                <a:ea typeface="Asap"/>
                <a:cs typeface="Asap"/>
                <a:sym typeface="Asap"/>
              </a:rPr>
              <a:t>Tắt điện khi ra khỏi lớp.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28925" y="9353074"/>
            <a:ext cx="546239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7"/>
              </a:lnSpc>
            </a:pPr>
            <a:r>
              <a:rPr lang="en-US" sz="3223" b="true">
                <a:solidFill>
                  <a:srgbClr val="266C45"/>
                </a:solidFill>
                <a:latin typeface="Asap Bold"/>
                <a:ea typeface="Asap Bold"/>
                <a:cs typeface="Asap Bold"/>
                <a:sym typeface="Asap Bold"/>
              </a:rPr>
              <a:t>Kiến trúc khi tiếp cận cốp: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98064" y="9851581"/>
            <a:ext cx="5524119" cy="897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5"/>
              </a:lnSpc>
            </a:pPr>
            <a:r>
              <a:rPr lang="en-US" sz="2443">
                <a:solidFill>
                  <a:srgbClr val="266C45"/>
                </a:solidFill>
                <a:latin typeface="Asap"/>
                <a:ea typeface="Asap"/>
                <a:cs typeface="Asap"/>
                <a:sym typeface="Asap"/>
              </a:rPr>
              <a:t>Thế sự phù hợp như thế nào?</a:t>
            </a:r>
          </a:p>
          <a:p>
            <a:pPr algn="l">
              <a:lnSpc>
                <a:spcPts val="3665"/>
              </a:lnSpc>
            </a:pPr>
            <a:r>
              <a:rPr lang="en-US" sz="2443">
                <a:solidFill>
                  <a:srgbClr val="266C45"/>
                </a:solidFill>
                <a:latin typeface="Asap"/>
                <a:ea typeface="Asap"/>
                <a:cs typeface="Asap"/>
                <a:sym typeface="Asap"/>
              </a:rPr>
              <a:t>Tò mò chuyến năng lượng phải nè rảnh,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70073" y="11489769"/>
            <a:ext cx="4690872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982">
                <a:solidFill>
                  <a:srgbClr val="266C45"/>
                </a:solidFill>
                <a:latin typeface="Asap"/>
                <a:ea typeface="Asap"/>
                <a:cs typeface="Asap"/>
                <a:sym typeface="Asap"/>
              </a:rPr>
              <a:t>Hồi em tóc JT: Fdt Icrnil luiś thải dânù:</a:t>
            </a:r>
          </a:p>
          <a:p>
            <a:pPr algn="ctr">
              <a:lnSpc>
                <a:spcPts val="2379"/>
              </a:lnSpc>
            </a:pPr>
            <a:r>
              <a:rPr lang="en-US" sz="1982" b="true">
                <a:solidFill>
                  <a:srgbClr val="266C45"/>
                </a:solidFill>
                <a:latin typeface="Asap Bold"/>
                <a:ea typeface="Asap Bold"/>
                <a:cs typeface="Asap Bold"/>
                <a:sym typeface="Asap Bold"/>
              </a:rPr>
              <a:t>Mãi bên hun/ chung/casoc 1 câiỹ xâh."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77974" y="1040107"/>
            <a:ext cx="6131052" cy="1883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41"/>
              </a:lnSpc>
            </a:pPr>
            <a:r>
              <a:rPr lang="en-US" sz="14141" spc="-707">
                <a:solidFill>
                  <a:srgbClr val="C1E84D"/>
                </a:solidFill>
                <a:latin typeface="Intro Rust H2 Baseshade"/>
                <a:ea typeface="Intro Rust H2 Baseshade"/>
                <a:cs typeface="Intro Rust H2 Baseshade"/>
                <a:sym typeface="Intro Rust H2 Baseshade"/>
              </a:rPr>
              <a:t>Bảo vệ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12189" y="2892227"/>
            <a:ext cx="7262622" cy="1258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26"/>
              </a:lnSpc>
            </a:pPr>
            <a:r>
              <a:rPr lang="en-US" sz="9426" spc="-471">
                <a:solidFill>
                  <a:srgbClr val="C1E84D"/>
                </a:solidFill>
                <a:latin typeface="Intro Rust H2 Baseshade"/>
                <a:ea typeface="Intro Rust H2 Baseshade"/>
                <a:cs typeface="Intro Rust H2 Baseshade"/>
                <a:sym typeface="Intro Rust H2 Baseshade"/>
              </a:rPr>
              <a:t>thiên nhiên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99032" y="4808220"/>
            <a:ext cx="7488936" cy="939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2"/>
              </a:lnSpc>
            </a:pPr>
            <a:r>
              <a:rPr lang="en-US" b="true" sz="3662" i="true" spc="-183">
                <a:solidFill>
                  <a:srgbClr val="C1E84D"/>
                </a:solidFill>
                <a:latin typeface="Muli Bold Italics"/>
                <a:ea typeface="Muli Bold Italics"/>
                <a:cs typeface="Muli Bold Italics"/>
                <a:sym typeface="Muli Bold Italics"/>
              </a:rPr>
              <a:t>bảo vệ chính cuộc sống của chúng ta.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97355" y="951440"/>
            <a:ext cx="6892290" cy="1616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6"/>
              </a:lnSpc>
            </a:pPr>
            <a:r>
              <a:rPr lang="en-US" sz="9497">
                <a:solidFill>
                  <a:srgbClr val="4C684B"/>
                </a:solidFill>
                <a:latin typeface="Mervale Script"/>
                <a:ea typeface="Mervale Script"/>
                <a:cs typeface="Mervale Script"/>
                <a:sym typeface="Mervale Script"/>
              </a:rPr>
              <a:t>Hướng dẫn về nhà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384423" y="3153218"/>
            <a:ext cx="3518154" cy="380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2"/>
              </a:lnSpc>
            </a:pPr>
            <a:r>
              <a:rPr lang="en-US" sz="2266">
                <a:solidFill>
                  <a:srgbClr val="4C684B"/>
                </a:solidFill>
                <a:latin typeface="Anaktoria"/>
                <a:ea typeface="Anaktoria"/>
                <a:cs typeface="Anaktoria"/>
                <a:sym typeface="Anaktoria"/>
              </a:rPr>
              <a:t>WELCOME TO HẢI PHÒNG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05965" y="851055"/>
            <a:ext cx="6275070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5775" b="true">
                <a:solidFill>
                  <a:srgbClr val="265658"/>
                </a:solidFill>
                <a:latin typeface="Asap Semi-Bold"/>
                <a:ea typeface="Asap Semi-Bold"/>
                <a:cs typeface="Asap Semi-Bold"/>
                <a:sym typeface="Asap Semi-Bold"/>
              </a:rPr>
              <a:t>MỤC TIÊU BÀI HỌC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77974" y="2400300"/>
            <a:ext cx="6131052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2797">
                <a:solidFill>
                  <a:srgbClr val="265658"/>
                </a:solidFill>
                <a:latin typeface="Asap"/>
                <a:ea typeface="Asap"/>
                <a:cs typeface="Asap"/>
                <a:sym typeface="Asap"/>
              </a:rPr>
              <a:t>Khám phá: nhận diện được vẻ đẹp của các cảnh quan thiên nhiên.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20540" y="4723686"/>
            <a:ext cx="1347597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975" b="true">
                <a:solidFill>
                  <a:srgbClr val="265658"/>
                </a:solidFill>
                <a:latin typeface="Asap Semi-Bold"/>
                <a:ea typeface="Asap Semi-Bold"/>
                <a:cs typeface="Asap Semi-Bold"/>
                <a:sym typeface="Asap Semi-Bold"/>
              </a:rPr>
              <a:t>Bảo tồn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16961" y="5278279"/>
            <a:ext cx="3806190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2" spc="79">
                <a:solidFill>
                  <a:srgbClr val="265658"/>
                </a:solidFill>
                <a:latin typeface="Cabin"/>
                <a:ea typeface="Cabin"/>
                <a:cs typeface="Cabin"/>
                <a:sym typeface="Cabin"/>
              </a:rPr>
              <a:t>Thực hiện được các việc làm cụ thể để bảo vệ cảnh quan thiên nhiên,</a:t>
            </a:r>
          </a:p>
          <a:p>
            <a:pPr algn="ctr">
              <a:lnSpc>
                <a:spcPts val="1911"/>
              </a:lnSpc>
            </a:pPr>
            <a:r>
              <a:rPr lang="en-US" sz="1592" spc="79">
                <a:solidFill>
                  <a:srgbClr val="265658"/>
                </a:solidFill>
                <a:latin typeface="Cabin"/>
                <a:ea typeface="Cabin"/>
                <a:cs typeface="Cabin"/>
                <a:sym typeface="Cabin"/>
              </a:rPr>
              <a:t>mang tưới dịu dàng đối với thiên nhiên.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89195" y="6801088"/>
            <a:ext cx="966978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1"/>
              </a:lnSpc>
            </a:pPr>
            <a:r>
              <a:rPr lang="en-US" sz="2017" b="true">
                <a:solidFill>
                  <a:srgbClr val="265658"/>
                </a:solidFill>
                <a:latin typeface="Asap Semi-Bold"/>
                <a:ea typeface="Asap Semi-Bold"/>
                <a:cs typeface="Asap Semi-Bold"/>
                <a:sym typeface="Asap Semi-Bold"/>
              </a:rPr>
              <a:t>Ứng phó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16961" y="7297711"/>
            <a:ext cx="4978908" cy="491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z="1344" spc="67">
                <a:solidFill>
                  <a:srgbClr val="265658"/>
                </a:solidFill>
                <a:latin typeface="Cabin"/>
                <a:ea typeface="Cabin"/>
                <a:cs typeface="Cabin"/>
                <a:sym typeface="Cabin"/>
              </a:rPr>
              <a:t>(Nhận biết dấu hiệu biến đổi khí hậu và cách ứng phó cơ bản.)</a:t>
            </a:r>
          </a:p>
          <a:p>
            <a:pPr algn="ctr">
              <a:lnSpc>
                <a:spcPts val="2016"/>
              </a:lnSpc>
            </a:pPr>
            <a:r>
              <a:rPr lang="en-US" sz="1344" spc="67">
                <a:solidFill>
                  <a:srgbClr val="265658"/>
                </a:solidFill>
                <a:latin typeface="Cabin"/>
                <a:ea typeface="Cabin"/>
                <a:cs typeface="Cabin"/>
                <a:sym typeface="Cabin"/>
              </a:rPr>
              <a:t>(Đăng vận dụng chủ động phù hợp và có trách nhiệm!)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71232" y="9289330"/>
            <a:ext cx="134759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2797" b="true">
                <a:solidFill>
                  <a:srgbClr val="FFFFFF"/>
                </a:solidFill>
                <a:latin typeface="Asap Semi-Bold"/>
                <a:ea typeface="Asap Semi-Bold"/>
                <a:cs typeface="Asap Semi-Bold"/>
                <a:sym typeface="Asap Semi-Bold"/>
              </a:rPr>
              <a:t>Ứng phó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84873" y="9808919"/>
            <a:ext cx="2890647" cy="1733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6"/>
              </a:lnSpc>
            </a:pPr>
            <a:r>
              <a:rPr lang="en-US" sz="1486" spc="74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Triển khai, hoặc vận dụng tại vùng</a:t>
            </a:r>
          </a:p>
          <a:p>
            <a:pPr algn="ctr">
              <a:lnSpc>
                <a:spcPts val="2006"/>
              </a:lnSpc>
            </a:pPr>
            <a:r>
              <a:rPr lang="en-US" sz="1486" spc="74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đã biến đổi tiềm của bạn</a:t>
            </a:r>
          </a:p>
          <a:p>
            <a:pPr algn="ctr">
              <a:lnSpc>
                <a:spcPts val="2006"/>
              </a:lnSpc>
            </a:pPr>
            <a:r>
              <a:rPr lang="en-US" sz="1486" spc="74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lì kế biến đổi trong cuộc sống,</a:t>
            </a:r>
          </a:p>
          <a:p>
            <a:pPr algn="ctr">
              <a:lnSpc>
                <a:spcPts val="2006"/>
              </a:lnSpc>
            </a:pPr>
            <a:r>
              <a:rPr lang="en-US" sz="1486" spc="74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biện pháp vượt phần thật hành,</a:t>
            </a:r>
          </a:p>
          <a:p>
            <a:pPr algn="ctr">
              <a:lnSpc>
                <a:spcPts val="2006"/>
              </a:lnSpc>
            </a:pPr>
            <a:r>
              <a:rPr lang="en-US" sz="1486" spc="74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pháy ứng mau tránh mối hiểm</a:t>
            </a:r>
          </a:p>
          <a:p>
            <a:pPr algn="ctr">
              <a:lnSpc>
                <a:spcPts val="2006"/>
              </a:lnSpc>
            </a:pPr>
            <a:r>
              <a:rPr lang="en-US" sz="1486" spc="74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tác hại dày bày là.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670298" y="11072866"/>
            <a:ext cx="1532763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9"/>
              </a:lnSpc>
            </a:pPr>
            <a:r>
              <a:rPr lang="en-US" sz="2691" b="true">
                <a:solidFill>
                  <a:srgbClr val="FFFFFF"/>
                </a:solidFill>
                <a:latin typeface="Asap Semi-Bold"/>
                <a:ea typeface="Asap Semi-Bold"/>
                <a:cs typeface="Asap Semi-Bold"/>
                <a:sym typeface="Asap Semi-Bold"/>
              </a:rPr>
              <a:t>Bảo phạm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42791" y="11674683"/>
            <a:ext cx="2376297" cy="414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7"/>
              </a:lnSpc>
            </a:pPr>
            <a:r>
              <a:rPr lang="en-US" sz="1131" spc="56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Chống ô nhiễm, tái tạo môi trường</a:t>
            </a:r>
          </a:p>
          <a:p>
            <a:pPr algn="ctr">
              <a:lnSpc>
                <a:spcPts val="1697"/>
              </a:lnSpc>
            </a:pPr>
            <a:r>
              <a:rPr lang="en-US" sz="1131" spc="56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mang sản xuất bền vững.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3534" y="11063049"/>
            <a:ext cx="1748790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975" b="true">
                <a:solidFill>
                  <a:srgbClr val="FFFFFF"/>
                </a:solidFill>
                <a:latin typeface="Asap Semi-Bold"/>
                <a:ea typeface="Asap Semi-Bold"/>
                <a:cs typeface="Asap Semi-Bold"/>
                <a:sym typeface="Asap Semi-Bold"/>
              </a:rPr>
              <a:t>Khám phá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8368" y="11657659"/>
            <a:ext cx="2633472" cy="448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7"/>
              </a:lnSpc>
            </a:pPr>
            <a:r>
              <a:rPr lang="en-US" sz="1238" spc="6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(Ước hàn thân thiện với môi trường,</a:t>
            </a:r>
          </a:p>
          <a:p>
            <a:pPr algn="ctr">
              <a:lnSpc>
                <a:spcPts val="1857"/>
              </a:lnSpc>
            </a:pPr>
            <a:r>
              <a:rPr lang="en-US" sz="1238" spc="6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bảo đảm hình thái tự nhiên.)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07158" y="1418272"/>
            <a:ext cx="6110478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59"/>
              </a:lnSpc>
            </a:pPr>
            <a:r>
              <a:rPr lang="en-US" sz="8966" b="true">
                <a:solidFill>
                  <a:srgbClr val="FF6403"/>
                </a:solidFill>
                <a:latin typeface="Asap Bold"/>
                <a:ea typeface="Asap Bold"/>
                <a:cs typeface="Asap Bold"/>
                <a:sym typeface="Asap Bold"/>
              </a:rPr>
              <a:t>Khởi động –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7023" y="2784158"/>
            <a:ext cx="7632954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2"/>
              </a:lnSpc>
            </a:pPr>
            <a:r>
              <a:rPr lang="en-US" sz="5243" b="true">
                <a:solidFill>
                  <a:srgbClr val="FF3838"/>
                </a:solidFill>
                <a:latin typeface="Asap Bold"/>
                <a:ea typeface="Asap Bold"/>
                <a:cs typeface="Asap Bold"/>
                <a:sym typeface="Asap Bold"/>
              </a:rPr>
              <a:t>cũng quen, thiên nhiên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76781" y="10702052"/>
            <a:ext cx="6933438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8"/>
              </a:lnSpc>
            </a:pPr>
            <a:r>
              <a:rPr lang="en-US" b="true" sz="3648" i="true">
                <a:solidFill>
                  <a:srgbClr val="004A98"/>
                </a:solidFill>
                <a:latin typeface="Asap Bold Italics"/>
                <a:ea typeface="Asap Bold Italics"/>
                <a:cs typeface="Asap Bold Italics"/>
                <a:sym typeface="Asap Bold Italics"/>
              </a:rPr>
              <a:t>Em hãy gọi tên các địa danh trên?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70748" y="4524260"/>
            <a:ext cx="709803" cy="540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b="true" sz="1415">
                <a:solidFill>
                  <a:srgbClr val="FFFFFF"/>
                </a:solidFill>
                <a:latin typeface="Asap Bold"/>
                <a:ea typeface="Asap Bold"/>
                <a:cs typeface="Asap Bold"/>
                <a:sym typeface="Asap Bold"/>
              </a:rPr>
              <a:t>LOCAL</a:t>
            </a:r>
          </a:p>
          <a:p>
            <a:pPr algn="ctr">
              <a:lnSpc>
                <a:spcPts val="1415"/>
              </a:lnSpc>
            </a:pPr>
            <a:r>
              <a:rPr lang="en-US" b="true" sz="1415" i="true">
                <a:solidFill>
                  <a:srgbClr val="F4B324"/>
                </a:solidFill>
                <a:latin typeface="Asap Bold Italics"/>
                <a:ea typeface="Asap Bold Italics"/>
                <a:cs typeface="Asap Bold Italics"/>
                <a:sym typeface="Asap Bold Italics"/>
              </a:rPr>
              <a:t>HƯỞNG!</a:t>
            </a:r>
          </a:p>
          <a:p>
            <a:pPr algn="ctr">
              <a:lnSpc>
                <a:spcPts val="1415"/>
              </a:lnSpc>
            </a:pPr>
            <a:r>
              <a:rPr lang="en-US" b="true" sz="1415">
                <a:solidFill>
                  <a:srgbClr val="FFFFFF"/>
                </a:solidFill>
                <a:latin typeface="Asap Bold"/>
                <a:ea typeface="Asap Bold"/>
                <a:cs typeface="Asap Bold"/>
                <a:sym typeface="Asap Bold"/>
              </a:rPr>
              <a:t>TRỨFẼ?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60270" y="4382595"/>
            <a:ext cx="6110478" cy="1911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1"/>
              </a:lnSpc>
            </a:pPr>
            <a:r>
              <a:rPr lang="en-US" sz="3542" spc="70">
                <a:solidFill>
                  <a:srgbClr val="2E5036"/>
                </a:solidFill>
                <a:latin typeface="Cabin"/>
                <a:ea typeface="Cabin"/>
                <a:cs typeface="Cabin"/>
                <a:sym typeface="Cabin"/>
              </a:rPr>
              <a:t>Là những cảnh đẹp tự nhiên (núi, sông, biển, rừng...) chưa bị con người tác động quá nhiều.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48306" y="10403919"/>
            <a:ext cx="5462397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9"/>
              </a:lnSpc>
            </a:pPr>
            <a:r>
              <a:rPr lang="en-US" b="true" sz="2407" spc="48">
                <a:solidFill>
                  <a:srgbClr val="2E5036"/>
                </a:solidFill>
                <a:latin typeface="Cabin Medium"/>
                <a:ea typeface="Cabin Medium"/>
                <a:cs typeface="Cabin Medium"/>
                <a:sym typeface="Cabin Medium"/>
              </a:rPr>
              <a:t>Kể tên một cảnh đẹp thiên nhiên mà em yêu thích nhất hoặc đã từng đến thăm?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43050" y="1197002"/>
            <a:ext cx="7200900" cy="2064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96"/>
              </a:lnSpc>
            </a:pPr>
            <a:r>
              <a:rPr lang="en-US" b="true" sz="7229" spc="-144">
                <a:solidFill>
                  <a:srgbClr val="38764C"/>
                </a:solidFill>
                <a:latin typeface="Asap Bold"/>
                <a:ea typeface="Asap Bold"/>
                <a:cs typeface="Asap Bold"/>
                <a:sym typeface="Asap Bold"/>
              </a:rPr>
              <a:t>Cảnh quan thiên nhiên là gì?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35633" y="1617713"/>
            <a:ext cx="5081778" cy="164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6"/>
              </a:lnSpc>
            </a:pPr>
            <a:r>
              <a:rPr lang="en-US" sz="12333" i="true" spc="-863">
                <a:solidFill>
                  <a:srgbClr val="A84A20"/>
                </a:solidFill>
                <a:latin typeface="Times New Roman MT Italics"/>
                <a:ea typeface="Times New Roman MT Italics"/>
                <a:cs typeface="Times New Roman MT Italics"/>
                <a:sym typeface="Times New Roman MT Italics"/>
              </a:rPr>
              <a:t>Cảm xúc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04288" y="3129014"/>
            <a:ext cx="6367653" cy="1599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3"/>
              </a:lnSpc>
            </a:pPr>
            <a:r>
              <a:rPr lang="en-US" sz="11979" i="true" spc="-838">
                <a:solidFill>
                  <a:srgbClr val="A84A20"/>
                </a:solidFill>
                <a:latin typeface="Times New Roman MT Italics"/>
                <a:ea typeface="Times New Roman MT Italics"/>
                <a:cs typeface="Times New Roman MT Italics"/>
                <a:sym typeface="Times New Roman MT Italics"/>
              </a:rPr>
              <a:t>thiên nhiên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76297" y="4526767"/>
            <a:ext cx="5534406" cy="973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2"/>
              </a:lnSpc>
            </a:pPr>
            <a:r>
              <a:rPr lang="en-US" sz="1876">
                <a:solidFill>
                  <a:srgbClr val="A84A2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Khi đứng trước một cảnh đẹp (ví dụ: bãi biển Đồ Sơn lúc bình minh),</a:t>
            </a:r>
          </a:p>
          <a:p>
            <a:pPr algn="ctr">
              <a:lnSpc>
                <a:spcPts val="2532"/>
              </a:lnSpc>
            </a:pPr>
            <a:r>
              <a:rPr lang="en-US" sz="1876">
                <a:solidFill>
                  <a:srgbClr val="A84A2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em cảm thấy thế nào?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414766" y="10947633"/>
            <a:ext cx="966978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15"/>
              </a:lnSpc>
            </a:pPr>
            <a:r>
              <a:rPr lang="en-US" sz="1096">
                <a:solidFill>
                  <a:srgbClr val="F4E6D7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Thư</a:t>
            </a:r>
          </a:p>
          <a:p>
            <a:pPr algn="just">
              <a:lnSpc>
                <a:spcPts val="1315"/>
              </a:lnSpc>
            </a:pPr>
            <a:r>
              <a:rPr lang="en-US" sz="1096">
                <a:solidFill>
                  <a:srgbClr val="F4E6D7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Thái</a:t>
            </a:r>
          </a:p>
          <a:p>
            <a:pPr algn="just">
              <a:lnSpc>
                <a:spcPts val="1315"/>
              </a:lnSpc>
            </a:pPr>
            <a:r>
              <a:rPr lang="en-US" sz="1096">
                <a:solidFill>
                  <a:srgbClr val="F4E6D7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Tự</a:t>
            </a:r>
          </a:p>
          <a:p>
            <a:pPr algn="just">
              <a:lnSpc>
                <a:spcPts val="1315"/>
              </a:lnSpc>
            </a:pPr>
            <a:r>
              <a:rPr lang="en-US" sz="1096">
                <a:solidFill>
                  <a:srgbClr val="F4E6D7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Hào</a:t>
            </a:r>
          </a:p>
          <a:p>
            <a:pPr algn="just">
              <a:lnSpc>
                <a:spcPts val="1315"/>
              </a:lnSpc>
            </a:pPr>
            <a:r>
              <a:rPr lang="en-US" sz="1096">
                <a:solidFill>
                  <a:srgbClr val="F4E6D7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Yêu</a:t>
            </a:r>
          </a:p>
          <a:p>
            <a:pPr algn="just">
              <a:lnSpc>
                <a:spcPts val="1315"/>
              </a:lnSpc>
            </a:pPr>
            <a:r>
              <a:rPr lang="en-US" sz="1096">
                <a:solidFill>
                  <a:srgbClr val="F4E6D7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Đời</a:t>
            </a:r>
          </a:p>
          <a:p>
            <a:pPr algn="just">
              <a:lnSpc>
                <a:spcPts val="1315"/>
              </a:lnSpc>
            </a:pPr>
            <a:r>
              <a:rPr lang="en-US" sz="1096">
                <a:solidFill>
                  <a:srgbClr val="F4E6D7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Bình</a:t>
            </a:r>
          </a:p>
          <a:p>
            <a:pPr algn="just">
              <a:lnSpc>
                <a:spcPts val="1315"/>
              </a:lnSpc>
            </a:pPr>
            <a:r>
              <a:rPr lang="en-US" sz="1096">
                <a:solidFill>
                  <a:srgbClr val="F4E6D7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Yên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6072" y="10651441"/>
            <a:ext cx="9134856" cy="1509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070"/>
              </a:lnSpc>
            </a:pPr>
            <a:r>
              <a:rPr lang="en-US" sz="4463" b="true">
                <a:solidFill>
                  <a:srgbClr val="FFFFFF"/>
                </a:solidFill>
                <a:latin typeface="Asap Semi-Bold"/>
                <a:ea typeface="Asap Semi-Bold"/>
                <a:cs typeface="Asap Semi-Bold"/>
                <a:sym typeface="Asap Semi-Bold"/>
              </a:rPr>
              <a:t>Em có suy nghĩ gì khi nhìn thấy những hình ảnh bên phải?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83005" y="239316"/>
            <a:ext cx="7920990" cy="124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23"/>
              </a:lnSpc>
            </a:pPr>
            <a:r>
              <a:rPr lang="en-US" sz="8186" b="true">
                <a:solidFill>
                  <a:srgbClr val="335438"/>
                </a:solidFill>
                <a:latin typeface="Asap Bold"/>
                <a:ea typeface="Asap Bold"/>
                <a:cs typeface="Asap Bold"/>
                <a:sym typeface="Asap Bold"/>
              </a:rPr>
              <a:t>Thảo luận nhóm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43759" y="1484709"/>
            <a:ext cx="4989195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2797">
                <a:solidFill>
                  <a:srgbClr val="335438"/>
                </a:solidFill>
                <a:latin typeface="Asap"/>
                <a:ea typeface="Asap"/>
                <a:cs typeface="Asap"/>
                <a:sym typeface="Asap"/>
              </a:rPr>
              <a:t>Hành động nên và không nên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63624" y="2638663"/>
            <a:ext cx="1368171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b="true" sz="4499" spc="-89">
                <a:solidFill>
                  <a:srgbClr val="335438"/>
                </a:solidFill>
                <a:latin typeface="Asap Bold"/>
                <a:ea typeface="Asap Bold"/>
                <a:cs typeface="Asap Bold"/>
                <a:sym typeface="Asap Bold"/>
              </a:rPr>
              <a:t>Nên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347079" y="2652951"/>
            <a:ext cx="2479167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4"/>
              </a:lnSpc>
            </a:pPr>
            <a:r>
              <a:rPr lang="en-US" b="true" sz="4286" spc="-85">
                <a:solidFill>
                  <a:srgbClr val="9D2020"/>
                </a:solidFill>
                <a:latin typeface="Asap Bold"/>
                <a:ea typeface="Asap Bold"/>
                <a:cs typeface="Asap Bold"/>
                <a:sym typeface="Asap Bold"/>
              </a:rPr>
              <a:t>Không nên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13382" y="4585566"/>
            <a:ext cx="1995678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6"/>
              </a:lnSpc>
            </a:pPr>
            <a:r>
              <a:rPr lang="en-US" sz="2372" b="true">
                <a:solidFill>
                  <a:srgbClr val="335438"/>
                </a:solidFill>
                <a:latin typeface="Cabin Bold"/>
                <a:ea typeface="Cabin Bold"/>
                <a:cs typeface="Cabin Bold"/>
                <a:sym typeface="Cabin Bold"/>
              </a:rPr>
              <a:t>Trồng cây xanh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23635" y="4603503"/>
            <a:ext cx="2067687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656" b="true">
                <a:solidFill>
                  <a:srgbClr val="335438"/>
                </a:solidFill>
                <a:latin typeface="Cabin Bold"/>
                <a:ea typeface="Cabin Bold"/>
                <a:cs typeface="Cabin Bold"/>
                <a:sym typeface="Cabin Bold"/>
              </a:rPr>
              <a:t>Xả rác bừa bãi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8126" y="6541453"/>
            <a:ext cx="2890647" cy="74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4"/>
              </a:lnSpc>
            </a:pPr>
            <a:r>
              <a:rPr lang="en-US" sz="2833" b="true">
                <a:solidFill>
                  <a:srgbClr val="335438"/>
                </a:solidFill>
                <a:latin typeface="Cabin Bold"/>
                <a:ea typeface="Cabin Bold"/>
                <a:cs typeface="Cabin Bold"/>
                <a:sym typeface="Cabin Bold"/>
              </a:rPr>
              <a:t>Vứt rác đúng nơi quy định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23635" y="6541453"/>
            <a:ext cx="2067687" cy="74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4"/>
              </a:lnSpc>
            </a:pPr>
            <a:r>
              <a:rPr lang="en-US" sz="2833" b="true">
                <a:solidFill>
                  <a:srgbClr val="335438"/>
                </a:solidFill>
                <a:latin typeface="Cabin Bold"/>
                <a:ea typeface="Cabin Bold"/>
                <a:cs typeface="Cabin Bold"/>
                <a:sym typeface="Cabin Bold"/>
              </a:rPr>
              <a:t>Bẻ cành ngắt hoa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82521" y="8545845"/>
            <a:ext cx="2355723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3"/>
              </a:lnSpc>
            </a:pPr>
            <a:r>
              <a:rPr lang="en-US" sz="1344" b="true">
                <a:solidFill>
                  <a:srgbClr val="335438"/>
                </a:solidFill>
                <a:latin typeface="Cabin Bold"/>
                <a:ea typeface="Cabin Bold"/>
                <a:cs typeface="Cabin Bold"/>
                <a:sym typeface="Cabin Bold"/>
              </a:rPr>
              <a:t>Tuyên truyền bảo vệ môi trường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192774" y="8620974"/>
            <a:ext cx="2294001" cy="676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2691" b="true">
                <a:solidFill>
                  <a:srgbClr val="335438"/>
                </a:solidFill>
                <a:latin typeface="Cabin Bold"/>
                <a:ea typeface="Cabin Bold"/>
                <a:cs typeface="Cabin Bold"/>
                <a:sym typeface="Cabin Bold"/>
              </a:rPr>
              <a:t>Khắc tên lên vách đá/cây cối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96871" y="11910211"/>
            <a:ext cx="5565267" cy="47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486">
                <a:solidFill>
                  <a:srgbClr val="335438"/>
                </a:solidFill>
                <a:latin typeface="Cabin"/>
                <a:ea typeface="Cabin"/>
                <a:cs typeface="Cabin"/>
                <a:sym typeface="Cabin"/>
              </a:rPr>
              <a:t>Liên hệ thực tế trường lớp</a:t>
            </a:r>
          </a:p>
          <a:p>
            <a:pPr algn="ctr">
              <a:lnSpc>
                <a:spcPts val="1932"/>
              </a:lnSpc>
            </a:pPr>
            <a:r>
              <a:rPr lang="en-US" sz="1486">
                <a:solidFill>
                  <a:srgbClr val="335438"/>
                </a:solidFill>
                <a:latin typeface="Cabin"/>
                <a:ea typeface="Cabin"/>
                <a:cs typeface="Cabin"/>
                <a:sym typeface="Cabin"/>
              </a:rPr>
              <a:t>Giữ gìn vệ sinh tại lớp 6C và khuôn viên trường TH&amp;THCS Quang Hưng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40889" y="1868093"/>
            <a:ext cx="5462397" cy="1869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6449">
                <a:solidFill>
                  <a:srgbClr val="FFFFFF"/>
                </a:solidFill>
                <a:latin typeface="Oregano"/>
                <a:ea typeface="Oregano"/>
                <a:cs typeface="Oregano"/>
                <a:sym typeface="Oregano"/>
              </a:rPr>
              <a:t>“Nam ơi, mình cùng</a:t>
            </a:r>
          </a:p>
          <a:p>
            <a:pPr algn="ctr">
              <a:lnSpc>
                <a:spcPts val="7416"/>
              </a:lnSpc>
            </a:pPr>
            <a:r>
              <a:rPr lang="en-US" sz="6449">
                <a:solidFill>
                  <a:srgbClr val="FFFFFF"/>
                </a:solidFill>
                <a:latin typeface="Oregano"/>
                <a:ea typeface="Oregano"/>
                <a:cs typeface="Oregano"/>
                <a:sym typeface="Oregano"/>
              </a:rPr>
              <a:t>tìm thùng rác nhé.”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27023" y="1139971"/>
            <a:ext cx="7632954" cy="833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200" b="true">
                <a:solidFill>
                  <a:srgbClr val="F8F4E9"/>
                </a:solidFill>
                <a:latin typeface="Asap Bold"/>
                <a:ea typeface="Asap Bold"/>
                <a:cs typeface="Asap Bold"/>
                <a:sym typeface="Asap Bold"/>
              </a:rPr>
              <a:t>Biến đổi khí hậu là gì?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44243" y="11351476"/>
            <a:ext cx="6398514" cy="522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7"/>
              </a:lnSpc>
            </a:pPr>
            <a:r>
              <a:rPr lang="en-US" sz="1734" b="true">
                <a:solidFill>
                  <a:srgbClr val="F8F4E9"/>
                </a:solidFill>
                <a:latin typeface="Muli Bold"/>
                <a:ea typeface="Muli Bold"/>
                <a:cs typeface="Muli Bold"/>
                <a:sym typeface="Muli Bold"/>
              </a:rPr>
              <a:t>Sự thay đổi của thời tiết theo hướng tiêu cực (nóng hơn, lạnh bất thường, bão lũ nhiều hơn) do tác động của con người.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DAHAkONsggI</dc:identifier>
  <dcterms:modified xsi:type="dcterms:W3CDTF">2011-08-01T06:04:30Z</dcterms:modified>
  <cp:revision>1</cp:revision>
  <dc:title>Trường TH&amp;THCS</dc:title>
</cp:coreProperties>
</file>