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287000" cy="12852400"/>
  <p:notesSz cx="6858000" cy="9144000"/>
  <p:embeddedFontLst>
    <p:embeddedFont>
      <p:font typeface="Genty Sans" charset="1" panose="00000600000000000000"/>
      <p:regular r:id="rId16"/>
    </p:embeddedFont>
    <p:embeddedFont>
      <p:font typeface="Cabin Bold" charset="1" panose="00000800000000000000"/>
      <p:regular r:id="rId17"/>
    </p:embeddedFont>
    <p:embeddedFont>
      <p:font typeface="Muli" charset="1" panose="00000500000000000000"/>
      <p:regular r:id="rId18"/>
    </p:embeddedFont>
    <p:embeddedFont>
      <p:font typeface="Muli Heavy" charset="1" panose="00000A00000000000000"/>
      <p:regular r:id="rId19"/>
    </p:embeddedFont>
    <p:embeddedFont>
      <p:font typeface="Saira Bold" charset="1" panose="00000800000000000000"/>
      <p:regular r:id="rId20"/>
    </p:embeddedFont>
    <p:embeddedFont>
      <p:font typeface="Saira Semi-Bold" charset="1" panose="00000700000000000000"/>
      <p:regular r:id="rId21"/>
    </p:embeddedFont>
    <p:embeddedFont>
      <p:font typeface="Faustina Bold" charset="1" panose="00000800000000000000"/>
      <p:regular r:id="rId22"/>
    </p:embeddedFont>
    <p:embeddedFont>
      <p:font typeface="Saira" charset="1" panose="00000500000000000000"/>
      <p:regular r:id="rId23"/>
    </p:embeddedFont>
    <p:embeddedFont>
      <p:font typeface="Nourd Semi-Bold" charset="1" panose="00000700000000000000"/>
      <p:regular r:id="rId24"/>
    </p:embeddedFont>
    <p:embeddedFont>
      <p:font typeface="Nourd" charset="1" panose="00000500000000000000"/>
      <p:regular r:id="rId25"/>
    </p:embeddedFont>
    <p:embeddedFont>
      <p:font typeface="Quicksand Medium" charset="1" panose="00000600000000000000"/>
      <p:regular r:id="rId26"/>
    </p:embeddedFont>
    <p:embeddedFont>
      <p:font typeface="Quicksand Bold" charset="1" panose="00000800000000000000"/>
      <p:regular r:id="rId27"/>
    </p:embeddedFont>
    <p:embeddedFont>
      <p:font typeface="Mango AC" charset="1" panose="00000000000000000000"/>
      <p:regular r:id="rId28"/>
    </p:embeddedFont>
    <p:embeddedFont>
      <p:font typeface="Asap Bold" charset="1" panose="020F0804030202060203"/>
      <p:regular r:id="rId29"/>
    </p:embeddedFont>
    <p:embeddedFont>
      <p:font typeface="Asap" charset="1" panose="020F0504030202060203"/>
      <p:regular r:id="rId30"/>
    </p:embeddedFont>
    <p:embeddedFont>
      <p:font typeface="Muli Semi-Bold" charset="1" panose="00000700000000000000"/>
      <p:regular r:id="rId31"/>
    </p:embeddedFont>
    <p:embeddedFont>
      <p:font typeface="Muli Bold" charset="1" panose="00000800000000000000"/>
      <p:regular r:id="rId32"/>
    </p:embeddedFont>
    <p:embeddedFont>
      <p:font typeface="Abys" charset="1" panose="00000500000000000000"/>
      <p:regular r:id="rId33"/>
    </p:embeddedFont>
    <p:embeddedFont>
      <p:font typeface="Francois One" charset="1" panose="02000503040000020004"/>
      <p:regular r:id="rId34"/>
    </p:embeddedFont>
    <p:embeddedFont>
      <p:font typeface="Rundeck Smooth" charset="1" panose="00000000000000000000"/>
      <p:regular r:id="rId35"/>
    </p:embeddedFont>
    <p:embeddedFont>
      <p:font typeface="Vintage Moon" charset="1" panose="00000000000000000000"/>
      <p:regular r:id="rId36"/>
    </p:embeddedFont>
    <p:embeddedFont>
      <p:font typeface="Cabin" charset="1" panose="00000500000000000000"/>
      <p:regular r:id="rId37"/>
    </p:embeddedFont>
    <p:embeddedFont>
      <p:font typeface="Lobster Two" charset="1" panose="02000506000000020003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87068" y="3074496"/>
            <a:ext cx="6984873" cy="541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4"/>
              </a:lnSpc>
            </a:pPr>
            <a:r>
              <a:rPr lang="en-US" sz="4074" spc="-162">
                <a:solidFill>
                  <a:srgbClr val="D96627"/>
                </a:solidFill>
                <a:latin typeface="Genty Sans"/>
                <a:ea typeface="Genty Sans"/>
                <a:cs typeface="Genty Sans"/>
                <a:sym typeface="Genty Sans"/>
              </a:rPr>
              <a:t>CHỦ ĐỀ 6: EM VỚI CỘNG ĐỒNG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45436" y="1368075"/>
            <a:ext cx="5719572" cy="137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77"/>
              </a:lnSpc>
            </a:pPr>
            <a:r>
              <a:rPr lang="en-US" sz="10277" spc="-411">
                <a:solidFill>
                  <a:srgbClr val="D96627"/>
                </a:solidFill>
                <a:latin typeface="Genty Sans"/>
                <a:ea typeface="Genty Sans"/>
                <a:cs typeface="Genty Sans"/>
                <a:sym typeface="Genty Sans"/>
              </a:rPr>
              <a:t>CHỦ ĐỀ 6: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59077" y="4122022"/>
            <a:ext cx="6768846" cy="389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5"/>
              </a:lnSpc>
            </a:pPr>
            <a:r>
              <a:rPr lang="en-US" sz="2975" b="true">
                <a:solidFill>
                  <a:srgbClr val="8D7964"/>
                </a:solidFill>
                <a:latin typeface="Cabin Bold"/>
                <a:ea typeface="Cabin Bold"/>
                <a:cs typeface="Cabin Bold"/>
                <a:sym typeface="Cabin Bold"/>
              </a:rPr>
              <a:t>Hoạt động trải nghiệm, hướng nghiệp 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43330"/>
            <a:ext cx="8229600" cy="1527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03"/>
              </a:lnSpc>
            </a:pPr>
            <a:r>
              <a:rPr lang="en-US" sz="8859">
                <a:solidFill>
                  <a:srgbClr val="724E34"/>
                </a:solidFill>
                <a:latin typeface="Vintage Moon"/>
                <a:ea typeface="Vintage Moon"/>
                <a:cs typeface="Vintage Moon"/>
                <a:sym typeface="Vintage Moon"/>
              </a:rPr>
              <a:t>“Dặn dò &amp; Kết thúc!”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90422" y="3673554"/>
            <a:ext cx="7962138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sz="2975" spc="148">
                <a:solidFill>
                  <a:srgbClr val="724E34"/>
                </a:solidFill>
                <a:latin typeface="Cabin"/>
                <a:ea typeface="Cabin"/>
                <a:cs typeface="Cabin"/>
                <a:sym typeface="Cabin"/>
              </a:rPr>
              <a:t>“Về nhà thực hiện 1 việc tốt cho hàng xóm và ghi lại vào sổ tay.”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4682" y="4903696"/>
            <a:ext cx="8229600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904" spc="145">
                <a:solidFill>
                  <a:srgbClr val="724E34"/>
                </a:solidFill>
                <a:latin typeface="Cabin"/>
                <a:ea typeface="Cabin"/>
                <a:cs typeface="Cabin"/>
                <a:sym typeface="Cabin"/>
              </a:rPr>
              <a:t>Chuẩn bị nội dung cho tiết tiếp: 'Truyền thống quê em!'</a:t>
            </a:r>
          </a:p>
        </p:txBody>
      </p:sp>
      <p:sp>
        <p:nvSpPr>
          <p:cNvPr name="TextBox 6" id="6"/>
          <p:cNvSpPr txBox="true"/>
          <p:nvPr/>
        </p:nvSpPr>
        <p:spPr>
          <a:xfrm rot="864000">
            <a:off x="4709450" y="6698075"/>
            <a:ext cx="4639437" cy="1699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435" spc="171">
                <a:solidFill>
                  <a:srgbClr val="A86D4A"/>
                </a:solidFill>
                <a:latin typeface="Lobster Two"/>
                <a:ea typeface="Lobster Two"/>
                <a:cs typeface="Lobster Two"/>
                <a:sym typeface="Lobster Two"/>
              </a:rPr>
              <a:t>9 Tháng tài các là thông tin sử 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72234" y="4131608"/>
            <a:ext cx="6624828" cy="1029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5"/>
              </a:lnSpc>
            </a:pPr>
            <a:r>
              <a:rPr lang="en-US" sz="2975">
                <a:solidFill>
                  <a:srgbClr val="424242"/>
                </a:solidFill>
                <a:latin typeface="Muli"/>
                <a:ea typeface="Muli"/>
                <a:cs typeface="Muli"/>
                <a:sym typeface="Muli"/>
              </a:rPr>
              <a:t>Thực hiện các mảng giao tiếp, hành vi</a:t>
            </a:r>
          </a:p>
          <a:p>
            <a:pPr algn="l">
              <a:lnSpc>
                <a:spcPts val="4165"/>
              </a:lnSpc>
            </a:pPr>
            <a:r>
              <a:rPr lang="en-US" sz="2975">
                <a:solidFill>
                  <a:srgbClr val="424242"/>
                </a:solidFill>
                <a:latin typeface="Muli"/>
                <a:ea typeface="Muli"/>
                <a:cs typeface="Muli"/>
                <a:sym typeface="Muli"/>
              </a:rPr>
              <a:t>phù hợp với người xung quanh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72234" y="6841406"/>
            <a:ext cx="6624828" cy="1516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5"/>
              </a:lnSpc>
            </a:pPr>
            <a:r>
              <a:rPr lang="en-US" sz="2904">
                <a:solidFill>
                  <a:srgbClr val="424242"/>
                </a:solidFill>
                <a:latin typeface="Muli"/>
                <a:ea typeface="Muli"/>
                <a:cs typeface="Muli"/>
                <a:sym typeface="Muli"/>
              </a:rPr>
              <a:t>Biết cách thiết lập, giữ gìn mối quan hệ</a:t>
            </a:r>
          </a:p>
          <a:p>
            <a:pPr algn="l">
              <a:lnSpc>
                <a:spcPts val="4065"/>
              </a:lnSpc>
            </a:pPr>
            <a:r>
              <a:rPr lang="en-US" sz="2904">
                <a:solidFill>
                  <a:srgbClr val="424242"/>
                </a:solidFill>
                <a:latin typeface="Muli"/>
                <a:ea typeface="Muli"/>
                <a:cs typeface="Muli"/>
                <a:sym typeface="Muli"/>
              </a:rPr>
              <a:t>với hàng xóm láng giềng, hoà thuận và biết bảo vệ bản thân khi cần thiết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72234" y="9638154"/>
            <a:ext cx="4824603" cy="1856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8"/>
              </a:lnSpc>
            </a:pPr>
            <a:r>
              <a:rPr lang="en-US" sz="2656">
                <a:solidFill>
                  <a:srgbClr val="424242"/>
                </a:solidFill>
                <a:latin typeface="Muli"/>
                <a:ea typeface="Muli"/>
                <a:cs typeface="Muli"/>
                <a:sym typeface="Muli"/>
              </a:rPr>
              <a:t>Tích cực tham gia các hoạt động cộng đồng</a:t>
            </a:r>
          </a:p>
          <a:p>
            <a:pPr algn="l">
              <a:lnSpc>
                <a:spcPts val="3718"/>
              </a:lnSpc>
            </a:pPr>
            <a:r>
              <a:rPr lang="en-US" sz="2656">
                <a:solidFill>
                  <a:srgbClr val="424242"/>
                </a:solidFill>
                <a:latin typeface="Muli"/>
                <a:ea typeface="Muli"/>
                <a:cs typeface="Muli"/>
                <a:sym typeface="Muli"/>
              </a:rPr>
              <a:t>và biết cách bảo vệ bản thân khi cần thiết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75588" y="3949327"/>
            <a:ext cx="154305" cy="339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7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5588" y="6572512"/>
            <a:ext cx="154305" cy="339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7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5588" y="9517166"/>
            <a:ext cx="154305" cy="339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7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17929" y="1360423"/>
            <a:ext cx="6779133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36"/>
              </a:lnSpc>
            </a:pPr>
            <a:r>
              <a:rPr lang="en-US" sz="6697" b="true">
                <a:solidFill>
                  <a:srgbClr val="424242"/>
                </a:solidFill>
                <a:latin typeface="Muli Heavy"/>
                <a:ea typeface="Muli Heavy"/>
                <a:cs typeface="Muli Heavy"/>
                <a:sym typeface="Muli Heavy"/>
              </a:rPr>
              <a:t>Yêu cầu cần đạt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23894" y="750120"/>
            <a:ext cx="2808351" cy="470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6"/>
              </a:lnSpc>
            </a:pPr>
            <a:r>
              <a:rPr lang="en-US" sz="2833">
                <a:solidFill>
                  <a:srgbClr val="424242"/>
                </a:solidFill>
                <a:latin typeface="Muli"/>
                <a:ea typeface="Muli"/>
                <a:cs typeface="Muli"/>
                <a:sym typeface="Muli"/>
              </a:rPr>
              <a:t>Mục tiêu bài học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4153" y="1930241"/>
            <a:ext cx="7920990" cy="752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7"/>
              </a:lnSpc>
            </a:pPr>
            <a:r>
              <a:rPr lang="en-US" b="true" sz="5031" spc="-100">
                <a:solidFill>
                  <a:srgbClr val="E13B3C"/>
                </a:solidFill>
                <a:latin typeface="Saira Bold"/>
                <a:ea typeface="Saira Bold"/>
                <a:cs typeface="Saira Bold"/>
                <a:sym typeface="Saira Bold"/>
              </a:rPr>
              <a:t>Khởi động “Nhìn Đoán việc”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56916" y="737711"/>
            <a:ext cx="4773168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9"/>
              </a:lnSpc>
            </a:pPr>
            <a:r>
              <a:rPr lang="en-US" b="true" sz="6874" spc="-137">
                <a:solidFill>
                  <a:srgbClr val="E13B3C"/>
                </a:solidFill>
                <a:latin typeface="Saira Bold"/>
                <a:ea typeface="Saira Bold"/>
                <a:cs typeface="Saira Bold"/>
                <a:sym typeface="Saira Bold"/>
              </a:rPr>
              <a:t>Khởi động --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93292" y="10352484"/>
            <a:ext cx="7910703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0"/>
              </a:lnSpc>
            </a:pPr>
            <a:r>
              <a:rPr lang="en-US" b="true" sz="2975" spc="-59">
                <a:solidFill>
                  <a:srgbClr val="9F3F31"/>
                </a:solidFill>
                <a:latin typeface="Saira Semi-Bold"/>
                <a:ea typeface="Saira Semi-Bold"/>
                <a:cs typeface="Saira Semi-Bold"/>
                <a:sym typeface="Saira Semi-Bold"/>
              </a:rPr>
              <a:t>Những hành động này có điểm chung là gì?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85391" y="11138297"/>
            <a:ext cx="6316218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b="true" sz="2797" spc="-55">
                <a:solidFill>
                  <a:srgbClr val="9F3F31"/>
                </a:solidFill>
                <a:latin typeface="Saira Semi-Bold"/>
                <a:ea typeface="Saira Semi-Bold"/>
                <a:cs typeface="Saira Semi-Bold"/>
                <a:sym typeface="Saira Semi-Bold"/>
              </a:rPr>
              <a:t>Sự lan tỏa cùng “hoạt động cộng đồng”.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57625" y="4062651"/>
            <a:ext cx="2633472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2797" b="true">
                <a:solidFill>
                  <a:srgbClr val="C85A14"/>
                </a:solidFill>
                <a:latin typeface="Faustina Bold"/>
                <a:ea typeface="Faustina Bold"/>
                <a:cs typeface="Faustina Bold"/>
                <a:sym typeface="Faustina Bold"/>
              </a:rPr>
              <a:t>Polite greeting.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05256" y="9585598"/>
            <a:ext cx="2468880" cy="629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sz="1840">
                <a:solidFill>
                  <a:srgbClr val="545454"/>
                </a:solidFill>
                <a:latin typeface="Saira"/>
                <a:ea typeface="Saira"/>
                <a:cs typeface="Saira"/>
                <a:sym typeface="Saira"/>
              </a:rPr>
              <a:t>Chia sẻ những khoảnh khắc đời thường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53078" y="9558963"/>
            <a:ext cx="2180844" cy="701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7">
                <a:solidFill>
                  <a:srgbClr val="545454"/>
                </a:solidFill>
                <a:latin typeface="Saira"/>
                <a:ea typeface="Saira"/>
                <a:cs typeface="Saira"/>
                <a:sym typeface="Saira"/>
              </a:rPr>
              <a:t>Hỏi thăm khi gặp</a:t>
            </a:r>
          </a:p>
          <a:p>
            <a:pPr algn="ctr">
              <a:lnSpc>
                <a:spcPts val="2825"/>
              </a:lnSpc>
            </a:pPr>
            <a:r>
              <a:rPr lang="en-US" sz="2017">
                <a:solidFill>
                  <a:srgbClr val="545454"/>
                </a:solidFill>
                <a:latin typeface="Saira"/>
                <a:ea typeface="Saira"/>
                <a:cs typeface="Saira"/>
                <a:sym typeface="Saira"/>
              </a:rPr>
              <a:t>các dịp vui buồn.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067169" y="9558963"/>
            <a:ext cx="2201418" cy="701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7">
                <a:solidFill>
                  <a:srgbClr val="545454"/>
                </a:solidFill>
                <a:latin typeface="Saira"/>
                <a:ea typeface="Saira"/>
                <a:cs typeface="Saira"/>
                <a:sym typeface="Saira"/>
              </a:rPr>
              <a:t>Sẵn sàng giúp</a:t>
            </a:r>
          </a:p>
          <a:p>
            <a:pPr algn="ctr">
              <a:lnSpc>
                <a:spcPts val="2825"/>
              </a:lnSpc>
            </a:pPr>
            <a:r>
              <a:rPr lang="en-US" sz="2017">
                <a:solidFill>
                  <a:srgbClr val="545454"/>
                </a:solidFill>
                <a:latin typeface="Saira"/>
                <a:ea typeface="Saira"/>
                <a:cs typeface="Saira"/>
                <a:sym typeface="Saira"/>
              </a:rPr>
              <a:t>đỡ những việc nhỏ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499741" y="647224"/>
            <a:ext cx="5287518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3"/>
              </a:lnSpc>
            </a:pPr>
            <a:r>
              <a:rPr lang="en-US" sz="7902" b="true">
                <a:solidFill>
                  <a:srgbClr val="C85A14"/>
                </a:solidFill>
                <a:latin typeface="Faustina Bold"/>
                <a:ea typeface="Faustina Bold"/>
                <a:cs typeface="Faustina Bold"/>
                <a:sym typeface="Faustina Bold"/>
              </a:rPr>
              <a:t>Khám phá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7552" y="1898746"/>
            <a:ext cx="8404479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31"/>
              </a:lnSpc>
            </a:pPr>
            <a:r>
              <a:rPr lang="en-US" sz="4109" b="true">
                <a:solidFill>
                  <a:srgbClr val="C85A14"/>
                </a:solidFill>
                <a:latin typeface="Faustina Bold"/>
                <a:ea typeface="Faustina Bold"/>
                <a:cs typeface="Faustina Bold"/>
                <a:sym typeface="Faustina Bold"/>
              </a:rPr>
              <a:t>Mối quan hệ với hàng xóm láng giềng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57400" y="2870528"/>
            <a:ext cx="6161913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9"/>
              </a:lnSpc>
            </a:pPr>
            <a:r>
              <a:rPr lang="en-US" sz="2407">
                <a:solidFill>
                  <a:srgbClr val="C85A14"/>
                </a:solidFill>
                <a:latin typeface="Saira"/>
                <a:ea typeface="Saira"/>
                <a:cs typeface="Saira"/>
                <a:sym typeface="Saira"/>
              </a:rPr>
              <a:t>Bán anh em xa, mua láng giềng gần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02386" y="3437376"/>
            <a:ext cx="3806190" cy="146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8"/>
              </a:lnSpc>
            </a:pPr>
            <a:r>
              <a:rPr lang="en-US" sz="2939" b="true">
                <a:solidFill>
                  <a:srgbClr val="D18C2B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The “3 Nhẹ”</a:t>
            </a:r>
          </a:p>
          <a:p>
            <a:pPr algn="ctr">
              <a:lnSpc>
                <a:spcPts val="3968"/>
              </a:lnSpc>
            </a:pPr>
            <a:r>
              <a:rPr lang="en-US" sz="2939" b="true">
                <a:solidFill>
                  <a:srgbClr val="B2A982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Đi nhẹ - Nói nhẹ - Cười nhẹ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68137" y="3412525"/>
            <a:ext cx="4011930" cy="146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2"/>
              </a:lnSpc>
            </a:pPr>
            <a:r>
              <a:rPr lang="en-US" sz="4357" b="true">
                <a:solidFill>
                  <a:srgbClr val="D18C2B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Speak Kindly:</a:t>
            </a:r>
          </a:p>
          <a:p>
            <a:pPr algn="ctr">
              <a:lnSpc>
                <a:spcPts val="5882"/>
              </a:lnSpc>
            </a:pPr>
            <a:r>
              <a:rPr lang="en-US" sz="4357" b="true">
                <a:solidFill>
                  <a:srgbClr val="B2A982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No Pushing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76297" y="5082780"/>
            <a:ext cx="5421249" cy="597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sz="3648" b="true">
                <a:solidFill>
                  <a:srgbClr val="D18C2B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The “3 Không” Principle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08835" y="338861"/>
            <a:ext cx="6069330" cy="1332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59"/>
              </a:lnSpc>
            </a:pPr>
            <a:r>
              <a:rPr lang="en-US" b="true" sz="8044" spc="-402">
                <a:solidFill>
                  <a:srgbClr val="5D6237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Khám phá 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8655" y="1772883"/>
            <a:ext cx="8949690" cy="648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8"/>
              </a:lnSpc>
            </a:pPr>
            <a:r>
              <a:rPr lang="en-US" sz="3932" b="true">
                <a:solidFill>
                  <a:srgbClr val="FFFFFF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Giao tiếp, ứng xử nơi công cộng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0422" y="11125289"/>
            <a:ext cx="8167878" cy="840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4"/>
              </a:lnSpc>
            </a:pPr>
            <a:r>
              <a:rPr lang="en-US" sz="2691">
                <a:solidFill>
                  <a:srgbClr val="5D83A6"/>
                </a:solidFill>
                <a:latin typeface="Nourd"/>
                <a:ea typeface="Nourd"/>
                <a:cs typeface="Nourd"/>
                <a:sym typeface="Nourd"/>
              </a:rPr>
              <a:t> Em sẽ làm gì khi thấy một người lạ vứt rác không đúng nơi quy định tại công viên?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104513" y="10488574"/>
            <a:ext cx="2180844" cy="503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4"/>
              </a:lnSpc>
            </a:pPr>
            <a:r>
              <a:rPr lang="en-US" sz="3187" b="true">
                <a:solidFill>
                  <a:srgbClr val="5D6237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Discussion: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3534" y="7631802"/>
            <a:ext cx="545211" cy="183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8"/>
              </a:lnSpc>
            </a:pPr>
            <a:r>
              <a:rPr lang="en-US" sz="1167" b="true">
                <a:solidFill>
                  <a:srgbClr val="5D83A6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Involve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75104" y="7663902"/>
            <a:ext cx="318897" cy="118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"/>
              </a:lnSpc>
            </a:pPr>
            <a:r>
              <a:rPr lang="en-US" sz="777" b="true">
                <a:solidFill>
                  <a:srgbClr val="5D83A6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Inform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34147" y="7668326"/>
            <a:ext cx="257175" cy="11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"/>
              </a:lnSpc>
            </a:pPr>
            <a:r>
              <a:rPr lang="en-US" sz="670" b="true">
                <a:solidFill>
                  <a:srgbClr val="5D83A6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Notify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49690" y="7650402"/>
            <a:ext cx="432054" cy="155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1"/>
              </a:lnSpc>
            </a:pPr>
            <a:r>
              <a:rPr lang="en-US" sz="1025" b="true">
                <a:solidFill>
                  <a:srgbClr val="5D83A6"/>
                </a:solidFill>
                <a:latin typeface="Nourd Semi-Bold"/>
                <a:ea typeface="Nourd Semi-Bold"/>
                <a:cs typeface="Nourd Semi-Bold"/>
                <a:sym typeface="Nourd Semi-Bold"/>
              </a:rPr>
              <a:t>Advise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99482" y="5229136"/>
            <a:ext cx="4361688" cy="1034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017" spc="40" b="true">
                <a:solidFill>
                  <a:srgbClr val="494949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Phan liên cảnh nâng học truyền bá sáng chữ. Biểu mẫu giúp bộ phần Emotepp rèn luyện nản.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999482" y="4831525"/>
            <a:ext cx="2252853" cy="272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41"/>
              </a:lnSpc>
            </a:pPr>
            <a:r>
              <a:rPr lang="en-US" sz="1947" spc="38" b="true">
                <a:solidFill>
                  <a:srgbClr val="69775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Tình huống 1: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2144" y="9427518"/>
            <a:ext cx="4361688" cy="1034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25"/>
              </a:lnSpc>
            </a:pPr>
            <a:r>
              <a:rPr lang="en-US" sz="2017" spc="40" b="true">
                <a:solidFill>
                  <a:srgbClr val="494949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Phòng tựy cận niềm dự tiểu thân bạn. Ở kề y tế tại nền vững ổn khá ghề. Sẽ sắp xếp ra sao?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52144" y="9058796"/>
            <a:ext cx="2540889" cy="273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19"/>
              </a:lnSpc>
            </a:pPr>
            <a:r>
              <a:rPr lang="en-US" sz="2017" spc="40" b="true">
                <a:solidFill>
                  <a:srgbClr val="697756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 bộa xun’hihg 2.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69589" y="830917"/>
            <a:ext cx="3209544" cy="637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b="true" sz="4853" spc="-97">
                <a:solidFill>
                  <a:srgbClr val="E47D3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Luyện tập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89938" y="1692064"/>
            <a:ext cx="6789420" cy="671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6"/>
              </a:lnSpc>
            </a:pPr>
            <a:r>
              <a:rPr lang="en-US" b="true" sz="5066" spc="-101">
                <a:solidFill>
                  <a:srgbClr val="B45027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Xử lý tình huống Nhóm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48306" y="2705617"/>
            <a:ext cx="5390388" cy="629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7"/>
              </a:lnSpc>
            </a:pPr>
            <a:r>
              <a:rPr lang="en-US" b="true" sz="1840" spc="36">
                <a:solidFill>
                  <a:srgbClr val="494949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Chia huông mặt ngắn đúng, in em luyện tập</a:t>
            </a:r>
          </a:p>
          <a:p>
            <a:pPr algn="ctr">
              <a:lnSpc>
                <a:spcPts val="2577"/>
              </a:lnSpc>
            </a:pPr>
            <a:r>
              <a:rPr lang="en-US" b="true" sz="1840" spc="36">
                <a:solidFill>
                  <a:srgbClr val="494949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Nhóm mạnh chẻ tiết ngay notion tốt lên xám.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83005" y="1006096"/>
            <a:ext cx="7920990" cy="230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9"/>
              </a:lnSpc>
            </a:pPr>
            <a:r>
              <a:rPr lang="en-US" sz="7158" spc="-214">
                <a:solidFill>
                  <a:srgbClr val="1D87B2"/>
                </a:solidFill>
                <a:latin typeface="Mango AC"/>
                <a:ea typeface="Mango AC"/>
                <a:cs typeface="Mango AC"/>
                <a:sym typeface="Mango AC"/>
              </a:rPr>
              <a:t>Em là tình nguyện</a:t>
            </a:r>
          </a:p>
          <a:p>
            <a:pPr algn="ctr">
              <a:lnSpc>
                <a:spcPts val="8589"/>
              </a:lnSpc>
            </a:pPr>
            <a:r>
              <a:rPr lang="en-US" sz="7158" spc="-214">
                <a:solidFill>
                  <a:srgbClr val="1D87B2"/>
                </a:solidFill>
                <a:latin typeface="Mango AC"/>
                <a:ea typeface="Mango AC"/>
                <a:cs typeface="Mango AC"/>
                <a:sym typeface="Mango AC"/>
              </a:rPr>
              <a:t>viên nhí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22476" y="4667549"/>
            <a:ext cx="1347597" cy="63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1"/>
              </a:lnSpc>
            </a:pPr>
            <a:r>
              <a:rPr lang="en-US" sz="2372" b="true">
                <a:solidFill>
                  <a:srgbClr val="1D87B2"/>
                </a:solidFill>
                <a:latin typeface="Asap Bold"/>
                <a:ea typeface="Asap Bold"/>
                <a:cs typeface="Asap Bold"/>
                <a:sym typeface="Asap Bold"/>
              </a:rPr>
              <a:t>Tên hoạt</a:t>
            </a:r>
          </a:p>
          <a:p>
            <a:pPr algn="ctr">
              <a:lnSpc>
                <a:spcPts val="2491"/>
              </a:lnSpc>
            </a:pPr>
            <a:r>
              <a:rPr lang="en-US" sz="2372" b="true">
                <a:solidFill>
                  <a:srgbClr val="1D87B2"/>
                </a:solidFill>
                <a:latin typeface="Asap Bold"/>
                <a:ea typeface="Asap Bold"/>
                <a:cs typeface="Asap Bold"/>
                <a:sym typeface="Asap Bold"/>
              </a:rPr>
              <a:t>động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72459" y="5018175"/>
            <a:ext cx="1038987" cy="523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1"/>
              </a:lnSpc>
            </a:pPr>
            <a:r>
              <a:rPr lang="en-US" sz="1982" b="true">
                <a:solidFill>
                  <a:srgbClr val="1D87B2"/>
                </a:solidFill>
                <a:latin typeface="Asap Bold"/>
                <a:ea typeface="Asap Bold"/>
                <a:cs typeface="Asap Bold"/>
                <a:sym typeface="Asap Bold"/>
              </a:rPr>
              <a:t>Giờ</a:t>
            </a:r>
          </a:p>
          <a:p>
            <a:pPr algn="ctr">
              <a:lnSpc>
                <a:spcPts val="2081"/>
              </a:lnSpc>
            </a:pPr>
            <a:r>
              <a:rPr lang="en-US" sz="1982" b="true">
                <a:solidFill>
                  <a:srgbClr val="1D87B2"/>
                </a:solidFill>
                <a:latin typeface="Asap Bold"/>
                <a:ea typeface="Asap Bold"/>
                <a:cs typeface="Asap Bold"/>
                <a:sym typeface="Asap Bold"/>
              </a:rPr>
              <a:t>thời gian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616702" y="5130786"/>
            <a:ext cx="1141857" cy="298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67"/>
              </a:lnSpc>
            </a:pPr>
            <a:r>
              <a:rPr lang="en-US" sz="2159" b="true">
                <a:solidFill>
                  <a:srgbClr val="1D87B2"/>
                </a:solidFill>
                <a:latin typeface="Asap Bold"/>
                <a:ea typeface="Asap Bold"/>
                <a:cs typeface="Asap Bold"/>
                <a:sym typeface="Asap Bold"/>
              </a:rPr>
              <a:t>Tham gia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37501" y="5018175"/>
            <a:ext cx="1327023" cy="523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1"/>
              </a:lnSpc>
            </a:pPr>
            <a:r>
              <a:rPr lang="en-US" sz="1982" b="true">
                <a:solidFill>
                  <a:srgbClr val="1D87B2"/>
                </a:solidFill>
                <a:latin typeface="Asap Bold"/>
                <a:ea typeface="Asap Bold"/>
                <a:cs typeface="Asap Bold"/>
                <a:sym typeface="Asap Bold"/>
              </a:rPr>
              <a:t>Kết</a:t>
            </a:r>
          </a:p>
          <a:p>
            <a:pPr algn="ctr">
              <a:lnSpc>
                <a:spcPts val="2081"/>
              </a:lnSpc>
            </a:pPr>
            <a:r>
              <a:rPr lang="en-US" sz="1982" b="true">
                <a:solidFill>
                  <a:srgbClr val="1D87B2"/>
                </a:solidFill>
                <a:latin typeface="Asap Bold"/>
                <a:ea typeface="Asap Bold"/>
                <a:cs typeface="Asap Bold"/>
                <a:sym typeface="Asap Bold"/>
              </a:rPr>
              <a:t>quả dự kiến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29893" y="5991696"/>
            <a:ext cx="1347597" cy="241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3"/>
              </a:lnSpc>
            </a:pPr>
            <a:r>
              <a:rPr lang="en-US" sz="1698">
                <a:solidFill>
                  <a:srgbClr val="1D87B2"/>
                </a:solidFill>
                <a:latin typeface="Asap"/>
                <a:ea typeface="Asap"/>
                <a:cs typeface="Asap"/>
                <a:sym typeface="Asap"/>
              </a:rPr>
              <a:t>Activity Name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29893" y="7770283"/>
            <a:ext cx="102870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734">
                <a:solidFill>
                  <a:srgbClr val="1D87B2"/>
                </a:solidFill>
                <a:latin typeface="Asap"/>
                <a:ea typeface="Asap"/>
                <a:cs typeface="Asap"/>
                <a:sym typeface="Asap"/>
              </a:rPr>
              <a:t>Danh sách</a:t>
            </a:r>
          </a:p>
          <a:p>
            <a:pPr algn="l">
              <a:lnSpc>
                <a:spcPts val="2081"/>
              </a:lnSpc>
            </a:pPr>
            <a:r>
              <a:rPr lang="en-US" sz="1734">
                <a:solidFill>
                  <a:srgbClr val="1D87B2"/>
                </a:solidFill>
                <a:latin typeface="Asap"/>
                <a:ea typeface="Asap"/>
                <a:cs typeface="Asap"/>
                <a:sym typeface="Asap"/>
              </a:rPr>
              <a:t>tham gia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29893" y="9355967"/>
            <a:ext cx="966978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734">
                <a:solidFill>
                  <a:srgbClr val="1D87B2"/>
                </a:solidFill>
                <a:latin typeface="Asap"/>
                <a:ea typeface="Asap"/>
                <a:cs typeface="Asap"/>
                <a:sym typeface="Asap"/>
              </a:rPr>
              <a:t>Kết quả</a:t>
            </a:r>
          </a:p>
          <a:p>
            <a:pPr algn="l">
              <a:lnSpc>
                <a:spcPts val="2081"/>
              </a:lnSpc>
            </a:pPr>
            <a:r>
              <a:rPr lang="en-US" sz="1734">
                <a:solidFill>
                  <a:srgbClr val="1D87B2"/>
                </a:solidFill>
                <a:latin typeface="Asap"/>
                <a:ea typeface="Asap"/>
                <a:cs typeface="Asap"/>
                <a:sym typeface="Asap"/>
              </a:rPr>
              <a:t>đạt được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29893" y="10941965"/>
            <a:ext cx="1604772" cy="241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3"/>
              </a:lnSpc>
            </a:pPr>
            <a:r>
              <a:rPr lang="en-US" sz="1698">
                <a:solidFill>
                  <a:srgbClr val="1D87B2"/>
                </a:solidFill>
                <a:latin typeface="Asap"/>
                <a:ea typeface="Asap"/>
                <a:cs typeface="Asap"/>
                <a:sym typeface="Asap"/>
              </a:rPr>
              <a:t>Expected Result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37310" y="1486846"/>
            <a:ext cx="7303770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34"/>
              </a:lnSpc>
            </a:pPr>
            <a:r>
              <a:rPr lang="en-US" sz="6945" b="true">
                <a:solidFill>
                  <a:srgbClr val="A64B12"/>
                </a:solidFill>
                <a:latin typeface="Muli Heavy"/>
                <a:ea typeface="Muli Heavy"/>
                <a:cs typeface="Muli Heavy"/>
                <a:sym typeface="Muli Heavy"/>
              </a:rPr>
              <a:t>Kỹ năng an toàn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8458" y="3051455"/>
            <a:ext cx="743750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3"/>
              </a:lnSpc>
            </a:pPr>
            <a:r>
              <a:rPr lang="en-US" sz="3435" b="true">
                <a:solidFill>
                  <a:srgbClr val="A64B12"/>
                </a:solidFill>
                <a:latin typeface="Muli Semi-Bold"/>
                <a:ea typeface="Muli Semi-Bold"/>
                <a:cs typeface="Muli Semi-Bold"/>
                <a:sym typeface="Muli Semi-Bold"/>
              </a:rPr>
              <a:t>khi tham gia hoạt động cộng đồng.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30602" y="4656620"/>
            <a:ext cx="6017895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159" b="true">
                <a:solidFill>
                  <a:srgbClr val="A64B12"/>
                </a:solidFill>
                <a:latin typeface="Muli Bold"/>
                <a:ea typeface="Muli Bold"/>
                <a:cs typeface="Muli Bold"/>
                <a:sym typeface="Muli Bold"/>
              </a:rPr>
              <a:t>Luôn xin phép bố mẹ trước khi đi.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30602" y="6349365"/>
            <a:ext cx="5935599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9"/>
              </a:lnSpc>
            </a:pPr>
            <a:r>
              <a:rPr lang="en-US" sz="2124" b="true">
                <a:solidFill>
                  <a:srgbClr val="A64B12"/>
                </a:solidFill>
                <a:latin typeface="Muli Bold"/>
                <a:ea typeface="Muli Bold"/>
                <a:cs typeface="Muli Bold"/>
                <a:sym typeface="Muli Bold"/>
              </a:rPr>
              <a:t>Đi theo nhóm, không đi một mình với người lạ.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30602" y="8303895"/>
            <a:ext cx="515378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36"/>
              </a:lnSpc>
            </a:pPr>
            <a:r>
              <a:rPr lang="en-US" sz="1947" b="true">
                <a:solidFill>
                  <a:srgbClr val="A64B12"/>
                </a:solidFill>
                <a:latin typeface="Muli Bold"/>
                <a:ea typeface="Muli Bold"/>
                <a:cs typeface="Muli Bold"/>
                <a:sym typeface="Muli Bold"/>
              </a:rPr>
              <a:t>Lưu số điện thoại khẩn cấp của người thân.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30602" y="10270807"/>
            <a:ext cx="620306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38"/>
              </a:lnSpc>
            </a:pPr>
            <a:r>
              <a:rPr lang="en-US" sz="1698" b="true">
                <a:solidFill>
                  <a:srgbClr val="A64B12"/>
                </a:solidFill>
                <a:latin typeface="Muli Bold"/>
                <a:ea typeface="Muli Bold"/>
                <a:cs typeface="Muli Bold"/>
                <a:sym typeface="Muli Bold"/>
              </a:rPr>
              <a:t>Nhận diện các tình huống có nguy cơ xâm hại hoặc lừa đảo.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30602" y="5247561"/>
            <a:ext cx="6233922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98"/>
              </a:lnSpc>
            </a:pPr>
            <a:r>
              <a:rPr lang="en-US" sz="1415" spc="70">
                <a:solidFill>
                  <a:srgbClr val="A64B12"/>
                </a:solidFill>
                <a:latin typeface="Muli"/>
                <a:ea typeface="Muli"/>
                <a:cs typeface="Muli"/>
                <a:sym typeface="Muli"/>
              </a:rPr>
              <a:t>Luôn xin hỏi phép cha mẹ trước khi đi ra ngoài.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30602" y="6913282"/>
            <a:ext cx="6069330" cy="412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2"/>
              </a:lnSpc>
            </a:pPr>
            <a:r>
              <a:rPr lang="en-US" sz="2195" spc="109">
                <a:solidFill>
                  <a:srgbClr val="A64B12"/>
                </a:solidFill>
                <a:latin typeface="Muli"/>
                <a:ea typeface="Muli"/>
                <a:cs typeface="Muli"/>
                <a:sym typeface="Muli"/>
              </a:rPr>
              <a:t>Ghi số điện thoại khẩn cấp của người thân.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30602" y="8818662"/>
            <a:ext cx="5112639" cy="26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21"/>
              </a:lnSpc>
            </a:pPr>
            <a:r>
              <a:rPr lang="en-US" sz="1450" spc="72">
                <a:solidFill>
                  <a:srgbClr val="A64B12"/>
                </a:solidFill>
                <a:latin typeface="Muli"/>
                <a:ea typeface="Muli"/>
                <a:cs typeface="Muli"/>
                <a:sym typeface="Muli"/>
              </a:rPr>
              <a:t>Bảo vệ số điện thoại khẩn cấp.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30602" y="10750436"/>
            <a:ext cx="5678424" cy="263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07"/>
              </a:lnSpc>
            </a:pPr>
            <a:r>
              <a:rPr lang="en-US" sz="1379" spc="68">
                <a:solidFill>
                  <a:srgbClr val="A64B12"/>
                </a:solidFill>
                <a:latin typeface="Muli"/>
                <a:ea typeface="Muli"/>
                <a:cs typeface="Muli"/>
                <a:sym typeface="Muli"/>
              </a:rPr>
              <a:t>Nhận diện những tình huống có nguy cơ xâm hại hoặc lừa đảo.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95678" y="8281191"/>
            <a:ext cx="6295644" cy="1841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33"/>
              </a:lnSpc>
            </a:pPr>
            <a:r>
              <a:rPr lang="en-US" sz="10738">
                <a:solidFill>
                  <a:srgbClr val="D26B2B"/>
                </a:solidFill>
                <a:latin typeface="Abys"/>
                <a:ea typeface="Abys"/>
                <a:cs typeface="Abys"/>
                <a:sym typeface="Abys"/>
              </a:rPr>
              <a:t>TỔNG KẾT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15059" y="10637207"/>
            <a:ext cx="7118604" cy="573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1"/>
              </a:lnSpc>
            </a:pPr>
            <a:r>
              <a:rPr lang="en-US" sz="3294" spc="329">
                <a:solidFill>
                  <a:srgbClr val="D26B2B"/>
                </a:solidFill>
                <a:latin typeface="Francois One"/>
                <a:ea typeface="Francois One"/>
                <a:cs typeface="Francois One"/>
                <a:sym typeface="Francois One"/>
              </a:rPr>
              <a:t>HÀNH ĐỘNG - CHIA SẺ - KINDNESS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71975" y="7662993"/>
            <a:ext cx="1666494" cy="455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8"/>
              </a:lnSpc>
            </a:pPr>
            <a:r>
              <a:rPr lang="en-US" sz="2691" spc="538">
                <a:solidFill>
                  <a:srgbClr val="6B705C"/>
                </a:solidFill>
                <a:latin typeface="Francois One"/>
                <a:ea typeface="Francois One"/>
                <a:cs typeface="Francois One"/>
                <a:sym typeface="Francois One"/>
              </a:rPr>
              <a:t>Kết Nối: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88261" y="1051200"/>
            <a:ext cx="6233922" cy="2313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46"/>
              </a:lnSpc>
            </a:pPr>
            <a:r>
              <a:rPr lang="en-US" sz="7406">
                <a:solidFill>
                  <a:srgbClr val="6B705C"/>
                </a:solidFill>
                <a:latin typeface="Rundeck Smooth"/>
                <a:ea typeface="Rundeck Smooth"/>
                <a:cs typeface="Rundeck Smooth"/>
                <a:sym typeface="Rundeck Smooth"/>
              </a:rPr>
              <a:t>Tổng kết &amp;</a:t>
            </a:r>
          </a:p>
          <a:p>
            <a:pPr algn="ctr">
              <a:lnSpc>
                <a:spcPts val="8146"/>
              </a:lnSpc>
            </a:pPr>
            <a:r>
              <a:rPr lang="en-US" sz="7406">
                <a:solidFill>
                  <a:srgbClr val="6B705C"/>
                </a:solidFill>
                <a:latin typeface="Rundeck Smooth"/>
                <a:ea typeface="Rundeck Smooth"/>
                <a:cs typeface="Rundeck Smooth"/>
                <a:sym typeface="Rundeck Smooth"/>
              </a:rPr>
              <a:t>Thông điệp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DAHAPh1c7l0</dc:identifier>
  <dcterms:modified xsi:type="dcterms:W3CDTF">2011-08-01T06:04:30Z</dcterms:modified>
  <cp:revision>1</cp:revision>
  <dc:title>Em sẽ làm gì khi thấy một người lạ vứt rác không đúng nơi quy định tại công viên?</dc:title>
</cp:coreProperties>
</file>