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301" r:id="rId2"/>
    <p:sldId id="257" r:id="rId3"/>
    <p:sldId id="288" r:id="rId4"/>
    <p:sldId id="261" r:id="rId5"/>
    <p:sldId id="293" r:id="rId6"/>
    <p:sldId id="302" r:id="rId7"/>
    <p:sldId id="266" r:id="rId8"/>
    <p:sldId id="296" r:id="rId9"/>
    <p:sldId id="292" r:id="rId10"/>
    <p:sldId id="294" r:id="rId11"/>
    <p:sldId id="289" r:id="rId12"/>
    <p:sldId id="291" r:id="rId13"/>
    <p:sldId id="278" r:id="rId14"/>
    <p:sldId id="297" r:id="rId15"/>
    <p:sldId id="286" r:id="rId16"/>
    <p:sldId id="300" r:id="rId17"/>
    <p:sldId id="279" r:id="rId18"/>
    <p:sldId id="303" r:id="rId19"/>
  </p:sldIdLst>
  <p:sldSz cx="18288000" cy="10287000"/>
  <p:notesSz cx="6858000" cy="9144000"/>
  <p:embeddedFontLst>
    <p:embeddedFont>
      <p:font typeface="#9Slide07 Crocante" panose="020B0604020202020204" charset="-93"/>
      <p:regular r:id="rId21"/>
    </p:embeddedFont>
    <p:embeddedFont>
      <p:font typeface="#9Slide07 SFU Blackout" panose="020B0604020202020204" charset="-93"/>
      <p:regular r:id="rId22"/>
    </p:embeddedFont>
    <p:embeddedFont>
      <p:font typeface=".VnVogue" panose="020B0604020202020204"/>
      <p:regular r:id="rId23"/>
    </p:embeddedFont>
    <p:embeddedFont>
      <p:font typeface="Fraunces Bold" panose="020B0604020202020204" charset="-93"/>
      <p:regular r:id="rId24"/>
    </p:embeddedFont>
    <p:embeddedFont>
      <p:font typeface="Roboto Condensed" panose="02000000000000000000" pitchFamily="2" charset="0"/>
      <p:regular r:id="rId25"/>
      <p:bold r:id="rId26"/>
      <p:italic r:id="rId27"/>
      <p:boldItalic r:id="rId28"/>
    </p:embeddedFont>
    <p:embeddedFont>
      <p:font typeface="Roboto Condensed Bold" panose="02000000000000000000" charset="0"/>
      <p:regular r:id="rId29"/>
    </p:embeddedFont>
    <p:embeddedFont>
      <p:font typeface="Roboto Condensed Italics"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850" autoAdjust="0"/>
  </p:normalViewPr>
  <p:slideViewPr>
    <p:cSldViewPr>
      <p:cViewPr varScale="1">
        <p:scale>
          <a:sx n="50" d="100"/>
          <a:sy n="50" d="100"/>
        </p:scale>
        <p:origin x="94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B0944-441E-4CE4-8A71-9322F66D8656}" type="datetimeFigureOut">
              <a:rPr lang="en-US" smtClean="0"/>
              <a:t>3/24/2026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DBADB7-97DE-4834-8558-8571D389A158}" type="slidenum">
              <a:rPr lang="en-US" smtClean="0"/>
              <a:t>‹#›</a:t>
            </a:fld>
            <a:endParaRPr lang="en-US"/>
          </a:p>
        </p:txBody>
      </p:sp>
    </p:spTree>
    <p:extLst>
      <p:ext uri="{BB962C8B-B14F-4D97-AF65-F5344CB8AC3E}">
        <p14:creationId xmlns:p14="http://schemas.microsoft.com/office/powerpoint/2010/main" val="7942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FDBADB7-97DE-4834-8558-8571D389A158}" type="slidenum">
              <a:rPr lang="en-US" smtClean="0"/>
              <a:t>6</a:t>
            </a:fld>
            <a:endParaRPr lang="en-US"/>
          </a:p>
        </p:txBody>
      </p:sp>
    </p:spTree>
    <p:extLst>
      <p:ext uri="{BB962C8B-B14F-4D97-AF65-F5344CB8AC3E}">
        <p14:creationId xmlns:p14="http://schemas.microsoft.com/office/powerpoint/2010/main" val="329844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DBADB7-97DE-4834-8558-8571D389A158}" type="slidenum">
              <a:rPr lang="en-US" smtClean="0"/>
              <a:t>7</a:t>
            </a:fld>
            <a:endParaRPr lang="en-US"/>
          </a:p>
        </p:txBody>
      </p:sp>
    </p:spTree>
    <p:extLst>
      <p:ext uri="{BB962C8B-B14F-4D97-AF65-F5344CB8AC3E}">
        <p14:creationId xmlns:p14="http://schemas.microsoft.com/office/powerpoint/2010/main" val="167706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FDBADB7-97DE-4834-8558-8571D389A158}" type="slidenum">
              <a:rPr lang="en-US" smtClean="0"/>
              <a:t>9</a:t>
            </a:fld>
            <a:endParaRPr lang="en-US"/>
          </a:p>
        </p:txBody>
      </p:sp>
    </p:spTree>
    <p:extLst>
      <p:ext uri="{BB962C8B-B14F-4D97-AF65-F5344CB8AC3E}">
        <p14:creationId xmlns:p14="http://schemas.microsoft.com/office/powerpoint/2010/main" val="252767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4"/>
          <p:cNvSpPr>
            <a:spLocks noChangeArrowheads="1" noChangeShapeType="1" noTextEdit="1"/>
          </p:cNvSpPr>
          <p:nvPr/>
        </p:nvSpPr>
        <p:spPr bwMode="auto">
          <a:xfrm>
            <a:off x="457200" y="304800"/>
            <a:ext cx="17297400" cy="1295400"/>
          </a:xfrm>
          <a:prstGeom prst="rect">
            <a:avLst/>
          </a:prstGeom>
        </p:spPr>
        <p:txBody>
          <a:bodyPr wrap="none" fromWordArt="1">
            <a:prstTxWarp prst="textPlain">
              <a:avLst>
                <a:gd name="adj" fmla="val 50000"/>
              </a:avLst>
            </a:prstTxWarp>
          </a:bodyPr>
          <a:lstStyle/>
          <a:p>
            <a:pPr algn="ct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
              </a:rPr>
              <a:t>NhiÖt</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
              </a:rPr>
              <a:t>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
              </a:rPr>
              <a:t>liÖt</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
              </a:rPr>
              <a:t>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
              </a:rPr>
              <a:t>chµo</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
              </a:rPr>
              <a:t>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
              </a:rPr>
              <a:t>mõng</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
              </a:rPr>
              <a:t>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
              </a:rPr>
              <a:t>c¸c</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
              </a:rPr>
              <a:t>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
              </a:rPr>
              <a:t>thÇy</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
              </a:rPr>
              <a:t> c«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
              </a:rPr>
              <a:t>gi¸o</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
              </a:rPr>
              <a:t>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
              </a:rPr>
              <a:t>vÒ</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
              </a:rPr>
              <a:t>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
              </a:rPr>
              <a:t>dù</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Vogue"/>
              </a:rPr>
              <a:t> </a:t>
            </a:r>
          </a:p>
        </p:txBody>
      </p:sp>
      <p:sp>
        <p:nvSpPr>
          <p:cNvPr id="4" name="Text Box 5"/>
          <p:cNvSpPr txBox="1">
            <a:spLocks noChangeArrowheads="1"/>
          </p:cNvSpPr>
          <p:nvPr/>
        </p:nvSpPr>
        <p:spPr bwMode="auto">
          <a:xfrm>
            <a:off x="609600" y="1752600"/>
            <a:ext cx="15925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4800" dirty="0">
                <a:solidFill>
                  <a:schemeClr val="accent1"/>
                </a:solidFill>
                <a:latin typeface="Times New Roman" pitchFamily="18" charset="0"/>
                <a:cs typeface="Times New Roman" pitchFamily="18" charset="0"/>
              </a:rPr>
              <a:t>  </a:t>
            </a:r>
            <a:r>
              <a:rPr lang="en-US" sz="4800" b="1" dirty="0" err="1">
                <a:solidFill>
                  <a:schemeClr val="accent1"/>
                </a:solidFill>
                <a:latin typeface="Times New Roman" pitchFamily="18" charset="0"/>
                <a:cs typeface="Times New Roman" pitchFamily="18" charset="0"/>
              </a:rPr>
              <a:t>Tiết</a:t>
            </a:r>
            <a:r>
              <a:rPr lang="en-US" sz="4800" b="1" dirty="0">
                <a:solidFill>
                  <a:schemeClr val="accent1"/>
                </a:solidFill>
                <a:latin typeface="Times New Roman" pitchFamily="18" charset="0"/>
                <a:cs typeface="Times New Roman" pitchFamily="18" charset="0"/>
              </a:rPr>
              <a:t>: </a:t>
            </a:r>
            <a:r>
              <a:rPr lang="en-US" sz="4800" b="1" dirty="0" err="1">
                <a:solidFill>
                  <a:schemeClr val="accent1"/>
                </a:solidFill>
                <a:latin typeface="Times New Roman" pitchFamily="18" charset="0"/>
                <a:cs typeface="Times New Roman" pitchFamily="18" charset="0"/>
              </a:rPr>
              <a:t>Ngữ</a:t>
            </a:r>
            <a:r>
              <a:rPr lang="en-US" sz="4800" b="1" dirty="0">
                <a:solidFill>
                  <a:schemeClr val="accent1"/>
                </a:solidFill>
                <a:latin typeface="Times New Roman" pitchFamily="18" charset="0"/>
                <a:cs typeface="Times New Roman" pitchFamily="18" charset="0"/>
              </a:rPr>
              <a:t> </a:t>
            </a:r>
            <a:r>
              <a:rPr lang="en-US" sz="4800" b="1" dirty="0" err="1">
                <a:solidFill>
                  <a:schemeClr val="accent1"/>
                </a:solidFill>
                <a:latin typeface="Times New Roman" pitchFamily="18" charset="0"/>
                <a:cs typeface="Times New Roman" pitchFamily="18" charset="0"/>
              </a:rPr>
              <a:t>văn</a:t>
            </a:r>
            <a:r>
              <a:rPr lang="en-US" sz="4800" b="1" dirty="0">
                <a:solidFill>
                  <a:schemeClr val="accent1"/>
                </a:solidFill>
                <a:latin typeface="Times New Roman" pitchFamily="18" charset="0"/>
                <a:cs typeface="Times New Roman" pitchFamily="18" charset="0"/>
              </a:rPr>
              <a:t> 8</a:t>
            </a:r>
          </a:p>
        </p:txBody>
      </p:sp>
      <p:sp>
        <p:nvSpPr>
          <p:cNvPr id="5" name="Text Box 6"/>
          <p:cNvSpPr txBox="1">
            <a:spLocks noChangeArrowheads="1"/>
          </p:cNvSpPr>
          <p:nvPr/>
        </p:nvSpPr>
        <p:spPr bwMode="auto">
          <a:xfrm>
            <a:off x="-1" y="3086100"/>
            <a:ext cx="17532991"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en-US" sz="5400" b="1" dirty="0">
                <a:solidFill>
                  <a:srgbClr val="CC3300"/>
                </a:solidFill>
                <a:latin typeface="Times New Roman" pitchFamily="18" charset="0"/>
                <a:cs typeface="Times New Roman" pitchFamily="18" charset="0"/>
              </a:rPr>
              <a:t>NGƯỜI THỰC HIỆN : NGUYỄN THỊ XUÂN </a:t>
            </a:r>
          </a:p>
          <a:p>
            <a:pPr algn="ctr" eaLnBrk="1" hangingPunct="1">
              <a:spcBef>
                <a:spcPct val="50000"/>
              </a:spcBef>
            </a:pPr>
            <a:r>
              <a:rPr lang="en-US" sz="5400" b="1" dirty="0">
                <a:solidFill>
                  <a:srgbClr val="CC3300"/>
                </a:solidFill>
                <a:latin typeface="Times New Roman" pitchFamily="18" charset="0"/>
                <a:cs typeface="Times New Roman" pitchFamily="18" charset="0"/>
              </a:rPr>
              <a:t>TỔ : KHXH</a:t>
            </a:r>
          </a:p>
        </p:txBody>
      </p:sp>
      <p:pic>
        <p:nvPicPr>
          <p:cNvPr id="8" name="Picture 15" descr="BOOKANI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798820"/>
            <a:ext cx="9296400" cy="421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64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14300"/>
            <a:ext cx="16687800" cy="3785652"/>
          </a:xfrm>
          <a:prstGeom prst="rect">
            <a:avLst/>
          </a:prstGeom>
        </p:spPr>
        <p:txBody>
          <a:bodyPr wrap="square">
            <a:spAutoFit/>
          </a:bodyPr>
          <a:lstStyle/>
          <a:p>
            <a:pPr algn="ctr"/>
            <a:r>
              <a:rPr lang="en-US" sz="4000" b="1" u="sng" dirty="0">
                <a:latin typeface="Times New Roman" pitchFamily="18" charset="0"/>
                <a:cs typeface="Times New Roman" pitchFamily="18" charset="0"/>
              </a:rPr>
              <a:t>PHIẾU HỌC TẬP 3: </a:t>
            </a:r>
            <a:endParaRPr lang="en-US" sz="4000" dirty="0">
              <a:latin typeface="Times New Roman" pitchFamily="18" charset="0"/>
              <a:cs typeface="Times New Roman" pitchFamily="18" charset="0"/>
            </a:endParaRPr>
          </a:p>
          <a:p>
            <a:r>
              <a:rPr lang="en-US" sz="4000" b="1" u="sng" dirty="0">
                <a:latin typeface="Times New Roman" pitchFamily="18" charset="0"/>
                <a:cs typeface="Times New Roman" pitchFamily="18" charset="0"/>
              </a:rPr>
              <a:t>1.Hình </a:t>
            </a:r>
            <a:r>
              <a:rPr lang="en-US" sz="4000" b="1" u="sng" dirty="0" err="1">
                <a:latin typeface="Times New Roman" pitchFamily="18" charset="0"/>
                <a:cs typeface="Times New Roman" pitchFamily="18" charset="0"/>
              </a:rPr>
              <a:t>thức</a:t>
            </a:r>
            <a:r>
              <a:rPr lang="en-US" sz="4000" b="1" u="sng" dirty="0">
                <a:latin typeface="Times New Roman" pitchFamily="18" charset="0"/>
                <a:cs typeface="Times New Roman" pitchFamily="18" charset="0"/>
              </a:rPr>
              <a:t> : </a:t>
            </a:r>
            <a:r>
              <a:rPr lang="en-US" sz="4000" dirty="0">
                <a:latin typeface="Times New Roman" pitchFamily="18" charset="0"/>
                <a:cs typeface="Times New Roman" pitchFamily="18" charset="0"/>
              </a:rPr>
              <a:t>HĐ </a:t>
            </a:r>
            <a:r>
              <a:rPr lang="en-US" sz="4000" dirty="0" err="1">
                <a:latin typeface="Times New Roman" pitchFamily="18" charset="0"/>
                <a:cs typeface="Times New Roman" pitchFamily="18" charset="0"/>
              </a:rPr>
              <a:t>cá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nhân</a:t>
            </a:r>
            <a:endParaRPr lang="en-US" sz="4000" dirty="0">
              <a:latin typeface="Times New Roman" pitchFamily="18" charset="0"/>
              <a:cs typeface="Times New Roman" pitchFamily="18" charset="0"/>
            </a:endParaRPr>
          </a:p>
          <a:p>
            <a:r>
              <a:rPr lang="en-US" sz="4000" b="1" u="sng" dirty="0">
                <a:latin typeface="Times New Roman" pitchFamily="18" charset="0"/>
                <a:cs typeface="Times New Roman" pitchFamily="18" charset="0"/>
              </a:rPr>
              <a:t>2.Thời </a:t>
            </a:r>
            <a:r>
              <a:rPr lang="en-US" sz="4000" b="1" u="sng" dirty="0" err="1">
                <a:latin typeface="Times New Roman" pitchFamily="18" charset="0"/>
                <a:cs typeface="Times New Roman" pitchFamily="18" charset="0"/>
              </a:rPr>
              <a:t>gian</a:t>
            </a:r>
            <a:r>
              <a:rPr lang="en-US" sz="4000" b="1" u="sng" dirty="0">
                <a:latin typeface="Times New Roman" pitchFamily="18" charset="0"/>
                <a:cs typeface="Times New Roman" pitchFamily="18" charset="0"/>
              </a:rPr>
              <a:t>: </a:t>
            </a:r>
            <a:r>
              <a:rPr lang="en-US" sz="4000" dirty="0">
                <a:latin typeface="Times New Roman" pitchFamily="18" charset="0"/>
                <a:cs typeface="Times New Roman" pitchFamily="18" charset="0"/>
              </a:rPr>
              <a:t>3 </a:t>
            </a:r>
            <a:r>
              <a:rPr lang="en-US" sz="4000" dirty="0" err="1">
                <a:latin typeface="Times New Roman" pitchFamily="18" charset="0"/>
                <a:cs typeface="Times New Roman" pitchFamily="18" charset="0"/>
              </a:rPr>
              <a:t>phút</a:t>
            </a:r>
            <a:r>
              <a:rPr lang="en-US" sz="4000" b="1"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a:p>
            <a:pPr algn="just">
              <a:spcBef>
                <a:spcPct val="0"/>
              </a:spcBef>
            </a:pPr>
            <a:r>
              <a:rPr lang="en-US" sz="4000" b="1" u="sng" dirty="0">
                <a:latin typeface="Times New Roman" pitchFamily="18" charset="0"/>
                <a:cs typeface="Times New Roman" pitchFamily="18" charset="0"/>
              </a:rPr>
              <a:t>3.Yêu </a:t>
            </a:r>
            <a:r>
              <a:rPr lang="en-US" sz="4000" b="1" u="sng" dirty="0" err="1">
                <a:latin typeface="Times New Roman" pitchFamily="18" charset="0"/>
                <a:cs typeface="Times New Roman" pitchFamily="18" charset="0"/>
              </a:rPr>
              <a:t>cầu</a:t>
            </a:r>
            <a:r>
              <a:rPr lang="en-US" sz="4000" b="1" u="sng" dirty="0">
                <a:latin typeface="Times New Roman" pitchFamily="18" charset="0"/>
                <a:cs typeface="Times New Roman" pitchFamily="18" charset="0"/>
              </a:rPr>
              <a:t>:</a:t>
            </a:r>
            <a:r>
              <a:rPr lang="en-US" sz="4000" dirty="0">
                <a:latin typeface="Times New Roman" pitchFamily="18" charset="0"/>
                <a:cs typeface="Times New Roman" pitchFamily="18" charset="0"/>
              </a:rPr>
              <a:t> </a:t>
            </a:r>
            <a:r>
              <a:rPr lang="en-US" sz="4000" dirty="0" err="1">
                <a:latin typeface="Roboto Condensed Bold"/>
              </a:rPr>
              <a:t>Viết</a:t>
            </a:r>
            <a:r>
              <a:rPr lang="en-US" sz="4000" dirty="0">
                <a:latin typeface="Roboto Condensed Bold"/>
              </a:rPr>
              <a:t> </a:t>
            </a:r>
            <a:r>
              <a:rPr lang="en-US" sz="4000" dirty="0" err="1">
                <a:latin typeface="Roboto Condensed Bold"/>
              </a:rPr>
              <a:t>câu</a:t>
            </a:r>
            <a:r>
              <a:rPr lang="en-US" sz="4000" dirty="0">
                <a:latin typeface="Roboto Condensed Bold"/>
              </a:rPr>
              <a:t> </a:t>
            </a:r>
            <a:r>
              <a:rPr lang="en-US" sz="4000" dirty="0" err="1">
                <a:latin typeface="Roboto Condensed Bold"/>
              </a:rPr>
              <a:t>trả</a:t>
            </a:r>
            <a:r>
              <a:rPr lang="en-US" sz="4000" dirty="0">
                <a:latin typeface="Roboto Condensed Bold"/>
              </a:rPr>
              <a:t> </a:t>
            </a:r>
            <a:r>
              <a:rPr lang="en-US" sz="4000" dirty="0" err="1">
                <a:latin typeface="Roboto Condensed Bold"/>
              </a:rPr>
              <a:t>lời</a:t>
            </a:r>
            <a:r>
              <a:rPr lang="en-US" sz="4000" dirty="0">
                <a:latin typeface="Roboto Condensed Bold"/>
              </a:rPr>
              <a:t> ở </a:t>
            </a:r>
            <a:r>
              <a:rPr lang="en-US" sz="4000" dirty="0" err="1">
                <a:latin typeface="Roboto Condensed Bold"/>
              </a:rPr>
              <a:t>hai</a:t>
            </a:r>
            <a:r>
              <a:rPr lang="en-US" sz="4000" dirty="0">
                <a:latin typeface="Roboto Condensed Bold"/>
              </a:rPr>
              <a:t> </a:t>
            </a:r>
            <a:r>
              <a:rPr lang="en-US" sz="4000" dirty="0" err="1">
                <a:latin typeface="Roboto Condensed Bold"/>
              </a:rPr>
              <a:t>dạng</a:t>
            </a:r>
            <a:r>
              <a:rPr lang="en-US" sz="4000" dirty="0">
                <a:latin typeface="Roboto Condensed Bold"/>
              </a:rPr>
              <a:t> </a:t>
            </a:r>
            <a:r>
              <a:rPr lang="en-US" sz="4000" dirty="0" err="1">
                <a:latin typeface="Roboto Condensed Bold"/>
              </a:rPr>
              <a:t>phủ</a:t>
            </a:r>
            <a:r>
              <a:rPr lang="en-US" sz="4000" dirty="0">
                <a:latin typeface="Roboto Condensed Bold"/>
              </a:rPr>
              <a:t> </a:t>
            </a:r>
            <a:r>
              <a:rPr lang="en-US" sz="4000" dirty="0" err="1">
                <a:latin typeface="Roboto Condensed Bold"/>
              </a:rPr>
              <a:t>định</a:t>
            </a:r>
            <a:r>
              <a:rPr lang="en-US" sz="4000" dirty="0">
                <a:latin typeface="Roboto Condensed Bold"/>
              </a:rPr>
              <a:t> </a:t>
            </a:r>
            <a:r>
              <a:rPr lang="en-US" sz="4000" dirty="0" err="1">
                <a:latin typeface="Roboto Condensed Bold"/>
              </a:rPr>
              <a:t>và</a:t>
            </a:r>
            <a:r>
              <a:rPr lang="en-US" sz="4000" dirty="0">
                <a:latin typeface="Roboto Condensed Bold"/>
              </a:rPr>
              <a:t> </a:t>
            </a:r>
            <a:r>
              <a:rPr lang="en-US" sz="4000" dirty="0" err="1">
                <a:latin typeface="Roboto Condensed Bold"/>
              </a:rPr>
              <a:t>khẳng</a:t>
            </a:r>
            <a:r>
              <a:rPr lang="en-US" sz="4000" dirty="0">
                <a:latin typeface="Roboto Condensed Bold"/>
              </a:rPr>
              <a:t> </a:t>
            </a:r>
            <a:r>
              <a:rPr lang="en-US" sz="4000" dirty="0" err="1">
                <a:latin typeface="Roboto Condensed Bold"/>
              </a:rPr>
              <a:t>định</a:t>
            </a:r>
            <a:r>
              <a:rPr lang="en-US" sz="4000" dirty="0">
                <a:latin typeface="Roboto Condensed Bold"/>
              </a:rPr>
              <a:t> (</a:t>
            </a:r>
            <a:r>
              <a:rPr lang="en-US" sz="4000" dirty="0" err="1">
                <a:latin typeface="Roboto Condensed Bold"/>
              </a:rPr>
              <a:t>có</a:t>
            </a:r>
            <a:r>
              <a:rPr lang="en-US" sz="4000" dirty="0">
                <a:latin typeface="Roboto Condensed Bold"/>
              </a:rPr>
              <a:t> </a:t>
            </a:r>
            <a:r>
              <a:rPr lang="en-US" sz="4000" dirty="0" err="1">
                <a:latin typeface="Roboto Condensed Bold"/>
              </a:rPr>
              <a:t>nghĩa</a:t>
            </a:r>
            <a:r>
              <a:rPr lang="en-US" sz="4000" dirty="0">
                <a:latin typeface="Roboto Condensed Bold"/>
              </a:rPr>
              <a:t> </a:t>
            </a:r>
            <a:r>
              <a:rPr lang="en-US" sz="4000" dirty="0" err="1">
                <a:latin typeface="Roboto Condensed Bold"/>
              </a:rPr>
              <a:t>tương</a:t>
            </a:r>
            <a:r>
              <a:rPr lang="en-US" sz="4000" dirty="0">
                <a:latin typeface="Roboto Condensed Bold"/>
              </a:rPr>
              <a:t> </a:t>
            </a:r>
            <a:r>
              <a:rPr lang="en-US" sz="4000" dirty="0" err="1">
                <a:latin typeface="Roboto Condensed Bold"/>
              </a:rPr>
              <a:t>đương</a:t>
            </a:r>
            <a:r>
              <a:rPr lang="en-US" sz="4000" dirty="0">
                <a:latin typeface="Roboto Condensed Bold"/>
              </a:rPr>
              <a:t> </a:t>
            </a:r>
            <a:r>
              <a:rPr lang="en-US" sz="4000" dirty="0" err="1">
                <a:latin typeface="Roboto Condensed Bold"/>
              </a:rPr>
              <a:t>nhau</a:t>
            </a:r>
            <a:r>
              <a:rPr lang="en-US" sz="4000" dirty="0">
                <a:latin typeface="Roboto Condensed Bold"/>
              </a:rPr>
              <a:t>) </a:t>
            </a:r>
            <a:r>
              <a:rPr lang="en-US" sz="4000" dirty="0" err="1">
                <a:latin typeface="Roboto Condensed Bold"/>
              </a:rPr>
              <a:t>phù</a:t>
            </a:r>
            <a:r>
              <a:rPr lang="en-US" sz="4000" dirty="0">
                <a:latin typeface="Roboto Condensed Bold"/>
              </a:rPr>
              <a:t> </a:t>
            </a:r>
            <a:r>
              <a:rPr lang="en-US" sz="4000" dirty="0" err="1">
                <a:latin typeface="Roboto Condensed Bold"/>
              </a:rPr>
              <a:t>hợp</a:t>
            </a:r>
            <a:r>
              <a:rPr lang="en-US" sz="4000" dirty="0">
                <a:latin typeface="Roboto Condensed Bold"/>
              </a:rPr>
              <a:t> </a:t>
            </a:r>
            <a:r>
              <a:rPr lang="en-US" sz="4000" dirty="0" err="1">
                <a:latin typeface="Roboto Condensed Bold"/>
              </a:rPr>
              <a:t>với</a:t>
            </a:r>
            <a:r>
              <a:rPr lang="en-US" sz="4000" dirty="0">
                <a:latin typeface="Roboto Condensed Bold"/>
              </a:rPr>
              <a:t> </a:t>
            </a:r>
            <a:r>
              <a:rPr lang="en-US" sz="4000" dirty="0" err="1">
                <a:latin typeface="Roboto Condensed Bold"/>
              </a:rPr>
              <a:t>tình</a:t>
            </a:r>
            <a:r>
              <a:rPr lang="en-US" sz="4000" dirty="0">
                <a:latin typeface="Roboto Condensed Bold"/>
              </a:rPr>
              <a:t> </a:t>
            </a:r>
            <a:r>
              <a:rPr lang="en-US" sz="4000" dirty="0" err="1">
                <a:latin typeface="Roboto Condensed Bold"/>
              </a:rPr>
              <a:t>huống</a:t>
            </a:r>
            <a:r>
              <a:rPr lang="en-US" sz="4000" dirty="0">
                <a:latin typeface="Roboto Condensed Bold"/>
              </a:rPr>
              <a:t> </a:t>
            </a:r>
            <a:r>
              <a:rPr lang="en-US" sz="4000" dirty="0" err="1">
                <a:latin typeface="Roboto Condensed Bold"/>
              </a:rPr>
              <a:t>sau</a:t>
            </a:r>
            <a:r>
              <a:rPr lang="en-US" sz="4000" dirty="0">
                <a:latin typeface="Roboto Condensed Bold"/>
              </a:rPr>
              <a:t>. Theo </a:t>
            </a:r>
            <a:r>
              <a:rPr lang="en-US" sz="4000" dirty="0" err="1">
                <a:latin typeface="Roboto Condensed Bold"/>
              </a:rPr>
              <a:t>em</a:t>
            </a:r>
            <a:r>
              <a:rPr lang="en-US" sz="4000" dirty="0">
                <a:latin typeface="Roboto Condensed Bold"/>
              </a:rPr>
              <a:t>, ở </a:t>
            </a:r>
            <a:r>
              <a:rPr lang="en-US" sz="4000" dirty="0" err="1">
                <a:latin typeface="Roboto Condensed Bold"/>
              </a:rPr>
              <a:t>mỗi</a:t>
            </a:r>
            <a:r>
              <a:rPr lang="en-US" sz="4000" dirty="0">
                <a:latin typeface="Roboto Condensed Bold"/>
              </a:rPr>
              <a:t> </a:t>
            </a:r>
            <a:r>
              <a:rPr lang="en-US" sz="4000" dirty="0" err="1">
                <a:latin typeface="Roboto Condensed Bold"/>
              </a:rPr>
              <a:t>tình</a:t>
            </a:r>
            <a:r>
              <a:rPr lang="en-US" sz="4000" dirty="0">
                <a:latin typeface="Roboto Condensed Bold"/>
              </a:rPr>
              <a:t> </a:t>
            </a:r>
            <a:r>
              <a:rPr lang="en-US" sz="4000" dirty="0" err="1">
                <a:latin typeface="Roboto Condensed Bold"/>
              </a:rPr>
              <a:t>huống</a:t>
            </a:r>
            <a:r>
              <a:rPr lang="en-US" sz="4000" dirty="0">
                <a:latin typeface="Roboto Condensed Bold"/>
              </a:rPr>
              <a:t> </a:t>
            </a:r>
            <a:r>
              <a:rPr lang="en-US" sz="4000" dirty="0" err="1">
                <a:latin typeface="Roboto Condensed Bold"/>
              </a:rPr>
              <a:t>đó</a:t>
            </a:r>
            <a:r>
              <a:rPr lang="en-US" sz="4000" dirty="0">
                <a:latin typeface="Roboto Condensed Bold"/>
              </a:rPr>
              <a:t> </a:t>
            </a:r>
            <a:r>
              <a:rPr lang="en-US" sz="4000" dirty="0" err="1">
                <a:latin typeface="Roboto Condensed Bold"/>
              </a:rPr>
              <a:t>nên</a:t>
            </a:r>
            <a:r>
              <a:rPr lang="en-US" sz="4000" dirty="0">
                <a:latin typeface="Roboto Condensed Bold"/>
              </a:rPr>
              <a:t> </a:t>
            </a:r>
            <a:r>
              <a:rPr lang="en-US" sz="4000" dirty="0" err="1">
                <a:latin typeface="Roboto Condensed Bold"/>
              </a:rPr>
              <a:t>sử</a:t>
            </a:r>
            <a:r>
              <a:rPr lang="en-US" sz="4000" dirty="0">
                <a:latin typeface="Roboto Condensed Bold"/>
              </a:rPr>
              <a:t> </a:t>
            </a:r>
            <a:r>
              <a:rPr lang="en-US" sz="4000" dirty="0" err="1">
                <a:latin typeface="Roboto Condensed Bold"/>
              </a:rPr>
              <a:t>dụng</a:t>
            </a:r>
            <a:r>
              <a:rPr lang="en-US" sz="4000" dirty="0">
                <a:latin typeface="Roboto Condensed Bold"/>
              </a:rPr>
              <a:t> </a:t>
            </a:r>
            <a:r>
              <a:rPr lang="en-US" sz="4000" dirty="0" err="1">
                <a:latin typeface="Roboto Condensed Bold"/>
              </a:rPr>
              <a:t>loại</a:t>
            </a:r>
            <a:r>
              <a:rPr lang="en-US" sz="4000" dirty="0">
                <a:latin typeface="Roboto Condensed Bold"/>
              </a:rPr>
              <a:t> </a:t>
            </a:r>
            <a:r>
              <a:rPr lang="en-US" sz="4000" dirty="0" err="1">
                <a:latin typeface="Roboto Condensed Bold"/>
              </a:rPr>
              <a:t>câu</a:t>
            </a:r>
            <a:r>
              <a:rPr lang="en-US" sz="4000" dirty="0">
                <a:latin typeface="Roboto Condensed Bold"/>
              </a:rPr>
              <a:t> </a:t>
            </a:r>
            <a:r>
              <a:rPr lang="en-US" sz="4000" dirty="0" err="1">
                <a:latin typeface="Roboto Condensed Bold"/>
              </a:rPr>
              <a:t>nào</a:t>
            </a:r>
            <a:r>
              <a:rPr lang="en-US" sz="4000" dirty="0">
                <a:latin typeface="Roboto Condensed Bold"/>
              </a:rPr>
              <a:t>? </a:t>
            </a:r>
            <a:r>
              <a:rPr lang="en-US" sz="4000" dirty="0" err="1">
                <a:latin typeface="Roboto Condensed Bold"/>
              </a:rPr>
              <a:t>Vì</a:t>
            </a:r>
            <a:r>
              <a:rPr lang="en-US" sz="4000" dirty="0">
                <a:latin typeface="Roboto Condensed Bold"/>
              </a:rPr>
              <a:t> </a:t>
            </a:r>
            <a:r>
              <a:rPr lang="en-US" sz="4000" dirty="0" err="1">
                <a:latin typeface="Roboto Condensed Bold"/>
              </a:rPr>
              <a:t>sao</a:t>
            </a:r>
            <a:r>
              <a:rPr lang="en-US" sz="4000" dirty="0">
                <a:latin typeface="Roboto Condensed Bold"/>
              </a:rPr>
              <a:t>?</a:t>
            </a:r>
          </a:p>
        </p:txBody>
      </p:sp>
      <p:graphicFrame>
        <p:nvGraphicFramePr>
          <p:cNvPr id="4" name="Table 3"/>
          <p:cNvGraphicFramePr>
            <a:graphicFrameLocks noGrp="1"/>
          </p:cNvGraphicFramePr>
          <p:nvPr>
            <p:extLst>
              <p:ext uri="{D42A27DB-BD31-4B8C-83A1-F6EECF244321}">
                <p14:modId xmlns:p14="http://schemas.microsoft.com/office/powerpoint/2010/main" val="2783453738"/>
              </p:ext>
            </p:extLst>
          </p:nvPr>
        </p:nvGraphicFramePr>
        <p:xfrm>
          <a:off x="533400" y="3899952"/>
          <a:ext cx="9829800" cy="5287667"/>
        </p:xfrm>
        <a:graphic>
          <a:graphicData uri="http://schemas.openxmlformats.org/drawingml/2006/table">
            <a:tbl>
              <a:tblPr firstRow="1" firstCol="1" bandRow="1">
                <a:tableStyleId>{5C22544A-7EE6-4342-B048-85BDC9FD1C3A}</a:tableStyleId>
              </a:tblPr>
              <a:tblGrid>
                <a:gridCol w="9829800">
                  <a:extLst>
                    <a:ext uri="{9D8B030D-6E8A-4147-A177-3AD203B41FA5}">
                      <a16:colId xmlns:a16="http://schemas.microsoft.com/office/drawing/2014/main" val="20000"/>
                    </a:ext>
                  </a:extLst>
                </a:gridCol>
              </a:tblGrid>
              <a:tr h="483970">
                <a:tc>
                  <a:txBody>
                    <a:bodyPr/>
                    <a:lstStyle/>
                    <a:p>
                      <a:pPr algn="ctr">
                        <a:lnSpc>
                          <a:spcPct val="115000"/>
                        </a:lnSpc>
                        <a:spcAft>
                          <a:spcPts val="0"/>
                        </a:spcAft>
                      </a:pPr>
                      <a:r>
                        <a:rPr lang="en-US" sz="3600" dirty="0" err="1">
                          <a:effectLst/>
                          <a:latin typeface="Times New Roman" panose="02020603050405020304" pitchFamily="18" charset="0"/>
                          <a:cs typeface="Times New Roman" panose="02020603050405020304" pitchFamily="18" charset="0"/>
                        </a:rPr>
                        <a:t>Tình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huống</a:t>
                      </a:r>
                      <a:endParaRPr lang="en-US" sz="36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98107">
                <a:tc>
                  <a:txBody>
                    <a:bodyPr/>
                    <a:lstStyle/>
                    <a:p>
                      <a:pPr algn="just">
                        <a:lnSpc>
                          <a:spcPct val="115000"/>
                        </a:lnSpc>
                        <a:spcAft>
                          <a:spcPts val="0"/>
                        </a:spcAft>
                      </a:pPr>
                      <a:r>
                        <a:rPr lang="en-US" sz="3600">
                          <a:effectLst/>
                          <a:latin typeface="Times New Roman" panose="02020603050405020304" pitchFamily="18" charset="0"/>
                          <a:cs typeface="Times New Roman" panose="02020603050405020304" pitchFamily="18" charset="0"/>
                        </a:rPr>
                        <a:t>a. Mẹ gọi điện dặn em ăn cơm trước vì bố mẹ có việc bận chưa về được nên sẽ ăn sau.</a:t>
                      </a:r>
                      <a:endParaRPr lang="en-US" sz="36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512244">
                <a:tc>
                  <a:txBody>
                    <a:bodyPr/>
                    <a:lstStyle/>
                    <a:p>
                      <a:pPr algn="just">
                        <a:lnSpc>
                          <a:spcPct val="115000"/>
                        </a:lnSpc>
                        <a:spcAft>
                          <a:spcPts val="1000"/>
                        </a:spcAft>
                      </a:pPr>
                      <a:r>
                        <a:rPr lang="en-US" sz="3600" dirty="0">
                          <a:effectLst/>
                          <a:latin typeface="Times New Roman" panose="02020603050405020304" pitchFamily="18" charset="0"/>
                          <a:cs typeface="Times New Roman" panose="02020603050405020304" pitchFamily="18" charset="0"/>
                        </a:rPr>
                        <a:t>b. </a:t>
                      </a:r>
                      <a:r>
                        <a:rPr lang="en-US" sz="3600" dirty="0" err="1">
                          <a:effectLst/>
                          <a:latin typeface="Times New Roman" panose="02020603050405020304" pitchFamily="18" charset="0"/>
                          <a:cs typeface="Times New Roman" panose="02020603050405020304" pitchFamily="18" charset="0"/>
                        </a:rPr>
                        <a:t>Bạn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biết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em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có</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cuốn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sách</a:t>
                      </a:r>
                      <a:r>
                        <a:rPr lang="en-US" sz="3600" dirty="0">
                          <a:effectLst/>
                          <a:latin typeface="Times New Roman" panose="02020603050405020304" pitchFamily="18" charset="0"/>
                          <a:cs typeface="Times New Roman" panose="02020603050405020304" pitchFamily="18" charset="0"/>
                        </a:rPr>
                        <a:t> hay </a:t>
                      </a:r>
                      <a:r>
                        <a:rPr lang="en-US" sz="3600" dirty="0" err="1">
                          <a:effectLst/>
                          <a:latin typeface="Times New Roman" panose="02020603050405020304" pitchFamily="18" charset="0"/>
                          <a:cs typeface="Times New Roman" panose="02020603050405020304" pitchFamily="18" charset="0"/>
                        </a:rPr>
                        <a:t>vừa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mới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mua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bạn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muốn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mượn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để</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đọc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vào</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cuối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tuần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này</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nhưng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em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chưa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đọc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xong</a:t>
                      </a:r>
                      <a:r>
                        <a:rPr lang="en-US" sz="3600"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653878">
                <a:tc>
                  <a:txBody>
                    <a:bodyPr/>
                    <a:lstStyle/>
                    <a:p>
                      <a:pPr algn="just">
                        <a:lnSpc>
                          <a:spcPct val="115000"/>
                        </a:lnSpc>
                        <a:spcAft>
                          <a:spcPts val="0"/>
                        </a:spcAft>
                      </a:pPr>
                      <a:r>
                        <a:rPr lang="en-US" sz="3600" dirty="0">
                          <a:effectLst/>
                          <a:latin typeface="Times New Roman" panose="02020603050405020304" pitchFamily="18" charset="0"/>
                          <a:cs typeface="Times New Roman" panose="02020603050405020304" pitchFamily="18" charset="0"/>
                        </a:rPr>
                        <a:t>c. </a:t>
                      </a:r>
                      <a:r>
                        <a:rPr lang="en-US" sz="3600" dirty="0" err="1">
                          <a:effectLst/>
                          <a:latin typeface="Times New Roman" panose="02020603050405020304" pitchFamily="18" charset="0"/>
                          <a:cs typeface="Times New Roman" panose="02020603050405020304" pitchFamily="18" charset="0"/>
                        </a:rPr>
                        <a:t>Thầy</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cô</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giáo</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hỏi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lí</a:t>
                      </a:r>
                      <a:r>
                        <a:rPr lang="en-US" sz="3600" dirty="0">
                          <a:effectLst/>
                          <a:latin typeface="Times New Roman" panose="02020603050405020304" pitchFamily="18" charset="0"/>
                          <a:cs typeface="Times New Roman" panose="02020603050405020304" pitchFamily="18" charset="0"/>
                        </a:rPr>
                        <a:t> do </a:t>
                      </a:r>
                      <a:r>
                        <a:rPr lang="en-US" sz="3600" dirty="0" err="1">
                          <a:effectLst/>
                          <a:latin typeface="Times New Roman" panose="02020603050405020304" pitchFamily="18" charset="0"/>
                          <a:cs typeface="Times New Roman" panose="02020603050405020304" pitchFamily="18" charset="0"/>
                        </a:rPr>
                        <a:t>vì</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sao</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em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ghi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bài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trên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lớp</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còn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thiếu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nhiều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nội</a:t>
                      </a:r>
                      <a:r>
                        <a:rPr lang="en-US" sz="3600" dirty="0">
                          <a:effectLst/>
                          <a:latin typeface="Times New Roman" panose="02020603050405020304" pitchFamily="18" charset="0"/>
                          <a:cs typeface="Times New Roman" panose="02020603050405020304" pitchFamily="18" charset="0"/>
                        </a:rPr>
                        <a:t> dung </a:t>
                      </a:r>
                      <a:r>
                        <a:rPr lang="en-US" sz="3600" dirty="0" err="1">
                          <a:effectLst/>
                          <a:latin typeface="Times New Roman" panose="02020603050405020304" pitchFamily="18" charset="0"/>
                          <a:cs typeface="Times New Roman" panose="02020603050405020304" pitchFamily="18" charset="0"/>
                        </a:rPr>
                        <a:t>quan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trọng</a:t>
                      </a:r>
                      <a:r>
                        <a:rPr lang="en-US" sz="3600"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62196078"/>
              </p:ext>
            </p:extLst>
          </p:nvPr>
        </p:nvGraphicFramePr>
        <p:xfrm>
          <a:off x="10515600" y="3899952"/>
          <a:ext cx="3200400" cy="5287667"/>
        </p:xfrm>
        <a:graphic>
          <a:graphicData uri="http://schemas.openxmlformats.org/drawingml/2006/table">
            <a:tbl>
              <a:tblPr firstRow="1" firstCol="1" bandRow="1">
                <a:tableStyleId>{5C22544A-7EE6-4342-B048-85BDC9FD1C3A}</a:tableStyleId>
              </a:tblPr>
              <a:tblGrid>
                <a:gridCol w="3200400">
                  <a:extLst>
                    <a:ext uri="{9D8B030D-6E8A-4147-A177-3AD203B41FA5}">
                      <a16:colId xmlns:a16="http://schemas.microsoft.com/office/drawing/2014/main" val="20000"/>
                    </a:ext>
                  </a:extLst>
                </a:gridCol>
              </a:tblGrid>
              <a:tr h="721834">
                <a:tc>
                  <a:txBody>
                    <a:bodyPr/>
                    <a:lstStyle/>
                    <a:p>
                      <a:pPr algn="ctr">
                        <a:lnSpc>
                          <a:spcPct val="115000"/>
                        </a:lnSpc>
                        <a:spcAft>
                          <a:spcPts val="0"/>
                        </a:spcAft>
                      </a:pPr>
                      <a:r>
                        <a:rPr lang="en-US" sz="3600">
                          <a:effectLst/>
                        </a:rPr>
                        <a:t>Câu khẳng định</a:t>
                      </a:r>
                      <a:endParaRPr lang="en-US" sz="3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255916">
                <a:tc>
                  <a:txBody>
                    <a:bodyPr/>
                    <a:lstStyle/>
                    <a:p>
                      <a:pPr algn="just">
                        <a:lnSpc>
                          <a:spcPct val="115000"/>
                        </a:lnSpc>
                        <a:spcAft>
                          <a:spcPts val="0"/>
                        </a:spcAft>
                      </a:pPr>
                      <a:endParaRPr lang="en-US" sz="3600" dirty="0">
                        <a:effectLst/>
                      </a:endParaRPr>
                    </a:p>
                  </a:txBody>
                  <a:tcPr marL="68580" marR="68580" marT="0" marB="0"/>
                </a:tc>
                <a:extLst>
                  <a:ext uri="{0D108BD9-81ED-4DB2-BD59-A6C34878D82A}">
                    <a16:rowId xmlns:a16="http://schemas.microsoft.com/office/drawing/2014/main" val="10001"/>
                  </a:ext>
                </a:extLst>
              </a:tr>
              <a:tr h="1870441">
                <a:tc>
                  <a:txBody>
                    <a:bodyPr/>
                    <a:lstStyle/>
                    <a:p>
                      <a:pPr algn="just">
                        <a:lnSpc>
                          <a:spcPct val="115000"/>
                        </a:lnSpc>
                        <a:spcAft>
                          <a:spcPts val="0"/>
                        </a:spcAft>
                      </a:pPr>
                      <a:endParaRPr lang="en-US" sz="3600" dirty="0">
                        <a:effectLst/>
                      </a:endParaRPr>
                    </a:p>
                  </a:txBody>
                  <a:tcPr marL="68580" marR="68580" marT="0" marB="0"/>
                </a:tc>
                <a:extLst>
                  <a:ext uri="{0D108BD9-81ED-4DB2-BD59-A6C34878D82A}">
                    <a16:rowId xmlns:a16="http://schemas.microsoft.com/office/drawing/2014/main" val="10002"/>
                  </a:ext>
                </a:extLst>
              </a:tr>
              <a:tr h="1439476">
                <a:tc>
                  <a:txBody>
                    <a:bodyPr/>
                    <a:lstStyle/>
                    <a:p>
                      <a:pPr algn="just">
                        <a:lnSpc>
                          <a:spcPct val="115000"/>
                        </a:lnSpc>
                        <a:spcAft>
                          <a:spcPts val="0"/>
                        </a:spcAft>
                      </a:pPr>
                      <a:r>
                        <a:rPr lang="en-US" sz="3600" dirty="0">
                          <a:effectLst/>
                        </a:rPr>
                        <a:t> </a:t>
                      </a:r>
                      <a:endParaRPr lang="en-US" sz="36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35269648"/>
              </p:ext>
            </p:extLst>
          </p:nvPr>
        </p:nvGraphicFramePr>
        <p:xfrm>
          <a:off x="14020800" y="3899952"/>
          <a:ext cx="3200400" cy="5287667"/>
        </p:xfrm>
        <a:graphic>
          <a:graphicData uri="http://schemas.openxmlformats.org/drawingml/2006/table">
            <a:tbl>
              <a:tblPr firstRow="1" firstCol="1" bandRow="1">
                <a:tableStyleId>{5C22544A-7EE6-4342-B048-85BDC9FD1C3A}</a:tableStyleId>
              </a:tblPr>
              <a:tblGrid>
                <a:gridCol w="3200400">
                  <a:extLst>
                    <a:ext uri="{9D8B030D-6E8A-4147-A177-3AD203B41FA5}">
                      <a16:colId xmlns:a16="http://schemas.microsoft.com/office/drawing/2014/main" val="20000"/>
                    </a:ext>
                  </a:extLst>
                </a:gridCol>
              </a:tblGrid>
              <a:tr h="700293">
                <a:tc>
                  <a:txBody>
                    <a:bodyPr/>
                    <a:lstStyle/>
                    <a:p>
                      <a:pPr algn="ctr">
                        <a:lnSpc>
                          <a:spcPct val="115000"/>
                        </a:lnSpc>
                        <a:spcAft>
                          <a:spcPts val="0"/>
                        </a:spcAft>
                      </a:pPr>
                      <a:r>
                        <a:rPr lang="en-US" sz="3600">
                          <a:effectLst/>
                        </a:rPr>
                        <a:t>Câu phủ</a:t>
                      </a:r>
                      <a:r>
                        <a:rPr lang="en-US" sz="3600" baseline="0">
                          <a:effectLst/>
                        </a:rPr>
                        <a:t> định</a:t>
                      </a:r>
                      <a:endParaRPr lang="en-US" sz="3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231170">
                <a:tc>
                  <a:txBody>
                    <a:bodyPr/>
                    <a:lstStyle/>
                    <a:p>
                      <a:pPr algn="just">
                        <a:lnSpc>
                          <a:spcPct val="115000"/>
                        </a:lnSpc>
                        <a:spcAft>
                          <a:spcPts val="0"/>
                        </a:spcAft>
                      </a:pPr>
                      <a:endParaRPr lang="en-US" sz="3600" dirty="0">
                        <a:effectLst/>
                      </a:endParaRPr>
                    </a:p>
                  </a:txBody>
                  <a:tcPr marL="68580" marR="68580" marT="0" marB="0"/>
                </a:tc>
                <a:extLst>
                  <a:ext uri="{0D108BD9-81ED-4DB2-BD59-A6C34878D82A}">
                    <a16:rowId xmlns:a16="http://schemas.microsoft.com/office/drawing/2014/main" val="10001"/>
                  </a:ext>
                </a:extLst>
              </a:tr>
              <a:tr h="1959684">
                <a:tc>
                  <a:txBody>
                    <a:bodyPr/>
                    <a:lstStyle/>
                    <a:p>
                      <a:pPr algn="just">
                        <a:lnSpc>
                          <a:spcPct val="115000"/>
                        </a:lnSpc>
                        <a:spcAft>
                          <a:spcPts val="0"/>
                        </a:spcAft>
                      </a:pPr>
                      <a:endParaRPr lang="en-US" sz="3600">
                        <a:effectLst/>
                      </a:endParaRPr>
                    </a:p>
                  </a:txBody>
                  <a:tcPr marL="68580" marR="68580" marT="0" marB="0"/>
                </a:tc>
                <a:extLst>
                  <a:ext uri="{0D108BD9-81ED-4DB2-BD59-A6C34878D82A}">
                    <a16:rowId xmlns:a16="http://schemas.microsoft.com/office/drawing/2014/main" val="10002"/>
                  </a:ext>
                </a:extLst>
              </a:tr>
              <a:tr h="1396520">
                <a:tc>
                  <a:txBody>
                    <a:bodyPr/>
                    <a:lstStyle/>
                    <a:p>
                      <a:pPr algn="just">
                        <a:lnSpc>
                          <a:spcPct val="115000"/>
                        </a:lnSpc>
                        <a:spcAft>
                          <a:spcPts val="0"/>
                        </a:spcAft>
                      </a:pPr>
                      <a:r>
                        <a:rPr lang="en-US" sz="3600" dirty="0">
                          <a:effectLst/>
                        </a:rPr>
                        <a:t> </a:t>
                      </a:r>
                      <a:endParaRPr lang="en-US" sz="36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96123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22543172"/>
              </p:ext>
            </p:extLst>
          </p:nvPr>
        </p:nvGraphicFramePr>
        <p:xfrm>
          <a:off x="152400" y="647701"/>
          <a:ext cx="7086600" cy="8952468"/>
        </p:xfrm>
        <a:graphic>
          <a:graphicData uri="http://schemas.openxmlformats.org/drawingml/2006/table">
            <a:tbl>
              <a:tblPr firstRow="1" firstCol="1" bandRow="1">
                <a:tableStyleId>{5C22544A-7EE6-4342-B048-85BDC9FD1C3A}</a:tableStyleId>
              </a:tblPr>
              <a:tblGrid>
                <a:gridCol w="7086600">
                  <a:extLst>
                    <a:ext uri="{9D8B030D-6E8A-4147-A177-3AD203B41FA5}">
                      <a16:colId xmlns:a16="http://schemas.microsoft.com/office/drawing/2014/main" val="20000"/>
                    </a:ext>
                  </a:extLst>
                </a:gridCol>
              </a:tblGrid>
              <a:tr h="607677">
                <a:tc>
                  <a:txBody>
                    <a:bodyPr/>
                    <a:lstStyle/>
                    <a:p>
                      <a:pPr algn="ctr">
                        <a:lnSpc>
                          <a:spcPct val="115000"/>
                        </a:lnSpc>
                        <a:spcAft>
                          <a:spcPts val="0"/>
                        </a:spcAft>
                      </a:pPr>
                      <a:r>
                        <a:rPr lang="en-US" sz="3600">
                          <a:effectLst/>
                          <a:latin typeface="Times New Roman" panose="02020603050405020304" pitchFamily="18" charset="0"/>
                          <a:cs typeface="Times New Roman" panose="02020603050405020304" pitchFamily="18" charset="0"/>
                        </a:rPr>
                        <a:t>Tình huống</a:t>
                      </a:r>
                      <a:endParaRPr lang="en-US" sz="36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668922">
                <a:tc>
                  <a:txBody>
                    <a:bodyPr/>
                    <a:lstStyle/>
                    <a:p>
                      <a:pPr algn="just">
                        <a:lnSpc>
                          <a:spcPct val="115000"/>
                        </a:lnSpc>
                        <a:spcAft>
                          <a:spcPts val="0"/>
                        </a:spcAft>
                      </a:pPr>
                      <a:r>
                        <a:rPr lang="en-US" sz="3600" dirty="0">
                          <a:effectLst/>
                          <a:latin typeface="Times New Roman" panose="02020603050405020304" pitchFamily="18" charset="0"/>
                          <a:cs typeface="Times New Roman" panose="02020603050405020304" pitchFamily="18" charset="0"/>
                        </a:rPr>
                        <a:t>a. </a:t>
                      </a:r>
                      <a:r>
                        <a:rPr lang="en-US" sz="3600" dirty="0" err="1">
                          <a:effectLst/>
                          <a:latin typeface="Times New Roman" panose="02020603050405020304" pitchFamily="18" charset="0"/>
                          <a:cs typeface="Times New Roman" panose="02020603050405020304" pitchFamily="18" charset="0"/>
                        </a:rPr>
                        <a:t>Mẹ</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gọi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điện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dặn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em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ăn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cơm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trước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vì</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bố</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mẹ</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có</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việc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bận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chưa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về</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được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nên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sẽ</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ăn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sau</a:t>
                      </a:r>
                      <a:r>
                        <a:rPr lang="en-US" sz="3600"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245160">
                <a:tc>
                  <a:txBody>
                    <a:bodyPr/>
                    <a:lstStyle/>
                    <a:p>
                      <a:pPr algn="just">
                        <a:lnSpc>
                          <a:spcPct val="115000"/>
                        </a:lnSpc>
                        <a:spcAft>
                          <a:spcPts val="1000"/>
                        </a:spcAft>
                      </a:pPr>
                      <a:r>
                        <a:rPr lang="en-US" sz="3600" dirty="0">
                          <a:effectLst/>
                          <a:latin typeface="Times New Roman" panose="02020603050405020304" pitchFamily="18" charset="0"/>
                          <a:cs typeface="Times New Roman" panose="02020603050405020304" pitchFamily="18" charset="0"/>
                        </a:rPr>
                        <a:t>b. </a:t>
                      </a:r>
                      <a:r>
                        <a:rPr lang="en-US" sz="3600" dirty="0" err="1">
                          <a:effectLst/>
                          <a:latin typeface="Times New Roman" panose="02020603050405020304" pitchFamily="18" charset="0"/>
                          <a:cs typeface="Times New Roman" panose="02020603050405020304" pitchFamily="18" charset="0"/>
                        </a:rPr>
                        <a:t>Bạn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biết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em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có</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cuốn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sách</a:t>
                      </a:r>
                      <a:r>
                        <a:rPr lang="en-US" sz="3600" dirty="0">
                          <a:effectLst/>
                          <a:latin typeface="Times New Roman" panose="02020603050405020304" pitchFamily="18" charset="0"/>
                          <a:cs typeface="Times New Roman" panose="02020603050405020304" pitchFamily="18" charset="0"/>
                        </a:rPr>
                        <a:t> hay </a:t>
                      </a:r>
                      <a:r>
                        <a:rPr lang="en-US" sz="3600" dirty="0" err="1">
                          <a:effectLst/>
                          <a:latin typeface="Times New Roman" panose="02020603050405020304" pitchFamily="18" charset="0"/>
                          <a:cs typeface="Times New Roman" panose="02020603050405020304" pitchFamily="18" charset="0"/>
                        </a:rPr>
                        <a:t>vừa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mới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mua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bạn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muốn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mượn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để</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đọc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vào</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cuối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tuần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này</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nhưng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em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chưa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đọc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xong</a:t>
                      </a:r>
                      <a:r>
                        <a:rPr lang="en-US" sz="3600"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430709">
                <a:tc>
                  <a:txBody>
                    <a:bodyPr/>
                    <a:lstStyle/>
                    <a:p>
                      <a:pPr algn="just">
                        <a:lnSpc>
                          <a:spcPct val="115000"/>
                        </a:lnSpc>
                        <a:spcAft>
                          <a:spcPts val="0"/>
                        </a:spcAft>
                      </a:pPr>
                      <a:r>
                        <a:rPr lang="en-US" sz="3600" dirty="0">
                          <a:effectLst/>
                          <a:latin typeface="Times New Roman" panose="02020603050405020304" pitchFamily="18" charset="0"/>
                          <a:cs typeface="Times New Roman" panose="02020603050405020304" pitchFamily="18" charset="0"/>
                        </a:rPr>
                        <a:t>c. </a:t>
                      </a:r>
                      <a:r>
                        <a:rPr lang="en-US" sz="3600" dirty="0" err="1">
                          <a:effectLst/>
                          <a:latin typeface="Times New Roman" panose="02020603050405020304" pitchFamily="18" charset="0"/>
                          <a:cs typeface="Times New Roman" panose="02020603050405020304" pitchFamily="18" charset="0"/>
                        </a:rPr>
                        <a:t>Thầy</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cô</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giáo</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hỏi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lí</a:t>
                      </a:r>
                      <a:r>
                        <a:rPr lang="en-US" sz="3600" dirty="0">
                          <a:effectLst/>
                          <a:latin typeface="Times New Roman" panose="02020603050405020304" pitchFamily="18" charset="0"/>
                          <a:cs typeface="Times New Roman" panose="02020603050405020304" pitchFamily="18" charset="0"/>
                        </a:rPr>
                        <a:t> do </a:t>
                      </a:r>
                      <a:r>
                        <a:rPr lang="en-US" sz="3600" dirty="0" err="1">
                          <a:effectLst/>
                          <a:latin typeface="Times New Roman" panose="02020603050405020304" pitchFamily="18" charset="0"/>
                          <a:cs typeface="Times New Roman" panose="02020603050405020304" pitchFamily="18" charset="0"/>
                        </a:rPr>
                        <a:t>vì</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sao</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em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ghi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bài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trên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lớp</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còn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thiếu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nhiều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nội</a:t>
                      </a:r>
                      <a:r>
                        <a:rPr lang="en-US" sz="3600" dirty="0">
                          <a:effectLst/>
                          <a:latin typeface="Times New Roman" panose="02020603050405020304" pitchFamily="18" charset="0"/>
                          <a:cs typeface="Times New Roman" panose="02020603050405020304" pitchFamily="18" charset="0"/>
                        </a:rPr>
                        <a:t> dung </a:t>
                      </a:r>
                      <a:r>
                        <a:rPr lang="en-US" sz="3600" dirty="0" err="1">
                          <a:effectLst/>
                          <a:latin typeface="Times New Roman" panose="02020603050405020304" pitchFamily="18" charset="0"/>
                          <a:cs typeface="Times New Roman" panose="02020603050405020304" pitchFamily="18" charset="0"/>
                        </a:rPr>
                        <a:t>quan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trọng</a:t>
                      </a:r>
                      <a:r>
                        <a:rPr lang="en-US" sz="3600" dirty="0">
                          <a:effectLst/>
                          <a:latin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09901034"/>
              </p:ext>
            </p:extLst>
          </p:nvPr>
        </p:nvGraphicFramePr>
        <p:xfrm>
          <a:off x="7391400" y="647701"/>
          <a:ext cx="5181600" cy="8952468"/>
        </p:xfrm>
        <a:graphic>
          <a:graphicData uri="http://schemas.openxmlformats.org/drawingml/2006/table">
            <a:tbl>
              <a:tblPr firstRow="1" firstCol="1" bandRow="1">
                <a:tableStyleId>{5C22544A-7EE6-4342-B048-85BDC9FD1C3A}</a:tableStyleId>
              </a:tblPr>
              <a:tblGrid>
                <a:gridCol w="5181600">
                  <a:extLst>
                    <a:ext uri="{9D8B030D-6E8A-4147-A177-3AD203B41FA5}">
                      <a16:colId xmlns:a16="http://schemas.microsoft.com/office/drawing/2014/main" val="20000"/>
                    </a:ext>
                  </a:extLst>
                </a:gridCol>
              </a:tblGrid>
              <a:tr h="673777">
                <a:tc>
                  <a:txBody>
                    <a:bodyPr/>
                    <a:lstStyle/>
                    <a:p>
                      <a:pPr algn="ctr">
                        <a:lnSpc>
                          <a:spcPct val="115000"/>
                        </a:lnSpc>
                        <a:spcAft>
                          <a:spcPts val="0"/>
                        </a:spcAft>
                      </a:pPr>
                      <a:r>
                        <a:rPr lang="en-US" sz="3600">
                          <a:effectLst/>
                          <a:latin typeface="Times New Roman" panose="02020603050405020304" pitchFamily="18" charset="0"/>
                          <a:cs typeface="Times New Roman" panose="02020603050405020304" pitchFamily="18" charset="0"/>
                        </a:rPr>
                        <a:t>Câu khẳng định</a:t>
                      </a:r>
                      <a:endParaRPr lang="en-US" sz="360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656386">
                <a:tc>
                  <a:txBody>
                    <a:bodyPr/>
                    <a:lstStyle/>
                    <a:p>
                      <a:pPr algn="just">
                        <a:lnSpc>
                          <a:spcPct val="115000"/>
                        </a:lnSpc>
                        <a:spcAft>
                          <a:spcPts val="0"/>
                        </a:spcAft>
                      </a:pPr>
                      <a:r>
                        <a:rPr lang="en-US" sz="3600">
                          <a:effectLst/>
                          <a:latin typeface="Times New Roman" panose="02020603050405020304" pitchFamily="18" charset="0"/>
                          <a:cs typeface="Times New Roman" panose="02020603050405020304" pitchFamily="18" charset="0"/>
                        </a:rPr>
                        <a:t>Con sẽ chờ bố mẹ về ăn cùng ạ!</a:t>
                      </a:r>
                    </a:p>
                  </a:txBody>
                  <a:tcPr marL="68580" marR="68580" marT="0" marB="0"/>
                </a:tc>
                <a:extLst>
                  <a:ext uri="{0D108BD9-81ED-4DB2-BD59-A6C34878D82A}">
                    <a16:rowId xmlns:a16="http://schemas.microsoft.com/office/drawing/2014/main" val="10001"/>
                  </a:ext>
                </a:extLst>
              </a:tr>
              <a:tr h="3154815">
                <a:tc>
                  <a:txBody>
                    <a:bodyPr/>
                    <a:lstStyle/>
                    <a:p>
                      <a:pPr algn="just">
                        <a:lnSpc>
                          <a:spcPct val="115000"/>
                        </a:lnSpc>
                        <a:spcAft>
                          <a:spcPts val="0"/>
                        </a:spcAft>
                      </a:pPr>
                      <a:r>
                        <a:rPr lang="en-US" sz="3600" dirty="0" err="1">
                          <a:effectLst/>
                          <a:latin typeface="Times New Roman" panose="02020603050405020304" pitchFamily="18" charset="0"/>
                          <a:cs typeface="Times New Roman" panose="02020603050405020304" pitchFamily="18" charset="0"/>
                        </a:rPr>
                        <a:t>Tớ</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sẽ</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cho</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cậu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mượn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khi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đọc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xong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nhé</a:t>
                      </a:r>
                      <a:r>
                        <a:rPr lang="en-US" sz="3600" dirty="0">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3600" dirty="0">
                          <a:effectLst/>
                          <a:latin typeface="Times New Roman" panose="02020603050405020304" pitchFamily="18" charset="0"/>
                          <a:cs typeface="Times New Roman" panose="02020603050405020304" pitchFamily="18" charset="0"/>
                        </a:rPr>
                        <a:t>  </a:t>
                      </a:r>
                      <a:r>
                        <a:rPr lang="en-US" sz="3600" i="1" dirty="0">
                          <a:effectLst/>
                          <a:latin typeface="Times New Roman" panose="02020603050405020304" pitchFamily="18" charset="0"/>
                          <a:cs typeface="Times New Roman" panose="02020603050405020304" pitchFamily="18" charset="0"/>
                        </a:rPr>
                        <a:t>-&gt; </a:t>
                      </a:r>
                      <a:r>
                        <a:rPr lang="en-US" sz="3600" i="1" dirty="0" err="1">
                          <a:effectLst/>
                          <a:latin typeface="Times New Roman" panose="02020603050405020304" pitchFamily="18" charset="0"/>
                          <a:cs typeface="Times New Roman" panose="02020603050405020304" pitchFamily="18" charset="0"/>
                        </a:rPr>
                        <a:t>Chọn</a:t>
                      </a:r>
                      <a:r>
                        <a:rPr lang="en-US" sz="3600" i="1" dirty="0">
                          <a:effectLst/>
                          <a:latin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cs typeface="Times New Roman" panose="02020603050405020304" pitchFamily="18" charset="0"/>
                        </a:rPr>
                        <a:t>vì</a:t>
                      </a:r>
                      <a:r>
                        <a:rPr lang="en-US" sz="3600" i="1" dirty="0">
                          <a:effectLst/>
                          <a:latin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cs typeface="Times New Roman" panose="02020603050405020304" pitchFamily="18" charset="0"/>
                        </a:rPr>
                        <a:t>câu</a:t>
                      </a:r>
                      <a:r>
                        <a:rPr lang="en-US" sz="3600" i="1" dirty="0">
                          <a:effectLst/>
                          <a:latin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cs typeface="Times New Roman" panose="02020603050405020304" pitchFamily="18" charset="0"/>
                        </a:rPr>
                        <a:t>văn</a:t>
                      </a:r>
                      <a:r>
                        <a:rPr lang="en-US" sz="3600" i="1" dirty="0">
                          <a:effectLst/>
                          <a:latin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cs typeface="Times New Roman" panose="02020603050405020304" pitchFamily="18" charset="0"/>
                        </a:rPr>
                        <a:t>thể</a:t>
                      </a:r>
                      <a:r>
                        <a:rPr lang="en-US" sz="3600" i="1" dirty="0">
                          <a:effectLst/>
                          <a:latin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cs typeface="Times New Roman" panose="02020603050405020304" pitchFamily="18" charset="0"/>
                        </a:rPr>
                        <a:t>hiện</a:t>
                      </a:r>
                      <a:r>
                        <a:rPr lang="en-US" sz="3600" i="1" dirty="0">
                          <a:effectLst/>
                          <a:latin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cs typeface="Times New Roman" panose="02020603050405020304" pitchFamily="18" charset="0"/>
                        </a:rPr>
                        <a:t>được</a:t>
                      </a:r>
                      <a:r>
                        <a:rPr lang="en-US" sz="3600" i="1" dirty="0">
                          <a:effectLst/>
                          <a:latin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cs typeface="Times New Roman" panose="02020603050405020304" pitchFamily="18" charset="0"/>
                        </a:rPr>
                        <a:t>thiện</a:t>
                      </a:r>
                      <a:r>
                        <a:rPr lang="en-US" sz="3600" i="1" dirty="0">
                          <a:effectLst/>
                          <a:latin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cs typeface="Times New Roman" panose="02020603050405020304" pitchFamily="18" charset="0"/>
                        </a:rPr>
                        <a:t>chí</a:t>
                      </a:r>
                      <a:r>
                        <a:rPr lang="en-US" sz="3600" i="1" dirty="0">
                          <a:effectLst/>
                          <a:latin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cs typeface="Times New Roman" panose="02020603050405020304" pitchFamily="18" charset="0"/>
                        </a:rPr>
                        <a:t>của</a:t>
                      </a:r>
                      <a:r>
                        <a:rPr lang="en-US" sz="3600" i="1" dirty="0">
                          <a:effectLst/>
                          <a:latin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cs typeface="Times New Roman" panose="02020603050405020304" pitchFamily="18" charset="0"/>
                        </a:rPr>
                        <a:t>người</a:t>
                      </a:r>
                      <a:r>
                        <a:rPr lang="en-US" sz="3600" i="1" dirty="0">
                          <a:effectLst/>
                          <a:latin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cs typeface="Times New Roman" panose="02020603050405020304" pitchFamily="18" charset="0"/>
                        </a:rPr>
                        <a:t>nói</a:t>
                      </a:r>
                      <a:r>
                        <a:rPr lang="en-US" sz="3600" i="1" dirty="0">
                          <a:effectLst/>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10002"/>
                  </a:ext>
                </a:extLst>
              </a:tr>
              <a:tr h="2467490">
                <a:tc>
                  <a:txBody>
                    <a:bodyPr/>
                    <a:lstStyle/>
                    <a:p>
                      <a:pPr algn="just">
                        <a:lnSpc>
                          <a:spcPct val="115000"/>
                        </a:lnSpc>
                        <a:spcAft>
                          <a:spcPts val="0"/>
                        </a:spcAft>
                      </a:pPr>
                      <a:r>
                        <a:rPr lang="en-US" sz="3600" dirty="0" err="1">
                          <a:effectLst/>
                          <a:latin typeface="Times New Roman" panose="02020603050405020304" pitchFamily="18" charset="0"/>
                          <a:cs typeface="Times New Roman" panose="02020603050405020304" pitchFamily="18" charset="0"/>
                        </a:rPr>
                        <a:t>Vì</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thầy</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cô</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đọc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nhanh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quá</a:t>
                      </a:r>
                      <a:r>
                        <a:rPr lang="en-US" sz="3600" dirty="0">
                          <a:effectLst/>
                          <a:latin typeface="Times New Roman" panose="02020603050405020304" pitchFamily="18" charset="0"/>
                          <a:cs typeface="Times New Roman" panose="02020603050405020304" pitchFamily="18" charset="0"/>
                        </a:rPr>
                        <a:t> ạ!</a:t>
                      </a:r>
                    </a:p>
                    <a:p>
                      <a:pPr algn="just">
                        <a:lnSpc>
                          <a:spcPct val="115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27892111"/>
              </p:ext>
            </p:extLst>
          </p:nvPr>
        </p:nvGraphicFramePr>
        <p:xfrm>
          <a:off x="12725400" y="647701"/>
          <a:ext cx="5029200" cy="8952469"/>
        </p:xfrm>
        <a:graphic>
          <a:graphicData uri="http://schemas.openxmlformats.org/drawingml/2006/table">
            <a:tbl>
              <a:tblPr firstRow="1" firstCol="1" bandRow="1">
                <a:tableStyleId>{5C22544A-7EE6-4342-B048-85BDC9FD1C3A}</a:tableStyleId>
              </a:tblPr>
              <a:tblGrid>
                <a:gridCol w="5029200">
                  <a:extLst>
                    <a:ext uri="{9D8B030D-6E8A-4147-A177-3AD203B41FA5}">
                      <a16:colId xmlns:a16="http://schemas.microsoft.com/office/drawing/2014/main" val="20000"/>
                    </a:ext>
                  </a:extLst>
                </a:gridCol>
              </a:tblGrid>
              <a:tr h="575106">
                <a:tc>
                  <a:txBody>
                    <a:bodyPr/>
                    <a:lstStyle/>
                    <a:p>
                      <a:pPr algn="ctr">
                        <a:lnSpc>
                          <a:spcPct val="115000"/>
                        </a:lnSpc>
                        <a:spcAft>
                          <a:spcPts val="0"/>
                        </a:spcAft>
                      </a:pPr>
                      <a:r>
                        <a:rPr lang="en-US" sz="3200" dirty="0" err="1">
                          <a:effectLst/>
                          <a:latin typeface="Times New Roman" panose="02020603050405020304" pitchFamily="18" charset="0"/>
                          <a:cs typeface="Times New Roman" panose="02020603050405020304" pitchFamily="18" charset="0"/>
                        </a:rPr>
                        <a:t>Câu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phủ</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định</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92036">
                <a:tc>
                  <a:txBody>
                    <a:bodyPr/>
                    <a:lstStyle/>
                    <a:p>
                      <a:pPr algn="just">
                        <a:lnSpc>
                          <a:spcPct val="115000"/>
                        </a:lnSpc>
                        <a:spcAft>
                          <a:spcPts val="0"/>
                        </a:spcAft>
                      </a:pPr>
                      <a:r>
                        <a:rPr lang="en-US" sz="3200" dirty="0">
                          <a:effectLst/>
                          <a:latin typeface="Times New Roman" panose="02020603050405020304" pitchFamily="18" charset="0"/>
                          <a:cs typeface="Times New Roman" panose="02020603050405020304" pitchFamily="18" charset="0"/>
                        </a:rPr>
                        <a:t>Con </a:t>
                      </a:r>
                      <a:r>
                        <a:rPr lang="en-US" sz="3200" dirty="0" err="1">
                          <a:effectLst/>
                          <a:latin typeface="Times New Roman" panose="02020603050405020304" pitchFamily="18" charset="0"/>
                          <a:cs typeface="Times New Roman" panose="02020603050405020304" pitchFamily="18" charset="0"/>
                        </a:rPr>
                        <a:t>không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muốn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một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mình</a:t>
                      </a:r>
                      <a:r>
                        <a:rPr lang="en-US" sz="3200" dirty="0">
                          <a:effectLst/>
                          <a:latin typeface="Times New Roman" panose="02020603050405020304" pitchFamily="18" charset="0"/>
                          <a:cs typeface="Times New Roman" panose="02020603050405020304" pitchFamily="18" charset="0"/>
                        </a:rPr>
                        <a:t>, con </a:t>
                      </a:r>
                      <a:r>
                        <a:rPr lang="en-US" sz="3200" dirty="0" err="1">
                          <a:effectLst/>
                          <a:latin typeface="Times New Roman" panose="02020603050405020304" pitchFamily="18" charset="0"/>
                          <a:cs typeface="Times New Roman" panose="02020603050405020304" pitchFamily="18" charset="0"/>
                        </a:rPr>
                        <a:t>chờ</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bố</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mẹ</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về</a:t>
                      </a:r>
                      <a:r>
                        <a:rPr lang="en-US" sz="3200" dirty="0">
                          <a:effectLst/>
                          <a:latin typeface="Times New Roman" panose="02020603050405020304" pitchFamily="18" charset="0"/>
                          <a:cs typeface="Times New Roman" panose="02020603050405020304" pitchFamily="18" charset="0"/>
                        </a:rPr>
                        <a:t> ạ!</a:t>
                      </a:r>
                    </a:p>
                    <a:p>
                      <a:pPr algn="just">
                        <a:lnSpc>
                          <a:spcPct val="115000"/>
                        </a:lnSpc>
                        <a:spcAft>
                          <a:spcPts val="0"/>
                        </a:spcAft>
                      </a:pPr>
                      <a:r>
                        <a:rPr lang="en-US" sz="3200" dirty="0">
                          <a:effectLst/>
                          <a:latin typeface="Times New Roman" panose="02020603050405020304" pitchFamily="18" charset="0"/>
                          <a:cs typeface="Times New Roman" panose="02020603050405020304" pitchFamily="18" charset="0"/>
                        </a:rPr>
                        <a:t>  </a:t>
                      </a:r>
                      <a:r>
                        <a:rPr lang="en-US" sz="3200" i="1" dirty="0">
                          <a:solidFill>
                            <a:schemeClr val="bg1"/>
                          </a:solidFill>
                          <a:effectLst/>
                          <a:latin typeface="Times New Roman" panose="02020603050405020304" pitchFamily="18" charset="0"/>
                          <a:cs typeface="Times New Roman" panose="02020603050405020304" pitchFamily="18" charset="0"/>
                        </a:rPr>
                        <a:t>-&gt; </a:t>
                      </a:r>
                      <a:r>
                        <a:rPr lang="en-US" sz="3200" i="1" dirty="0" err="1">
                          <a:solidFill>
                            <a:schemeClr val="bg1"/>
                          </a:solidFill>
                          <a:effectLst/>
                          <a:latin typeface="Times New Roman" panose="02020603050405020304" pitchFamily="18" charset="0"/>
                          <a:cs typeface="Times New Roman" panose="02020603050405020304" pitchFamily="18" charset="0"/>
                        </a:rPr>
                        <a:t>Chọn</a:t>
                      </a:r>
                      <a:r>
                        <a:rPr lang="en-US" sz="3200" i="1" dirty="0">
                          <a:solidFill>
                            <a:schemeClr val="bg1"/>
                          </a:solidFill>
                          <a:effectLst/>
                          <a:latin typeface="Times New Roman" panose="02020603050405020304" pitchFamily="18" charset="0"/>
                          <a:cs typeface="Times New Roman" panose="02020603050405020304" pitchFamily="18" charset="0"/>
                        </a:rPr>
                        <a:t> </a:t>
                      </a:r>
                      <a:r>
                        <a:rPr lang="en-US" sz="3200" i="1" dirty="0" err="1">
                          <a:solidFill>
                            <a:schemeClr val="bg1"/>
                          </a:solidFill>
                          <a:effectLst/>
                          <a:latin typeface="Times New Roman" panose="02020603050405020304" pitchFamily="18" charset="0"/>
                          <a:cs typeface="Times New Roman" panose="02020603050405020304" pitchFamily="18" charset="0"/>
                        </a:rPr>
                        <a:t>câu</a:t>
                      </a:r>
                      <a:r>
                        <a:rPr lang="en-US" sz="3200" i="1" dirty="0">
                          <a:solidFill>
                            <a:schemeClr val="bg1"/>
                          </a:solidFill>
                          <a:effectLst/>
                          <a:latin typeface="Times New Roman" panose="02020603050405020304" pitchFamily="18" charset="0"/>
                          <a:cs typeface="Times New Roman" panose="02020603050405020304" pitchFamily="18" charset="0"/>
                        </a:rPr>
                        <a:t> </a:t>
                      </a:r>
                      <a:r>
                        <a:rPr lang="en-US" sz="3200" i="1" dirty="0" err="1">
                          <a:solidFill>
                            <a:schemeClr val="bg1"/>
                          </a:solidFill>
                          <a:effectLst/>
                          <a:latin typeface="Times New Roman" panose="02020603050405020304" pitchFamily="18" charset="0"/>
                          <a:cs typeface="Times New Roman" panose="02020603050405020304" pitchFamily="18" charset="0"/>
                        </a:rPr>
                        <a:t>này</a:t>
                      </a:r>
                      <a:r>
                        <a:rPr lang="en-US" sz="3200" i="1" dirty="0">
                          <a:solidFill>
                            <a:schemeClr val="bg1"/>
                          </a:solidFill>
                          <a:effectLst/>
                          <a:latin typeface="Times New Roman" panose="02020603050405020304" pitchFamily="18" charset="0"/>
                          <a:cs typeface="Times New Roman" panose="02020603050405020304" pitchFamily="18" charset="0"/>
                        </a:rPr>
                        <a:t>, </a:t>
                      </a:r>
                      <a:r>
                        <a:rPr lang="en-US" sz="3200" i="1" dirty="0" err="1">
                          <a:solidFill>
                            <a:schemeClr val="bg1"/>
                          </a:solidFill>
                          <a:effectLst/>
                          <a:latin typeface="Times New Roman" panose="02020603050405020304" pitchFamily="18" charset="0"/>
                          <a:cs typeface="Times New Roman" panose="02020603050405020304" pitchFamily="18" charset="0"/>
                        </a:rPr>
                        <a:t>vì</a:t>
                      </a:r>
                      <a:r>
                        <a:rPr lang="en-US" sz="3200" i="1" dirty="0">
                          <a:solidFill>
                            <a:schemeClr val="bg1"/>
                          </a:solidFill>
                          <a:effectLst/>
                          <a:latin typeface="Times New Roman" panose="02020603050405020304" pitchFamily="18" charset="0"/>
                          <a:cs typeface="Times New Roman" panose="02020603050405020304" pitchFamily="18" charset="0"/>
                        </a:rPr>
                        <a:t> </a:t>
                      </a:r>
                      <a:r>
                        <a:rPr lang="en-US" sz="3200" i="1" dirty="0" err="1">
                          <a:solidFill>
                            <a:schemeClr val="bg1"/>
                          </a:solidFill>
                          <a:effectLst/>
                          <a:latin typeface="Times New Roman" panose="02020603050405020304" pitchFamily="18" charset="0"/>
                          <a:cs typeface="Times New Roman" panose="02020603050405020304" pitchFamily="18" charset="0"/>
                        </a:rPr>
                        <a:t>câu</a:t>
                      </a:r>
                      <a:r>
                        <a:rPr lang="en-US" sz="3200" i="1" dirty="0">
                          <a:solidFill>
                            <a:schemeClr val="bg1"/>
                          </a:solidFill>
                          <a:effectLst/>
                          <a:latin typeface="Times New Roman" panose="02020603050405020304" pitchFamily="18" charset="0"/>
                          <a:cs typeface="Times New Roman" panose="02020603050405020304" pitchFamily="18" charset="0"/>
                        </a:rPr>
                        <a:t> </a:t>
                      </a:r>
                      <a:r>
                        <a:rPr lang="en-US" sz="3200" i="1" dirty="0" err="1">
                          <a:solidFill>
                            <a:schemeClr val="bg1"/>
                          </a:solidFill>
                          <a:effectLst/>
                          <a:latin typeface="Times New Roman" panose="02020603050405020304" pitchFamily="18" charset="0"/>
                          <a:cs typeface="Times New Roman" panose="02020603050405020304" pitchFamily="18" charset="0"/>
                        </a:rPr>
                        <a:t>văn</a:t>
                      </a:r>
                      <a:r>
                        <a:rPr lang="en-US" sz="3200" i="1" dirty="0">
                          <a:solidFill>
                            <a:schemeClr val="bg1"/>
                          </a:solidFill>
                          <a:effectLst/>
                          <a:latin typeface="Times New Roman" panose="02020603050405020304" pitchFamily="18" charset="0"/>
                          <a:cs typeface="Times New Roman" panose="02020603050405020304" pitchFamily="18" charset="0"/>
                        </a:rPr>
                        <a:t> </a:t>
                      </a:r>
                      <a:r>
                        <a:rPr lang="en-US" sz="3200" i="1" dirty="0" err="1">
                          <a:solidFill>
                            <a:schemeClr val="bg1"/>
                          </a:solidFill>
                          <a:effectLst/>
                          <a:latin typeface="Times New Roman" panose="02020603050405020304" pitchFamily="18" charset="0"/>
                          <a:cs typeface="Times New Roman" panose="02020603050405020304" pitchFamily="18" charset="0"/>
                        </a:rPr>
                        <a:t>biểu</a:t>
                      </a:r>
                      <a:r>
                        <a:rPr lang="en-US" sz="3200" i="1" dirty="0">
                          <a:solidFill>
                            <a:schemeClr val="bg1"/>
                          </a:solidFill>
                          <a:effectLst/>
                          <a:latin typeface="Times New Roman" panose="02020603050405020304" pitchFamily="18" charset="0"/>
                          <a:cs typeface="Times New Roman" panose="02020603050405020304" pitchFamily="18" charset="0"/>
                        </a:rPr>
                        <a:t> </a:t>
                      </a:r>
                      <a:r>
                        <a:rPr lang="en-US" sz="3200" i="1" dirty="0" err="1">
                          <a:solidFill>
                            <a:schemeClr val="bg1"/>
                          </a:solidFill>
                          <a:effectLst/>
                          <a:latin typeface="Times New Roman" panose="02020603050405020304" pitchFamily="18" charset="0"/>
                          <a:cs typeface="Times New Roman" panose="02020603050405020304" pitchFamily="18" charset="0"/>
                        </a:rPr>
                        <a:t>lộ</a:t>
                      </a:r>
                      <a:r>
                        <a:rPr lang="en-US" sz="3200" i="1" dirty="0">
                          <a:solidFill>
                            <a:schemeClr val="bg1"/>
                          </a:solidFill>
                          <a:effectLst/>
                          <a:latin typeface="Times New Roman" panose="02020603050405020304" pitchFamily="18" charset="0"/>
                          <a:cs typeface="Times New Roman" panose="02020603050405020304" pitchFamily="18" charset="0"/>
                        </a:rPr>
                        <a:t> </a:t>
                      </a:r>
                      <a:r>
                        <a:rPr lang="en-US" sz="3200" i="1" dirty="0" err="1">
                          <a:solidFill>
                            <a:schemeClr val="bg1"/>
                          </a:solidFill>
                          <a:effectLst/>
                          <a:latin typeface="Times New Roman" panose="02020603050405020304" pitchFamily="18" charset="0"/>
                          <a:cs typeface="Times New Roman" panose="02020603050405020304" pitchFamily="18" charset="0"/>
                        </a:rPr>
                        <a:t>được</a:t>
                      </a:r>
                      <a:r>
                        <a:rPr lang="en-US" sz="3200" i="1" dirty="0">
                          <a:solidFill>
                            <a:schemeClr val="bg1"/>
                          </a:solidFill>
                          <a:effectLst/>
                          <a:latin typeface="Times New Roman" panose="02020603050405020304" pitchFamily="18" charset="0"/>
                          <a:cs typeface="Times New Roman" panose="02020603050405020304" pitchFamily="18" charset="0"/>
                        </a:rPr>
                        <a:t> </a:t>
                      </a:r>
                      <a:r>
                        <a:rPr lang="en-US" sz="3200" i="1" dirty="0" err="1">
                          <a:solidFill>
                            <a:schemeClr val="bg1"/>
                          </a:solidFill>
                          <a:effectLst/>
                          <a:latin typeface="Times New Roman" panose="02020603050405020304" pitchFamily="18" charset="0"/>
                          <a:cs typeface="Times New Roman" panose="02020603050405020304" pitchFamily="18" charset="0"/>
                        </a:rPr>
                        <a:t>sắc</a:t>
                      </a:r>
                      <a:r>
                        <a:rPr lang="en-US" sz="3200" i="1" dirty="0">
                          <a:solidFill>
                            <a:schemeClr val="bg1"/>
                          </a:solidFill>
                          <a:effectLst/>
                          <a:latin typeface="Times New Roman" panose="02020603050405020304" pitchFamily="18" charset="0"/>
                          <a:cs typeface="Times New Roman" panose="02020603050405020304" pitchFamily="18" charset="0"/>
                        </a:rPr>
                        <a:t> </a:t>
                      </a:r>
                      <a:r>
                        <a:rPr lang="en-US" sz="3200" i="1" dirty="0" err="1">
                          <a:solidFill>
                            <a:schemeClr val="bg1"/>
                          </a:solidFill>
                          <a:effectLst/>
                          <a:latin typeface="Times New Roman" panose="02020603050405020304" pitchFamily="18" charset="0"/>
                          <a:cs typeface="Times New Roman" panose="02020603050405020304" pitchFamily="18" charset="0"/>
                        </a:rPr>
                        <a:t>thái</a:t>
                      </a:r>
                      <a:r>
                        <a:rPr lang="en-US" sz="3200" i="1" dirty="0">
                          <a:solidFill>
                            <a:schemeClr val="bg1"/>
                          </a:solidFill>
                          <a:effectLst/>
                          <a:latin typeface="Times New Roman" panose="02020603050405020304" pitchFamily="18" charset="0"/>
                          <a:cs typeface="Times New Roman" panose="02020603050405020304" pitchFamily="18" charset="0"/>
                        </a:rPr>
                        <a:t> </a:t>
                      </a:r>
                      <a:r>
                        <a:rPr lang="en-US" sz="3200" i="1" dirty="0" err="1">
                          <a:solidFill>
                            <a:schemeClr val="bg1"/>
                          </a:solidFill>
                          <a:effectLst/>
                          <a:latin typeface="Times New Roman" panose="02020603050405020304" pitchFamily="18" charset="0"/>
                          <a:cs typeface="Times New Roman" panose="02020603050405020304" pitchFamily="18" charset="0"/>
                        </a:rPr>
                        <a:t>tình</a:t>
                      </a:r>
                      <a:r>
                        <a:rPr lang="en-US" sz="3200" i="1" dirty="0">
                          <a:solidFill>
                            <a:schemeClr val="bg1"/>
                          </a:solidFill>
                          <a:effectLst/>
                          <a:latin typeface="Times New Roman" panose="02020603050405020304" pitchFamily="18" charset="0"/>
                          <a:cs typeface="Times New Roman" panose="02020603050405020304" pitchFamily="18" charset="0"/>
                        </a:rPr>
                        <a:t> </a:t>
                      </a:r>
                      <a:r>
                        <a:rPr lang="en-US" sz="3200" i="1" dirty="0" err="1">
                          <a:solidFill>
                            <a:schemeClr val="bg1"/>
                          </a:solidFill>
                          <a:effectLst/>
                          <a:latin typeface="Times New Roman" panose="02020603050405020304" pitchFamily="18" charset="0"/>
                          <a:cs typeface="Times New Roman" panose="02020603050405020304" pitchFamily="18" charset="0"/>
                        </a:rPr>
                        <a:t>cảm</a:t>
                      </a:r>
                      <a:r>
                        <a:rPr lang="en-US" sz="3200" i="1" dirty="0">
                          <a:solidFill>
                            <a:schemeClr val="bg1"/>
                          </a:solidFill>
                          <a:effectLst/>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10001"/>
                  </a:ext>
                </a:extLst>
              </a:tr>
              <a:tr h="3186932">
                <a:tc>
                  <a:txBody>
                    <a:bodyPr/>
                    <a:lstStyle/>
                    <a:p>
                      <a:pPr algn="just">
                        <a:lnSpc>
                          <a:spcPct val="115000"/>
                        </a:lnSpc>
                        <a:spcAft>
                          <a:spcPts val="0"/>
                        </a:spcAft>
                      </a:pPr>
                      <a:r>
                        <a:rPr lang="en-US" sz="3200" dirty="0" err="1">
                          <a:effectLst/>
                          <a:latin typeface="Times New Roman" panose="02020603050405020304" pitchFamily="18" charset="0"/>
                          <a:cs typeface="Times New Roman" panose="02020603050405020304" pitchFamily="18" charset="0"/>
                        </a:rPr>
                        <a:t>Tớ</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đã</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đọc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xong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đâu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cậu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mượn</a:t>
                      </a:r>
                      <a:r>
                        <a:rPr lang="en-US" sz="3200" dirty="0">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3200" dirty="0">
                          <a:effectLst/>
                          <a:latin typeface="Times New Roman" panose="02020603050405020304" pitchFamily="18" charset="0"/>
                          <a:cs typeface="Times New Roman" panose="02020603050405020304" pitchFamily="18" charset="0"/>
                        </a:rPr>
                        <a:t> </a:t>
                      </a:r>
                    </a:p>
                    <a:p>
                      <a:pPr algn="just">
                        <a:lnSpc>
                          <a:spcPct val="115000"/>
                        </a:lnSpc>
                        <a:spcAft>
                          <a:spcPts val="0"/>
                        </a:spcAft>
                      </a:pP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398395">
                <a:tc>
                  <a:txBody>
                    <a:bodyPr/>
                    <a:lstStyle/>
                    <a:p>
                      <a:pPr algn="just">
                        <a:lnSpc>
                          <a:spcPct val="115000"/>
                        </a:lnSpc>
                        <a:spcAft>
                          <a:spcPts val="0"/>
                        </a:spcAft>
                      </a:pPr>
                      <a:r>
                        <a:rPr lang="en-US" sz="3200" dirty="0" err="1">
                          <a:effectLst/>
                          <a:latin typeface="Times New Roman" panose="02020603050405020304" pitchFamily="18" charset="0"/>
                          <a:cs typeface="Times New Roman" panose="02020603050405020304" pitchFamily="18" charset="0"/>
                        </a:rPr>
                        <a:t>Vì</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em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chưa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viết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kịp</a:t>
                      </a:r>
                      <a:r>
                        <a:rPr lang="en-US" sz="3200" dirty="0">
                          <a:effectLst/>
                          <a:latin typeface="Times New Roman" panose="02020603050405020304" pitchFamily="18" charset="0"/>
                          <a:cs typeface="Times New Roman" panose="02020603050405020304" pitchFamily="18" charset="0"/>
                        </a:rPr>
                        <a:t> ạ!</a:t>
                      </a:r>
                    </a:p>
                    <a:p>
                      <a:pPr algn="just">
                        <a:lnSpc>
                          <a:spcPct val="115000"/>
                        </a:lnSpc>
                        <a:spcAft>
                          <a:spcPts val="0"/>
                        </a:spcAft>
                      </a:pPr>
                      <a:r>
                        <a:rPr lang="en-US" sz="3200" i="1" dirty="0">
                          <a:effectLst/>
                          <a:latin typeface="Times New Roman" panose="02020603050405020304" pitchFamily="18" charset="0"/>
                          <a:cs typeface="Times New Roman" panose="02020603050405020304" pitchFamily="18" charset="0"/>
                        </a:rPr>
                        <a:t>-&gt; </a:t>
                      </a:r>
                      <a:r>
                        <a:rPr lang="en-US" sz="3200" i="1" dirty="0" err="1">
                          <a:effectLst/>
                          <a:latin typeface="Times New Roman" panose="02020603050405020304" pitchFamily="18" charset="0"/>
                          <a:cs typeface="Times New Roman" panose="02020603050405020304" pitchFamily="18" charset="0"/>
                        </a:rPr>
                        <a:t>Chọn</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vì</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câu</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văn</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thể</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hiện</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được</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thái</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độ</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khiêm</a:t>
                      </a:r>
                      <a:r>
                        <a:rPr lang="en-US" sz="3200" i="1" dirty="0">
                          <a:effectLst/>
                          <a:latin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cs typeface="Times New Roman" panose="02020603050405020304" pitchFamily="18" charset="0"/>
                        </a:rPr>
                        <a:t>tốn</a:t>
                      </a:r>
                      <a:r>
                        <a:rPr lang="en-US" sz="3200" i="1" dirty="0">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3200" dirty="0">
                          <a:effectLst/>
                          <a:latin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30439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5171" y="1290674"/>
            <a:ext cx="16992600" cy="7478970"/>
          </a:xfrm>
          <a:prstGeom prst="rect">
            <a:avLst/>
          </a:prstGeom>
        </p:spPr>
        <p:txBody>
          <a:bodyPr wrap="square">
            <a:spAutoFit/>
          </a:bodyPr>
          <a:lstStyle/>
          <a:p>
            <a:r>
              <a:rPr lang="en-US" sz="4000" b="1" dirty="0" err="1">
                <a:latin typeface="Times New Roman" pitchFamily="18" charset="0"/>
                <a:cs typeface="Times New Roman" pitchFamily="18" charset="0"/>
              </a:rPr>
              <a:t>Đọc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đoạn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văn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sau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trả</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lời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câu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hỏi</a:t>
            </a:r>
            <a:r>
              <a:rPr lang="en-US" sz="4000" b="1" dirty="0">
                <a:latin typeface="Times New Roman" pitchFamily="18" charset="0"/>
                <a:cs typeface="Times New Roman" pitchFamily="18" charset="0"/>
              </a:rPr>
              <a:t>.</a:t>
            </a:r>
            <a:r>
              <a:rPr lang="en-US" sz="4000" dirty="0">
                <a:latin typeface="Times New Roman" pitchFamily="18" charset="0"/>
                <a:cs typeface="Times New Roman" pitchFamily="18" charset="0"/>
              </a:rPr>
              <a:t> </a:t>
            </a:r>
          </a:p>
          <a:p>
            <a:r>
              <a:rPr lang="en-US" sz="4000" i="1" dirty="0">
                <a:latin typeface="Times New Roman" pitchFamily="18" charset="0"/>
                <a:cs typeface="Times New Roman" pitchFamily="18" charset="0"/>
              </a:rPr>
              <a:t>"</a:t>
            </a:r>
            <a:r>
              <a:rPr lang="en-US" sz="4000" i="1" dirty="0" err="1">
                <a:latin typeface="Times New Roman" pitchFamily="18" charset="0"/>
                <a:cs typeface="Times New Roman" pitchFamily="18" charset="0"/>
              </a:rPr>
              <a:t>Thầy</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sờ</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vòi</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bảo</a:t>
            </a:r>
            <a:r>
              <a:rPr lang="en-US" sz="4000" i="1" dirty="0">
                <a:latin typeface="Times New Roman" pitchFamily="18" charset="0"/>
                <a:cs typeface="Times New Roman" pitchFamily="18" charset="0"/>
              </a:rPr>
              <a:t>:</a:t>
            </a:r>
          </a:p>
          <a:p>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Tưởng</a:t>
            </a:r>
            <a:r>
              <a:rPr lang="en-US" sz="4000" i="1" dirty="0">
                <a:latin typeface="Times New Roman" pitchFamily="18" charset="0"/>
                <a:cs typeface="Times New Roman" pitchFamily="18" charset="0"/>
              </a:rPr>
              <a:t> con </a:t>
            </a:r>
            <a:r>
              <a:rPr lang="en-US" sz="4000" i="1" dirty="0" err="1">
                <a:latin typeface="Times New Roman" pitchFamily="18" charset="0"/>
                <a:cs typeface="Times New Roman" pitchFamily="18" charset="0"/>
              </a:rPr>
              <a:t>voi</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như</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thế</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nào</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hoá</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ra</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nó</a:t>
            </a:r>
            <a:r>
              <a:rPr lang="en-US" sz="4000" i="1" dirty="0">
                <a:latin typeface="Times New Roman" pitchFamily="18" charset="0"/>
                <a:cs typeface="Times New Roman" pitchFamily="18" charset="0"/>
              </a:rPr>
              <a:t> sun </a:t>
            </a:r>
            <a:r>
              <a:rPr lang="en-US" sz="4000" i="1" dirty="0" err="1">
                <a:latin typeface="Times New Roman" pitchFamily="18" charset="0"/>
                <a:cs typeface="Times New Roman" pitchFamily="18" charset="0"/>
              </a:rPr>
              <a:t>sun</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như</a:t>
            </a:r>
            <a:r>
              <a:rPr lang="en-US" sz="4000" i="1" dirty="0">
                <a:latin typeface="Times New Roman" pitchFamily="18" charset="0"/>
                <a:cs typeface="Times New Roman" pitchFamily="18" charset="0"/>
              </a:rPr>
              <a:t> con </a:t>
            </a:r>
            <a:r>
              <a:rPr lang="en-US" sz="4000" i="1" dirty="0" err="1">
                <a:latin typeface="Times New Roman" pitchFamily="18" charset="0"/>
                <a:cs typeface="Times New Roman" pitchFamily="18" charset="0"/>
              </a:rPr>
              <a:t>đỉa</a:t>
            </a:r>
            <a:r>
              <a:rPr lang="en-US" sz="4000" i="1" dirty="0">
                <a:latin typeface="Times New Roman" pitchFamily="18" charset="0"/>
                <a:cs typeface="Times New Roman" pitchFamily="18" charset="0"/>
              </a:rPr>
              <a:t>.</a:t>
            </a:r>
          </a:p>
          <a:p>
            <a:r>
              <a:rPr lang="en-US" sz="4000" i="1" dirty="0" err="1">
                <a:latin typeface="Times New Roman" pitchFamily="18" charset="0"/>
                <a:cs typeface="Times New Roman" pitchFamily="18" charset="0"/>
              </a:rPr>
              <a:t>Thầy</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sờ</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ngà</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bảo</a:t>
            </a:r>
            <a:r>
              <a:rPr lang="en-US" sz="4000" i="1" dirty="0">
                <a:latin typeface="Times New Roman" pitchFamily="18" charset="0"/>
                <a:cs typeface="Times New Roman" pitchFamily="18" charset="0"/>
              </a:rPr>
              <a:t>:</a:t>
            </a:r>
          </a:p>
          <a:p>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Không</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phải</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nó</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chần</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chẫn</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như</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cái</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đòn</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càn</a:t>
            </a:r>
            <a:r>
              <a:rPr lang="en-US" sz="4000" i="1" dirty="0">
                <a:latin typeface="Times New Roman" pitchFamily="18" charset="0"/>
                <a:cs typeface="Times New Roman" pitchFamily="18" charset="0"/>
              </a:rPr>
              <a:t>. </a:t>
            </a:r>
          </a:p>
          <a:p>
            <a:r>
              <a:rPr lang="en-US" sz="4000" i="1" dirty="0" err="1">
                <a:latin typeface="Times New Roman" pitchFamily="18" charset="0"/>
                <a:cs typeface="Times New Roman" pitchFamily="18" charset="0"/>
              </a:rPr>
              <a:t>Thầy</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sờ</a:t>
            </a:r>
            <a:r>
              <a:rPr lang="en-US" sz="4000" i="1" dirty="0">
                <a:latin typeface="Times New Roman" pitchFamily="18" charset="0"/>
                <a:cs typeface="Times New Roman" pitchFamily="18" charset="0"/>
              </a:rPr>
              <a:t> tai </a:t>
            </a:r>
            <a:r>
              <a:rPr lang="en-US" sz="4000" i="1" dirty="0" err="1">
                <a:latin typeface="Times New Roman" pitchFamily="18" charset="0"/>
                <a:cs typeface="Times New Roman" pitchFamily="18" charset="0"/>
              </a:rPr>
              <a:t>bảo</a:t>
            </a:r>
            <a:r>
              <a:rPr lang="en-US" sz="4000" i="1" dirty="0">
                <a:latin typeface="Times New Roman" pitchFamily="18" charset="0"/>
                <a:cs typeface="Times New Roman" pitchFamily="18" charset="0"/>
              </a:rPr>
              <a:t>:</a:t>
            </a:r>
          </a:p>
          <a:p>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Đâu</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có</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Nó</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bè</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bè</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như</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cái</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quạt</a:t>
            </a:r>
            <a:r>
              <a:rPr lang="en-US" sz="4000" i="1" dirty="0">
                <a:latin typeface="Times New Roman" pitchFamily="18" charset="0"/>
                <a:cs typeface="Times New Roman" pitchFamily="18" charset="0"/>
              </a:rPr>
              <a:t> </a:t>
            </a:r>
            <a:r>
              <a:rPr lang="en-US" sz="4000" i="1" dirty="0" err="1">
                <a:latin typeface="Times New Roman" pitchFamily="18" charset="0"/>
                <a:cs typeface="Times New Roman" pitchFamily="18" charset="0"/>
              </a:rPr>
              <a:t>thóc</a:t>
            </a:r>
            <a:r>
              <a:rPr lang="en-US" sz="4000" i="1" dirty="0">
                <a:latin typeface="Times New Roman" pitchFamily="18" charset="0"/>
                <a:cs typeface="Times New Roman" pitchFamily="18" charset="0"/>
              </a:rPr>
              <a:t>."</a:t>
            </a:r>
          </a:p>
          <a:p>
            <a:r>
              <a:rPr lang="vi-VN" sz="4000" i="1" dirty="0">
                <a:latin typeface="Times New Roman" pitchFamily="18" charset="0"/>
                <a:cs typeface="Times New Roman" pitchFamily="18" charset="0"/>
              </a:rPr>
              <a:t>                                 </a:t>
            </a:r>
            <a:r>
              <a:rPr lang="vi-VN" sz="4000" dirty="0">
                <a:latin typeface="Times New Roman" pitchFamily="18" charset="0"/>
                <a:cs typeface="Times New Roman" pitchFamily="18" charset="0"/>
              </a:rPr>
              <a:t> (Trích </a:t>
            </a:r>
            <a:r>
              <a:rPr lang="vi-VN" sz="4000" i="1" dirty="0">
                <a:latin typeface="Times New Roman" pitchFamily="18" charset="0"/>
                <a:cs typeface="Times New Roman" pitchFamily="18" charset="0"/>
              </a:rPr>
              <a:t>Thầy bói xem voi, </a:t>
            </a:r>
            <a:r>
              <a:rPr lang="vi-VN" sz="4000" dirty="0">
                <a:latin typeface="Times New Roman" pitchFamily="18" charset="0"/>
                <a:cs typeface="Times New Roman" pitchFamily="18" charset="0"/>
              </a:rPr>
              <a:t>Truyện cười dân gian)</a:t>
            </a:r>
            <a:endParaRPr lang="en-US" sz="4000" dirty="0">
              <a:latin typeface="Times New Roman" pitchFamily="18" charset="0"/>
              <a:cs typeface="Times New Roman" pitchFamily="18" charset="0"/>
            </a:endParaRPr>
          </a:p>
          <a:p>
            <a:endParaRPr lang="en-US" sz="4000" dirty="0">
              <a:solidFill>
                <a:srgbClr val="FF0000"/>
              </a:solidFill>
              <a:latin typeface="Times New Roman" pitchFamily="18" charset="0"/>
              <a:cs typeface="Times New Roman" pitchFamily="18" charset="0"/>
            </a:endParaRPr>
          </a:p>
          <a:p>
            <a:r>
              <a:rPr lang="en-US" sz="4000" dirty="0">
                <a:solidFill>
                  <a:srgbClr val="FF0000"/>
                </a:solidFill>
                <a:latin typeface="Times New Roman" pitchFamily="18" charset="0"/>
                <a:cs typeface="Times New Roman" pitchFamily="18" charset="0"/>
              </a:rPr>
              <a:t>? Trong </a:t>
            </a:r>
            <a:r>
              <a:rPr lang="en-US" sz="4000" dirty="0" err="1">
                <a:solidFill>
                  <a:srgbClr val="FF0000"/>
                </a:solidFill>
                <a:latin typeface="Times New Roman" pitchFamily="18" charset="0"/>
                <a:cs typeface="Times New Roman" pitchFamily="18" charset="0"/>
              </a:rPr>
              <a:t>đoạn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trích</a:t>
            </a:r>
            <a:r>
              <a:rPr lang="en-US" sz="4000" dirty="0">
                <a:solidFill>
                  <a:srgbClr val="FF0000"/>
                </a:solidFill>
                <a:latin typeface="Times New Roman" pitchFamily="18" charset="0"/>
                <a:cs typeface="Times New Roman" pitchFamily="18" charset="0"/>
              </a:rPr>
              <a:t> </a:t>
            </a:r>
            <a:r>
              <a:rPr lang="vi-VN" sz="4000" i="1" dirty="0">
                <a:solidFill>
                  <a:srgbClr val="FF0000"/>
                </a:solidFill>
                <a:latin typeface="Times New Roman" pitchFamily="18" charset="0"/>
                <a:cs typeface="Times New Roman" pitchFamily="18" charset="0"/>
              </a:rPr>
              <a:t>Thầy bói xem voi, </a:t>
            </a:r>
            <a:r>
              <a:rPr lang="vi-VN" sz="4000" dirty="0">
                <a:solidFill>
                  <a:srgbClr val="FF0000"/>
                </a:solidFill>
                <a:latin typeface="Times New Roman" pitchFamily="18" charset="0"/>
                <a:cs typeface="Times New Roman" pitchFamily="18" charset="0"/>
              </a:rPr>
              <a:t>Truyện cười dân gian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những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câu</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nào</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có</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từ</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ngữ</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phủ</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định</a:t>
            </a:r>
            <a:r>
              <a:rPr lang="en-US" sz="4000" dirty="0">
                <a:solidFill>
                  <a:srgbClr val="FF0000"/>
                </a:solidFill>
                <a:latin typeface="Times New Roman" pitchFamily="18" charset="0"/>
                <a:cs typeface="Times New Roman" pitchFamily="18" charset="0"/>
              </a:rPr>
              <a:t>?</a:t>
            </a:r>
          </a:p>
          <a:p>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Mấy</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ông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thầy</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bói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xem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voi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dùng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những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câu</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có</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từ</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ngữ</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phủ</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định</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để</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làm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gì</a:t>
            </a:r>
            <a:r>
              <a:rPr lang="en-US" sz="4000" dirty="0">
                <a:solidFill>
                  <a:srgbClr val="FF0000"/>
                </a:solidFill>
                <a:latin typeface="Times New Roman" pitchFamily="18" charset="0"/>
                <a:cs typeface="Times New Roman" pitchFamily="18" charset="0"/>
              </a:rPr>
              <a:t>?</a:t>
            </a:r>
            <a:endParaRPr lang="en-US" sz="4000" i="1" dirty="0">
              <a:latin typeface="Times New Roman" pitchFamily="18" charset="0"/>
              <a:cs typeface="Times New Roman" pitchFamily="18" charset="0"/>
            </a:endParaRPr>
          </a:p>
        </p:txBody>
      </p:sp>
      <p:sp>
        <p:nvSpPr>
          <p:cNvPr id="3" name="TextBox 17"/>
          <p:cNvSpPr txBox="1"/>
          <p:nvPr/>
        </p:nvSpPr>
        <p:spPr>
          <a:xfrm>
            <a:off x="576942" y="525587"/>
            <a:ext cx="5465127" cy="750205"/>
          </a:xfrm>
          <a:prstGeom prst="rect">
            <a:avLst/>
          </a:prstGeom>
        </p:spPr>
        <p:txBody>
          <a:bodyPr wrap="square" lIns="0" tIns="0" rIns="0" bIns="0" rtlCol="0" anchor="t">
            <a:spAutoFit/>
          </a:bodyPr>
          <a:lstStyle/>
          <a:p>
            <a:pPr>
              <a:lnSpc>
                <a:spcPts val="6299"/>
              </a:lnSpc>
              <a:spcBef>
                <a:spcPct val="0"/>
              </a:spcBef>
            </a:pPr>
            <a:r>
              <a:rPr lang="en-US" sz="4499" b="1" u="sng" dirty="0" err="1">
                <a:solidFill>
                  <a:srgbClr val="FF0000"/>
                </a:solidFill>
                <a:latin typeface="Times New Roman" panose="02020603050405020304" pitchFamily="18" charset="0"/>
                <a:cs typeface="Times New Roman" panose="02020603050405020304" pitchFamily="18" charset="0"/>
              </a:rPr>
              <a:t>Bài</a:t>
            </a:r>
            <a:r>
              <a:rPr lang="en-US" sz="4499" b="1" u="sng" dirty="0">
                <a:solidFill>
                  <a:srgbClr val="FF0000"/>
                </a:solidFill>
                <a:latin typeface="Times New Roman" panose="02020603050405020304" pitchFamily="18" charset="0"/>
                <a:cs typeface="Times New Roman" panose="02020603050405020304" pitchFamily="18" charset="0"/>
              </a:rPr>
              <a:t> </a:t>
            </a:r>
            <a:r>
              <a:rPr lang="en-US" sz="4499" b="1" u="sng" dirty="0" err="1">
                <a:solidFill>
                  <a:srgbClr val="FF0000"/>
                </a:solidFill>
                <a:latin typeface="Times New Roman" panose="02020603050405020304" pitchFamily="18" charset="0"/>
                <a:cs typeface="Times New Roman" panose="02020603050405020304" pitchFamily="18" charset="0"/>
              </a:rPr>
              <a:t>tập</a:t>
            </a:r>
            <a:r>
              <a:rPr lang="en-US" sz="4499" b="1" u="sng"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907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BDCD7"/>
        </a:solidFill>
        <a:effectLst/>
      </p:bgPr>
    </p:bg>
    <p:spTree>
      <p:nvGrpSpPr>
        <p:cNvPr id="1" name=""/>
        <p:cNvGrpSpPr/>
        <p:nvPr/>
      </p:nvGrpSpPr>
      <p:grpSpPr>
        <a:xfrm>
          <a:off x="0" y="0"/>
          <a:ext cx="0" cy="0"/>
          <a:chOff x="0" y="0"/>
          <a:chExt cx="0" cy="0"/>
        </a:xfrm>
      </p:grpSpPr>
      <p:sp>
        <p:nvSpPr>
          <p:cNvPr id="4" name="Rectangle 3"/>
          <p:cNvSpPr/>
          <p:nvPr/>
        </p:nvSpPr>
        <p:spPr>
          <a:xfrm>
            <a:off x="762000" y="266700"/>
            <a:ext cx="16611600" cy="2554545"/>
          </a:xfrm>
          <a:prstGeom prst="rect">
            <a:avLst/>
          </a:prstGeom>
        </p:spPr>
        <p:txBody>
          <a:bodyPr wrap="square">
            <a:spAutoFit/>
          </a:bodyPr>
          <a:lstStyle/>
          <a:p>
            <a:pPr algn="ctr"/>
            <a:r>
              <a:rPr lang="en-US" sz="3200" b="1" u="sng" dirty="0">
                <a:latin typeface="Times New Roman" panose="02020603050405020304" pitchFamily="18" charset="0"/>
                <a:cs typeface="Times New Roman" pitchFamily="18" charset="0"/>
              </a:rPr>
              <a:t>PHIẾU HỌC TẬP 4: </a:t>
            </a:r>
            <a:endParaRPr lang="en-US" sz="3200" dirty="0">
              <a:latin typeface="Times New Roman" panose="02020603050405020304" pitchFamily="18" charset="0"/>
              <a:cs typeface="Times New Roman" pitchFamily="18" charset="0"/>
            </a:endParaRPr>
          </a:p>
          <a:p>
            <a:r>
              <a:rPr lang="en-US" sz="3200" b="1" u="sng" dirty="0">
                <a:latin typeface="Times New Roman" panose="02020603050405020304" pitchFamily="18" charset="0"/>
                <a:cs typeface="Times New Roman" pitchFamily="18" charset="0"/>
              </a:rPr>
              <a:t>1.Hình </a:t>
            </a:r>
            <a:r>
              <a:rPr lang="en-US" sz="3200" b="1" u="sng" dirty="0" err="1">
                <a:latin typeface="Times New Roman" panose="02020603050405020304" pitchFamily="18" charset="0"/>
                <a:cs typeface="Times New Roman" pitchFamily="18" charset="0"/>
              </a:rPr>
              <a:t>thức</a:t>
            </a:r>
            <a:r>
              <a:rPr lang="en-US" sz="3200" b="1" u="sng" dirty="0">
                <a:latin typeface="Times New Roman" panose="02020603050405020304" pitchFamily="18" charset="0"/>
                <a:cs typeface="Times New Roman" pitchFamily="18" charset="0"/>
              </a:rPr>
              <a:t> : </a:t>
            </a:r>
            <a:r>
              <a:rPr lang="en-US" sz="3200" dirty="0">
                <a:latin typeface="Times New Roman" panose="02020603050405020304" pitchFamily="18" charset="0"/>
                <a:cs typeface="Times New Roman" pitchFamily="18" charset="0"/>
              </a:rPr>
              <a:t>HĐ </a:t>
            </a:r>
            <a:r>
              <a:rPr lang="en-US" sz="3200" dirty="0" err="1">
                <a:latin typeface="Times New Roman" panose="02020603050405020304" pitchFamily="18" charset="0"/>
                <a:cs typeface="Times New Roman" pitchFamily="18" charset="0"/>
              </a:rPr>
              <a:t>cá</a:t>
            </a:r>
            <a:r>
              <a:rPr lang="en-US" sz="3200" dirty="0">
                <a:latin typeface="Times New Roman" panose="02020603050405020304" pitchFamily="18" charset="0"/>
                <a:cs typeface="Times New Roman" pitchFamily="18" charset="0"/>
              </a:rPr>
              <a:t> </a:t>
            </a:r>
            <a:r>
              <a:rPr lang="en-US" sz="3200" dirty="0" err="1">
                <a:latin typeface="Times New Roman" panose="02020603050405020304" pitchFamily="18" charset="0"/>
                <a:cs typeface="Times New Roman" pitchFamily="18" charset="0"/>
              </a:rPr>
              <a:t>nhân</a:t>
            </a:r>
            <a:endParaRPr lang="en-US" sz="3200" dirty="0">
              <a:latin typeface="Times New Roman" panose="02020603050405020304" pitchFamily="18" charset="0"/>
              <a:cs typeface="Times New Roman" pitchFamily="18" charset="0"/>
            </a:endParaRPr>
          </a:p>
          <a:p>
            <a:pPr algn="just">
              <a:spcBef>
                <a:spcPct val="0"/>
              </a:spcBef>
            </a:pPr>
            <a:r>
              <a:rPr lang="en-US" sz="3200" b="1" u="sng" dirty="0">
                <a:latin typeface="Times New Roman" panose="02020603050405020304" pitchFamily="18" charset="0"/>
                <a:cs typeface="Times New Roman" pitchFamily="18" charset="0"/>
              </a:rPr>
              <a:t>2.Yêu </a:t>
            </a:r>
            <a:r>
              <a:rPr lang="en-US" sz="3200" b="1" u="sng" dirty="0" err="1">
                <a:latin typeface="Times New Roman" panose="02020603050405020304" pitchFamily="18" charset="0"/>
                <a:cs typeface="Times New Roman" pitchFamily="18" charset="0"/>
              </a:rPr>
              <a:t>cầu:</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cs typeface="Times New Roman" panose="02020603050405020304" pitchFamily="18" charset="0"/>
              </a:rPr>
              <a:t> 5-7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Quang Trung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Thanh (Ngô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a:t>
            </a:r>
          </a:p>
        </p:txBody>
      </p:sp>
      <p:graphicFrame>
        <p:nvGraphicFramePr>
          <p:cNvPr id="3" name="Table 2">
            <a:extLst>
              <a:ext uri="{FF2B5EF4-FFF2-40B4-BE49-F238E27FC236}">
                <a16:creationId xmlns:a16="http://schemas.microsoft.com/office/drawing/2014/main" id="{955C47A6-9080-C316-D235-6C0CAF4B2961}"/>
              </a:ext>
            </a:extLst>
          </p:cNvPr>
          <p:cNvGraphicFramePr>
            <a:graphicFrameLocks noGrp="1"/>
          </p:cNvGraphicFramePr>
          <p:nvPr>
            <p:extLst>
              <p:ext uri="{D42A27DB-BD31-4B8C-83A1-F6EECF244321}">
                <p14:modId xmlns:p14="http://schemas.microsoft.com/office/powerpoint/2010/main" val="510800993"/>
              </p:ext>
            </p:extLst>
          </p:nvPr>
        </p:nvGraphicFramePr>
        <p:xfrm>
          <a:off x="760000" y="2850981"/>
          <a:ext cx="16994600" cy="6961431"/>
        </p:xfrm>
        <a:graphic>
          <a:graphicData uri="http://schemas.openxmlformats.org/drawingml/2006/table">
            <a:tbl>
              <a:tblPr/>
              <a:tblGrid>
                <a:gridCol w="2977116">
                  <a:extLst>
                    <a:ext uri="{9D8B030D-6E8A-4147-A177-3AD203B41FA5}">
                      <a16:colId xmlns:a16="http://schemas.microsoft.com/office/drawing/2014/main" val="20000"/>
                    </a:ext>
                  </a:extLst>
                </a:gridCol>
                <a:gridCol w="14017484">
                  <a:extLst>
                    <a:ext uri="{9D8B030D-6E8A-4147-A177-3AD203B41FA5}">
                      <a16:colId xmlns:a16="http://schemas.microsoft.com/office/drawing/2014/main" val="20001"/>
                    </a:ext>
                  </a:extLst>
                </a:gridCol>
              </a:tblGrid>
              <a:tr h="1748001">
                <a:tc>
                  <a:txBody>
                    <a:bodyPr/>
                    <a:lstStyle/>
                    <a:p>
                      <a:pPr algn="ctr">
                        <a:lnSpc>
                          <a:spcPts val="5319"/>
                        </a:lnSpc>
                        <a:defRPr/>
                      </a:pPr>
                      <a:r>
                        <a:rPr lang="en-US" sz="3799" dirty="0" err="1">
                          <a:solidFill>
                            <a:schemeClr val="tx1"/>
                          </a:solidFill>
                          <a:latin typeface="Roboto Condensed Bold"/>
                        </a:rPr>
                        <a:t>Mở</a:t>
                      </a:r>
                      <a:r>
                        <a:rPr lang="en-US" sz="3799" dirty="0">
                          <a:solidFill>
                            <a:schemeClr val="tx1"/>
                          </a:solidFill>
                          <a:latin typeface="Roboto Condensed Bold"/>
                        </a:rPr>
                        <a:t> </a:t>
                      </a:r>
                      <a:r>
                        <a:rPr lang="en-US" sz="3799" dirty="0" err="1">
                          <a:solidFill>
                            <a:schemeClr val="tx1"/>
                          </a:solidFill>
                          <a:latin typeface="Roboto Condensed Bold"/>
                        </a:rPr>
                        <a:t>đoạn</a:t>
                      </a:r>
                      <a:endParaRPr lang="en-US" sz="1100" dirty="0">
                        <a:solidFill>
                          <a:schemeClr val="tx1"/>
                        </a:solidFill>
                      </a:endParaRPr>
                    </a:p>
                    <a:p>
                      <a:pPr algn="ctr">
                        <a:lnSpc>
                          <a:spcPts val="5319"/>
                        </a:lnSpc>
                      </a:pPr>
                      <a:r>
                        <a:rPr lang="en-US" sz="3799" dirty="0">
                          <a:solidFill>
                            <a:schemeClr val="tx1"/>
                          </a:solidFill>
                          <a:latin typeface="Roboto Condensed Bold"/>
                        </a:rPr>
                        <a:t>  (1 </a:t>
                      </a:r>
                      <a:r>
                        <a:rPr lang="en-US" sz="3799" dirty="0" err="1">
                          <a:solidFill>
                            <a:schemeClr val="tx1"/>
                          </a:solidFill>
                          <a:latin typeface="Roboto Condensed Bold"/>
                        </a:rPr>
                        <a:t>câu</a:t>
                      </a:r>
                      <a:r>
                        <a:rPr lang="en-US" sz="3799" dirty="0">
                          <a:solidFill>
                            <a:schemeClr val="tx1"/>
                          </a:solidFill>
                          <a:latin typeface="Roboto Condensed Bold"/>
                        </a:rPr>
                        <a:t>)</a:t>
                      </a:r>
                    </a:p>
                  </a:txBody>
                  <a:tcPr marL="95250" marR="95250" marT="95250" marB="95250" anchor="ctr">
                    <a:lnL w="57150" cap="flat" cmpd="sng" algn="ctr">
                      <a:solidFill>
                        <a:srgbClr val="FAF5DC"/>
                      </a:solidFill>
                      <a:prstDash val="solid"/>
                      <a:round/>
                      <a:headEnd type="none" w="med" len="med"/>
                      <a:tailEnd type="none" w="med" len="med"/>
                    </a:lnL>
                    <a:lnR w="57150" cap="flat" cmpd="sng" algn="ctr">
                      <a:solidFill>
                        <a:srgbClr val="FAF5DC"/>
                      </a:solidFill>
                      <a:prstDash val="solid"/>
                      <a:round/>
                      <a:headEnd type="none" w="med" len="med"/>
                      <a:tailEnd type="none" w="med" len="med"/>
                    </a:lnR>
                    <a:lnT w="57150" cap="flat" cmpd="sng" algn="ctr">
                      <a:solidFill>
                        <a:srgbClr val="FAF5DC"/>
                      </a:solidFill>
                      <a:prstDash val="solid"/>
                      <a:round/>
                      <a:headEnd type="none" w="med" len="med"/>
                      <a:tailEnd type="none" w="med" len="med"/>
                    </a:lnT>
                    <a:lnB w="57150" cap="flat" cmpd="sng" algn="ctr">
                      <a:solidFill>
                        <a:srgbClr val="FAF5DC"/>
                      </a:solidFill>
                      <a:prstDash val="solid"/>
                      <a:round/>
                      <a:headEnd type="none" w="med" len="med"/>
                      <a:tailEnd type="none" w="med" len="med"/>
                    </a:lnB>
                    <a:solidFill>
                      <a:srgbClr val="B49C7F"/>
                    </a:solidFill>
                  </a:tcPr>
                </a:tc>
                <a:tc>
                  <a:txBody>
                    <a:bodyPr/>
                    <a:lstStyle/>
                    <a:p>
                      <a:r>
                        <a:rPr lang="en-US" sz="3600" b="1" i="0" u="sng" kern="1200" dirty="0" err="1">
                          <a:solidFill>
                            <a:schemeClr val="tx1"/>
                          </a:solidFill>
                          <a:effectLst/>
                          <a:latin typeface="Times New Roman" pitchFamily="18" charset="0"/>
                          <a:ea typeface="+mn-ea"/>
                          <a:cs typeface="Times New Roman" pitchFamily="18" charset="0"/>
                        </a:rPr>
                        <a:t>Cảm</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nhận</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về</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tác</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phẩm</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và</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nhân</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vật</a:t>
                      </a:r>
                      <a:r>
                        <a:rPr lang="en-US" sz="3600" b="1" i="0" u="sng" kern="1200" dirty="0">
                          <a:solidFill>
                            <a:schemeClr val="tx1"/>
                          </a:solidFill>
                          <a:effectLst/>
                          <a:latin typeface="Times New Roman" pitchFamily="18" charset="0"/>
                          <a:ea typeface="+mn-ea"/>
                          <a:cs typeface="Times New Roman" pitchFamily="18" charset="0"/>
                        </a:rPr>
                        <a:t> : </a:t>
                      </a:r>
                      <a:endParaRPr lang="en-US" sz="3600" i="0" kern="1200" dirty="0">
                        <a:solidFill>
                          <a:schemeClr val="tx1"/>
                        </a:solidFill>
                        <a:effectLst/>
                        <a:latin typeface="Times New Roman" pitchFamily="18" charset="0"/>
                        <a:ea typeface="+mn-ea"/>
                        <a:cs typeface="Times New Roman" pitchFamily="18" charset="0"/>
                      </a:endParaRPr>
                    </a:p>
                    <a:p>
                      <a:r>
                        <a:rPr lang="en-US" sz="3600" i="0" kern="1200" dirty="0" err="1">
                          <a:solidFill>
                            <a:schemeClr val="tx1"/>
                          </a:solidFill>
                          <a:effectLst/>
                          <a:latin typeface="Times New Roman" pitchFamily="18" charset="0"/>
                          <a:ea typeface="+mn-ea"/>
                          <a:cs typeface="Times New Roman" pitchFamily="18" charset="0"/>
                        </a:rPr>
                        <a:t>VD:Hoàng</a:t>
                      </a:r>
                      <a:r>
                        <a:rPr lang="en-US" sz="3600" i="0" kern="1200" dirty="0">
                          <a:solidFill>
                            <a:schemeClr val="tx1"/>
                          </a:solidFill>
                          <a:effectLst/>
                          <a:latin typeface="Times New Roman" pitchFamily="18" charset="0"/>
                          <a:ea typeface="+mn-ea"/>
                          <a:cs typeface="Times New Roman" pitchFamily="18" charset="0"/>
                        </a:rPr>
                        <a:t> Lê </a:t>
                      </a:r>
                      <a:r>
                        <a:rPr lang="en-US" sz="3600" i="0" kern="1200" dirty="0" err="1">
                          <a:solidFill>
                            <a:schemeClr val="tx1"/>
                          </a:solidFill>
                          <a:effectLst/>
                          <a:latin typeface="Times New Roman" pitchFamily="18" charset="0"/>
                          <a:ea typeface="+mn-ea"/>
                          <a:cs typeface="Times New Roman" pitchFamily="18" charset="0"/>
                        </a:rPr>
                        <a:t>nhất</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thống</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chí</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là</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một</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truyện</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lịch</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sử</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đặc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sắc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của</a:t>
                      </a:r>
                      <a:r>
                        <a:rPr lang="en-US" sz="3600" i="0" kern="1200" dirty="0">
                          <a:solidFill>
                            <a:schemeClr val="tx1"/>
                          </a:solidFill>
                          <a:effectLst/>
                          <a:latin typeface="Times New Roman" pitchFamily="18" charset="0"/>
                          <a:ea typeface="+mn-ea"/>
                          <a:cs typeface="Times New Roman" pitchFamily="18" charset="0"/>
                        </a:rPr>
                        <a:t> Ngô </a:t>
                      </a:r>
                      <a:r>
                        <a:rPr lang="en-US" sz="3600" i="0" kern="1200" dirty="0" err="1">
                          <a:solidFill>
                            <a:schemeClr val="tx1"/>
                          </a:solidFill>
                          <a:effectLst/>
                          <a:latin typeface="Times New Roman" pitchFamily="18" charset="0"/>
                          <a:ea typeface="+mn-ea"/>
                          <a:cs typeface="Times New Roman" pitchFamily="18" charset="0"/>
                        </a:rPr>
                        <a:t>gia</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văn</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phái</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viết</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về</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sự</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kiện</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và</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nhân</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vật</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có</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thật</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trong</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lịch</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sử</a:t>
                      </a:r>
                      <a:r>
                        <a:rPr lang="en-US" sz="3600" i="0" kern="1200" dirty="0">
                          <a:solidFill>
                            <a:schemeClr val="tx1"/>
                          </a:solidFill>
                          <a:effectLst/>
                          <a:latin typeface="Times New Roman" pitchFamily="18" charset="0"/>
                          <a:ea typeface="+mn-ea"/>
                          <a:cs typeface="Times New Roman" pitchFamily="18" charset="0"/>
                        </a:rPr>
                        <a:t>.</a:t>
                      </a:r>
                      <a:endParaRPr lang="en-US" sz="3600" i="0" dirty="0">
                        <a:latin typeface="Times New Roman" pitchFamily="18" charset="0"/>
                        <a:cs typeface="Times New Roman" pitchFamily="18" charset="0"/>
                      </a:endParaRPr>
                    </a:p>
                  </a:txBody>
                  <a:tcPr marL="95250" marR="95250" marT="95250" marB="95250" anchor="ctr">
                    <a:lnL w="57150" cap="flat" cmpd="sng" algn="ctr">
                      <a:solidFill>
                        <a:srgbClr val="FAF5DC"/>
                      </a:solidFill>
                      <a:prstDash val="solid"/>
                      <a:round/>
                      <a:headEnd type="none" w="med" len="med"/>
                      <a:tailEnd type="none" w="med" len="med"/>
                    </a:lnL>
                    <a:lnR w="57150" cap="flat" cmpd="sng" algn="ctr">
                      <a:solidFill>
                        <a:srgbClr val="FAF5DC"/>
                      </a:solidFill>
                      <a:prstDash val="solid"/>
                      <a:round/>
                      <a:headEnd type="none" w="med" len="med"/>
                      <a:tailEnd type="none" w="med" len="med"/>
                    </a:lnR>
                    <a:lnT w="57150" cap="flat" cmpd="sng" algn="ctr">
                      <a:solidFill>
                        <a:srgbClr val="FAF5DC"/>
                      </a:solidFill>
                      <a:prstDash val="solid"/>
                      <a:round/>
                      <a:headEnd type="none" w="med" len="med"/>
                      <a:tailEnd type="none" w="med" len="med"/>
                    </a:lnT>
                    <a:lnB w="57150" cap="flat" cmpd="sng" algn="ctr">
                      <a:solidFill>
                        <a:srgbClr val="FAF5DC"/>
                      </a:solidFill>
                      <a:prstDash val="solid"/>
                      <a:round/>
                      <a:headEnd type="none" w="med" len="med"/>
                      <a:tailEnd type="none" w="med" len="med"/>
                    </a:lnB>
                    <a:solidFill>
                      <a:srgbClr val="FFFDFA"/>
                    </a:solidFill>
                  </a:tcPr>
                </a:tc>
                <a:extLst>
                  <a:ext uri="{0D108BD9-81ED-4DB2-BD59-A6C34878D82A}">
                    <a16:rowId xmlns:a16="http://schemas.microsoft.com/office/drawing/2014/main" val="10000"/>
                  </a:ext>
                </a:extLst>
              </a:tr>
              <a:tr h="3635936">
                <a:tc>
                  <a:txBody>
                    <a:bodyPr/>
                    <a:lstStyle/>
                    <a:p>
                      <a:pPr algn="ctr">
                        <a:lnSpc>
                          <a:spcPts val="5319"/>
                        </a:lnSpc>
                        <a:defRPr/>
                      </a:pPr>
                      <a:endParaRPr lang="en-US" sz="1100" dirty="0">
                        <a:solidFill>
                          <a:schemeClr val="tx1"/>
                        </a:solidFill>
                      </a:endParaRPr>
                    </a:p>
                    <a:p>
                      <a:pPr algn="ctr">
                        <a:lnSpc>
                          <a:spcPts val="5319"/>
                        </a:lnSpc>
                      </a:pPr>
                      <a:r>
                        <a:rPr lang="en-US" sz="3799" dirty="0">
                          <a:solidFill>
                            <a:schemeClr val="tx1"/>
                          </a:solidFill>
                          <a:latin typeface="Roboto Condensed Bold"/>
                        </a:rPr>
                        <a:t>  Thân </a:t>
                      </a:r>
                      <a:r>
                        <a:rPr lang="en-US" sz="3799" dirty="0" err="1">
                          <a:solidFill>
                            <a:schemeClr val="tx1"/>
                          </a:solidFill>
                          <a:latin typeface="Roboto Condensed Bold"/>
                        </a:rPr>
                        <a:t>đoạn</a:t>
                      </a:r>
                      <a:endParaRPr lang="en-US" sz="3799" dirty="0">
                        <a:solidFill>
                          <a:schemeClr val="tx1"/>
                        </a:solidFill>
                        <a:latin typeface="Roboto Condensed Bold"/>
                      </a:endParaRPr>
                    </a:p>
                    <a:p>
                      <a:pPr algn="ctr">
                        <a:lnSpc>
                          <a:spcPts val="5319"/>
                        </a:lnSpc>
                      </a:pPr>
                      <a:r>
                        <a:rPr lang="en-US" sz="3799" dirty="0">
                          <a:solidFill>
                            <a:schemeClr val="tx1"/>
                          </a:solidFill>
                          <a:latin typeface="Roboto Condensed Bold"/>
                        </a:rPr>
                        <a:t>  (3-5 </a:t>
                      </a:r>
                      <a:r>
                        <a:rPr lang="en-US" sz="3799" dirty="0" err="1">
                          <a:solidFill>
                            <a:schemeClr val="tx1"/>
                          </a:solidFill>
                          <a:latin typeface="Roboto Condensed Bold"/>
                        </a:rPr>
                        <a:t>câu</a:t>
                      </a:r>
                      <a:r>
                        <a:rPr lang="en-US" sz="3799" dirty="0">
                          <a:solidFill>
                            <a:schemeClr val="tx1"/>
                          </a:solidFill>
                          <a:latin typeface="Roboto Condensed Bold"/>
                        </a:rPr>
                        <a:t>)</a:t>
                      </a:r>
                    </a:p>
                    <a:p>
                      <a:pPr algn="ctr">
                        <a:lnSpc>
                          <a:spcPts val="5319"/>
                        </a:lnSpc>
                      </a:pPr>
                      <a:r>
                        <a:rPr lang="en-US" sz="3799" dirty="0">
                          <a:solidFill>
                            <a:schemeClr val="tx1"/>
                          </a:solidFill>
                          <a:latin typeface="Roboto Condensed Bold"/>
                        </a:rPr>
                        <a:t>  </a:t>
                      </a:r>
                    </a:p>
                  </a:txBody>
                  <a:tcPr marL="95250" marR="95250" marT="95250" marB="95250" anchor="ctr">
                    <a:lnL w="57150" cap="flat" cmpd="sng" algn="ctr">
                      <a:solidFill>
                        <a:srgbClr val="FAF5DC"/>
                      </a:solidFill>
                      <a:prstDash val="solid"/>
                      <a:round/>
                      <a:headEnd type="none" w="med" len="med"/>
                      <a:tailEnd type="none" w="med" len="med"/>
                    </a:lnL>
                    <a:lnR w="57150" cap="flat" cmpd="sng" algn="ctr">
                      <a:solidFill>
                        <a:srgbClr val="FAF5DC"/>
                      </a:solidFill>
                      <a:prstDash val="solid"/>
                      <a:round/>
                      <a:headEnd type="none" w="med" len="med"/>
                      <a:tailEnd type="none" w="med" len="med"/>
                    </a:lnR>
                    <a:lnT w="57150" cap="flat" cmpd="sng" algn="ctr">
                      <a:solidFill>
                        <a:srgbClr val="FAF5DC"/>
                      </a:solidFill>
                      <a:prstDash val="solid"/>
                      <a:round/>
                      <a:headEnd type="none" w="med" len="med"/>
                      <a:tailEnd type="none" w="med" len="med"/>
                    </a:lnT>
                    <a:lnB w="57150" cap="flat" cmpd="sng" algn="ctr">
                      <a:solidFill>
                        <a:srgbClr val="FAF5DC"/>
                      </a:solidFill>
                      <a:prstDash val="solid"/>
                      <a:round/>
                      <a:headEnd type="none" w="med" len="med"/>
                      <a:tailEnd type="none" w="med" len="med"/>
                    </a:lnB>
                    <a:solidFill>
                      <a:srgbClr val="B49C7F"/>
                    </a:solidFill>
                  </a:tcPr>
                </a:tc>
                <a:tc>
                  <a:txBody>
                    <a:bodyPr/>
                    <a:lstStyle/>
                    <a:p>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Cảm</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nhận</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những</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phẩm</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chất</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của</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nhân</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vật</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trong</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tác</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phẩm</a:t>
                      </a:r>
                      <a:r>
                        <a:rPr lang="en-US" sz="3600" b="1" i="0" u="sng" kern="1200" dirty="0">
                          <a:solidFill>
                            <a:schemeClr val="tx1"/>
                          </a:solidFill>
                          <a:effectLst/>
                          <a:latin typeface="Times New Roman" pitchFamily="18" charset="0"/>
                          <a:ea typeface="+mn-ea"/>
                          <a:cs typeface="Times New Roman" pitchFamily="18" charset="0"/>
                        </a:rPr>
                        <a:t>:</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Đọc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hồi</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thứ</a:t>
                      </a:r>
                      <a:r>
                        <a:rPr lang="en-US" sz="3600" i="0" kern="1200" dirty="0">
                          <a:solidFill>
                            <a:schemeClr val="tx1"/>
                          </a:solidFill>
                          <a:effectLst/>
                          <a:latin typeface="Times New Roman" pitchFamily="18" charset="0"/>
                          <a:ea typeface="+mn-ea"/>
                          <a:cs typeface="Times New Roman" pitchFamily="18" charset="0"/>
                        </a:rPr>
                        <a:t> 14 Quang Trung </a:t>
                      </a:r>
                      <a:r>
                        <a:rPr lang="en-US" sz="3600" i="0" kern="1200" dirty="0" err="1">
                          <a:solidFill>
                            <a:schemeClr val="tx1"/>
                          </a:solidFill>
                          <a:effectLst/>
                          <a:latin typeface="Times New Roman" pitchFamily="18" charset="0"/>
                          <a:ea typeface="+mn-ea"/>
                          <a:cs typeface="Times New Roman" pitchFamily="18" charset="0"/>
                        </a:rPr>
                        <a:t>đại</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phá</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quân</a:t>
                      </a:r>
                      <a:r>
                        <a:rPr lang="en-US" sz="3600" i="0" kern="1200" dirty="0">
                          <a:solidFill>
                            <a:schemeClr val="tx1"/>
                          </a:solidFill>
                          <a:effectLst/>
                          <a:latin typeface="Times New Roman" pitchFamily="18" charset="0"/>
                          <a:ea typeface="+mn-ea"/>
                          <a:cs typeface="Times New Roman" pitchFamily="18" charset="0"/>
                        </a:rPr>
                        <a:t> Thanh </a:t>
                      </a:r>
                      <a:r>
                        <a:rPr lang="en-US" sz="3600" i="0" kern="1200" dirty="0" err="1">
                          <a:solidFill>
                            <a:schemeClr val="tx1"/>
                          </a:solidFill>
                          <a:effectLst/>
                          <a:latin typeface="Times New Roman" pitchFamily="18" charset="0"/>
                          <a:ea typeface="+mn-ea"/>
                          <a:cs typeface="Times New Roman" pitchFamily="18" charset="0"/>
                        </a:rPr>
                        <a:t>của</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tác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phẩm</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này</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không</a:t>
                      </a:r>
                      <a:r>
                        <a:rPr lang="en-US" sz="3600" i="0" kern="1200" dirty="0">
                          <a:solidFill>
                            <a:schemeClr val="tx1"/>
                          </a:solidFill>
                          <a:effectLst/>
                          <a:latin typeface="Times New Roman" pitchFamily="18" charset="0"/>
                          <a:ea typeface="+mn-ea"/>
                          <a:cs typeface="Times New Roman" pitchFamily="18" charset="0"/>
                        </a:rPr>
                        <a:t> ai </a:t>
                      </a:r>
                      <a:r>
                        <a:rPr lang="en-US" sz="3600" i="0" kern="1200" dirty="0" err="1">
                          <a:solidFill>
                            <a:schemeClr val="tx1"/>
                          </a:solidFill>
                          <a:effectLst/>
                          <a:latin typeface="Times New Roman" pitchFamily="18" charset="0"/>
                          <a:ea typeface="+mn-ea"/>
                          <a:cs typeface="Times New Roman" pitchFamily="18" charset="0"/>
                        </a:rPr>
                        <a:t>không</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xúc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động</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khâm</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phục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trước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lòng</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yêu</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nước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nồng</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nàn</a:t>
                      </a:r>
                      <a:r>
                        <a:rPr lang="en-US" sz="3600" i="0" kern="1200" dirty="0">
                          <a:solidFill>
                            <a:schemeClr val="tx1"/>
                          </a:solidFill>
                          <a:effectLst/>
                          <a:latin typeface="Times New Roman" pitchFamily="18" charset="0"/>
                          <a:ea typeface="+mn-ea"/>
                          <a:cs typeface="Times New Roman" pitchFamily="18" charset="0"/>
                        </a:rPr>
                        <a:t>, ý </a:t>
                      </a:r>
                      <a:r>
                        <a:rPr lang="en-US" sz="3600" i="0" kern="1200" dirty="0" err="1">
                          <a:solidFill>
                            <a:schemeClr val="tx1"/>
                          </a:solidFill>
                          <a:effectLst/>
                          <a:latin typeface="Times New Roman" pitchFamily="18" charset="0"/>
                          <a:ea typeface="+mn-ea"/>
                          <a:cs typeface="Times New Roman" pitchFamily="18" charset="0"/>
                        </a:rPr>
                        <a:t>chí</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căm</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thù</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giặc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sâu</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sắc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tinh</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thần</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chiến</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đấu</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vô</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cùng</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dũng</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cảm</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của</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vua</a:t>
                      </a:r>
                      <a:r>
                        <a:rPr lang="en-US" sz="3600" i="0" kern="1200" dirty="0">
                          <a:solidFill>
                            <a:schemeClr val="tx1"/>
                          </a:solidFill>
                          <a:effectLst/>
                          <a:latin typeface="Times New Roman" pitchFamily="18" charset="0"/>
                          <a:ea typeface="+mn-ea"/>
                          <a:cs typeface="Times New Roman" pitchFamily="18" charset="0"/>
                        </a:rPr>
                        <a:t> Quang Trung.</a:t>
                      </a:r>
                    </a:p>
                    <a:p>
                      <a:r>
                        <a:rPr lang="en-US" sz="3600" i="0"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Ngoài</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ra</a:t>
                      </a:r>
                      <a:r>
                        <a:rPr lang="en-US" sz="3600" b="1" i="0" u="sng" kern="1200" dirty="0">
                          <a:solidFill>
                            <a:schemeClr val="tx1"/>
                          </a:solidFill>
                          <a:effectLst/>
                          <a:latin typeface="Times New Roman" pitchFamily="18" charset="0"/>
                          <a:ea typeface="+mn-ea"/>
                          <a:cs typeface="Times New Roman" pitchFamily="18" charset="0"/>
                        </a:rPr>
                        <a:t>,</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tác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phẩm</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còn</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lên</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án</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phê</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phán</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tố</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cáo</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phê</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phán</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vua</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tôi</a:t>
                      </a:r>
                      <a:r>
                        <a:rPr lang="en-US" sz="3600" i="0" kern="1200" dirty="0">
                          <a:solidFill>
                            <a:schemeClr val="tx1"/>
                          </a:solidFill>
                          <a:effectLst/>
                          <a:latin typeface="Times New Roman" pitchFamily="18" charset="0"/>
                          <a:ea typeface="+mn-ea"/>
                          <a:cs typeface="Times New Roman" pitchFamily="18" charset="0"/>
                        </a:rPr>
                        <a:t> Lê Chiêu </a:t>
                      </a:r>
                      <a:r>
                        <a:rPr lang="en-US" sz="3600" i="0" kern="1200" dirty="0" err="1">
                          <a:solidFill>
                            <a:schemeClr val="tx1"/>
                          </a:solidFill>
                          <a:effectLst/>
                          <a:latin typeface="Times New Roman" pitchFamily="18" charset="0"/>
                          <a:ea typeface="+mn-ea"/>
                          <a:cs typeface="Times New Roman" pitchFamily="18" charset="0"/>
                        </a:rPr>
                        <a:t>Thống</a:t>
                      </a:r>
                      <a:r>
                        <a:rPr lang="en-US" sz="3600" i="0" kern="1200" dirty="0">
                          <a:solidFill>
                            <a:schemeClr val="tx1"/>
                          </a:solidFill>
                          <a:effectLst/>
                          <a:latin typeface="Times New Roman" pitchFamily="18" charset="0"/>
                          <a:ea typeface="+mn-ea"/>
                          <a:cs typeface="Times New Roman" pitchFamily="18" charset="0"/>
                        </a:rPr>
                        <a:t>, Tôn </a:t>
                      </a:r>
                      <a:r>
                        <a:rPr lang="en-US" sz="3600" i="0" kern="1200" dirty="0" err="1">
                          <a:solidFill>
                            <a:schemeClr val="tx1"/>
                          </a:solidFill>
                          <a:effectLst/>
                          <a:latin typeface="Times New Roman" pitchFamily="18" charset="0"/>
                          <a:ea typeface="+mn-ea"/>
                          <a:cs typeface="Times New Roman" pitchFamily="18" charset="0"/>
                        </a:rPr>
                        <a:t>Sĩ</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Nghĩ</a:t>
                      </a:r>
                      <a:r>
                        <a:rPr lang="en-US" sz="3600" i="0" kern="1200" dirty="0">
                          <a:solidFill>
                            <a:schemeClr val="tx1"/>
                          </a:solidFill>
                          <a:effectLst/>
                          <a:latin typeface="Times New Roman" pitchFamily="18" charset="0"/>
                          <a:ea typeface="+mn-ea"/>
                          <a:cs typeface="Times New Roman" pitchFamily="18" charset="0"/>
                        </a:rPr>
                        <a:t>.</a:t>
                      </a:r>
                      <a:endParaRPr lang="en-US" sz="3600" i="0" dirty="0">
                        <a:solidFill>
                          <a:srgbClr val="000000"/>
                        </a:solidFill>
                        <a:latin typeface="Times New Roman" pitchFamily="18" charset="0"/>
                        <a:cs typeface="Times New Roman" pitchFamily="18" charset="0"/>
                      </a:endParaRPr>
                    </a:p>
                  </a:txBody>
                  <a:tcPr marL="95250" marR="95250" marT="95250" marB="95250" anchor="ctr">
                    <a:lnL w="57150" cap="flat" cmpd="sng" algn="ctr">
                      <a:solidFill>
                        <a:srgbClr val="FAF5DC"/>
                      </a:solidFill>
                      <a:prstDash val="solid"/>
                      <a:round/>
                      <a:headEnd type="none" w="med" len="med"/>
                      <a:tailEnd type="none" w="med" len="med"/>
                    </a:lnL>
                    <a:lnR w="57150" cap="flat" cmpd="sng" algn="ctr">
                      <a:solidFill>
                        <a:srgbClr val="FAF5DC"/>
                      </a:solidFill>
                      <a:prstDash val="solid"/>
                      <a:round/>
                      <a:headEnd type="none" w="med" len="med"/>
                      <a:tailEnd type="none" w="med" len="med"/>
                    </a:lnR>
                    <a:lnT w="57150" cap="flat" cmpd="sng" algn="ctr">
                      <a:solidFill>
                        <a:srgbClr val="FAF5DC"/>
                      </a:solidFill>
                      <a:prstDash val="solid"/>
                      <a:round/>
                      <a:headEnd type="none" w="med" len="med"/>
                      <a:tailEnd type="none" w="med" len="med"/>
                    </a:lnT>
                    <a:lnB w="57150" cap="flat" cmpd="sng" algn="ctr">
                      <a:solidFill>
                        <a:srgbClr val="FAF5DC"/>
                      </a:solidFill>
                      <a:prstDash val="solid"/>
                      <a:round/>
                      <a:headEnd type="none" w="med" len="med"/>
                      <a:tailEnd type="none" w="med" len="med"/>
                    </a:lnB>
                    <a:solidFill>
                      <a:srgbClr val="FFFDFA"/>
                    </a:solidFill>
                  </a:tcPr>
                </a:tc>
                <a:extLst>
                  <a:ext uri="{0D108BD9-81ED-4DB2-BD59-A6C34878D82A}">
                    <a16:rowId xmlns:a16="http://schemas.microsoft.com/office/drawing/2014/main" val="10001"/>
                  </a:ext>
                </a:extLst>
              </a:tr>
              <a:tr h="1417380">
                <a:tc>
                  <a:txBody>
                    <a:bodyPr/>
                    <a:lstStyle/>
                    <a:p>
                      <a:pPr algn="ctr">
                        <a:lnSpc>
                          <a:spcPts val="5319"/>
                        </a:lnSpc>
                        <a:defRPr/>
                      </a:pPr>
                      <a:r>
                        <a:rPr lang="en-US" sz="3799">
                          <a:solidFill>
                            <a:schemeClr val="tx1"/>
                          </a:solidFill>
                          <a:latin typeface="Roboto Condensed Bold"/>
                        </a:rPr>
                        <a:t>Kết đoạn</a:t>
                      </a:r>
                      <a:endParaRPr lang="en-US" sz="1100">
                        <a:solidFill>
                          <a:schemeClr val="tx1"/>
                        </a:solidFill>
                      </a:endParaRPr>
                    </a:p>
                    <a:p>
                      <a:pPr algn="ctr">
                        <a:lnSpc>
                          <a:spcPts val="5319"/>
                        </a:lnSpc>
                      </a:pPr>
                      <a:r>
                        <a:rPr lang="en-US" sz="3799">
                          <a:solidFill>
                            <a:schemeClr val="tx1"/>
                          </a:solidFill>
                          <a:latin typeface="Roboto Condensed Bold"/>
                        </a:rPr>
                        <a:t>(1 câu)</a:t>
                      </a:r>
                    </a:p>
                  </a:txBody>
                  <a:tcPr marL="95250" marR="95250" marT="95250" marB="95250" anchor="ctr">
                    <a:lnL w="57150" cap="flat" cmpd="sng" algn="ctr">
                      <a:solidFill>
                        <a:srgbClr val="FAF5DC"/>
                      </a:solidFill>
                      <a:prstDash val="solid"/>
                      <a:round/>
                      <a:headEnd type="none" w="med" len="med"/>
                      <a:tailEnd type="none" w="med" len="med"/>
                    </a:lnL>
                    <a:lnR w="57150" cap="flat" cmpd="sng" algn="ctr">
                      <a:solidFill>
                        <a:srgbClr val="FAF5DC"/>
                      </a:solidFill>
                      <a:prstDash val="solid"/>
                      <a:round/>
                      <a:headEnd type="none" w="med" len="med"/>
                      <a:tailEnd type="none" w="med" len="med"/>
                    </a:lnR>
                    <a:lnT w="57150" cap="flat" cmpd="sng" algn="ctr">
                      <a:solidFill>
                        <a:srgbClr val="FAF5DC"/>
                      </a:solidFill>
                      <a:prstDash val="solid"/>
                      <a:round/>
                      <a:headEnd type="none" w="med" len="med"/>
                      <a:tailEnd type="none" w="med" len="med"/>
                    </a:lnT>
                    <a:lnB w="57150" cap="flat" cmpd="sng" algn="ctr">
                      <a:solidFill>
                        <a:srgbClr val="FAF5DC"/>
                      </a:solidFill>
                      <a:prstDash val="solid"/>
                      <a:round/>
                      <a:headEnd type="none" w="med" len="med"/>
                      <a:tailEnd type="none" w="med" len="med"/>
                    </a:lnB>
                    <a:solidFill>
                      <a:srgbClr val="B49C7F"/>
                    </a:solidFill>
                  </a:tcPr>
                </a:tc>
                <a:tc>
                  <a:txBody>
                    <a:bodyPr/>
                    <a:lstStyle/>
                    <a:p>
                      <a:pPr algn="just">
                        <a:lnSpc>
                          <a:spcPts val="5319"/>
                        </a:lnSpc>
                        <a:defRPr/>
                      </a:pPr>
                      <a:r>
                        <a:rPr lang="en-US" sz="3799" dirty="0" err="1">
                          <a:solidFill>
                            <a:srgbClr val="000000"/>
                          </a:solidFill>
                          <a:latin typeface="Times New Roman" pitchFamily="18" charset="0"/>
                          <a:cs typeface="Times New Roman" pitchFamily="18" charset="0"/>
                        </a:rPr>
                        <a:t>Khái</a:t>
                      </a:r>
                      <a:r>
                        <a:rPr lang="en-US" sz="3799" dirty="0">
                          <a:solidFill>
                            <a:srgbClr val="000000"/>
                          </a:solidFill>
                          <a:latin typeface="Times New Roman" pitchFamily="18" charset="0"/>
                          <a:cs typeface="Times New Roman" pitchFamily="18" charset="0"/>
                        </a:rPr>
                        <a:t> </a:t>
                      </a:r>
                      <a:r>
                        <a:rPr lang="en-US" sz="3799" dirty="0" err="1">
                          <a:solidFill>
                            <a:srgbClr val="000000"/>
                          </a:solidFill>
                          <a:latin typeface="Times New Roman" pitchFamily="18" charset="0"/>
                          <a:cs typeface="Times New Roman" pitchFamily="18" charset="0"/>
                        </a:rPr>
                        <a:t>quát</a:t>
                      </a:r>
                      <a:r>
                        <a:rPr lang="en-US" sz="3799" dirty="0">
                          <a:solidFill>
                            <a:srgbClr val="000000"/>
                          </a:solidFill>
                          <a:latin typeface="Times New Roman" pitchFamily="18" charset="0"/>
                          <a:cs typeface="Times New Roman" pitchFamily="18" charset="0"/>
                        </a:rPr>
                        <a:t> </a:t>
                      </a:r>
                      <a:r>
                        <a:rPr lang="en-US" sz="3799" dirty="0" err="1">
                          <a:solidFill>
                            <a:srgbClr val="000000"/>
                          </a:solidFill>
                          <a:latin typeface="Times New Roman" pitchFamily="18" charset="0"/>
                          <a:cs typeface="Times New Roman" pitchFamily="18" charset="0"/>
                        </a:rPr>
                        <a:t>lại</a:t>
                      </a:r>
                      <a:r>
                        <a:rPr lang="en-US" sz="3799" dirty="0">
                          <a:solidFill>
                            <a:srgbClr val="000000"/>
                          </a:solidFill>
                          <a:latin typeface="Times New Roman" pitchFamily="18" charset="0"/>
                          <a:cs typeface="Times New Roman" pitchFamily="18" charset="0"/>
                        </a:rPr>
                        <a:t> </a:t>
                      </a:r>
                      <a:r>
                        <a:rPr lang="en-US" sz="3799" dirty="0" err="1">
                          <a:solidFill>
                            <a:srgbClr val="000000"/>
                          </a:solidFill>
                          <a:latin typeface="Times New Roman" pitchFamily="18" charset="0"/>
                          <a:cs typeface="Times New Roman" pitchFamily="18" charset="0"/>
                        </a:rPr>
                        <a:t>tình</a:t>
                      </a:r>
                      <a:r>
                        <a:rPr lang="en-US" sz="3799" dirty="0">
                          <a:solidFill>
                            <a:srgbClr val="000000"/>
                          </a:solidFill>
                          <a:latin typeface="Times New Roman" pitchFamily="18" charset="0"/>
                          <a:cs typeface="Times New Roman" pitchFamily="18" charset="0"/>
                        </a:rPr>
                        <a:t> </a:t>
                      </a:r>
                      <a:r>
                        <a:rPr lang="en-US" sz="3799" dirty="0" err="1">
                          <a:solidFill>
                            <a:srgbClr val="000000"/>
                          </a:solidFill>
                          <a:latin typeface="Times New Roman" pitchFamily="18" charset="0"/>
                          <a:cs typeface="Times New Roman" pitchFamily="18" charset="0"/>
                        </a:rPr>
                        <a:t>cảm</a:t>
                      </a:r>
                      <a:r>
                        <a:rPr lang="en-US" sz="3799" dirty="0">
                          <a:solidFill>
                            <a:srgbClr val="000000"/>
                          </a:solidFill>
                          <a:latin typeface="Times New Roman" pitchFamily="18" charset="0"/>
                          <a:cs typeface="Times New Roman" pitchFamily="18" charset="0"/>
                        </a:rPr>
                        <a:t>, </a:t>
                      </a:r>
                      <a:r>
                        <a:rPr lang="en-US" sz="3799" dirty="0" err="1">
                          <a:solidFill>
                            <a:srgbClr val="000000"/>
                          </a:solidFill>
                          <a:latin typeface="Times New Roman" pitchFamily="18" charset="0"/>
                          <a:cs typeface="Times New Roman" pitchFamily="18" charset="0"/>
                        </a:rPr>
                        <a:t>cảm</a:t>
                      </a:r>
                      <a:r>
                        <a:rPr lang="en-US" sz="3799" dirty="0">
                          <a:solidFill>
                            <a:srgbClr val="000000"/>
                          </a:solidFill>
                          <a:latin typeface="Times New Roman" pitchFamily="18" charset="0"/>
                          <a:cs typeface="Times New Roman" pitchFamily="18" charset="0"/>
                        </a:rPr>
                        <a:t> </a:t>
                      </a:r>
                      <a:r>
                        <a:rPr lang="en-US" sz="3799" dirty="0" err="1">
                          <a:solidFill>
                            <a:srgbClr val="000000"/>
                          </a:solidFill>
                          <a:latin typeface="Times New Roman" pitchFamily="18" charset="0"/>
                          <a:cs typeface="Times New Roman" pitchFamily="18" charset="0"/>
                        </a:rPr>
                        <a:t>xúc</a:t>
                      </a:r>
                      <a:r>
                        <a:rPr lang="en-US" sz="3799" dirty="0">
                          <a:solidFill>
                            <a:srgbClr val="000000"/>
                          </a:solidFill>
                          <a:latin typeface="Times New Roman" pitchFamily="18" charset="0"/>
                          <a:cs typeface="Times New Roman" pitchFamily="18" charset="0"/>
                        </a:rPr>
                        <a:t> </a:t>
                      </a:r>
                      <a:r>
                        <a:rPr lang="en-US" sz="3799" dirty="0" err="1">
                          <a:solidFill>
                            <a:srgbClr val="000000"/>
                          </a:solidFill>
                          <a:latin typeface="Times New Roman" pitchFamily="18" charset="0"/>
                          <a:cs typeface="Times New Roman" pitchFamily="18" charset="0"/>
                        </a:rPr>
                        <a:t>về</a:t>
                      </a:r>
                      <a:r>
                        <a:rPr lang="en-US" sz="3799" dirty="0">
                          <a:solidFill>
                            <a:srgbClr val="000000"/>
                          </a:solidFill>
                          <a:latin typeface="Times New Roman" pitchFamily="18" charset="0"/>
                          <a:cs typeface="Times New Roman" pitchFamily="18" charset="0"/>
                        </a:rPr>
                        <a:t> </a:t>
                      </a:r>
                      <a:r>
                        <a:rPr lang="en-US" sz="3799" dirty="0" err="1">
                          <a:solidFill>
                            <a:srgbClr val="000000"/>
                          </a:solidFill>
                          <a:latin typeface="Times New Roman" pitchFamily="18" charset="0"/>
                          <a:cs typeface="Times New Roman" pitchFamily="18" charset="0"/>
                        </a:rPr>
                        <a:t>tác</a:t>
                      </a:r>
                      <a:r>
                        <a:rPr lang="en-US" sz="3799" dirty="0">
                          <a:solidFill>
                            <a:srgbClr val="000000"/>
                          </a:solidFill>
                          <a:latin typeface="Times New Roman" pitchFamily="18" charset="0"/>
                          <a:cs typeface="Times New Roman" pitchFamily="18" charset="0"/>
                        </a:rPr>
                        <a:t> </a:t>
                      </a:r>
                      <a:r>
                        <a:rPr lang="en-US" sz="3799" dirty="0" err="1">
                          <a:solidFill>
                            <a:srgbClr val="000000"/>
                          </a:solidFill>
                          <a:latin typeface="Times New Roman" pitchFamily="18" charset="0"/>
                          <a:cs typeface="Times New Roman" pitchFamily="18" charset="0"/>
                        </a:rPr>
                        <a:t>phẩm</a:t>
                      </a:r>
                      <a:r>
                        <a:rPr lang="en-US" sz="3799" dirty="0">
                          <a:solidFill>
                            <a:srgbClr val="000000"/>
                          </a:solidFill>
                          <a:latin typeface="Times New Roman" pitchFamily="18" charset="0"/>
                          <a:cs typeface="Times New Roman" pitchFamily="18" charset="0"/>
                        </a:rPr>
                        <a:t>.</a:t>
                      </a:r>
                      <a:endParaRPr lang="en-US" sz="1100" dirty="0">
                        <a:latin typeface="Times New Roman" pitchFamily="18" charset="0"/>
                        <a:cs typeface="Times New Roman" pitchFamily="18" charset="0"/>
                      </a:endParaRPr>
                    </a:p>
                    <a:p>
                      <a:pPr algn="just">
                        <a:lnSpc>
                          <a:spcPts val="5319"/>
                        </a:lnSpc>
                      </a:pPr>
                      <a:r>
                        <a:rPr lang="en-US" sz="3799" dirty="0">
                          <a:solidFill>
                            <a:srgbClr val="000000"/>
                          </a:solidFill>
                          <a:latin typeface="Times New Roman" pitchFamily="18" charset="0"/>
                          <a:cs typeface="Times New Roman" pitchFamily="18" charset="0"/>
                        </a:rPr>
                        <a:t> </a:t>
                      </a:r>
                    </a:p>
                  </a:txBody>
                  <a:tcPr marL="95250" marR="95250" marT="95250" marB="95250" anchor="ctr">
                    <a:lnL w="57150" cap="flat" cmpd="sng" algn="ctr">
                      <a:solidFill>
                        <a:srgbClr val="FAF5DC"/>
                      </a:solidFill>
                      <a:prstDash val="solid"/>
                      <a:round/>
                      <a:headEnd type="none" w="med" len="med"/>
                      <a:tailEnd type="none" w="med" len="med"/>
                    </a:lnL>
                    <a:lnR w="57150" cap="flat" cmpd="sng" algn="ctr">
                      <a:solidFill>
                        <a:srgbClr val="FAF5DC"/>
                      </a:solidFill>
                      <a:prstDash val="solid"/>
                      <a:round/>
                      <a:headEnd type="none" w="med" len="med"/>
                      <a:tailEnd type="none" w="med" len="med"/>
                    </a:lnR>
                    <a:lnT w="57150" cap="flat" cmpd="sng" algn="ctr">
                      <a:solidFill>
                        <a:srgbClr val="FAF5DC"/>
                      </a:solidFill>
                      <a:prstDash val="solid"/>
                      <a:round/>
                      <a:headEnd type="none" w="med" len="med"/>
                      <a:tailEnd type="none" w="med" len="med"/>
                    </a:lnT>
                    <a:lnB w="57150" cap="flat" cmpd="sng" algn="ctr">
                      <a:solidFill>
                        <a:srgbClr val="FAF5DC"/>
                      </a:solidFill>
                      <a:prstDash val="solid"/>
                      <a:round/>
                      <a:headEnd type="none" w="med" len="med"/>
                      <a:tailEnd type="none" w="med" len="med"/>
                    </a:lnB>
                    <a:solidFill>
                      <a:srgbClr val="FFFDFA"/>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4271726247"/>
              </p:ext>
            </p:extLst>
          </p:nvPr>
        </p:nvGraphicFramePr>
        <p:xfrm>
          <a:off x="760000" y="2019300"/>
          <a:ext cx="16499300" cy="7510471"/>
        </p:xfrm>
        <a:graphic>
          <a:graphicData uri="http://schemas.openxmlformats.org/drawingml/2006/table">
            <a:tbl>
              <a:tblPr/>
              <a:tblGrid>
                <a:gridCol w="2890349">
                  <a:extLst>
                    <a:ext uri="{9D8B030D-6E8A-4147-A177-3AD203B41FA5}">
                      <a16:colId xmlns:a16="http://schemas.microsoft.com/office/drawing/2014/main" val="20000"/>
                    </a:ext>
                  </a:extLst>
                </a:gridCol>
                <a:gridCol w="13608951">
                  <a:extLst>
                    <a:ext uri="{9D8B030D-6E8A-4147-A177-3AD203B41FA5}">
                      <a16:colId xmlns:a16="http://schemas.microsoft.com/office/drawing/2014/main" val="20001"/>
                    </a:ext>
                  </a:extLst>
                </a:gridCol>
              </a:tblGrid>
              <a:tr h="1862803">
                <a:tc>
                  <a:txBody>
                    <a:bodyPr/>
                    <a:lstStyle/>
                    <a:p>
                      <a:pPr algn="ctr">
                        <a:lnSpc>
                          <a:spcPts val="5319"/>
                        </a:lnSpc>
                        <a:defRPr/>
                      </a:pPr>
                      <a:r>
                        <a:rPr lang="en-US" sz="3799" dirty="0" err="1">
                          <a:solidFill>
                            <a:schemeClr val="tx1"/>
                          </a:solidFill>
                          <a:latin typeface="Roboto Condensed Bold"/>
                        </a:rPr>
                        <a:t>Mở</a:t>
                      </a:r>
                      <a:r>
                        <a:rPr lang="en-US" sz="3799" dirty="0">
                          <a:solidFill>
                            <a:schemeClr val="tx1"/>
                          </a:solidFill>
                          <a:latin typeface="Roboto Condensed Bold"/>
                        </a:rPr>
                        <a:t> </a:t>
                      </a:r>
                      <a:r>
                        <a:rPr lang="en-US" sz="3799" dirty="0" err="1">
                          <a:solidFill>
                            <a:schemeClr val="tx1"/>
                          </a:solidFill>
                          <a:latin typeface="Roboto Condensed Bold"/>
                        </a:rPr>
                        <a:t>đoạn</a:t>
                      </a:r>
                      <a:endParaRPr lang="en-US" sz="1100" dirty="0">
                        <a:solidFill>
                          <a:schemeClr val="tx1"/>
                        </a:solidFill>
                      </a:endParaRPr>
                    </a:p>
                    <a:p>
                      <a:pPr algn="ctr">
                        <a:lnSpc>
                          <a:spcPts val="5319"/>
                        </a:lnSpc>
                      </a:pPr>
                      <a:r>
                        <a:rPr lang="en-US" sz="3799" dirty="0">
                          <a:solidFill>
                            <a:schemeClr val="tx1"/>
                          </a:solidFill>
                          <a:latin typeface="Roboto Condensed Bold"/>
                        </a:rPr>
                        <a:t>  (1 </a:t>
                      </a:r>
                      <a:r>
                        <a:rPr lang="en-US" sz="3799" dirty="0" err="1">
                          <a:solidFill>
                            <a:schemeClr val="tx1"/>
                          </a:solidFill>
                          <a:latin typeface="Roboto Condensed Bold"/>
                        </a:rPr>
                        <a:t>câu</a:t>
                      </a:r>
                      <a:r>
                        <a:rPr lang="en-US" sz="3799" dirty="0">
                          <a:solidFill>
                            <a:schemeClr val="tx1"/>
                          </a:solidFill>
                          <a:latin typeface="Roboto Condensed Bold"/>
                        </a:rPr>
                        <a:t>)</a:t>
                      </a:r>
                    </a:p>
                  </a:txBody>
                  <a:tcPr marL="95250" marR="95250" marT="95250" marB="95250" anchor="ctr">
                    <a:lnL w="57150" cap="flat" cmpd="sng" algn="ctr">
                      <a:solidFill>
                        <a:srgbClr val="FAF5DC"/>
                      </a:solidFill>
                      <a:prstDash val="solid"/>
                      <a:round/>
                      <a:headEnd type="none" w="med" len="med"/>
                      <a:tailEnd type="none" w="med" len="med"/>
                    </a:lnL>
                    <a:lnR w="57150" cap="flat" cmpd="sng" algn="ctr">
                      <a:solidFill>
                        <a:srgbClr val="FAF5DC"/>
                      </a:solidFill>
                      <a:prstDash val="solid"/>
                      <a:round/>
                      <a:headEnd type="none" w="med" len="med"/>
                      <a:tailEnd type="none" w="med" len="med"/>
                    </a:lnR>
                    <a:lnT w="57150" cap="flat" cmpd="sng" algn="ctr">
                      <a:solidFill>
                        <a:srgbClr val="FAF5DC"/>
                      </a:solidFill>
                      <a:prstDash val="solid"/>
                      <a:round/>
                      <a:headEnd type="none" w="med" len="med"/>
                      <a:tailEnd type="none" w="med" len="med"/>
                    </a:lnT>
                    <a:lnB w="57150" cap="flat" cmpd="sng" algn="ctr">
                      <a:solidFill>
                        <a:srgbClr val="FAF5DC"/>
                      </a:solidFill>
                      <a:prstDash val="solid"/>
                      <a:round/>
                      <a:headEnd type="none" w="med" len="med"/>
                      <a:tailEnd type="none" w="med" len="med"/>
                    </a:lnB>
                    <a:solidFill>
                      <a:srgbClr val="B49C7F"/>
                    </a:solidFill>
                  </a:tcPr>
                </a:tc>
                <a:tc>
                  <a:txBody>
                    <a:bodyPr/>
                    <a:lstStyle/>
                    <a:p>
                      <a:r>
                        <a:rPr lang="en-US" sz="3600" b="1" i="0" u="sng" kern="1200">
                          <a:solidFill>
                            <a:schemeClr val="tx1"/>
                          </a:solidFill>
                          <a:effectLst/>
                          <a:latin typeface="Times New Roman" pitchFamily="18" charset="0"/>
                          <a:ea typeface="+mn-ea"/>
                          <a:cs typeface="Times New Roman" pitchFamily="18" charset="0"/>
                        </a:rPr>
                        <a:t>Cảm nhận về tác phẩm và nhân vật : </a:t>
                      </a:r>
                      <a:endParaRPr lang="en-US" sz="3600" i="0" kern="1200">
                        <a:solidFill>
                          <a:schemeClr val="tx1"/>
                        </a:solidFill>
                        <a:effectLst/>
                        <a:latin typeface="Times New Roman" pitchFamily="18" charset="0"/>
                        <a:ea typeface="+mn-ea"/>
                        <a:cs typeface="Times New Roman" pitchFamily="18" charset="0"/>
                      </a:endParaRPr>
                    </a:p>
                    <a:p>
                      <a:r>
                        <a:rPr lang="en-US" sz="3600" i="0" kern="1200">
                          <a:solidFill>
                            <a:schemeClr val="tx1"/>
                          </a:solidFill>
                          <a:effectLst/>
                          <a:latin typeface="Times New Roman" pitchFamily="18" charset="0"/>
                          <a:ea typeface="+mn-ea"/>
                          <a:cs typeface="Times New Roman" pitchFamily="18" charset="0"/>
                        </a:rPr>
                        <a:t>VD:Hoàng Lê nhất thống chí là một truyện lịch sử đặc sắc của Ngô gia văn phái viết về sự kiện và nhân vật có thật trong lịch sử.</a:t>
                      </a:r>
                      <a:endParaRPr lang="en-US" sz="3600" i="0">
                        <a:latin typeface="Times New Roman" pitchFamily="18" charset="0"/>
                        <a:cs typeface="Times New Roman" pitchFamily="18" charset="0"/>
                      </a:endParaRPr>
                    </a:p>
                  </a:txBody>
                  <a:tcPr marL="95250" marR="95250" marT="95250" marB="95250" anchor="ctr">
                    <a:lnL w="57150" cap="flat" cmpd="sng" algn="ctr">
                      <a:solidFill>
                        <a:srgbClr val="FAF5DC"/>
                      </a:solidFill>
                      <a:prstDash val="solid"/>
                      <a:round/>
                      <a:headEnd type="none" w="med" len="med"/>
                      <a:tailEnd type="none" w="med" len="med"/>
                    </a:lnL>
                    <a:lnR w="57150" cap="flat" cmpd="sng" algn="ctr">
                      <a:solidFill>
                        <a:srgbClr val="FAF5DC"/>
                      </a:solidFill>
                      <a:prstDash val="solid"/>
                      <a:round/>
                      <a:headEnd type="none" w="med" len="med"/>
                      <a:tailEnd type="none" w="med" len="med"/>
                    </a:lnR>
                    <a:lnT w="57150" cap="flat" cmpd="sng" algn="ctr">
                      <a:solidFill>
                        <a:srgbClr val="FAF5DC"/>
                      </a:solidFill>
                      <a:prstDash val="solid"/>
                      <a:round/>
                      <a:headEnd type="none" w="med" len="med"/>
                      <a:tailEnd type="none" w="med" len="med"/>
                    </a:lnT>
                    <a:lnB w="57150" cap="flat" cmpd="sng" algn="ctr">
                      <a:solidFill>
                        <a:srgbClr val="FAF5DC"/>
                      </a:solidFill>
                      <a:prstDash val="solid"/>
                      <a:round/>
                      <a:headEnd type="none" w="med" len="med"/>
                      <a:tailEnd type="none" w="med" len="med"/>
                    </a:lnB>
                    <a:solidFill>
                      <a:srgbClr val="FFFDFA"/>
                    </a:solidFill>
                  </a:tcPr>
                </a:tc>
                <a:extLst>
                  <a:ext uri="{0D108BD9-81ED-4DB2-BD59-A6C34878D82A}">
                    <a16:rowId xmlns:a16="http://schemas.microsoft.com/office/drawing/2014/main" val="10000"/>
                  </a:ext>
                </a:extLst>
              </a:tr>
              <a:tr h="4088891">
                <a:tc>
                  <a:txBody>
                    <a:bodyPr/>
                    <a:lstStyle/>
                    <a:p>
                      <a:pPr algn="ctr">
                        <a:lnSpc>
                          <a:spcPts val="5319"/>
                        </a:lnSpc>
                        <a:defRPr/>
                      </a:pPr>
                      <a:endParaRPr lang="en-US" sz="1100" dirty="0">
                        <a:solidFill>
                          <a:schemeClr val="tx1"/>
                        </a:solidFill>
                      </a:endParaRPr>
                    </a:p>
                    <a:p>
                      <a:pPr algn="ctr">
                        <a:lnSpc>
                          <a:spcPts val="5319"/>
                        </a:lnSpc>
                      </a:pPr>
                      <a:r>
                        <a:rPr lang="en-US" sz="3799" dirty="0">
                          <a:solidFill>
                            <a:schemeClr val="tx1"/>
                          </a:solidFill>
                          <a:latin typeface="Roboto Condensed Bold"/>
                        </a:rPr>
                        <a:t>  Thân </a:t>
                      </a:r>
                      <a:r>
                        <a:rPr lang="en-US" sz="3799" dirty="0" err="1">
                          <a:solidFill>
                            <a:schemeClr val="tx1"/>
                          </a:solidFill>
                          <a:latin typeface="Roboto Condensed Bold"/>
                        </a:rPr>
                        <a:t>đoạn</a:t>
                      </a:r>
                      <a:endParaRPr lang="en-US" sz="3799" dirty="0">
                        <a:solidFill>
                          <a:schemeClr val="tx1"/>
                        </a:solidFill>
                        <a:latin typeface="Roboto Condensed Bold"/>
                      </a:endParaRPr>
                    </a:p>
                    <a:p>
                      <a:pPr algn="ctr">
                        <a:lnSpc>
                          <a:spcPts val="5319"/>
                        </a:lnSpc>
                      </a:pPr>
                      <a:r>
                        <a:rPr lang="en-US" sz="3799" dirty="0">
                          <a:solidFill>
                            <a:schemeClr val="tx1"/>
                          </a:solidFill>
                          <a:latin typeface="Roboto Condensed Bold"/>
                        </a:rPr>
                        <a:t>  (3-5 </a:t>
                      </a:r>
                      <a:r>
                        <a:rPr lang="en-US" sz="3799" dirty="0" err="1">
                          <a:solidFill>
                            <a:schemeClr val="tx1"/>
                          </a:solidFill>
                          <a:latin typeface="Roboto Condensed Bold"/>
                        </a:rPr>
                        <a:t>câu</a:t>
                      </a:r>
                      <a:r>
                        <a:rPr lang="en-US" sz="3799" dirty="0">
                          <a:solidFill>
                            <a:schemeClr val="tx1"/>
                          </a:solidFill>
                          <a:latin typeface="Roboto Condensed Bold"/>
                        </a:rPr>
                        <a:t>)</a:t>
                      </a:r>
                    </a:p>
                    <a:p>
                      <a:pPr algn="ctr">
                        <a:lnSpc>
                          <a:spcPts val="5319"/>
                        </a:lnSpc>
                      </a:pPr>
                      <a:r>
                        <a:rPr lang="en-US" sz="3799" dirty="0">
                          <a:solidFill>
                            <a:schemeClr val="tx1"/>
                          </a:solidFill>
                          <a:latin typeface="Roboto Condensed Bold"/>
                        </a:rPr>
                        <a:t>  </a:t>
                      </a:r>
                    </a:p>
                  </a:txBody>
                  <a:tcPr marL="95250" marR="95250" marT="95250" marB="95250" anchor="ctr">
                    <a:lnL w="57150" cap="flat" cmpd="sng" algn="ctr">
                      <a:solidFill>
                        <a:srgbClr val="FAF5DC"/>
                      </a:solidFill>
                      <a:prstDash val="solid"/>
                      <a:round/>
                      <a:headEnd type="none" w="med" len="med"/>
                      <a:tailEnd type="none" w="med" len="med"/>
                    </a:lnL>
                    <a:lnR w="57150" cap="flat" cmpd="sng" algn="ctr">
                      <a:solidFill>
                        <a:srgbClr val="FAF5DC"/>
                      </a:solidFill>
                      <a:prstDash val="solid"/>
                      <a:round/>
                      <a:headEnd type="none" w="med" len="med"/>
                      <a:tailEnd type="none" w="med" len="med"/>
                    </a:lnR>
                    <a:lnT w="57150" cap="flat" cmpd="sng" algn="ctr">
                      <a:solidFill>
                        <a:srgbClr val="FAF5DC"/>
                      </a:solidFill>
                      <a:prstDash val="solid"/>
                      <a:round/>
                      <a:headEnd type="none" w="med" len="med"/>
                      <a:tailEnd type="none" w="med" len="med"/>
                    </a:lnT>
                    <a:lnB w="57150" cap="flat" cmpd="sng" algn="ctr">
                      <a:solidFill>
                        <a:srgbClr val="FAF5DC"/>
                      </a:solidFill>
                      <a:prstDash val="solid"/>
                      <a:round/>
                      <a:headEnd type="none" w="med" len="med"/>
                      <a:tailEnd type="none" w="med" len="med"/>
                    </a:lnB>
                    <a:solidFill>
                      <a:srgbClr val="B49C7F"/>
                    </a:solidFill>
                  </a:tcPr>
                </a:tc>
                <a:tc>
                  <a:txBody>
                    <a:bodyPr/>
                    <a:lstStyle/>
                    <a:p>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Cảm</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nhận</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những</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phẩm</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chất</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của</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nhân</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vật</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trong</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tác</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phẩm</a:t>
                      </a:r>
                      <a:r>
                        <a:rPr lang="en-US" sz="3600" b="1" i="0" u="sng" kern="1200" dirty="0">
                          <a:solidFill>
                            <a:schemeClr val="tx1"/>
                          </a:solidFill>
                          <a:effectLst/>
                          <a:latin typeface="Times New Roman" pitchFamily="18" charset="0"/>
                          <a:ea typeface="+mn-ea"/>
                          <a:cs typeface="Times New Roman" pitchFamily="18" charset="0"/>
                        </a:rPr>
                        <a:t>:</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Đọc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hồi</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thứ</a:t>
                      </a:r>
                      <a:r>
                        <a:rPr lang="en-US" sz="3600" i="0" kern="1200" dirty="0">
                          <a:solidFill>
                            <a:schemeClr val="tx1"/>
                          </a:solidFill>
                          <a:effectLst/>
                          <a:latin typeface="Times New Roman" pitchFamily="18" charset="0"/>
                          <a:ea typeface="+mn-ea"/>
                          <a:cs typeface="Times New Roman" pitchFamily="18" charset="0"/>
                        </a:rPr>
                        <a:t> 14 Quang Trung </a:t>
                      </a:r>
                      <a:r>
                        <a:rPr lang="en-US" sz="3600" i="0" kern="1200" dirty="0" err="1">
                          <a:solidFill>
                            <a:schemeClr val="tx1"/>
                          </a:solidFill>
                          <a:effectLst/>
                          <a:latin typeface="Times New Roman" pitchFamily="18" charset="0"/>
                          <a:ea typeface="+mn-ea"/>
                          <a:cs typeface="Times New Roman" pitchFamily="18" charset="0"/>
                        </a:rPr>
                        <a:t>đại</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phá</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quân</a:t>
                      </a:r>
                      <a:r>
                        <a:rPr lang="en-US" sz="3600" i="0" kern="1200" dirty="0">
                          <a:solidFill>
                            <a:schemeClr val="tx1"/>
                          </a:solidFill>
                          <a:effectLst/>
                          <a:latin typeface="Times New Roman" pitchFamily="18" charset="0"/>
                          <a:ea typeface="+mn-ea"/>
                          <a:cs typeface="Times New Roman" pitchFamily="18" charset="0"/>
                        </a:rPr>
                        <a:t> Thanh </a:t>
                      </a:r>
                      <a:r>
                        <a:rPr lang="en-US" sz="3600" i="0" kern="1200" dirty="0" err="1">
                          <a:solidFill>
                            <a:schemeClr val="tx1"/>
                          </a:solidFill>
                          <a:effectLst/>
                          <a:latin typeface="Times New Roman" pitchFamily="18" charset="0"/>
                          <a:ea typeface="+mn-ea"/>
                          <a:cs typeface="Times New Roman" pitchFamily="18" charset="0"/>
                        </a:rPr>
                        <a:t>của</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tác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phẩm</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này</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không</a:t>
                      </a:r>
                      <a:r>
                        <a:rPr lang="en-US" sz="3600" i="0" kern="1200" dirty="0">
                          <a:solidFill>
                            <a:schemeClr val="tx1"/>
                          </a:solidFill>
                          <a:effectLst/>
                          <a:latin typeface="Times New Roman" pitchFamily="18" charset="0"/>
                          <a:ea typeface="+mn-ea"/>
                          <a:cs typeface="Times New Roman" pitchFamily="18" charset="0"/>
                        </a:rPr>
                        <a:t> ai </a:t>
                      </a:r>
                      <a:r>
                        <a:rPr lang="en-US" sz="3600" i="0" kern="1200" dirty="0" err="1">
                          <a:solidFill>
                            <a:schemeClr val="tx1"/>
                          </a:solidFill>
                          <a:effectLst/>
                          <a:latin typeface="Times New Roman" pitchFamily="18" charset="0"/>
                          <a:ea typeface="+mn-ea"/>
                          <a:cs typeface="Times New Roman" pitchFamily="18" charset="0"/>
                        </a:rPr>
                        <a:t>không</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xúc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động</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khâm</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phục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trước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lòng</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yêu</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nước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nồng</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nàn</a:t>
                      </a:r>
                      <a:r>
                        <a:rPr lang="en-US" sz="3600" i="0" kern="1200" dirty="0">
                          <a:solidFill>
                            <a:schemeClr val="tx1"/>
                          </a:solidFill>
                          <a:effectLst/>
                          <a:latin typeface="Times New Roman" pitchFamily="18" charset="0"/>
                          <a:ea typeface="+mn-ea"/>
                          <a:cs typeface="Times New Roman" pitchFamily="18" charset="0"/>
                        </a:rPr>
                        <a:t>, ý </a:t>
                      </a:r>
                      <a:r>
                        <a:rPr lang="en-US" sz="3600" i="0" kern="1200" dirty="0" err="1">
                          <a:solidFill>
                            <a:schemeClr val="tx1"/>
                          </a:solidFill>
                          <a:effectLst/>
                          <a:latin typeface="Times New Roman" pitchFamily="18" charset="0"/>
                          <a:ea typeface="+mn-ea"/>
                          <a:cs typeface="Times New Roman" pitchFamily="18" charset="0"/>
                        </a:rPr>
                        <a:t>chí</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căm</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thù</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giặc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sâu</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sắc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tinh</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thần</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chiến</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đấu</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vô</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cùng</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dũng</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cảm</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của</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vua</a:t>
                      </a:r>
                      <a:r>
                        <a:rPr lang="en-US" sz="3600" i="0" kern="1200" dirty="0">
                          <a:solidFill>
                            <a:schemeClr val="tx1"/>
                          </a:solidFill>
                          <a:effectLst/>
                          <a:latin typeface="Times New Roman" pitchFamily="18" charset="0"/>
                          <a:ea typeface="+mn-ea"/>
                          <a:cs typeface="Times New Roman" pitchFamily="18" charset="0"/>
                        </a:rPr>
                        <a:t> Quang Trung.</a:t>
                      </a:r>
                    </a:p>
                    <a:p>
                      <a:r>
                        <a:rPr lang="en-US" sz="3600" i="0"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Ngoài</a:t>
                      </a:r>
                      <a:r>
                        <a:rPr lang="en-US" sz="3600" b="1" i="0" u="sng" kern="1200" dirty="0">
                          <a:solidFill>
                            <a:schemeClr val="tx1"/>
                          </a:solidFill>
                          <a:effectLst/>
                          <a:latin typeface="Times New Roman" pitchFamily="18" charset="0"/>
                          <a:ea typeface="+mn-ea"/>
                          <a:cs typeface="Times New Roman" pitchFamily="18" charset="0"/>
                        </a:rPr>
                        <a:t> </a:t>
                      </a:r>
                      <a:r>
                        <a:rPr lang="en-US" sz="3600" b="1" i="0" u="sng" kern="1200" dirty="0" err="1">
                          <a:solidFill>
                            <a:schemeClr val="tx1"/>
                          </a:solidFill>
                          <a:effectLst/>
                          <a:latin typeface="Times New Roman" pitchFamily="18" charset="0"/>
                          <a:ea typeface="+mn-ea"/>
                          <a:cs typeface="Times New Roman" pitchFamily="18" charset="0"/>
                        </a:rPr>
                        <a:t>ra</a:t>
                      </a:r>
                      <a:r>
                        <a:rPr lang="en-US" sz="3600" b="1" i="0" u="sng" kern="1200" dirty="0">
                          <a:solidFill>
                            <a:schemeClr val="tx1"/>
                          </a:solidFill>
                          <a:effectLst/>
                          <a:latin typeface="Times New Roman" pitchFamily="18" charset="0"/>
                          <a:ea typeface="+mn-ea"/>
                          <a:cs typeface="Times New Roman" pitchFamily="18" charset="0"/>
                        </a:rPr>
                        <a:t>,</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tác</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phẩm</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còn</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lên</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án</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phê</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phán</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tố</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cáo</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phê</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phán</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vua</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tôi</a:t>
                      </a:r>
                      <a:r>
                        <a:rPr lang="en-US" sz="3600" i="0" kern="1200" dirty="0">
                          <a:solidFill>
                            <a:schemeClr val="tx1"/>
                          </a:solidFill>
                          <a:effectLst/>
                          <a:latin typeface="Times New Roman" pitchFamily="18" charset="0"/>
                          <a:ea typeface="+mn-ea"/>
                          <a:cs typeface="Times New Roman" pitchFamily="18" charset="0"/>
                        </a:rPr>
                        <a:t> Lê Chiêu </a:t>
                      </a:r>
                      <a:r>
                        <a:rPr lang="en-US" sz="3600" i="0" kern="1200" dirty="0" err="1">
                          <a:solidFill>
                            <a:schemeClr val="tx1"/>
                          </a:solidFill>
                          <a:effectLst/>
                          <a:latin typeface="Times New Roman" pitchFamily="18" charset="0"/>
                          <a:ea typeface="+mn-ea"/>
                          <a:cs typeface="Times New Roman" pitchFamily="18" charset="0"/>
                        </a:rPr>
                        <a:t>Thống</a:t>
                      </a:r>
                      <a:r>
                        <a:rPr lang="en-US" sz="3600" i="0" kern="1200" dirty="0">
                          <a:solidFill>
                            <a:schemeClr val="tx1"/>
                          </a:solidFill>
                          <a:effectLst/>
                          <a:latin typeface="Times New Roman" pitchFamily="18" charset="0"/>
                          <a:ea typeface="+mn-ea"/>
                          <a:cs typeface="Times New Roman" pitchFamily="18" charset="0"/>
                        </a:rPr>
                        <a:t>, Tôn </a:t>
                      </a:r>
                      <a:r>
                        <a:rPr lang="en-US" sz="3600" i="0" kern="1200" dirty="0" err="1">
                          <a:solidFill>
                            <a:schemeClr val="tx1"/>
                          </a:solidFill>
                          <a:effectLst/>
                          <a:latin typeface="Times New Roman" pitchFamily="18" charset="0"/>
                          <a:ea typeface="+mn-ea"/>
                          <a:cs typeface="Times New Roman" pitchFamily="18" charset="0"/>
                        </a:rPr>
                        <a:t>Sĩ</a:t>
                      </a:r>
                      <a:r>
                        <a:rPr lang="en-US" sz="3600" i="0" kern="1200" dirty="0">
                          <a:solidFill>
                            <a:schemeClr val="tx1"/>
                          </a:solidFill>
                          <a:effectLst/>
                          <a:latin typeface="Times New Roman" pitchFamily="18" charset="0"/>
                          <a:ea typeface="+mn-ea"/>
                          <a:cs typeface="Times New Roman" pitchFamily="18" charset="0"/>
                        </a:rPr>
                        <a:t> </a:t>
                      </a:r>
                      <a:r>
                        <a:rPr lang="en-US" sz="3600" i="0" kern="1200" dirty="0" err="1">
                          <a:solidFill>
                            <a:schemeClr val="tx1"/>
                          </a:solidFill>
                          <a:effectLst/>
                          <a:latin typeface="Times New Roman" pitchFamily="18" charset="0"/>
                          <a:ea typeface="+mn-ea"/>
                          <a:cs typeface="Times New Roman" pitchFamily="18" charset="0"/>
                        </a:rPr>
                        <a:t>Nghĩ</a:t>
                      </a:r>
                      <a:r>
                        <a:rPr lang="en-US" sz="3600" i="0" kern="1200" dirty="0">
                          <a:solidFill>
                            <a:schemeClr val="tx1"/>
                          </a:solidFill>
                          <a:effectLst/>
                          <a:latin typeface="Times New Roman" pitchFamily="18" charset="0"/>
                          <a:ea typeface="+mn-ea"/>
                          <a:cs typeface="Times New Roman" pitchFamily="18" charset="0"/>
                        </a:rPr>
                        <a:t>.</a:t>
                      </a:r>
                      <a:endParaRPr lang="en-US" sz="3600" i="0" dirty="0">
                        <a:solidFill>
                          <a:srgbClr val="000000"/>
                        </a:solidFill>
                        <a:latin typeface="Times New Roman" pitchFamily="18" charset="0"/>
                        <a:cs typeface="Times New Roman" pitchFamily="18" charset="0"/>
                      </a:endParaRPr>
                    </a:p>
                  </a:txBody>
                  <a:tcPr marL="95250" marR="95250" marT="95250" marB="95250" anchor="ctr">
                    <a:lnL w="57150" cap="flat" cmpd="sng" algn="ctr">
                      <a:solidFill>
                        <a:srgbClr val="FAF5DC"/>
                      </a:solidFill>
                      <a:prstDash val="solid"/>
                      <a:round/>
                      <a:headEnd type="none" w="med" len="med"/>
                      <a:tailEnd type="none" w="med" len="med"/>
                    </a:lnL>
                    <a:lnR w="57150" cap="flat" cmpd="sng" algn="ctr">
                      <a:solidFill>
                        <a:srgbClr val="FAF5DC"/>
                      </a:solidFill>
                      <a:prstDash val="solid"/>
                      <a:round/>
                      <a:headEnd type="none" w="med" len="med"/>
                      <a:tailEnd type="none" w="med" len="med"/>
                    </a:lnR>
                    <a:lnT w="57150" cap="flat" cmpd="sng" algn="ctr">
                      <a:solidFill>
                        <a:srgbClr val="FAF5DC"/>
                      </a:solidFill>
                      <a:prstDash val="solid"/>
                      <a:round/>
                      <a:headEnd type="none" w="med" len="med"/>
                      <a:tailEnd type="none" w="med" len="med"/>
                    </a:lnT>
                    <a:lnB w="57150" cap="flat" cmpd="sng" algn="ctr">
                      <a:solidFill>
                        <a:srgbClr val="FAF5DC"/>
                      </a:solidFill>
                      <a:prstDash val="solid"/>
                      <a:round/>
                      <a:headEnd type="none" w="med" len="med"/>
                      <a:tailEnd type="none" w="med" len="med"/>
                    </a:lnB>
                    <a:solidFill>
                      <a:srgbClr val="FFFDFA"/>
                    </a:solidFill>
                  </a:tcPr>
                </a:tc>
                <a:extLst>
                  <a:ext uri="{0D108BD9-81ED-4DB2-BD59-A6C34878D82A}">
                    <a16:rowId xmlns:a16="http://schemas.microsoft.com/office/drawing/2014/main" val="10001"/>
                  </a:ext>
                </a:extLst>
              </a:tr>
              <a:tr h="1558777">
                <a:tc>
                  <a:txBody>
                    <a:bodyPr/>
                    <a:lstStyle/>
                    <a:p>
                      <a:pPr algn="ctr">
                        <a:lnSpc>
                          <a:spcPts val="5319"/>
                        </a:lnSpc>
                        <a:defRPr/>
                      </a:pPr>
                      <a:r>
                        <a:rPr lang="en-US" sz="3799">
                          <a:solidFill>
                            <a:schemeClr val="tx1"/>
                          </a:solidFill>
                          <a:latin typeface="Roboto Condensed Bold"/>
                        </a:rPr>
                        <a:t>Kết đoạn</a:t>
                      </a:r>
                      <a:endParaRPr lang="en-US" sz="1100">
                        <a:solidFill>
                          <a:schemeClr val="tx1"/>
                        </a:solidFill>
                      </a:endParaRPr>
                    </a:p>
                    <a:p>
                      <a:pPr algn="ctr">
                        <a:lnSpc>
                          <a:spcPts val="5319"/>
                        </a:lnSpc>
                      </a:pPr>
                      <a:r>
                        <a:rPr lang="en-US" sz="3799">
                          <a:solidFill>
                            <a:schemeClr val="tx1"/>
                          </a:solidFill>
                          <a:latin typeface="Roboto Condensed Bold"/>
                        </a:rPr>
                        <a:t>(1 câu)</a:t>
                      </a:r>
                    </a:p>
                  </a:txBody>
                  <a:tcPr marL="95250" marR="95250" marT="95250" marB="95250" anchor="ctr">
                    <a:lnL w="57150" cap="flat" cmpd="sng" algn="ctr">
                      <a:solidFill>
                        <a:srgbClr val="FAF5DC"/>
                      </a:solidFill>
                      <a:prstDash val="solid"/>
                      <a:round/>
                      <a:headEnd type="none" w="med" len="med"/>
                      <a:tailEnd type="none" w="med" len="med"/>
                    </a:lnL>
                    <a:lnR w="57150" cap="flat" cmpd="sng" algn="ctr">
                      <a:solidFill>
                        <a:srgbClr val="FAF5DC"/>
                      </a:solidFill>
                      <a:prstDash val="solid"/>
                      <a:round/>
                      <a:headEnd type="none" w="med" len="med"/>
                      <a:tailEnd type="none" w="med" len="med"/>
                    </a:lnR>
                    <a:lnT w="57150" cap="flat" cmpd="sng" algn="ctr">
                      <a:solidFill>
                        <a:srgbClr val="FAF5DC"/>
                      </a:solidFill>
                      <a:prstDash val="solid"/>
                      <a:round/>
                      <a:headEnd type="none" w="med" len="med"/>
                      <a:tailEnd type="none" w="med" len="med"/>
                    </a:lnT>
                    <a:lnB w="57150" cap="flat" cmpd="sng" algn="ctr">
                      <a:solidFill>
                        <a:srgbClr val="FAF5DC"/>
                      </a:solidFill>
                      <a:prstDash val="solid"/>
                      <a:round/>
                      <a:headEnd type="none" w="med" len="med"/>
                      <a:tailEnd type="none" w="med" len="med"/>
                    </a:lnB>
                    <a:solidFill>
                      <a:srgbClr val="B49C7F"/>
                    </a:solidFill>
                  </a:tcPr>
                </a:tc>
                <a:tc>
                  <a:txBody>
                    <a:bodyPr/>
                    <a:lstStyle/>
                    <a:p>
                      <a:pPr algn="just">
                        <a:lnSpc>
                          <a:spcPts val="5319"/>
                        </a:lnSpc>
                        <a:defRPr/>
                      </a:pPr>
                      <a:r>
                        <a:rPr lang="en-US" sz="3799" dirty="0" err="1">
                          <a:solidFill>
                            <a:srgbClr val="000000"/>
                          </a:solidFill>
                          <a:latin typeface="Times New Roman" pitchFamily="18" charset="0"/>
                          <a:cs typeface="Times New Roman" pitchFamily="18" charset="0"/>
                        </a:rPr>
                        <a:t>Khái</a:t>
                      </a:r>
                      <a:r>
                        <a:rPr lang="en-US" sz="3799" dirty="0">
                          <a:solidFill>
                            <a:srgbClr val="000000"/>
                          </a:solidFill>
                          <a:latin typeface="Times New Roman" pitchFamily="18" charset="0"/>
                          <a:cs typeface="Times New Roman" pitchFamily="18" charset="0"/>
                        </a:rPr>
                        <a:t> </a:t>
                      </a:r>
                      <a:r>
                        <a:rPr lang="en-US" sz="3799" dirty="0" err="1">
                          <a:solidFill>
                            <a:srgbClr val="000000"/>
                          </a:solidFill>
                          <a:latin typeface="Times New Roman" pitchFamily="18" charset="0"/>
                          <a:cs typeface="Times New Roman" pitchFamily="18" charset="0"/>
                        </a:rPr>
                        <a:t>quát</a:t>
                      </a:r>
                      <a:r>
                        <a:rPr lang="en-US" sz="3799" dirty="0">
                          <a:solidFill>
                            <a:srgbClr val="000000"/>
                          </a:solidFill>
                          <a:latin typeface="Times New Roman" pitchFamily="18" charset="0"/>
                          <a:cs typeface="Times New Roman" pitchFamily="18" charset="0"/>
                        </a:rPr>
                        <a:t> </a:t>
                      </a:r>
                      <a:r>
                        <a:rPr lang="en-US" sz="3799" dirty="0" err="1">
                          <a:solidFill>
                            <a:srgbClr val="000000"/>
                          </a:solidFill>
                          <a:latin typeface="Times New Roman" pitchFamily="18" charset="0"/>
                          <a:cs typeface="Times New Roman" pitchFamily="18" charset="0"/>
                        </a:rPr>
                        <a:t>lại</a:t>
                      </a:r>
                      <a:r>
                        <a:rPr lang="en-US" sz="3799" dirty="0">
                          <a:solidFill>
                            <a:srgbClr val="000000"/>
                          </a:solidFill>
                          <a:latin typeface="Times New Roman" pitchFamily="18" charset="0"/>
                          <a:cs typeface="Times New Roman" pitchFamily="18" charset="0"/>
                        </a:rPr>
                        <a:t> </a:t>
                      </a:r>
                      <a:r>
                        <a:rPr lang="en-US" sz="3799" dirty="0" err="1">
                          <a:solidFill>
                            <a:srgbClr val="000000"/>
                          </a:solidFill>
                          <a:latin typeface="Times New Roman" pitchFamily="18" charset="0"/>
                          <a:cs typeface="Times New Roman" pitchFamily="18" charset="0"/>
                        </a:rPr>
                        <a:t>tình</a:t>
                      </a:r>
                      <a:r>
                        <a:rPr lang="en-US" sz="3799" dirty="0">
                          <a:solidFill>
                            <a:srgbClr val="000000"/>
                          </a:solidFill>
                          <a:latin typeface="Times New Roman" pitchFamily="18" charset="0"/>
                          <a:cs typeface="Times New Roman" pitchFamily="18" charset="0"/>
                        </a:rPr>
                        <a:t> </a:t>
                      </a:r>
                      <a:r>
                        <a:rPr lang="en-US" sz="3799" dirty="0" err="1">
                          <a:solidFill>
                            <a:srgbClr val="000000"/>
                          </a:solidFill>
                          <a:latin typeface="Times New Roman" pitchFamily="18" charset="0"/>
                          <a:cs typeface="Times New Roman" pitchFamily="18" charset="0"/>
                        </a:rPr>
                        <a:t>cảm</a:t>
                      </a:r>
                      <a:r>
                        <a:rPr lang="en-US" sz="3799" dirty="0">
                          <a:solidFill>
                            <a:srgbClr val="000000"/>
                          </a:solidFill>
                          <a:latin typeface="Times New Roman" pitchFamily="18" charset="0"/>
                          <a:cs typeface="Times New Roman" pitchFamily="18" charset="0"/>
                        </a:rPr>
                        <a:t>, </a:t>
                      </a:r>
                      <a:r>
                        <a:rPr lang="en-US" sz="3799" dirty="0" err="1">
                          <a:solidFill>
                            <a:srgbClr val="000000"/>
                          </a:solidFill>
                          <a:latin typeface="Times New Roman" pitchFamily="18" charset="0"/>
                          <a:cs typeface="Times New Roman" pitchFamily="18" charset="0"/>
                        </a:rPr>
                        <a:t>cảm</a:t>
                      </a:r>
                      <a:r>
                        <a:rPr lang="en-US" sz="3799" dirty="0">
                          <a:solidFill>
                            <a:srgbClr val="000000"/>
                          </a:solidFill>
                          <a:latin typeface="Times New Roman" pitchFamily="18" charset="0"/>
                          <a:cs typeface="Times New Roman" pitchFamily="18" charset="0"/>
                        </a:rPr>
                        <a:t> </a:t>
                      </a:r>
                      <a:r>
                        <a:rPr lang="en-US" sz="3799" dirty="0" err="1">
                          <a:solidFill>
                            <a:srgbClr val="000000"/>
                          </a:solidFill>
                          <a:latin typeface="Times New Roman" pitchFamily="18" charset="0"/>
                          <a:cs typeface="Times New Roman" pitchFamily="18" charset="0"/>
                        </a:rPr>
                        <a:t>xúc</a:t>
                      </a:r>
                      <a:r>
                        <a:rPr lang="en-US" sz="3799" dirty="0">
                          <a:solidFill>
                            <a:srgbClr val="000000"/>
                          </a:solidFill>
                          <a:latin typeface="Times New Roman" pitchFamily="18" charset="0"/>
                          <a:cs typeface="Times New Roman" pitchFamily="18" charset="0"/>
                        </a:rPr>
                        <a:t> </a:t>
                      </a:r>
                      <a:r>
                        <a:rPr lang="en-US" sz="3799" dirty="0" err="1">
                          <a:solidFill>
                            <a:srgbClr val="000000"/>
                          </a:solidFill>
                          <a:latin typeface="Times New Roman" pitchFamily="18" charset="0"/>
                          <a:cs typeface="Times New Roman" pitchFamily="18" charset="0"/>
                        </a:rPr>
                        <a:t>về</a:t>
                      </a:r>
                      <a:r>
                        <a:rPr lang="en-US" sz="3799" dirty="0">
                          <a:solidFill>
                            <a:srgbClr val="000000"/>
                          </a:solidFill>
                          <a:latin typeface="Times New Roman" pitchFamily="18" charset="0"/>
                          <a:cs typeface="Times New Roman" pitchFamily="18" charset="0"/>
                        </a:rPr>
                        <a:t> </a:t>
                      </a:r>
                      <a:r>
                        <a:rPr lang="en-US" sz="3799" dirty="0" err="1">
                          <a:solidFill>
                            <a:srgbClr val="000000"/>
                          </a:solidFill>
                          <a:latin typeface="Times New Roman" pitchFamily="18" charset="0"/>
                          <a:cs typeface="Times New Roman" pitchFamily="18" charset="0"/>
                        </a:rPr>
                        <a:t>tác</a:t>
                      </a:r>
                      <a:r>
                        <a:rPr lang="en-US" sz="3799" dirty="0">
                          <a:solidFill>
                            <a:srgbClr val="000000"/>
                          </a:solidFill>
                          <a:latin typeface="Times New Roman" pitchFamily="18" charset="0"/>
                          <a:cs typeface="Times New Roman" pitchFamily="18" charset="0"/>
                        </a:rPr>
                        <a:t> </a:t>
                      </a:r>
                      <a:r>
                        <a:rPr lang="en-US" sz="3799" dirty="0" err="1">
                          <a:solidFill>
                            <a:srgbClr val="000000"/>
                          </a:solidFill>
                          <a:latin typeface="Times New Roman" pitchFamily="18" charset="0"/>
                          <a:cs typeface="Times New Roman" pitchFamily="18" charset="0"/>
                        </a:rPr>
                        <a:t>phẩm</a:t>
                      </a:r>
                      <a:r>
                        <a:rPr lang="en-US" sz="3799" dirty="0">
                          <a:solidFill>
                            <a:srgbClr val="000000"/>
                          </a:solidFill>
                          <a:latin typeface="Times New Roman" pitchFamily="18" charset="0"/>
                          <a:cs typeface="Times New Roman" pitchFamily="18" charset="0"/>
                        </a:rPr>
                        <a:t>.</a:t>
                      </a:r>
                      <a:endParaRPr lang="en-US" sz="1100" dirty="0">
                        <a:latin typeface="Times New Roman" pitchFamily="18" charset="0"/>
                        <a:cs typeface="Times New Roman" pitchFamily="18" charset="0"/>
                      </a:endParaRPr>
                    </a:p>
                    <a:p>
                      <a:pPr algn="just">
                        <a:lnSpc>
                          <a:spcPts val="5319"/>
                        </a:lnSpc>
                      </a:pPr>
                      <a:r>
                        <a:rPr lang="en-US" sz="3799" dirty="0">
                          <a:solidFill>
                            <a:srgbClr val="000000"/>
                          </a:solidFill>
                          <a:latin typeface="Times New Roman" pitchFamily="18" charset="0"/>
                          <a:cs typeface="Times New Roman" pitchFamily="18" charset="0"/>
                        </a:rPr>
                        <a:t>  </a:t>
                      </a:r>
                    </a:p>
                  </a:txBody>
                  <a:tcPr marL="95250" marR="95250" marT="95250" marB="95250" anchor="ctr">
                    <a:lnL w="57150" cap="flat" cmpd="sng" algn="ctr">
                      <a:solidFill>
                        <a:srgbClr val="FAF5DC"/>
                      </a:solidFill>
                      <a:prstDash val="solid"/>
                      <a:round/>
                      <a:headEnd type="none" w="med" len="med"/>
                      <a:tailEnd type="none" w="med" len="med"/>
                    </a:lnL>
                    <a:lnR w="57150" cap="flat" cmpd="sng" algn="ctr">
                      <a:solidFill>
                        <a:srgbClr val="FAF5DC"/>
                      </a:solidFill>
                      <a:prstDash val="solid"/>
                      <a:round/>
                      <a:headEnd type="none" w="med" len="med"/>
                      <a:tailEnd type="none" w="med" len="med"/>
                    </a:lnR>
                    <a:lnT w="57150" cap="flat" cmpd="sng" algn="ctr">
                      <a:solidFill>
                        <a:srgbClr val="FAF5DC"/>
                      </a:solidFill>
                      <a:prstDash val="solid"/>
                      <a:round/>
                      <a:headEnd type="none" w="med" len="med"/>
                      <a:tailEnd type="none" w="med" len="med"/>
                    </a:lnT>
                    <a:lnB w="57150" cap="flat" cmpd="sng" algn="ctr">
                      <a:solidFill>
                        <a:srgbClr val="FAF5DC"/>
                      </a:solidFill>
                      <a:prstDash val="solid"/>
                      <a:round/>
                      <a:headEnd type="none" w="med" len="med"/>
                      <a:tailEnd type="none" w="med" len="med"/>
                    </a:lnB>
                    <a:solidFill>
                      <a:srgbClr val="FFFDF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2901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
            <a:ext cx="17373600" cy="584775"/>
          </a:xfrm>
          <a:prstGeom prst="rect">
            <a:avLst/>
          </a:prstGeom>
        </p:spPr>
        <p:txBody>
          <a:bodyPr wrap="square">
            <a:spAutoFit/>
          </a:bodyPr>
          <a:lstStyle/>
          <a:p>
            <a:r>
              <a:rPr lang="en-US" sz="3200" b="1" u="sng">
                <a:latin typeface="Times New Roman" pitchFamily="18" charset="0"/>
                <a:cs typeface="Times New Roman" pitchFamily="18" charset="0"/>
              </a:rPr>
              <a:t>Bài tập trắc nghiệm</a:t>
            </a:r>
            <a:r>
              <a:rPr lang="en-US" sz="3200">
                <a:latin typeface="Times New Roman" pitchFamily="18" charset="0"/>
                <a:cs typeface="Times New Roman" pitchFamily="18" charset="0"/>
              </a:rPr>
              <a:t> : </a:t>
            </a:r>
          </a:p>
        </p:txBody>
      </p:sp>
      <p:sp>
        <p:nvSpPr>
          <p:cNvPr id="3" name="Rectangle 2"/>
          <p:cNvSpPr/>
          <p:nvPr/>
        </p:nvSpPr>
        <p:spPr>
          <a:xfrm>
            <a:off x="446314" y="699075"/>
            <a:ext cx="17373600" cy="1569660"/>
          </a:xfrm>
          <a:prstGeom prst="rect">
            <a:avLst/>
          </a:prstGeom>
        </p:spPr>
        <p:txBody>
          <a:bodyPr wrap="square">
            <a:spAutoFit/>
          </a:bodyPr>
          <a:lstStyle/>
          <a:p>
            <a:r>
              <a:rPr lang="en-US" sz="3200" b="1" u="sng">
                <a:latin typeface="Times New Roman" pitchFamily="18" charset="0"/>
                <a:cs typeface="Times New Roman" pitchFamily="18" charset="0"/>
              </a:rPr>
              <a:t>Câu 1:</a:t>
            </a:r>
            <a:r>
              <a:rPr lang="en-US" sz="3200" b="1">
                <a:latin typeface="Times New Roman" pitchFamily="18" charset="0"/>
                <a:cs typeface="Times New Roman" pitchFamily="18" charset="0"/>
              </a:rPr>
              <a:t> </a:t>
            </a:r>
            <a:r>
              <a:rPr lang="vi-VN" sz="3200">
                <a:latin typeface="Times New Roman" pitchFamily="18" charset="0"/>
                <a:cs typeface="Times New Roman" pitchFamily="18" charset="0"/>
              </a:rPr>
              <a:t>Câu khẳng định </a:t>
            </a:r>
            <a:r>
              <a:rPr lang="en-US" sz="3200">
                <a:latin typeface="Times New Roman" pitchFamily="18" charset="0"/>
                <a:cs typeface="Times New Roman" pitchFamily="18" charset="0"/>
              </a:rPr>
              <a:t>là câu </a:t>
            </a:r>
            <a:r>
              <a:rPr lang="vi-VN" sz="3200">
                <a:latin typeface="Times New Roman" pitchFamily="18" charset="0"/>
                <a:cs typeface="Times New Roman" pitchFamily="18" charset="0"/>
              </a:rPr>
              <a:t>dùng để thông báo, xác nhận sự tồn tại của một sự vật, sự việc nhất định </a:t>
            </a:r>
            <a:r>
              <a:rPr lang="en-US" sz="3200" b="1">
                <a:latin typeface="Times New Roman" pitchFamily="18" charset="0"/>
                <a:cs typeface="Times New Roman" pitchFamily="18" charset="0"/>
              </a:rPr>
              <a:t>và</a:t>
            </a:r>
            <a:r>
              <a:rPr lang="en-US" sz="3200">
                <a:latin typeface="Times New Roman" pitchFamily="18" charset="0"/>
                <a:cs typeface="Times New Roman" pitchFamily="18" charset="0"/>
              </a:rPr>
              <a:t> </a:t>
            </a:r>
            <a:r>
              <a:rPr lang="vi-VN" sz="3200">
                <a:latin typeface="Times New Roman" pitchFamily="18" charset="0"/>
                <a:cs typeface="Times New Roman" pitchFamily="18" charset="0"/>
              </a:rPr>
              <a:t>thường không chứa các từ ngữ mang ý nghĩa phủ định.</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        A.  Đúng                      B. Sai. </a:t>
            </a:r>
          </a:p>
        </p:txBody>
      </p:sp>
      <p:sp>
        <p:nvSpPr>
          <p:cNvPr id="4" name="Oval 3"/>
          <p:cNvSpPr/>
          <p:nvPr/>
        </p:nvSpPr>
        <p:spPr>
          <a:xfrm>
            <a:off x="1055914" y="1735335"/>
            <a:ext cx="772886"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446314" y="2171700"/>
            <a:ext cx="17232086" cy="1569660"/>
          </a:xfrm>
          <a:prstGeom prst="rect">
            <a:avLst/>
          </a:prstGeom>
        </p:spPr>
        <p:txBody>
          <a:bodyPr wrap="square">
            <a:spAutoFit/>
          </a:bodyPr>
          <a:lstStyle/>
          <a:p>
            <a:r>
              <a:rPr lang="vi-VN" sz="3200" b="1" u="sng">
                <a:latin typeface="Times New Roman" pitchFamily="18" charset="0"/>
                <a:cs typeface="Times New Roman" pitchFamily="18" charset="0"/>
              </a:rPr>
              <a:t>Câu 2: </a:t>
            </a:r>
            <a:r>
              <a:rPr lang="vi-VN" sz="3200">
                <a:latin typeface="Times New Roman" pitchFamily="18" charset="0"/>
                <a:cs typeface="Times New Roman" pitchFamily="18" charset="0"/>
              </a:rPr>
              <a:t>Câu Phủ định là câu dùng để thông báo, xác nhận không có sự vật, sự việc hoặc bác bỏ một ý kiến, một nhận định nào đó thường có các từ ngữ phủ định</a:t>
            </a:r>
          </a:p>
          <a:p>
            <a:r>
              <a:rPr lang="en-US" sz="3200">
                <a:latin typeface="Times New Roman" pitchFamily="18" charset="0"/>
                <a:cs typeface="Times New Roman" pitchFamily="18" charset="0"/>
              </a:rPr>
              <a:t>         </a:t>
            </a:r>
            <a:r>
              <a:rPr lang="vi-VN" sz="3200">
                <a:latin typeface="Times New Roman" pitchFamily="18" charset="0"/>
                <a:cs typeface="Times New Roman" pitchFamily="18" charset="0"/>
              </a:rPr>
              <a:t>A.</a:t>
            </a:r>
            <a:r>
              <a:rPr lang="en-US" sz="3200">
                <a:latin typeface="Times New Roman" pitchFamily="18" charset="0"/>
                <a:cs typeface="Times New Roman" pitchFamily="18" charset="0"/>
              </a:rPr>
              <a:t> </a:t>
            </a:r>
            <a:r>
              <a:rPr lang="vi-VN" sz="3200">
                <a:latin typeface="Times New Roman" pitchFamily="18" charset="0"/>
                <a:cs typeface="Times New Roman" pitchFamily="18" charset="0"/>
              </a:rPr>
              <a:t>Đúng                      B. Sai. </a:t>
            </a:r>
          </a:p>
        </p:txBody>
      </p:sp>
      <p:sp>
        <p:nvSpPr>
          <p:cNvPr id="9" name="Oval 8"/>
          <p:cNvSpPr/>
          <p:nvPr/>
        </p:nvSpPr>
        <p:spPr>
          <a:xfrm>
            <a:off x="1055914" y="3207960"/>
            <a:ext cx="772886"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Rectangle 5"/>
          <p:cNvSpPr/>
          <p:nvPr/>
        </p:nvSpPr>
        <p:spPr>
          <a:xfrm>
            <a:off x="446314" y="3695700"/>
            <a:ext cx="17232086" cy="3046988"/>
          </a:xfrm>
          <a:prstGeom prst="rect">
            <a:avLst/>
          </a:prstGeom>
        </p:spPr>
        <p:txBody>
          <a:bodyPr wrap="square">
            <a:spAutoFit/>
          </a:bodyPr>
          <a:lstStyle/>
          <a:p>
            <a:r>
              <a:rPr lang="en-US" sz="3200" b="1" u="sng">
                <a:latin typeface="Times New Roman" pitchFamily="18" charset="0"/>
                <a:cs typeface="Times New Roman" pitchFamily="18" charset="0"/>
              </a:rPr>
              <a:t>Câu 3</a:t>
            </a:r>
            <a:r>
              <a:rPr lang="en-US" sz="3200" u="sng">
                <a:latin typeface="Times New Roman" pitchFamily="18" charset="0"/>
                <a:cs typeface="Times New Roman" pitchFamily="18" charset="0"/>
              </a:rPr>
              <a:t>: </a:t>
            </a:r>
            <a:r>
              <a:rPr lang="en-US" sz="3200">
                <a:latin typeface="Times New Roman" pitchFamily="18" charset="0"/>
                <a:cs typeface="Times New Roman" pitchFamily="18" charset="0"/>
              </a:rPr>
              <a:t>Trong các câu trên câu nào là câu phủ định?</a:t>
            </a:r>
          </a:p>
          <a:p>
            <a:r>
              <a:rPr lang="en-US" sz="3200">
                <a:latin typeface="Times New Roman" pitchFamily="18" charset="0"/>
                <a:cs typeface="Times New Roman" pitchFamily="18" charset="0"/>
              </a:rPr>
              <a:t>a. Câu chuyện có lẽ chỉ là một câu chuyện hoang đường, song không phải là không có ý nghĩa.</a:t>
            </a:r>
          </a:p>
          <a:p>
            <a:r>
              <a:rPr lang="en-US" sz="3200">
                <a:latin typeface="Times New Roman" pitchFamily="18" charset="0"/>
                <a:cs typeface="Times New Roman" pitchFamily="18" charset="0"/>
              </a:rPr>
              <a:t>                                                                       </a:t>
            </a:r>
            <a:r>
              <a:rPr lang="en-US" sz="3200" i="1">
                <a:latin typeface="Times New Roman" pitchFamily="18" charset="0"/>
                <a:cs typeface="Times New Roman" pitchFamily="18" charset="0"/>
              </a:rPr>
              <a:t>(Hoài Thanh, Ý nghĩa văn chương)</a:t>
            </a:r>
          </a:p>
          <a:p>
            <a:r>
              <a:rPr lang="en-US" sz="3200">
                <a:latin typeface="Times New Roman" pitchFamily="18" charset="0"/>
                <a:cs typeface="Times New Roman" pitchFamily="18" charset="0"/>
              </a:rPr>
              <a:t>b. Tháng tám, hồng ngọc đỏ, hồng hạc vàng, không ai không từng ăn trong Tết Trung thu, ăn nó như ăn cả mùa thu vào lòng vào dạ.                         </a:t>
            </a:r>
            <a:r>
              <a:rPr lang="en-US" sz="3200" i="1">
                <a:latin typeface="Times New Roman" pitchFamily="18" charset="0"/>
                <a:cs typeface="Times New Roman" pitchFamily="18" charset="0"/>
              </a:rPr>
              <a:t>(Băng Sơn, Quả thơm)</a:t>
            </a:r>
          </a:p>
          <a:p>
            <a:r>
              <a:rPr lang="en-US" sz="3200">
                <a:latin typeface="Times New Roman" pitchFamily="18" charset="0"/>
                <a:cs typeface="Times New Roman" pitchFamily="18" charset="0"/>
              </a:rPr>
              <a:t>c. </a:t>
            </a:r>
            <a:r>
              <a:rPr lang="vi-VN" sz="3200">
                <a:latin typeface="Times New Roman" pitchFamily="18" charset="0"/>
                <a:cs typeface="Times New Roman" pitchFamily="18" charset="0"/>
              </a:rPr>
              <a:t>Nhưng không phải vậy đâu </a:t>
            </a:r>
            <a:r>
              <a:rPr lang="en-US" sz="3200">
                <a:latin typeface="Times New Roman" pitchFamily="18" charset="0"/>
                <a:cs typeface="Times New Roman" pitchFamily="18" charset="0"/>
              </a:rPr>
              <a:t>Lan</a:t>
            </a:r>
            <a:r>
              <a:rPr lang="vi-VN" sz="3200">
                <a:latin typeface="Times New Roman" pitchFamily="18" charset="0"/>
                <a:cs typeface="Times New Roman" pitchFamily="18" charset="0"/>
              </a:rPr>
              <a:t> à.  </a:t>
            </a:r>
            <a:endParaRPr lang="en-US" sz="3200">
              <a:latin typeface="Times New Roman" pitchFamily="18" charset="0"/>
              <a:cs typeface="Times New Roman" pitchFamily="18" charset="0"/>
            </a:endParaRPr>
          </a:p>
        </p:txBody>
      </p:sp>
      <p:sp>
        <p:nvSpPr>
          <p:cNvPr id="12" name="Rectangle 11"/>
          <p:cNvSpPr/>
          <p:nvPr/>
        </p:nvSpPr>
        <p:spPr>
          <a:xfrm>
            <a:off x="468085" y="6667500"/>
            <a:ext cx="17373600" cy="3539430"/>
          </a:xfrm>
          <a:prstGeom prst="rect">
            <a:avLst/>
          </a:prstGeom>
        </p:spPr>
        <p:txBody>
          <a:bodyPr wrap="square">
            <a:spAutoFit/>
          </a:bodyPr>
          <a:lstStyle/>
          <a:p>
            <a:r>
              <a:rPr lang="en-US" sz="3200" b="1" u="sng">
                <a:latin typeface="Times New Roman" pitchFamily="18" charset="0"/>
                <a:cs typeface="Times New Roman" pitchFamily="18" charset="0"/>
              </a:rPr>
              <a:t>Câu 4: </a:t>
            </a:r>
            <a:r>
              <a:rPr lang="en-US" sz="3200">
                <a:latin typeface="Times New Roman" pitchFamily="18" charset="0"/>
                <a:cs typeface="Times New Roman" pitchFamily="18" charset="0"/>
              </a:rPr>
              <a:t>Trong các câu trên câu nào là câu khẳng định?</a:t>
            </a:r>
          </a:p>
          <a:p>
            <a:r>
              <a:rPr lang="en-US" sz="3200">
                <a:latin typeface="Times New Roman" pitchFamily="18" charset="0"/>
                <a:cs typeface="Times New Roman" pitchFamily="18" charset="0"/>
              </a:rPr>
              <a:t>a.</a:t>
            </a:r>
            <a:r>
              <a:rPr lang="vi-VN" sz="3200">
                <a:latin typeface="Times New Roman" pitchFamily="18" charset="0"/>
                <a:cs typeface="Times New Roman" pitchFamily="18" charset="0"/>
              </a:rPr>
              <a:t>Ở</a:t>
            </a:r>
            <a:r>
              <a:rPr lang="en-US" sz="3200">
                <a:latin typeface="Times New Roman" pitchFamily="18" charset="0"/>
                <a:cs typeface="Times New Roman" pitchFamily="18" charset="0"/>
              </a:rPr>
              <a:t> thành phố của người da trắng, chẳng có nơi nào yên tĩnh cả, chẳng có nơi nào là nghe được tiếng lá cây lay động vào mùa xuân hay tiếng vỗ cánh của côn trùng.</a:t>
            </a:r>
          </a:p>
          <a:p>
            <a:r>
              <a:rPr lang="en-US" sz="3200">
                <a:latin typeface="Times New Roman" pitchFamily="18" charset="0"/>
                <a:cs typeface="Times New Roman" pitchFamily="18" charset="0"/>
              </a:rPr>
              <a:t>                                                             </a:t>
            </a:r>
            <a:r>
              <a:rPr lang="en-US" sz="3200" i="1">
                <a:latin typeface="Times New Roman" pitchFamily="18" charset="0"/>
                <a:cs typeface="Times New Roman" pitchFamily="18" charset="0"/>
              </a:rPr>
              <a:t>(Xi-át-tơn, Diễn từ ứng khẩu của thủ lĩnh da đỏ Xi-át-tơn)</a:t>
            </a:r>
          </a:p>
          <a:p>
            <a:r>
              <a:rPr lang="en-US" sz="3200">
                <a:latin typeface="Times New Roman" pitchFamily="18" charset="0"/>
                <a:cs typeface="Times New Roman" pitchFamily="18" charset="0"/>
              </a:rPr>
              <a:t>b.</a:t>
            </a:r>
            <a:r>
              <a:rPr lang="vi-VN" sz="3200">
                <a:latin typeface="Times New Roman" pitchFamily="18" charset="0"/>
                <a:cs typeface="Times New Roman" pitchFamily="18" charset="0"/>
              </a:rPr>
              <a:t>Còn chúng tôi, chúng tôi chẳng thể quên được mảnh đất tươi đẹp này.</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                                                              </a:t>
            </a:r>
            <a:r>
              <a:rPr lang="vi-VN" sz="3200" i="1">
                <a:latin typeface="Times New Roman" pitchFamily="18" charset="0"/>
                <a:cs typeface="Times New Roman" pitchFamily="18" charset="0"/>
              </a:rPr>
              <a:t>(Xi-át-tơn, Diễn từ ứng khẩu của thủ lĩnh da dỏ Xi-át-tơn)</a:t>
            </a:r>
            <a:endParaRPr lang="en-US" sz="3200" i="1">
              <a:latin typeface="Times New Roman" pitchFamily="18" charset="0"/>
              <a:cs typeface="Times New Roman" pitchFamily="18" charset="0"/>
            </a:endParaRPr>
          </a:p>
          <a:p>
            <a:r>
              <a:rPr lang="en-US" sz="3200">
                <a:latin typeface="Times New Roman" pitchFamily="18" charset="0"/>
                <a:cs typeface="Times New Roman" pitchFamily="18" charset="0"/>
              </a:rPr>
              <a:t>c. </a:t>
            </a:r>
            <a:r>
              <a:rPr lang="vi-VN" sz="3200">
                <a:latin typeface="Times New Roman" pitchFamily="18" charset="0"/>
                <a:cs typeface="Times New Roman" pitchFamily="18" charset="0"/>
              </a:rPr>
              <a:t>Tôi không phải không biết.</a:t>
            </a:r>
            <a:endParaRPr lang="en-US" sz="3200">
              <a:latin typeface="Times New Roman" pitchFamily="18" charset="0"/>
              <a:cs typeface="Times New Roman" pitchFamily="18" charset="0"/>
            </a:endParaRPr>
          </a:p>
        </p:txBody>
      </p:sp>
      <p:sp>
        <p:nvSpPr>
          <p:cNvPr id="13" name="Oval 12"/>
          <p:cNvSpPr/>
          <p:nvPr/>
        </p:nvSpPr>
        <p:spPr>
          <a:xfrm>
            <a:off x="81642" y="6209288"/>
            <a:ext cx="772886"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81642" y="9563100"/>
            <a:ext cx="772886"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8862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9" grpId="0" animBg="1"/>
      <p:bldP spid="6" grpId="0"/>
      <p:bldP spid="12" grpId="0"/>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562100"/>
            <a:ext cx="16916400" cy="1446550"/>
          </a:xfrm>
          <a:prstGeom prst="rect">
            <a:avLst/>
          </a:prstGeom>
          <a:noFill/>
        </p:spPr>
        <p:txBody>
          <a:bodyPr wrap="square" rtlCol="0">
            <a:spAutoFit/>
          </a:bodyPr>
          <a:lstStyle/>
          <a:p>
            <a:r>
              <a:rPr lang="en-US" sz="4400">
                <a:solidFill>
                  <a:srgbClr val="FF0000"/>
                </a:solidFill>
                <a:latin typeface="Times New Roman" pitchFamily="18" charset="0"/>
                <a:cs typeface="Times New Roman" pitchFamily="18" charset="0"/>
              </a:rPr>
              <a:t>Bài hát : </a:t>
            </a:r>
            <a:r>
              <a:rPr lang="vi-VN" sz="4400">
                <a:solidFill>
                  <a:srgbClr val="FF0000"/>
                </a:solidFill>
                <a:latin typeface="Times New Roman" pitchFamily="18" charset="0"/>
                <a:cs typeface="Times New Roman" pitchFamily="18" charset="0"/>
              </a:rPr>
              <a:t>Huyền Thoại Núi Voi –</a:t>
            </a:r>
            <a:r>
              <a:rPr lang="en-US" sz="4400">
                <a:solidFill>
                  <a:srgbClr val="FF0000"/>
                </a:solidFill>
                <a:latin typeface="Times New Roman" pitchFamily="18" charset="0"/>
                <a:cs typeface="Times New Roman" pitchFamily="18" charset="0"/>
              </a:rPr>
              <a:t> Trình bày : </a:t>
            </a:r>
            <a:r>
              <a:rPr lang="vi-VN" sz="4400">
                <a:solidFill>
                  <a:srgbClr val="FF0000"/>
                </a:solidFill>
                <a:latin typeface="Times New Roman" pitchFamily="18" charset="0"/>
                <a:cs typeface="Times New Roman" pitchFamily="18" charset="0"/>
              </a:rPr>
              <a:t>Nghệ Sĩ Ưu Tú Tố Uyê</a:t>
            </a:r>
            <a:r>
              <a:rPr lang="en-US" sz="4400">
                <a:solidFill>
                  <a:srgbClr val="FF0000"/>
                </a:solidFill>
                <a:latin typeface="Times New Roman" pitchFamily="18" charset="0"/>
                <a:cs typeface="Times New Roman" pitchFamily="18" charset="0"/>
              </a:rPr>
              <a:t>n</a:t>
            </a:r>
          </a:p>
          <a:p>
            <a:r>
              <a:rPr lang="en-US" sz="4400">
                <a:solidFill>
                  <a:srgbClr val="FF0000"/>
                </a:solidFill>
                <a:latin typeface="Times New Roman" pitchFamily="18" charset="0"/>
                <a:cs typeface="Times New Roman" pitchFamily="18" charset="0"/>
              </a:rPr>
              <a:t>               Tìm các câu </a:t>
            </a:r>
            <a:r>
              <a:rPr lang="en-US" sz="4400" b="1" u="sng">
                <a:solidFill>
                  <a:srgbClr val="FF0000"/>
                </a:solidFill>
                <a:latin typeface="Times New Roman" pitchFamily="18" charset="0"/>
                <a:cs typeface="Times New Roman" pitchFamily="18" charset="0"/>
              </a:rPr>
              <a:t>khẳng định </a:t>
            </a:r>
            <a:r>
              <a:rPr lang="en-US" sz="4400">
                <a:solidFill>
                  <a:srgbClr val="FF0000"/>
                </a:solidFill>
                <a:latin typeface="Times New Roman" pitchFamily="18" charset="0"/>
                <a:cs typeface="Times New Roman" pitchFamily="18" charset="0"/>
              </a:rPr>
              <a:t>và </a:t>
            </a:r>
            <a:r>
              <a:rPr lang="en-US" sz="4400" b="1" u="sng">
                <a:solidFill>
                  <a:srgbClr val="FF0000"/>
                </a:solidFill>
                <a:latin typeface="Times New Roman" pitchFamily="18" charset="0"/>
                <a:cs typeface="Times New Roman" pitchFamily="18" charset="0"/>
              </a:rPr>
              <a:t>phủ định </a:t>
            </a:r>
            <a:r>
              <a:rPr lang="en-US" sz="4400">
                <a:solidFill>
                  <a:srgbClr val="FF0000"/>
                </a:solidFill>
                <a:latin typeface="Times New Roman" pitchFamily="18" charset="0"/>
                <a:cs typeface="Times New Roman" pitchFamily="18" charset="0"/>
              </a:rPr>
              <a:t>trong bài hát </a:t>
            </a:r>
          </a:p>
        </p:txBody>
      </p:sp>
    </p:spTree>
    <p:extLst>
      <p:ext uri="{BB962C8B-B14F-4D97-AF65-F5344CB8AC3E}">
        <p14:creationId xmlns:p14="http://schemas.microsoft.com/office/powerpoint/2010/main" val="1744997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US"/>
          </a:p>
        </p:txBody>
      </p:sp>
      <p:sp>
        <p:nvSpPr>
          <p:cNvPr id="3" name="Freeform 3"/>
          <p:cNvSpPr/>
          <p:nvPr/>
        </p:nvSpPr>
        <p:spPr>
          <a:xfrm rot="-408043">
            <a:off x="3434751" y="1412557"/>
            <a:ext cx="11723298" cy="7766685"/>
          </a:xfrm>
          <a:custGeom>
            <a:avLst/>
            <a:gdLst/>
            <a:ahLst/>
            <a:cxnLst/>
            <a:rect l="l" t="t" r="r" b="b"/>
            <a:pathLst>
              <a:path w="11723298" h="7766685">
                <a:moveTo>
                  <a:pt x="0" y="0"/>
                </a:moveTo>
                <a:lnTo>
                  <a:pt x="11723298" y="0"/>
                </a:lnTo>
                <a:lnTo>
                  <a:pt x="11723298" y="7766686"/>
                </a:lnTo>
                <a:lnTo>
                  <a:pt x="0" y="77666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838200" y="339873"/>
            <a:ext cx="16154400" cy="8686970"/>
          </a:xfrm>
          <a:custGeom>
            <a:avLst/>
            <a:gdLst/>
            <a:ahLst/>
            <a:cxnLst/>
            <a:rect l="l" t="t" r="r" b="b"/>
            <a:pathLst>
              <a:path w="11723298" h="7766685">
                <a:moveTo>
                  <a:pt x="0" y="0"/>
                </a:moveTo>
                <a:lnTo>
                  <a:pt x="11723298" y="0"/>
                </a:lnTo>
                <a:lnTo>
                  <a:pt x="11723298" y="7766686"/>
                </a:lnTo>
                <a:lnTo>
                  <a:pt x="0" y="77666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5392400" y="339872"/>
            <a:ext cx="2577742" cy="2569092"/>
          </a:xfrm>
          <a:custGeom>
            <a:avLst/>
            <a:gdLst/>
            <a:ahLst/>
            <a:cxnLst/>
            <a:rect l="l" t="t" r="r" b="b"/>
            <a:pathLst>
              <a:path w="2577742" h="2569092">
                <a:moveTo>
                  <a:pt x="0" y="0"/>
                </a:moveTo>
                <a:lnTo>
                  <a:pt x="2577742" y="0"/>
                </a:lnTo>
                <a:lnTo>
                  <a:pt x="2577742" y="2569092"/>
                </a:lnTo>
                <a:lnTo>
                  <a:pt x="0" y="2569092"/>
                </a:lnTo>
                <a:lnTo>
                  <a:pt x="0" y="0"/>
                </a:lnTo>
                <a:close/>
              </a:path>
            </a:pathLst>
          </a:custGeom>
          <a:blipFill>
            <a:blip r:embed="rId7"/>
            <a:stretch>
              <a:fillRect/>
            </a:stretch>
          </a:blipFill>
        </p:spPr>
        <p:txBody>
          <a:bodyPr/>
          <a:lstStyle/>
          <a:p>
            <a:endParaRPr lang="en-US"/>
          </a:p>
        </p:txBody>
      </p:sp>
      <p:sp>
        <p:nvSpPr>
          <p:cNvPr id="6" name="Freeform 6"/>
          <p:cNvSpPr/>
          <p:nvPr/>
        </p:nvSpPr>
        <p:spPr>
          <a:xfrm rot="-10419309">
            <a:off x="304336" y="6573468"/>
            <a:ext cx="2577742" cy="2569092"/>
          </a:xfrm>
          <a:custGeom>
            <a:avLst/>
            <a:gdLst/>
            <a:ahLst/>
            <a:cxnLst/>
            <a:rect l="l" t="t" r="r" b="b"/>
            <a:pathLst>
              <a:path w="2577742" h="2569092">
                <a:moveTo>
                  <a:pt x="0" y="0"/>
                </a:moveTo>
                <a:lnTo>
                  <a:pt x="2577742" y="0"/>
                </a:lnTo>
                <a:lnTo>
                  <a:pt x="2577742" y="2569092"/>
                </a:lnTo>
                <a:lnTo>
                  <a:pt x="0" y="2569092"/>
                </a:lnTo>
                <a:lnTo>
                  <a:pt x="0" y="0"/>
                </a:lnTo>
                <a:close/>
              </a:path>
            </a:pathLst>
          </a:custGeom>
          <a:blipFill>
            <a:blip r:embed="rId7"/>
            <a:stretch>
              <a:fillRect/>
            </a:stretch>
          </a:blipFill>
        </p:spPr>
        <p:txBody>
          <a:bodyPr/>
          <a:lstStyle/>
          <a:p>
            <a:endParaRPr lang="en-US"/>
          </a:p>
        </p:txBody>
      </p:sp>
      <p:sp>
        <p:nvSpPr>
          <p:cNvPr id="7" name="TextBox 7"/>
          <p:cNvSpPr txBox="1"/>
          <p:nvPr/>
        </p:nvSpPr>
        <p:spPr>
          <a:xfrm>
            <a:off x="1793965" y="2682810"/>
            <a:ext cx="14700070" cy="4001095"/>
          </a:xfrm>
          <a:prstGeom prst="rect">
            <a:avLst/>
          </a:prstGeom>
        </p:spPr>
        <p:txBody>
          <a:bodyPr wrap="square" lIns="0" tIns="0" rIns="0" bIns="0" rtlCol="0" anchor="t">
            <a:spAutoFit/>
          </a:bodyPr>
          <a:lstStyle/>
          <a:p>
            <a:pPr algn="just">
              <a:lnSpc>
                <a:spcPts val="7840"/>
              </a:lnSpc>
            </a:pPr>
            <a:r>
              <a:rPr lang="en-US" sz="5600" u="sng">
                <a:solidFill>
                  <a:srgbClr val="FF0000"/>
                </a:solidFill>
                <a:latin typeface="Roboto Condensed"/>
              </a:rPr>
              <a:t>Về nhà </a:t>
            </a:r>
            <a:r>
              <a:rPr lang="en-US" sz="5600">
                <a:solidFill>
                  <a:srgbClr val="FF0000"/>
                </a:solidFill>
                <a:latin typeface="Roboto Condensed"/>
              </a:rPr>
              <a:t>: </a:t>
            </a:r>
          </a:p>
          <a:p>
            <a:pPr algn="just">
              <a:lnSpc>
                <a:spcPts val="7840"/>
              </a:lnSpc>
            </a:pPr>
            <a:r>
              <a:rPr lang="en-US" sz="5600">
                <a:solidFill>
                  <a:srgbClr val="FF0000"/>
                </a:solidFill>
                <a:latin typeface="Roboto Condensed"/>
              </a:rPr>
              <a:t>Học bài và hoàn thiện các bài tập. </a:t>
            </a:r>
          </a:p>
          <a:p>
            <a:pPr algn="just">
              <a:lnSpc>
                <a:spcPts val="7840"/>
              </a:lnSpc>
            </a:pPr>
            <a:r>
              <a:rPr lang="en-US" sz="5600">
                <a:solidFill>
                  <a:srgbClr val="FF0000"/>
                </a:solidFill>
                <a:latin typeface="Roboto Condensed"/>
              </a:rPr>
              <a:t>chuẩn chị bài: </a:t>
            </a:r>
            <a:r>
              <a:rPr lang="en-US" sz="5600">
                <a:solidFill>
                  <a:srgbClr val="FF0000"/>
                </a:solidFill>
                <a:latin typeface="Roboto Condensed Italics"/>
              </a:rPr>
              <a:t>Nghị luận về một tư tưởng, đạo lí</a:t>
            </a:r>
          </a:p>
          <a:p>
            <a:pPr algn="just">
              <a:lnSpc>
                <a:spcPts val="7840"/>
              </a:lnSpc>
            </a:pPr>
            <a:endParaRPr lang="en-US" sz="5600">
              <a:solidFill>
                <a:srgbClr val="FF0000"/>
              </a:solidFill>
              <a:latin typeface="Roboto Condensed Italics"/>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3D6D9C-C4DC-21B6-C87A-3DA6E5CAE1C3}"/>
              </a:ext>
            </a:extLst>
          </p:cNvPr>
          <p:cNvSpPr txBox="1"/>
          <p:nvPr/>
        </p:nvSpPr>
        <p:spPr>
          <a:xfrm>
            <a:off x="685800" y="571500"/>
            <a:ext cx="16916400" cy="5632311"/>
          </a:xfrm>
          <a:prstGeom prst="rect">
            <a:avLst/>
          </a:prstGeom>
          <a:noFill/>
        </p:spPr>
        <p:txBody>
          <a:bodyPr wrap="square">
            <a:spAutoFit/>
          </a:bodyPr>
          <a:lstStyle/>
          <a:p>
            <a:r>
              <a:rPr lang="vi-VN" sz="3600" dirty="0"/>
              <a:t>- Núi Voi là một địa danh lịch sử gắn liền với truyền thống đấu tranh chống giặc ngoại xâm của nhân dân Hải Phòng. Trong các cuộc kháng chiến, nơi đây từng là căn cứ cách mạng và địa điểm chiến đấu của quân dân ta.</a:t>
            </a:r>
          </a:p>
          <a:p>
            <a:r>
              <a:rPr lang="vi-VN" sz="3600" dirty="0"/>
              <a:t>- Qua bài học và qua những ca khúc như Huyền thoại Núi Voi, các em càng hiểu </a:t>
            </a:r>
            <a:r>
              <a:rPr lang="vi-VN" sz="3600" dirty="0" err="1"/>
              <a:t>rằng:Nhân</a:t>
            </a:r>
            <a:r>
              <a:rPr lang="vi-VN" sz="3600" dirty="0"/>
              <a:t> dân ta không bao giờ quên truyền thống đấu tranh bảo vệ Tổ quốc. </a:t>
            </a:r>
          </a:p>
          <a:p>
            <a:r>
              <a:rPr lang="vi-VN" sz="3600" dirty="0"/>
              <a:t> Thế hệ học sinh hôm nay cần tự hào về quê hương, biết trân trọng lịch sử và có ý thức học tập, rèn luyện để góp phần bảo vệ đất nước. </a:t>
            </a:r>
          </a:p>
          <a:p>
            <a:r>
              <a:rPr lang="vi-VN" sz="3600" dirty="0"/>
              <a:t>=&gt;Qua việc học về câu khẳng định và câu phủ định, các em không chỉ nắm được kiến thức tiếng Việt mà còn hiểu thêm về lịch sử quê hương, truyền thống yêu nước và tinh thần bảo vệ Tổ quốc của dân tộc Việt Nam.</a:t>
            </a:r>
          </a:p>
        </p:txBody>
      </p:sp>
    </p:spTree>
    <p:extLst>
      <p:ext uri="{BB962C8B-B14F-4D97-AF65-F5344CB8AC3E}">
        <p14:creationId xmlns:p14="http://schemas.microsoft.com/office/powerpoint/2010/main" val="3271885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DCD7"/>
        </a:solidFill>
        <a:effectLst/>
      </p:bgPr>
    </p:bg>
    <p:spTree>
      <p:nvGrpSpPr>
        <p:cNvPr id="1" name=""/>
        <p:cNvGrpSpPr/>
        <p:nvPr/>
      </p:nvGrpSpPr>
      <p:grpSpPr>
        <a:xfrm>
          <a:off x="0" y="0"/>
          <a:ext cx="0" cy="0"/>
          <a:chOff x="0" y="0"/>
          <a:chExt cx="0" cy="0"/>
        </a:xfrm>
      </p:grpSpPr>
      <p:grpSp>
        <p:nvGrpSpPr>
          <p:cNvPr id="11" name="Group 11"/>
          <p:cNvGrpSpPr/>
          <p:nvPr/>
        </p:nvGrpSpPr>
        <p:grpSpPr>
          <a:xfrm>
            <a:off x="762000" y="1381512"/>
            <a:ext cx="17009267" cy="3194596"/>
            <a:chOff x="0" y="-28575"/>
            <a:chExt cx="3462962" cy="841375"/>
          </a:xfrm>
        </p:grpSpPr>
        <p:sp>
          <p:nvSpPr>
            <p:cNvPr id="12" name="Freeform 12"/>
            <p:cNvSpPr/>
            <p:nvPr/>
          </p:nvSpPr>
          <p:spPr>
            <a:xfrm>
              <a:off x="18907" y="59304"/>
              <a:ext cx="3444055" cy="418813"/>
            </a:xfrm>
            <a:custGeom>
              <a:avLst/>
              <a:gdLst/>
              <a:ahLst/>
              <a:cxnLst/>
              <a:rect l="l" t="t" r="r" b="b"/>
              <a:pathLst>
                <a:path w="3382000" h="812800">
                  <a:moveTo>
                    <a:pt x="9044" y="0"/>
                  </a:moveTo>
                  <a:lnTo>
                    <a:pt x="3372956" y="0"/>
                  </a:lnTo>
                  <a:cubicBezTo>
                    <a:pt x="3375355" y="0"/>
                    <a:pt x="3377655" y="953"/>
                    <a:pt x="3379351" y="2649"/>
                  </a:cubicBezTo>
                  <a:cubicBezTo>
                    <a:pt x="3381047" y="4345"/>
                    <a:pt x="3382000" y="6645"/>
                    <a:pt x="3382000" y="9044"/>
                  </a:cubicBezTo>
                  <a:lnTo>
                    <a:pt x="3382000" y="803756"/>
                  </a:lnTo>
                  <a:cubicBezTo>
                    <a:pt x="3382000" y="806155"/>
                    <a:pt x="3381047" y="808455"/>
                    <a:pt x="3379351" y="810151"/>
                  </a:cubicBezTo>
                  <a:cubicBezTo>
                    <a:pt x="3377655" y="811847"/>
                    <a:pt x="3375355" y="812800"/>
                    <a:pt x="3372956" y="812800"/>
                  </a:cubicBezTo>
                  <a:lnTo>
                    <a:pt x="9044" y="812800"/>
                  </a:lnTo>
                  <a:cubicBezTo>
                    <a:pt x="6645" y="812800"/>
                    <a:pt x="4345" y="811847"/>
                    <a:pt x="2649" y="810151"/>
                  </a:cubicBezTo>
                  <a:cubicBezTo>
                    <a:pt x="953" y="808455"/>
                    <a:pt x="0" y="806155"/>
                    <a:pt x="0" y="803756"/>
                  </a:cubicBezTo>
                  <a:lnTo>
                    <a:pt x="0" y="9044"/>
                  </a:lnTo>
                  <a:cubicBezTo>
                    <a:pt x="0" y="6645"/>
                    <a:pt x="953" y="4345"/>
                    <a:pt x="2649" y="2649"/>
                  </a:cubicBezTo>
                  <a:cubicBezTo>
                    <a:pt x="4345" y="953"/>
                    <a:pt x="6645" y="0"/>
                    <a:pt x="9044" y="0"/>
                  </a:cubicBezTo>
                  <a:close/>
                </a:path>
              </a:pathLst>
            </a:custGeom>
            <a:solidFill>
              <a:srgbClr val="D6CCBC"/>
            </a:solidFill>
            <a:ln w="38100" cap="sq">
              <a:solidFill>
                <a:srgbClr val="A58869"/>
              </a:solidFill>
              <a:prstDash val="solid"/>
              <a:miter/>
            </a:ln>
          </p:spPr>
          <p:txBody>
            <a:bodyPr/>
            <a:lstStyle/>
            <a:p>
              <a:endParaRPr lang="en-US">
                <a:solidFill>
                  <a:srgbClr val="FF0000"/>
                </a:solidFill>
              </a:endParaRPr>
            </a:p>
          </p:txBody>
        </p:sp>
        <p:sp>
          <p:nvSpPr>
            <p:cNvPr id="13" name="TextBox 13"/>
            <p:cNvSpPr txBox="1"/>
            <p:nvPr/>
          </p:nvSpPr>
          <p:spPr>
            <a:xfrm>
              <a:off x="0" y="-28575"/>
              <a:ext cx="3382000" cy="841375"/>
            </a:xfrm>
            <a:prstGeom prst="rect">
              <a:avLst/>
            </a:prstGeom>
          </p:spPr>
          <p:txBody>
            <a:bodyPr lIns="50800" tIns="50800" rIns="50800" bIns="50800" rtlCol="0" anchor="ctr"/>
            <a:lstStyle/>
            <a:p>
              <a:pPr algn="ctr">
                <a:lnSpc>
                  <a:spcPts val="2659"/>
                </a:lnSpc>
              </a:pPr>
              <a:endParaRPr>
                <a:solidFill>
                  <a:srgbClr val="FF0000"/>
                </a:solidFill>
              </a:endParaRPr>
            </a:p>
          </p:txBody>
        </p:sp>
      </p:grpSp>
      <p:grpSp>
        <p:nvGrpSpPr>
          <p:cNvPr id="14" name="Group 14"/>
          <p:cNvGrpSpPr/>
          <p:nvPr/>
        </p:nvGrpSpPr>
        <p:grpSpPr>
          <a:xfrm>
            <a:off x="838200" y="3428891"/>
            <a:ext cx="16916400" cy="771525"/>
            <a:chOff x="0" y="0"/>
            <a:chExt cx="3382000" cy="812800"/>
          </a:xfrm>
        </p:grpSpPr>
        <p:sp>
          <p:nvSpPr>
            <p:cNvPr id="15" name="Freeform 15"/>
            <p:cNvSpPr/>
            <p:nvPr/>
          </p:nvSpPr>
          <p:spPr>
            <a:xfrm>
              <a:off x="0" y="0"/>
              <a:ext cx="3382000" cy="812800"/>
            </a:xfrm>
            <a:custGeom>
              <a:avLst/>
              <a:gdLst/>
              <a:ahLst/>
              <a:cxnLst/>
              <a:rect l="l" t="t" r="r" b="b"/>
              <a:pathLst>
                <a:path w="3382000" h="812800">
                  <a:moveTo>
                    <a:pt x="9044" y="0"/>
                  </a:moveTo>
                  <a:lnTo>
                    <a:pt x="3372956" y="0"/>
                  </a:lnTo>
                  <a:cubicBezTo>
                    <a:pt x="3375355" y="0"/>
                    <a:pt x="3377655" y="953"/>
                    <a:pt x="3379351" y="2649"/>
                  </a:cubicBezTo>
                  <a:cubicBezTo>
                    <a:pt x="3381047" y="4345"/>
                    <a:pt x="3382000" y="6645"/>
                    <a:pt x="3382000" y="9044"/>
                  </a:cubicBezTo>
                  <a:lnTo>
                    <a:pt x="3382000" y="803756"/>
                  </a:lnTo>
                  <a:cubicBezTo>
                    <a:pt x="3382000" y="806155"/>
                    <a:pt x="3381047" y="808455"/>
                    <a:pt x="3379351" y="810151"/>
                  </a:cubicBezTo>
                  <a:cubicBezTo>
                    <a:pt x="3377655" y="811847"/>
                    <a:pt x="3375355" y="812800"/>
                    <a:pt x="3372956" y="812800"/>
                  </a:cubicBezTo>
                  <a:lnTo>
                    <a:pt x="9044" y="812800"/>
                  </a:lnTo>
                  <a:cubicBezTo>
                    <a:pt x="6645" y="812800"/>
                    <a:pt x="4345" y="811847"/>
                    <a:pt x="2649" y="810151"/>
                  </a:cubicBezTo>
                  <a:cubicBezTo>
                    <a:pt x="953" y="808455"/>
                    <a:pt x="0" y="806155"/>
                    <a:pt x="0" y="803756"/>
                  </a:cubicBezTo>
                  <a:lnTo>
                    <a:pt x="0" y="9044"/>
                  </a:lnTo>
                  <a:cubicBezTo>
                    <a:pt x="0" y="6645"/>
                    <a:pt x="953" y="4345"/>
                    <a:pt x="2649" y="2649"/>
                  </a:cubicBezTo>
                  <a:cubicBezTo>
                    <a:pt x="4345" y="953"/>
                    <a:pt x="6645" y="0"/>
                    <a:pt x="9044" y="0"/>
                  </a:cubicBezTo>
                  <a:close/>
                </a:path>
              </a:pathLst>
            </a:custGeom>
            <a:solidFill>
              <a:srgbClr val="D6CCBC"/>
            </a:solidFill>
            <a:ln w="38100" cap="sq">
              <a:solidFill>
                <a:srgbClr val="A58869"/>
              </a:solidFill>
              <a:prstDash val="solid"/>
              <a:miter/>
            </a:ln>
          </p:spPr>
          <p:txBody>
            <a:bodyPr/>
            <a:lstStyle/>
            <a:p>
              <a:endParaRPr lang="en-US"/>
            </a:p>
          </p:txBody>
        </p:sp>
        <p:sp>
          <p:nvSpPr>
            <p:cNvPr id="16" name="TextBox 16"/>
            <p:cNvSpPr txBox="1"/>
            <p:nvPr/>
          </p:nvSpPr>
          <p:spPr>
            <a:xfrm>
              <a:off x="0" y="-28575"/>
              <a:ext cx="3382000" cy="841375"/>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590800" y="-114300"/>
            <a:ext cx="13963745" cy="1872307"/>
          </a:xfrm>
          <a:prstGeom prst="rect">
            <a:avLst/>
          </a:prstGeom>
        </p:spPr>
        <p:txBody>
          <a:bodyPr wrap="square" lIns="0" tIns="0" rIns="0" bIns="0" rtlCol="0" anchor="t">
            <a:spAutoFit/>
          </a:bodyPr>
          <a:lstStyle/>
          <a:p>
            <a:pPr algn="ctr">
              <a:lnSpc>
                <a:spcPts val="14560"/>
              </a:lnSpc>
              <a:spcBef>
                <a:spcPct val="0"/>
              </a:spcBef>
            </a:pPr>
            <a:r>
              <a:rPr lang="en-US" sz="8800" dirty="0">
                <a:solidFill>
                  <a:srgbClr val="FF0000"/>
                </a:solidFill>
                <a:latin typeface="#9Slide07 SFU Blackout"/>
              </a:rPr>
              <a:t>NGHỆ THUẬT SẮP ĐẶT</a:t>
            </a:r>
          </a:p>
        </p:txBody>
      </p:sp>
      <p:sp>
        <p:nvSpPr>
          <p:cNvPr id="18" name="TextBox 18"/>
          <p:cNvSpPr txBox="1"/>
          <p:nvPr/>
        </p:nvSpPr>
        <p:spPr>
          <a:xfrm>
            <a:off x="9139238" y="828675"/>
            <a:ext cx="9525" cy="1783714"/>
          </a:xfrm>
          <a:prstGeom prst="rect">
            <a:avLst/>
          </a:prstGeom>
        </p:spPr>
        <p:txBody>
          <a:bodyPr lIns="0" tIns="0" rIns="0" bIns="0" rtlCol="0" anchor="t">
            <a:spAutoFit/>
          </a:bodyPr>
          <a:lstStyle/>
          <a:p>
            <a:pPr algn="ctr">
              <a:lnSpc>
                <a:spcPts val="14560"/>
              </a:lnSpc>
              <a:spcBef>
                <a:spcPct val="0"/>
              </a:spcBef>
            </a:pPr>
            <a:endParaRPr/>
          </a:p>
        </p:txBody>
      </p:sp>
      <p:sp>
        <p:nvSpPr>
          <p:cNvPr id="19" name="TextBox 19"/>
          <p:cNvSpPr txBox="1"/>
          <p:nvPr/>
        </p:nvSpPr>
        <p:spPr>
          <a:xfrm>
            <a:off x="947738" y="1838712"/>
            <a:ext cx="16730662" cy="1590179"/>
          </a:xfrm>
          <a:prstGeom prst="rect">
            <a:avLst/>
          </a:prstGeom>
        </p:spPr>
        <p:txBody>
          <a:bodyPr wrap="square" lIns="0" tIns="0" rIns="0" bIns="0" rtlCol="0" anchor="t">
            <a:spAutoFit/>
          </a:bodyPr>
          <a:lstStyle/>
          <a:p>
            <a:pPr>
              <a:lnSpc>
                <a:spcPts val="6159"/>
              </a:lnSpc>
            </a:pPr>
            <a:r>
              <a:rPr lang="en-US" sz="4399" b="1">
                <a:solidFill>
                  <a:srgbClr val="000000"/>
                </a:solidFill>
                <a:latin typeface="Roboto Condensed"/>
              </a:rPr>
              <a:t>1.QuangTrung / sai / khiêng / vua / gấp / rút/ liền / đội / ván / che / vừa /</a:t>
            </a:r>
          </a:p>
          <a:p>
            <a:pPr>
              <a:lnSpc>
                <a:spcPts val="6159"/>
              </a:lnSpc>
            </a:pPr>
            <a:r>
              <a:rPr lang="en-US" sz="4399" b="1">
                <a:solidFill>
                  <a:srgbClr val="000000"/>
                </a:solidFill>
                <a:latin typeface="Roboto Condensed"/>
              </a:rPr>
              <a:t>xông / vừa/ thẳng/trước/lên</a:t>
            </a:r>
            <a:r>
              <a:rPr lang="en-US" sz="4399" b="1" dirty="0">
                <a:solidFill>
                  <a:srgbClr val="000000"/>
                </a:solidFill>
                <a:latin typeface="Roboto Condensed"/>
              </a:rPr>
              <a:t>.</a:t>
            </a:r>
          </a:p>
        </p:txBody>
      </p:sp>
      <p:sp>
        <p:nvSpPr>
          <p:cNvPr id="20" name="TextBox 20"/>
          <p:cNvSpPr txBox="1"/>
          <p:nvPr/>
        </p:nvSpPr>
        <p:spPr>
          <a:xfrm>
            <a:off x="827313" y="5393083"/>
            <a:ext cx="16611600" cy="737381"/>
          </a:xfrm>
          <a:prstGeom prst="rect">
            <a:avLst/>
          </a:prstGeom>
        </p:spPr>
        <p:txBody>
          <a:bodyPr wrap="square" lIns="0" tIns="0" rIns="0" bIns="0" rtlCol="0" anchor="t">
            <a:spAutoFit/>
          </a:bodyPr>
          <a:lstStyle/>
          <a:p>
            <a:pPr>
              <a:lnSpc>
                <a:spcPts val="6159"/>
              </a:lnSpc>
            </a:pPr>
            <a:r>
              <a:rPr lang="en-US" sz="4399">
                <a:solidFill>
                  <a:srgbClr val="000000"/>
                </a:solidFill>
                <a:latin typeface="Roboto Condensed"/>
              </a:rPr>
              <a:t> </a:t>
            </a:r>
          </a:p>
        </p:txBody>
      </p:sp>
      <p:sp>
        <p:nvSpPr>
          <p:cNvPr id="2" name="Rectangle 1"/>
          <p:cNvSpPr/>
          <p:nvPr/>
        </p:nvSpPr>
        <p:spPr>
          <a:xfrm>
            <a:off x="805543" y="4381500"/>
            <a:ext cx="16763998" cy="2554545"/>
          </a:xfrm>
          <a:prstGeom prst="rect">
            <a:avLst/>
          </a:prstGeom>
        </p:spPr>
        <p:txBody>
          <a:bodyPr wrap="square">
            <a:spAutoFit/>
          </a:bodyPr>
          <a:lstStyle/>
          <a:p>
            <a:r>
              <a:rPr lang="en-US" sz="4000" b="1" u="sng" dirty="0" err="1">
                <a:solidFill>
                  <a:srgbClr val="FF0000"/>
                </a:solidFill>
                <a:latin typeface="Times New Roman" pitchFamily="18" charset="0"/>
                <a:cs typeface="Times New Roman" pitchFamily="18" charset="0"/>
              </a:rPr>
              <a:t>Luật</a:t>
            </a:r>
            <a:r>
              <a:rPr lang="en-US" sz="4000" b="1" u="sng" dirty="0">
                <a:solidFill>
                  <a:srgbClr val="FF0000"/>
                </a:solidFill>
                <a:latin typeface="Times New Roman" pitchFamily="18" charset="0"/>
                <a:cs typeface="Times New Roman" pitchFamily="18" charset="0"/>
              </a:rPr>
              <a:t> </a:t>
            </a:r>
            <a:r>
              <a:rPr lang="en-US" sz="4000" b="1" u="sng" dirty="0" err="1">
                <a:solidFill>
                  <a:srgbClr val="FF0000"/>
                </a:solidFill>
                <a:latin typeface="Times New Roman" pitchFamily="18" charset="0"/>
                <a:cs typeface="Times New Roman" pitchFamily="18" charset="0"/>
              </a:rPr>
              <a:t>chơi</a:t>
            </a:r>
            <a:r>
              <a:rPr lang="en-US" sz="4000" b="1" u="sng" dirty="0">
                <a:solidFill>
                  <a:srgbClr val="FF0000"/>
                </a:solidFill>
                <a:latin typeface="Times New Roman" pitchFamily="18" charset="0"/>
                <a:cs typeface="Times New Roman" pitchFamily="18" charset="0"/>
              </a:rPr>
              <a:t>:</a:t>
            </a:r>
            <a:r>
              <a:rPr lang="en-US" sz="4000" dirty="0">
                <a:solidFill>
                  <a:srgbClr val="FF0000"/>
                </a:solidFill>
                <a:latin typeface="Times New Roman" pitchFamily="18" charset="0"/>
                <a:cs typeface="Times New Roman" pitchFamily="18" charset="0"/>
              </a:rPr>
              <a:t>  </a:t>
            </a:r>
            <a:r>
              <a:rPr lang="en-US" sz="4000" dirty="0" err="1">
                <a:latin typeface="Times New Roman" pitchFamily="18" charset="0"/>
                <a:cs typeface="Times New Roman" pitchFamily="18" charset="0"/>
              </a:rPr>
              <a:t>Gồm</a:t>
            </a:r>
            <a:r>
              <a:rPr lang="en-US" sz="4000" dirty="0">
                <a:latin typeface="Times New Roman" pitchFamily="18" charset="0"/>
                <a:cs typeface="Times New Roman" pitchFamily="18" charset="0"/>
              </a:rPr>
              <a:t> 3 </a:t>
            </a:r>
            <a:r>
              <a:rPr lang="en-US" sz="4000" dirty="0" err="1">
                <a:latin typeface="Times New Roman" pitchFamily="18" charset="0"/>
                <a:cs typeface="Times New Roman" pitchFamily="18" charset="0"/>
              </a:rPr>
              <a:t>đội</a:t>
            </a:r>
            <a:r>
              <a:rPr lang="en-US" sz="4000" dirty="0">
                <a:latin typeface="Times New Roman" pitchFamily="18" charset="0"/>
                <a:cs typeface="Times New Roman" pitchFamily="18" charset="0"/>
              </a:rPr>
              <a:t> , </a:t>
            </a:r>
            <a:r>
              <a:rPr lang="en-US" sz="4000" dirty="0" err="1">
                <a:latin typeface="Times New Roman" pitchFamily="18" charset="0"/>
                <a:cs typeface="Times New Roman" pitchFamily="18" charset="0"/>
              </a:rPr>
              <a:t>thời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gian</a:t>
            </a:r>
            <a:r>
              <a:rPr lang="en-US" sz="4000" dirty="0">
                <a:latin typeface="Times New Roman" pitchFamily="18" charset="0"/>
                <a:cs typeface="Times New Roman" pitchFamily="18" charset="0"/>
              </a:rPr>
              <a:t> 5 </a:t>
            </a:r>
            <a:r>
              <a:rPr lang="en-US" sz="4000" dirty="0" err="1">
                <a:latin typeface="Times New Roman" pitchFamily="18" charset="0"/>
                <a:cs typeface="Times New Roman" pitchFamily="18" charset="0"/>
              </a:rPr>
              <a:t>phút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thống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phương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lời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khoảng</a:t>
            </a:r>
            <a:r>
              <a:rPr lang="en-US" sz="4000" dirty="0">
                <a:latin typeface="Times New Roman" pitchFamily="18" charset="0"/>
                <a:cs typeface="Times New Roman" pitchFamily="18" charset="0"/>
              </a:rPr>
              <a:t> 2 </a:t>
            </a:r>
            <a:r>
              <a:rPr lang="en-US" sz="4000" dirty="0" err="1">
                <a:latin typeface="Times New Roman" pitchFamily="18" charset="0"/>
                <a:cs typeface="Times New Roman" pitchFamily="18" charset="0"/>
              </a:rPr>
              <a:t>phút</a:t>
            </a:r>
            <a:r>
              <a:rPr lang="en-US" sz="4000" dirty="0">
                <a:latin typeface="Times New Roman" pitchFamily="18" charset="0"/>
                <a:cs typeface="Times New Roman" pitchFamily="18" charset="0"/>
              </a:rPr>
              <a:t> -&gt; </a:t>
            </a:r>
            <a:r>
              <a:rPr lang="en-US" sz="4000" dirty="0" err="1">
                <a:latin typeface="Times New Roman" pitchFamily="18" charset="0"/>
                <a:cs typeface="Times New Roman" pitchFamily="18" charset="0"/>
              </a:rPr>
              <a:t>cử</a:t>
            </a:r>
            <a:r>
              <a:rPr lang="en-US" sz="4000" dirty="0">
                <a:latin typeface="Times New Roman" pitchFamily="18" charset="0"/>
                <a:cs typeface="Times New Roman" pitchFamily="18" charset="0"/>
              </a:rPr>
              <a:t> 1 </a:t>
            </a:r>
            <a:r>
              <a:rPr lang="en-US" sz="4000" dirty="0" err="1">
                <a:latin typeface="Times New Roman" pitchFamily="18" charset="0"/>
                <a:cs typeface="Times New Roman" pitchFamily="18" charset="0"/>
              </a:rPr>
              <a:t>bạn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khoảng</a:t>
            </a:r>
            <a:r>
              <a:rPr lang="en-US" sz="4000" dirty="0">
                <a:latin typeface="Times New Roman" pitchFamily="18" charset="0"/>
                <a:cs typeface="Times New Roman" pitchFamily="18" charset="0"/>
              </a:rPr>
              <a:t> 2 -3 </a:t>
            </a:r>
            <a:r>
              <a:rPr lang="en-US" sz="4000" dirty="0" err="1">
                <a:latin typeface="Times New Roman" pitchFamily="18" charset="0"/>
                <a:cs typeface="Times New Roman" pitchFamily="18" charset="0"/>
              </a:rPr>
              <a:t>phút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nhanh</a:t>
            </a:r>
            <a:r>
              <a:rPr lang="en-US" sz="4000" dirty="0">
                <a:latin typeface="Times New Roman" pitchFamily="18" charset="0"/>
                <a:cs typeface="Times New Roman" pitchFamily="18" charset="0"/>
              </a:rPr>
              <a:t> , </a:t>
            </a:r>
            <a:r>
              <a:rPr lang="en-US" sz="4000" dirty="0" err="1">
                <a:latin typeface="Times New Roman" pitchFamily="18" charset="0"/>
                <a:cs typeface="Times New Roman" pitchFamily="18" charset="0"/>
              </a:rPr>
              <a:t>kết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đúng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sẽ</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nhận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1 </a:t>
            </a:r>
            <a:r>
              <a:rPr lang="en-US" sz="4000" dirty="0" err="1">
                <a:latin typeface="Times New Roman" pitchFamily="18" charset="0"/>
                <a:cs typeface="Times New Roman" pitchFamily="18" charset="0"/>
              </a:rPr>
              <a:t>phần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thưởng</a:t>
            </a:r>
            <a:r>
              <a:rPr lang="en-US" sz="4000" dirty="0">
                <a:latin typeface="Times New Roman" pitchFamily="18" charset="0"/>
                <a:cs typeface="Times New Roman" pitchFamily="18" charset="0"/>
              </a:rPr>
              <a:t>.)</a:t>
            </a:r>
          </a:p>
          <a:p>
            <a:r>
              <a:rPr lang="en-US" sz="4000" b="1" u="sng" dirty="0" err="1">
                <a:solidFill>
                  <a:srgbClr val="FF0000"/>
                </a:solidFill>
                <a:latin typeface="Times New Roman" pitchFamily="18" charset="0"/>
                <a:cs typeface="Times New Roman" pitchFamily="18" charset="0"/>
              </a:rPr>
              <a:t>Nhiệm</a:t>
            </a:r>
            <a:r>
              <a:rPr lang="en-US" sz="4000" b="1" u="sng" dirty="0">
                <a:solidFill>
                  <a:srgbClr val="FF0000"/>
                </a:solidFill>
                <a:latin typeface="Times New Roman" pitchFamily="18" charset="0"/>
                <a:cs typeface="Times New Roman" pitchFamily="18" charset="0"/>
              </a:rPr>
              <a:t> </a:t>
            </a:r>
            <a:r>
              <a:rPr lang="en-US" sz="4000" b="1" u="sng" dirty="0" err="1">
                <a:solidFill>
                  <a:srgbClr val="FF0000"/>
                </a:solidFill>
                <a:latin typeface="Times New Roman" pitchFamily="18" charset="0"/>
                <a:cs typeface="Times New Roman" pitchFamily="18" charset="0"/>
              </a:rPr>
              <a:t>vụ</a:t>
            </a:r>
            <a:r>
              <a:rPr lang="en-US" sz="4000" b="1" u="sng"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Sắp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xếp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các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từ</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khóa</a:t>
            </a:r>
            <a:r>
              <a:rPr lang="en-US" sz="4000" dirty="0">
                <a:solidFill>
                  <a:srgbClr val="FF0000"/>
                </a:solidFill>
                <a:latin typeface="Times New Roman" pitchFamily="18" charset="0"/>
                <a:cs typeface="Times New Roman" pitchFamily="18" charset="0"/>
              </a:rPr>
              <a:t> ở </a:t>
            </a:r>
            <a:r>
              <a:rPr lang="en-US" sz="4000" dirty="0" err="1">
                <a:solidFill>
                  <a:srgbClr val="FF0000"/>
                </a:solidFill>
                <a:latin typeface="Times New Roman" pitchFamily="18" charset="0"/>
                <a:cs typeface="Times New Roman" pitchFamily="18" charset="0"/>
              </a:rPr>
              <a:t>câu</a:t>
            </a:r>
            <a:r>
              <a:rPr lang="en-US" sz="4000" dirty="0">
                <a:solidFill>
                  <a:srgbClr val="FF0000"/>
                </a:solidFill>
                <a:latin typeface="Times New Roman" pitchFamily="18" charset="0"/>
                <a:cs typeface="Times New Roman" pitchFamily="18" charset="0"/>
              </a:rPr>
              <a:t> 1,2 </a:t>
            </a:r>
            <a:r>
              <a:rPr lang="en-US" sz="4000" dirty="0" err="1">
                <a:solidFill>
                  <a:srgbClr val="FF0000"/>
                </a:solidFill>
                <a:latin typeface="Times New Roman" pitchFamily="18" charset="0"/>
                <a:cs typeface="Times New Roman" pitchFamily="18" charset="0"/>
              </a:rPr>
              <a:t>thành</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câu</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đúng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về</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nghĩa</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ngữ</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pháp</a:t>
            </a:r>
            <a:r>
              <a:rPr lang="en-US" sz="4000" dirty="0">
                <a:solidFill>
                  <a:srgbClr val="FF0000"/>
                </a:solidFill>
                <a:latin typeface="Times New Roman" pitchFamily="18" charset="0"/>
                <a:cs typeface="Times New Roman" pitchFamily="18" charset="0"/>
              </a:rPr>
              <a:t>. </a:t>
            </a:r>
          </a:p>
        </p:txBody>
      </p:sp>
      <p:sp>
        <p:nvSpPr>
          <p:cNvPr id="21" name="TextBox 10"/>
          <p:cNvSpPr txBox="1"/>
          <p:nvPr/>
        </p:nvSpPr>
        <p:spPr>
          <a:xfrm>
            <a:off x="228600" y="134682"/>
            <a:ext cx="3009900" cy="897682"/>
          </a:xfrm>
          <a:prstGeom prst="rect">
            <a:avLst/>
          </a:prstGeom>
        </p:spPr>
        <p:txBody>
          <a:bodyPr wrap="square" lIns="0" tIns="0" rIns="0" bIns="0" rtlCol="0" anchor="t">
            <a:spAutoFit/>
          </a:bodyPr>
          <a:lstStyle/>
          <a:p>
            <a:pPr algn="just">
              <a:lnSpc>
                <a:spcPts val="6999"/>
              </a:lnSpc>
            </a:pPr>
            <a:r>
              <a:rPr lang="en-US" sz="4999" b="1" u="sng">
                <a:solidFill>
                  <a:srgbClr val="50381E"/>
                </a:solidFill>
                <a:latin typeface="Roboto Condensed"/>
              </a:rPr>
              <a:t>TRÒ CHƠI</a:t>
            </a:r>
            <a:r>
              <a:rPr lang="en-US" sz="4999" b="1">
                <a:solidFill>
                  <a:srgbClr val="50381E"/>
                </a:solidFill>
                <a:latin typeface="Roboto Condensed"/>
              </a:rPr>
              <a:t>: </a:t>
            </a:r>
          </a:p>
        </p:txBody>
      </p:sp>
      <p:sp>
        <p:nvSpPr>
          <p:cNvPr id="3" name="Rectangle 2"/>
          <p:cNvSpPr/>
          <p:nvPr/>
        </p:nvSpPr>
        <p:spPr>
          <a:xfrm>
            <a:off x="947738" y="7048500"/>
            <a:ext cx="17494022" cy="1200329"/>
          </a:xfrm>
          <a:prstGeom prst="rect">
            <a:avLst/>
          </a:prstGeom>
        </p:spPr>
        <p:txBody>
          <a:bodyPr wrap="square">
            <a:spAutoFit/>
          </a:bodyPr>
          <a:lstStyle/>
          <a:p>
            <a:r>
              <a:rPr lang="en-US" sz="3600" b="1" dirty="0"/>
              <a:t>1. Vua Quang Trung </a:t>
            </a:r>
            <a:r>
              <a:rPr lang="en-US" sz="3600" b="1" dirty="0" err="1"/>
              <a:t>liền</a:t>
            </a:r>
            <a:r>
              <a:rPr lang="en-US" sz="3600" b="1" dirty="0"/>
              <a:t> </a:t>
            </a:r>
            <a:r>
              <a:rPr lang="en-US" sz="3600" b="1" dirty="0" err="1"/>
              <a:t>gấp</a:t>
            </a:r>
            <a:r>
              <a:rPr lang="en-US" sz="3600" b="1" dirty="0"/>
              <a:t> </a:t>
            </a:r>
            <a:r>
              <a:rPr lang="en-US" sz="3600" b="1" dirty="0" err="1"/>
              <a:t>rút</a:t>
            </a:r>
            <a:r>
              <a:rPr lang="en-US" sz="3600" b="1" dirty="0"/>
              <a:t> </a:t>
            </a:r>
            <a:r>
              <a:rPr lang="en-US" sz="3600" b="1" dirty="0" err="1"/>
              <a:t>sai</a:t>
            </a:r>
            <a:r>
              <a:rPr lang="en-US" sz="3600" b="1" dirty="0"/>
              <a:t> </a:t>
            </a:r>
            <a:r>
              <a:rPr lang="en-US" sz="3600" b="1" dirty="0" err="1"/>
              <a:t>đội</a:t>
            </a:r>
            <a:r>
              <a:rPr lang="en-US" sz="3600" b="1" dirty="0"/>
              <a:t> </a:t>
            </a:r>
            <a:r>
              <a:rPr lang="en-US" sz="3600" b="1" dirty="0" err="1"/>
              <a:t>khiêng</a:t>
            </a:r>
            <a:r>
              <a:rPr lang="en-US" sz="3600" b="1" dirty="0"/>
              <a:t> </a:t>
            </a:r>
            <a:r>
              <a:rPr lang="en-US" sz="3600" b="1" dirty="0" err="1"/>
              <a:t>ván</a:t>
            </a:r>
            <a:r>
              <a:rPr lang="en-US" sz="3600" b="1" dirty="0"/>
              <a:t> </a:t>
            </a:r>
            <a:r>
              <a:rPr lang="en-US" sz="3600" b="1" dirty="0" err="1"/>
              <a:t>vừa</a:t>
            </a:r>
            <a:r>
              <a:rPr lang="en-US" sz="3600" b="1" dirty="0"/>
              <a:t> </a:t>
            </a:r>
            <a:r>
              <a:rPr lang="en-US" sz="3600" b="1" dirty="0" err="1"/>
              <a:t>che</a:t>
            </a:r>
            <a:r>
              <a:rPr lang="en-US" sz="3600" b="1" dirty="0"/>
              <a:t> </a:t>
            </a:r>
            <a:r>
              <a:rPr lang="en-US" sz="3600" b="1" dirty="0" err="1"/>
              <a:t>vừa</a:t>
            </a:r>
            <a:r>
              <a:rPr lang="en-US" sz="3600" b="1" dirty="0"/>
              <a:t> </a:t>
            </a:r>
            <a:r>
              <a:rPr lang="en-US" sz="3600" b="1" dirty="0" err="1"/>
              <a:t>xông</a:t>
            </a:r>
            <a:r>
              <a:rPr lang="en-US" sz="3600" b="1" dirty="0"/>
              <a:t> </a:t>
            </a:r>
            <a:r>
              <a:rPr lang="en-US" sz="3600" b="1" dirty="0" err="1"/>
              <a:t>thẳng</a:t>
            </a:r>
            <a:r>
              <a:rPr lang="en-US" sz="3600" b="1" dirty="0"/>
              <a:t> </a:t>
            </a:r>
            <a:r>
              <a:rPr lang="en-US" sz="3600" b="1" dirty="0" err="1"/>
              <a:t>lên</a:t>
            </a:r>
            <a:r>
              <a:rPr lang="en-US" sz="3600" b="1" dirty="0"/>
              <a:t> </a:t>
            </a:r>
            <a:r>
              <a:rPr lang="en-US" sz="3600" b="1" dirty="0" err="1"/>
              <a:t>trước</a:t>
            </a:r>
            <a:r>
              <a:rPr lang="en-US" sz="3600" b="1" dirty="0"/>
              <a:t>.</a:t>
            </a:r>
          </a:p>
          <a:p>
            <a:r>
              <a:rPr lang="en-US" sz="3600" b="1" dirty="0"/>
              <a:t>2. </a:t>
            </a:r>
            <a:r>
              <a:rPr lang="en-US" sz="3600" b="1" dirty="0" err="1"/>
              <a:t>Từ</a:t>
            </a:r>
            <a:r>
              <a:rPr lang="en-US" sz="3600" b="1" dirty="0"/>
              <a:t> </a:t>
            </a:r>
            <a:r>
              <a:rPr lang="en-US" sz="3600" b="1" dirty="0" err="1"/>
              <a:t>xưa</a:t>
            </a:r>
            <a:r>
              <a:rPr lang="en-US" sz="3600" b="1" dirty="0"/>
              <a:t>, </a:t>
            </a:r>
            <a:r>
              <a:rPr lang="en-US" sz="3600" b="1" dirty="0" err="1"/>
              <a:t>các</a:t>
            </a:r>
            <a:r>
              <a:rPr lang="en-US" sz="3600" b="1" dirty="0"/>
              <a:t> </a:t>
            </a:r>
            <a:r>
              <a:rPr lang="en-US" sz="3600" b="1" dirty="0" err="1"/>
              <a:t>nhà</a:t>
            </a:r>
            <a:r>
              <a:rPr lang="en-US" sz="3600" b="1" dirty="0"/>
              <a:t> </a:t>
            </a:r>
            <a:r>
              <a:rPr lang="en-US" sz="3600" b="1" dirty="0" err="1"/>
              <a:t>cầm</a:t>
            </a:r>
            <a:r>
              <a:rPr lang="en-US" sz="3600" b="1" dirty="0"/>
              <a:t> </a:t>
            </a:r>
            <a:r>
              <a:rPr lang="en-US" sz="3600" b="1" dirty="0" err="1"/>
              <a:t>quân</a:t>
            </a:r>
            <a:r>
              <a:rPr lang="en-US" sz="3600" b="1" dirty="0"/>
              <a:t> </a:t>
            </a:r>
            <a:r>
              <a:rPr lang="en-US" sz="3600" b="1" dirty="0" err="1"/>
              <a:t>chưa</a:t>
            </a:r>
            <a:r>
              <a:rPr lang="en-US" sz="3600" b="1" dirty="0"/>
              <a:t> </a:t>
            </a:r>
            <a:r>
              <a:rPr lang="en-US" sz="3600" b="1" dirty="0" err="1"/>
              <a:t>có</a:t>
            </a:r>
            <a:r>
              <a:rPr lang="en-US" sz="3600" b="1" dirty="0"/>
              <a:t> </a:t>
            </a:r>
            <a:r>
              <a:rPr lang="en-US" sz="3600" b="1" dirty="0" err="1"/>
              <a:t>khi</a:t>
            </a:r>
            <a:r>
              <a:rPr lang="en-US" sz="3600" b="1" dirty="0"/>
              <a:t> </a:t>
            </a:r>
            <a:r>
              <a:rPr lang="en-US" sz="3600" b="1" dirty="0" err="1"/>
              <a:t>nào</a:t>
            </a:r>
            <a:r>
              <a:rPr lang="en-US" sz="3600" b="1" dirty="0"/>
              <a:t> </a:t>
            </a:r>
            <a:r>
              <a:rPr lang="en-US" sz="3600" b="1" dirty="0" err="1"/>
              <a:t>được</a:t>
            </a:r>
            <a:r>
              <a:rPr lang="en-US" sz="3600" b="1" dirty="0"/>
              <a:t> </a:t>
            </a:r>
            <a:r>
              <a:rPr lang="en-US" sz="3600" b="1" dirty="0" err="1"/>
              <a:t>dễ</a:t>
            </a:r>
            <a:r>
              <a:rPr lang="en-US" sz="3600" b="1" dirty="0"/>
              <a:t> </a:t>
            </a:r>
            <a:r>
              <a:rPr lang="en-US" sz="3600" b="1" dirty="0" err="1"/>
              <a:t>dàng</a:t>
            </a:r>
            <a:r>
              <a:rPr lang="en-US" sz="3600" b="1" dirty="0"/>
              <a:t> </a:t>
            </a:r>
            <a:r>
              <a:rPr lang="en-US" sz="3600" b="1" dirty="0" err="1"/>
              <a:t>như</a:t>
            </a:r>
            <a:r>
              <a:rPr lang="en-US" sz="3600" b="1" dirty="0"/>
              <a:t> </a:t>
            </a:r>
            <a:r>
              <a:rPr lang="en-US" sz="3600" b="1" dirty="0" err="1"/>
              <a:t>thế</a:t>
            </a:r>
            <a:r>
              <a:rPr lang="en-US" sz="3600" b="1" dirty="0"/>
              <a:t>.</a:t>
            </a:r>
          </a:p>
        </p:txBody>
      </p:sp>
      <p:sp>
        <p:nvSpPr>
          <p:cNvPr id="4" name="Rectangle 3"/>
          <p:cNvSpPr/>
          <p:nvPr/>
        </p:nvSpPr>
        <p:spPr>
          <a:xfrm>
            <a:off x="685800" y="8420100"/>
            <a:ext cx="16263258" cy="1200329"/>
          </a:xfrm>
          <a:prstGeom prst="rect">
            <a:avLst/>
          </a:prstGeom>
        </p:spPr>
        <p:txBody>
          <a:bodyPr wrap="square">
            <a:spAutoFit/>
          </a:bodyPr>
          <a:lstStyle/>
          <a:p>
            <a:r>
              <a:rPr lang="en-US" sz="3600" b="1" dirty="0"/>
              <a:t>? Theo </a:t>
            </a:r>
            <a:r>
              <a:rPr lang="en-US" sz="3600" b="1" dirty="0" err="1"/>
              <a:t>em</a:t>
            </a:r>
            <a:r>
              <a:rPr lang="en-US" sz="3600" b="1" dirty="0"/>
              <a:t>, </a:t>
            </a:r>
            <a:r>
              <a:rPr lang="en-US" sz="3600" b="1" dirty="0" err="1"/>
              <a:t>câu</a:t>
            </a:r>
            <a:r>
              <a:rPr lang="en-US" sz="3600" b="1" dirty="0"/>
              <a:t> (1) </a:t>
            </a:r>
            <a:r>
              <a:rPr lang="en-US" sz="3600" b="1" dirty="0" err="1"/>
              <a:t>và</a:t>
            </a:r>
            <a:r>
              <a:rPr lang="en-US" sz="3600" b="1" dirty="0"/>
              <a:t> </a:t>
            </a:r>
            <a:r>
              <a:rPr lang="en-US" sz="3600" b="1" dirty="0" err="1"/>
              <a:t>câu</a:t>
            </a:r>
            <a:r>
              <a:rPr lang="en-US" sz="3600" b="1" dirty="0"/>
              <a:t> (2) </a:t>
            </a:r>
            <a:r>
              <a:rPr lang="en-US" sz="3600" b="1" dirty="0" err="1"/>
              <a:t>xét</a:t>
            </a:r>
            <a:r>
              <a:rPr lang="en-US" sz="3600" b="1" dirty="0"/>
              <a:t> </a:t>
            </a:r>
            <a:r>
              <a:rPr lang="en-US" sz="3600" b="1" dirty="0" err="1"/>
              <a:t>theo</a:t>
            </a:r>
            <a:r>
              <a:rPr lang="en-US" sz="3600" b="1" dirty="0"/>
              <a:t> </a:t>
            </a:r>
            <a:r>
              <a:rPr lang="en-US" sz="3600" b="1" dirty="0" err="1"/>
              <a:t>mục</a:t>
            </a:r>
            <a:r>
              <a:rPr lang="en-US" sz="3600" b="1" dirty="0"/>
              <a:t> </a:t>
            </a:r>
            <a:r>
              <a:rPr lang="en-US" sz="3600" b="1" dirty="0" err="1"/>
              <a:t>đích</a:t>
            </a:r>
            <a:r>
              <a:rPr lang="en-US" sz="3600" b="1" dirty="0"/>
              <a:t> </a:t>
            </a:r>
            <a:r>
              <a:rPr lang="en-US" sz="3600" b="1" dirty="0" err="1"/>
              <a:t>nói</a:t>
            </a:r>
            <a:r>
              <a:rPr lang="en-US" sz="3600" b="1" dirty="0"/>
              <a:t> </a:t>
            </a:r>
            <a:r>
              <a:rPr lang="en-US" sz="3600" b="1" dirty="0" err="1"/>
              <a:t>thuộc</a:t>
            </a:r>
            <a:r>
              <a:rPr lang="en-US" sz="3600" b="1" dirty="0"/>
              <a:t> </a:t>
            </a:r>
            <a:r>
              <a:rPr lang="en-US" sz="3600" b="1" dirty="0" err="1"/>
              <a:t>kiểu</a:t>
            </a:r>
            <a:r>
              <a:rPr lang="en-US" sz="3600" b="1" dirty="0"/>
              <a:t> </a:t>
            </a:r>
            <a:r>
              <a:rPr lang="en-US" sz="3600" b="1" dirty="0" err="1"/>
              <a:t>câu</a:t>
            </a:r>
            <a:r>
              <a:rPr lang="en-US" sz="3600" b="1" dirty="0"/>
              <a:t> </a:t>
            </a:r>
            <a:r>
              <a:rPr lang="en-US" sz="3600" b="1" dirty="0" err="1"/>
              <a:t>nào</a:t>
            </a:r>
            <a:r>
              <a:rPr lang="en-US" sz="3600" b="1" dirty="0"/>
              <a:t>? </a:t>
            </a:r>
            <a:r>
              <a:rPr lang="en-US" sz="3600" b="1" dirty="0" err="1"/>
              <a:t>Hình</a:t>
            </a:r>
            <a:r>
              <a:rPr lang="en-US" sz="3600" b="1" dirty="0"/>
              <a:t> </a:t>
            </a:r>
            <a:r>
              <a:rPr lang="en-US" sz="3600" b="1" dirty="0" err="1"/>
              <a:t>thức</a:t>
            </a:r>
            <a:r>
              <a:rPr lang="en-US" sz="3600" b="1" dirty="0"/>
              <a:t> </a:t>
            </a:r>
            <a:r>
              <a:rPr lang="en-US" sz="3600" b="1" dirty="0" err="1"/>
              <a:t>thể</a:t>
            </a:r>
            <a:r>
              <a:rPr lang="en-US" sz="3600" b="1" dirty="0"/>
              <a:t> </a:t>
            </a:r>
            <a:r>
              <a:rPr lang="en-US" sz="3600" b="1" dirty="0" err="1"/>
              <a:t>hiện</a:t>
            </a:r>
            <a:r>
              <a:rPr lang="en-US" sz="3600" b="1" dirty="0"/>
              <a:t> </a:t>
            </a:r>
            <a:r>
              <a:rPr lang="en-US" sz="3600" b="1" dirty="0" err="1"/>
              <a:t>thông</a:t>
            </a:r>
            <a:r>
              <a:rPr lang="en-US" sz="3600" b="1" dirty="0"/>
              <a:t> tin </a:t>
            </a:r>
            <a:r>
              <a:rPr lang="en-US" sz="3600" b="1" dirty="0" err="1"/>
              <a:t>của</a:t>
            </a:r>
            <a:r>
              <a:rPr lang="en-US" sz="3600" b="1" dirty="0"/>
              <a:t> </a:t>
            </a:r>
            <a:r>
              <a:rPr lang="en-US" sz="3600" b="1" dirty="0" err="1"/>
              <a:t>câu</a:t>
            </a:r>
            <a:r>
              <a:rPr lang="en-US" sz="3600" b="1" dirty="0"/>
              <a:t> </a:t>
            </a:r>
            <a:r>
              <a:rPr lang="en-US" sz="3600" b="1" dirty="0" err="1"/>
              <a:t>có</a:t>
            </a:r>
            <a:r>
              <a:rPr lang="en-US" sz="3600" b="1" dirty="0"/>
              <a:t> </a:t>
            </a:r>
            <a:r>
              <a:rPr lang="en-US" sz="3600" b="1" dirty="0" err="1"/>
              <a:t>gì</a:t>
            </a:r>
            <a:r>
              <a:rPr lang="en-US" sz="3600" b="1" dirty="0"/>
              <a:t> </a:t>
            </a:r>
            <a:r>
              <a:rPr lang="en-US" sz="3600" b="1" dirty="0" err="1"/>
              <a:t>khác</a:t>
            </a:r>
            <a:r>
              <a:rPr lang="en-US" sz="3600" b="1" dirty="0"/>
              <a:t> </a:t>
            </a:r>
            <a:r>
              <a:rPr lang="en-US" sz="3600" b="1" dirty="0" err="1"/>
              <a:t>nhau</a:t>
            </a:r>
            <a:r>
              <a:rPr lang="en-US" sz="3600" b="1" dirty="0"/>
              <a:t>?</a:t>
            </a:r>
          </a:p>
        </p:txBody>
      </p:sp>
      <p:sp>
        <p:nvSpPr>
          <p:cNvPr id="5" name="Rectangle 4"/>
          <p:cNvSpPr/>
          <p:nvPr/>
        </p:nvSpPr>
        <p:spPr>
          <a:xfrm>
            <a:off x="947738" y="3246986"/>
            <a:ext cx="16861969" cy="829714"/>
          </a:xfrm>
          <a:prstGeom prst="rect">
            <a:avLst/>
          </a:prstGeom>
        </p:spPr>
        <p:txBody>
          <a:bodyPr wrap="square">
            <a:spAutoFit/>
          </a:bodyPr>
          <a:lstStyle/>
          <a:p>
            <a:pPr>
              <a:lnSpc>
                <a:spcPts val="6159"/>
              </a:lnSpc>
            </a:pPr>
            <a:r>
              <a:rPr lang="en-US" sz="4400" b="1">
                <a:solidFill>
                  <a:srgbClr val="000000"/>
                </a:solidFill>
                <a:latin typeface="Roboto Condensed"/>
              </a:rPr>
              <a:t>2.Xưa /các /nhà /từ /cầm /quân /thế /khi /nào /chưa /như/dễ dàng /được.</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5749" y="266700"/>
            <a:ext cx="17494022" cy="1200329"/>
          </a:xfrm>
          <a:prstGeom prst="rect">
            <a:avLst/>
          </a:prstGeom>
        </p:spPr>
        <p:txBody>
          <a:bodyPr wrap="square">
            <a:spAutoFit/>
          </a:bodyPr>
          <a:lstStyle/>
          <a:p>
            <a:r>
              <a:rPr lang="en-US" sz="3600" b="1" dirty="0">
                <a:latin typeface="Times New Roman" pitchFamily="18" charset="0"/>
                <a:cs typeface="Times New Roman" pitchFamily="18" charset="0"/>
              </a:rPr>
              <a:t>1. Vua Quang Trung </a:t>
            </a:r>
            <a:r>
              <a:rPr lang="en-US" sz="3600" b="1" dirty="0" err="1">
                <a:latin typeface="Times New Roman" pitchFamily="18" charset="0"/>
                <a:cs typeface="Times New Roman" pitchFamily="18" charset="0"/>
              </a:rPr>
              <a:t>liền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gấp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rút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khiêng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vừa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che</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vừa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trước</a:t>
            </a:r>
            <a:r>
              <a:rPr lang="en-US" sz="3600" b="1" dirty="0">
                <a:latin typeface="Times New Roman" pitchFamily="18" charset="0"/>
                <a:cs typeface="Times New Roman" pitchFamily="18" charset="0"/>
              </a:rPr>
              <a:t>.</a:t>
            </a:r>
          </a:p>
          <a:p>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xưa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cầm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chưa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dễ</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dàng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thế</a:t>
            </a:r>
            <a:r>
              <a:rPr lang="en-US" sz="3600" b="1" dirty="0">
                <a:latin typeface="Times New Roman" pitchFamily="18" charset="0"/>
                <a:cs typeface="Times New Roman"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1824669610"/>
              </p:ext>
            </p:extLst>
          </p:nvPr>
        </p:nvGraphicFramePr>
        <p:xfrm>
          <a:off x="691582" y="1714500"/>
          <a:ext cx="17308285" cy="8315116"/>
        </p:xfrm>
        <a:graphic>
          <a:graphicData uri="http://schemas.openxmlformats.org/drawingml/2006/table">
            <a:tbl>
              <a:tblPr firstRow="1" firstCol="1" bandRow="1">
                <a:tableStyleId>{5C22544A-7EE6-4342-B048-85BDC9FD1C3A}</a:tableStyleId>
              </a:tblPr>
              <a:tblGrid>
                <a:gridCol w="4794818">
                  <a:extLst>
                    <a:ext uri="{9D8B030D-6E8A-4147-A177-3AD203B41FA5}">
                      <a16:colId xmlns:a16="http://schemas.microsoft.com/office/drawing/2014/main" val="20000"/>
                    </a:ext>
                  </a:extLst>
                </a:gridCol>
                <a:gridCol w="5968598">
                  <a:extLst>
                    <a:ext uri="{9D8B030D-6E8A-4147-A177-3AD203B41FA5}">
                      <a16:colId xmlns:a16="http://schemas.microsoft.com/office/drawing/2014/main" val="20001"/>
                    </a:ext>
                  </a:extLst>
                </a:gridCol>
                <a:gridCol w="6544869">
                  <a:extLst>
                    <a:ext uri="{9D8B030D-6E8A-4147-A177-3AD203B41FA5}">
                      <a16:colId xmlns:a16="http://schemas.microsoft.com/office/drawing/2014/main" val="20002"/>
                    </a:ext>
                  </a:extLst>
                </a:gridCol>
              </a:tblGrid>
              <a:tr h="2062308">
                <a:tc>
                  <a:txBody>
                    <a:bodyPr/>
                    <a:lstStyle/>
                    <a:p>
                      <a:pPr>
                        <a:lnSpc>
                          <a:spcPct val="115000"/>
                        </a:lnSpc>
                        <a:spcAft>
                          <a:spcPts val="1000"/>
                        </a:spcAft>
                      </a:pPr>
                      <a:r>
                        <a:rPr lang="en-US" sz="3800" dirty="0" err="1">
                          <a:effectLst/>
                          <a:latin typeface="Times New Roman" pitchFamily="18" charset="0"/>
                          <a:cs typeface="Times New Roman" pitchFamily="18" charset="0"/>
                        </a:rPr>
                        <a:t>Xét</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theo</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mục</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đích</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nói</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câu</a:t>
                      </a:r>
                      <a:r>
                        <a:rPr lang="en-US" sz="3800" dirty="0">
                          <a:effectLst/>
                          <a:latin typeface="Times New Roman" pitchFamily="18" charset="0"/>
                          <a:cs typeface="Times New Roman" pitchFamily="18" charset="0"/>
                        </a:rPr>
                        <a:t> (1), (2) </a:t>
                      </a:r>
                      <a:r>
                        <a:rPr lang="en-US" sz="3800" dirty="0" err="1">
                          <a:effectLst/>
                          <a:latin typeface="Times New Roman" pitchFamily="18" charset="0"/>
                          <a:cs typeface="Times New Roman" pitchFamily="18" charset="0"/>
                        </a:rPr>
                        <a:t>thuộc</a:t>
                      </a:r>
                      <a:r>
                        <a:rPr lang="en-US" sz="3800" dirty="0">
                          <a:effectLst/>
                          <a:latin typeface="Times New Roman" pitchFamily="18" charset="0"/>
                          <a:cs typeface="Times New Roman" pitchFamily="18" charset="0"/>
                        </a:rPr>
                        <a:t> </a:t>
                      </a:r>
                    </a:p>
                    <a:p>
                      <a:pPr>
                        <a:lnSpc>
                          <a:spcPct val="115000"/>
                        </a:lnSpc>
                        <a:spcAft>
                          <a:spcPts val="1000"/>
                        </a:spcAft>
                      </a:pPr>
                      <a:r>
                        <a:rPr lang="en-US" sz="3800" dirty="0" err="1">
                          <a:effectLst/>
                          <a:latin typeface="Times New Roman" pitchFamily="18" charset="0"/>
                          <a:cs typeface="Times New Roman" pitchFamily="18" charset="0"/>
                        </a:rPr>
                        <a:t>kiểu</a:t>
                      </a:r>
                      <a:r>
                        <a:rPr lang="en-US" sz="3800" dirty="0">
                          <a:effectLst/>
                          <a:latin typeface="Times New Roman" pitchFamily="18" charset="0"/>
                          <a:cs typeface="Times New Roman" pitchFamily="18" charset="0"/>
                        </a:rPr>
                        <a:t> :</a:t>
                      </a:r>
                      <a:endParaRPr lang="en-US" sz="3800" dirty="0">
                        <a:effectLst/>
                        <a:latin typeface="Times New Roman" pitchFamily="18" charset="0"/>
                        <a:ea typeface="Calibri"/>
                        <a:cs typeface="Times New Roman" pitchFamily="18" charset="0"/>
                      </a:endParaRPr>
                    </a:p>
                  </a:txBody>
                  <a:tcPr marL="62241" marR="62241" marT="0" marB="0"/>
                </a:tc>
                <a:tc gridSpan="2">
                  <a:txBody>
                    <a:bodyPr/>
                    <a:lstStyle/>
                    <a:p>
                      <a:pPr algn="ctr">
                        <a:lnSpc>
                          <a:spcPct val="115000"/>
                        </a:lnSpc>
                        <a:spcAft>
                          <a:spcPts val="1000"/>
                        </a:spcAft>
                      </a:pPr>
                      <a:r>
                        <a:rPr lang="en-US" sz="3800" dirty="0" err="1">
                          <a:effectLst/>
                          <a:latin typeface="Times New Roman" pitchFamily="18" charset="0"/>
                          <a:cs typeface="Times New Roman" pitchFamily="18" charset="0"/>
                        </a:rPr>
                        <a:t>Câu</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trần</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thuật</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vì</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chúng</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dùng</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để</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tường</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thuật</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kể</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lại</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một</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sự</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việc</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hành</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động</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đã</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xảy</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ra</a:t>
                      </a:r>
                      <a:endParaRPr lang="en-US" sz="3800" dirty="0">
                        <a:effectLst/>
                        <a:latin typeface="Times New Roman" pitchFamily="18" charset="0"/>
                        <a:ea typeface="Calibri"/>
                        <a:cs typeface="Times New Roman" pitchFamily="18" charset="0"/>
                      </a:endParaRPr>
                    </a:p>
                  </a:txBody>
                  <a:tcPr marL="62241" marR="62241" marT="0" marB="0"/>
                </a:tc>
                <a:tc hMerge="1">
                  <a:txBody>
                    <a:bodyPr/>
                    <a:lstStyle/>
                    <a:p>
                      <a:endParaRPr lang="en-US"/>
                    </a:p>
                  </a:txBody>
                  <a:tcPr/>
                </a:tc>
                <a:extLst>
                  <a:ext uri="{0D108BD9-81ED-4DB2-BD59-A6C34878D82A}">
                    <a16:rowId xmlns:a16="http://schemas.microsoft.com/office/drawing/2014/main" val="10000"/>
                  </a:ext>
                </a:extLst>
              </a:tr>
              <a:tr h="4887476">
                <a:tc>
                  <a:txBody>
                    <a:bodyPr/>
                    <a:lstStyle/>
                    <a:p>
                      <a:pPr>
                        <a:lnSpc>
                          <a:spcPct val="115000"/>
                        </a:lnSpc>
                        <a:spcAft>
                          <a:spcPts val="1000"/>
                        </a:spcAft>
                      </a:pPr>
                      <a:r>
                        <a:rPr lang="en-US" sz="3800" dirty="0" err="1">
                          <a:effectLst/>
                          <a:latin typeface="Times New Roman" pitchFamily="18" charset="0"/>
                          <a:cs typeface="Times New Roman" pitchFamily="18" charset="0"/>
                        </a:rPr>
                        <a:t>Hình</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thức</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thể</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hiện</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thông</a:t>
                      </a:r>
                      <a:r>
                        <a:rPr lang="en-US" sz="3800" dirty="0">
                          <a:effectLst/>
                          <a:latin typeface="Times New Roman" pitchFamily="18" charset="0"/>
                          <a:cs typeface="Times New Roman" pitchFamily="18" charset="0"/>
                        </a:rPr>
                        <a:t> tin </a:t>
                      </a:r>
                      <a:r>
                        <a:rPr lang="en-US" sz="3800" dirty="0" err="1">
                          <a:effectLst/>
                          <a:latin typeface="Times New Roman" pitchFamily="18" charset="0"/>
                          <a:cs typeface="Times New Roman" pitchFamily="18" charset="0"/>
                        </a:rPr>
                        <a:t>của</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câu</a:t>
                      </a:r>
                      <a:r>
                        <a:rPr lang="en-US" sz="3800" dirty="0">
                          <a:effectLst/>
                          <a:latin typeface="Times New Roman" pitchFamily="18" charset="0"/>
                          <a:cs typeface="Times New Roman" pitchFamily="18" charset="0"/>
                        </a:rPr>
                        <a:t>:</a:t>
                      </a:r>
                    </a:p>
                    <a:p>
                      <a:pPr>
                        <a:lnSpc>
                          <a:spcPct val="115000"/>
                        </a:lnSpc>
                        <a:spcAft>
                          <a:spcPts val="1000"/>
                        </a:spcAft>
                      </a:pPr>
                      <a:r>
                        <a:rPr lang="en-US" sz="3800" dirty="0">
                          <a:effectLst/>
                          <a:latin typeface="Times New Roman" pitchFamily="18" charset="0"/>
                          <a:cs typeface="Times New Roman" pitchFamily="18" charset="0"/>
                        </a:rPr>
                        <a:t> </a:t>
                      </a:r>
                      <a:endParaRPr lang="en-US" sz="3800" dirty="0">
                        <a:effectLst/>
                        <a:latin typeface="Times New Roman" pitchFamily="18" charset="0"/>
                        <a:ea typeface="Calibri"/>
                        <a:cs typeface="Times New Roman" pitchFamily="18" charset="0"/>
                      </a:endParaRPr>
                    </a:p>
                  </a:txBody>
                  <a:tcPr marL="62241" marR="62241" marT="0" marB="0"/>
                </a:tc>
                <a:tc>
                  <a:txBody>
                    <a:bodyPr/>
                    <a:lstStyle/>
                    <a:p>
                      <a:pPr marL="0" lvl="0" indent="0">
                        <a:lnSpc>
                          <a:spcPct val="115000"/>
                        </a:lnSpc>
                        <a:spcAft>
                          <a:spcPts val="1000"/>
                        </a:spcAft>
                        <a:buSzPts val="1000"/>
                        <a:buFont typeface="Symbol"/>
                        <a:buNone/>
                        <a:tabLst>
                          <a:tab pos="457200" algn="l"/>
                        </a:tabLst>
                      </a:pPr>
                      <a:r>
                        <a:rPr lang="en-US" sz="3800" b="1" u="sng" dirty="0" err="1">
                          <a:effectLst/>
                          <a:latin typeface="Times New Roman" pitchFamily="18" charset="0"/>
                          <a:cs typeface="Times New Roman" pitchFamily="18" charset="0"/>
                        </a:rPr>
                        <a:t>Câu</a:t>
                      </a:r>
                      <a:r>
                        <a:rPr lang="en-US" sz="3800" b="1" u="sng" dirty="0">
                          <a:effectLst/>
                          <a:latin typeface="Times New Roman" pitchFamily="18" charset="0"/>
                          <a:cs typeface="Times New Roman" pitchFamily="18" charset="0"/>
                        </a:rPr>
                        <a:t> (1) : </a:t>
                      </a:r>
                      <a:r>
                        <a:rPr lang="en-US" sz="3800" dirty="0" err="1">
                          <a:effectLst/>
                          <a:latin typeface="Times New Roman" pitchFamily="18" charset="0"/>
                          <a:cs typeface="Times New Roman" pitchFamily="18" charset="0"/>
                        </a:rPr>
                        <a:t>Là</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một</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câu</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kể</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diễn</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tả</a:t>
                      </a:r>
                      <a:r>
                        <a:rPr lang="en-US" sz="3800"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hành</a:t>
                      </a:r>
                      <a:r>
                        <a:rPr lang="en-US" sz="3800" u="sng"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động</a:t>
                      </a:r>
                      <a:r>
                        <a:rPr lang="en-US" sz="3800" u="sng"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của</a:t>
                      </a:r>
                      <a:r>
                        <a:rPr lang="en-US" sz="3800" dirty="0">
                          <a:effectLst/>
                          <a:latin typeface="Times New Roman" pitchFamily="18" charset="0"/>
                          <a:cs typeface="Times New Roman" pitchFamily="18" charset="0"/>
                        </a:rPr>
                        <a:t> Vua Quang Trung. </a:t>
                      </a:r>
                      <a:r>
                        <a:rPr lang="en-US" sz="3800" dirty="0" err="1">
                          <a:effectLst/>
                          <a:latin typeface="Times New Roman" pitchFamily="18" charset="0"/>
                          <a:cs typeface="Times New Roman" pitchFamily="18" charset="0"/>
                        </a:rPr>
                        <a:t>Câu</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có</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nhiều</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động</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từ</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liên</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tiếp</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sai</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khiêng</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che</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xông</a:t>
                      </a:r>
                      <a:r>
                        <a:rPr lang="en-US" sz="3800" dirty="0">
                          <a:effectLst/>
                          <a:latin typeface="Times New Roman" pitchFamily="18" charset="0"/>
                          <a:cs typeface="Times New Roman" pitchFamily="18" charset="0"/>
                        </a:rPr>
                        <a:t>") -&gt;</a:t>
                      </a:r>
                      <a:r>
                        <a:rPr lang="en-US" sz="3800" u="sng" dirty="0" err="1">
                          <a:effectLst/>
                          <a:latin typeface="Times New Roman" pitchFamily="18" charset="0"/>
                          <a:cs typeface="Times New Roman" pitchFamily="18" charset="0"/>
                        </a:rPr>
                        <a:t>nhấn</a:t>
                      </a:r>
                      <a:r>
                        <a:rPr lang="en-US" sz="3800" u="sng"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mạnh</a:t>
                      </a:r>
                      <a:r>
                        <a:rPr lang="en-US" sz="3800" u="sng"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sự</a:t>
                      </a:r>
                      <a:r>
                        <a:rPr lang="en-US" sz="3800" u="sng"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khẩn</a:t>
                      </a:r>
                      <a:r>
                        <a:rPr lang="en-US" sz="3800" u="sng"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trương</a:t>
                      </a:r>
                      <a:r>
                        <a:rPr lang="en-US" sz="3800" u="sng"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quyết</a:t>
                      </a:r>
                      <a:r>
                        <a:rPr lang="en-US" sz="3800" u="sng"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liệt</a:t>
                      </a:r>
                      <a:r>
                        <a:rPr lang="en-US" sz="3800" u="sng"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của</a:t>
                      </a:r>
                      <a:r>
                        <a:rPr lang="en-US" sz="3800" u="sng"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hành</a:t>
                      </a:r>
                      <a:r>
                        <a:rPr lang="en-US" sz="3800" u="sng"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độn</a:t>
                      </a:r>
                      <a:r>
                        <a:rPr lang="en-US" sz="3800" dirty="0" err="1">
                          <a:effectLst/>
                          <a:latin typeface="Times New Roman" pitchFamily="18" charset="0"/>
                          <a:cs typeface="Times New Roman" pitchFamily="18" charset="0"/>
                        </a:rPr>
                        <a:t>g</a:t>
                      </a:r>
                      <a:r>
                        <a:rPr lang="en-US" sz="3800" dirty="0">
                          <a:effectLst/>
                          <a:latin typeface="Times New Roman" pitchFamily="18" charset="0"/>
                          <a:cs typeface="Times New Roman" pitchFamily="18" charset="0"/>
                        </a:rPr>
                        <a:t>.</a:t>
                      </a:r>
                      <a:endParaRPr lang="en-US" sz="3800" dirty="0">
                        <a:effectLst/>
                        <a:latin typeface="Times New Roman" pitchFamily="18" charset="0"/>
                        <a:ea typeface="Calibri"/>
                        <a:cs typeface="Times New Roman" pitchFamily="18" charset="0"/>
                      </a:endParaRPr>
                    </a:p>
                  </a:txBody>
                  <a:tcPr marL="62241" marR="62241" marT="0" marB="0"/>
                </a:tc>
                <a:tc>
                  <a:txBody>
                    <a:bodyPr/>
                    <a:lstStyle/>
                    <a:p>
                      <a:pPr marL="0" lvl="0" indent="0">
                        <a:lnSpc>
                          <a:spcPct val="115000"/>
                        </a:lnSpc>
                        <a:spcAft>
                          <a:spcPts val="1000"/>
                        </a:spcAft>
                        <a:buSzPts val="1000"/>
                        <a:buFont typeface="Symbol"/>
                        <a:buNone/>
                        <a:tabLst>
                          <a:tab pos="457200" algn="l"/>
                        </a:tabLst>
                      </a:pPr>
                      <a:r>
                        <a:rPr lang="en-US" sz="3800" b="1" u="sng" dirty="0" err="1">
                          <a:effectLst/>
                          <a:latin typeface="Times New Roman" pitchFamily="18" charset="0"/>
                          <a:cs typeface="Times New Roman" pitchFamily="18" charset="0"/>
                        </a:rPr>
                        <a:t>Câu</a:t>
                      </a:r>
                      <a:r>
                        <a:rPr lang="en-US" sz="3800" b="1" u="sng" dirty="0">
                          <a:effectLst/>
                          <a:latin typeface="Times New Roman" pitchFamily="18" charset="0"/>
                          <a:cs typeface="Times New Roman" pitchFamily="18" charset="0"/>
                        </a:rPr>
                        <a:t> (2): </a:t>
                      </a:r>
                      <a:r>
                        <a:rPr lang="en-US" sz="3800" dirty="0" err="1">
                          <a:effectLst/>
                          <a:latin typeface="Times New Roman" pitchFamily="18" charset="0"/>
                          <a:cs typeface="Times New Roman" pitchFamily="18" charset="0"/>
                        </a:rPr>
                        <a:t>Là</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một</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câu</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kể</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mang</a:t>
                      </a:r>
                      <a:r>
                        <a:rPr lang="en-US" sz="3800" dirty="0">
                          <a:effectLst/>
                          <a:latin typeface="Times New Roman" pitchFamily="18" charset="0"/>
                          <a:cs typeface="Times New Roman" pitchFamily="18" charset="0"/>
                        </a:rPr>
                        <a:t> ý </a:t>
                      </a:r>
                      <a:r>
                        <a:rPr lang="en-US" sz="3800" dirty="0" err="1">
                          <a:effectLst/>
                          <a:latin typeface="Times New Roman" pitchFamily="18" charset="0"/>
                          <a:cs typeface="Times New Roman" pitchFamily="18" charset="0"/>
                        </a:rPr>
                        <a:t>nghĩa</a:t>
                      </a:r>
                      <a:r>
                        <a:rPr lang="en-US" sz="3800"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nhận</a:t>
                      </a:r>
                      <a:r>
                        <a:rPr lang="en-US" sz="3800" u="sng"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định</a:t>
                      </a:r>
                      <a:r>
                        <a:rPr lang="en-US" sz="3800" u="sng"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đánh</a:t>
                      </a:r>
                      <a:r>
                        <a:rPr lang="en-US" sz="3800" u="sng"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giá</a:t>
                      </a:r>
                      <a:r>
                        <a:rPr lang="en-US" sz="3800" u="sng"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về</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sự</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khó</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khăn</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trong</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việc</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cầm</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quân</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ngày</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xưa</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Câu</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này</a:t>
                      </a:r>
                      <a:r>
                        <a:rPr lang="en-US" sz="3800"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nhấn</a:t>
                      </a:r>
                      <a:r>
                        <a:rPr lang="en-US" sz="3800" u="sng"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mạnh</a:t>
                      </a:r>
                      <a:r>
                        <a:rPr lang="en-US" sz="3800" u="sng"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sự</a:t>
                      </a:r>
                      <a:r>
                        <a:rPr lang="en-US" sz="3800" u="sng"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đối</a:t>
                      </a:r>
                      <a:r>
                        <a:rPr lang="en-US" sz="3800" u="sng" dirty="0">
                          <a:effectLst/>
                          <a:latin typeface="Times New Roman" pitchFamily="18" charset="0"/>
                          <a:cs typeface="Times New Roman" pitchFamily="18" charset="0"/>
                        </a:rPr>
                        <a:t> </a:t>
                      </a:r>
                      <a:r>
                        <a:rPr lang="en-US" sz="3800" u="sng" dirty="0" err="1">
                          <a:effectLst/>
                          <a:latin typeface="Times New Roman" pitchFamily="18" charset="0"/>
                          <a:cs typeface="Times New Roman" pitchFamily="18" charset="0"/>
                        </a:rPr>
                        <a:t>lập</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giữa</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xưa</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và</a:t>
                      </a:r>
                      <a:r>
                        <a:rPr lang="en-US" sz="3800" dirty="0">
                          <a:effectLst/>
                          <a:latin typeface="Times New Roman" pitchFamily="18" charset="0"/>
                          <a:cs typeface="Times New Roman" pitchFamily="18" charset="0"/>
                        </a:rPr>
                        <a:t> "nay" qua </a:t>
                      </a:r>
                      <a:r>
                        <a:rPr lang="en-US" sz="3800" dirty="0" err="1">
                          <a:effectLst/>
                          <a:latin typeface="Times New Roman" pitchFamily="18" charset="0"/>
                          <a:cs typeface="Times New Roman" pitchFamily="18" charset="0"/>
                        </a:rPr>
                        <a:t>từ</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chưa</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có</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khi</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nào</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được</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dễ</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dàng</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như</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thế</a:t>
                      </a:r>
                      <a:r>
                        <a:rPr lang="en-US" sz="3800" dirty="0">
                          <a:effectLst/>
                          <a:latin typeface="Times New Roman" pitchFamily="18" charset="0"/>
                          <a:cs typeface="Times New Roman" pitchFamily="18" charset="0"/>
                        </a:rPr>
                        <a:t>."</a:t>
                      </a:r>
                      <a:endParaRPr lang="en-US" sz="3800" dirty="0">
                        <a:effectLst/>
                        <a:latin typeface="Times New Roman" pitchFamily="18" charset="0"/>
                        <a:ea typeface="Calibri"/>
                        <a:cs typeface="Times New Roman" pitchFamily="18" charset="0"/>
                      </a:endParaRPr>
                    </a:p>
                  </a:txBody>
                  <a:tcPr marL="62241" marR="62241" marT="0" marB="0"/>
                </a:tc>
                <a:extLst>
                  <a:ext uri="{0D108BD9-81ED-4DB2-BD59-A6C34878D82A}">
                    <a16:rowId xmlns:a16="http://schemas.microsoft.com/office/drawing/2014/main" val="10001"/>
                  </a:ext>
                </a:extLst>
              </a:tr>
              <a:tr h="1356016">
                <a:tc gridSpan="3">
                  <a:txBody>
                    <a:bodyPr/>
                    <a:lstStyle/>
                    <a:p>
                      <a:pPr algn="ctr">
                        <a:lnSpc>
                          <a:spcPct val="115000"/>
                        </a:lnSpc>
                        <a:spcAft>
                          <a:spcPts val="1000"/>
                        </a:spcAft>
                      </a:pPr>
                      <a:r>
                        <a:rPr lang="en-US" sz="3800" dirty="0" err="1">
                          <a:effectLst/>
                          <a:latin typeface="Times New Roman" pitchFamily="18" charset="0"/>
                          <a:cs typeface="Times New Roman" pitchFamily="18" charset="0"/>
                        </a:rPr>
                        <a:t>Mặc</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dù</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cùng</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là</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câu</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trần</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thuật</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nhưng</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câu</a:t>
                      </a:r>
                      <a:r>
                        <a:rPr lang="en-US" sz="3800" dirty="0">
                          <a:effectLst/>
                          <a:latin typeface="Times New Roman" pitchFamily="18" charset="0"/>
                          <a:cs typeface="Times New Roman" pitchFamily="18" charset="0"/>
                        </a:rPr>
                        <a:t> (1) </a:t>
                      </a:r>
                      <a:r>
                        <a:rPr lang="en-US" sz="3800" dirty="0" err="1">
                          <a:effectLst/>
                          <a:latin typeface="Times New Roman" pitchFamily="18" charset="0"/>
                          <a:cs typeface="Times New Roman" pitchFamily="18" charset="0"/>
                        </a:rPr>
                        <a:t>thiên</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về</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tường</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thuật</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hành</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động</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cụ</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thể</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còn</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câu</a:t>
                      </a:r>
                      <a:r>
                        <a:rPr lang="en-US" sz="3800" dirty="0">
                          <a:effectLst/>
                          <a:latin typeface="Times New Roman" pitchFamily="18" charset="0"/>
                          <a:cs typeface="Times New Roman" pitchFamily="18" charset="0"/>
                        </a:rPr>
                        <a:t> (2) </a:t>
                      </a:r>
                      <a:r>
                        <a:rPr lang="en-US" sz="3800" dirty="0" err="1">
                          <a:effectLst/>
                          <a:latin typeface="Times New Roman" pitchFamily="18" charset="0"/>
                          <a:cs typeface="Times New Roman" pitchFamily="18" charset="0"/>
                        </a:rPr>
                        <a:t>nghiêng</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về</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nhận</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định</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đánh</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giá</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tổng</a:t>
                      </a:r>
                      <a:r>
                        <a:rPr lang="en-US" sz="3800" dirty="0">
                          <a:effectLst/>
                          <a:latin typeface="Times New Roman" pitchFamily="18" charset="0"/>
                          <a:cs typeface="Times New Roman" pitchFamily="18" charset="0"/>
                        </a:rPr>
                        <a:t> </a:t>
                      </a:r>
                      <a:r>
                        <a:rPr lang="en-US" sz="3800" dirty="0" err="1">
                          <a:effectLst/>
                          <a:latin typeface="Times New Roman" pitchFamily="18" charset="0"/>
                          <a:cs typeface="Times New Roman" pitchFamily="18" charset="0"/>
                        </a:rPr>
                        <a:t>quát</a:t>
                      </a:r>
                      <a:r>
                        <a:rPr lang="en-US" sz="3800" dirty="0">
                          <a:effectLst/>
                          <a:latin typeface="Times New Roman" pitchFamily="18" charset="0"/>
                          <a:cs typeface="Times New Roman" pitchFamily="18" charset="0"/>
                        </a:rPr>
                        <a:t>.</a:t>
                      </a:r>
                      <a:endParaRPr lang="en-US" sz="3800" dirty="0">
                        <a:effectLst/>
                        <a:latin typeface="Times New Roman" pitchFamily="18" charset="0"/>
                        <a:ea typeface="Calibri"/>
                        <a:cs typeface="Times New Roman" pitchFamily="18" charset="0"/>
                      </a:endParaRPr>
                    </a:p>
                  </a:txBody>
                  <a:tcPr marL="62241" marR="6224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9726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408043">
            <a:off x="3434751" y="1412557"/>
            <a:ext cx="11723298" cy="7766685"/>
          </a:xfrm>
          <a:custGeom>
            <a:avLst/>
            <a:gdLst/>
            <a:ahLst/>
            <a:cxnLst/>
            <a:rect l="l" t="t" r="r" b="b"/>
            <a:pathLst>
              <a:path w="11723298" h="7766685">
                <a:moveTo>
                  <a:pt x="0" y="0"/>
                </a:moveTo>
                <a:lnTo>
                  <a:pt x="11723298" y="0"/>
                </a:lnTo>
                <a:lnTo>
                  <a:pt x="11723298" y="7766686"/>
                </a:lnTo>
                <a:lnTo>
                  <a:pt x="0" y="77666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228600" y="266700"/>
            <a:ext cx="17961429" cy="9753599"/>
          </a:xfrm>
          <a:custGeom>
            <a:avLst/>
            <a:gdLst/>
            <a:ahLst/>
            <a:cxnLst/>
            <a:rect l="l" t="t" r="r" b="b"/>
            <a:pathLst>
              <a:path w="11723298" h="7766685">
                <a:moveTo>
                  <a:pt x="0" y="0"/>
                </a:moveTo>
                <a:lnTo>
                  <a:pt x="11723298" y="0"/>
                </a:lnTo>
                <a:lnTo>
                  <a:pt x="11723298" y="7766686"/>
                </a:lnTo>
                <a:lnTo>
                  <a:pt x="0" y="77666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3659327" y="1638300"/>
            <a:ext cx="10969345" cy="1667123"/>
          </a:xfrm>
          <a:prstGeom prst="rect">
            <a:avLst/>
          </a:prstGeom>
        </p:spPr>
        <p:txBody>
          <a:bodyPr lIns="0" tIns="0" rIns="0" bIns="0" rtlCol="0" anchor="t">
            <a:spAutoFit/>
          </a:bodyPr>
          <a:lstStyle/>
          <a:p>
            <a:pPr algn="ctr">
              <a:lnSpc>
                <a:spcPts val="6492"/>
              </a:lnSpc>
            </a:pPr>
            <a:r>
              <a:rPr lang="en-US" sz="4637">
                <a:solidFill>
                  <a:srgbClr val="FF0000"/>
                </a:solidFill>
                <a:latin typeface="Fraunces Bold"/>
              </a:rPr>
              <a:t>BÀI 8: </a:t>
            </a:r>
          </a:p>
          <a:p>
            <a:pPr algn="ctr">
              <a:lnSpc>
                <a:spcPts val="6492"/>
              </a:lnSpc>
            </a:pPr>
            <a:r>
              <a:rPr lang="en-US" sz="4637">
                <a:solidFill>
                  <a:srgbClr val="FF0000"/>
                </a:solidFill>
                <a:latin typeface="Fraunces Bold"/>
              </a:rPr>
              <a:t>TRUYỆN LỊCH SỬ VÀ TIỂU THUYẾT</a:t>
            </a:r>
          </a:p>
        </p:txBody>
      </p:sp>
      <p:sp>
        <p:nvSpPr>
          <p:cNvPr id="8" name="TextBox 8"/>
          <p:cNvSpPr txBox="1"/>
          <p:nvPr/>
        </p:nvSpPr>
        <p:spPr>
          <a:xfrm>
            <a:off x="3095512" y="3619500"/>
            <a:ext cx="11723298" cy="795089"/>
          </a:xfrm>
          <a:prstGeom prst="rect">
            <a:avLst/>
          </a:prstGeom>
        </p:spPr>
        <p:txBody>
          <a:bodyPr lIns="0" tIns="0" rIns="0" bIns="0" rtlCol="0" anchor="t">
            <a:spAutoFit/>
          </a:bodyPr>
          <a:lstStyle/>
          <a:p>
            <a:pPr algn="ctr">
              <a:lnSpc>
                <a:spcPts val="6159"/>
              </a:lnSpc>
            </a:pPr>
            <a:r>
              <a:rPr lang="en-US" sz="6000" b="1" dirty="0">
                <a:solidFill>
                  <a:srgbClr val="FF0000"/>
                </a:solidFill>
                <a:latin typeface="Roboto Condensed"/>
              </a:rPr>
              <a:t>THỰC HÀNH TIẾNG VIỆT</a:t>
            </a:r>
          </a:p>
        </p:txBody>
      </p:sp>
      <p:sp>
        <p:nvSpPr>
          <p:cNvPr id="9" name="TextBox 9"/>
          <p:cNvSpPr txBox="1"/>
          <p:nvPr/>
        </p:nvSpPr>
        <p:spPr>
          <a:xfrm>
            <a:off x="1676400" y="4838700"/>
            <a:ext cx="14618119" cy="2143126"/>
          </a:xfrm>
          <a:prstGeom prst="rect">
            <a:avLst/>
          </a:prstGeom>
        </p:spPr>
        <p:txBody>
          <a:bodyPr wrap="square" lIns="0" tIns="0" rIns="0" bIns="0" rtlCol="0" anchor="t">
            <a:spAutoFit/>
          </a:bodyPr>
          <a:lstStyle/>
          <a:p>
            <a:pPr algn="ctr">
              <a:lnSpc>
                <a:spcPts val="8399"/>
              </a:lnSpc>
            </a:pPr>
            <a:r>
              <a:rPr lang="en-US" sz="8000" dirty="0" err="1">
                <a:solidFill>
                  <a:srgbClr val="FF0000"/>
                </a:solidFill>
                <a:latin typeface="#9Slide07 Crocante"/>
              </a:rPr>
              <a:t>Tiết</a:t>
            </a:r>
            <a:r>
              <a:rPr lang="en-US" sz="8000" dirty="0">
                <a:solidFill>
                  <a:srgbClr val="FF0000"/>
                </a:solidFill>
                <a:latin typeface="#9Slide07 Crocante"/>
              </a:rPr>
              <a:t> 105: CÂU KHẲNG ĐỊNH, </a:t>
            </a:r>
          </a:p>
          <a:p>
            <a:pPr algn="ctr">
              <a:lnSpc>
                <a:spcPts val="8399"/>
              </a:lnSpc>
            </a:pPr>
            <a:r>
              <a:rPr lang="en-US" sz="8000" dirty="0">
                <a:solidFill>
                  <a:srgbClr val="FF0000"/>
                </a:solidFill>
                <a:latin typeface="#9Slide07 Crocante"/>
              </a:rPr>
              <a:t>CÂU PHỦ ĐỊNH</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69754"/>
            <a:ext cx="17297400" cy="3170099"/>
          </a:xfrm>
          <a:prstGeom prst="rect">
            <a:avLst/>
          </a:prstGeom>
        </p:spPr>
        <p:txBody>
          <a:bodyPr wrap="square">
            <a:spAutoFit/>
          </a:bodyPr>
          <a:lstStyle/>
          <a:p>
            <a:pPr algn="ctr"/>
            <a:r>
              <a:rPr lang="en-US" sz="4000" b="1" u="sng" dirty="0">
                <a:latin typeface="Times New Roman" pitchFamily="18" charset="0"/>
                <a:cs typeface="Times New Roman" pitchFamily="18" charset="0"/>
              </a:rPr>
              <a:t>PHIẾU HỌC TẬP 1: </a:t>
            </a:r>
            <a:endParaRPr lang="en-US" sz="4000" dirty="0">
              <a:latin typeface="Times New Roman" pitchFamily="18" charset="0"/>
              <a:cs typeface="Times New Roman" pitchFamily="18" charset="0"/>
            </a:endParaRPr>
          </a:p>
          <a:p>
            <a:r>
              <a:rPr lang="en-US" sz="4000" b="1" u="sng" dirty="0">
                <a:latin typeface="Times New Roman" pitchFamily="18" charset="0"/>
                <a:cs typeface="Times New Roman" pitchFamily="18" charset="0"/>
              </a:rPr>
              <a:t>1.Hình </a:t>
            </a:r>
            <a:r>
              <a:rPr lang="en-US" sz="4000" b="1" u="sng" dirty="0" err="1">
                <a:latin typeface="Times New Roman" pitchFamily="18" charset="0"/>
                <a:cs typeface="Times New Roman" pitchFamily="18" charset="0"/>
              </a:rPr>
              <a:t>thức</a:t>
            </a:r>
            <a:r>
              <a:rPr lang="en-US" sz="4000" b="1" u="sng" dirty="0">
                <a:latin typeface="Times New Roman" pitchFamily="18" charset="0"/>
                <a:cs typeface="Times New Roman" pitchFamily="18" charset="0"/>
              </a:rPr>
              <a:t> : </a:t>
            </a:r>
            <a:r>
              <a:rPr lang="en-US" sz="4000" dirty="0">
                <a:latin typeface="Times New Roman" pitchFamily="18" charset="0"/>
                <a:cs typeface="Times New Roman" pitchFamily="18" charset="0"/>
              </a:rPr>
              <a:t>HĐ </a:t>
            </a:r>
            <a:r>
              <a:rPr lang="en-US" sz="4000" dirty="0" err="1">
                <a:latin typeface="Times New Roman" pitchFamily="18" charset="0"/>
                <a:cs typeface="Times New Roman" pitchFamily="18" charset="0"/>
              </a:rPr>
              <a:t>nhóm</a:t>
            </a:r>
            <a:r>
              <a:rPr lang="en-US" sz="4000" dirty="0">
                <a:latin typeface="Times New Roman" pitchFamily="18" charset="0"/>
                <a:cs typeface="Times New Roman" pitchFamily="18" charset="0"/>
              </a:rPr>
              <a:t> : 3 </a:t>
            </a:r>
            <a:r>
              <a:rPr lang="en-US" sz="4000" dirty="0" err="1">
                <a:latin typeface="Times New Roman" pitchFamily="18" charset="0"/>
                <a:cs typeface="Times New Roman" pitchFamily="18" charset="0"/>
              </a:rPr>
              <a:t>nhóm</a:t>
            </a:r>
            <a:r>
              <a:rPr lang="en-US" sz="4000" dirty="0">
                <a:latin typeface="Times New Roman" pitchFamily="18" charset="0"/>
                <a:cs typeface="Times New Roman" pitchFamily="18" charset="0"/>
              </a:rPr>
              <a:t> </a:t>
            </a:r>
          </a:p>
          <a:p>
            <a:r>
              <a:rPr lang="en-US" sz="4000" b="1" u="sng" dirty="0">
                <a:latin typeface="Times New Roman" pitchFamily="18" charset="0"/>
                <a:cs typeface="Times New Roman" pitchFamily="18" charset="0"/>
              </a:rPr>
              <a:t>2.Thời </a:t>
            </a:r>
            <a:r>
              <a:rPr lang="en-US" sz="4000" b="1" u="sng" dirty="0" err="1">
                <a:latin typeface="Times New Roman" pitchFamily="18" charset="0"/>
                <a:cs typeface="Times New Roman" pitchFamily="18" charset="0"/>
              </a:rPr>
              <a:t>gian</a:t>
            </a:r>
            <a:r>
              <a:rPr lang="en-US" sz="4000" b="1" u="sng" dirty="0">
                <a:latin typeface="Times New Roman" pitchFamily="18" charset="0"/>
                <a:cs typeface="Times New Roman" pitchFamily="18" charset="0"/>
              </a:rPr>
              <a:t>: </a:t>
            </a:r>
            <a:r>
              <a:rPr lang="en-US" sz="4000" dirty="0">
                <a:latin typeface="Times New Roman" pitchFamily="18" charset="0"/>
                <a:cs typeface="Times New Roman" pitchFamily="18" charset="0"/>
              </a:rPr>
              <a:t>5-&gt;7 </a:t>
            </a:r>
            <a:r>
              <a:rPr lang="en-US" sz="4000" dirty="0" err="1">
                <a:latin typeface="Times New Roman" pitchFamily="18" charset="0"/>
                <a:cs typeface="Times New Roman" pitchFamily="18" charset="0"/>
              </a:rPr>
              <a:t>phút</a:t>
            </a:r>
            <a:r>
              <a:rPr lang="en-US" sz="4000" b="1"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a:p>
            <a:r>
              <a:rPr lang="en-US" sz="4000" b="1" u="sng" dirty="0">
                <a:latin typeface="Times New Roman" pitchFamily="18" charset="0"/>
                <a:cs typeface="Times New Roman" pitchFamily="18" charset="0"/>
              </a:rPr>
              <a:t>3.Yêu </a:t>
            </a:r>
            <a:r>
              <a:rPr lang="en-US" sz="4000" b="1" u="sng" dirty="0" err="1">
                <a:latin typeface="Times New Roman" pitchFamily="18" charset="0"/>
                <a:cs typeface="Times New Roman" pitchFamily="18" charset="0"/>
              </a:rPr>
              <a:t>cầu</a:t>
            </a:r>
            <a:r>
              <a:rPr lang="en-US" sz="4000" b="1" u="sng" dirty="0">
                <a:latin typeface="Times New Roman" pitchFamily="18" charset="0"/>
                <a:cs typeface="Times New Roman" pitchFamily="18" charset="0"/>
              </a:rPr>
              <a: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Tìm</a:t>
            </a:r>
            <a:r>
              <a:rPr lang="en-US" sz="4000" dirty="0">
                <a:latin typeface="Times New Roman" pitchFamily="18" charset="0"/>
                <a:cs typeface="Times New Roman" pitchFamily="18" charset="0"/>
              </a:rPr>
              <a:t> </a:t>
            </a:r>
            <a:r>
              <a:rPr lang="en-US" sz="4000" u="sng" dirty="0" err="1">
                <a:latin typeface="Times New Roman" pitchFamily="18" charset="0"/>
                <a:cs typeface="Times New Roman" pitchFamily="18" charset="0"/>
              </a:rPr>
              <a:t>câu</a:t>
            </a:r>
            <a:r>
              <a:rPr lang="en-US" sz="4000" u="sng" dirty="0">
                <a:latin typeface="Times New Roman" pitchFamily="18" charset="0"/>
                <a:cs typeface="Times New Roman" pitchFamily="18" charset="0"/>
              </a:rPr>
              <a:t> </a:t>
            </a:r>
            <a:r>
              <a:rPr lang="en-US" sz="4000" u="sng" dirty="0" err="1">
                <a:latin typeface="Times New Roman" pitchFamily="18" charset="0"/>
                <a:cs typeface="Times New Roman" pitchFamily="18" charset="0"/>
              </a:rPr>
              <a:t>khẳng</a:t>
            </a:r>
            <a:r>
              <a:rPr lang="en-US" sz="4000" u="sng" dirty="0">
                <a:latin typeface="Times New Roman" pitchFamily="18" charset="0"/>
                <a:cs typeface="Times New Roman" pitchFamily="18" charset="0"/>
              </a:rPr>
              <a:t> </a:t>
            </a:r>
            <a:r>
              <a:rPr lang="en-US" sz="4000" u="sng" dirty="0" err="1">
                <a:latin typeface="Times New Roman" pitchFamily="18" charset="0"/>
                <a:cs typeface="Times New Roman" pitchFamily="18" charset="0"/>
              </a:rPr>
              <a:t>định</a:t>
            </a:r>
            <a:r>
              <a:rPr lang="en-US" sz="4000" u="sng" dirty="0">
                <a:latin typeface="Times New Roman" pitchFamily="18" charset="0"/>
                <a:cs typeface="Times New Roman" pitchFamily="18" charset="0"/>
              </a:rPr>
              <a:t> </a:t>
            </a:r>
            <a:r>
              <a:rPr lang="en-US" sz="4000" u="sng" dirty="0" err="1">
                <a:latin typeface="Times New Roman" pitchFamily="18" charset="0"/>
                <a:cs typeface="Times New Roman" pitchFamily="18" charset="0"/>
              </a:rPr>
              <a:t>và</a:t>
            </a:r>
            <a:r>
              <a:rPr lang="en-US" sz="4000" u="sng" dirty="0">
                <a:latin typeface="Times New Roman" pitchFamily="18" charset="0"/>
                <a:cs typeface="Times New Roman" pitchFamily="18" charset="0"/>
              </a:rPr>
              <a:t> </a:t>
            </a:r>
            <a:r>
              <a:rPr lang="en-US" sz="4000" u="sng" dirty="0" err="1">
                <a:latin typeface="Times New Roman" pitchFamily="18" charset="0"/>
                <a:cs typeface="Times New Roman" pitchFamily="18" charset="0"/>
              </a:rPr>
              <a:t>câu</a:t>
            </a:r>
            <a:r>
              <a:rPr lang="en-US" sz="4000" u="sng" dirty="0">
                <a:latin typeface="Times New Roman" pitchFamily="18" charset="0"/>
                <a:cs typeface="Times New Roman" pitchFamily="18" charset="0"/>
              </a:rPr>
              <a:t> </a:t>
            </a:r>
            <a:r>
              <a:rPr lang="en-US" sz="4000" u="sng" dirty="0" err="1">
                <a:latin typeface="Times New Roman" pitchFamily="18" charset="0"/>
                <a:cs typeface="Times New Roman" pitchFamily="18" charset="0"/>
              </a:rPr>
              <a:t>phủ</a:t>
            </a:r>
            <a:r>
              <a:rPr lang="en-US" sz="4000" u="sng" dirty="0">
                <a:latin typeface="Times New Roman" pitchFamily="18" charset="0"/>
                <a:cs typeface="Times New Roman" pitchFamily="18" charset="0"/>
              </a:rPr>
              <a:t> </a:t>
            </a:r>
            <a:r>
              <a:rPr lang="en-US" sz="4000" u="sng" dirty="0" err="1">
                <a:latin typeface="Times New Roman" pitchFamily="18" charset="0"/>
                <a:cs typeface="Times New Roman" pitchFamily="18" charset="0"/>
              </a:rPr>
              <a:t>định</a:t>
            </a:r>
            <a:r>
              <a:rPr lang="en-US" sz="4000" u="sng"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dưới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đây</a:t>
            </a:r>
            <a:r>
              <a:rPr lang="en-US" sz="4000" dirty="0">
                <a:latin typeface="Times New Roman" pitchFamily="18" charset="0"/>
                <a:cs typeface="Times New Roman" pitchFamily="18" charset="0"/>
              </a:rPr>
              <a:t>. </a:t>
            </a:r>
          </a:p>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ra</a:t>
            </a:r>
            <a:r>
              <a:rPr lang="en-US" sz="4000" dirty="0">
                <a:latin typeface="Times New Roman" pitchFamily="18" charset="0"/>
                <a:cs typeface="Times New Roman" pitchFamily="18" charset="0"/>
              </a:rPr>
              <a:t> </a:t>
            </a:r>
            <a:r>
              <a:rPr lang="en-US" sz="4000" u="sng" dirty="0" err="1">
                <a:latin typeface="Times New Roman" pitchFamily="18" charset="0"/>
                <a:cs typeface="Times New Roman" pitchFamily="18" charset="0"/>
              </a:rPr>
              <a:t>đặc</a:t>
            </a:r>
            <a:r>
              <a:rPr lang="en-US" sz="4000" u="sng" dirty="0">
                <a:latin typeface="Times New Roman" pitchFamily="18" charset="0"/>
                <a:cs typeface="Times New Roman" pitchFamily="18" charset="0"/>
              </a:rPr>
              <a:t> </a:t>
            </a:r>
            <a:r>
              <a:rPr lang="en-US" sz="4000" u="sng" dirty="0" err="1">
                <a:latin typeface="Times New Roman" pitchFamily="18" charset="0"/>
                <a:cs typeface="Times New Roman" pitchFamily="18" charset="0"/>
              </a:rPr>
              <a:t>điểm</a:t>
            </a:r>
            <a:r>
              <a:rPr lang="en-US" sz="4000" u="sng" dirty="0">
                <a:latin typeface="Times New Roman" pitchFamily="18" charset="0"/>
                <a:cs typeface="Times New Roman" pitchFamily="18" charset="0"/>
              </a:rPr>
              <a:t> </a:t>
            </a:r>
            <a:r>
              <a:rPr lang="en-US" sz="4000" u="sng" dirty="0" err="1">
                <a:latin typeface="Times New Roman" pitchFamily="18" charset="0"/>
                <a:cs typeface="Times New Roman" pitchFamily="18" charset="0"/>
              </a:rPr>
              <a:t>về</a:t>
            </a:r>
            <a:r>
              <a:rPr lang="en-US" sz="4000" u="sng" dirty="0">
                <a:latin typeface="Times New Roman" pitchFamily="18" charset="0"/>
                <a:cs typeface="Times New Roman" pitchFamily="18" charset="0"/>
              </a:rPr>
              <a:t> ý </a:t>
            </a:r>
            <a:r>
              <a:rPr lang="en-US" sz="4000" u="sng" dirty="0" err="1">
                <a:latin typeface="Times New Roman" pitchFamily="18" charset="0"/>
                <a:cs typeface="Times New Roman" pitchFamily="18" charset="0"/>
              </a:rPr>
              <a:t>nghĩa</a:t>
            </a:r>
            <a:r>
              <a:rPr lang="en-US" sz="4000" u="sng" dirty="0">
                <a:latin typeface="Times New Roman" pitchFamily="18" charset="0"/>
                <a:cs typeface="Times New Roman" pitchFamily="18" charset="0"/>
              </a:rPr>
              <a:t> </a:t>
            </a:r>
            <a:r>
              <a:rPr lang="en-US" sz="4000" u="sng" dirty="0" err="1">
                <a:latin typeface="Times New Roman" pitchFamily="18" charset="0"/>
                <a:cs typeface="Times New Roman" pitchFamily="18" charset="0"/>
              </a:rPr>
              <a:t>và</a:t>
            </a:r>
            <a:r>
              <a:rPr lang="en-US" sz="4000" u="sng" dirty="0">
                <a:latin typeface="Times New Roman" pitchFamily="18" charset="0"/>
                <a:cs typeface="Times New Roman" pitchFamily="18" charset="0"/>
              </a:rPr>
              <a:t> </a:t>
            </a:r>
            <a:r>
              <a:rPr lang="en-US" sz="4000" u="sng" dirty="0" err="1">
                <a:latin typeface="Times New Roman" pitchFamily="18" charset="0"/>
                <a:cs typeface="Times New Roman" pitchFamily="18" charset="0"/>
              </a:rPr>
              <a:t>hình</a:t>
            </a:r>
            <a:r>
              <a:rPr lang="en-US" sz="4000" u="sng" dirty="0">
                <a:latin typeface="Times New Roman" pitchFamily="18" charset="0"/>
                <a:cs typeface="Times New Roman" pitchFamily="18" charset="0"/>
              </a:rPr>
              <a:t> </a:t>
            </a:r>
            <a:r>
              <a:rPr lang="en-US" sz="4000" u="sng" dirty="0" err="1">
                <a:latin typeface="Times New Roman" pitchFamily="18" charset="0"/>
                <a:cs typeface="Times New Roman" pitchFamily="18" charset="0"/>
              </a:rPr>
              <a:t>thức</a:t>
            </a:r>
            <a:r>
              <a:rPr lang="en-US" sz="4000" u="sng"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mỗi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a:t>
            </a:r>
          </a:p>
        </p:txBody>
      </p:sp>
      <p:sp>
        <p:nvSpPr>
          <p:cNvPr id="7" name="TextBox 7"/>
          <p:cNvSpPr txBox="1"/>
          <p:nvPr/>
        </p:nvSpPr>
        <p:spPr>
          <a:xfrm>
            <a:off x="304800" y="-38100"/>
            <a:ext cx="16916400" cy="1128514"/>
          </a:xfrm>
          <a:prstGeom prst="rect">
            <a:avLst/>
          </a:prstGeom>
        </p:spPr>
        <p:txBody>
          <a:bodyPr wrap="square" lIns="0" tIns="0" rIns="0" bIns="0" rtlCol="0" anchor="t">
            <a:spAutoFit/>
          </a:bodyPr>
          <a:lstStyle/>
          <a:p>
            <a:pPr algn="just">
              <a:lnSpc>
                <a:spcPts val="8819"/>
              </a:lnSpc>
              <a:spcBef>
                <a:spcPct val="0"/>
              </a:spcBef>
            </a:pPr>
            <a:r>
              <a:rPr lang="en-US" sz="4400" b="1" dirty="0">
                <a:solidFill>
                  <a:srgbClr val="FF0000"/>
                </a:solidFill>
                <a:latin typeface="Times New Roman" pitchFamily="18" charset="0"/>
                <a:cs typeface="Times New Roman" pitchFamily="18" charset="0"/>
              </a:rPr>
              <a:t>I. </a:t>
            </a:r>
            <a:r>
              <a:rPr lang="en-US" sz="4400" b="1" u="sng" dirty="0">
                <a:solidFill>
                  <a:srgbClr val="FF0000"/>
                </a:solidFill>
                <a:latin typeface="Times New Roman" pitchFamily="18" charset="0"/>
                <a:cs typeface="Times New Roman" pitchFamily="18" charset="0"/>
              </a:rPr>
              <a:t>TRI THỨC TIẾNG VIỆT </a:t>
            </a:r>
            <a:r>
              <a:rPr lang="en-US" sz="4400" b="1" dirty="0">
                <a:solidFill>
                  <a:srgbClr val="FF0000"/>
                </a:solidFill>
                <a:latin typeface="Times New Roman" pitchFamily="18" charset="0"/>
                <a:cs typeface="Times New Roman" pitchFamily="18" charset="0"/>
              </a:rPr>
              <a:t>.</a:t>
            </a:r>
            <a:endParaRPr lang="en-US" sz="4400" b="1" u="sng" dirty="0">
              <a:solidFill>
                <a:srgbClr val="FF0000"/>
              </a:solidFill>
              <a:latin typeface="Times New Roman" pitchFamily="18" charset="0"/>
              <a:cs typeface="Times New Roman" pitchFamily="18" charset="0"/>
            </a:endParaRPr>
          </a:p>
        </p:txBody>
      </p:sp>
      <p:graphicFrame>
        <p:nvGraphicFramePr>
          <p:cNvPr id="4" name="Table 3">
            <a:extLst>
              <a:ext uri="{FF2B5EF4-FFF2-40B4-BE49-F238E27FC236}">
                <a16:creationId xmlns:a16="http://schemas.microsoft.com/office/drawing/2014/main" id="{3F9CFD18-4F29-1685-EEEB-ADDC1992DFBD}"/>
              </a:ext>
            </a:extLst>
          </p:cNvPr>
          <p:cNvGraphicFramePr>
            <a:graphicFrameLocks noGrp="1"/>
          </p:cNvGraphicFramePr>
          <p:nvPr>
            <p:extLst>
              <p:ext uri="{D42A27DB-BD31-4B8C-83A1-F6EECF244321}">
                <p14:modId xmlns:p14="http://schemas.microsoft.com/office/powerpoint/2010/main" val="299340937"/>
              </p:ext>
            </p:extLst>
          </p:nvPr>
        </p:nvGraphicFramePr>
        <p:xfrm>
          <a:off x="822960" y="4440447"/>
          <a:ext cx="16383000" cy="4890758"/>
        </p:xfrm>
        <a:graphic>
          <a:graphicData uri="http://schemas.openxmlformats.org/drawingml/2006/table">
            <a:tbl>
              <a:tblPr bandRow="1">
                <a:tableStyleId>{5C22544A-7EE6-4342-B048-85BDC9FD1C3A}</a:tableStyleId>
              </a:tblPr>
              <a:tblGrid>
                <a:gridCol w="9006840">
                  <a:extLst>
                    <a:ext uri="{9D8B030D-6E8A-4147-A177-3AD203B41FA5}">
                      <a16:colId xmlns:a16="http://schemas.microsoft.com/office/drawing/2014/main" val="1650671027"/>
                    </a:ext>
                  </a:extLst>
                </a:gridCol>
                <a:gridCol w="7376160">
                  <a:extLst>
                    <a:ext uri="{9D8B030D-6E8A-4147-A177-3AD203B41FA5}">
                      <a16:colId xmlns:a16="http://schemas.microsoft.com/office/drawing/2014/main" val="334586220"/>
                    </a:ext>
                  </a:extLst>
                </a:gridCol>
              </a:tblGrid>
              <a:tr h="1160253">
                <a:tc>
                  <a:txBody>
                    <a:bodyPr/>
                    <a:lstStyle/>
                    <a:p>
                      <a:pPr marL="0" marR="0" algn="just">
                        <a:lnSpc>
                          <a:spcPct val="115000"/>
                        </a:lnSpc>
                        <a:spcAft>
                          <a:spcPts val="1000"/>
                        </a:spcAft>
                        <a:buNone/>
                        <a:tabLst>
                          <a:tab pos="7334250" algn="l"/>
                        </a:tabLst>
                      </a:pPr>
                      <a:r>
                        <a:rPr lang="en-US" sz="3600" dirty="0">
                          <a:effectLst/>
                          <a:latin typeface="Times New Roman" panose="02020603050405020304" pitchFamily="18" charset="0"/>
                          <a:cs typeface="Times New Roman" panose="02020603050405020304" pitchFamily="18" charset="0"/>
                        </a:rPr>
                        <a:t>a. </a:t>
                      </a:r>
                      <a:r>
                        <a:rPr lang="en-US" sz="3600" dirty="0" err="1">
                          <a:effectLst/>
                          <a:latin typeface="Times New Roman" panose="02020603050405020304" pitchFamily="18" charset="0"/>
                          <a:cs typeface="Times New Roman" panose="02020603050405020304" pitchFamily="18" charset="0"/>
                        </a:rPr>
                        <a:t>Tất</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cả</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những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điều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ấy</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họ</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làm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sao</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mà</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hiểu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được</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rõ</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ràng</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đích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xác</a:t>
                      </a:r>
                      <a:r>
                        <a:rPr lang="en-US" sz="3600" dirty="0">
                          <a:effectLst/>
                          <a:latin typeface="Times New Roman" panose="02020603050405020304" pitchFamily="18" charset="0"/>
                          <a:cs typeface="Times New Roman" panose="02020603050405020304" pitchFamily="18" charset="0"/>
                        </a:rPr>
                        <a:t>.</a:t>
                      </a:r>
                      <a:endParaRPr lang="vi-VN"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1000"/>
                        </a:spcAft>
                        <a:buNone/>
                      </a:pPr>
                      <a:r>
                        <a:rPr lang="en-US" sz="3600" dirty="0">
                          <a:effectLst/>
                          <a:latin typeface="Times New Roman" panose="02020603050405020304" pitchFamily="18" charset="0"/>
                          <a:cs typeface="Times New Roman" panose="02020603050405020304" pitchFamily="18" charset="0"/>
                        </a:rPr>
                        <a:t> </a:t>
                      </a:r>
                      <a:endParaRPr lang="vi-VN"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6552108"/>
                  </a:ext>
                </a:extLst>
              </a:tr>
              <a:tr h="811626">
                <a:tc>
                  <a:txBody>
                    <a:bodyPr/>
                    <a:lstStyle/>
                    <a:p>
                      <a:pPr marL="0" marR="0" algn="just">
                        <a:lnSpc>
                          <a:spcPct val="115000"/>
                        </a:lnSpc>
                        <a:spcAft>
                          <a:spcPts val="1000"/>
                        </a:spcAft>
                        <a:buNone/>
                        <a:tabLst>
                          <a:tab pos="7334250" algn="l"/>
                        </a:tabLst>
                      </a:pPr>
                      <a:r>
                        <a:rPr lang="en-US" sz="3600" dirty="0">
                          <a:effectLst/>
                          <a:latin typeface="Times New Roman" panose="02020603050405020304" pitchFamily="18" charset="0"/>
                          <a:cs typeface="Times New Roman" panose="02020603050405020304" pitchFamily="18" charset="0"/>
                        </a:rPr>
                        <a:t>b. </a:t>
                      </a:r>
                      <a:r>
                        <a:rPr lang="en-US" sz="3600" dirty="0" err="1">
                          <a:effectLst/>
                          <a:latin typeface="Times New Roman" panose="02020603050405020304" pitchFamily="18" charset="0"/>
                          <a:cs typeface="Times New Roman" panose="02020603050405020304" pitchFamily="18" charset="0"/>
                        </a:rPr>
                        <a:t>Chị</a:t>
                      </a:r>
                      <a:r>
                        <a:rPr lang="en-US" sz="3600" dirty="0">
                          <a:effectLst/>
                          <a:latin typeface="Times New Roman" panose="02020603050405020304" pitchFamily="18" charset="0"/>
                          <a:cs typeface="Times New Roman" panose="02020603050405020304" pitchFamily="18" charset="0"/>
                        </a:rPr>
                        <a:t> Dậu </a:t>
                      </a:r>
                      <a:r>
                        <a:rPr lang="en-US" sz="3600" dirty="0" err="1">
                          <a:effectLst/>
                          <a:latin typeface="Times New Roman" panose="02020603050405020304" pitchFamily="18" charset="0"/>
                          <a:cs typeface="Times New Roman" panose="02020603050405020304" pitchFamily="18" charset="0"/>
                        </a:rPr>
                        <a:t>vẫn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chưa</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nguôi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cơn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giận</a:t>
                      </a:r>
                      <a:r>
                        <a:rPr lang="en-US" sz="3600" dirty="0">
                          <a:effectLst/>
                          <a:latin typeface="Times New Roman" panose="02020603050405020304" pitchFamily="18" charset="0"/>
                          <a:cs typeface="Times New Roman" panose="02020603050405020304" pitchFamily="18" charset="0"/>
                        </a:rPr>
                        <a:t>.</a:t>
                      </a:r>
                      <a:endParaRPr lang="vi-VN"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1000"/>
                        </a:spcAft>
                        <a:buNone/>
                        <a:tabLst>
                          <a:tab pos="7334250" algn="l"/>
                        </a:tabLst>
                      </a:pPr>
                      <a:r>
                        <a:rPr lang="en-US" sz="3600">
                          <a:effectLst/>
                          <a:latin typeface="Times New Roman" panose="02020603050405020304" pitchFamily="18" charset="0"/>
                          <a:cs typeface="Times New Roman" panose="02020603050405020304" pitchFamily="18" charset="0"/>
                        </a:rPr>
                        <a:t> </a:t>
                      </a:r>
                      <a:endParaRPr lang="vi-VN"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1457301"/>
                  </a:ext>
                </a:extLst>
              </a:tr>
              <a:tr h="828303">
                <a:tc>
                  <a:txBody>
                    <a:bodyPr/>
                    <a:lstStyle/>
                    <a:p>
                      <a:pPr marL="0" marR="0" algn="just">
                        <a:lnSpc>
                          <a:spcPct val="115000"/>
                        </a:lnSpc>
                        <a:spcAft>
                          <a:spcPts val="1000"/>
                        </a:spcAft>
                        <a:buNone/>
                        <a:tabLst>
                          <a:tab pos="7334250" algn="l"/>
                        </a:tabLst>
                      </a:pPr>
                      <a:r>
                        <a:rPr lang="en-US" sz="3600" dirty="0">
                          <a:effectLst/>
                          <a:latin typeface="Times New Roman" panose="02020603050405020304" pitchFamily="18" charset="0"/>
                          <a:cs typeface="Times New Roman" panose="02020603050405020304" pitchFamily="18" charset="0"/>
                        </a:rPr>
                        <a:t>c. Các </a:t>
                      </a:r>
                      <a:r>
                        <a:rPr lang="en-US" sz="3600" dirty="0" err="1">
                          <a:effectLst/>
                          <a:latin typeface="Times New Roman" panose="02020603050405020304" pitchFamily="18" charset="0"/>
                          <a:cs typeface="Times New Roman" panose="02020603050405020304" pitchFamily="18" charset="0"/>
                        </a:rPr>
                        <a:t>quân</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đều</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nghiêm</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chỉnh</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đội</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ngũ</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mà</a:t>
                      </a:r>
                      <a:r>
                        <a:rPr lang="en-US" sz="3600" dirty="0">
                          <a:effectLst/>
                          <a:latin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cs typeface="Times New Roman" panose="02020603050405020304" pitchFamily="18" charset="0"/>
                        </a:rPr>
                        <a:t>đi</a:t>
                      </a:r>
                      <a:r>
                        <a:rPr lang="en-US" sz="3600" dirty="0">
                          <a:effectLst/>
                          <a:latin typeface="Times New Roman" panose="02020603050405020304" pitchFamily="18" charset="0"/>
                          <a:cs typeface="Times New Roman" panose="02020603050405020304" pitchFamily="18" charset="0"/>
                        </a:rPr>
                        <a:t>.</a:t>
                      </a:r>
                      <a:endParaRPr lang="vi-VN"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1000"/>
                        </a:spcAft>
                        <a:buNone/>
                      </a:pPr>
                      <a:r>
                        <a:rPr lang="en-US" sz="3600">
                          <a:effectLst/>
                          <a:latin typeface="Times New Roman" panose="02020603050405020304" pitchFamily="18" charset="0"/>
                          <a:cs typeface="Times New Roman" panose="02020603050405020304" pitchFamily="18" charset="0"/>
                        </a:rPr>
                        <a:t> </a:t>
                      </a:r>
                      <a:endParaRPr lang="vi-VN"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7089628"/>
                  </a:ext>
                </a:extLst>
              </a:tr>
              <a:tr h="819966">
                <a:tc>
                  <a:txBody>
                    <a:bodyPr/>
                    <a:lstStyle/>
                    <a:p>
                      <a:pPr marL="0" marR="0" algn="just">
                        <a:lnSpc>
                          <a:spcPct val="115000"/>
                        </a:lnSpc>
                        <a:spcAft>
                          <a:spcPts val="1000"/>
                        </a:spcAft>
                        <a:buNone/>
                        <a:tabLst>
                          <a:tab pos="7334250" algn="l"/>
                        </a:tabLst>
                      </a:pPr>
                      <a:r>
                        <a:rPr lang="en-US" sz="3600">
                          <a:effectLst/>
                          <a:latin typeface="Times New Roman" panose="02020603050405020304" pitchFamily="18" charset="0"/>
                          <a:cs typeface="Times New Roman" panose="02020603050405020304" pitchFamily="18" charset="0"/>
                        </a:rPr>
                        <a:t>d. Hôm sau, vua Quang Trung hạ lệnh tiến quân.</a:t>
                      </a:r>
                      <a:endParaRPr lang="vi-VN"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1000"/>
                        </a:spcAft>
                        <a:buNone/>
                        <a:tabLst>
                          <a:tab pos="7334250" algn="l"/>
                        </a:tabLst>
                      </a:pPr>
                      <a:r>
                        <a:rPr lang="en-US" sz="3600">
                          <a:effectLst/>
                          <a:latin typeface="Times New Roman" panose="02020603050405020304" pitchFamily="18" charset="0"/>
                          <a:cs typeface="Times New Roman" panose="02020603050405020304" pitchFamily="18" charset="0"/>
                        </a:rPr>
                        <a:t> </a:t>
                      </a:r>
                      <a:endParaRPr lang="vi-VN"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2130230"/>
                  </a:ext>
                </a:extLst>
              </a:tr>
              <a:tr h="828303">
                <a:tc>
                  <a:txBody>
                    <a:bodyPr/>
                    <a:lstStyle/>
                    <a:p>
                      <a:pPr marL="0" marR="0" algn="just">
                        <a:lnSpc>
                          <a:spcPct val="115000"/>
                        </a:lnSpc>
                        <a:spcAft>
                          <a:spcPts val="1000"/>
                        </a:spcAft>
                        <a:buNone/>
                        <a:tabLst>
                          <a:tab pos="7334250" algn="l"/>
                        </a:tabLst>
                      </a:pPr>
                      <a:r>
                        <a:rPr lang="en-US" sz="3600">
                          <a:effectLst/>
                          <a:latin typeface="Times New Roman" panose="02020603050405020304" pitchFamily="18" charset="0"/>
                          <a:cs typeface="Times New Roman" panose="02020603050405020304" pitchFamily="18" charset="0"/>
                        </a:rPr>
                        <a:t>đ.Tôi không phải không biết. </a:t>
                      </a:r>
                      <a:endParaRPr lang="vi-VN"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Aft>
                          <a:spcPts val="1000"/>
                        </a:spcAft>
                        <a:buNone/>
                        <a:tabLst>
                          <a:tab pos="7334250" algn="l"/>
                        </a:tabLst>
                      </a:pPr>
                      <a:r>
                        <a:rPr lang="en-US" sz="3600" dirty="0">
                          <a:effectLst/>
                          <a:latin typeface="Times New Roman" panose="02020603050405020304" pitchFamily="18" charset="0"/>
                          <a:cs typeface="Times New Roman" panose="02020603050405020304" pitchFamily="18" charset="0"/>
                        </a:rPr>
                        <a:t> </a:t>
                      </a:r>
                      <a:endParaRPr lang="vi-VN"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2503027"/>
                  </a:ext>
                </a:extLst>
              </a:tr>
            </a:tbl>
          </a:graphicData>
        </a:graphic>
      </p:graphicFrame>
    </p:spTree>
    <p:extLst>
      <p:ext uri="{BB962C8B-B14F-4D97-AF65-F5344CB8AC3E}">
        <p14:creationId xmlns:p14="http://schemas.microsoft.com/office/powerpoint/2010/main" val="209820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BCECF9B-BF6B-1FDC-A236-CDE442A1D452}"/>
              </a:ext>
            </a:extLst>
          </p:cNvPr>
          <p:cNvGraphicFramePr>
            <a:graphicFrameLocks noGrp="1"/>
          </p:cNvGraphicFramePr>
          <p:nvPr>
            <p:extLst>
              <p:ext uri="{D42A27DB-BD31-4B8C-83A1-F6EECF244321}">
                <p14:modId xmlns:p14="http://schemas.microsoft.com/office/powerpoint/2010/main" val="2367561556"/>
              </p:ext>
            </p:extLst>
          </p:nvPr>
        </p:nvGraphicFramePr>
        <p:xfrm>
          <a:off x="228600" y="521335"/>
          <a:ext cx="5562600" cy="8772531"/>
        </p:xfrm>
        <a:graphic>
          <a:graphicData uri="http://schemas.openxmlformats.org/drawingml/2006/table">
            <a:tbl>
              <a:tblPr bandRow="1">
                <a:tableStyleId>{5C22544A-7EE6-4342-B048-85BDC9FD1C3A}</a:tableStyleId>
              </a:tblPr>
              <a:tblGrid>
                <a:gridCol w="5562600">
                  <a:extLst>
                    <a:ext uri="{9D8B030D-6E8A-4147-A177-3AD203B41FA5}">
                      <a16:colId xmlns:a16="http://schemas.microsoft.com/office/drawing/2014/main" val="20000"/>
                    </a:ext>
                  </a:extLst>
                </a:gridCol>
              </a:tblGrid>
              <a:tr h="2101333">
                <a:tc>
                  <a:txBody>
                    <a:bodyPr/>
                    <a:lstStyle/>
                    <a:p>
                      <a:pPr algn="just">
                        <a:lnSpc>
                          <a:spcPct val="100000"/>
                        </a:lnSpc>
                        <a:spcAft>
                          <a:spcPts val="1000"/>
                        </a:spcAft>
                        <a:tabLst>
                          <a:tab pos="7334250" algn="l"/>
                        </a:tabLst>
                      </a:pPr>
                      <a:r>
                        <a:rPr lang="en-US" sz="3600" b="1" dirty="0">
                          <a:solidFill>
                            <a:schemeClr val="tx1"/>
                          </a:solidFill>
                          <a:effectLst/>
                          <a:latin typeface="Times New Roman" panose="02020603050405020304" pitchFamily="18" charset="0"/>
                          <a:cs typeface="Times New Roman" panose="02020603050405020304" pitchFamily="18" charset="0"/>
                        </a:rPr>
                        <a:t>a. </a:t>
                      </a:r>
                      <a:r>
                        <a:rPr lang="en-US" sz="3600" b="1" dirty="0" err="1">
                          <a:solidFill>
                            <a:schemeClr val="tx1"/>
                          </a:solidFill>
                          <a:effectLst/>
                          <a:latin typeface="Times New Roman" panose="02020603050405020304" pitchFamily="18" charset="0"/>
                          <a:cs typeface="Times New Roman" panose="02020603050405020304" pitchFamily="18" charset="0"/>
                        </a:rPr>
                        <a:t>Tất</a:t>
                      </a:r>
                      <a:r>
                        <a:rPr lang="en-US" sz="3600" b="1" dirty="0">
                          <a:solidFill>
                            <a:schemeClr val="tx1"/>
                          </a:solidFill>
                          <a:effectLst/>
                          <a:latin typeface="Times New Roman" panose="02020603050405020304" pitchFamily="18" charset="0"/>
                          <a:cs typeface="Times New Roman" panose="02020603050405020304" pitchFamily="18" charset="0"/>
                        </a:rPr>
                        <a:t> </a:t>
                      </a:r>
                      <a:r>
                        <a:rPr lang="en-US" sz="3600" b="1" dirty="0" err="1">
                          <a:solidFill>
                            <a:schemeClr val="tx1"/>
                          </a:solidFill>
                          <a:effectLst/>
                          <a:latin typeface="Times New Roman" panose="02020603050405020304" pitchFamily="18" charset="0"/>
                          <a:cs typeface="Times New Roman" panose="02020603050405020304" pitchFamily="18" charset="0"/>
                        </a:rPr>
                        <a:t>cả</a:t>
                      </a:r>
                      <a:r>
                        <a:rPr lang="en-US" sz="3600" b="1" dirty="0">
                          <a:solidFill>
                            <a:schemeClr val="tx1"/>
                          </a:solidFill>
                          <a:effectLst/>
                          <a:latin typeface="Times New Roman" panose="02020603050405020304" pitchFamily="18" charset="0"/>
                          <a:cs typeface="Times New Roman" panose="02020603050405020304" pitchFamily="18" charset="0"/>
                        </a:rPr>
                        <a:t> </a:t>
                      </a:r>
                      <a:r>
                        <a:rPr lang="en-US" sz="3600" b="1" dirty="0" err="1">
                          <a:solidFill>
                            <a:schemeClr val="tx1"/>
                          </a:solidFill>
                          <a:effectLst/>
                          <a:latin typeface="Times New Roman" panose="02020603050405020304" pitchFamily="18" charset="0"/>
                          <a:cs typeface="Times New Roman" panose="02020603050405020304" pitchFamily="18" charset="0"/>
                        </a:rPr>
                        <a:t>những</a:t>
                      </a:r>
                      <a:r>
                        <a:rPr lang="en-US" sz="3600" b="1" dirty="0">
                          <a:solidFill>
                            <a:schemeClr val="tx1"/>
                          </a:solidFill>
                          <a:effectLst/>
                          <a:latin typeface="Times New Roman" panose="02020603050405020304" pitchFamily="18" charset="0"/>
                          <a:cs typeface="Times New Roman" panose="02020603050405020304" pitchFamily="18" charset="0"/>
                        </a:rPr>
                        <a:t> </a:t>
                      </a:r>
                      <a:r>
                        <a:rPr lang="en-US" sz="3600" b="1" dirty="0" err="1">
                          <a:solidFill>
                            <a:schemeClr val="tx1"/>
                          </a:solidFill>
                          <a:effectLst/>
                          <a:latin typeface="Times New Roman" panose="02020603050405020304" pitchFamily="18" charset="0"/>
                          <a:cs typeface="Times New Roman" panose="02020603050405020304" pitchFamily="18" charset="0"/>
                        </a:rPr>
                        <a:t>điều</a:t>
                      </a:r>
                      <a:r>
                        <a:rPr lang="en-US" sz="3600" b="1" dirty="0">
                          <a:solidFill>
                            <a:schemeClr val="tx1"/>
                          </a:solidFill>
                          <a:effectLst/>
                          <a:latin typeface="Times New Roman" panose="02020603050405020304" pitchFamily="18" charset="0"/>
                          <a:cs typeface="Times New Roman" panose="02020603050405020304" pitchFamily="18" charset="0"/>
                        </a:rPr>
                        <a:t> </a:t>
                      </a:r>
                      <a:r>
                        <a:rPr lang="en-US" sz="3600" b="1" dirty="0" err="1">
                          <a:solidFill>
                            <a:schemeClr val="tx1"/>
                          </a:solidFill>
                          <a:effectLst/>
                          <a:latin typeface="Times New Roman" panose="02020603050405020304" pitchFamily="18" charset="0"/>
                          <a:cs typeface="Times New Roman" panose="02020603050405020304" pitchFamily="18" charset="0"/>
                        </a:rPr>
                        <a:t>ấy</a:t>
                      </a:r>
                      <a:r>
                        <a:rPr lang="en-US" sz="3600" b="1" dirty="0">
                          <a:solidFill>
                            <a:schemeClr val="tx1"/>
                          </a:solidFill>
                          <a:effectLst/>
                          <a:latin typeface="Times New Roman" panose="02020603050405020304" pitchFamily="18" charset="0"/>
                          <a:cs typeface="Times New Roman" panose="02020603050405020304" pitchFamily="18" charset="0"/>
                        </a:rPr>
                        <a:t>, </a:t>
                      </a:r>
                      <a:r>
                        <a:rPr lang="en-US" sz="3600" b="1" dirty="0" err="1">
                          <a:solidFill>
                            <a:schemeClr val="tx1"/>
                          </a:solidFill>
                          <a:effectLst/>
                          <a:latin typeface="Times New Roman" panose="02020603050405020304" pitchFamily="18" charset="0"/>
                          <a:cs typeface="Times New Roman" panose="02020603050405020304" pitchFamily="18" charset="0"/>
                        </a:rPr>
                        <a:t>họ</a:t>
                      </a:r>
                      <a:r>
                        <a:rPr lang="en-US" sz="3600" b="1" dirty="0">
                          <a:solidFill>
                            <a:schemeClr val="tx1"/>
                          </a:solidFill>
                          <a:effectLst/>
                          <a:latin typeface="Times New Roman" panose="02020603050405020304" pitchFamily="18" charset="0"/>
                          <a:cs typeface="Times New Roman" panose="02020603050405020304" pitchFamily="18" charset="0"/>
                        </a:rPr>
                        <a:t> </a:t>
                      </a:r>
                      <a:r>
                        <a:rPr lang="en-US" sz="3600" b="1" u="sng" dirty="0" err="1">
                          <a:solidFill>
                            <a:schemeClr val="tx1"/>
                          </a:solidFill>
                          <a:effectLst/>
                          <a:latin typeface="Times New Roman" panose="02020603050405020304" pitchFamily="18" charset="0"/>
                          <a:cs typeface="Times New Roman" panose="02020603050405020304" pitchFamily="18" charset="0"/>
                        </a:rPr>
                        <a:t>làm</a:t>
                      </a:r>
                      <a:r>
                        <a:rPr lang="en-US" sz="3600" b="1" u="sng" dirty="0">
                          <a:solidFill>
                            <a:schemeClr val="tx1"/>
                          </a:solidFill>
                          <a:effectLst/>
                          <a:latin typeface="Times New Roman" panose="02020603050405020304" pitchFamily="18" charset="0"/>
                          <a:cs typeface="Times New Roman" panose="02020603050405020304" pitchFamily="18" charset="0"/>
                        </a:rPr>
                        <a:t> </a:t>
                      </a:r>
                      <a:r>
                        <a:rPr lang="en-US" sz="3600" b="1" u="sng" dirty="0" err="1">
                          <a:solidFill>
                            <a:schemeClr val="tx1"/>
                          </a:solidFill>
                          <a:effectLst/>
                          <a:latin typeface="Times New Roman" panose="02020603050405020304" pitchFamily="18" charset="0"/>
                          <a:cs typeface="Times New Roman" panose="02020603050405020304" pitchFamily="18" charset="0"/>
                        </a:rPr>
                        <a:t>sao</a:t>
                      </a:r>
                      <a:r>
                        <a:rPr lang="en-US" sz="3600" b="1" u="sng" dirty="0">
                          <a:solidFill>
                            <a:schemeClr val="tx1"/>
                          </a:solidFill>
                          <a:effectLst/>
                          <a:latin typeface="Times New Roman" panose="02020603050405020304" pitchFamily="18" charset="0"/>
                          <a:cs typeface="Times New Roman" panose="02020603050405020304" pitchFamily="18" charset="0"/>
                        </a:rPr>
                        <a:t> </a:t>
                      </a:r>
                      <a:r>
                        <a:rPr lang="en-US" sz="3600" b="1" dirty="0" err="1">
                          <a:solidFill>
                            <a:schemeClr val="tx1"/>
                          </a:solidFill>
                          <a:effectLst/>
                          <a:latin typeface="Times New Roman" panose="02020603050405020304" pitchFamily="18" charset="0"/>
                          <a:cs typeface="Times New Roman" panose="02020603050405020304" pitchFamily="18" charset="0"/>
                        </a:rPr>
                        <a:t>mà</a:t>
                      </a:r>
                      <a:r>
                        <a:rPr lang="en-US" sz="3600" b="1" dirty="0">
                          <a:solidFill>
                            <a:schemeClr val="tx1"/>
                          </a:solidFill>
                          <a:effectLst/>
                          <a:latin typeface="Times New Roman" panose="02020603050405020304" pitchFamily="18" charset="0"/>
                          <a:cs typeface="Times New Roman" panose="02020603050405020304" pitchFamily="18" charset="0"/>
                        </a:rPr>
                        <a:t> </a:t>
                      </a:r>
                      <a:r>
                        <a:rPr lang="en-US" sz="3600" b="1" dirty="0" err="1">
                          <a:solidFill>
                            <a:schemeClr val="tx1"/>
                          </a:solidFill>
                          <a:effectLst/>
                          <a:latin typeface="Times New Roman" panose="02020603050405020304" pitchFamily="18" charset="0"/>
                          <a:cs typeface="Times New Roman" panose="02020603050405020304" pitchFamily="18" charset="0"/>
                        </a:rPr>
                        <a:t>hiểu</a:t>
                      </a:r>
                      <a:r>
                        <a:rPr lang="en-US" sz="3600" b="1" dirty="0">
                          <a:solidFill>
                            <a:schemeClr val="tx1"/>
                          </a:solidFill>
                          <a:effectLst/>
                          <a:latin typeface="Times New Roman" panose="02020603050405020304" pitchFamily="18" charset="0"/>
                          <a:cs typeface="Times New Roman" panose="02020603050405020304" pitchFamily="18" charset="0"/>
                        </a:rPr>
                        <a:t> </a:t>
                      </a:r>
                      <a:r>
                        <a:rPr lang="en-US" sz="3600" b="1" dirty="0" err="1">
                          <a:solidFill>
                            <a:schemeClr val="tx1"/>
                          </a:solidFill>
                          <a:effectLst/>
                          <a:latin typeface="Times New Roman" panose="02020603050405020304" pitchFamily="18" charset="0"/>
                          <a:cs typeface="Times New Roman" panose="02020603050405020304" pitchFamily="18" charset="0"/>
                        </a:rPr>
                        <a:t>được</a:t>
                      </a:r>
                      <a:r>
                        <a:rPr lang="en-US" sz="3600" b="1" dirty="0">
                          <a:solidFill>
                            <a:schemeClr val="tx1"/>
                          </a:solidFill>
                          <a:effectLst/>
                          <a:latin typeface="Times New Roman" panose="02020603050405020304" pitchFamily="18" charset="0"/>
                          <a:cs typeface="Times New Roman" panose="02020603050405020304" pitchFamily="18" charset="0"/>
                        </a:rPr>
                        <a:t> </a:t>
                      </a:r>
                      <a:r>
                        <a:rPr lang="en-US" sz="3600" b="1" dirty="0" err="1">
                          <a:solidFill>
                            <a:schemeClr val="tx1"/>
                          </a:solidFill>
                          <a:effectLst/>
                          <a:latin typeface="Times New Roman" panose="02020603050405020304" pitchFamily="18" charset="0"/>
                          <a:cs typeface="Times New Roman" panose="02020603050405020304" pitchFamily="18" charset="0"/>
                        </a:rPr>
                        <a:t>rõ</a:t>
                      </a:r>
                      <a:r>
                        <a:rPr lang="en-US" sz="3600" b="1" dirty="0">
                          <a:solidFill>
                            <a:schemeClr val="tx1"/>
                          </a:solidFill>
                          <a:effectLst/>
                          <a:latin typeface="Times New Roman" panose="02020603050405020304" pitchFamily="18" charset="0"/>
                          <a:cs typeface="Times New Roman" panose="02020603050405020304" pitchFamily="18" charset="0"/>
                        </a:rPr>
                        <a:t> </a:t>
                      </a:r>
                      <a:r>
                        <a:rPr lang="en-US" sz="3600" b="1" dirty="0" err="1">
                          <a:solidFill>
                            <a:schemeClr val="tx1"/>
                          </a:solidFill>
                          <a:effectLst/>
                          <a:latin typeface="Times New Roman" panose="02020603050405020304" pitchFamily="18" charset="0"/>
                          <a:cs typeface="Times New Roman" panose="02020603050405020304" pitchFamily="18" charset="0"/>
                        </a:rPr>
                        <a:t>ràng</a:t>
                      </a:r>
                      <a:r>
                        <a:rPr lang="en-US" sz="3600" b="1" dirty="0">
                          <a:solidFill>
                            <a:schemeClr val="tx1"/>
                          </a:solidFill>
                          <a:effectLst/>
                          <a:latin typeface="Times New Roman" panose="02020603050405020304" pitchFamily="18" charset="0"/>
                          <a:cs typeface="Times New Roman" panose="02020603050405020304" pitchFamily="18" charset="0"/>
                        </a:rPr>
                        <a:t>, </a:t>
                      </a:r>
                      <a:r>
                        <a:rPr lang="en-US" sz="3600" b="1" dirty="0" err="1">
                          <a:solidFill>
                            <a:schemeClr val="tx1"/>
                          </a:solidFill>
                          <a:effectLst/>
                          <a:latin typeface="Times New Roman" panose="02020603050405020304" pitchFamily="18" charset="0"/>
                          <a:cs typeface="Times New Roman" panose="02020603050405020304" pitchFamily="18" charset="0"/>
                        </a:rPr>
                        <a:t>đích</a:t>
                      </a:r>
                      <a:r>
                        <a:rPr lang="en-US" sz="3600" b="1" dirty="0">
                          <a:solidFill>
                            <a:schemeClr val="tx1"/>
                          </a:solidFill>
                          <a:effectLst/>
                          <a:latin typeface="Times New Roman" panose="02020603050405020304" pitchFamily="18" charset="0"/>
                          <a:cs typeface="Times New Roman" panose="02020603050405020304" pitchFamily="18" charset="0"/>
                        </a:rPr>
                        <a:t> </a:t>
                      </a:r>
                      <a:r>
                        <a:rPr lang="en-US" sz="3600" b="1" dirty="0" err="1">
                          <a:solidFill>
                            <a:schemeClr val="tx1"/>
                          </a:solidFill>
                          <a:effectLst/>
                          <a:latin typeface="Times New Roman" panose="02020603050405020304" pitchFamily="18" charset="0"/>
                          <a:cs typeface="Times New Roman" panose="02020603050405020304" pitchFamily="18" charset="0"/>
                        </a:rPr>
                        <a:t>xác</a:t>
                      </a:r>
                      <a:r>
                        <a:rPr lang="en-US" sz="3600" b="1" dirty="0">
                          <a:solidFill>
                            <a:schemeClr val="tx1"/>
                          </a:solidFill>
                          <a:effectLst/>
                          <a:latin typeface="Times New Roman" panose="02020603050405020304" pitchFamily="18" charset="0"/>
                          <a:cs typeface="Times New Roman" panose="02020603050405020304" pitchFamily="18" charset="0"/>
                        </a:rPr>
                        <a:t>.</a:t>
                      </a:r>
                      <a:endParaRPr lang="en-US" sz="3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225432">
                <a:tc>
                  <a:txBody>
                    <a:bodyPr/>
                    <a:lstStyle/>
                    <a:p>
                      <a:pPr algn="just">
                        <a:lnSpc>
                          <a:spcPct val="100000"/>
                        </a:lnSpc>
                        <a:spcAft>
                          <a:spcPts val="1000"/>
                        </a:spcAft>
                        <a:tabLst>
                          <a:tab pos="7334250" algn="l"/>
                        </a:tabLst>
                      </a:pPr>
                      <a:r>
                        <a:rPr lang="en-US" sz="3600" b="1" dirty="0">
                          <a:solidFill>
                            <a:schemeClr val="tx1"/>
                          </a:solidFill>
                          <a:effectLst/>
                          <a:latin typeface="Times New Roman" panose="02020603050405020304" pitchFamily="18" charset="0"/>
                          <a:cs typeface="Times New Roman" panose="02020603050405020304" pitchFamily="18" charset="0"/>
                        </a:rPr>
                        <a:t>b. </a:t>
                      </a:r>
                      <a:r>
                        <a:rPr lang="en-US" sz="3600" b="1" dirty="0" err="1">
                          <a:solidFill>
                            <a:schemeClr val="tx1"/>
                          </a:solidFill>
                          <a:effectLst/>
                          <a:latin typeface="Times New Roman" panose="02020603050405020304" pitchFamily="18" charset="0"/>
                          <a:cs typeface="Times New Roman" panose="02020603050405020304" pitchFamily="18" charset="0"/>
                        </a:rPr>
                        <a:t>Chị</a:t>
                      </a:r>
                      <a:r>
                        <a:rPr lang="en-US" sz="3600" b="1" dirty="0">
                          <a:solidFill>
                            <a:schemeClr val="tx1"/>
                          </a:solidFill>
                          <a:effectLst/>
                          <a:latin typeface="Times New Roman" panose="02020603050405020304" pitchFamily="18" charset="0"/>
                          <a:cs typeface="Times New Roman" panose="02020603050405020304" pitchFamily="18" charset="0"/>
                        </a:rPr>
                        <a:t> Dậu </a:t>
                      </a:r>
                      <a:r>
                        <a:rPr lang="en-US" sz="3600" b="1" dirty="0" err="1">
                          <a:solidFill>
                            <a:schemeClr val="tx1"/>
                          </a:solidFill>
                          <a:effectLst/>
                          <a:latin typeface="Times New Roman" panose="02020603050405020304" pitchFamily="18" charset="0"/>
                          <a:cs typeface="Times New Roman" panose="02020603050405020304" pitchFamily="18" charset="0"/>
                        </a:rPr>
                        <a:t>vẫn</a:t>
                      </a:r>
                      <a:r>
                        <a:rPr lang="en-US" sz="3600" b="1" dirty="0">
                          <a:solidFill>
                            <a:schemeClr val="tx1"/>
                          </a:solidFill>
                          <a:effectLst/>
                          <a:latin typeface="Times New Roman" panose="02020603050405020304" pitchFamily="18" charset="0"/>
                          <a:cs typeface="Times New Roman" panose="02020603050405020304" pitchFamily="18" charset="0"/>
                        </a:rPr>
                        <a:t> </a:t>
                      </a:r>
                      <a:r>
                        <a:rPr lang="en-US" sz="3600" b="1" u="sng" dirty="0" err="1">
                          <a:solidFill>
                            <a:schemeClr val="tx1"/>
                          </a:solidFill>
                          <a:effectLst/>
                          <a:latin typeface="Times New Roman" panose="02020603050405020304" pitchFamily="18" charset="0"/>
                          <a:cs typeface="Times New Roman" panose="02020603050405020304" pitchFamily="18" charset="0"/>
                        </a:rPr>
                        <a:t>chưa</a:t>
                      </a:r>
                      <a:r>
                        <a:rPr lang="en-US" sz="3600" b="1" dirty="0">
                          <a:solidFill>
                            <a:schemeClr val="tx1"/>
                          </a:solidFill>
                          <a:effectLst/>
                          <a:latin typeface="Times New Roman" panose="02020603050405020304" pitchFamily="18" charset="0"/>
                          <a:cs typeface="Times New Roman" panose="02020603050405020304" pitchFamily="18" charset="0"/>
                        </a:rPr>
                        <a:t> </a:t>
                      </a:r>
                      <a:r>
                        <a:rPr lang="en-US" sz="3600" b="1" dirty="0" err="1">
                          <a:solidFill>
                            <a:schemeClr val="tx1"/>
                          </a:solidFill>
                          <a:effectLst/>
                          <a:latin typeface="Times New Roman" panose="02020603050405020304" pitchFamily="18" charset="0"/>
                          <a:cs typeface="Times New Roman" panose="02020603050405020304" pitchFamily="18" charset="0"/>
                        </a:rPr>
                        <a:t>nguôi</a:t>
                      </a:r>
                      <a:r>
                        <a:rPr lang="en-US" sz="3600" b="1" dirty="0">
                          <a:solidFill>
                            <a:schemeClr val="tx1"/>
                          </a:solidFill>
                          <a:effectLst/>
                          <a:latin typeface="Times New Roman" panose="02020603050405020304" pitchFamily="18" charset="0"/>
                          <a:cs typeface="Times New Roman" panose="02020603050405020304" pitchFamily="18" charset="0"/>
                        </a:rPr>
                        <a:t> </a:t>
                      </a:r>
                      <a:r>
                        <a:rPr lang="en-US" sz="3600" b="1" dirty="0" err="1">
                          <a:solidFill>
                            <a:schemeClr val="tx1"/>
                          </a:solidFill>
                          <a:effectLst/>
                          <a:latin typeface="Times New Roman" panose="02020603050405020304" pitchFamily="18" charset="0"/>
                          <a:cs typeface="Times New Roman" panose="02020603050405020304" pitchFamily="18" charset="0"/>
                        </a:rPr>
                        <a:t>cơn</a:t>
                      </a:r>
                      <a:r>
                        <a:rPr lang="en-US" sz="3600" b="1" dirty="0">
                          <a:solidFill>
                            <a:schemeClr val="tx1"/>
                          </a:solidFill>
                          <a:effectLst/>
                          <a:latin typeface="Times New Roman" panose="02020603050405020304" pitchFamily="18" charset="0"/>
                          <a:cs typeface="Times New Roman" panose="02020603050405020304" pitchFamily="18" charset="0"/>
                        </a:rPr>
                        <a:t> </a:t>
                      </a:r>
                      <a:r>
                        <a:rPr lang="en-US" sz="3600" b="1" dirty="0" err="1">
                          <a:solidFill>
                            <a:schemeClr val="tx1"/>
                          </a:solidFill>
                          <a:effectLst/>
                          <a:latin typeface="Times New Roman" panose="02020603050405020304" pitchFamily="18" charset="0"/>
                          <a:cs typeface="Times New Roman" panose="02020603050405020304" pitchFamily="18" charset="0"/>
                        </a:rPr>
                        <a:t>giận</a:t>
                      </a:r>
                      <a:r>
                        <a:rPr lang="en-US" sz="3600" b="1" dirty="0">
                          <a:solidFill>
                            <a:schemeClr val="tx1"/>
                          </a:solidFill>
                          <a:effectLst/>
                          <a:latin typeface="Times New Roman" panose="02020603050405020304" pitchFamily="18" charset="0"/>
                          <a:cs typeface="Times New Roman" panose="02020603050405020304" pitchFamily="18" charset="0"/>
                        </a:rPr>
                        <a:t>.</a:t>
                      </a:r>
                      <a:r>
                        <a:rPr lang="en-US" sz="3600" b="1" baseline="0" dirty="0">
                          <a:solidFill>
                            <a:schemeClr val="tx1"/>
                          </a:solidFill>
                          <a:effectLst/>
                          <a:latin typeface="Times New Roman" panose="02020603050405020304" pitchFamily="18" charset="0"/>
                          <a:cs typeface="Times New Roman" panose="02020603050405020304" pitchFamily="18" charset="0"/>
                        </a:rPr>
                        <a:t> </a:t>
                      </a:r>
                      <a:endParaRPr lang="en-US" sz="36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323918">
                <a:tc>
                  <a:txBody>
                    <a:bodyPr/>
                    <a:lstStyle/>
                    <a:p>
                      <a:pPr algn="just">
                        <a:lnSpc>
                          <a:spcPct val="100000"/>
                        </a:lnSpc>
                        <a:spcAft>
                          <a:spcPts val="1000"/>
                        </a:spcAft>
                        <a:tabLst>
                          <a:tab pos="7334250" algn="l"/>
                        </a:tabLst>
                      </a:pPr>
                      <a:r>
                        <a:rPr lang="en-US" sz="3600" b="1" dirty="0" err="1">
                          <a:solidFill>
                            <a:srgbClr val="FF0000"/>
                          </a:solidFill>
                          <a:effectLst/>
                          <a:latin typeface="Times New Roman" panose="02020603050405020304" pitchFamily="18" charset="0"/>
                          <a:cs typeface="Times New Roman" panose="02020603050405020304" pitchFamily="18" charset="0"/>
                        </a:rPr>
                        <a:t>c.Các</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quân</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đều</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nghiêm</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chỉnh</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đội</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ngũ</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mà</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đi</a:t>
                      </a:r>
                      <a:r>
                        <a:rPr lang="en-US" sz="3600" b="1" dirty="0">
                          <a:solidFill>
                            <a:srgbClr val="FF0000"/>
                          </a:solidFill>
                          <a:effectLst/>
                          <a:latin typeface="Times New Roman" panose="02020603050405020304" pitchFamily="18" charset="0"/>
                          <a:cs typeface="Times New Roman" panose="02020603050405020304" pitchFamily="18" charset="0"/>
                        </a:rPr>
                        <a:t>.</a:t>
                      </a:r>
                      <a:endParaRPr lang="en-US" sz="3600" b="1"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121848">
                <a:tc>
                  <a:txBody>
                    <a:bodyPr/>
                    <a:lstStyle/>
                    <a:p>
                      <a:pPr marL="0" marR="0" lvl="0" indent="0" algn="just" defTabSz="914400" rtl="0" eaLnBrk="1" fontAlgn="auto" latinLnBrk="0" hangingPunct="1">
                        <a:lnSpc>
                          <a:spcPct val="100000"/>
                        </a:lnSpc>
                        <a:spcBef>
                          <a:spcPts val="0"/>
                        </a:spcBef>
                        <a:spcAft>
                          <a:spcPts val="1000"/>
                        </a:spcAft>
                        <a:buClrTx/>
                        <a:buSzTx/>
                        <a:buFontTx/>
                        <a:buNone/>
                        <a:tabLst>
                          <a:tab pos="7334250" algn="l"/>
                        </a:tabLst>
                        <a:defRPr/>
                      </a:pPr>
                      <a:r>
                        <a:rPr lang="en-US" sz="3600" b="1" dirty="0" err="1">
                          <a:solidFill>
                            <a:srgbClr val="FF0000"/>
                          </a:solidFill>
                          <a:effectLst/>
                          <a:latin typeface="Times New Roman" panose="02020603050405020304" pitchFamily="18" charset="0"/>
                          <a:cs typeface="Times New Roman" panose="02020603050405020304" pitchFamily="18" charset="0"/>
                        </a:rPr>
                        <a:t>d.Hôm</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sau</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vua</a:t>
                      </a:r>
                      <a:r>
                        <a:rPr lang="en-US" sz="3600" b="1" dirty="0">
                          <a:solidFill>
                            <a:srgbClr val="FF0000"/>
                          </a:solidFill>
                          <a:effectLst/>
                          <a:latin typeface="Times New Roman" panose="02020603050405020304" pitchFamily="18" charset="0"/>
                          <a:cs typeface="Times New Roman" panose="02020603050405020304" pitchFamily="18" charset="0"/>
                        </a:rPr>
                        <a:t> Quang Trung </a:t>
                      </a:r>
                      <a:r>
                        <a:rPr lang="en-US" sz="3600" b="1" dirty="0" err="1">
                          <a:solidFill>
                            <a:srgbClr val="FF0000"/>
                          </a:solidFill>
                          <a:effectLst/>
                          <a:latin typeface="Times New Roman" panose="02020603050405020304" pitchFamily="18" charset="0"/>
                          <a:cs typeface="Times New Roman" panose="02020603050405020304" pitchFamily="18" charset="0"/>
                        </a:rPr>
                        <a:t>hạ</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lệnh</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tiến</a:t>
                      </a:r>
                      <a:r>
                        <a:rPr lang="en-US" sz="3600" b="1" dirty="0">
                          <a:solidFill>
                            <a:srgbClr val="FF0000"/>
                          </a:solidFill>
                          <a:effectLst/>
                          <a:latin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cs typeface="Times New Roman" panose="02020603050405020304" pitchFamily="18" charset="0"/>
                        </a:rPr>
                        <a:t>quân</a:t>
                      </a:r>
                      <a:r>
                        <a:rPr lang="en-US" sz="3600" b="1" dirty="0">
                          <a:solidFill>
                            <a:srgbClr val="FF0000"/>
                          </a:solidFill>
                          <a:effectLst/>
                          <a:latin typeface="Times New Roman" panose="02020603050405020304" pitchFamily="18" charset="0"/>
                          <a:cs typeface="Times New Roman" panose="02020603050405020304" pitchFamily="18" charset="0"/>
                        </a:rPr>
                        <a:t>.</a:t>
                      </a:r>
                      <a:endParaRPr lang="vi-VN" sz="3600" b="1" dirty="0">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000"/>
                        </a:spcAft>
                        <a:buClrTx/>
                        <a:buSzTx/>
                        <a:buFontTx/>
                        <a:buNone/>
                        <a:tabLst>
                          <a:tab pos="7334250" algn="l"/>
                        </a:tabLst>
                        <a:defRPr/>
                      </a:pPr>
                      <a:endParaRPr lang="en-US" sz="3600" b="1" dirty="0">
                        <a:solidFill>
                          <a:srgbClr val="FF0000"/>
                        </a:solidFill>
                        <a:effectLst/>
                        <a:latin typeface="Times New Roman" panose="02020603050405020304" pitchFamily="18" charset="0"/>
                        <a:ea typeface="Calibri"/>
                        <a:cs typeface="Times New Roman" panose="02020603050405020304" pitchFamily="18" charset="0"/>
                      </a:endParaRPr>
                    </a:p>
                    <a:p>
                      <a:pPr marL="0" marR="0" indent="0" algn="l" defTabSz="914400" rtl="0" eaLnBrk="1" fontAlgn="auto" latinLnBrk="0" hangingPunct="1">
                        <a:lnSpc>
                          <a:spcPct val="100000"/>
                        </a:lnSpc>
                        <a:spcBef>
                          <a:spcPts val="0"/>
                        </a:spcBef>
                        <a:spcAft>
                          <a:spcPts val="1000"/>
                        </a:spcAft>
                        <a:buClrTx/>
                        <a:buSzTx/>
                        <a:buFontTx/>
                        <a:buNone/>
                        <a:tabLst>
                          <a:tab pos="7334250" algn="l"/>
                        </a:tabLst>
                        <a:defRPr/>
                      </a:pPr>
                      <a:r>
                        <a:rPr lang="en-US" sz="3600" b="1" dirty="0">
                          <a:solidFill>
                            <a:srgbClr val="FF0000"/>
                          </a:solidFill>
                          <a:latin typeface="Times New Roman" panose="02020603050405020304" pitchFamily="18" charset="0"/>
                          <a:ea typeface="Roboto Condensed" charset="0"/>
                          <a:cs typeface="Times New Roman" panose="02020603050405020304" pitchFamily="18" charset="0"/>
                        </a:rPr>
                        <a:t>đ.</a:t>
                      </a:r>
                      <a:r>
                        <a:rPr lang="vi-VN" sz="3600" b="1" dirty="0">
                          <a:solidFill>
                            <a:srgbClr val="FF0000"/>
                          </a:solidFill>
                          <a:latin typeface="Times New Roman" panose="02020603050405020304" pitchFamily="18" charset="0"/>
                          <a:ea typeface="Roboto Condensed" charset="0"/>
                          <a:cs typeface="Times New Roman" panose="02020603050405020304" pitchFamily="18" charset="0"/>
                        </a:rPr>
                        <a:t>Tôi </a:t>
                      </a:r>
                      <a:r>
                        <a:rPr lang="vi-VN" sz="3600" b="1" u="sng" dirty="0">
                          <a:solidFill>
                            <a:srgbClr val="FF0000"/>
                          </a:solidFill>
                          <a:latin typeface="Times New Roman" panose="02020603050405020304" pitchFamily="18" charset="0"/>
                          <a:ea typeface="Roboto Condensed" charset="0"/>
                          <a:cs typeface="Times New Roman" panose="02020603050405020304" pitchFamily="18" charset="0"/>
                        </a:rPr>
                        <a:t>không phải không </a:t>
                      </a:r>
                      <a:r>
                        <a:rPr lang="vi-VN" sz="3600" b="1" dirty="0">
                          <a:solidFill>
                            <a:srgbClr val="FF0000"/>
                          </a:solidFill>
                          <a:latin typeface="Times New Roman" panose="02020603050405020304" pitchFamily="18" charset="0"/>
                          <a:ea typeface="Roboto Condensed" charset="0"/>
                          <a:cs typeface="Times New Roman" panose="02020603050405020304" pitchFamily="18" charset="0"/>
                        </a:rPr>
                        <a:t>biết.</a:t>
                      </a:r>
                      <a:endParaRPr lang="en-US" sz="3600" b="1" dirty="0">
                        <a:solidFill>
                          <a:srgbClr val="FF0000"/>
                        </a:solidFill>
                        <a:latin typeface="Times New Roman" panose="02020603050405020304" pitchFamily="18" charset="0"/>
                        <a:ea typeface="Roboto Condensed"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3" name="Table 2">
            <a:extLst>
              <a:ext uri="{FF2B5EF4-FFF2-40B4-BE49-F238E27FC236}">
                <a16:creationId xmlns:a16="http://schemas.microsoft.com/office/drawing/2014/main" id="{80B586E4-FA30-B01D-800C-466BBC11F7FD}"/>
              </a:ext>
            </a:extLst>
          </p:cNvPr>
          <p:cNvGraphicFramePr>
            <a:graphicFrameLocks noGrp="1"/>
          </p:cNvGraphicFramePr>
          <p:nvPr>
            <p:extLst>
              <p:ext uri="{D42A27DB-BD31-4B8C-83A1-F6EECF244321}">
                <p14:modId xmlns:p14="http://schemas.microsoft.com/office/powerpoint/2010/main" val="1311741897"/>
              </p:ext>
            </p:extLst>
          </p:nvPr>
        </p:nvGraphicFramePr>
        <p:xfrm>
          <a:off x="5943600" y="521336"/>
          <a:ext cx="12115800" cy="8816408"/>
        </p:xfrm>
        <a:graphic>
          <a:graphicData uri="http://schemas.openxmlformats.org/drawingml/2006/table">
            <a:tbl>
              <a:tblPr bandRow="1">
                <a:tableStyleId>{5C22544A-7EE6-4342-B048-85BDC9FD1C3A}</a:tableStyleId>
              </a:tblPr>
              <a:tblGrid>
                <a:gridCol w="1371600">
                  <a:extLst>
                    <a:ext uri="{9D8B030D-6E8A-4147-A177-3AD203B41FA5}">
                      <a16:colId xmlns:a16="http://schemas.microsoft.com/office/drawing/2014/main" val="20000"/>
                    </a:ext>
                  </a:extLst>
                </a:gridCol>
                <a:gridCol w="10744200">
                  <a:extLst>
                    <a:ext uri="{9D8B030D-6E8A-4147-A177-3AD203B41FA5}">
                      <a16:colId xmlns:a16="http://schemas.microsoft.com/office/drawing/2014/main" val="20001"/>
                    </a:ext>
                  </a:extLst>
                </a:gridCol>
              </a:tblGrid>
              <a:tr h="2024800">
                <a:tc rowSpan="2">
                  <a:txBody>
                    <a:bodyPr/>
                    <a:lstStyle/>
                    <a:p>
                      <a:pPr algn="ctr">
                        <a:lnSpc>
                          <a:spcPct val="100000"/>
                        </a:lnSpc>
                        <a:spcAft>
                          <a:spcPts val="1000"/>
                        </a:spcAft>
                        <a:tabLst>
                          <a:tab pos="7334250" algn="l"/>
                        </a:tabLst>
                      </a:pPr>
                      <a:endParaRPr lang="en-US" sz="3200" b="1" u="sng" dirty="0">
                        <a:solidFill>
                          <a:schemeClr val="tx1"/>
                        </a:solidFill>
                        <a:effectLst/>
                        <a:highlight>
                          <a:srgbClr val="FFFF00"/>
                        </a:highlight>
                        <a:latin typeface="Times New Roman" panose="02020603050405020304" pitchFamily="18" charset="0"/>
                        <a:cs typeface="Times New Roman" panose="02020603050405020304" pitchFamily="18" charset="0"/>
                      </a:endParaRPr>
                    </a:p>
                    <a:p>
                      <a:pPr algn="ctr">
                        <a:lnSpc>
                          <a:spcPct val="100000"/>
                        </a:lnSpc>
                        <a:spcAft>
                          <a:spcPts val="1000"/>
                        </a:spcAft>
                        <a:tabLst>
                          <a:tab pos="7334250" algn="l"/>
                        </a:tabLst>
                      </a:pPr>
                      <a:endParaRPr lang="en-US" sz="3200" b="1" u="sng" dirty="0">
                        <a:solidFill>
                          <a:schemeClr val="tx1"/>
                        </a:solidFill>
                        <a:effectLst/>
                        <a:highlight>
                          <a:srgbClr val="FFFF00"/>
                        </a:highlight>
                        <a:latin typeface="Times New Roman" panose="02020603050405020304" pitchFamily="18" charset="0"/>
                        <a:cs typeface="Times New Roman" panose="02020603050405020304" pitchFamily="18" charset="0"/>
                      </a:endParaRPr>
                    </a:p>
                    <a:p>
                      <a:pPr algn="ctr">
                        <a:lnSpc>
                          <a:spcPct val="100000"/>
                        </a:lnSpc>
                        <a:spcAft>
                          <a:spcPts val="1000"/>
                        </a:spcAft>
                        <a:tabLst>
                          <a:tab pos="7334250" algn="l"/>
                        </a:tabLst>
                      </a:pPr>
                      <a:r>
                        <a:rPr lang="en-US" sz="3200" b="1" u="sng" dirty="0" err="1">
                          <a:solidFill>
                            <a:schemeClr val="tx1"/>
                          </a:solidFill>
                          <a:effectLst/>
                          <a:highlight>
                            <a:srgbClr val="FFFF00"/>
                          </a:highlight>
                          <a:latin typeface="Times New Roman" panose="02020603050405020304" pitchFamily="18" charset="0"/>
                          <a:cs typeface="Times New Roman" panose="02020603050405020304" pitchFamily="18" charset="0"/>
                        </a:rPr>
                        <a:t>Câu</a:t>
                      </a:r>
                      <a:r>
                        <a:rPr lang="en-US" sz="3200" b="1" u="sng" dirty="0">
                          <a:solidFill>
                            <a:schemeClr val="tx1"/>
                          </a:solidFill>
                          <a:effectLst/>
                          <a:highlight>
                            <a:srgbClr val="FFFF00"/>
                          </a:highlight>
                          <a:latin typeface="Times New Roman" panose="02020603050405020304" pitchFamily="18" charset="0"/>
                          <a:cs typeface="Times New Roman" panose="02020603050405020304" pitchFamily="18" charset="0"/>
                        </a:rPr>
                        <a:t> </a:t>
                      </a:r>
                      <a:r>
                        <a:rPr lang="en-US" sz="3200" b="1" u="sng" dirty="0" err="1">
                          <a:solidFill>
                            <a:schemeClr val="tx1"/>
                          </a:solidFill>
                          <a:effectLst/>
                          <a:highlight>
                            <a:srgbClr val="FFFF00"/>
                          </a:highlight>
                          <a:latin typeface="Times New Roman" panose="02020603050405020304" pitchFamily="18" charset="0"/>
                          <a:cs typeface="Times New Roman" panose="02020603050405020304" pitchFamily="18" charset="0"/>
                        </a:rPr>
                        <a:t>phủ</a:t>
                      </a:r>
                      <a:r>
                        <a:rPr lang="en-US" sz="3200" b="1" u="sng" dirty="0">
                          <a:solidFill>
                            <a:schemeClr val="tx1"/>
                          </a:solidFill>
                          <a:effectLst/>
                          <a:highlight>
                            <a:srgbClr val="FFFF00"/>
                          </a:highlight>
                          <a:latin typeface="Times New Roman" panose="02020603050405020304" pitchFamily="18" charset="0"/>
                          <a:cs typeface="Times New Roman" panose="02020603050405020304" pitchFamily="18" charset="0"/>
                        </a:rPr>
                        <a:t> </a:t>
                      </a:r>
                      <a:r>
                        <a:rPr lang="en-US" sz="3200" b="1" u="sng" dirty="0" err="1">
                          <a:solidFill>
                            <a:schemeClr val="tx1"/>
                          </a:solidFill>
                          <a:effectLst/>
                          <a:highlight>
                            <a:srgbClr val="FFFF00"/>
                          </a:highlight>
                          <a:latin typeface="Times New Roman" panose="02020603050405020304" pitchFamily="18" charset="0"/>
                          <a:cs typeface="Times New Roman" panose="02020603050405020304" pitchFamily="18" charset="0"/>
                        </a:rPr>
                        <a:t>định</a:t>
                      </a:r>
                      <a:r>
                        <a:rPr lang="en-US" sz="3200" b="1" u="sng" dirty="0">
                          <a:solidFill>
                            <a:schemeClr val="tx1"/>
                          </a:solidFill>
                          <a:effectLst/>
                          <a:highlight>
                            <a:srgbClr val="FFFF00"/>
                          </a:highlight>
                          <a:latin typeface="Times New Roman" panose="02020603050405020304" pitchFamily="18" charset="0"/>
                          <a:cs typeface="Times New Roman" panose="02020603050405020304" pitchFamily="18" charset="0"/>
                        </a:rPr>
                        <a:t> </a:t>
                      </a:r>
                      <a:endParaRPr lang="en-US" sz="3200" b="1" u="sng" dirty="0">
                        <a:solidFill>
                          <a:schemeClr val="tx1"/>
                        </a:solidFill>
                        <a:effectLst/>
                        <a:highlight>
                          <a:srgbClr val="FFFF00"/>
                        </a:highligh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indent="0" algn="just">
                        <a:lnSpc>
                          <a:spcPct val="100000"/>
                        </a:lnSpc>
                        <a:spcAft>
                          <a:spcPts val="1000"/>
                        </a:spcAft>
                        <a:buFontTx/>
                        <a:buNone/>
                      </a:pPr>
                      <a:r>
                        <a:rPr lang="en-US" sz="3800" b="0" dirty="0">
                          <a:effectLst/>
                          <a:latin typeface="Times New Roman" panose="02020603050405020304" pitchFamily="18" charset="0"/>
                          <a:cs typeface="Times New Roman" panose="02020603050405020304" pitchFamily="18" charset="0"/>
                        </a:rPr>
                        <a:t>- Trong </a:t>
                      </a:r>
                      <a:r>
                        <a:rPr lang="en-US" sz="3800" b="0" dirty="0" err="1">
                          <a:effectLst/>
                          <a:latin typeface="Times New Roman" panose="02020603050405020304" pitchFamily="18" charset="0"/>
                          <a:cs typeface="Times New Roman" panose="02020603050405020304" pitchFamily="18" charset="0"/>
                        </a:rPr>
                        <a:t>câu</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có</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từ</a:t>
                      </a:r>
                      <a:r>
                        <a:rPr lang="en-US" sz="3800" b="0" dirty="0">
                          <a:effectLst/>
                          <a:latin typeface="Times New Roman" panose="02020603050405020304" pitchFamily="18" charset="0"/>
                          <a:cs typeface="Times New Roman" panose="02020603050405020304" pitchFamily="18" charset="0"/>
                        </a:rPr>
                        <a:t> </a:t>
                      </a:r>
                      <a:r>
                        <a:rPr lang="en-US" sz="3800" b="1" u="sng" dirty="0">
                          <a:solidFill>
                            <a:srgbClr val="FF0000"/>
                          </a:solidFill>
                          <a:effectLst/>
                          <a:latin typeface="Times New Roman" panose="02020603050405020304" pitchFamily="18" charset="0"/>
                          <a:cs typeface="Times New Roman" panose="02020603050405020304" pitchFamily="18" charset="0"/>
                        </a:rPr>
                        <a:t>“</a:t>
                      </a:r>
                      <a:r>
                        <a:rPr lang="en-US" sz="3800" b="1" u="sng" dirty="0" err="1">
                          <a:solidFill>
                            <a:srgbClr val="FF0000"/>
                          </a:solidFill>
                          <a:effectLst/>
                          <a:latin typeface="Times New Roman" panose="02020603050405020304" pitchFamily="18" charset="0"/>
                          <a:cs typeface="Times New Roman" panose="02020603050405020304" pitchFamily="18" charset="0"/>
                        </a:rPr>
                        <a:t>làm</a:t>
                      </a:r>
                      <a:r>
                        <a:rPr lang="en-US" sz="3800" b="1" u="sng" dirty="0">
                          <a:solidFill>
                            <a:srgbClr val="FF0000"/>
                          </a:solidFill>
                          <a:effectLst/>
                          <a:latin typeface="Times New Roman" panose="02020603050405020304" pitchFamily="18" charset="0"/>
                          <a:cs typeface="Times New Roman" panose="02020603050405020304" pitchFamily="18" charset="0"/>
                        </a:rPr>
                        <a:t> </a:t>
                      </a:r>
                      <a:r>
                        <a:rPr lang="en-US" sz="3800" b="1" u="sng" dirty="0" err="1">
                          <a:solidFill>
                            <a:srgbClr val="FF0000"/>
                          </a:solidFill>
                          <a:effectLst/>
                          <a:latin typeface="Times New Roman" panose="02020603050405020304" pitchFamily="18" charset="0"/>
                          <a:cs typeface="Times New Roman" panose="02020603050405020304" pitchFamily="18" charset="0"/>
                        </a:rPr>
                        <a:t>sao</a:t>
                      </a:r>
                      <a:r>
                        <a:rPr lang="en-US" sz="3800" b="1" u="sng" dirty="0">
                          <a:solidFill>
                            <a:srgbClr val="FF0000"/>
                          </a:solidFill>
                          <a:effectLst/>
                          <a:latin typeface="Times New Roman" panose="02020603050405020304" pitchFamily="18" charset="0"/>
                          <a:cs typeface="Times New Roman" panose="02020603050405020304" pitchFamily="18" charset="0"/>
                        </a:rPr>
                        <a:t>”.</a:t>
                      </a:r>
                      <a:r>
                        <a:rPr lang="en-US" sz="3800" b="1" dirty="0">
                          <a:effectLst/>
                          <a:latin typeface="Times New Roman" panose="02020603050405020304" pitchFamily="18" charset="0"/>
                          <a:cs typeface="Times New Roman" panose="02020603050405020304" pitchFamily="18" charset="0"/>
                        </a:rPr>
                        <a:t>  </a:t>
                      </a:r>
                      <a:r>
                        <a:rPr lang="en-US" sz="3800" b="1" u="sng" dirty="0">
                          <a:solidFill>
                            <a:srgbClr val="FF0000"/>
                          </a:solidFill>
                          <a:effectLst/>
                          <a:latin typeface="Times New Roman" panose="02020603050405020304" pitchFamily="18" charset="0"/>
                          <a:cs typeface="Times New Roman" panose="02020603050405020304" pitchFamily="18" charset="0"/>
                        </a:rPr>
                        <a:t>-&gt; </a:t>
                      </a:r>
                      <a:r>
                        <a:rPr lang="en-US" sz="3800" b="1" u="sng" dirty="0" err="1">
                          <a:solidFill>
                            <a:srgbClr val="FF0000"/>
                          </a:solidFill>
                          <a:effectLst/>
                          <a:latin typeface="Times New Roman" panose="02020603050405020304" pitchFamily="18" charset="0"/>
                          <a:cs typeface="Times New Roman" panose="02020603050405020304" pitchFamily="18" charset="0"/>
                        </a:rPr>
                        <a:t>xác</a:t>
                      </a:r>
                      <a:r>
                        <a:rPr lang="en-US" sz="3800" b="1" u="sng" dirty="0">
                          <a:solidFill>
                            <a:srgbClr val="FF0000"/>
                          </a:solidFill>
                          <a:effectLst/>
                          <a:latin typeface="Times New Roman" panose="02020603050405020304" pitchFamily="18" charset="0"/>
                          <a:cs typeface="Times New Roman" panose="02020603050405020304" pitchFamily="18" charset="0"/>
                        </a:rPr>
                        <a:t> </a:t>
                      </a:r>
                      <a:r>
                        <a:rPr lang="en-US" sz="3800" b="1" u="sng" dirty="0" err="1">
                          <a:solidFill>
                            <a:srgbClr val="FF0000"/>
                          </a:solidFill>
                          <a:effectLst/>
                          <a:latin typeface="Times New Roman" panose="02020603050405020304" pitchFamily="18" charset="0"/>
                          <a:cs typeface="Times New Roman" panose="02020603050405020304" pitchFamily="18" charset="0"/>
                        </a:rPr>
                        <a:t>nhận</a:t>
                      </a:r>
                      <a:r>
                        <a:rPr lang="en-US" sz="3800" b="1" u="sng" dirty="0">
                          <a:solidFill>
                            <a:srgbClr val="FF0000"/>
                          </a:solidFill>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việc</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người</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được</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nói</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đến</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không</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xác</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định</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hiểu</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rõ</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về</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vấn</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đề</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nào</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đó</a:t>
                      </a:r>
                      <a:r>
                        <a:rPr lang="en-US" sz="3800" b="0" dirty="0">
                          <a:effectLst/>
                          <a:latin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10000"/>
                  </a:ext>
                </a:extLst>
              </a:tr>
              <a:tr h="1378164">
                <a:tc vMerge="1">
                  <a:txBody>
                    <a:bodyPr/>
                    <a:lstStyle/>
                    <a:p>
                      <a:pPr algn="just">
                        <a:lnSpc>
                          <a:spcPct val="100000"/>
                        </a:lnSpc>
                        <a:spcAft>
                          <a:spcPts val="1000"/>
                        </a:spcAft>
                        <a:tabLst>
                          <a:tab pos="7334250" algn="l"/>
                        </a:tabLst>
                      </a:pPr>
                      <a:endParaRPr lang="en-US" sz="3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00000"/>
                        </a:lnSpc>
                        <a:spcAft>
                          <a:spcPts val="1000"/>
                        </a:spcAft>
                        <a:tabLst>
                          <a:tab pos="7334250" algn="l"/>
                        </a:tabLst>
                      </a:pP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Câu</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có</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từ</a:t>
                      </a:r>
                      <a:r>
                        <a:rPr lang="en-US" sz="3800" b="0" dirty="0">
                          <a:effectLst/>
                          <a:latin typeface="Times New Roman" panose="02020603050405020304" pitchFamily="18" charset="0"/>
                          <a:cs typeface="Times New Roman" panose="02020603050405020304" pitchFamily="18" charset="0"/>
                        </a:rPr>
                        <a:t> </a:t>
                      </a:r>
                      <a:r>
                        <a:rPr lang="en-US" sz="3800" b="1" u="sng" dirty="0">
                          <a:solidFill>
                            <a:srgbClr val="FF0000"/>
                          </a:solidFill>
                          <a:effectLst/>
                          <a:latin typeface="Times New Roman" panose="02020603050405020304" pitchFamily="18" charset="0"/>
                          <a:cs typeface="Times New Roman" panose="02020603050405020304" pitchFamily="18" charset="0"/>
                        </a:rPr>
                        <a:t>“</a:t>
                      </a:r>
                      <a:r>
                        <a:rPr lang="en-US" sz="3800" b="1" u="sng" dirty="0" err="1">
                          <a:solidFill>
                            <a:srgbClr val="FF0000"/>
                          </a:solidFill>
                          <a:effectLst/>
                          <a:latin typeface="Times New Roman" panose="02020603050405020304" pitchFamily="18" charset="0"/>
                          <a:cs typeface="Times New Roman" panose="02020603050405020304" pitchFamily="18" charset="0"/>
                        </a:rPr>
                        <a:t>chưa</a:t>
                      </a:r>
                      <a:r>
                        <a:rPr lang="en-US" sz="3800" b="1" u="sng" dirty="0">
                          <a:solidFill>
                            <a:srgbClr val="FF0000"/>
                          </a:solidFill>
                          <a:effectLst/>
                          <a:latin typeface="Times New Roman" panose="02020603050405020304" pitchFamily="18" charset="0"/>
                          <a:cs typeface="Times New Roman" panose="02020603050405020304" pitchFamily="18" charset="0"/>
                        </a:rPr>
                        <a:t>” -&gt;</a:t>
                      </a:r>
                      <a:r>
                        <a:rPr lang="en-US" sz="3800" b="1" u="sng" dirty="0" err="1">
                          <a:solidFill>
                            <a:srgbClr val="FF0000"/>
                          </a:solidFill>
                          <a:effectLst/>
                          <a:latin typeface="Times New Roman" panose="02020603050405020304" pitchFamily="18" charset="0"/>
                          <a:cs typeface="Times New Roman" panose="02020603050405020304" pitchFamily="18" charset="0"/>
                        </a:rPr>
                        <a:t>xác</a:t>
                      </a:r>
                      <a:r>
                        <a:rPr lang="en-US" sz="3800" b="1" u="sng" dirty="0">
                          <a:solidFill>
                            <a:srgbClr val="FF0000"/>
                          </a:solidFill>
                          <a:effectLst/>
                          <a:latin typeface="Times New Roman" panose="02020603050405020304" pitchFamily="18" charset="0"/>
                          <a:cs typeface="Times New Roman" panose="02020603050405020304" pitchFamily="18" charset="0"/>
                        </a:rPr>
                        <a:t> </a:t>
                      </a:r>
                      <a:r>
                        <a:rPr lang="en-US" sz="3800" b="1" u="sng" dirty="0" err="1">
                          <a:solidFill>
                            <a:srgbClr val="FF0000"/>
                          </a:solidFill>
                          <a:effectLst/>
                          <a:latin typeface="Times New Roman" panose="02020603050405020304" pitchFamily="18" charset="0"/>
                          <a:cs typeface="Times New Roman" panose="02020603050405020304" pitchFamily="18" charset="0"/>
                        </a:rPr>
                        <a:t>nhận</a:t>
                      </a:r>
                      <a:r>
                        <a:rPr lang="en-US" sz="3800" b="1" u="sng" dirty="0">
                          <a:solidFill>
                            <a:srgbClr val="FF0000"/>
                          </a:solidFill>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việc</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chị</a:t>
                      </a:r>
                      <a:r>
                        <a:rPr lang="en-US" sz="3800" b="0" dirty="0">
                          <a:effectLst/>
                          <a:latin typeface="Times New Roman" panose="02020603050405020304" pitchFamily="18" charset="0"/>
                          <a:cs typeface="Times New Roman" panose="02020603050405020304" pitchFamily="18" charset="0"/>
                        </a:rPr>
                        <a:t> Dậu </a:t>
                      </a:r>
                      <a:r>
                        <a:rPr lang="en-US" sz="3800" b="0" dirty="0" err="1">
                          <a:effectLst/>
                          <a:latin typeface="Times New Roman" panose="02020603050405020304" pitchFamily="18" charset="0"/>
                          <a:cs typeface="Times New Roman" panose="02020603050405020304" pitchFamily="18" charset="0"/>
                        </a:rPr>
                        <a:t>vẫn</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còn</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đang</a:t>
                      </a:r>
                      <a:r>
                        <a:rPr lang="en-US" sz="3800" b="0" dirty="0">
                          <a:effectLst/>
                          <a:latin typeface="Times New Roman" panose="02020603050405020304" pitchFamily="18" charset="0"/>
                          <a:cs typeface="Times New Roman" panose="02020603050405020304" pitchFamily="18" charset="0"/>
                        </a:rPr>
                        <a:t> </a:t>
                      </a:r>
                      <a:r>
                        <a:rPr lang="en-US" sz="3800" b="0" dirty="0" err="1">
                          <a:effectLst/>
                          <a:latin typeface="Times New Roman" panose="02020603050405020304" pitchFamily="18" charset="0"/>
                          <a:cs typeface="Times New Roman" panose="02020603050405020304" pitchFamily="18" charset="0"/>
                        </a:rPr>
                        <a:t>giận</a:t>
                      </a:r>
                      <a:r>
                        <a:rPr lang="en-US" sz="3800" b="0" dirty="0">
                          <a:effectLst/>
                          <a:latin typeface="Times New Roman" panose="02020603050405020304" pitchFamily="18" charset="0"/>
                          <a:cs typeface="Times New Roman" panose="02020603050405020304" pitchFamily="18" charset="0"/>
                        </a:rPr>
                        <a:t>.</a:t>
                      </a:r>
                      <a:endParaRPr lang="en-US" sz="3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115523">
                <a:tc rowSpan="2">
                  <a:txBody>
                    <a:bodyPr/>
                    <a:lstStyle/>
                    <a:p>
                      <a:pPr algn="ctr">
                        <a:lnSpc>
                          <a:spcPct val="100000"/>
                        </a:lnSpc>
                        <a:spcAft>
                          <a:spcPts val="1000"/>
                        </a:spcAft>
                        <a:tabLst>
                          <a:tab pos="7334250" algn="l"/>
                        </a:tabLst>
                      </a:pPr>
                      <a:r>
                        <a:rPr lang="en-US" sz="3200" b="1" u="sng" dirty="0">
                          <a:solidFill>
                            <a:srgbClr val="FF0000"/>
                          </a:solidFill>
                          <a:effectLst/>
                          <a:highlight>
                            <a:srgbClr val="FFFF00"/>
                          </a:highlight>
                          <a:latin typeface="Times New Roman" panose="02020603050405020304" pitchFamily="18" charset="0"/>
                          <a:cs typeface="Times New Roman" panose="02020603050405020304" pitchFamily="18" charset="0"/>
                        </a:rPr>
                        <a:t> </a:t>
                      </a:r>
                    </a:p>
                    <a:p>
                      <a:pPr algn="ctr">
                        <a:lnSpc>
                          <a:spcPct val="100000"/>
                        </a:lnSpc>
                        <a:spcAft>
                          <a:spcPts val="1000"/>
                        </a:spcAft>
                        <a:tabLst>
                          <a:tab pos="7334250" algn="l"/>
                        </a:tabLst>
                      </a:pPr>
                      <a:endParaRPr lang="en-US" sz="3200" b="1" u="sng" dirty="0">
                        <a:solidFill>
                          <a:srgbClr val="FF0000"/>
                        </a:solidFill>
                        <a:effectLst/>
                        <a:highlight>
                          <a:srgbClr val="FFFF00"/>
                        </a:highlight>
                        <a:latin typeface="Times New Roman" panose="02020603050405020304" pitchFamily="18" charset="0"/>
                        <a:cs typeface="Times New Roman" panose="02020603050405020304" pitchFamily="18" charset="0"/>
                      </a:endParaRPr>
                    </a:p>
                    <a:p>
                      <a:pPr algn="ctr">
                        <a:lnSpc>
                          <a:spcPct val="100000"/>
                        </a:lnSpc>
                        <a:spcAft>
                          <a:spcPts val="1000"/>
                        </a:spcAft>
                        <a:tabLst>
                          <a:tab pos="7334250" algn="l"/>
                        </a:tabLst>
                      </a:pPr>
                      <a:r>
                        <a:rPr lang="en-US" sz="3200" b="1" u="none" dirty="0" err="1">
                          <a:solidFill>
                            <a:srgbClr val="FF0000"/>
                          </a:solidFill>
                          <a:effectLst/>
                          <a:highlight>
                            <a:srgbClr val="FFFF00"/>
                          </a:highlight>
                          <a:latin typeface="Times New Roman" panose="02020603050405020304" pitchFamily="18" charset="0"/>
                          <a:cs typeface="Times New Roman" panose="02020603050405020304" pitchFamily="18" charset="0"/>
                        </a:rPr>
                        <a:t>Câu</a:t>
                      </a:r>
                      <a:r>
                        <a:rPr lang="en-US" sz="3200" b="1" u="none" dirty="0">
                          <a:solidFill>
                            <a:srgbClr val="FF0000"/>
                          </a:solidFill>
                          <a:effectLst/>
                          <a:highlight>
                            <a:srgbClr val="FFFF00"/>
                          </a:highlight>
                          <a:latin typeface="Times New Roman" panose="02020603050405020304" pitchFamily="18" charset="0"/>
                          <a:cs typeface="Times New Roman" panose="02020603050405020304" pitchFamily="18" charset="0"/>
                        </a:rPr>
                        <a:t> </a:t>
                      </a:r>
                      <a:r>
                        <a:rPr lang="en-US" sz="3200" b="1" u="none" dirty="0" err="1">
                          <a:solidFill>
                            <a:srgbClr val="FF0000"/>
                          </a:solidFill>
                          <a:effectLst/>
                          <a:highlight>
                            <a:srgbClr val="FFFF00"/>
                          </a:highlight>
                          <a:latin typeface="Times New Roman" panose="02020603050405020304" pitchFamily="18" charset="0"/>
                          <a:cs typeface="Times New Roman" panose="02020603050405020304" pitchFamily="18" charset="0"/>
                        </a:rPr>
                        <a:t>khẳng</a:t>
                      </a:r>
                      <a:r>
                        <a:rPr lang="en-US" sz="3200" b="1" u="none" dirty="0">
                          <a:solidFill>
                            <a:srgbClr val="FF0000"/>
                          </a:solidFill>
                          <a:effectLst/>
                          <a:highlight>
                            <a:srgbClr val="FFFF00"/>
                          </a:highlight>
                          <a:latin typeface="Times New Roman" panose="02020603050405020304" pitchFamily="18" charset="0"/>
                          <a:cs typeface="Times New Roman" panose="02020603050405020304" pitchFamily="18" charset="0"/>
                        </a:rPr>
                        <a:t> </a:t>
                      </a:r>
                      <a:r>
                        <a:rPr lang="en-US" sz="3200" b="1" u="none" dirty="0" err="1">
                          <a:solidFill>
                            <a:srgbClr val="FF0000"/>
                          </a:solidFill>
                          <a:effectLst/>
                          <a:highlight>
                            <a:srgbClr val="FFFF00"/>
                          </a:highlight>
                          <a:latin typeface="Times New Roman" panose="02020603050405020304" pitchFamily="18" charset="0"/>
                          <a:cs typeface="Times New Roman" panose="02020603050405020304" pitchFamily="18" charset="0"/>
                        </a:rPr>
                        <a:t>định</a:t>
                      </a:r>
                      <a:r>
                        <a:rPr lang="en-US" sz="3200" b="1" u="none" baseline="0" dirty="0">
                          <a:solidFill>
                            <a:srgbClr val="FF0000"/>
                          </a:solidFill>
                          <a:effectLst/>
                          <a:highlight>
                            <a:srgbClr val="FFFF00"/>
                          </a:highlight>
                          <a:latin typeface="Times New Roman" panose="02020603050405020304" pitchFamily="18" charset="0"/>
                          <a:cs typeface="Times New Roman" panose="02020603050405020304" pitchFamily="18" charset="0"/>
                        </a:rPr>
                        <a:t> </a:t>
                      </a:r>
                      <a:endParaRPr lang="en-US" sz="3200" b="1" u="none" dirty="0">
                        <a:solidFill>
                          <a:srgbClr val="FF0000"/>
                        </a:solidFill>
                        <a:effectLst/>
                        <a:highlight>
                          <a:srgbClr val="FFFF00"/>
                        </a:highligh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00000"/>
                        </a:lnSpc>
                        <a:spcAft>
                          <a:spcPts val="1000"/>
                        </a:spcAft>
                      </a:pP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Câu</a:t>
                      </a:r>
                      <a:r>
                        <a:rPr lang="en-US" sz="3800" dirty="0">
                          <a:solidFill>
                            <a:schemeClr val="tx1"/>
                          </a:solidFill>
                          <a:effectLst/>
                          <a:latin typeface="Times New Roman" panose="02020603050405020304" pitchFamily="18" charset="0"/>
                          <a:cs typeface="Times New Roman" panose="02020603050405020304" pitchFamily="18" charset="0"/>
                        </a:rPr>
                        <a:t> (c, d) </a:t>
                      </a:r>
                      <a:r>
                        <a:rPr lang="en-US" sz="3800" dirty="0" err="1">
                          <a:solidFill>
                            <a:schemeClr val="tx1"/>
                          </a:solidFill>
                          <a:effectLst/>
                          <a:latin typeface="Times New Roman" panose="02020603050405020304" pitchFamily="18" charset="0"/>
                          <a:cs typeface="Times New Roman" panose="02020603050405020304" pitchFamily="18" charset="0"/>
                        </a:rPr>
                        <a:t>không</a:t>
                      </a: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chứa</a:t>
                      </a: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các</a:t>
                      </a: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từ</a:t>
                      </a: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ngữ</a:t>
                      </a: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phủ</a:t>
                      </a: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định</a:t>
                      </a:r>
                      <a:r>
                        <a:rPr lang="en-US" sz="3800" dirty="0">
                          <a:solidFill>
                            <a:schemeClr val="tx1"/>
                          </a:solidFill>
                          <a:effectLst/>
                          <a:latin typeface="Times New Roman" panose="02020603050405020304" pitchFamily="18" charset="0"/>
                          <a:cs typeface="Times New Roman" panose="02020603050405020304" pitchFamily="18" charset="0"/>
                        </a:rPr>
                        <a:t> </a:t>
                      </a:r>
                    </a:p>
                    <a:p>
                      <a:pPr algn="just">
                        <a:lnSpc>
                          <a:spcPct val="100000"/>
                        </a:lnSpc>
                        <a:spcAft>
                          <a:spcPts val="1000"/>
                        </a:spcAft>
                      </a:pPr>
                      <a:r>
                        <a:rPr lang="en-US" sz="3800" dirty="0">
                          <a:solidFill>
                            <a:schemeClr val="tx1"/>
                          </a:solidFill>
                          <a:effectLst/>
                          <a:latin typeface="Times New Roman" panose="02020603050405020304" pitchFamily="18" charset="0"/>
                          <a:cs typeface="Times New Roman" panose="02020603050405020304" pitchFamily="18" charset="0"/>
                        </a:rPr>
                        <a:t>-&gt; (c)-&gt;</a:t>
                      </a:r>
                      <a:r>
                        <a:rPr lang="en-US" sz="3800" b="1" u="sng" dirty="0" err="1">
                          <a:solidFill>
                            <a:srgbClr val="FF0000"/>
                          </a:solidFill>
                          <a:effectLst/>
                          <a:latin typeface="Times New Roman" panose="02020603050405020304" pitchFamily="18" charset="0"/>
                          <a:cs typeface="Times New Roman" panose="02020603050405020304" pitchFamily="18" charset="0"/>
                        </a:rPr>
                        <a:t>thông</a:t>
                      </a:r>
                      <a:r>
                        <a:rPr lang="en-US" sz="3800" b="1" u="sng" dirty="0">
                          <a:solidFill>
                            <a:srgbClr val="FF0000"/>
                          </a:solidFill>
                          <a:effectLst/>
                          <a:latin typeface="Times New Roman" panose="02020603050405020304" pitchFamily="18" charset="0"/>
                          <a:cs typeface="Times New Roman" panose="02020603050405020304" pitchFamily="18" charset="0"/>
                        </a:rPr>
                        <a:t> </a:t>
                      </a:r>
                      <a:r>
                        <a:rPr lang="en-US" sz="3800" b="1" u="sng" dirty="0" err="1">
                          <a:solidFill>
                            <a:srgbClr val="FF0000"/>
                          </a:solidFill>
                          <a:effectLst/>
                          <a:latin typeface="Times New Roman" panose="02020603050405020304" pitchFamily="18" charset="0"/>
                          <a:cs typeface="Times New Roman" panose="02020603050405020304" pitchFamily="18" charset="0"/>
                        </a:rPr>
                        <a:t>báo</a:t>
                      </a:r>
                      <a:r>
                        <a:rPr lang="en-US" sz="3800" b="1" u="sng" dirty="0">
                          <a:solidFill>
                            <a:srgbClr val="FF0000"/>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hành</a:t>
                      </a: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động</a:t>
                      </a: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phải</a:t>
                      </a: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làm</a:t>
                      </a:r>
                      <a:r>
                        <a:rPr lang="en-US" sz="3800" dirty="0">
                          <a:solidFill>
                            <a:schemeClr val="tx1"/>
                          </a:solidFill>
                          <a:effectLst/>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1000"/>
                        </a:spcAft>
                        <a:buClrTx/>
                        <a:buSzTx/>
                        <a:buFontTx/>
                        <a:buNone/>
                        <a:tabLst/>
                        <a:defRPr/>
                      </a:pPr>
                      <a:r>
                        <a:rPr lang="en-US" sz="3800" dirty="0">
                          <a:solidFill>
                            <a:schemeClr val="tx1"/>
                          </a:solidFill>
                          <a:effectLst/>
                          <a:latin typeface="Times New Roman" panose="02020603050405020304" pitchFamily="18" charset="0"/>
                          <a:ea typeface="Calibri"/>
                          <a:cs typeface="Times New Roman" panose="02020603050405020304" pitchFamily="18" charset="0"/>
                        </a:rPr>
                        <a:t>     (d)-&gt;</a:t>
                      </a:r>
                      <a:r>
                        <a:rPr lang="en-US" sz="3800" b="1" u="sng" dirty="0" err="1">
                          <a:solidFill>
                            <a:srgbClr val="FF0000"/>
                          </a:solidFill>
                          <a:effectLst/>
                          <a:latin typeface="Times New Roman" panose="02020603050405020304" pitchFamily="18" charset="0"/>
                          <a:cs typeface="Times New Roman" panose="02020603050405020304" pitchFamily="18" charset="0"/>
                        </a:rPr>
                        <a:t>xác</a:t>
                      </a:r>
                      <a:r>
                        <a:rPr lang="en-US" sz="3800" b="1" u="sng" dirty="0">
                          <a:solidFill>
                            <a:srgbClr val="FF0000"/>
                          </a:solidFill>
                          <a:effectLst/>
                          <a:latin typeface="Times New Roman" panose="02020603050405020304" pitchFamily="18" charset="0"/>
                          <a:cs typeface="Times New Roman" panose="02020603050405020304" pitchFamily="18" charset="0"/>
                        </a:rPr>
                        <a:t> </a:t>
                      </a:r>
                      <a:r>
                        <a:rPr lang="en-US" sz="3800" b="1" u="sng" dirty="0" err="1">
                          <a:solidFill>
                            <a:srgbClr val="FF0000"/>
                          </a:solidFill>
                          <a:effectLst/>
                          <a:latin typeface="Times New Roman" panose="02020603050405020304" pitchFamily="18" charset="0"/>
                          <a:cs typeface="Times New Roman" panose="02020603050405020304" pitchFamily="18" charset="0"/>
                        </a:rPr>
                        <a:t>nhận</a:t>
                      </a:r>
                      <a:r>
                        <a:rPr lang="en-US" sz="3800" b="1" u="sng" dirty="0">
                          <a:solidFill>
                            <a:srgbClr val="FF0000"/>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việc</a:t>
                      </a: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vua</a:t>
                      </a:r>
                      <a:r>
                        <a:rPr lang="en-US" sz="3800" dirty="0">
                          <a:solidFill>
                            <a:schemeClr val="tx1"/>
                          </a:solidFill>
                          <a:effectLst/>
                          <a:latin typeface="Times New Roman" panose="02020603050405020304" pitchFamily="18" charset="0"/>
                          <a:cs typeface="Times New Roman" panose="02020603050405020304" pitchFamily="18" charset="0"/>
                        </a:rPr>
                        <a:t> Quang Trung </a:t>
                      </a:r>
                      <a:r>
                        <a:rPr lang="en-US" sz="3800" dirty="0" err="1">
                          <a:solidFill>
                            <a:schemeClr val="tx1"/>
                          </a:solidFill>
                          <a:effectLst/>
                          <a:latin typeface="Times New Roman" panose="02020603050405020304" pitchFamily="18" charset="0"/>
                          <a:cs typeface="Times New Roman" panose="02020603050405020304" pitchFamily="18" charset="0"/>
                        </a:rPr>
                        <a:t>hạ</a:t>
                      </a: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lệnh</a:t>
                      </a: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tiến</a:t>
                      </a:r>
                      <a:r>
                        <a:rPr lang="en-US" sz="3800" dirty="0">
                          <a:solidFill>
                            <a:schemeClr val="tx1"/>
                          </a:solidFill>
                          <a:effectLst/>
                          <a:latin typeface="Times New Roman" panose="02020603050405020304" pitchFamily="18" charset="0"/>
                          <a:cs typeface="Times New Roman" panose="02020603050405020304" pitchFamily="18" charset="0"/>
                        </a:rPr>
                        <a:t> </a:t>
                      </a:r>
                      <a:r>
                        <a:rPr lang="en-US" sz="3800" dirty="0" err="1">
                          <a:solidFill>
                            <a:schemeClr val="tx1"/>
                          </a:solidFill>
                          <a:effectLst/>
                          <a:latin typeface="Times New Roman" panose="02020603050405020304" pitchFamily="18" charset="0"/>
                          <a:cs typeface="Times New Roman" panose="02020603050405020304" pitchFamily="18" charset="0"/>
                        </a:rPr>
                        <a:t>quân</a:t>
                      </a:r>
                      <a:r>
                        <a:rPr lang="en-US" sz="3800" dirty="0">
                          <a:solidFill>
                            <a:srgbClr val="FF0000"/>
                          </a:solidFill>
                          <a:effectLst/>
                          <a:latin typeface="Times New Roman" panose="02020603050405020304" pitchFamily="18" charset="0"/>
                          <a:cs typeface="Times New Roman" panose="02020603050405020304" pitchFamily="18" charset="0"/>
                        </a:rPr>
                        <a:t>.</a:t>
                      </a:r>
                      <a:endParaRPr lang="en-US" sz="3800" b="1" dirty="0">
                        <a:effectLst/>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val="10002"/>
                  </a:ext>
                </a:extLst>
              </a:tr>
              <a:tr h="2297921">
                <a:tc vMerge="1">
                  <a:txBody>
                    <a:bodyPr/>
                    <a:lstStyle/>
                    <a:p>
                      <a:pPr algn="just">
                        <a:lnSpc>
                          <a:spcPct val="100000"/>
                        </a:lnSpc>
                        <a:spcAft>
                          <a:spcPts val="1000"/>
                        </a:spcAft>
                        <a:tabLst>
                          <a:tab pos="7334250" algn="l"/>
                        </a:tabLst>
                      </a:pPr>
                      <a:endParaRPr lang="en-US" sz="3600" b="1" dirty="0">
                        <a:solidFill>
                          <a:srgbClr val="FF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00000"/>
                        </a:lnSpc>
                        <a:spcAft>
                          <a:spcPts val="1000"/>
                        </a:spcAft>
                        <a:tabLst>
                          <a:tab pos="7334250" algn="l"/>
                        </a:tabLst>
                      </a:pPr>
                      <a:r>
                        <a:rPr lang="vi-VN" sz="3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Câu có hai từ phủ định đi liền</a:t>
                      </a:r>
                      <a:r>
                        <a:rPr lang="en-US" sz="3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nhau theo mô hình </a:t>
                      </a:r>
                      <a:r>
                        <a:rPr lang="en-US" sz="3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800" b="1" u="sng" dirty="0">
                          <a:solidFill>
                            <a:srgbClr val="FF0000"/>
                          </a:solidFill>
                          <a:latin typeface="Times New Roman" panose="02020603050405020304" pitchFamily="18" charset="0"/>
                          <a:ea typeface="Roboto Condensed" charset="0"/>
                          <a:cs typeface="Times New Roman" panose="02020603050405020304" pitchFamily="18" charset="0"/>
                        </a:rPr>
                        <a:t>không phải không</a:t>
                      </a:r>
                      <a:r>
                        <a:rPr lang="en-US" sz="3800" b="1" u="sng" dirty="0">
                          <a:solidFill>
                            <a:srgbClr val="FF0000"/>
                          </a:solidFill>
                          <a:latin typeface="Times New Roman" panose="02020603050405020304" pitchFamily="18" charset="0"/>
                          <a:ea typeface="Roboto Condensed" charset="0"/>
                          <a:cs typeface="Times New Roman" panose="02020603050405020304" pitchFamily="18" charset="0"/>
                        </a:rPr>
                        <a:t>”</a:t>
                      </a:r>
                      <a:r>
                        <a:rPr lang="vi-VN" sz="3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 phải là</a:t>
                      </a:r>
                      <a:r>
                        <a:rPr lang="en-US" sz="3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 phủ định mà là câu khẳng định</a:t>
                      </a:r>
                      <a:r>
                        <a:rPr lang="en-US" sz="3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8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3575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6629400" y="1609874"/>
            <a:ext cx="11243995" cy="5525767"/>
          </a:xfrm>
          <a:prstGeom prst="rect">
            <a:avLst/>
          </a:prstGeom>
        </p:spPr>
        <p:txBody>
          <a:bodyPr lIns="50800" tIns="50800" rIns="50800" bIns="50800" rtlCol="0" anchor="ctr"/>
          <a:lstStyle/>
          <a:p>
            <a:pPr algn="ctr">
              <a:lnSpc>
                <a:spcPts val="2659"/>
              </a:lnSpc>
            </a:pPr>
            <a:endParaRPr/>
          </a:p>
        </p:txBody>
      </p:sp>
      <p:graphicFrame>
        <p:nvGraphicFramePr>
          <p:cNvPr id="13" name="Table 12"/>
          <p:cNvGraphicFramePr>
            <a:graphicFrameLocks noGrp="1"/>
          </p:cNvGraphicFramePr>
          <p:nvPr>
            <p:extLst>
              <p:ext uri="{D42A27DB-BD31-4B8C-83A1-F6EECF244321}">
                <p14:modId xmlns:p14="http://schemas.microsoft.com/office/powerpoint/2010/main" val="833382658"/>
              </p:ext>
            </p:extLst>
          </p:nvPr>
        </p:nvGraphicFramePr>
        <p:xfrm>
          <a:off x="391886" y="1333500"/>
          <a:ext cx="17068800" cy="3053462"/>
        </p:xfrm>
        <a:graphic>
          <a:graphicData uri="http://schemas.openxmlformats.org/drawingml/2006/table">
            <a:tbl>
              <a:tblPr bandRow="1">
                <a:tableStyleId>{5C22544A-7EE6-4342-B048-85BDC9FD1C3A}</a:tableStyleId>
              </a:tblPr>
              <a:tblGrid>
                <a:gridCol w="2392485">
                  <a:extLst>
                    <a:ext uri="{9D8B030D-6E8A-4147-A177-3AD203B41FA5}">
                      <a16:colId xmlns:a16="http://schemas.microsoft.com/office/drawing/2014/main" val="20000"/>
                    </a:ext>
                  </a:extLst>
                </a:gridCol>
                <a:gridCol w="3997429">
                  <a:extLst>
                    <a:ext uri="{9D8B030D-6E8A-4147-A177-3AD203B41FA5}">
                      <a16:colId xmlns:a16="http://schemas.microsoft.com/office/drawing/2014/main" val="20001"/>
                    </a:ext>
                  </a:extLst>
                </a:gridCol>
                <a:gridCol w="10678886">
                  <a:extLst>
                    <a:ext uri="{9D8B030D-6E8A-4147-A177-3AD203B41FA5}">
                      <a16:colId xmlns:a16="http://schemas.microsoft.com/office/drawing/2014/main" val="20002"/>
                    </a:ext>
                  </a:extLst>
                </a:gridCol>
              </a:tblGrid>
              <a:tr h="0">
                <a:tc>
                  <a:txBody>
                    <a:bodyPr/>
                    <a:lstStyle/>
                    <a:p>
                      <a:pPr algn="ctr">
                        <a:lnSpc>
                          <a:spcPct val="115000"/>
                        </a:lnSpc>
                        <a:spcBef>
                          <a:spcPts val="200"/>
                        </a:spcBef>
                        <a:spcAft>
                          <a:spcPts val="200"/>
                        </a:spcAft>
                      </a:pPr>
                      <a:r>
                        <a:rPr lang="en-US" sz="3600" b="1">
                          <a:solidFill>
                            <a:srgbClr val="FF0000"/>
                          </a:solidFill>
                          <a:effectLst/>
                          <a:latin typeface="Times New Roman" pitchFamily="18" charset="0"/>
                          <a:cs typeface="Times New Roman" pitchFamily="18" charset="0"/>
                        </a:rPr>
                        <a:t>Kiểu câu </a:t>
                      </a:r>
                      <a:endParaRPr lang="en-US" sz="3600" b="1">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Bef>
                          <a:spcPts val="200"/>
                        </a:spcBef>
                        <a:spcAft>
                          <a:spcPts val="200"/>
                        </a:spcAft>
                      </a:pPr>
                      <a:r>
                        <a:rPr lang="en-US" sz="3600" b="1">
                          <a:solidFill>
                            <a:srgbClr val="FF0000"/>
                          </a:solidFill>
                          <a:effectLst/>
                          <a:latin typeface="Times New Roman" pitchFamily="18" charset="0"/>
                          <a:cs typeface="Times New Roman" pitchFamily="18" charset="0"/>
                        </a:rPr>
                        <a:t>Chức năng</a:t>
                      </a:r>
                      <a:endParaRPr lang="en-US" sz="3600" b="1">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Bef>
                          <a:spcPts val="200"/>
                        </a:spcBef>
                        <a:spcAft>
                          <a:spcPts val="200"/>
                        </a:spcAft>
                      </a:pPr>
                      <a:r>
                        <a:rPr lang="en-US" sz="3600" b="1">
                          <a:solidFill>
                            <a:srgbClr val="FF0000"/>
                          </a:solidFill>
                          <a:effectLst/>
                          <a:latin typeface="Times New Roman" pitchFamily="18" charset="0"/>
                          <a:cs typeface="Times New Roman" pitchFamily="18" charset="0"/>
                        </a:rPr>
                        <a:t>Đặc điểm</a:t>
                      </a:r>
                      <a:endParaRPr lang="en-US" sz="3600" b="1">
                        <a:solidFill>
                          <a:srgbClr val="FF000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0">
                <a:tc>
                  <a:txBody>
                    <a:bodyPr/>
                    <a:lstStyle/>
                    <a:p>
                      <a:pPr algn="just">
                        <a:lnSpc>
                          <a:spcPct val="115000"/>
                        </a:lnSpc>
                        <a:spcBef>
                          <a:spcPts val="200"/>
                        </a:spcBef>
                        <a:spcAft>
                          <a:spcPts val="200"/>
                        </a:spcAft>
                      </a:pPr>
                      <a:r>
                        <a:rPr lang="en-US" sz="3600" b="1">
                          <a:solidFill>
                            <a:srgbClr val="FF0000"/>
                          </a:solidFill>
                          <a:effectLst/>
                          <a:latin typeface="Times New Roman" pitchFamily="18" charset="0"/>
                          <a:cs typeface="Times New Roman" pitchFamily="18" charset="0"/>
                        </a:rPr>
                        <a:t>1.Câu khẳng định </a:t>
                      </a:r>
                      <a:endParaRPr lang="en-US" sz="3600" b="1">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Bef>
                          <a:spcPts val="200"/>
                        </a:spcBef>
                        <a:spcAft>
                          <a:spcPts val="200"/>
                        </a:spcAft>
                      </a:pPr>
                      <a:r>
                        <a:rPr lang="en-US" sz="3600">
                          <a:effectLst/>
                          <a:latin typeface="Times New Roman" pitchFamily="18" charset="0"/>
                          <a:cs typeface="Times New Roman" pitchFamily="18" charset="0"/>
                        </a:rPr>
                        <a:t>Thông báo, xác nhận sự tồn tại của một sự vật, sự việc nhất định.</a:t>
                      </a:r>
                      <a:endParaRPr lang="en-US" sz="36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Bef>
                          <a:spcPts val="200"/>
                        </a:spcBef>
                        <a:spcAft>
                          <a:spcPts val="200"/>
                        </a:spcAft>
                      </a:pPr>
                      <a:r>
                        <a:rPr lang="en-US" sz="3600">
                          <a:effectLst/>
                          <a:latin typeface="Times New Roman" pitchFamily="18" charset="0"/>
                          <a:cs typeface="Times New Roman" pitchFamily="18" charset="0"/>
                        </a:rPr>
                        <a:t>- Thường không chứa các từ ngữ mang nghĩa phủ định</a:t>
                      </a:r>
                    </a:p>
                    <a:p>
                      <a:pPr algn="just">
                        <a:lnSpc>
                          <a:spcPct val="115000"/>
                        </a:lnSpc>
                        <a:spcBef>
                          <a:spcPts val="200"/>
                        </a:spcBef>
                        <a:spcAft>
                          <a:spcPts val="200"/>
                        </a:spcAft>
                      </a:pPr>
                      <a:r>
                        <a:rPr lang="en-US" sz="3600">
                          <a:effectLst/>
                          <a:latin typeface="Times New Roman" pitchFamily="18" charset="0"/>
                          <a:cs typeface="Times New Roman" pitchFamily="18" charset="0"/>
                        </a:rPr>
                        <a:t>- Có thể bắt gặp trong câu khẳng định những cấu trúc: </a:t>
                      </a:r>
                      <a:r>
                        <a:rPr lang="en-US" sz="3600">
                          <a:solidFill>
                            <a:srgbClr val="FF0000"/>
                          </a:solidFill>
                          <a:effectLst/>
                          <a:latin typeface="Times New Roman" pitchFamily="18" charset="0"/>
                          <a:cs typeface="Times New Roman" pitchFamily="18" charset="0"/>
                        </a:rPr>
                        <a:t>không phải không, không thể không, không ai không,…</a:t>
                      </a:r>
                      <a:endParaRPr lang="en-US" sz="3600">
                        <a:solidFill>
                          <a:srgbClr val="FF000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93053559"/>
              </p:ext>
            </p:extLst>
          </p:nvPr>
        </p:nvGraphicFramePr>
        <p:xfrm>
          <a:off x="391886" y="4564380"/>
          <a:ext cx="17068800" cy="2523935"/>
        </p:xfrm>
        <a:graphic>
          <a:graphicData uri="http://schemas.openxmlformats.org/drawingml/2006/table">
            <a:tbl>
              <a:tblPr bandRow="1">
                <a:tableStyleId>{5C22544A-7EE6-4342-B048-85BDC9FD1C3A}</a:tableStyleId>
              </a:tblPr>
              <a:tblGrid>
                <a:gridCol w="2392485">
                  <a:extLst>
                    <a:ext uri="{9D8B030D-6E8A-4147-A177-3AD203B41FA5}">
                      <a16:colId xmlns:a16="http://schemas.microsoft.com/office/drawing/2014/main" val="20000"/>
                    </a:ext>
                  </a:extLst>
                </a:gridCol>
                <a:gridCol w="3999496">
                  <a:extLst>
                    <a:ext uri="{9D8B030D-6E8A-4147-A177-3AD203B41FA5}">
                      <a16:colId xmlns:a16="http://schemas.microsoft.com/office/drawing/2014/main" val="20001"/>
                    </a:ext>
                  </a:extLst>
                </a:gridCol>
                <a:gridCol w="10676819">
                  <a:extLst>
                    <a:ext uri="{9D8B030D-6E8A-4147-A177-3AD203B41FA5}">
                      <a16:colId xmlns:a16="http://schemas.microsoft.com/office/drawing/2014/main" val="20002"/>
                    </a:ext>
                  </a:extLst>
                </a:gridCol>
              </a:tblGrid>
              <a:tr h="0">
                <a:tc>
                  <a:txBody>
                    <a:bodyPr/>
                    <a:lstStyle/>
                    <a:p>
                      <a:pPr algn="just">
                        <a:lnSpc>
                          <a:spcPct val="115000"/>
                        </a:lnSpc>
                        <a:spcBef>
                          <a:spcPts val="200"/>
                        </a:spcBef>
                        <a:spcAft>
                          <a:spcPts val="200"/>
                        </a:spcAft>
                      </a:pPr>
                      <a:r>
                        <a:rPr lang="en-US" sz="3600" b="1">
                          <a:solidFill>
                            <a:srgbClr val="FF0000"/>
                          </a:solidFill>
                          <a:effectLst/>
                          <a:latin typeface="Times New Roman" pitchFamily="18" charset="0"/>
                          <a:cs typeface="Times New Roman" pitchFamily="18" charset="0"/>
                        </a:rPr>
                        <a:t>2.Câu phủ định </a:t>
                      </a:r>
                      <a:endParaRPr lang="en-US" sz="3600" b="1">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Bef>
                          <a:spcPts val="200"/>
                        </a:spcBef>
                        <a:spcAft>
                          <a:spcPts val="200"/>
                        </a:spcAft>
                      </a:pPr>
                      <a:r>
                        <a:rPr lang="en-US" sz="3600">
                          <a:effectLst/>
                          <a:latin typeface="Times New Roman" pitchFamily="18" charset="0"/>
                          <a:cs typeface="Times New Roman" pitchFamily="18" charset="0"/>
                        </a:rPr>
                        <a:t>Thông báo, xác nhận không có sự vật, sự việc hoặc bác bỏ một ý kiến.</a:t>
                      </a:r>
                      <a:endParaRPr lang="en-US" sz="3600">
                        <a:effectLst/>
                        <a:latin typeface="Times New Roman" pitchFamily="18" charset="0"/>
                        <a:ea typeface="Calibri"/>
                        <a:cs typeface="Times New Roman" pitchFamily="18" charset="0"/>
                      </a:endParaRPr>
                    </a:p>
                  </a:txBody>
                  <a:tcPr marL="68580" marR="68580" marT="0" marB="0"/>
                </a:tc>
                <a:tc>
                  <a:txBody>
                    <a:bodyPr/>
                    <a:lstStyle/>
                    <a:p>
                      <a:pPr marL="0" marR="0" indent="0" algn="just" defTabSz="914400" rtl="0" eaLnBrk="1" fontAlgn="auto" latinLnBrk="0" hangingPunct="1">
                        <a:lnSpc>
                          <a:spcPct val="115000"/>
                        </a:lnSpc>
                        <a:spcBef>
                          <a:spcPts val="200"/>
                        </a:spcBef>
                        <a:spcAft>
                          <a:spcPts val="200"/>
                        </a:spcAft>
                        <a:buClrTx/>
                        <a:buSzTx/>
                        <a:buFontTx/>
                        <a:buNone/>
                        <a:tabLst/>
                        <a:defRPr/>
                      </a:pPr>
                      <a:r>
                        <a:rPr lang="en-US" sz="3600">
                          <a:effectLst/>
                          <a:latin typeface="Times New Roman" pitchFamily="18" charset="0"/>
                          <a:cs typeface="Times New Roman" pitchFamily="18" charset="0"/>
                        </a:rPr>
                        <a:t>-Thường sử dụng các từ ngữ phủ định như: </a:t>
                      </a:r>
                      <a:r>
                        <a:rPr lang="en-US" sz="3600">
                          <a:solidFill>
                            <a:srgbClr val="FF0000"/>
                          </a:solidFill>
                          <a:effectLst/>
                          <a:latin typeface="Times New Roman" pitchFamily="18" charset="0"/>
                          <a:cs typeface="Times New Roman" pitchFamily="18" charset="0"/>
                        </a:rPr>
                        <a:t>làm</a:t>
                      </a:r>
                      <a:r>
                        <a:rPr lang="en-US" sz="3600" baseline="0">
                          <a:solidFill>
                            <a:srgbClr val="FF0000"/>
                          </a:solidFill>
                          <a:effectLst/>
                          <a:latin typeface="Times New Roman" pitchFamily="18" charset="0"/>
                          <a:cs typeface="Times New Roman" pitchFamily="18" charset="0"/>
                        </a:rPr>
                        <a:t> sao, chưa, </a:t>
                      </a:r>
                      <a:r>
                        <a:rPr lang="en-US" sz="3600">
                          <a:effectLst/>
                          <a:latin typeface="Times New Roman" pitchFamily="18" charset="0"/>
                          <a:cs typeface="Times New Roman" pitchFamily="18" charset="0"/>
                        </a:rPr>
                        <a:t>không, chẳng, không phải, chẳng phải, chả,…</a:t>
                      </a:r>
                      <a:r>
                        <a:rPr lang="en-US" sz="3600" baseline="0">
                          <a:solidFill>
                            <a:srgbClr val="FF0000"/>
                          </a:solidFill>
                          <a:effectLst/>
                          <a:latin typeface="Times New Roman" pitchFamily="18" charset="0"/>
                          <a:cs typeface="Times New Roman" pitchFamily="18" charset="0"/>
                        </a:rPr>
                        <a:t> </a:t>
                      </a:r>
                    </a:p>
                    <a:p>
                      <a:pPr marL="0" indent="0" algn="just">
                        <a:lnSpc>
                          <a:spcPct val="115000"/>
                        </a:lnSpc>
                        <a:spcBef>
                          <a:spcPts val="200"/>
                        </a:spcBef>
                        <a:spcAft>
                          <a:spcPts val="200"/>
                        </a:spcAft>
                        <a:buFontTx/>
                        <a:buNone/>
                      </a:pPr>
                      <a:r>
                        <a:rPr lang="en-US" sz="3600">
                          <a:effectLst/>
                          <a:latin typeface="Times New Roman" pitchFamily="18" charset="0"/>
                          <a:cs typeface="Times New Roman" pitchFamily="18" charset="0"/>
                        </a:rPr>
                        <a:t>- Có thể bắt gặp trong câu phủ định những cấu trúc: </a:t>
                      </a:r>
                      <a:r>
                        <a:rPr lang="en-US" sz="3600">
                          <a:solidFill>
                            <a:srgbClr val="FF0000"/>
                          </a:solidFill>
                          <a:effectLst/>
                          <a:latin typeface="Times New Roman" pitchFamily="18" charset="0"/>
                          <a:cs typeface="Times New Roman" pitchFamily="18" charset="0"/>
                        </a:rPr>
                        <a:t>làm gì…, mà…</a:t>
                      </a:r>
                    </a:p>
                  </a:txBody>
                  <a:tcPr marL="68580" marR="68580" marT="0" marB="0"/>
                </a:tc>
                <a:extLst>
                  <a:ext uri="{0D108BD9-81ED-4DB2-BD59-A6C34878D82A}">
                    <a16:rowId xmlns:a16="http://schemas.microsoft.com/office/drawing/2014/main" val="10000"/>
                  </a:ext>
                </a:extLst>
              </a:tr>
            </a:tbl>
          </a:graphicData>
        </a:graphic>
      </p:graphicFrame>
      <p:sp>
        <p:nvSpPr>
          <p:cNvPr id="7" name="TextBox 7"/>
          <p:cNvSpPr txBox="1"/>
          <p:nvPr/>
        </p:nvSpPr>
        <p:spPr>
          <a:xfrm>
            <a:off x="304800" y="-38100"/>
            <a:ext cx="16916400" cy="1128514"/>
          </a:xfrm>
          <a:prstGeom prst="rect">
            <a:avLst/>
          </a:prstGeom>
        </p:spPr>
        <p:txBody>
          <a:bodyPr wrap="square" lIns="0" tIns="0" rIns="0" bIns="0" rtlCol="0" anchor="t">
            <a:spAutoFit/>
          </a:bodyPr>
          <a:lstStyle/>
          <a:p>
            <a:pPr algn="just">
              <a:lnSpc>
                <a:spcPts val="8819"/>
              </a:lnSpc>
              <a:spcBef>
                <a:spcPct val="0"/>
              </a:spcBef>
            </a:pPr>
            <a:r>
              <a:rPr lang="en-US" sz="4400" b="1">
                <a:solidFill>
                  <a:srgbClr val="FF0000"/>
                </a:solidFill>
                <a:latin typeface="Times New Roman" pitchFamily="18" charset="0"/>
                <a:cs typeface="Times New Roman" pitchFamily="18" charset="0"/>
              </a:rPr>
              <a:t>I. </a:t>
            </a:r>
            <a:r>
              <a:rPr lang="en-US" sz="4400" b="1" u="sng">
                <a:solidFill>
                  <a:srgbClr val="FF0000"/>
                </a:solidFill>
                <a:latin typeface="Times New Roman" pitchFamily="18" charset="0"/>
                <a:cs typeface="Times New Roman" pitchFamily="18" charset="0"/>
              </a:rPr>
              <a:t>TRI THỨC TIẾNG VIỆT </a:t>
            </a:r>
            <a:r>
              <a:rPr lang="en-US" sz="4400" b="1">
                <a:solidFill>
                  <a:srgbClr val="FF0000"/>
                </a:solidFill>
                <a:latin typeface="Times New Roman" pitchFamily="18" charset="0"/>
                <a:cs typeface="Times New Roman" pitchFamily="18" charset="0"/>
              </a:rPr>
              <a:t>.</a:t>
            </a:r>
            <a:endParaRPr lang="en-US" sz="4400" b="1" u="sng">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42900"/>
            <a:ext cx="16687800" cy="3416320"/>
          </a:xfrm>
          <a:prstGeom prst="rect">
            <a:avLst/>
          </a:prstGeom>
        </p:spPr>
        <p:txBody>
          <a:bodyPr wrap="square">
            <a:spAutoFit/>
          </a:bodyPr>
          <a:lstStyle/>
          <a:p>
            <a:pPr algn="ctr"/>
            <a:r>
              <a:rPr lang="en-US" sz="3600" b="1" u="sng" dirty="0">
                <a:latin typeface="Times New Roman" pitchFamily="18" charset="0"/>
                <a:cs typeface="Times New Roman" pitchFamily="18" charset="0"/>
              </a:rPr>
              <a:t>PHIẾU HỌC </a:t>
            </a:r>
            <a:r>
              <a:rPr lang="en-US" sz="3600" b="1" u="sng">
                <a:latin typeface="Times New Roman" pitchFamily="18" charset="0"/>
                <a:cs typeface="Times New Roman" pitchFamily="18" charset="0"/>
              </a:rPr>
              <a:t>TẬP 2 – BÀI 2/67 SGK</a:t>
            </a:r>
            <a:endParaRPr lang="en-US" sz="3600" dirty="0">
              <a:latin typeface="Times New Roman" pitchFamily="18" charset="0"/>
              <a:cs typeface="Times New Roman" pitchFamily="18" charset="0"/>
            </a:endParaRPr>
          </a:p>
          <a:p>
            <a:r>
              <a:rPr lang="en-US" sz="3600" b="1" u="sng" dirty="0">
                <a:latin typeface="Times New Roman" pitchFamily="18" charset="0"/>
                <a:cs typeface="Times New Roman" pitchFamily="18" charset="0"/>
              </a:rPr>
              <a:t>1.Hình </a:t>
            </a:r>
            <a:r>
              <a:rPr lang="en-US" sz="3600" b="1" u="sng" dirty="0" err="1">
                <a:latin typeface="Times New Roman" pitchFamily="18" charset="0"/>
                <a:cs typeface="Times New Roman" pitchFamily="18" charset="0"/>
              </a:rPr>
              <a:t>thức</a:t>
            </a:r>
            <a:r>
              <a:rPr lang="en-US" sz="3600" b="1" u="sng" dirty="0">
                <a:latin typeface="Times New Roman" pitchFamily="18" charset="0"/>
                <a:cs typeface="Times New Roman" pitchFamily="18" charset="0"/>
              </a:rPr>
              <a:t> : </a:t>
            </a:r>
            <a:r>
              <a:rPr lang="en-US" sz="3600" dirty="0">
                <a:latin typeface="Times New Roman" pitchFamily="18" charset="0"/>
                <a:cs typeface="Times New Roman" pitchFamily="18" charset="0"/>
              </a:rPr>
              <a:t>HĐ </a:t>
            </a:r>
            <a:r>
              <a:rPr lang="en-US" sz="3600" dirty="0" err="1">
                <a:latin typeface="Times New Roman" pitchFamily="18" charset="0"/>
                <a:cs typeface="Times New Roman" pitchFamily="18" charset="0"/>
              </a:rPr>
              <a:t>nhóm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bàn</a:t>
            </a:r>
            <a:r>
              <a:rPr lang="en-US" sz="3600" dirty="0">
                <a:latin typeface="Times New Roman" pitchFamily="18" charset="0"/>
                <a:cs typeface="Times New Roman" pitchFamily="18" charset="0"/>
              </a:rPr>
              <a:t> ( 2 </a:t>
            </a:r>
            <a:r>
              <a:rPr lang="en-US" sz="3600" dirty="0" err="1">
                <a:latin typeface="Times New Roman" pitchFamily="18" charset="0"/>
                <a:cs typeface="Times New Roman" pitchFamily="18" charset="0"/>
              </a:rPr>
              <a:t>bàn</a:t>
            </a:r>
            <a:r>
              <a:rPr lang="en-US" sz="3600" dirty="0">
                <a:latin typeface="Times New Roman" pitchFamily="18" charset="0"/>
                <a:cs typeface="Times New Roman" pitchFamily="18" charset="0"/>
              </a:rPr>
              <a:t> 1 </a:t>
            </a:r>
            <a:r>
              <a:rPr lang="en-US" sz="3600" dirty="0" err="1">
                <a:latin typeface="Times New Roman" pitchFamily="18" charset="0"/>
                <a:cs typeface="Times New Roman" pitchFamily="18" charset="0"/>
              </a:rPr>
              <a:t>nhóm</a:t>
            </a:r>
            <a:r>
              <a:rPr lang="en-US" sz="3600" dirty="0">
                <a:latin typeface="Times New Roman" pitchFamily="18" charset="0"/>
                <a:cs typeface="Times New Roman" pitchFamily="18" charset="0"/>
              </a:rPr>
              <a:t>) </a:t>
            </a:r>
          </a:p>
          <a:p>
            <a:r>
              <a:rPr lang="en-US" sz="3600" b="1" u="sng" dirty="0">
                <a:latin typeface="Times New Roman" pitchFamily="18" charset="0"/>
                <a:cs typeface="Times New Roman" pitchFamily="18" charset="0"/>
              </a:rPr>
              <a:t>2.Thời </a:t>
            </a:r>
            <a:r>
              <a:rPr lang="en-US" sz="3600" b="1" u="sng" dirty="0" err="1">
                <a:latin typeface="Times New Roman" pitchFamily="18" charset="0"/>
                <a:cs typeface="Times New Roman" pitchFamily="18" charset="0"/>
              </a:rPr>
              <a:t>gian</a:t>
            </a:r>
            <a:r>
              <a:rPr lang="en-US" sz="3600" b="1" u="sng" dirty="0">
                <a:latin typeface="Times New Roman" pitchFamily="18" charset="0"/>
                <a:cs typeface="Times New Roman" pitchFamily="18" charset="0"/>
              </a:rPr>
              <a:t>: </a:t>
            </a:r>
            <a:r>
              <a:rPr lang="en-US" sz="3600" u="sng" dirty="0">
                <a:latin typeface="Times New Roman" pitchFamily="18" charset="0"/>
                <a:cs typeface="Times New Roman" pitchFamily="18" charset="0"/>
              </a:rPr>
              <a:t>5</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phút</a:t>
            </a:r>
            <a:r>
              <a:rPr lang="en-US" sz="3600" b="1" dirty="0">
                <a:latin typeface="Times New Roman" pitchFamily="18" charset="0"/>
                <a:cs typeface="Times New Roman" pitchFamily="18" charset="0"/>
              </a:rPr>
              <a:t> </a:t>
            </a:r>
          </a:p>
          <a:p>
            <a:r>
              <a:rPr lang="en-US" sz="3600" b="1" u="sng" dirty="0">
                <a:latin typeface="Times New Roman" pitchFamily="18" charset="0"/>
                <a:cs typeface="Times New Roman" pitchFamily="18" charset="0"/>
              </a:rPr>
              <a:t>3.Yêu </a:t>
            </a:r>
            <a:r>
              <a:rPr lang="en-US" sz="3600" b="1" u="sng" dirty="0" err="1">
                <a:latin typeface="Times New Roman" pitchFamily="18" charset="0"/>
                <a:cs typeface="Times New Roman" pitchFamily="18" charset="0"/>
              </a:rPr>
              <a:t>cầu</a:t>
            </a:r>
            <a:r>
              <a:rPr lang="en-US" sz="3600" b="1" u="sng" dirty="0">
                <a:latin typeface="Times New Roman" pitchFamily="18" charset="0"/>
                <a:cs typeface="Times New Roman" pitchFamily="18" charset="0"/>
              </a:rPr>
              <a:t>:</a:t>
            </a:r>
            <a:r>
              <a:rPr lang="en-US" sz="3600" dirty="0">
                <a:latin typeface="Times New Roman" pitchFamily="18" charset="0"/>
                <a:cs typeface="Times New Roman" pitchFamily="18" charset="0"/>
              </a:rPr>
              <a:t> Trong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a:t>
            </a:r>
            <a:r>
              <a:rPr lang="en-US" sz="3600" dirty="0">
                <a:latin typeface="Times New Roman" panose="02020603050405020304" pitchFamily="18" charset="0"/>
                <a:cs typeface="Times New Roman" panose="02020603050405020304" pitchFamily="18" charset="0"/>
              </a:rPr>
              <a:t> Quang Trung </a:t>
            </a:r>
            <a:r>
              <a:rPr lang="en-US" sz="3600" dirty="0" err="1">
                <a:latin typeface="Times New Roman" panose="02020603050405020304" pitchFamily="18" charset="0"/>
                <a:cs typeface="Times New Roman" panose="02020603050405020304" pitchFamily="18" charset="0"/>
              </a:rPr>
              <a:t>đại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quân</a:t>
            </a:r>
            <a:r>
              <a:rPr lang="en-US" sz="3600" dirty="0">
                <a:latin typeface="Times New Roman" panose="02020603050405020304" pitchFamily="18" charset="0"/>
                <a:cs typeface="Times New Roman" panose="02020603050405020304" pitchFamily="18" charset="0"/>
              </a:rPr>
              <a:t> Thanh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Ngô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a:t>
            </a:r>
          </a:p>
        </p:txBody>
      </p:sp>
      <p:sp>
        <p:nvSpPr>
          <p:cNvPr id="3" name="TextBox 14">
            <a:extLst>
              <a:ext uri="{FF2B5EF4-FFF2-40B4-BE49-F238E27FC236}">
                <a16:creationId xmlns:a16="http://schemas.microsoft.com/office/drawing/2014/main" id="{FA6D7CC8-6C6F-DBE7-10B2-AF71328B8ED4}"/>
              </a:ext>
            </a:extLst>
          </p:cNvPr>
          <p:cNvSpPr txBox="1"/>
          <p:nvPr/>
        </p:nvSpPr>
        <p:spPr>
          <a:xfrm>
            <a:off x="293914" y="-190500"/>
            <a:ext cx="11974286" cy="1077218"/>
          </a:xfrm>
          <a:prstGeom prst="rect">
            <a:avLst/>
          </a:prstGeom>
        </p:spPr>
        <p:txBody>
          <a:bodyPr wrap="square" lIns="0" tIns="0" rIns="0" bIns="0" rtlCol="0" anchor="t">
            <a:spAutoFit/>
          </a:bodyPr>
          <a:lstStyle/>
          <a:p>
            <a:pPr algn="just">
              <a:lnSpc>
                <a:spcPts val="8399"/>
              </a:lnSpc>
              <a:spcBef>
                <a:spcPct val="0"/>
              </a:spcBef>
            </a:pPr>
            <a:r>
              <a:rPr lang="en-US" sz="3600" u="sng" dirty="0">
                <a:solidFill>
                  <a:srgbClr val="FF0000"/>
                </a:solidFill>
                <a:latin typeface="Fraunces Bold"/>
              </a:rPr>
              <a:t>II. THỰC HÀNH .</a:t>
            </a:r>
          </a:p>
        </p:txBody>
      </p:sp>
      <p:graphicFrame>
        <p:nvGraphicFramePr>
          <p:cNvPr id="4" name="Table 3">
            <a:extLst>
              <a:ext uri="{FF2B5EF4-FFF2-40B4-BE49-F238E27FC236}">
                <a16:creationId xmlns:a16="http://schemas.microsoft.com/office/drawing/2014/main" id="{FE1BAB8B-D22B-9A6C-00CA-C5B70D089F79}"/>
              </a:ext>
            </a:extLst>
          </p:cNvPr>
          <p:cNvGraphicFramePr>
            <a:graphicFrameLocks noGrp="1"/>
          </p:cNvGraphicFramePr>
          <p:nvPr>
            <p:extLst>
              <p:ext uri="{D42A27DB-BD31-4B8C-83A1-F6EECF244321}">
                <p14:modId xmlns:p14="http://schemas.microsoft.com/office/powerpoint/2010/main" val="2041978519"/>
              </p:ext>
            </p:extLst>
          </p:nvPr>
        </p:nvGraphicFramePr>
        <p:xfrm>
          <a:off x="670560" y="3766840"/>
          <a:ext cx="17053559" cy="5951905"/>
        </p:xfrm>
        <a:graphic>
          <a:graphicData uri="http://schemas.openxmlformats.org/drawingml/2006/table">
            <a:tbl>
              <a:tblPr firstRow="1" firstCol="1" bandRow="1">
                <a:tableStyleId>{5C22544A-7EE6-4342-B048-85BDC9FD1C3A}</a:tableStyleId>
              </a:tblPr>
              <a:tblGrid>
                <a:gridCol w="10319965">
                  <a:extLst>
                    <a:ext uri="{9D8B030D-6E8A-4147-A177-3AD203B41FA5}">
                      <a16:colId xmlns:a16="http://schemas.microsoft.com/office/drawing/2014/main" val="20000"/>
                    </a:ext>
                  </a:extLst>
                </a:gridCol>
                <a:gridCol w="3000841">
                  <a:extLst>
                    <a:ext uri="{9D8B030D-6E8A-4147-A177-3AD203B41FA5}">
                      <a16:colId xmlns:a16="http://schemas.microsoft.com/office/drawing/2014/main" val="20001"/>
                    </a:ext>
                  </a:extLst>
                </a:gridCol>
                <a:gridCol w="3732753">
                  <a:extLst>
                    <a:ext uri="{9D8B030D-6E8A-4147-A177-3AD203B41FA5}">
                      <a16:colId xmlns:a16="http://schemas.microsoft.com/office/drawing/2014/main" val="20002"/>
                    </a:ext>
                  </a:extLst>
                </a:gridCol>
              </a:tblGrid>
              <a:tr h="407938">
                <a:tc>
                  <a:txBody>
                    <a:bodyPr/>
                    <a:lstStyle/>
                    <a:p>
                      <a:pPr>
                        <a:lnSpc>
                          <a:spcPct val="115000"/>
                        </a:lnSpc>
                        <a:spcAft>
                          <a:spcPts val="0"/>
                        </a:spcAft>
                      </a:pPr>
                      <a:r>
                        <a:rPr lang="en-US" sz="4000" b="1" u="none" strike="noStrike" dirty="0">
                          <a:effectLst/>
                          <a:latin typeface="Times New Roman" pitchFamily="18" charset="0"/>
                          <a:cs typeface="Times New Roman" pitchFamily="18" charset="0"/>
                        </a:rPr>
                        <a:t> </a:t>
                      </a:r>
                      <a:endParaRPr lang="en-US" sz="4000" b="1" dirty="0">
                        <a:effectLst/>
                        <a:latin typeface="Times New Roman" pitchFamily="18" charset="0"/>
                        <a:ea typeface="Calibri"/>
                        <a:cs typeface="Times New Roman" pitchFamily="18" charset="0"/>
                      </a:endParaRPr>
                    </a:p>
                  </a:txBody>
                  <a:tcPr marL="39356" marR="39356" marT="0" marB="0"/>
                </a:tc>
                <a:tc>
                  <a:txBody>
                    <a:bodyPr/>
                    <a:lstStyle/>
                    <a:p>
                      <a:pPr algn="ctr">
                        <a:lnSpc>
                          <a:spcPct val="115000"/>
                        </a:lnSpc>
                        <a:spcAft>
                          <a:spcPts val="0"/>
                        </a:spcAft>
                      </a:pPr>
                      <a:r>
                        <a:rPr lang="en-US" sz="4000" u="sng" dirty="0" err="1">
                          <a:solidFill>
                            <a:schemeClr val="bg1"/>
                          </a:solidFill>
                          <a:effectLst/>
                          <a:latin typeface="Times New Roman" pitchFamily="18" charset="0"/>
                          <a:cs typeface="Times New Roman" pitchFamily="18" charset="0"/>
                        </a:rPr>
                        <a:t>Câu</a:t>
                      </a:r>
                      <a:r>
                        <a:rPr lang="en-US" sz="4000" u="sng" dirty="0">
                          <a:solidFill>
                            <a:schemeClr val="bg1"/>
                          </a:solidFill>
                          <a:effectLst/>
                          <a:latin typeface="Times New Roman" pitchFamily="18" charset="0"/>
                          <a:cs typeface="Times New Roman" pitchFamily="18" charset="0"/>
                        </a:rPr>
                        <a:t> </a:t>
                      </a:r>
                      <a:r>
                        <a:rPr lang="en-US" sz="4000" u="sng" dirty="0" err="1">
                          <a:solidFill>
                            <a:schemeClr val="bg1"/>
                          </a:solidFill>
                          <a:effectLst/>
                          <a:latin typeface="Times New Roman" pitchFamily="18" charset="0"/>
                          <a:cs typeface="Times New Roman" pitchFamily="18" charset="0"/>
                        </a:rPr>
                        <a:t>hỏi</a:t>
                      </a:r>
                      <a:r>
                        <a:rPr lang="en-US" sz="4000" u="sng" dirty="0">
                          <a:solidFill>
                            <a:schemeClr val="bg1"/>
                          </a:solidFill>
                          <a:effectLst/>
                          <a:latin typeface="Times New Roman" pitchFamily="18" charset="0"/>
                          <a:cs typeface="Times New Roman" pitchFamily="18" charset="0"/>
                        </a:rPr>
                        <a:t> </a:t>
                      </a:r>
                      <a:endParaRPr lang="en-US" sz="4000" dirty="0">
                        <a:solidFill>
                          <a:schemeClr val="bg1"/>
                        </a:solidFill>
                        <a:effectLst/>
                        <a:latin typeface="Times New Roman" pitchFamily="18" charset="0"/>
                        <a:ea typeface="Calibri"/>
                        <a:cs typeface="Times New Roman" pitchFamily="18" charset="0"/>
                      </a:endParaRPr>
                    </a:p>
                  </a:txBody>
                  <a:tcPr marL="39356" marR="39356" marT="0" marB="0"/>
                </a:tc>
                <a:tc>
                  <a:txBody>
                    <a:bodyPr/>
                    <a:lstStyle/>
                    <a:p>
                      <a:pPr algn="ctr">
                        <a:lnSpc>
                          <a:spcPct val="115000"/>
                        </a:lnSpc>
                        <a:spcAft>
                          <a:spcPts val="0"/>
                        </a:spcAft>
                      </a:pPr>
                      <a:r>
                        <a:rPr lang="en-US" sz="4000" u="sng" dirty="0" err="1">
                          <a:solidFill>
                            <a:schemeClr val="bg1"/>
                          </a:solidFill>
                          <a:effectLst/>
                          <a:latin typeface="Times New Roman" pitchFamily="18" charset="0"/>
                          <a:cs typeface="Times New Roman" pitchFamily="18" charset="0"/>
                        </a:rPr>
                        <a:t>Câu</a:t>
                      </a:r>
                      <a:r>
                        <a:rPr lang="en-US" sz="4000" u="sng" dirty="0">
                          <a:solidFill>
                            <a:schemeClr val="bg1"/>
                          </a:solidFill>
                          <a:effectLst/>
                          <a:latin typeface="Times New Roman" pitchFamily="18" charset="0"/>
                          <a:cs typeface="Times New Roman" pitchFamily="18" charset="0"/>
                        </a:rPr>
                        <a:t> KĐ</a:t>
                      </a:r>
                      <a:r>
                        <a:rPr lang="en-US" sz="4000" u="sng" baseline="0" dirty="0">
                          <a:solidFill>
                            <a:schemeClr val="bg1"/>
                          </a:solidFill>
                          <a:effectLst/>
                          <a:latin typeface="Times New Roman" pitchFamily="18" charset="0"/>
                          <a:cs typeface="Times New Roman" pitchFamily="18" charset="0"/>
                        </a:rPr>
                        <a:t>, </a:t>
                      </a:r>
                      <a:r>
                        <a:rPr lang="en-US" sz="4000" u="sng" dirty="0" err="1">
                          <a:solidFill>
                            <a:schemeClr val="bg1"/>
                          </a:solidFill>
                          <a:effectLst/>
                          <a:latin typeface="Times New Roman" pitchFamily="18" charset="0"/>
                          <a:cs typeface="Times New Roman" pitchFamily="18" charset="0"/>
                        </a:rPr>
                        <a:t>câu</a:t>
                      </a:r>
                      <a:r>
                        <a:rPr lang="en-US" sz="4000" u="sng" dirty="0">
                          <a:solidFill>
                            <a:schemeClr val="bg1"/>
                          </a:solidFill>
                          <a:effectLst/>
                          <a:latin typeface="Times New Roman" pitchFamily="18" charset="0"/>
                          <a:cs typeface="Times New Roman" pitchFamily="18" charset="0"/>
                        </a:rPr>
                        <a:t> PĐ</a:t>
                      </a:r>
                      <a:endParaRPr lang="en-US" sz="4000" dirty="0">
                        <a:solidFill>
                          <a:schemeClr val="bg1"/>
                        </a:solidFill>
                        <a:effectLst/>
                        <a:latin typeface="Times New Roman" pitchFamily="18" charset="0"/>
                        <a:ea typeface="Calibri"/>
                        <a:cs typeface="Times New Roman" pitchFamily="18" charset="0"/>
                      </a:endParaRPr>
                    </a:p>
                  </a:txBody>
                  <a:tcPr marL="39356" marR="39356" marT="0" marB="0"/>
                </a:tc>
                <a:extLst>
                  <a:ext uri="{0D108BD9-81ED-4DB2-BD59-A6C34878D82A}">
                    <a16:rowId xmlns:a16="http://schemas.microsoft.com/office/drawing/2014/main" val="10000"/>
                  </a:ext>
                </a:extLst>
              </a:tr>
              <a:tr h="5307062">
                <a:tc>
                  <a:txBody>
                    <a:bodyPr/>
                    <a:lstStyle/>
                    <a:p>
                      <a:pPr>
                        <a:lnSpc>
                          <a:spcPct val="115000"/>
                        </a:lnSpc>
                        <a:spcAft>
                          <a:spcPts val="0"/>
                        </a:spcAft>
                      </a:pPr>
                      <a:r>
                        <a:rPr lang="en-US" sz="4000" b="1" dirty="0">
                          <a:solidFill>
                            <a:schemeClr val="tx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Tổng</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đốc</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họ</a:t>
                      </a:r>
                      <a:r>
                        <a:rPr lang="en-US" sz="4000" b="1" dirty="0">
                          <a:solidFill>
                            <a:schemeClr val="bg1"/>
                          </a:solidFill>
                          <a:effectLst/>
                          <a:latin typeface="Times New Roman" pitchFamily="18" charset="0"/>
                          <a:cs typeface="Times New Roman" pitchFamily="18" charset="0"/>
                        </a:rPr>
                        <a:t> Tôn </a:t>
                      </a:r>
                      <a:r>
                        <a:rPr lang="en-US" sz="4000" b="1" dirty="0" err="1">
                          <a:solidFill>
                            <a:schemeClr val="bg1"/>
                          </a:solidFill>
                          <a:effectLst/>
                          <a:latin typeface="Times New Roman" pitchFamily="18" charset="0"/>
                          <a:cs typeface="Times New Roman" pitchFamily="18" charset="0"/>
                        </a:rPr>
                        <a:t>đem</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thử</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quân</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nhớ</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nhà</a:t>
                      </a:r>
                      <a:r>
                        <a:rPr lang="en-US" sz="4000" b="1" dirty="0">
                          <a:solidFill>
                            <a:schemeClr val="bg1"/>
                          </a:solidFill>
                          <a:effectLst/>
                          <a:latin typeface="Times New Roman" pitchFamily="18" charset="0"/>
                          <a:cs typeface="Times New Roman" pitchFamily="18" charset="0"/>
                        </a:rPr>
                        <a:t> kia </a:t>
                      </a:r>
                      <a:r>
                        <a:rPr lang="en-US" sz="4000" b="1" dirty="0" err="1">
                          <a:solidFill>
                            <a:schemeClr val="bg1"/>
                          </a:solidFill>
                          <a:effectLst/>
                          <a:latin typeface="Times New Roman" pitchFamily="18" charset="0"/>
                          <a:cs typeface="Times New Roman" pitchFamily="18" charset="0"/>
                        </a:rPr>
                        <a:t>mà</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chống</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chọi</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thì</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địch</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sao</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cho</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nổi</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Họ</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chẳng</a:t>
                      </a:r>
                      <a:r>
                        <a:rPr lang="en-US" sz="4000" b="1" dirty="0">
                          <a:solidFill>
                            <a:schemeClr val="bg1"/>
                          </a:solidFill>
                          <a:effectLst/>
                          <a:latin typeface="Times New Roman" pitchFamily="18" charset="0"/>
                          <a:cs typeface="Times New Roman" pitchFamily="18" charset="0"/>
                        </a:rPr>
                        <a:t> qua </a:t>
                      </a:r>
                      <a:r>
                        <a:rPr lang="en-US" sz="4000" b="1" dirty="0" err="1">
                          <a:solidFill>
                            <a:schemeClr val="bg1"/>
                          </a:solidFill>
                          <a:effectLst/>
                          <a:latin typeface="Times New Roman" pitchFamily="18" charset="0"/>
                          <a:cs typeface="Times New Roman" pitchFamily="18" charset="0"/>
                        </a:rPr>
                        <a:t>chỉ</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là</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người</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khách</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chuyến</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này</a:t>
                      </a:r>
                      <a:r>
                        <a:rPr lang="en-US" sz="4000" b="1" dirty="0">
                          <a:solidFill>
                            <a:schemeClr val="bg1"/>
                          </a:solidFill>
                          <a:effectLst/>
                          <a:latin typeface="Times New Roman" pitchFamily="18" charset="0"/>
                          <a:cs typeface="Times New Roman" pitchFamily="18" charset="0"/>
                        </a:rPr>
                        <a:t> sang </a:t>
                      </a:r>
                      <a:r>
                        <a:rPr lang="en-US" sz="4000" b="1" dirty="0" err="1">
                          <a:solidFill>
                            <a:schemeClr val="bg1"/>
                          </a:solidFill>
                          <a:effectLst/>
                          <a:latin typeface="Times New Roman" pitchFamily="18" charset="0"/>
                          <a:cs typeface="Times New Roman" pitchFamily="18" charset="0"/>
                        </a:rPr>
                        <a:t>cũng</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cốt</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xem</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sự</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thế</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khó</a:t>
                      </a:r>
                      <a:r>
                        <a:rPr lang="en-US" sz="4000" b="1" dirty="0">
                          <a:solidFill>
                            <a:schemeClr val="bg1"/>
                          </a:solidFill>
                          <a:effectLst/>
                          <a:latin typeface="Times New Roman" pitchFamily="18" charset="0"/>
                          <a:cs typeface="Times New Roman" pitchFamily="18" charset="0"/>
                        </a:rPr>
                        <a:t> hay </a:t>
                      </a:r>
                      <a:r>
                        <a:rPr lang="en-US" sz="4000" b="1" dirty="0" err="1">
                          <a:solidFill>
                            <a:schemeClr val="bg1"/>
                          </a:solidFill>
                          <a:effectLst/>
                          <a:latin typeface="Times New Roman" pitchFamily="18" charset="0"/>
                          <a:cs typeface="Times New Roman" pitchFamily="18" charset="0"/>
                        </a:rPr>
                        <a:t>dễ</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để</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liệu</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bề</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tiến</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lui</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mà</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thôi</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Nhưng</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còn</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nhà</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nước</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của</a:t>
                      </a:r>
                      <a:r>
                        <a:rPr lang="en-US" sz="4000" b="1" dirty="0">
                          <a:solidFill>
                            <a:schemeClr val="bg1"/>
                          </a:solidFill>
                          <a:effectLst/>
                          <a:latin typeface="Times New Roman" pitchFamily="18" charset="0"/>
                          <a:cs typeface="Times New Roman" pitchFamily="18" charset="0"/>
                        </a:rPr>
                        <a:t> ta </a:t>
                      </a:r>
                      <a:r>
                        <a:rPr lang="en-US" sz="4000" b="1" dirty="0" err="1">
                          <a:solidFill>
                            <a:schemeClr val="bg1"/>
                          </a:solidFill>
                          <a:effectLst/>
                          <a:latin typeface="Times New Roman" pitchFamily="18" charset="0"/>
                          <a:cs typeface="Times New Roman" pitchFamily="18" charset="0"/>
                        </a:rPr>
                        <a:t>thì</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sao</a:t>
                      </a:r>
                      <a:r>
                        <a:rPr lang="en-US" sz="4000" b="1" dirty="0">
                          <a:solidFill>
                            <a:schemeClr val="bg1"/>
                          </a:solidFill>
                          <a:effectLst/>
                          <a:latin typeface="Times New Roman" pitchFamily="18" charset="0"/>
                          <a:cs typeface="Times New Roman" pitchFamily="18" charset="0"/>
                        </a:rPr>
                        <a:t>? Thái </a:t>
                      </a:r>
                      <a:r>
                        <a:rPr lang="en-US" sz="4000" b="1" dirty="0" err="1">
                          <a:solidFill>
                            <a:schemeClr val="bg1"/>
                          </a:solidFill>
                          <a:effectLst/>
                          <a:latin typeface="Times New Roman" pitchFamily="18" charset="0"/>
                          <a:cs typeface="Times New Roman" pitchFamily="18" charset="0"/>
                        </a:rPr>
                        <a:t>hậu</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có</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thể</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chạy</a:t>
                      </a:r>
                      <a:r>
                        <a:rPr lang="en-US" sz="4000" b="1" dirty="0">
                          <a:solidFill>
                            <a:schemeClr val="bg1"/>
                          </a:solidFill>
                          <a:effectLst/>
                          <a:latin typeface="Times New Roman" pitchFamily="18" charset="0"/>
                          <a:cs typeface="Times New Roman" pitchFamily="18" charset="0"/>
                        </a:rPr>
                        <a:t> sang </a:t>
                      </a:r>
                      <a:r>
                        <a:rPr lang="en-US" sz="4000" b="1" dirty="0" err="1">
                          <a:solidFill>
                            <a:schemeClr val="bg1"/>
                          </a:solidFill>
                          <a:effectLst/>
                          <a:latin typeface="Times New Roman" pitchFamily="18" charset="0"/>
                          <a:cs typeface="Times New Roman" pitchFamily="18" charset="0"/>
                        </a:rPr>
                        <a:t>đất</a:t>
                      </a:r>
                      <a:r>
                        <a:rPr lang="en-US" sz="4000" b="1" dirty="0">
                          <a:solidFill>
                            <a:schemeClr val="bg1"/>
                          </a:solidFill>
                          <a:effectLst/>
                          <a:latin typeface="Times New Roman" pitchFamily="18" charset="0"/>
                          <a:cs typeface="Times New Roman" pitchFamily="18" charset="0"/>
                        </a:rPr>
                        <a:t> Trung Hoa </a:t>
                      </a:r>
                      <a:r>
                        <a:rPr lang="en-US" sz="4000" b="1" dirty="0" err="1">
                          <a:solidFill>
                            <a:schemeClr val="bg1"/>
                          </a:solidFill>
                          <a:effectLst/>
                          <a:latin typeface="Times New Roman" pitchFamily="18" charset="0"/>
                          <a:cs typeface="Times New Roman" pitchFamily="18" charset="0"/>
                        </a:rPr>
                        <a:t>một</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chuyến</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nữa</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chăng</a:t>
                      </a:r>
                      <a:r>
                        <a:rPr lang="en-US" sz="4000" b="1" dirty="0">
                          <a:solidFill>
                            <a:schemeClr val="bg1"/>
                          </a:solidFill>
                          <a:effectLst/>
                          <a:latin typeface="Times New Roman" pitchFamily="18" charset="0"/>
                          <a:cs typeface="Times New Roman" pitchFamily="18" charset="0"/>
                        </a:rPr>
                        <a:t>?</a:t>
                      </a:r>
                      <a:endParaRPr lang="en-US" sz="4000" b="1" dirty="0">
                        <a:solidFill>
                          <a:schemeClr val="bg1"/>
                        </a:solidFill>
                        <a:effectLst/>
                        <a:latin typeface="Times New Roman" pitchFamily="18" charset="0"/>
                        <a:ea typeface="Calibri"/>
                        <a:cs typeface="Times New Roman" pitchFamily="18" charset="0"/>
                      </a:endParaRPr>
                    </a:p>
                  </a:txBody>
                  <a:tcPr marL="39356" marR="39356" marT="0" marB="0"/>
                </a:tc>
                <a:tc>
                  <a:txBody>
                    <a:bodyPr/>
                    <a:lstStyle/>
                    <a:p>
                      <a:pPr>
                        <a:lnSpc>
                          <a:spcPct val="115000"/>
                        </a:lnSpc>
                        <a:spcAft>
                          <a:spcPts val="0"/>
                        </a:spcAft>
                      </a:pPr>
                      <a:endParaRPr lang="en-US" sz="4000" b="1" i="0" dirty="0">
                        <a:solidFill>
                          <a:srgbClr val="FF0000"/>
                        </a:solidFill>
                        <a:effectLst/>
                        <a:latin typeface="Times New Roman" pitchFamily="18" charset="0"/>
                        <a:ea typeface="Calibri"/>
                        <a:cs typeface="Times New Roman" pitchFamily="18" charset="0"/>
                      </a:endParaRPr>
                    </a:p>
                  </a:txBody>
                  <a:tcPr marL="39356" marR="39356" marT="0" marB="0"/>
                </a:tc>
                <a:tc>
                  <a:txBody>
                    <a:bodyPr/>
                    <a:lstStyle/>
                    <a:p>
                      <a:pPr>
                        <a:lnSpc>
                          <a:spcPct val="115000"/>
                        </a:lnSpc>
                        <a:spcAft>
                          <a:spcPts val="0"/>
                        </a:spcAft>
                      </a:pPr>
                      <a:endParaRPr lang="en-US" sz="4000" dirty="0">
                        <a:effectLst/>
                        <a:latin typeface="Times New Roman" pitchFamily="18" charset="0"/>
                        <a:ea typeface="Calibri"/>
                        <a:cs typeface="Times New Roman" pitchFamily="18" charset="0"/>
                      </a:endParaRPr>
                    </a:p>
                  </a:txBody>
                  <a:tcPr marL="39356" marR="39356"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8500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92853581"/>
              </p:ext>
            </p:extLst>
          </p:nvPr>
        </p:nvGraphicFramePr>
        <p:xfrm>
          <a:off x="266700" y="419100"/>
          <a:ext cx="17754600" cy="9009428"/>
        </p:xfrm>
        <a:graphic>
          <a:graphicData uri="http://schemas.openxmlformats.org/drawingml/2006/table">
            <a:tbl>
              <a:tblPr firstRow="1" firstCol="1" bandRow="1">
                <a:tableStyleId>{5C22544A-7EE6-4342-B048-85BDC9FD1C3A}</a:tableStyleId>
              </a:tblPr>
              <a:tblGrid>
                <a:gridCol w="77724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677903">
                <a:tc>
                  <a:txBody>
                    <a:bodyPr/>
                    <a:lstStyle/>
                    <a:p>
                      <a:pPr algn="ctr">
                        <a:lnSpc>
                          <a:spcPct val="115000"/>
                        </a:lnSpc>
                        <a:spcAft>
                          <a:spcPts val="0"/>
                        </a:spcAft>
                      </a:pPr>
                      <a:r>
                        <a:rPr lang="en-US" sz="4000" b="1" u="none" strike="noStrike" dirty="0">
                          <a:effectLst/>
                          <a:latin typeface="Times New Roman" pitchFamily="18" charset="0"/>
                          <a:cs typeface="Times New Roman" pitchFamily="18" charset="0"/>
                        </a:rPr>
                        <a:t> </a:t>
                      </a:r>
                      <a:r>
                        <a:rPr lang="en-US" sz="4000" b="1" u="none" strike="noStrike" dirty="0" err="1">
                          <a:effectLst/>
                          <a:latin typeface="Times New Roman" pitchFamily="18" charset="0"/>
                          <a:cs typeface="Times New Roman" pitchFamily="18" charset="0"/>
                        </a:rPr>
                        <a:t>Câu</a:t>
                      </a:r>
                      <a:endParaRPr lang="en-US" sz="4000" b="1" dirty="0">
                        <a:effectLst/>
                        <a:latin typeface="Times New Roman" pitchFamily="18" charset="0"/>
                        <a:ea typeface="Calibri"/>
                        <a:cs typeface="Times New Roman" pitchFamily="18" charset="0"/>
                      </a:endParaRPr>
                    </a:p>
                  </a:txBody>
                  <a:tcPr marL="39356" marR="39356" marT="0" marB="0"/>
                </a:tc>
                <a:tc>
                  <a:txBody>
                    <a:bodyPr/>
                    <a:lstStyle/>
                    <a:p>
                      <a:pPr algn="ctr">
                        <a:lnSpc>
                          <a:spcPct val="115000"/>
                        </a:lnSpc>
                        <a:spcAft>
                          <a:spcPts val="0"/>
                        </a:spcAft>
                      </a:pPr>
                      <a:r>
                        <a:rPr lang="en-US" sz="4000" u="sng" dirty="0" err="1">
                          <a:solidFill>
                            <a:schemeClr val="bg1"/>
                          </a:solidFill>
                          <a:effectLst/>
                          <a:latin typeface="Times New Roman" pitchFamily="18" charset="0"/>
                          <a:cs typeface="Times New Roman" pitchFamily="18" charset="0"/>
                        </a:rPr>
                        <a:t>Câu</a:t>
                      </a:r>
                      <a:r>
                        <a:rPr lang="en-US" sz="4000" u="sng" dirty="0">
                          <a:solidFill>
                            <a:schemeClr val="bg1"/>
                          </a:solidFill>
                          <a:effectLst/>
                          <a:latin typeface="Times New Roman" pitchFamily="18" charset="0"/>
                          <a:cs typeface="Times New Roman" pitchFamily="18" charset="0"/>
                        </a:rPr>
                        <a:t> </a:t>
                      </a:r>
                      <a:r>
                        <a:rPr lang="en-US" sz="4000" u="sng" dirty="0" err="1">
                          <a:solidFill>
                            <a:schemeClr val="bg1"/>
                          </a:solidFill>
                          <a:effectLst/>
                          <a:latin typeface="Times New Roman" pitchFamily="18" charset="0"/>
                          <a:cs typeface="Times New Roman" pitchFamily="18" charset="0"/>
                        </a:rPr>
                        <a:t>hỏi</a:t>
                      </a:r>
                      <a:r>
                        <a:rPr lang="en-US" sz="4000" u="sng" dirty="0">
                          <a:solidFill>
                            <a:schemeClr val="bg1"/>
                          </a:solidFill>
                          <a:effectLst/>
                          <a:latin typeface="Times New Roman" pitchFamily="18" charset="0"/>
                          <a:cs typeface="Times New Roman" pitchFamily="18" charset="0"/>
                        </a:rPr>
                        <a:t> </a:t>
                      </a:r>
                      <a:endParaRPr lang="en-US" sz="4000" dirty="0">
                        <a:solidFill>
                          <a:schemeClr val="bg1"/>
                        </a:solidFill>
                        <a:effectLst/>
                        <a:latin typeface="Times New Roman" pitchFamily="18" charset="0"/>
                        <a:ea typeface="Calibri"/>
                        <a:cs typeface="Times New Roman" pitchFamily="18" charset="0"/>
                      </a:endParaRPr>
                    </a:p>
                  </a:txBody>
                  <a:tcPr marL="39356" marR="39356" marT="0" marB="0"/>
                </a:tc>
                <a:tc>
                  <a:txBody>
                    <a:bodyPr/>
                    <a:lstStyle/>
                    <a:p>
                      <a:pPr algn="ctr">
                        <a:lnSpc>
                          <a:spcPct val="115000"/>
                        </a:lnSpc>
                        <a:spcAft>
                          <a:spcPts val="0"/>
                        </a:spcAft>
                      </a:pPr>
                      <a:r>
                        <a:rPr lang="en-US" sz="4000" u="sng" dirty="0" err="1">
                          <a:solidFill>
                            <a:schemeClr val="bg1"/>
                          </a:solidFill>
                          <a:effectLst/>
                          <a:latin typeface="Times New Roman" pitchFamily="18" charset="0"/>
                          <a:cs typeface="Times New Roman" pitchFamily="18" charset="0"/>
                        </a:rPr>
                        <a:t>Câu</a:t>
                      </a:r>
                      <a:r>
                        <a:rPr lang="en-US" sz="4000" u="sng" dirty="0">
                          <a:solidFill>
                            <a:schemeClr val="bg1"/>
                          </a:solidFill>
                          <a:effectLst/>
                          <a:latin typeface="Times New Roman" pitchFamily="18" charset="0"/>
                          <a:cs typeface="Times New Roman" pitchFamily="18" charset="0"/>
                        </a:rPr>
                        <a:t> KĐ</a:t>
                      </a:r>
                      <a:r>
                        <a:rPr lang="en-US" sz="4000" u="sng" baseline="0" dirty="0">
                          <a:solidFill>
                            <a:schemeClr val="bg1"/>
                          </a:solidFill>
                          <a:effectLst/>
                          <a:latin typeface="Times New Roman" pitchFamily="18" charset="0"/>
                          <a:cs typeface="Times New Roman" pitchFamily="18" charset="0"/>
                        </a:rPr>
                        <a:t>, </a:t>
                      </a:r>
                      <a:r>
                        <a:rPr lang="en-US" sz="4000" u="sng" dirty="0" err="1">
                          <a:solidFill>
                            <a:schemeClr val="bg1"/>
                          </a:solidFill>
                          <a:effectLst/>
                          <a:latin typeface="Times New Roman" pitchFamily="18" charset="0"/>
                          <a:cs typeface="Times New Roman" pitchFamily="18" charset="0"/>
                        </a:rPr>
                        <a:t>câu</a:t>
                      </a:r>
                      <a:r>
                        <a:rPr lang="en-US" sz="4000" u="sng" dirty="0">
                          <a:solidFill>
                            <a:schemeClr val="bg1"/>
                          </a:solidFill>
                          <a:effectLst/>
                          <a:latin typeface="Times New Roman" pitchFamily="18" charset="0"/>
                          <a:cs typeface="Times New Roman" pitchFamily="18" charset="0"/>
                        </a:rPr>
                        <a:t> PĐ</a:t>
                      </a:r>
                      <a:endParaRPr lang="en-US" sz="4000" dirty="0">
                        <a:solidFill>
                          <a:schemeClr val="bg1"/>
                        </a:solidFill>
                        <a:effectLst/>
                        <a:latin typeface="Times New Roman" pitchFamily="18" charset="0"/>
                        <a:ea typeface="Calibri"/>
                        <a:cs typeface="Times New Roman" pitchFamily="18" charset="0"/>
                      </a:endParaRPr>
                    </a:p>
                  </a:txBody>
                  <a:tcPr marL="39356" marR="39356" marT="0" marB="0"/>
                </a:tc>
                <a:extLst>
                  <a:ext uri="{0D108BD9-81ED-4DB2-BD59-A6C34878D82A}">
                    <a16:rowId xmlns:a16="http://schemas.microsoft.com/office/drawing/2014/main" val="10000"/>
                  </a:ext>
                </a:extLst>
              </a:tr>
              <a:tr h="8331525">
                <a:tc>
                  <a:txBody>
                    <a:bodyPr/>
                    <a:lstStyle/>
                    <a:p>
                      <a:pPr>
                        <a:lnSpc>
                          <a:spcPct val="115000"/>
                        </a:lnSpc>
                        <a:spcAft>
                          <a:spcPts val="0"/>
                        </a:spcAft>
                      </a:pPr>
                      <a:r>
                        <a:rPr lang="en-US" sz="4000" b="1" dirty="0">
                          <a:solidFill>
                            <a:schemeClr val="bg1"/>
                          </a:solidFill>
                          <a:effectLst/>
                          <a:latin typeface="Times New Roman" pitchFamily="18" charset="0"/>
                          <a:cs typeface="Times New Roman" pitchFamily="18" charset="0"/>
                        </a:rPr>
                        <a:t>(1)</a:t>
                      </a:r>
                      <a:r>
                        <a:rPr lang="en-US" sz="4000" b="1" dirty="0" err="1">
                          <a:solidFill>
                            <a:schemeClr val="bg1"/>
                          </a:solidFill>
                          <a:effectLst/>
                          <a:latin typeface="Times New Roman" pitchFamily="18" charset="0"/>
                          <a:cs typeface="Times New Roman" pitchFamily="18" charset="0"/>
                        </a:rPr>
                        <a:t>Tổng</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đốc</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họ</a:t>
                      </a:r>
                      <a:r>
                        <a:rPr lang="en-US" sz="4000" b="1" dirty="0">
                          <a:solidFill>
                            <a:schemeClr val="bg1"/>
                          </a:solidFill>
                          <a:effectLst/>
                          <a:latin typeface="Times New Roman" pitchFamily="18" charset="0"/>
                          <a:cs typeface="Times New Roman" pitchFamily="18" charset="0"/>
                        </a:rPr>
                        <a:t> Tôn </a:t>
                      </a:r>
                      <a:r>
                        <a:rPr lang="en-US" sz="4000" b="1" dirty="0" err="1">
                          <a:solidFill>
                            <a:schemeClr val="bg1"/>
                          </a:solidFill>
                          <a:effectLst/>
                          <a:latin typeface="Times New Roman" pitchFamily="18" charset="0"/>
                          <a:cs typeface="Times New Roman" pitchFamily="18" charset="0"/>
                        </a:rPr>
                        <a:t>đem</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thử</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quân</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nhớ</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nhà</a:t>
                      </a:r>
                      <a:r>
                        <a:rPr lang="en-US" sz="4000" b="1" dirty="0">
                          <a:solidFill>
                            <a:schemeClr val="bg1"/>
                          </a:solidFill>
                          <a:effectLst/>
                          <a:latin typeface="Times New Roman" pitchFamily="18" charset="0"/>
                          <a:cs typeface="Times New Roman" pitchFamily="18" charset="0"/>
                        </a:rPr>
                        <a:t> kia </a:t>
                      </a:r>
                      <a:r>
                        <a:rPr lang="en-US" sz="4000" b="1" dirty="0" err="1">
                          <a:solidFill>
                            <a:schemeClr val="bg1"/>
                          </a:solidFill>
                          <a:effectLst/>
                          <a:latin typeface="Times New Roman" pitchFamily="18" charset="0"/>
                          <a:cs typeface="Times New Roman" pitchFamily="18" charset="0"/>
                        </a:rPr>
                        <a:t>mà</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chống</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chọi</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thì</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địch</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sao</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cho</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nổi</a:t>
                      </a:r>
                      <a:r>
                        <a:rPr lang="en-US" sz="4000" b="1" dirty="0">
                          <a:solidFill>
                            <a:schemeClr val="bg1"/>
                          </a:solidFill>
                          <a:effectLst/>
                          <a:latin typeface="Times New Roman" pitchFamily="18" charset="0"/>
                          <a:cs typeface="Times New Roman" pitchFamily="18" charset="0"/>
                        </a:rPr>
                        <a:t>? </a:t>
                      </a:r>
                    </a:p>
                    <a:p>
                      <a:pPr>
                        <a:lnSpc>
                          <a:spcPct val="115000"/>
                        </a:lnSpc>
                        <a:spcAft>
                          <a:spcPts val="0"/>
                        </a:spcAft>
                      </a:pPr>
                      <a:r>
                        <a:rPr lang="en-US" sz="4000" b="1" dirty="0">
                          <a:solidFill>
                            <a:schemeClr val="bg1"/>
                          </a:solidFill>
                          <a:effectLst/>
                          <a:latin typeface="Times New Roman" pitchFamily="18" charset="0"/>
                          <a:cs typeface="Times New Roman" pitchFamily="18" charset="0"/>
                        </a:rPr>
                        <a:t>(2)</a:t>
                      </a:r>
                      <a:r>
                        <a:rPr lang="en-US" sz="4000" b="1" dirty="0" err="1">
                          <a:solidFill>
                            <a:schemeClr val="bg1"/>
                          </a:solidFill>
                          <a:effectLst/>
                          <a:latin typeface="Times New Roman" pitchFamily="18" charset="0"/>
                          <a:cs typeface="Times New Roman" pitchFamily="18" charset="0"/>
                        </a:rPr>
                        <a:t>Họ</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chẳng</a:t>
                      </a:r>
                      <a:r>
                        <a:rPr lang="en-US" sz="4000" b="1" dirty="0">
                          <a:solidFill>
                            <a:schemeClr val="bg1"/>
                          </a:solidFill>
                          <a:effectLst/>
                          <a:latin typeface="Times New Roman" pitchFamily="18" charset="0"/>
                          <a:cs typeface="Times New Roman" pitchFamily="18" charset="0"/>
                        </a:rPr>
                        <a:t> qua </a:t>
                      </a:r>
                      <a:r>
                        <a:rPr lang="en-US" sz="4000" b="1" dirty="0" err="1">
                          <a:solidFill>
                            <a:schemeClr val="bg1"/>
                          </a:solidFill>
                          <a:effectLst/>
                          <a:latin typeface="Times New Roman" pitchFamily="18" charset="0"/>
                          <a:cs typeface="Times New Roman" pitchFamily="18" charset="0"/>
                        </a:rPr>
                        <a:t>chỉ</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là</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người</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khách</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chuyến</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này</a:t>
                      </a:r>
                      <a:r>
                        <a:rPr lang="en-US" sz="4000" b="1" dirty="0">
                          <a:solidFill>
                            <a:schemeClr val="bg1"/>
                          </a:solidFill>
                          <a:effectLst/>
                          <a:latin typeface="Times New Roman" pitchFamily="18" charset="0"/>
                          <a:cs typeface="Times New Roman" pitchFamily="18" charset="0"/>
                        </a:rPr>
                        <a:t> sang </a:t>
                      </a:r>
                      <a:r>
                        <a:rPr lang="en-US" sz="4000" b="1" dirty="0" err="1">
                          <a:solidFill>
                            <a:schemeClr val="bg1"/>
                          </a:solidFill>
                          <a:effectLst/>
                          <a:latin typeface="Times New Roman" pitchFamily="18" charset="0"/>
                          <a:cs typeface="Times New Roman" pitchFamily="18" charset="0"/>
                        </a:rPr>
                        <a:t>cũng</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cốt</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xem</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sự</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thế</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khó</a:t>
                      </a:r>
                      <a:r>
                        <a:rPr lang="en-US" sz="4000" b="1" dirty="0">
                          <a:solidFill>
                            <a:schemeClr val="bg1"/>
                          </a:solidFill>
                          <a:effectLst/>
                          <a:latin typeface="Times New Roman" pitchFamily="18" charset="0"/>
                          <a:cs typeface="Times New Roman" pitchFamily="18" charset="0"/>
                        </a:rPr>
                        <a:t> hay </a:t>
                      </a:r>
                      <a:r>
                        <a:rPr lang="en-US" sz="4000" b="1" dirty="0" err="1">
                          <a:solidFill>
                            <a:schemeClr val="bg1"/>
                          </a:solidFill>
                          <a:effectLst/>
                          <a:latin typeface="Times New Roman" pitchFamily="18" charset="0"/>
                          <a:cs typeface="Times New Roman" pitchFamily="18" charset="0"/>
                        </a:rPr>
                        <a:t>dễ</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để</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liệu</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bề</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tiến</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lui</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mà</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thôi</a:t>
                      </a:r>
                      <a:r>
                        <a:rPr lang="en-US" sz="4000" b="1" dirty="0">
                          <a:solidFill>
                            <a:schemeClr val="bg1"/>
                          </a:solidFill>
                          <a:effectLst/>
                          <a:latin typeface="Times New Roman" pitchFamily="18" charset="0"/>
                          <a:cs typeface="Times New Roman" pitchFamily="18" charset="0"/>
                        </a:rPr>
                        <a:t>. </a:t>
                      </a:r>
                    </a:p>
                    <a:p>
                      <a:pPr>
                        <a:lnSpc>
                          <a:spcPct val="115000"/>
                        </a:lnSpc>
                        <a:spcAft>
                          <a:spcPts val="0"/>
                        </a:spcAft>
                      </a:pPr>
                      <a:r>
                        <a:rPr lang="en-US" sz="4000" b="1" dirty="0">
                          <a:solidFill>
                            <a:schemeClr val="bg1"/>
                          </a:solidFill>
                          <a:effectLst/>
                          <a:latin typeface="Times New Roman" pitchFamily="18" charset="0"/>
                          <a:cs typeface="Times New Roman" pitchFamily="18" charset="0"/>
                        </a:rPr>
                        <a:t>(3)</a:t>
                      </a:r>
                      <a:r>
                        <a:rPr lang="en-US" sz="4000" b="1" dirty="0" err="1">
                          <a:solidFill>
                            <a:schemeClr val="bg1"/>
                          </a:solidFill>
                          <a:effectLst/>
                          <a:latin typeface="Times New Roman" pitchFamily="18" charset="0"/>
                          <a:cs typeface="Times New Roman" pitchFamily="18" charset="0"/>
                        </a:rPr>
                        <a:t>Nhưng</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còn</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nhà</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nước</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của</a:t>
                      </a:r>
                      <a:r>
                        <a:rPr lang="en-US" sz="4000" b="1" dirty="0">
                          <a:solidFill>
                            <a:schemeClr val="bg1"/>
                          </a:solidFill>
                          <a:effectLst/>
                          <a:latin typeface="Times New Roman" pitchFamily="18" charset="0"/>
                          <a:cs typeface="Times New Roman" pitchFamily="18" charset="0"/>
                        </a:rPr>
                        <a:t> ta </a:t>
                      </a:r>
                      <a:r>
                        <a:rPr lang="en-US" sz="4000" b="1" dirty="0" err="1">
                          <a:solidFill>
                            <a:schemeClr val="bg1"/>
                          </a:solidFill>
                          <a:effectLst/>
                          <a:latin typeface="Times New Roman" pitchFamily="18" charset="0"/>
                          <a:cs typeface="Times New Roman" pitchFamily="18" charset="0"/>
                        </a:rPr>
                        <a:t>thì</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sao</a:t>
                      </a:r>
                      <a:r>
                        <a:rPr lang="en-US" sz="4000" b="1" dirty="0">
                          <a:solidFill>
                            <a:schemeClr val="bg1"/>
                          </a:solidFill>
                          <a:effectLst/>
                          <a:latin typeface="Times New Roman" pitchFamily="18" charset="0"/>
                          <a:cs typeface="Times New Roman" pitchFamily="18" charset="0"/>
                        </a:rPr>
                        <a:t>?</a:t>
                      </a:r>
                    </a:p>
                    <a:p>
                      <a:pPr>
                        <a:lnSpc>
                          <a:spcPct val="115000"/>
                        </a:lnSpc>
                        <a:spcAft>
                          <a:spcPts val="0"/>
                        </a:spcAft>
                      </a:pPr>
                      <a:r>
                        <a:rPr lang="en-US" sz="4000" b="1" dirty="0">
                          <a:solidFill>
                            <a:schemeClr val="bg1"/>
                          </a:solidFill>
                          <a:effectLst/>
                          <a:latin typeface="Times New Roman" pitchFamily="18" charset="0"/>
                          <a:cs typeface="Times New Roman" pitchFamily="18" charset="0"/>
                        </a:rPr>
                        <a:t>(4)Thái </a:t>
                      </a:r>
                      <a:r>
                        <a:rPr lang="en-US" sz="4000" b="1" dirty="0" err="1">
                          <a:solidFill>
                            <a:schemeClr val="bg1"/>
                          </a:solidFill>
                          <a:effectLst/>
                          <a:latin typeface="Times New Roman" pitchFamily="18" charset="0"/>
                          <a:cs typeface="Times New Roman" pitchFamily="18" charset="0"/>
                        </a:rPr>
                        <a:t>hậu</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có</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thể</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chạy</a:t>
                      </a:r>
                      <a:r>
                        <a:rPr lang="en-US" sz="4000" b="1" dirty="0">
                          <a:solidFill>
                            <a:schemeClr val="bg1"/>
                          </a:solidFill>
                          <a:effectLst/>
                          <a:latin typeface="Times New Roman" pitchFamily="18" charset="0"/>
                          <a:cs typeface="Times New Roman" pitchFamily="18" charset="0"/>
                        </a:rPr>
                        <a:t> sang </a:t>
                      </a:r>
                      <a:r>
                        <a:rPr lang="en-US" sz="4000" b="1" dirty="0" err="1">
                          <a:solidFill>
                            <a:schemeClr val="bg1"/>
                          </a:solidFill>
                          <a:effectLst/>
                          <a:latin typeface="Times New Roman" pitchFamily="18" charset="0"/>
                          <a:cs typeface="Times New Roman" pitchFamily="18" charset="0"/>
                        </a:rPr>
                        <a:t>đất</a:t>
                      </a:r>
                      <a:r>
                        <a:rPr lang="en-US" sz="4000" b="1" dirty="0">
                          <a:solidFill>
                            <a:schemeClr val="bg1"/>
                          </a:solidFill>
                          <a:effectLst/>
                          <a:latin typeface="Times New Roman" pitchFamily="18" charset="0"/>
                          <a:cs typeface="Times New Roman" pitchFamily="18" charset="0"/>
                        </a:rPr>
                        <a:t> Trung Hoa </a:t>
                      </a:r>
                      <a:r>
                        <a:rPr lang="en-US" sz="4000" b="1" dirty="0" err="1">
                          <a:solidFill>
                            <a:schemeClr val="bg1"/>
                          </a:solidFill>
                          <a:effectLst/>
                          <a:latin typeface="Times New Roman" pitchFamily="18" charset="0"/>
                          <a:cs typeface="Times New Roman" pitchFamily="18" charset="0"/>
                        </a:rPr>
                        <a:t>một</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chuyến</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nữa</a:t>
                      </a:r>
                      <a:r>
                        <a:rPr lang="en-US" sz="4000" b="1" dirty="0">
                          <a:solidFill>
                            <a:schemeClr val="bg1"/>
                          </a:solidFill>
                          <a:effectLst/>
                          <a:latin typeface="Times New Roman" pitchFamily="18" charset="0"/>
                          <a:cs typeface="Times New Roman" pitchFamily="18" charset="0"/>
                        </a:rPr>
                        <a:t> </a:t>
                      </a:r>
                      <a:r>
                        <a:rPr lang="en-US" sz="4000" b="1" dirty="0" err="1">
                          <a:solidFill>
                            <a:schemeClr val="bg1"/>
                          </a:solidFill>
                          <a:effectLst/>
                          <a:latin typeface="Times New Roman" pitchFamily="18" charset="0"/>
                          <a:cs typeface="Times New Roman" pitchFamily="18" charset="0"/>
                        </a:rPr>
                        <a:t>chăng</a:t>
                      </a:r>
                      <a:r>
                        <a:rPr lang="en-US" sz="4000" b="1" dirty="0">
                          <a:solidFill>
                            <a:schemeClr val="bg1"/>
                          </a:solidFill>
                          <a:effectLst/>
                          <a:latin typeface="Times New Roman" pitchFamily="18" charset="0"/>
                          <a:cs typeface="Times New Roman" pitchFamily="18" charset="0"/>
                        </a:rPr>
                        <a:t>?</a:t>
                      </a:r>
                      <a:endParaRPr lang="en-US" sz="4000" b="1" dirty="0">
                        <a:solidFill>
                          <a:schemeClr val="bg1"/>
                        </a:solidFill>
                        <a:effectLst/>
                        <a:latin typeface="Times New Roman" pitchFamily="18" charset="0"/>
                        <a:ea typeface="Calibri"/>
                        <a:cs typeface="Times New Roman" pitchFamily="18" charset="0"/>
                      </a:endParaRPr>
                    </a:p>
                  </a:txBody>
                  <a:tcPr marL="39356" marR="39356" marT="0" marB="0"/>
                </a:tc>
                <a:tc>
                  <a:txBody>
                    <a:bodyPr/>
                    <a:lstStyle/>
                    <a:p>
                      <a:pPr>
                        <a:lnSpc>
                          <a:spcPct val="115000"/>
                        </a:lnSpc>
                        <a:spcAft>
                          <a:spcPts val="0"/>
                        </a:spcAft>
                      </a:pPr>
                      <a:r>
                        <a:rPr lang="en-US" sz="4000" b="1" dirty="0">
                          <a:solidFill>
                            <a:schemeClr val="tx1"/>
                          </a:solidFill>
                          <a:effectLst/>
                          <a:latin typeface="Times New Roman" pitchFamily="18" charset="0"/>
                          <a:cs typeface="Times New Roman" pitchFamily="18" charset="0"/>
                        </a:rPr>
                        <a:t>1. </a:t>
                      </a:r>
                      <a:r>
                        <a:rPr lang="en-US" sz="4000" b="1" i="0" dirty="0" err="1">
                          <a:solidFill>
                            <a:schemeClr val="tx1"/>
                          </a:solidFill>
                          <a:effectLst/>
                          <a:latin typeface="Times New Roman" pitchFamily="18" charset="0"/>
                          <a:cs typeface="Times New Roman" pitchFamily="18" charset="0"/>
                        </a:rPr>
                        <a:t>Sự</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phủ</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định</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ngầm</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nhấn</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mạnh</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sự</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yếu</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kém</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của</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quân</a:t>
                      </a:r>
                      <a:r>
                        <a:rPr lang="en-US" sz="4000" b="1" i="0" dirty="0">
                          <a:solidFill>
                            <a:schemeClr val="tx1"/>
                          </a:solidFill>
                          <a:effectLst/>
                          <a:latin typeface="Times New Roman" pitchFamily="18" charset="0"/>
                          <a:cs typeface="Times New Roman" pitchFamily="18" charset="0"/>
                        </a:rPr>
                        <a:t> Thanh</a:t>
                      </a:r>
                    </a:p>
                    <a:p>
                      <a:pPr>
                        <a:lnSpc>
                          <a:spcPct val="115000"/>
                        </a:lnSpc>
                        <a:spcAft>
                          <a:spcPts val="0"/>
                        </a:spcAft>
                      </a:pPr>
                      <a:r>
                        <a:rPr lang="en-US" sz="4000" b="1" dirty="0">
                          <a:solidFill>
                            <a:schemeClr val="tx1"/>
                          </a:solidFill>
                          <a:effectLst/>
                          <a:latin typeface="Times New Roman" pitchFamily="18" charset="0"/>
                          <a:cs typeface="Times New Roman" pitchFamily="18" charset="0"/>
                        </a:rPr>
                        <a:t>3. </a:t>
                      </a:r>
                      <a:r>
                        <a:rPr lang="en-US" sz="4000" b="1" i="0" dirty="0" err="1">
                          <a:solidFill>
                            <a:schemeClr val="tx1"/>
                          </a:solidFill>
                          <a:effectLst/>
                          <a:latin typeface="Times New Roman" pitchFamily="18" charset="0"/>
                          <a:cs typeface="Times New Roman" pitchFamily="18" charset="0"/>
                        </a:rPr>
                        <a:t>Nhấn</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mạnh</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trách</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nhiệm</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của</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triều</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đình</a:t>
                      </a:r>
                      <a:r>
                        <a:rPr lang="en-US" sz="4000" b="1" i="0" dirty="0">
                          <a:solidFill>
                            <a:schemeClr val="tx1"/>
                          </a:solidFill>
                          <a:effectLst/>
                          <a:latin typeface="Times New Roman" pitchFamily="18" charset="0"/>
                          <a:cs typeface="Times New Roman" pitchFamily="18" charset="0"/>
                        </a:rPr>
                        <a:t> </a:t>
                      </a:r>
                    </a:p>
                    <a:p>
                      <a:pPr>
                        <a:lnSpc>
                          <a:spcPct val="115000"/>
                        </a:lnSpc>
                        <a:spcAft>
                          <a:spcPts val="0"/>
                        </a:spcAft>
                      </a:pPr>
                      <a:r>
                        <a:rPr lang="en-US" sz="4000" b="1" dirty="0">
                          <a:solidFill>
                            <a:schemeClr val="tx1"/>
                          </a:solidFill>
                          <a:effectLst/>
                          <a:latin typeface="Times New Roman" pitchFamily="18" charset="0"/>
                          <a:cs typeface="Times New Roman" pitchFamily="18" charset="0"/>
                        </a:rPr>
                        <a:t>4. </a:t>
                      </a:r>
                      <a:r>
                        <a:rPr lang="en-US" sz="4000" b="1" i="0" dirty="0" err="1">
                          <a:solidFill>
                            <a:schemeClr val="tx1"/>
                          </a:solidFill>
                          <a:effectLst/>
                          <a:latin typeface="Times New Roman" pitchFamily="18" charset="0"/>
                          <a:cs typeface="Times New Roman" pitchFamily="18" charset="0"/>
                        </a:rPr>
                        <a:t>mang</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tính</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mỉa</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mai</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hoài</a:t>
                      </a:r>
                      <a:r>
                        <a:rPr lang="en-US" sz="4000" b="1" i="0" dirty="0">
                          <a:solidFill>
                            <a:schemeClr val="tx1"/>
                          </a:solidFill>
                          <a:effectLst/>
                          <a:latin typeface="Times New Roman" pitchFamily="18" charset="0"/>
                          <a:cs typeface="Times New Roman" pitchFamily="18" charset="0"/>
                        </a:rPr>
                        <a:t> </a:t>
                      </a:r>
                      <a:r>
                        <a:rPr lang="en-US" sz="4000" b="1" i="0" dirty="0" err="1">
                          <a:solidFill>
                            <a:schemeClr val="tx1"/>
                          </a:solidFill>
                          <a:effectLst/>
                          <a:latin typeface="Times New Roman" pitchFamily="18" charset="0"/>
                          <a:cs typeface="Times New Roman" pitchFamily="18" charset="0"/>
                        </a:rPr>
                        <a:t>nghi</a:t>
                      </a:r>
                      <a:r>
                        <a:rPr lang="en-US" sz="4000" b="1" i="0" dirty="0">
                          <a:solidFill>
                            <a:schemeClr val="tx1"/>
                          </a:solidFill>
                          <a:effectLst/>
                          <a:latin typeface="Times New Roman" pitchFamily="18" charset="0"/>
                          <a:cs typeface="Times New Roman" pitchFamily="18" charset="0"/>
                        </a:rPr>
                        <a:t>.</a:t>
                      </a:r>
                    </a:p>
                    <a:p>
                      <a:pPr algn="ctr">
                        <a:lnSpc>
                          <a:spcPct val="115000"/>
                        </a:lnSpc>
                        <a:spcAft>
                          <a:spcPts val="0"/>
                        </a:spcAft>
                      </a:pPr>
                      <a:r>
                        <a:rPr lang="en-US" sz="4000" b="1" i="0" dirty="0">
                          <a:solidFill>
                            <a:srgbClr val="FF0000"/>
                          </a:solidFill>
                          <a:effectLst/>
                          <a:latin typeface="Times New Roman" pitchFamily="18" charset="0"/>
                          <a:cs typeface="Times New Roman" pitchFamily="18" charset="0"/>
                        </a:rPr>
                        <a:t>=&gt;Do </a:t>
                      </a:r>
                      <a:r>
                        <a:rPr lang="en-US" sz="4000" b="1" i="0" dirty="0" err="1">
                          <a:solidFill>
                            <a:srgbClr val="FF0000"/>
                          </a:solidFill>
                          <a:effectLst/>
                          <a:latin typeface="Times New Roman" pitchFamily="18" charset="0"/>
                          <a:cs typeface="Times New Roman" pitchFamily="18" charset="0"/>
                        </a:rPr>
                        <a:t>trong</a:t>
                      </a:r>
                      <a:r>
                        <a:rPr lang="en-US" sz="4000" b="1" i="0" dirty="0">
                          <a:solidFill>
                            <a:srgbClr val="FF0000"/>
                          </a:solidFill>
                          <a:effectLst/>
                          <a:latin typeface="Times New Roman" pitchFamily="18" charset="0"/>
                          <a:cs typeface="Times New Roman" pitchFamily="18" charset="0"/>
                        </a:rPr>
                        <a:t> 3 </a:t>
                      </a:r>
                      <a:r>
                        <a:rPr lang="en-US" sz="4000" b="1" i="0" dirty="0" err="1">
                          <a:solidFill>
                            <a:srgbClr val="FF0000"/>
                          </a:solidFill>
                          <a:effectLst/>
                          <a:latin typeface="Times New Roman" pitchFamily="18" charset="0"/>
                          <a:cs typeface="Times New Roman" pitchFamily="18" charset="0"/>
                        </a:rPr>
                        <a:t>câu</a:t>
                      </a:r>
                      <a:r>
                        <a:rPr lang="en-US" sz="4000" b="1" i="0" dirty="0">
                          <a:solidFill>
                            <a:srgbClr val="FF0000"/>
                          </a:solidFill>
                          <a:effectLst/>
                          <a:latin typeface="Times New Roman" pitchFamily="18" charset="0"/>
                          <a:cs typeface="Times New Roman" pitchFamily="18" charset="0"/>
                        </a:rPr>
                        <a:t> </a:t>
                      </a:r>
                      <a:r>
                        <a:rPr lang="en-US" sz="4000" b="1" i="0" dirty="0" err="1">
                          <a:solidFill>
                            <a:srgbClr val="FF0000"/>
                          </a:solidFill>
                          <a:effectLst/>
                          <a:latin typeface="Times New Roman" pitchFamily="18" charset="0"/>
                          <a:cs typeface="Times New Roman" pitchFamily="18" charset="0"/>
                        </a:rPr>
                        <a:t>có</a:t>
                      </a:r>
                      <a:r>
                        <a:rPr lang="en-US" sz="4000" b="1" i="0" dirty="0">
                          <a:solidFill>
                            <a:srgbClr val="FF0000"/>
                          </a:solidFill>
                          <a:effectLst/>
                          <a:latin typeface="Times New Roman" pitchFamily="18" charset="0"/>
                          <a:cs typeface="Times New Roman" pitchFamily="18" charset="0"/>
                        </a:rPr>
                        <a:t> </a:t>
                      </a:r>
                      <a:r>
                        <a:rPr lang="en-US" sz="4000" b="1" i="0" dirty="0" err="1">
                          <a:solidFill>
                            <a:srgbClr val="FF0000"/>
                          </a:solidFill>
                          <a:effectLst/>
                          <a:latin typeface="Times New Roman" pitchFamily="18" charset="0"/>
                          <a:cs typeface="Times New Roman" pitchFamily="18" charset="0"/>
                        </a:rPr>
                        <a:t>chứa</a:t>
                      </a:r>
                      <a:r>
                        <a:rPr lang="en-US" sz="4000" b="1" i="0" dirty="0">
                          <a:solidFill>
                            <a:srgbClr val="FF0000"/>
                          </a:solidFill>
                          <a:effectLst/>
                          <a:latin typeface="Times New Roman" pitchFamily="18" charset="0"/>
                          <a:cs typeface="Times New Roman" pitchFamily="18" charset="0"/>
                        </a:rPr>
                        <a:t> </a:t>
                      </a:r>
                      <a:r>
                        <a:rPr lang="en-US" sz="4000" b="1" i="0" dirty="0" err="1">
                          <a:solidFill>
                            <a:srgbClr val="FF0000"/>
                          </a:solidFill>
                          <a:effectLst/>
                          <a:latin typeface="Times New Roman" pitchFamily="18" charset="0"/>
                          <a:cs typeface="Times New Roman" pitchFamily="18" charset="0"/>
                        </a:rPr>
                        <a:t>từ</a:t>
                      </a:r>
                      <a:r>
                        <a:rPr lang="en-US" sz="4000" b="1" i="0" dirty="0">
                          <a:solidFill>
                            <a:srgbClr val="FF0000"/>
                          </a:solidFill>
                          <a:effectLst/>
                          <a:latin typeface="Times New Roman" pitchFamily="18" charset="0"/>
                          <a:cs typeface="Times New Roman" pitchFamily="18" charset="0"/>
                        </a:rPr>
                        <a:t> </a:t>
                      </a:r>
                      <a:r>
                        <a:rPr lang="en-US" sz="4000" b="1" i="0" dirty="0" err="1">
                          <a:solidFill>
                            <a:srgbClr val="FF0000"/>
                          </a:solidFill>
                          <a:effectLst/>
                          <a:latin typeface="Times New Roman" pitchFamily="18" charset="0"/>
                          <a:cs typeface="Times New Roman" pitchFamily="18" charset="0"/>
                        </a:rPr>
                        <a:t>để</a:t>
                      </a:r>
                      <a:r>
                        <a:rPr lang="en-US" sz="4000" b="1" i="0" dirty="0">
                          <a:solidFill>
                            <a:srgbClr val="FF0000"/>
                          </a:solidFill>
                          <a:effectLst/>
                          <a:latin typeface="Times New Roman" pitchFamily="18" charset="0"/>
                          <a:cs typeface="Times New Roman" pitchFamily="18" charset="0"/>
                        </a:rPr>
                        <a:t> </a:t>
                      </a:r>
                      <a:r>
                        <a:rPr lang="en-US" sz="4000" b="1" i="0" dirty="0" err="1">
                          <a:solidFill>
                            <a:srgbClr val="FF0000"/>
                          </a:solidFill>
                          <a:effectLst/>
                          <a:latin typeface="Times New Roman" pitchFamily="18" charset="0"/>
                          <a:cs typeface="Times New Roman" pitchFamily="18" charset="0"/>
                        </a:rPr>
                        <a:t>hỏi</a:t>
                      </a:r>
                      <a:r>
                        <a:rPr lang="en-US" sz="4000" b="1" i="0" dirty="0">
                          <a:solidFill>
                            <a:srgbClr val="FF0000"/>
                          </a:solidFill>
                          <a:effectLst/>
                          <a:latin typeface="Times New Roman" pitchFamily="18" charset="0"/>
                          <a:cs typeface="Times New Roman" pitchFamily="18" charset="0"/>
                        </a:rPr>
                        <a:t> </a:t>
                      </a:r>
                      <a:r>
                        <a:rPr lang="en-US" sz="4000" b="1" i="0" dirty="0" err="1">
                          <a:solidFill>
                            <a:srgbClr val="FF0000"/>
                          </a:solidFill>
                          <a:effectLst/>
                          <a:latin typeface="Times New Roman" pitchFamily="18" charset="0"/>
                          <a:cs typeface="Times New Roman" pitchFamily="18" charset="0"/>
                        </a:rPr>
                        <a:t>và</a:t>
                      </a:r>
                      <a:r>
                        <a:rPr lang="en-US" sz="4000" b="1" i="0" dirty="0">
                          <a:solidFill>
                            <a:srgbClr val="FF0000"/>
                          </a:solidFill>
                          <a:effectLst/>
                          <a:latin typeface="Times New Roman" pitchFamily="18" charset="0"/>
                          <a:cs typeface="Times New Roman" pitchFamily="18" charset="0"/>
                        </a:rPr>
                        <a:t> </a:t>
                      </a:r>
                      <a:r>
                        <a:rPr lang="en-US" sz="4000" b="1" i="0" dirty="0" err="1">
                          <a:solidFill>
                            <a:srgbClr val="FF0000"/>
                          </a:solidFill>
                          <a:effectLst/>
                          <a:latin typeface="Times New Roman" pitchFamily="18" charset="0"/>
                          <a:cs typeface="Times New Roman" pitchFamily="18" charset="0"/>
                        </a:rPr>
                        <a:t>cuối</a:t>
                      </a:r>
                      <a:r>
                        <a:rPr lang="en-US" sz="4000" b="1" i="0" dirty="0">
                          <a:solidFill>
                            <a:srgbClr val="FF0000"/>
                          </a:solidFill>
                          <a:effectLst/>
                          <a:latin typeface="Times New Roman" pitchFamily="18" charset="0"/>
                          <a:cs typeface="Times New Roman" pitchFamily="18" charset="0"/>
                        </a:rPr>
                        <a:t> </a:t>
                      </a:r>
                      <a:r>
                        <a:rPr lang="en-US" sz="4000" b="1" i="0" dirty="0" err="1">
                          <a:solidFill>
                            <a:srgbClr val="FF0000"/>
                          </a:solidFill>
                          <a:effectLst/>
                          <a:latin typeface="Times New Roman" pitchFamily="18" charset="0"/>
                          <a:cs typeface="Times New Roman" pitchFamily="18" charset="0"/>
                        </a:rPr>
                        <a:t>câu</a:t>
                      </a:r>
                      <a:r>
                        <a:rPr lang="en-US" sz="4000" b="1" i="0" dirty="0">
                          <a:solidFill>
                            <a:srgbClr val="FF0000"/>
                          </a:solidFill>
                          <a:effectLst/>
                          <a:latin typeface="Times New Roman" pitchFamily="18" charset="0"/>
                          <a:cs typeface="Times New Roman" pitchFamily="18" charset="0"/>
                        </a:rPr>
                        <a:t> </a:t>
                      </a:r>
                      <a:r>
                        <a:rPr lang="en-US" sz="4000" b="1" i="0" dirty="0" err="1">
                          <a:solidFill>
                            <a:srgbClr val="FF0000"/>
                          </a:solidFill>
                          <a:effectLst/>
                          <a:latin typeface="Times New Roman" pitchFamily="18" charset="0"/>
                          <a:cs typeface="Times New Roman" pitchFamily="18" charset="0"/>
                        </a:rPr>
                        <a:t>có</a:t>
                      </a:r>
                      <a:r>
                        <a:rPr lang="en-US" sz="4000" b="1" i="0" dirty="0">
                          <a:solidFill>
                            <a:srgbClr val="FF0000"/>
                          </a:solidFill>
                          <a:effectLst/>
                          <a:latin typeface="Times New Roman" pitchFamily="18" charset="0"/>
                          <a:cs typeface="Times New Roman" pitchFamily="18" charset="0"/>
                        </a:rPr>
                        <a:t> </a:t>
                      </a:r>
                      <a:r>
                        <a:rPr lang="en-US" sz="4000" b="1" i="0" dirty="0" err="1">
                          <a:solidFill>
                            <a:srgbClr val="FF0000"/>
                          </a:solidFill>
                          <a:effectLst/>
                          <a:latin typeface="Times New Roman" pitchFamily="18" charset="0"/>
                          <a:cs typeface="Times New Roman" pitchFamily="18" charset="0"/>
                        </a:rPr>
                        <a:t>dấu</a:t>
                      </a:r>
                      <a:r>
                        <a:rPr lang="en-US" sz="4000" b="1" i="0" dirty="0">
                          <a:solidFill>
                            <a:srgbClr val="FF0000"/>
                          </a:solidFill>
                          <a:effectLst/>
                          <a:latin typeface="Times New Roman" pitchFamily="18" charset="0"/>
                          <a:cs typeface="Times New Roman" pitchFamily="18" charset="0"/>
                        </a:rPr>
                        <a:t> “?”</a:t>
                      </a:r>
                      <a:endParaRPr lang="en-US" sz="4000" b="1" i="0" dirty="0">
                        <a:solidFill>
                          <a:srgbClr val="FF0000"/>
                        </a:solidFill>
                        <a:effectLst/>
                        <a:latin typeface="Times New Roman" pitchFamily="18" charset="0"/>
                        <a:ea typeface="Calibri"/>
                        <a:cs typeface="Times New Roman" pitchFamily="18" charset="0"/>
                      </a:endParaRPr>
                    </a:p>
                  </a:txBody>
                  <a:tcPr marL="39356" marR="39356" marT="0" marB="0"/>
                </a:tc>
                <a:tc>
                  <a:txBody>
                    <a:bodyPr/>
                    <a:lstStyle/>
                    <a:p>
                      <a:pPr>
                        <a:lnSpc>
                          <a:spcPct val="115000"/>
                        </a:lnSpc>
                        <a:spcAft>
                          <a:spcPts val="0"/>
                        </a:spcAft>
                      </a:pPr>
                      <a:r>
                        <a:rPr lang="en-US" sz="4000" b="1" dirty="0">
                          <a:solidFill>
                            <a:schemeClr val="tx1"/>
                          </a:solidFill>
                          <a:effectLst/>
                          <a:latin typeface="Times New Roman" pitchFamily="18" charset="0"/>
                          <a:cs typeface="Times New Roman" pitchFamily="18" charset="0"/>
                        </a:rPr>
                        <a:t>2.Khẳng </a:t>
                      </a:r>
                      <a:r>
                        <a:rPr lang="en-US" sz="4000" b="1" dirty="0" err="1">
                          <a:solidFill>
                            <a:schemeClr val="tx1"/>
                          </a:solidFill>
                          <a:effectLst/>
                          <a:latin typeface="Times New Roman" pitchFamily="18" charset="0"/>
                          <a:cs typeface="Times New Roman" pitchFamily="18" charset="0"/>
                        </a:rPr>
                        <a:t>định</a:t>
                      </a:r>
                      <a:r>
                        <a:rPr lang="en-US" sz="4000" b="1" dirty="0">
                          <a:solidFill>
                            <a:schemeClr val="tx1"/>
                          </a:solidFill>
                          <a:effectLst/>
                          <a:latin typeface="Times New Roman" pitchFamily="18" charset="0"/>
                          <a:cs typeface="Times New Roman" pitchFamily="18" charset="0"/>
                        </a:rPr>
                        <a:t>, </a:t>
                      </a:r>
                      <a:r>
                        <a:rPr lang="en-US" sz="4000" b="1" dirty="0" err="1">
                          <a:solidFill>
                            <a:schemeClr val="tx1"/>
                          </a:solidFill>
                          <a:effectLst/>
                          <a:latin typeface="Times New Roman" pitchFamily="18" charset="0"/>
                          <a:cs typeface="Times New Roman" pitchFamily="18" charset="0"/>
                        </a:rPr>
                        <a:t>nói</a:t>
                      </a:r>
                      <a:r>
                        <a:rPr lang="en-US" sz="4000" b="1" dirty="0">
                          <a:solidFill>
                            <a:schemeClr val="tx1"/>
                          </a:solidFill>
                          <a:effectLst/>
                          <a:latin typeface="Times New Roman" pitchFamily="18" charset="0"/>
                          <a:cs typeface="Times New Roman" pitchFamily="18" charset="0"/>
                        </a:rPr>
                        <a:t> </a:t>
                      </a:r>
                      <a:r>
                        <a:rPr lang="en-US" sz="4000" b="1" dirty="0" err="1">
                          <a:solidFill>
                            <a:schemeClr val="tx1"/>
                          </a:solidFill>
                          <a:effectLst/>
                          <a:latin typeface="Times New Roman" pitchFamily="18" charset="0"/>
                          <a:cs typeface="Times New Roman" pitchFamily="18" charset="0"/>
                        </a:rPr>
                        <a:t>về</a:t>
                      </a:r>
                      <a:r>
                        <a:rPr lang="en-US" sz="4000" b="1" dirty="0">
                          <a:solidFill>
                            <a:schemeClr val="tx1"/>
                          </a:solidFill>
                          <a:effectLst/>
                          <a:latin typeface="Times New Roman" pitchFamily="18" charset="0"/>
                          <a:cs typeface="Times New Roman" pitchFamily="18" charset="0"/>
                        </a:rPr>
                        <a:t> ý </a:t>
                      </a:r>
                      <a:r>
                        <a:rPr lang="en-US" sz="4000" b="1" dirty="0" err="1">
                          <a:solidFill>
                            <a:schemeClr val="tx1"/>
                          </a:solidFill>
                          <a:effectLst/>
                          <a:latin typeface="Times New Roman" pitchFamily="18" charset="0"/>
                          <a:cs typeface="Times New Roman" pitchFamily="18" charset="0"/>
                        </a:rPr>
                        <a:t>đồ</a:t>
                      </a:r>
                      <a:r>
                        <a:rPr lang="en-US" sz="4000" b="1" dirty="0">
                          <a:solidFill>
                            <a:schemeClr val="tx1"/>
                          </a:solidFill>
                          <a:effectLst/>
                          <a:latin typeface="Times New Roman" pitchFamily="18" charset="0"/>
                          <a:cs typeface="Times New Roman" pitchFamily="18" charset="0"/>
                        </a:rPr>
                        <a:t> </a:t>
                      </a:r>
                      <a:r>
                        <a:rPr lang="en-US" sz="4000" b="1" dirty="0" err="1">
                          <a:solidFill>
                            <a:schemeClr val="tx1"/>
                          </a:solidFill>
                          <a:effectLst/>
                          <a:latin typeface="Times New Roman" pitchFamily="18" charset="0"/>
                          <a:cs typeface="Times New Roman" pitchFamily="18" charset="0"/>
                        </a:rPr>
                        <a:t>của</a:t>
                      </a:r>
                      <a:r>
                        <a:rPr lang="en-US" sz="4000" b="1" dirty="0">
                          <a:solidFill>
                            <a:schemeClr val="tx1"/>
                          </a:solidFill>
                          <a:effectLst/>
                          <a:latin typeface="Times New Roman" pitchFamily="18" charset="0"/>
                          <a:cs typeface="Times New Roman" pitchFamily="18" charset="0"/>
                        </a:rPr>
                        <a:t> </a:t>
                      </a:r>
                      <a:r>
                        <a:rPr lang="en-US" sz="4000" b="1" dirty="0" err="1">
                          <a:solidFill>
                            <a:schemeClr val="tx1"/>
                          </a:solidFill>
                          <a:effectLst/>
                          <a:latin typeface="Times New Roman" pitchFamily="18" charset="0"/>
                          <a:cs typeface="Times New Roman" pitchFamily="18" charset="0"/>
                        </a:rPr>
                        <a:t>quân</a:t>
                      </a:r>
                      <a:r>
                        <a:rPr lang="en-US" sz="4000" b="1" dirty="0">
                          <a:solidFill>
                            <a:schemeClr val="tx1"/>
                          </a:solidFill>
                          <a:effectLst/>
                          <a:latin typeface="Times New Roman" pitchFamily="18" charset="0"/>
                          <a:cs typeface="Times New Roman" pitchFamily="18" charset="0"/>
                        </a:rPr>
                        <a:t> Thanh.</a:t>
                      </a:r>
                    </a:p>
                    <a:p>
                      <a:pPr algn="ctr">
                        <a:lnSpc>
                          <a:spcPct val="115000"/>
                        </a:lnSpc>
                        <a:spcAft>
                          <a:spcPts val="0"/>
                        </a:spcAft>
                      </a:pPr>
                      <a:r>
                        <a:rPr lang="en-US" sz="4000" u="none" strike="noStrike" dirty="0">
                          <a:solidFill>
                            <a:schemeClr val="tx1"/>
                          </a:solidFill>
                          <a:effectLst/>
                          <a:latin typeface="Times New Roman" pitchFamily="18" charset="0"/>
                          <a:cs typeface="Times New Roman" pitchFamily="18" charset="0"/>
                        </a:rPr>
                        <a:t> </a:t>
                      </a:r>
                      <a:endParaRPr lang="en-US" sz="4000" dirty="0">
                        <a:solidFill>
                          <a:schemeClr val="tx1"/>
                        </a:solidFill>
                        <a:effectLst/>
                        <a:latin typeface="Times New Roman" pitchFamily="18" charset="0"/>
                        <a:ea typeface="Calibri"/>
                        <a:cs typeface="Times New Roman" pitchFamily="18" charset="0"/>
                      </a:endParaRPr>
                    </a:p>
                  </a:txBody>
                  <a:tcPr marL="39356" marR="39356"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66913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TotalTime>
  <Words>2697</Words>
  <Application>Microsoft Office PowerPoint</Application>
  <PresentationFormat>Custom</PresentationFormat>
  <Paragraphs>199</Paragraphs>
  <Slides>18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Times New Roman</vt:lpstr>
      <vt:lpstr>#9Slide07 SFU Blackout</vt:lpstr>
      <vt:lpstr>.VnVogue</vt:lpstr>
      <vt:lpstr>Symbol</vt:lpstr>
      <vt:lpstr>Roboto Condensed Italics</vt:lpstr>
      <vt:lpstr>Calibri</vt:lpstr>
      <vt:lpstr>#9Slide07 Crocante</vt:lpstr>
      <vt:lpstr>Arial</vt:lpstr>
      <vt:lpstr>Fraunces Bold</vt:lpstr>
      <vt:lpstr>Roboto Condensed</vt:lpstr>
      <vt:lpstr>Roboto Condensed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8CD-B8-THTV</dc:title>
  <dc:creator>Hai Anh</dc:creator>
  <cp:lastModifiedBy>QuangHung Xuan</cp:lastModifiedBy>
  <cp:revision>207</cp:revision>
  <dcterms:created xsi:type="dcterms:W3CDTF">2006-08-16T00:00:00Z</dcterms:created>
  <dcterms:modified xsi:type="dcterms:W3CDTF">2026-03-24T08:09:28Z</dcterms:modified>
  <dc:identifier>DAF4iH8HWLo</dc:identifier>
</cp:coreProperties>
</file>