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8288000" cy="10287000"/>
  <p:notesSz cx="6858000" cy="9144000"/>
  <p:embeddedFontLst>
    <p:embeddedFont>
      <p:font typeface="#9Slide07 Crocante" panose="020B0604020202020204" charset="-93"/>
      <p:regular r:id="rId32"/>
    </p:embeddedFont>
    <p:embeddedFont>
      <p:font typeface="#9Slide07 SVNUT Triumph Press" panose="020B0604020202020204" charset="0"/>
      <p:regular r:id="rId33"/>
    </p:embeddedFont>
    <p:embeddedFont>
      <p:font typeface="Fraunces Bold" panose="020B0604020202020204" charset="-93"/>
      <p:regular r:id="rId34"/>
    </p:embeddedFont>
    <p:embeddedFont>
      <p:font typeface="iCiel Crocante" panose="020B0604020202020204" charset="0"/>
      <p:regular r:id="rId35"/>
    </p:embeddedFont>
    <p:embeddedFont>
      <p:font typeface="Roboto Condensed" panose="02000000000000000000" pitchFamily="2" charset="0"/>
      <p:regular r:id="rId36"/>
      <p:boldItalic r:id="rId37"/>
    </p:embeddedFont>
    <p:embeddedFont>
      <p:font typeface="Roboto Condensed Bold" panose="02000000000000000000" charset="0"/>
      <p:regular r:id="rId38"/>
    </p:embeddedFont>
    <p:embeddedFont>
      <p:font typeface="Roboto Condensed Italics"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svg"/><Relationship Id="rId5" Type="http://schemas.openxmlformats.org/officeDocument/2006/relationships/image" Target="../media/image20.sv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3.sv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0.svg"/><Relationship Id="rId7"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33.svg"/><Relationship Id="rId5" Type="http://schemas.openxmlformats.org/officeDocument/2006/relationships/image" Target="../media/image2.svg"/><Relationship Id="rId10" Type="http://schemas.openxmlformats.org/officeDocument/2006/relationships/image" Target="../media/image32.png"/><Relationship Id="rId4" Type="http://schemas.openxmlformats.org/officeDocument/2006/relationships/image" Target="../media/image1.png"/><Relationship Id="rId9" Type="http://schemas.openxmlformats.org/officeDocument/2006/relationships/image" Target="../media/image31.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svg"/><Relationship Id="rId5" Type="http://schemas.openxmlformats.org/officeDocument/2006/relationships/image" Target="../media/image20.sv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nSpc>
                  <a:spcPts val="1960"/>
                </a:lnSpc>
                <a:spcBef>
                  <a:spcPct val="0"/>
                </a:spcBef>
              </a:pPr>
              <a:endParaRPr/>
            </a:p>
          </p:txBody>
        </p:sp>
      </p:grpSp>
      <p:sp>
        <p:nvSpPr>
          <p:cNvPr id="7" name="Freeform 7"/>
          <p:cNvSpPr/>
          <p:nvPr/>
        </p:nvSpPr>
        <p:spPr>
          <a:xfrm rot="-10491769">
            <a:off x="3311809" y="2135049"/>
            <a:ext cx="1905850" cy="1799589"/>
          </a:xfrm>
          <a:custGeom>
            <a:avLst/>
            <a:gdLst/>
            <a:ahLst/>
            <a:cxnLst/>
            <a:rect l="l" t="t" r="r" b="b"/>
            <a:pathLst>
              <a:path w="1905850" h="1799589">
                <a:moveTo>
                  <a:pt x="0" y="0"/>
                </a:moveTo>
                <a:lnTo>
                  <a:pt x="1905849" y="0"/>
                </a:lnTo>
                <a:lnTo>
                  <a:pt x="1905849" y="1799589"/>
                </a:lnTo>
                <a:lnTo>
                  <a:pt x="0" y="1799589"/>
                </a:lnTo>
                <a:lnTo>
                  <a:pt x="0" y="0"/>
                </a:lnTo>
                <a:close/>
              </a:path>
            </a:pathLst>
          </a:custGeom>
          <a:blipFill>
            <a:blip r:embed="rId2">
              <a:extLst>
                <a:ext uri="{96DAC541-7B7A-43D3-8B79-37D633B846F1}">
                  <asvg:svgBlip xmlns:asvg="http://schemas.microsoft.com/office/drawing/2016/SVG/main" r:embed="rId3"/>
                </a:ext>
              </a:extLst>
            </a:blip>
            <a:stretch>
              <a:fillRect l="-47490" t="-49951"/>
            </a:stretch>
          </a:blipFill>
        </p:spPr>
        <p:txBody>
          <a:bodyPr/>
          <a:lstStyle/>
          <a:p>
            <a:endParaRPr lang="en-US"/>
          </a:p>
        </p:txBody>
      </p:sp>
      <p:sp>
        <p:nvSpPr>
          <p:cNvPr id="8" name="Freeform 8"/>
          <p:cNvSpPr/>
          <p:nvPr/>
        </p:nvSpPr>
        <p:spPr>
          <a:xfrm>
            <a:off x="13380477" y="3249198"/>
            <a:ext cx="3878823" cy="4708738"/>
          </a:xfrm>
          <a:custGeom>
            <a:avLst/>
            <a:gdLst/>
            <a:ahLst/>
            <a:cxnLst/>
            <a:rect l="l" t="t" r="r" b="b"/>
            <a:pathLst>
              <a:path w="3878823" h="4708738">
                <a:moveTo>
                  <a:pt x="0" y="0"/>
                </a:moveTo>
                <a:lnTo>
                  <a:pt x="3878823" y="0"/>
                </a:lnTo>
                <a:lnTo>
                  <a:pt x="3878823" y="4708738"/>
                </a:lnTo>
                <a:lnTo>
                  <a:pt x="0" y="47087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620998" y="3020598"/>
            <a:ext cx="14761452" cy="1378531"/>
          </a:xfrm>
          <a:prstGeom prst="rect">
            <a:avLst/>
          </a:prstGeom>
        </p:spPr>
        <p:txBody>
          <a:bodyPr lIns="0" tIns="0" rIns="0" bIns="0" rtlCol="0" anchor="t">
            <a:spAutoFit/>
          </a:bodyPr>
          <a:lstStyle/>
          <a:p>
            <a:pPr algn="ctr">
              <a:lnSpc>
                <a:spcPts val="10639"/>
              </a:lnSpc>
              <a:spcBef>
                <a:spcPct val="0"/>
              </a:spcBef>
            </a:pPr>
            <a:r>
              <a:rPr lang="en-US" sz="7599">
                <a:solidFill>
                  <a:srgbClr val="FFB779"/>
                </a:solidFill>
                <a:latin typeface="#9Slide07 Crocante"/>
              </a:rPr>
              <a:t>VUA TỤC NGỮ</a:t>
            </a:r>
          </a:p>
        </p:txBody>
      </p:sp>
      <p:sp>
        <p:nvSpPr>
          <p:cNvPr id="10" name="TextBox 10"/>
          <p:cNvSpPr txBox="1"/>
          <p:nvPr/>
        </p:nvSpPr>
        <p:spPr>
          <a:xfrm>
            <a:off x="3550294" y="4850318"/>
            <a:ext cx="8902861" cy="3107618"/>
          </a:xfrm>
          <a:prstGeom prst="rect">
            <a:avLst/>
          </a:prstGeom>
        </p:spPr>
        <p:txBody>
          <a:bodyPr lIns="0" tIns="0" rIns="0" bIns="0" rtlCol="0" anchor="t">
            <a:spAutoFit/>
          </a:bodyPr>
          <a:lstStyle/>
          <a:p>
            <a:pPr marL="949957" lvl="1" indent="-474979" algn="just">
              <a:lnSpc>
                <a:spcPts val="6159"/>
              </a:lnSpc>
              <a:buFont typeface="Arial"/>
              <a:buChar char="•"/>
            </a:pPr>
            <a:r>
              <a:rPr lang="en-US" sz="4399">
                <a:solidFill>
                  <a:srgbClr val="403D3D"/>
                </a:solidFill>
                <a:latin typeface="Roboto Condensed"/>
              </a:rPr>
              <a:t>GV có 5 câu tục ngữ ở dạng khuyết, HS có nhiệm vụ điền từ còn thiếu để hoàn thiện câu tục ngữ.</a:t>
            </a:r>
          </a:p>
          <a:p>
            <a:pPr marL="949957" lvl="1" indent="-474979" algn="just">
              <a:lnSpc>
                <a:spcPts val="6159"/>
              </a:lnSpc>
              <a:buFont typeface="Arial"/>
              <a:buChar char="•"/>
            </a:pPr>
            <a:r>
              <a:rPr lang="en-US" sz="4399">
                <a:solidFill>
                  <a:srgbClr val="403D3D"/>
                </a:solidFill>
                <a:latin typeface="Roboto Condensed"/>
              </a:rPr>
              <a:t>Thời gian suy nghĩ và trả lời: 30s</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CFA7"/>
        </a:solidFill>
        <a:effectLst/>
      </p:bgPr>
    </p:bg>
    <p:spTree>
      <p:nvGrpSpPr>
        <p:cNvPr id="1" name=""/>
        <p:cNvGrpSpPr/>
        <p:nvPr/>
      </p:nvGrpSpPr>
      <p:grpSpPr>
        <a:xfrm>
          <a:off x="0" y="0"/>
          <a:ext cx="0" cy="0"/>
          <a:chOff x="0" y="0"/>
          <a:chExt cx="0" cy="0"/>
        </a:xfrm>
      </p:grpSpPr>
      <p:sp>
        <p:nvSpPr>
          <p:cNvPr id="4" name="Freeform 4"/>
          <p:cNvSpPr/>
          <p:nvPr/>
        </p:nvSpPr>
        <p:spPr>
          <a:xfrm>
            <a:off x="15815542" y="3725132"/>
            <a:ext cx="1418368" cy="1418368"/>
          </a:xfrm>
          <a:custGeom>
            <a:avLst/>
            <a:gdLst/>
            <a:ahLst/>
            <a:cxnLst/>
            <a:rect l="l" t="t" r="r" b="b"/>
            <a:pathLst>
              <a:path w="1418368" h="1418368">
                <a:moveTo>
                  <a:pt x="0" y="0"/>
                </a:moveTo>
                <a:lnTo>
                  <a:pt x="1418368" y="0"/>
                </a:lnTo>
                <a:lnTo>
                  <a:pt x="1418368" y="1418368"/>
                </a:lnTo>
                <a:lnTo>
                  <a:pt x="0" y="14183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818759" y="2546842"/>
            <a:ext cx="17272636" cy="1597751"/>
            <a:chOff x="0" y="0"/>
            <a:chExt cx="4549172" cy="420807"/>
          </a:xfrm>
        </p:grpSpPr>
        <p:sp>
          <p:nvSpPr>
            <p:cNvPr id="6" name="Freeform 6"/>
            <p:cNvSpPr/>
            <p:nvPr/>
          </p:nvSpPr>
          <p:spPr>
            <a:xfrm>
              <a:off x="0" y="0"/>
              <a:ext cx="4549172" cy="420807"/>
            </a:xfrm>
            <a:custGeom>
              <a:avLst/>
              <a:gdLst/>
              <a:ahLst/>
              <a:cxnLst/>
              <a:rect l="l" t="t" r="r" b="b"/>
              <a:pathLst>
                <a:path w="4549172" h="420807">
                  <a:moveTo>
                    <a:pt x="22859" y="0"/>
                  </a:moveTo>
                  <a:lnTo>
                    <a:pt x="4526312" y="0"/>
                  </a:lnTo>
                  <a:cubicBezTo>
                    <a:pt x="4538937" y="0"/>
                    <a:pt x="4549172" y="10234"/>
                    <a:pt x="4549172" y="22859"/>
                  </a:cubicBezTo>
                  <a:lnTo>
                    <a:pt x="4549172" y="397948"/>
                  </a:lnTo>
                  <a:cubicBezTo>
                    <a:pt x="4549172" y="410572"/>
                    <a:pt x="4538937" y="420807"/>
                    <a:pt x="4526312" y="420807"/>
                  </a:cubicBezTo>
                  <a:lnTo>
                    <a:pt x="22859" y="420807"/>
                  </a:lnTo>
                  <a:cubicBezTo>
                    <a:pt x="10234" y="420807"/>
                    <a:pt x="0" y="410572"/>
                    <a:pt x="0" y="397948"/>
                  </a:cubicBezTo>
                  <a:lnTo>
                    <a:pt x="0" y="22859"/>
                  </a:lnTo>
                  <a:cubicBezTo>
                    <a:pt x="0" y="10234"/>
                    <a:pt x="10234" y="0"/>
                    <a:pt x="22859" y="0"/>
                  </a:cubicBezTo>
                  <a:close/>
                </a:path>
              </a:pathLst>
            </a:custGeom>
            <a:solidFill>
              <a:srgbClr val="FFFFFF"/>
            </a:solidFill>
          </p:spPr>
          <p:txBody>
            <a:bodyPr/>
            <a:lstStyle/>
            <a:p>
              <a:endParaRPr lang="en-US"/>
            </a:p>
          </p:txBody>
        </p:sp>
        <p:sp>
          <p:nvSpPr>
            <p:cNvPr id="7" name="TextBox 7"/>
            <p:cNvSpPr txBox="1"/>
            <p:nvPr/>
          </p:nvSpPr>
          <p:spPr>
            <a:xfrm>
              <a:off x="0" y="-28575"/>
              <a:ext cx="4549172" cy="44938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818759" y="4434316"/>
            <a:ext cx="17272636" cy="1597751"/>
            <a:chOff x="0" y="0"/>
            <a:chExt cx="4549172" cy="420807"/>
          </a:xfrm>
        </p:grpSpPr>
        <p:sp>
          <p:nvSpPr>
            <p:cNvPr id="9" name="Freeform 9"/>
            <p:cNvSpPr/>
            <p:nvPr/>
          </p:nvSpPr>
          <p:spPr>
            <a:xfrm>
              <a:off x="0" y="0"/>
              <a:ext cx="4549172" cy="420807"/>
            </a:xfrm>
            <a:custGeom>
              <a:avLst/>
              <a:gdLst/>
              <a:ahLst/>
              <a:cxnLst/>
              <a:rect l="l" t="t" r="r" b="b"/>
              <a:pathLst>
                <a:path w="4549172" h="420807">
                  <a:moveTo>
                    <a:pt x="22859" y="0"/>
                  </a:moveTo>
                  <a:lnTo>
                    <a:pt x="4526312" y="0"/>
                  </a:lnTo>
                  <a:cubicBezTo>
                    <a:pt x="4538937" y="0"/>
                    <a:pt x="4549172" y="10234"/>
                    <a:pt x="4549172" y="22859"/>
                  </a:cubicBezTo>
                  <a:lnTo>
                    <a:pt x="4549172" y="397948"/>
                  </a:lnTo>
                  <a:cubicBezTo>
                    <a:pt x="4549172" y="410572"/>
                    <a:pt x="4538937" y="420807"/>
                    <a:pt x="4526312" y="420807"/>
                  </a:cubicBezTo>
                  <a:lnTo>
                    <a:pt x="22859" y="420807"/>
                  </a:lnTo>
                  <a:cubicBezTo>
                    <a:pt x="10234" y="420807"/>
                    <a:pt x="0" y="410572"/>
                    <a:pt x="0" y="397948"/>
                  </a:cubicBezTo>
                  <a:lnTo>
                    <a:pt x="0" y="22859"/>
                  </a:lnTo>
                  <a:cubicBezTo>
                    <a:pt x="0" y="10234"/>
                    <a:pt x="10234" y="0"/>
                    <a:pt x="22859" y="0"/>
                  </a:cubicBezTo>
                  <a:close/>
                </a:path>
              </a:pathLst>
            </a:custGeom>
            <a:solidFill>
              <a:srgbClr val="FFFAEF"/>
            </a:solidFill>
          </p:spPr>
          <p:txBody>
            <a:bodyPr/>
            <a:lstStyle/>
            <a:p>
              <a:endParaRPr lang="en-US"/>
            </a:p>
          </p:txBody>
        </p:sp>
        <p:sp>
          <p:nvSpPr>
            <p:cNvPr id="10" name="TextBox 10"/>
            <p:cNvSpPr txBox="1"/>
            <p:nvPr/>
          </p:nvSpPr>
          <p:spPr>
            <a:xfrm>
              <a:off x="0" y="-28575"/>
              <a:ext cx="4549172" cy="449382"/>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818759" y="6317817"/>
            <a:ext cx="17272636" cy="1597751"/>
            <a:chOff x="0" y="0"/>
            <a:chExt cx="4549172" cy="420807"/>
          </a:xfrm>
        </p:grpSpPr>
        <p:sp>
          <p:nvSpPr>
            <p:cNvPr id="12" name="Freeform 12"/>
            <p:cNvSpPr/>
            <p:nvPr/>
          </p:nvSpPr>
          <p:spPr>
            <a:xfrm>
              <a:off x="0" y="0"/>
              <a:ext cx="4549172" cy="420807"/>
            </a:xfrm>
            <a:custGeom>
              <a:avLst/>
              <a:gdLst/>
              <a:ahLst/>
              <a:cxnLst/>
              <a:rect l="l" t="t" r="r" b="b"/>
              <a:pathLst>
                <a:path w="4549172" h="420807">
                  <a:moveTo>
                    <a:pt x="22859" y="0"/>
                  </a:moveTo>
                  <a:lnTo>
                    <a:pt x="4526312" y="0"/>
                  </a:lnTo>
                  <a:cubicBezTo>
                    <a:pt x="4538937" y="0"/>
                    <a:pt x="4549172" y="10234"/>
                    <a:pt x="4549172" y="22859"/>
                  </a:cubicBezTo>
                  <a:lnTo>
                    <a:pt x="4549172" y="397948"/>
                  </a:lnTo>
                  <a:cubicBezTo>
                    <a:pt x="4549172" y="410572"/>
                    <a:pt x="4538937" y="420807"/>
                    <a:pt x="4526312" y="420807"/>
                  </a:cubicBezTo>
                  <a:lnTo>
                    <a:pt x="22859" y="420807"/>
                  </a:lnTo>
                  <a:cubicBezTo>
                    <a:pt x="10234" y="420807"/>
                    <a:pt x="0" y="410572"/>
                    <a:pt x="0" y="397948"/>
                  </a:cubicBezTo>
                  <a:lnTo>
                    <a:pt x="0" y="22859"/>
                  </a:lnTo>
                  <a:cubicBezTo>
                    <a:pt x="0" y="10234"/>
                    <a:pt x="10234" y="0"/>
                    <a:pt x="22859" y="0"/>
                  </a:cubicBezTo>
                  <a:close/>
                </a:path>
              </a:pathLst>
            </a:custGeom>
            <a:solidFill>
              <a:srgbClr val="FDF7E4"/>
            </a:solidFill>
          </p:spPr>
          <p:txBody>
            <a:bodyPr/>
            <a:lstStyle/>
            <a:p>
              <a:endParaRPr lang="en-US"/>
            </a:p>
          </p:txBody>
        </p:sp>
        <p:sp>
          <p:nvSpPr>
            <p:cNvPr id="13" name="TextBox 13"/>
            <p:cNvSpPr txBox="1"/>
            <p:nvPr/>
          </p:nvSpPr>
          <p:spPr>
            <a:xfrm>
              <a:off x="0" y="-28575"/>
              <a:ext cx="4549172" cy="449382"/>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18759" y="8325143"/>
            <a:ext cx="17272636" cy="1597751"/>
            <a:chOff x="0" y="0"/>
            <a:chExt cx="4549172" cy="420807"/>
          </a:xfrm>
        </p:grpSpPr>
        <p:sp>
          <p:nvSpPr>
            <p:cNvPr id="15" name="Freeform 15"/>
            <p:cNvSpPr/>
            <p:nvPr/>
          </p:nvSpPr>
          <p:spPr>
            <a:xfrm>
              <a:off x="0" y="0"/>
              <a:ext cx="4549172" cy="420807"/>
            </a:xfrm>
            <a:custGeom>
              <a:avLst/>
              <a:gdLst/>
              <a:ahLst/>
              <a:cxnLst/>
              <a:rect l="l" t="t" r="r" b="b"/>
              <a:pathLst>
                <a:path w="4549172" h="420807">
                  <a:moveTo>
                    <a:pt x="22859" y="0"/>
                  </a:moveTo>
                  <a:lnTo>
                    <a:pt x="4526312" y="0"/>
                  </a:lnTo>
                  <a:cubicBezTo>
                    <a:pt x="4538937" y="0"/>
                    <a:pt x="4549172" y="10234"/>
                    <a:pt x="4549172" y="22859"/>
                  </a:cubicBezTo>
                  <a:lnTo>
                    <a:pt x="4549172" y="397948"/>
                  </a:lnTo>
                  <a:cubicBezTo>
                    <a:pt x="4549172" y="410572"/>
                    <a:pt x="4538937" y="420807"/>
                    <a:pt x="4526312" y="420807"/>
                  </a:cubicBezTo>
                  <a:lnTo>
                    <a:pt x="22859" y="420807"/>
                  </a:lnTo>
                  <a:cubicBezTo>
                    <a:pt x="10234" y="420807"/>
                    <a:pt x="0" y="410572"/>
                    <a:pt x="0" y="397948"/>
                  </a:cubicBezTo>
                  <a:lnTo>
                    <a:pt x="0" y="22859"/>
                  </a:lnTo>
                  <a:cubicBezTo>
                    <a:pt x="0" y="10234"/>
                    <a:pt x="10234" y="0"/>
                    <a:pt x="22859" y="0"/>
                  </a:cubicBezTo>
                  <a:close/>
                </a:path>
              </a:pathLst>
            </a:custGeom>
            <a:solidFill>
              <a:srgbClr val="FAEED1"/>
            </a:solidFill>
          </p:spPr>
          <p:txBody>
            <a:bodyPr/>
            <a:lstStyle/>
            <a:p>
              <a:endParaRPr lang="en-US"/>
            </a:p>
          </p:txBody>
        </p:sp>
        <p:sp>
          <p:nvSpPr>
            <p:cNvPr id="16" name="TextBox 16"/>
            <p:cNvSpPr txBox="1"/>
            <p:nvPr/>
          </p:nvSpPr>
          <p:spPr>
            <a:xfrm>
              <a:off x="0" y="-28575"/>
              <a:ext cx="4549172" cy="449382"/>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818759" y="1481712"/>
            <a:ext cx="4689980" cy="748030"/>
          </a:xfrm>
          <a:prstGeom prst="rect">
            <a:avLst/>
          </a:prstGeom>
        </p:spPr>
        <p:txBody>
          <a:bodyPr lIns="0" tIns="0" rIns="0" bIns="0" rtlCol="0" anchor="t">
            <a:spAutoFit/>
          </a:bodyPr>
          <a:lstStyle/>
          <a:p>
            <a:pPr algn="ctr">
              <a:lnSpc>
                <a:spcPts val="6019"/>
              </a:lnSpc>
            </a:pPr>
            <a:r>
              <a:rPr lang="en-US" sz="4299">
                <a:solidFill>
                  <a:srgbClr val="419CAA"/>
                </a:solidFill>
                <a:latin typeface="#9Slide07 SVNUT Triumph Press"/>
              </a:rPr>
              <a:t>2. Yêu cầu cần đạt</a:t>
            </a:r>
          </a:p>
        </p:txBody>
      </p:sp>
      <p:sp>
        <p:nvSpPr>
          <p:cNvPr id="18" name="TextBox 18"/>
          <p:cNvSpPr txBox="1"/>
          <p:nvPr/>
        </p:nvSpPr>
        <p:spPr>
          <a:xfrm>
            <a:off x="594278" y="669952"/>
            <a:ext cx="13583046" cy="736546"/>
          </a:xfrm>
          <a:prstGeom prst="rect">
            <a:avLst/>
          </a:prstGeom>
        </p:spPr>
        <p:txBody>
          <a:bodyPr lIns="0" tIns="0" rIns="0" bIns="0" rtlCol="0" anchor="t">
            <a:spAutoFit/>
          </a:bodyPr>
          <a:lstStyle/>
          <a:p>
            <a:pPr>
              <a:lnSpc>
                <a:spcPts val="5750"/>
              </a:lnSpc>
              <a:spcBef>
                <a:spcPct val="0"/>
              </a:spcBef>
            </a:pPr>
            <a:r>
              <a:rPr lang="en-US" sz="5000">
                <a:solidFill>
                  <a:srgbClr val="CB6F69"/>
                </a:solidFill>
                <a:latin typeface="Fraunces Bold"/>
              </a:rPr>
              <a:t> I. TÌM HIỂU YÊU CẦU CỦA KIỂU VĂN BẢN</a:t>
            </a:r>
          </a:p>
        </p:txBody>
      </p:sp>
      <p:sp>
        <p:nvSpPr>
          <p:cNvPr id="19" name="TextBox 19"/>
          <p:cNvSpPr txBox="1"/>
          <p:nvPr/>
        </p:nvSpPr>
        <p:spPr>
          <a:xfrm>
            <a:off x="1227517" y="2615504"/>
            <a:ext cx="16455121" cy="1384228"/>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rPr>
              <a:t>Tìm hiểu kĩ nội dung, ý nghĩa của tư tưởng, đạo lí được nêu trong đề (thường qua việc giải thích, phân tích một nhận định, một danh ngôn).</a:t>
            </a:r>
          </a:p>
        </p:txBody>
      </p:sp>
      <p:sp>
        <p:nvSpPr>
          <p:cNvPr id="20" name="TextBox 20"/>
          <p:cNvSpPr txBox="1"/>
          <p:nvPr/>
        </p:nvSpPr>
        <p:spPr>
          <a:xfrm>
            <a:off x="1227517" y="4516068"/>
            <a:ext cx="16455121" cy="1393752"/>
          </a:xfrm>
          <a:prstGeom prst="rect">
            <a:avLst/>
          </a:prstGeom>
        </p:spPr>
        <p:txBody>
          <a:bodyPr lIns="0" tIns="0" rIns="0" bIns="0" rtlCol="0" anchor="t">
            <a:spAutoFit/>
          </a:bodyPr>
          <a:lstStyle/>
          <a:p>
            <a:pPr algn="just">
              <a:lnSpc>
                <a:spcPts val="5600"/>
              </a:lnSpc>
              <a:spcBef>
                <a:spcPct val="0"/>
              </a:spcBef>
            </a:pPr>
            <a:r>
              <a:rPr lang="en-US" sz="4000">
                <a:solidFill>
                  <a:srgbClr val="000000"/>
                </a:solidFill>
                <a:latin typeface="Roboto Condensed"/>
              </a:rPr>
              <a:t>Trình bày rõ ý kiến (đồng tình hay phản đối) của người viết về tư tưởng, đạo lí ấy và lí giải vì sao.</a:t>
            </a:r>
          </a:p>
        </p:txBody>
      </p:sp>
      <p:sp>
        <p:nvSpPr>
          <p:cNvPr id="21" name="TextBox 21"/>
          <p:cNvSpPr txBox="1"/>
          <p:nvPr/>
        </p:nvSpPr>
        <p:spPr>
          <a:xfrm>
            <a:off x="1078032" y="6422592"/>
            <a:ext cx="16604606" cy="1393752"/>
          </a:xfrm>
          <a:prstGeom prst="rect">
            <a:avLst/>
          </a:prstGeom>
        </p:spPr>
        <p:txBody>
          <a:bodyPr lIns="0" tIns="0" rIns="0" bIns="0" rtlCol="0" anchor="t">
            <a:spAutoFit/>
          </a:bodyPr>
          <a:lstStyle/>
          <a:p>
            <a:pPr algn="just">
              <a:lnSpc>
                <a:spcPts val="5600"/>
              </a:lnSpc>
              <a:spcBef>
                <a:spcPct val="0"/>
              </a:spcBef>
            </a:pPr>
            <a:r>
              <a:rPr lang="en-US" sz="4000">
                <a:solidFill>
                  <a:srgbClr val="000000"/>
                </a:solidFill>
                <a:latin typeface="Roboto Condensed"/>
              </a:rPr>
              <a:t>Tìm ý và lập dàn ý cho bài viết: Căn cứ vào đề để xác định cách tìm ý cho phù hợp (đặt câu hỏi, suy luận, so sánh).</a:t>
            </a:r>
          </a:p>
        </p:txBody>
      </p:sp>
      <p:sp>
        <p:nvSpPr>
          <p:cNvPr id="22" name="TextBox 22"/>
          <p:cNvSpPr txBox="1"/>
          <p:nvPr/>
        </p:nvSpPr>
        <p:spPr>
          <a:xfrm>
            <a:off x="1227517" y="8429918"/>
            <a:ext cx="16230600" cy="1393752"/>
          </a:xfrm>
          <a:prstGeom prst="rect">
            <a:avLst/>
          </a:prstGeom>
        </p:spPr>
        <p:txBody>
          <a:bodyPr lIns="0" tIns="0" rIns="0" bIns="0" rtlCol="0" anchor="t">
            <a:spAutoFit/>
          </a:bodyPr>
          <a:lstStyle/>
          <a:p>
            <a:pPr algn="just">
              <a:lnSpc>
                <a:spcPts val="5600"/>
              </a:lnSpc>
              <a:spcBef>
                <a:spcPct val="0"/>
              </a:spcBef>
            </a:pPr>
            <a:r>
              <a:rPr lang="en-US" sz="4000">
                <a:solidFill>
                  <a:srgbClr val="000000"/>
                </a:solidFill>
                <a:latin typeface="Roboto Condensed"/>
              </a:rPr>
              <a:t>Sử dụng lí lẽ và bằng chứng phù hợp để làm rõ ý kiến, tăng sức thuyết phục cho bài viết.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CEE6"/>
        </a:solidFill>
        <a:effectLst/>
      </p:bgPr>
    </p:bg>
    <p:spTree>
      <p:nvGrpSpPr>
        <p:cNvPr id="1" name=""/>
        <p:cNvGrpSpPr/>
        <p:nvPr/>
      </p:nvGrpSpPr>
      <p:grpSpPr>
        <a:xfrm>
          <a:off x="0" y="0"/>
          <a:ext cx="0" cy="0"/>
          <a:chOff x="0" y="0"/>
          <a:chExt cx="0" cy="0"/>
        </a:xfrm>
      </p:grpSpPr>
      <p:graphicFrame>
        <p:nvGraphicFramePr>
          <p:cNvPr id="4" name="Table 4"/>
          <p:cNvGraphicFramePr>
            <a:graphicFrameLocks noGrp="1"/>
          </p:cNvGraphicFramePr>
          <p:nvPr/>
        </p:nvGraphicFramePr>
        <p:xfrm>
          <a:off x="497317" y="1576962"/>
          <a:ext cx="17205828" cy="7890500"/>
        </p:xfrm>
        <a:graphic>
          <a:graphicData uri="http://schemas.openxmlformats.org/drawingml/2006/table">
            <a:tbl>
              <a:tblPr/>
              <a:tblGrid>
                <a:gridCol w="1724926">
                  <a:extLst>
                    <a:ext uri="{9D8B030D-6E8A-4147-A177-3AD203B41FA5}">
                      <a16:colId xmlns:a16="http://schemas.microsoft.com/office/drawing/2014/main" val="20000"/>
                    </a:ext>
                  </a:extLst>
                </a:gridCol>
                <a:gridCol w="9973574">
                  <a:extLst>
                    <a:ext uri="{9D8B030D-6E8A-4147-A177-3AD203B41FA5}">
                      <a16:colId xmlns:a16="http://schemas.microsoft.com/office/drawing/2014/main" val="20001"/>
                    </a:ext>
                  </a:extLst>
                </a:gridCol>
                <a:gridCol w="1430353">
                  <a:extLst>
                    <a:ext uri="{9D8B030D-6E8A-4147-A177-3AD203B41FA5}">
                      <a16:colId xmlns:a16="http://schemas.microsoft.com/office/drawing/2014/main" val="20002"/>
                    </a:ext>
                  </a:extLst>
                </a:gridCol>
                <a:gridCol w="1430353">
                  <a:extLst>
                    <a:ext uri="{9D8B030D-6E8A-4147-A177-3AD203B41FA5}">
                      <a16:colId xmlns:a16="http://schemas.microsoft.com/office/drawing/2014/main" val="20003"/>
                    </a:ext>
                  </a:extLst>
                </a:gridCol>
                <a:gridCol w="1400058">
                  <a:extLst>
                    <a:ext uri="{9D8B030D-6E8A-4147-A177-3AD203B41FA5}">
                      <a16:colId xmlns:a16="http://schemas.microsoft.com/office/drawing/2014/main" val="20004"/>
                    </a:ext>
                  </a:extLst>
                </a:gridCol>
                <a:gridCol w="1246564">
                  <a:extLst>
                    <a:ext uri="{9D8B030D-6E8A-4147-A177-3AD203B41FA5}">
                      <a16:colId xmlns:a16="http://schemas.microsoft.com/office/drawing/2014/main" val="20005"/>
                    </a:ext>
                  </a:extLst>
                </a:gridCol>
              </a:tblGrid>
              <a:tr h="1477194">
                <a:tc gridSpan="2">
                  <a:txBody>
                    <a:bodyPr/>
                    <a:lstStyle/>
                    <a:p>
                      <a:pPr algn="ctr">
                        <a:lnSpc>
                          <a:spcPts val="5039"/>
                        </a:lnSpc>
                        <a:defRPr/>
                      </a:pPr>
                      <a:r>
                        <a:rPr lang="en-US" sz="3599" dirty="0">
                          <a:solidFill>
                            <a:srgbClr val="000000"/>
                          </a:solidFill>
                          <a:latin typeface="Roboto Condensed"/>
                        </a:rPr>
                        <a:t>BẢNG KIỂM KỸ NĂNG VIẾT BÀI VĂN NGHỊ LUẬN VỀ </a:t>
                      </a:r>
                      <a:endParaRPr lang="en-US" sz="1100" dirty="0"/>
                    </a:p>
                    <a:p>
                      <a:pPr algn="ctr">
                        <a:lnSpc>
                          <a:spcPts val="5039"/>
                        </a:lnSpc>
                      </a:pPr>
                      <a:r>
                        <a:rPr lang="en-US" sz="3599" dirty="0">
                          <a:solidFill>
                            <a:srgbClr val="000000"/>
                          </a:solidFill>
                          <a:latin typeface="Roboto Condensed"/>
                        </a:rPr>
                        <a:t>MỘT TƯ TƯỞNG, ĐẠO LÍ</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hMerge="1">
                  <a:txBody>
                    <a:bodyPr/>
                    <a:lstStyle/>
                    <a:p>
                      <a:pPr algn="ctr">
                        <a:lnSpc>
                          <a:spcPts val="5039"/>
                        </a:lnSpc>
                        <a:defRPr/>
                      </a:pPr>
                      <a:r>
                        <a:rPr lang="en-US" sz="3599">
                          <a:solidFill>
                            <a:srgbClr val="000000"/>
                          </a:solidFill>
                          <a:latin typeface="Roboto Condensed"/>
                        </a:rPr>
                        <a:t>BẢNG KIỂM KỸ NĂNG VIẾT BÀI VĂN NGHỊ LUẬN VỀ </a:t>
                      </a:r>
                      <a:endParaRPr lang="en-US" sz="1100"/>
                    </a:p>
                    <a:p>
                      <a:pPr algn="ctr">
                        <a:lnSpc>
                          <a:spcPts val="5039"/>
                        </a:lnSpc>
                      </a:pPr>
                      <a:r>
                        <a:rPr lang="en-US" sz="3599">
                          <a:solidFill>
                            <a:srgbClr val="000000"/>
                          </a:solidFill>
                          <a:latin typeface="Roboto Condensed"/>
                        </a:rPr>
                        <a:t>MỘT TƯ TƯỞNG, ĐẠO LÍ</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ctr">
                        <a:lnSpc>
                          <a:spcPts val="5039"/>
                        </a:lnSpc>
                        <a:defRPr/>
                      </a:pPr>
                      <a:r>
                        <a:rPr lang="en-US" sz="3599">
                          <a:solidFill>
                            <a:srgbClr val="000000"/>
                          </a:solidFill>
                          <a:latin typeface="Roboto Condensed"/>
                        </a:rPr>
                        <a:t>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ctr">
                        <a:lnSpc>
                          <a:spcPts val="5039"/>
                        </a:lnSpc>
                        <a:defRPr/>
                      </a:pPr>
                      <a:r>
                        <a:rPr lang="en-US" sz="3599">
                          <a:solidFill>
                            <a:srgbClr val="000000"/>
                          </a:solidFill>
                          <a:latin typeface="Roboto Condensed"/>
                        </a:rPr>
                        <a:t>Chưa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ctr">
                        <a:lnSpc>
                          <a:spcPts val="5039"/>
                        </a:lnSpc>
                        <a:defRPr/>
                      </a:pPr>
                      <a:r>
                        <a:rPr lang="en-US" sz="3599">
                          <a:solidFill>
                            <a:srgbClr val="000000"/>
                          </a:solidFill>
                          <a:latin typeface="Roboto Condensed"/>
                        </a:rPr>
                        <a:t>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ctr">
                        <a:lnSpc>
                          <a:spcPts val="5039"/>
                        </a:lnSpc>
                        <a:defRPr/>
                      </a:pPr>
                      <a:r>
                        <a:rPr lang="en-US" sz="3599">
                          <a:solidFill>
                            <a:srgbClr val="000000"/>
                          </a:solidFill>
                          <a:latin typeface="Roboto Condensed"/>
                        </a:rPr>
                        <a:t>Rất 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extLst>
                  <a:ext uri="{0D108BD9-81ED-4DB2-BD59-A6C34878D82A}">
                    <a16:rowId xmlns:a16="http://schemas.microsoft.com/office/drawing/2014/main" val="10000"/>
                  </a:ext>
                </a:extLst>
              </a:tr>
              <a:tr h="829677">
                <a:tc rowSpan="2">
                  <a:txBody>
                    <a:bodyPr/>
                    <a:lstStyle/>
                    <a:p>
                      <a:pPr algn="ctr">
                        <a:lnSpc>
                          <a:spcPts val="5039"/>
                        </a:lnSpc>
                        <a:defRPr/>
                      </a:pPr>
                      <a:r>
                        <a:rPr lang="en-US" sz="3599">
                          <a:solidFill>
                            <a:srgbClr val="000000"/>
                          </a:solidFill>
                          <a:latin typeface="Roboto Condensed"/>
                        </a:rPr>
                        <a:t>Mở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039"/>
                        </a:lnSpc>
                        <a:defRPr/>
                      </a:pPr>
                      <a:r>
                        <a:rPr lang="en-US" sz="3599">
                          <a:solidFill>
                            <a:srgbClr val="000000"/>
                          </a:solidFill>
                          <a:latin typeface="Roboto Condensed"/>
                        </a:rPr>
                        <a:t>Giới thiệu được vấn đề cần bàn luận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29677">
                <a:tc vMerge="1">
                  <a:txBody>
                    <a:bodyPr/>
                    <a:lstStyle/>
                    <a:p>
                      <a:pPr algn="ctr">
                        <a:lnSpc>
                          <a:spcPts val="5039"/>
                        </a:lnSpc>
                        <a:defRPr/>
                      </a:pPr>
                      <a:r>
                        <a:rPr lang="en-US" sz="3599">
                          <a:solidFill>
                            <a:srgbClr val="000000"/>
                          </a:solidFill>
                          <a:latin typeface="Roboto Condensed"/>
                        </a:rPr>
                        <a:t>Mở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039"/>
                        </a:lnSpc>
                        <a:defRPr/>
                      </a:pPr>
                      <a:r>
                        <a:rPr lang="en-US" sz="3599">
                          <a:solidFill>
                            <a:srgbClr val="000000"/>
                          </a:solidFill>
                          <a:latin typeface="Roboto Condensed"/>
                        </a:rPr>
                        <a:t>Nêu được ý kiến vấn đề cần bàn luận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87029">
                <a:tc rowSpan="4">
                  <a:txBody>
                    <a:bodyPr/>
                    <a:lstStyle/>
                    <a:p>
                      <a:pPr algn="ctr">
                        <a:lnSpc>
                          <a:spcPts val="5039"/>
                        </a:lnSpc>
                        <a:defRPr/>
                      </a:pPr>
                      <a:endParaRPr lang="en-US" sz="1100" dirty="0"/>
                    </a:p>
                    <a:p>
                      <a:pPr algn="ctr">
                        <a:lnSpc>
                          <a:spcPts val="5039"/>
                        </a:lnSpc>
                      </a:pPr>
                      <a:r>
                        <a:rPr lang="en-US" sz="3599" dirty="0">
                          <a:solidFill>
                            <a:srgbClr val="000000"/>
                          </a:solidFill>
                          <a:latin typeface="Roboto Condensed"/>
                        </a:rPr>
                        <a:t>  </a:t>
                      </a:r>
                      <a:r>
                        <a:rPr lang="en-US" sz="3599" dirty="0" err="1">
                          <a:solidFill>
                            <a:srgbClr val="000000"/>
                          </a:solidFill>
                          <a:latin typeface="Roboto Condensed"/>
                        </a:rPr>
                        <a:t>Thân</a:t>
                      </a:r>
                      <a:r>
                        <a:rPr lang="en-US" sz="3599" dirty="0">
                          <a:solidFill>
                            <a:srgbClr val="000000"/>
                          </a:solidFill>
                          <a:latin typeface="Roboto Condensed"/>
                        </a:rPr>
                        <a:t> </a:t>
                      </a:r>
                      <a:r>
                        <a:rPr lang="en-US" sz="3599" dirty="0" err="1">
                          <a:solidFill>
                            <a:srgbClr val="000000"/>
                          </a:solidFill>
                          <a:latin typeface="Roboto Condensed"/>
                        </a:rPr>
                        <a:t>bài</a:t>
                      </a:r>
                      <a:r>
                        <a:rPr lang="en-US" sz="3599" dirty="0">
                          <a:solidFill>
                            <a:srgbClr val="000000"/>
                          </a:solidFill>
                          <a:latin typeface="Roboto Condensed"/>
                        </a:rPr>
                        <a:t> </a:t>
                      </a:r>
                    </a:p>
                    <a:p>
                      <a:pPr algn="ctr">
                        <a:lnSpc>
                          <a:spcPts val="5039"/>
                        </a:lnSpc>
                      </a:pPr>
                      <a:r>
                        <a:rPr lang="en-US" sz="3599" dirty="0">
                          <a:solidFill>
                            <a:srgbClr val="000000"/>
                          </a:solidFill>
                          <a:latin typeface="Roboto Condensed"/>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039"/>
                        </a:lnSpc>
                        <a:defRPr/>
                      </a:pPr>
                      <a:r>
                        <a:rPr lang="en-US" sz="3599">
                          <a:solidFill>
                            <a:srgbClr val="000000"/>
                          </a:solidFill>
                          <a:latin typeface="Roboto Condensed"/>
                        </a:rPr>
                        <a:t>Giải thích khái niệm/ câu nói/nhận định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468623">
                <a:tc vMerge="1">
                  <a:txBody>
                    <a:bodyPr/>
                    <a:lstStyle/>
                    <a:p>
                      <a:pPr algn="ctr">
                        <a:lnSpc>
                          <a:spcPts val="5039"/>
                        </a:lnSpc>
                        <a:defRPr/>
                      </a:pPr>
                      <a:endParaRPr lang="en-US" sz="1100"/>
                    </a:p>
                    <a:p>
                      <a:pPr algn="ctr">
                        <a:lnSpc>
                          <a:spcPts val="5039"/>
                        </a:lnSpc>
                      </a:pPr>
                      <a:r>
                        <a:rPr lang="en-US" sz="3599">
                          <a:solidFill>
                            <a:srgbClr val="000000"/>
                          </a:solidFill>
                          <a:latin typeface="Roboto Condensed"/>
                        </a:rPr>
                        <a:t>  Thân bài </a:t>
                      </a:r>
                    </a:p>
                    <a:p>
                      <a:pPr algn="ctr">
                        <a:lnSpc>
                          <a:spcPts val="5039"/>
                        </a:lnSpc>
                      </a:pPr>
                      <a:r>
                        <a:rPr lang="en-US" sz="3599">
                          <a:solidFill>
                            <a:srgbClr val="000000"/>
                          </a:solidFill>
                          <a:latin typeface="Roboto Condensed"/>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039"/>
                        </a:lnSpc>
                        <a:defRPr/>
                      </a:pPr>
                      <a:r>
                        <a:rPr lang="en-US" sz="3599">
                          <a:solidFill>
                            <a:srgbClr val="000000"/>
                          </a:solidFill>
                          <a:latin typeface="Roboto Condensed"/>
                        </a:rPr>
                        <a:t>Nêu được ít nhất hai lí lẽ thuyết phục, chặt chẽ để làm rõ ý kiến</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468623">
                <a:tc vMerge="1">
                  <a:txBody>
                    <a:bodyPr/>
                    <a:lstStyle/>
                    <a:p>
                      <a:pPr algn="ctr">
                        <a:lnSpc>
                          <a:spcPts val="5039"/>
                        </a:lnSpc>
                        <a:defRPr/>
                      </a:pPr>
                      <a:endParaRPr lang="en-US" sz="1100"/>
                    </a:p>
                    <a:p>
                      <a:pPr algn="ctr">
                        <a:lnSpc>
                          <a:spcPts val="5039"/>
                        </a:lnSpc>
                      </a:pPr>
                      <a:r>
                        <a:rPr lang="en-US" sz="3599">
                          <a:solidFill>
                            <a:srgbClr val="000000"/>
                          </a:solidFill>
                          <a:latin typeface="Roboto Condensed"/>
                        </a:rPr>
                        <a:t>  Thân bài </a:t>
                      </a:r>
                    </a:p>
                    <a:p>
                      <a:pPr algn="ctr">
                        <a:lnSpc>
                          <a:spcPts val="5039"/>
                        </a:lnSpc>
                      </a:pPr>
                      <a:r>
                        <a:rPr lang="en-US" sz="3599">
                          <a:solidFill>
                            <a:srgbClr val="000000"/>
                          </a:solidFill>
                          <a:latin typeface="Roboto Condensed"/>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039"/>
                        </a:lnSpc>
                        <a:defRPr/>
                      </a:pPr>
                      <a:r>
                        <a:rPr lang="en-US" sz="3599">
                          <a:solidFill>
                            <a:srgbClr val="000000"/>
                          </a:solidFill>
                          <a:latin typeface="Roboto Condensed"/>
                        </a:rPr>
                        <a:t>Nêu được bằng chứng đa dạng, thuyết phục để củng cố cho lí lẽ</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29677">
                <a:tc vMerge="1">
                  <a:txBody>
                    <a:bodyPr/>
                    <a:lstStyle/>
                    <a:p>
                      <a:pPr algn="ctr">
                        <a:lnSpc>
                          <a:spcPts val="5039"/>
                        </a:lnSpc>
                        <a:defRPr/>
                      </a:pPr>
                      <a:endParaRPr lang="en-US" sz="1100"/>
                    </a:p>
                    <a:p>
                      <a:pPr algn="ctr">
                        <a:lnSpc>
                          <a:spcPts val="5039"/>
                        </a:lnSpc>
                      </a:pPr>
                      <a:r>
                        <a:rPr lang="en-US" sz="3599">
                          <a:solidFill>
                            <a:srgbClr val="000000"/>
                          </a:solidFill>
                          <a:latin typeface="Roboto Condensed"/>
                        </a:rPr>
                        <a:t>  Thân bài </a:t>
                      </a:r>
                    </a:p>
                    <a:p>
                      <a:pPr algn="ctr">
                        <a:lnSpc>
                          <a:spcPts val="5039"/>
                        </a:lnSpc>
                      </a:pPr>
                      <a:r>
                        <a:rPr lang="en-US" sz="3599">
                          <a:solidFill>
                            <a:srgbClr val="000000"/>
                          </a:solidFill>
                          <a:latin typeface="Roboto Condensed"/>
                        </a:rPr>
                        <a:t>  </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039"/>
                        </a:lnSpc>
                        <a:defRPr/>
                      </a:pPr>
                      <a:r>
                        <a:rPr lang="en-US" sz="3599">
                          <a:solidFill>
                            <a:srgbClr val="000000"/>
                          </a:solidFill>
                          <a:latin typeface="Roboto Condensed"/>
                        </a:rPr>
                        <a:t>Sắp xếp các lí lẽ, bằng chứng theo một trình tự hợp lí</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039"/>
                        </a:lnSpc>
                        <a:defRPr/>
                      </a:pPr>
                      <a:endParaRPr lang="en-US" sz="1100" dirty="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5" name="TextBox 5"/>
          <p:cNvSpPr txBox="1"/>
          <p:nvPr/>
        </p:nvSpPr>
        <p:spPr>
          <a:xfrm>
            <a:off x="497317" y="669952"/>
            <a:ext cx="7884683" cy="743793"/>
          </a:xfrm>
          <a:prstGeom prst="rect">
            <a:avLst/>
          </a:prstGeom>
        </p:spPr>
        <p:txBody>
          <a:bodyPr wrap="square" lIns="0" tIns="0" rIns="0" bIns="0" rtlCol="0" anchor="t">
            <a:spAutoFit/>
          </a:bodyPr>
          <a:lstStyle/>
          <a:p>
            <a:pPr>
              <a:lnSpc>
                <a:spcPts val="5750"/>
              </a:lnSpc>
              <a:spcBef>
                <a:spcPct val="0"/>
              </a:spcBef>
            </a:pPr>
            <a:r>
              <a:rPr lang="en-US" sz="5000" dirty="0">
                <a:solidFill>
                  <a:srgbClr val="8A4FBD"/>
                </a:solidFill>
                <a:latin typeface="#9Slide07 SVNUT Triumph Press"/>
              </a:rPr>
              <a:t>3. </a:t>
            </a:r>
            <a:r>
              <a:rPr lang="en-US" sz="5000" dirty="0" err="1">
                <a:solidFill>
                  <a:srgbClr val="8A4FBD"/>
                </a:solidFill>
                <a:latin typeface="#9Slide07 SVNUT Triumph Press"/>
              </a:rPr>
              <a:t>Bảng</a:t>
            </a:r>
            <a:r>
              <a:rPr lang="en-US" sz="5000" dirty="0">
                <a:solidFill>
                  <a:srgbClr val="8A4FBD"/>
                </a:solidFill>
                <a:latin typeface="#9Slide07 SVNUT Triumph Press"/>
              </a:rPr>
              <a:t> </a:t>
            </a:r>
            <a:r>
              <a:rPr lang="en-US" sz="5000" dirty="0" err="1">
                <a:solidFill>
                  <a:srgbClr val="8A4FBD"/>
                </a:solidFill>
                <a:latin typeface="#9Slide07 SVNUT Triumph Press"/>
              </a:rPr>
              <a:t>kiểm</a:t>
            </a:r>
            <a:r>
              <a:rPr lang="en-US" sz="5000" dirty="0">
                <a:solidFill>
                  <a:srgbClr val="8A4FBD"/>
                </a:solidFill>
                <a:latin typeface="#9Slide07 SVNUT Triumph Press"/>
              </a:rPr>
              <a:t> </a:t>
            </a:r>
            <a:r>
              <a:rPr lang="en-US" sz="5000" dirty="0" err="1">
                <a:solidFill>
                  <a:srgbClr val="8A4FBD"/>
                </a:solidFill>
                <a:latin typeface="#9Slide07 SVNUT Triumph Press"/>
              </a:rPr>
              <a:t>tham</a:t>
            </a:r>
            <a:r>
              <a:rPr lang="en-US" sz="5000" dirty="0">
                <a:solidFill>
                  <a:srgbClr val="8A4FBD"/>
                </a:solidFill>
                <a:latin typeface="#9Slide07 SVNUT Triumph Press"/>
              </a:rPr>
              <a:t> </a:t>
            </a:r>
            <a:r>
              <a:rPr lang="en-US" sz="5000" dirty="0" err="1">
                <a:solidFill>
                  <a:srgbClr val="8A4FBD"/>
                </a:solidFill>
                <a:latin typeface="#9Slide07 SVNUT Triumph Press"/>
              </a:rPr>
              <a:t>khảo</a:t>
            </a:r>
            <a:endParaRPr lang="en-US" sz="5000" dirty="0">
              <a:solidFill>
                <a:srgbClr val="8A4FBD"/>
              </a:solidFill>
              <a:latin typeface="#9Slide07 SVNUT Triumph Pres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CEE6"/>
        </a:solidFill>
        <a:effectLst/>
      </p:bgPr>
    </p:bg>
    <p:spTree>
      <p:nvGrpSpPr>
        <p:cNvPr id="1" name=""/>
        <p:cNvGrpSpPr/>
        <p:nvPr/>
      </p:nvGrpSpPr>
      <p:grpSpPr>
        <a:xfrm>
          <a:off x="0" y="0"/>
          <a:ext cx="0" cy="0"/>
          <a:chOff x="0" y="0"/>
          <a:chExt cx="0" cy="0"/>
        </a:xfrm>
      </p:grpSpPr>
      <p:graphicFrame>
        <p:nvGraphicFramePr>
          <p:cNvPr id="4" name="Table 4"/>
          <p:cNvGraphicFramePr>
            <a:graphicFrameLocks noGrp="1"/>
          </p:cNvGraphicFramePr>
          <p:nvPr/>
        </p:nvGraphicFramePr>
        <p:xfrm>
          <a:off x="541087" y="2059876"/>
          <a:ext cx="17205828" cy="6834187"/>
        </p:xfrm>
        <a:graphic>
          <a:graphicData uri="http://schemas.openxmlformats.org/drawingml/2006/table">
            <a:tbl>
              <a:tblPr/>
              <a:tblGrid>
                <a:gridCol w="1724926">
                  <a:extLst>
                    <a:ext uri="{9D8B030D-6E8A-4147-A177-3AD203B41FA5}">
                      <a16:colId xmlns:a16="http://schemas.microsoft.com/office/drawing/2014/main" val="20000"/>
                    </a:ext>
                  </a:extLst>
                </a:gridCol>
                <a:gridCol w="9973574">
                  <a:extLst>
                    <a:ext uri="{9D8B030D-6E8A-4147-A177-3AD203B41FA5}">
                      <a16:colId xmlns:a16="http://schemas.microsoft.com/office/drawing/2014/main" val="20001"/>
                    </a:ext>
                  </a:extLst>
                </a:gridCol>
                <a:gridCol w="1430353">
                  <a:extLst>
                    <a:ext uri="{9D8B030D-6E8A-4147-A177-3AD203B41FA5}">
                      <a16:colId xmlns:a16="http://schemas.microsoft.com/office/drawing/2014/main" val="20002"/>
                    </a:ext>
                  </a:extLst>
                </a:gridCol>
                <a:gridCol w="1430353">
                  <a:extLst>
                    <a:ext uri="{9D8B030D-6E8A-4147-A177-3AD203B41FA5}">
                      <a16:colId xmlns:a16="http://schemas.microsoft.com/office/drawing/2014/main" val="20003"/>
                    </a:ext>
                  </a:extLst>
                </a:gridCol>
                <a:gridCol w="1400058">
                  <a:extLst>
                    <a:ext uri="{9D8B030D-6E8A-4147-A177-3AD203B41FA5}">
                      <a16:colId xmlns:a16="http://schemas.microsoft.com/office/drawing/2014/main" val="20004"/>
                    </a:ext>
                  </a:extLst>
                </a:gridCol>
                <a:gridCol w="1246564">
                  <a:extLst>
                    <a:ext uri="{9D8B030D-6E8A-4147-A177-3AD203B41FA5}">
                      <a16:colId xmlns:a16="http://schemas.microsoft.com/office/drawing/2014/main" val="20005"/>
                    </a:ext>
                  </a:extLst>
                </a:gridCol>
              </a:tblGrid>
              <a:tr h="1637105">
                <a:tc gridSpan="2">
                  <a:txBody>
                    <a:bodyPr/>
                    <a:lstStyle/>
                    <a:p>
                      <a:pPr algn="ctr">
                        <a:lnSpc>
                          <a:spcPts val="5599"/>
                        </a:lnSpc>
                        <a:defRPr/>
                      </a:pPr>
                      <a:r>
                        <a:rPr lang="en-US" sz="3999" dirty="0">
                          <a:solidFill>
                            <a:srgbClr val="000000"/>
                          </a:solidFill>
                          <a:latin typeface="Roboto Condensed"/>
                        </a:rPr>
                        <a:t>         BẢNG KIỂM KỸ NĂNG VIẾT BÀI VĂN NGHỊ LUẬN </a:t>
                      </a:r>
                      <a:endParaRPr lang="en-US" sz="1100" dirty="0"/>
                    </a:p>
                    <a:p>
                      <a:pPr algn="ctr">
                        <a:lnSpc>
                          <a:spcPts val="5599"/>
                        </a:lnSpc>
                      </a:pPr>
                      <a:r>
                        <a:rPr lang="en-US" sz="3999" dirty="0">
                          <a:solidFill>
                            <a:srgbClr val="000000"/>
                          </a:solidFill>
                          <a:latin typeface="Roboto Condensed"/>
                        </a:rPr>
                        <a:t>VỀ MỘT TƯ TƯỞNG, ĐẠO LÍ</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hMerge="1">
                  <a:txBody>
                    <a:bodyPr/>
                    <a:lstStyle/>
                    <a:p>
                      <a:pPr algn="ctr">
                        <a:lnSpc>
                          <a:spcPts val="5599"/>
                        </a:lnSpc>
                        <a:defRPr/>
                      </a:pPr>
                      <a:r>
                        <a:rPr lang="en-US" sz="3999">
                          <a:solidFill>
                            <a:srgbClr val="000000"/>
                          </a:solidFill>
                          <a:latin typeface="Roboto Condensed"/>
                        </a:rPr>
                        <a:t>         BẢNG KIỂM KỸ NĂNG VIẾT BÀI VĂN NGHỊ LUẬN </a:t>
                      </a:r>
                      <a:endParaRPr lang="en-US" sz="1100"/>
                    </a:p>
                    <a:p>
                      <a:pPr algn="ctr">
                        <a:lnSpc>
                          <a:spcPts val="5599"/>
                        </a:lnSpc>
                      </a:pPr>
                      <a:r>
                        <a:rPr lang="en-US" sz="3999">
                          <a:solidFill>
                            <a:srgbClr val="000000"/>
                          </a:solidFill>
                          <a:latin typeface="Roboto Condensed"/>
                        </a:rPr>
                        <a:t>VỀ MỘT TƯ TƯỞNG, ĐẠO LÍ</a:t>
                      </a: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599"/>
                        </a:lnSpc>
                        <a:defRPr/>
                      </a:pPr>
                      <a:r>
                        <a:rPr lang="en-US" sz="3999">
                          <a:solidFill>
                            <a:srgbClr val="000000"/>
                          </a:solidFill>
                          <a:latin typeface="Roboto Condensed"/>
                        </a:rPr>
                        <a:t>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ctr">
                        <a:lnSpc>
                          <a:spcPts val="5599"/>
                        </a:lnSpc>
                        <a:defRPr/>
                      </a:pPr>
                      <a:r>
                        <a:rPr lang="en-US" sz="3999">
                          <a:solidFill>
                            <a:srgbClr val="000000"/>
                          </a:solidFill>
                          <a:latin typeface="Roboto Condensed"/>
                        </a:rPr>
                        <a:t>Chưa đạt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599"/>
                        </a:lnSpc>
                        <a:defRPr/>
                      </a:pPr>
                      <a:r>
                        <a:rPr lang="en-US" sz="3999">
                          <a:solidFill>
                            <a:srgbClr val="000000"/>
                          </a:solidFill>
                          <a:latin typeface="Roboto Condensed"/>
                        </a:rPr>
                        <a:t>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ctr">
                        <a:lnSpc>
                          <a:spcPts val="5599"/>
                        </a:lnSpc>
                        <a:defRPr/>
                      </a:pPr>
                      <a:r>
                        <a:rPr lang="en-US" sz="3999">
                          <a:solidFill>
                            <a:srgbClr val="000000"/>
                          </a:solidFill>
                          <a:latin typeface="Roboto Condensed"/>
                        </a:rPr>
                        <a:t>Rất tốt</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extLst>
                  <a:ext uri="{0D108BD9-81ED-4DB2-BD59-A6C34878D82A}">
                    <a16:rowId xmlns:a16="http://schemas.microsoft.com/office/drawing/2014/main" val="10000"/>
                  </a:ext>
                </a:extLst>
              </a:tr>
              <a:tr h="1637105">
                <a:tc rowSpan="2">
                  <a:txBody>
                    <a:bodyPr/>
                    <a:lstStyle/>
                    <a:p>
                      <a:pPr algn="ctr">
                        <a:lnSpc>
                          <a:spcPts val="5599"/>
                        </a:lnSpc>
                        <a:defRPr/>
                      </a:pPr>
                      <a:r>
                        <a:rPr lang="en-US" sz="3999">
                          <a:solidFill>
                            <a:srgbClr val="000000"/>
                          </a:solidFill>
                          <a:latin typeface="Roboto Condensed"/>
                        </a:rPr>
                        <a:t>Thân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599"/>
                        </a:lnSpc>
                        <a:defRPr/>
                      </a:pPr>
                      <a:r>
                        <a:rPr lang="en-US" sz="3999" dirty="0" err="1">
                          <a:solidFill>
                            <a:srgbClr val="000000"/>
                          </a:solidFill>
                          <a:latin typeface="Roboto Condensed"/>
                        </a:rPr>
                        <a:t>Lật</a:t>
                      </a:r>
                      <a:r>
                        <a:rPr lang="en-US" sz="3999" dirty="0">
                          <a:solidFill>
                            <a:srgbClr val="000000"/>
                          </a:solidFill>
                          <a:latin typeface="Roboto Condensed"/>
                        </a:rPr>
                        <a:t> </a:t>
                      </a:r>
                      <a:r>
                        <a:rPr lang="en-US" sz="3999" dirty="0" err="1">
                          <a:solidFill>
                            <a:srgbClr val="000000"/>
                          </a:solidFill>
                          <a:latin typeface="Roboto Condensed"/>
                        </a:rPr>
                        <a:t>lại</a:t>
                      </a:r>
                      <a:r>
                        <a:rPr lang="en-US" sz="3999" dirty="0">
                          <a:solidFill>
                            <a:srgbClr val="000000"/>
                          </a:solidFill>
                          <a:latin typeface="Roboto Condensed"/>
                        </a:rPr>
                        <a:t> </a:t>
                      </a:r>
                      <a:r>
                        <a:rPr lang="en-US" sz="3999" dirty="0" err="1">
                          <a:solidFill>
                            <a:srgbClr val="000000"/>
                          </a:solidFill>
                          <a:latin typeface="Roboto Condensed"/>
                        </a:rPr>
                        <a:t>vấn</a:t>
                      </a:r>
                      <a:r>
                        <a:rPr lang="en-US" sz="3999" dirty="0">
                          <a:solidFill>
                            <a:srgbClr val="000000"/>
                          </a:solidFill>
                          <a:latin typeface="Roboto Condensed"/>
                        </a:rPr>
                        <a:t> </a:t>
                      </a:r>
                      <a:r>
                        <a:rPr lang="en-US" sz="3999" dirty="0" err="1">
                          <a:solidFill>
                            <a:srgbClr val="000000"/>
                          </a:solidFill>
                          <a:latin typeface="Roboto Condensed"/>
                        </a:rPr>
                        <a:t>đề</a:t>
                      </a:r>
                      <a:r>
                        <a:rPr lang="en-US" sz="3999" dirty="0">
                          <a:solidFill>
                            <a:srgbClr val="000000"/>
                          </a:solidFill>
                          <a:latin typeface="Roboto Condensed"/>
                        </a:rPr>
                        <a:t>, </a:t>
                      </a:r>
                      <a:r>
                        <a:rPr lang="en-US" sz="3999" dirty="0" err="1">
                          <a:solidFill>
                            <a:srgbClr val="000000"/>
                          </a:solidFill>
                          <a:latin typeface="Roboto Condensed"/>
                        </a:rPr>
                        <a:t>bổ</a:t>
                      </a:r>
                      <a:r>
                        <a:rPr lang="en-US" sz="3999" dirty="0">
                          <a:solidFill>
                            <a:srgbClr val="000000"/>
                          </a:solidFill>
                          <a:latin typeface="Roboto Condensed"/>
                        </a:rPr>
                        <a:t> sung ý </a:t>
                      </a:r>
                      <a:r>
                        <a:rPr lang="en-US" sz="3999" dirty="0" err="1">
                          <a:solidFill>
                            <a:srgbClr val="000000"/>
                          </a:solidFill>
                          <a:latin typeface="Roboto Condensed"/>
                        </a:rPr>
                        <a:t>kiến</a:t>
                      </a:r>
                      <a:r>
                        <a:rPr lang="en-US" sz="3999" dirty="0">
                          <a:solidFill>
                            <a:srgbClr val="000000"/>
                          </a:solidFill>
                          <a:latin typeface="Roboto Condensed"/>
                        </a:rPr>
                        <a:t> </a:t>
                      </a:r>
                      <a:r>
                        <a:rPr lang="en-US" sz="3999" dirty="0" err="1">
                          <a:solidFill>
                            <a:srgbClr val="000000"/>
                          </a:solidFill>
                          <a:latin typeface="Roboto Condensed"/>
                        </a:rPr>
                        <a:t>để</a:t>
                      </a:r>
                      <a:endParaRPr lang="en-US" sz="1100" dirty="0"/>
                    </a:p>
                    <a:p>
                      <a:pPr>
                        <a:lnSpc>
                          <a:spcPts val="5599"/>
                        </a:lnSpc>
                      </a:pPr>
                      <a:r>
                        <a:rPr lang="en-US" sz="3999" dirty="0" err="1">
                          <a:solidFill>
                            <a:srgbClr val="000000"/>
                          </a:solidFill>
                          <a:latin typeface="Roboto Condensed"/>
                        </a:rPr>
                        <a:t>cách</a:t>
                      </a:r>
                      <a:r>
                        <a:rPr lang="en-US" sz="3999" dirty="0">
                          <a:solidFill>
                            <a:srgbClr val="000000"/>
                          </a:solidFill>
                          <a:latin typeface="Roboto Condensed"/>
                        </a:rPr>
                        <a:t> </a:t>
                      </a:r>
                      <a:r>
                        <a:rPr lang="en-US" sz="3999" dirty="0" err="1">
                          <a:solidFill>
                            <a:srgbClr val="000000"/>
                          </a:solidFill>
                          <a:latin typeface="Roboto Condensed"/>
                        </a:rPr>
                        <a:t>nhìn</a:t>
                      </a:r>
                      <a:r>
                        <a:rPr lang="en-US" sz="3999" dirty="0">
                          <a:solidFill>
                            <a:srgbClr val="000000"/>
                          </a:solidFill>
                          <a:latin typeface="Roboto Condensed"/>
                        </a:rPr>
                        <a:t> </a:t>
                      </a:r>
                      <a:r>
                        <a:rPr lang="en-US" sz="3999" dirty="0" err="1">
                          <a:solidFill>
                            <a:srgbClr val="000000"/>
                          </a:solidFill>
                          <a:latin typeface="Roboto Condensed"/>
                        </a:rPr>
                        <a:t>về</a:t>
                      </a:r>
                      <a:r>
                        <a:rPr lang="en-US" sz="3999" dirty="0">
                          <a:solidFill>
                            <a:srgbClr val="000000"/>
                          </a:solidFill>
                          <a:latin typeface="Roboto Condensed"/>
                        </a:rPr>
                        <a:t> </a:t>
                      </a:r>
                      <a:r>
                        <a:rPr lang="en-US" sz="3999" dirty="0" err="1">
                          <a:solidFill>
                            <a:srgbClr val="000000"/>
                          </a:solidFill>
                          <a:latin typeface="Roboto Condensed"/>
                        </a:rPr>
                        <a:t>vấn</a:t>
                      </a:r>
                      <a:r>
                        <a:rPr lang="en-US" sz="3999" dirty="0">
                          <a:solidFill>
                            <a:srgbClr val="000000"/>
                          </a:solidFill>
                          <a:latin typeface="Roboto Condensed"/>
                        </a:rPr>
                        <a:t> </a:t>
                      </a:r>
                      <a:r>
                        <a:rPr lang="en-US" sz="3999" dirty="0" err="1">
                          <a:solidFill>
                            <a:srgbClr val="000000"/>
                          </a:solidFill>
                          <a:latin typeface="Roboto Condensed"/>
                        </a:rPr>
                        <a:t>đề</a:t>
                      </a:r>
                      <a:r>
                        <a:rPr lang="en-US" sz="3999" dirty="0">
                          <a:solidFill>
                            <a:srgbClr val="000000"/>
                          </a:solidFill>
                          <a:latin typeface="Roboto Condensed"/>
                        </a:rPr>
                        <a:t> </a:t>
                      </a:r>
                      <a:r>
                        <a:rPr lang="en-US" sz="3999" dirty="0" err="1">
                          <a:solidFill>
                            <a:srgbClr val="000000"/>
                          </a:solidFill>
                          <a:latin typeface="Roboto Condensed"/>
                        </a:rPr>
                        <a:t>thêm</a:t>
                      </a:r>
                      <a:r>
                        <a:rPr lang="en-US" sz="3999" dirty="0">
                          <a:solidFill>
                            <a:srgbClr val="000000"/>
                          </a:solidFill>
                          <a:latin typeface="Roboto Condensed"/>
                        </a:rPr>
                        <a:t> </a:t>
                      </a:r>
                      <a:r>
                        <a:rPr lang="en-US" sz="3999" dirty="0" err="1">
                          <a:solidFill>
                            <a:srgbClr val="000000"/>
                          </a:solidFill>
                          <a:latin typeface="Roboto Condensed"/>
                        </a:rPr>
                        <a:t>toàn</a:t>
                      </a:r>
                      <a:r>
                        <a:rPr lang="en-US" sz="3999" dirty="0">
                          <a:solidFill>
                            <a:srgbClr val="000000"/>
                          </a:solidFill>
                          <a:latin typeface="Roboto Condensed"/>
                        </a:rPr>
                        <a:t> </a:t>
                      </a:r>
                      <a:r>
                        <a:rPr lang="en-US" sz="3999" dirty="0" err="1">
                          <a:solidFill>
                            <a:srgbClr val="000000"/>
                          </a:solidFill>
                          <a:latin typeface="Roboto Condensed"/>
                        </a:rPr>
                        <a:t>diệN</a:t>
                      </a:r>
                      <a:endParaRPr lang="en-US" sz="3999" dirty="0">
                        <a:solidFill>
                          <a:srgbClr val="000000"/>
                        </a:solidFill>
                        <a:latin typeface="Roboto Condensed"/>
                      </a:endParaRPr>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20266">
                <a:tc vMerge="1">
                  <a:txBody>
                    <a:bodyPr/>
                    <a:lstStyle/>
                    <a:p>
                      <a:pPr algn="ctr">
                        <a:lnSpc>
                          <a:spcPts val="5599"/>
                        </a:lnSpc>
                        <a:defRPr/>
                      </a:pPr>
                      <a:r>
                        <a:rPr lang="en-US" sz="3999">
                          <a:solidFill>
                            <a:srgbClr val="000000"/>
                          </a:solidFill>
                          <a:latin typeface="Roboto Condensed"/>
                        </a:rPr>
                        <a:t>Thân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599"/>
                        </a:lnSpc>
                        <a:defRPr/>
                      </a:pPr>
                      <a:r>
                        <a:rPr lang="en-US" sz="3999">
                          <a:solidFill>
                            <a:srgbClr val="000000"/>
                          </a:solidFill>
                          <a:latin typeface="Roboto Condensed"/>
                        </a:rPr>
                        <a:t>Có các câu chuyển đoạn, chuyển ý</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02606">
                <a:tc rowSpan="2">
                  <a:txBody>
                    <a:bodyPr/>
                    <a:lstStyle/>
                    <a:p>
                      <a:pPr algn="ctr">
                        <a:lnSpc>
                          <a:spcPts val="5599"/>
                        </a:lnSpc>
                        <a:defRPr/>
                      </a:pPr>
                      <a:r>
                        <a:rPr lang="en-US" sz="3999">
                          <a:solidFill>
                            <a:srgbClr val="000000"/>
                          </a:solidFill>
                          <a:latin typeface="Roboto Condensed"/>
                        </a:rPr>
                        <a:t>Kết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599"/>
                        </a:lnSpc>
                        <a:defRPr/>
                      </a:pPr>
                      <a:r>
                        <a:rPr lang="en-US" sz="3999">
                          <a:solidFill>
                            <a:srgbClr val="000000"/>
                          </a:solidFill>
                          <a:latin typeface="Roboto Condensed"/>
                        </a:rPr>
                        <a:t>Khẳng định lại ý kiến của mình</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637105">
                <a:tc vMerge="1">
                  <a:txBody>
                    <a:bodyPr/>
                    <a:lstStyle/>
                    <a:p>
                      <a:pPr algn="ctr">
                        <a:lnSpc>
                          <a:spcPts val="5599"/>
                        </a:lnSpc>
                        <a:defRPr/>
                      </a:pPr>
                      <a:r>
                        <a:rPr lang="en-US" sz="3999">
                          <a:solidFill>
                            <a:srgbClr val="000000"/>
                          </a:solidFill>
                          <a:latin typeface="Roboto Condensed"/>
                        </a:rPr>
                        <a:t>Kết bài  </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EED1"/>
                    </a:solidFill>
                  </a:tcPr>
                </a:tc>
                <a:tc>
                  <a:txBody>
                    <a:bodyPr/>
                    <a:lstStyle/>
                    <a:p>
                      <a:pPr algn="l">
                        <a:lnSpc>
                          <a:spcPts val="5599"/>
                        </a:lnSpc>
                        <a:defRPr/>
                      </a:pPr>
                      <a:r>
                        <a:rPr lang="en-US" sz="3999">
                          <a:solidFill>
                            <a:srgbClr val="000000"/>
                          </a:solidFill>
                          <a:latin typeface="Roboto Condensed"/>
                        </a:rPr>
                        <a:t>Đề xuất giải pháp, bài học nhận thức và phương hướng hành động</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lnSpc>
                          <a:spcPts val="5599"/>
                        </a:lnSpc>
                        <a:defRPr/>
                      </a:pPr>
                      <a:endParaRPr lang="en-US" sz="1100" dirty="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 name="TextBox 5"/>
          <p:cNvSpPr txBox="1"/>
          <p:nvPr/>
        </p:nvSpPr>
        <p:spPr>
          <a:xfrm>
            <a:off x="497317" y="669952"/>
            <a:ext cx="7884683" cy="743793"/>
          </a:xfrm>
          <a:prstGeom prst="rect">
            <a:avLst/>
          </a:prstGeom>
        </p:spPr>
        <p:txBody>
          <a:bodyPr wrap="square" lIns="0" tIns="0" rIns="0" bIns="0" rtlCol="0" anchor="t">
            <a:spAutoFit/>
          </a:bodyPr>
          <a:lstStyle/>
          <a:p>
            <a:pPr>
              <a:lnSpc>
                <a:spcPts val="5750"/>
              </a:lnSpc>
              <a:spcBef>
                <a:spcPct val="0"/>
              </a:spcBef>
            </a:pPr>
            <a:r>
              <a:rPr lang="en-US" sz="5000" dirty="0">
                <a:solidFill>
                  <a:srgbClr val="8A4FBD"/>
                </a:solidFill>
                <a:latin typeface="#9Slide07 SVNUT Triumph Press"/>
              </a:rPr>
              <a:t>3. </a:t>
            </a:r>
            <a:r>
              <a:rPr lang="en-US" sz="5000" dirty="0" err="1">
                <a:solidFill>
                  <a:srgbClr val="8A4FBD"/>
                </a:solidFill>
                <a:latin typeface="#9Slide07 SVNUT Triumph Press"/>
              </a:rPr>
              <a:t>Bảng</a:t>
            </a:r>
            <a:r>
              <a:rPr lang="en-US" sz="5000" dirty="0">
                <a:solidFill>
                  <a:srgbClr val="8A4FBD"/>
                </a:solidFill>
                <a:latin typeface="#9Slide07 SVNUT Triumph Press"/>
              </a:rPr>
              <a:t> </a:t>
            </a:r>
            <a:r>
              <a:rPr lang="en-US" sz="5000" dirty="0" err="1">
                <a:solidFill>
                  <a:srgbClr val="8A4FBD"/>
                </a:solidFill>
                <a:latin typeface="#9Slide07 SVNUT Triumph Press"/>
              </a:rPr>
              <a:t>kiểm</a:t>
            </a:r>
            <a:r>
              <a:rPr lang="en-US" sz="5000" dirty="0">
                <a:solidFill>
                  <a:srgbClr val="8A4FBD"/>
                </a:solidFill>
                <a:latin typeface="#9Slide07 SVNUT Triumph Press"/>
              </a:rPr>
              <a:t> </a:t>
            </a:r>
            <a:r>
              <a:rPr lang="en-US" sz="5000" dirty="0" err="1">
                <a:solidFill>
                  <a:srgbClr val="8A4FBD"/>
                </a:solidFill>
                <a:latin typeface="#9Slide07 SVNUT Triumph Press"/>
              </a:rPr>
              <a:t>tham</a:t>
            </a:r>
            <a:r>
              <a:rPr lang="en-US" sz="5000" dirty="0">
                <a:solidFill>
                  <a:srgbClr val="8A4FBD"/>
                </a:solidFill>
                <a:latin typeface="#9Slide07 SVNUT Triumph Press"/>
              </a:rPr>
              <a:t> </a:t>
            </a:r>
            <a:r>
              <a:rPr lang="en-US" sz="5000" dirty="0" err="1">
                <a:solidFill>
                  <a:srgbClr val="8A4FBD"/>
                </a:solidFill>
                <a:latin typeface="#9Slide07 SVNUT Triumph Press"/>
              </a:rPr>
              <a:t>khảo</a:t>
            </a:r>
            <a:endParaRPr lang="en-US" sz="5000" dirty="0">
              <a:solidFill>
                <a:srgbClr val="8A4FBD"/>
              </a:solidFill>
              <a:latin typeface="#9Slide07 SVNUT Triumph Pres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743766"/>
            <a:ext cx="14761452" cy="8526964"/>
            <a:chOff x="0" y="0"/>
            <a:chExt cx="3902883" cy="2254503"/>
          </a:xfrm>
        </p:grpSpPr>
        <p:sp>
          <p:nvSpPr>
            <p:cNvPr id="3" name="Freeform 3"/>
            <p:cNvSpPr/>
            <p:nvPr/>
          </p:nvSpPr>
          <p:spPr>
            <a:xfrm>
              <a:off x="0" y="0"/>
              <a:ext cx="3902883" cy="2254503"/>
            </a:xfrm>
            <a:custGeom>
              <a:avLst/>
              <a:gdLst/>
              <a:ahLst/>
              <a:cxnLst/>
              <a:rect l="l" t="t" r="r" b="b"/>
              <a:pathLst>
                <a:path w="3902883" h="2254503">
                  <a:moveTo>
                    <a:pt x="19405" y="0"/>
                  </a:moveTo>
                  <a:lnTo>
                    <a:pt x="3883477" y="0"/>
                  </a:lnTo>
                  <a:cubicBezTo>
                    <a:pt x="3888624" y="0"/>
                    <a:pt x="3893560" y="2044"/>
                    <a:pt x="3897199" y="5684"/>
                  </a:cubicBezTo>
                  <a:cubicBezTo>
                    <a:pt x="3900838" y="9323"/>
                    <a:pt x="3902883" y="14259"/>
                    <a:pt x="3902883" y="19405"/>
                  </a:cubicBezTo>
                  <a:lnTo>
                    <a:pt x="3902883" y="2235098"/>
                  </a:lnTo>
                  <a:cubicBezTo>
                    <a:pt x="3902883" y="2240244"/>
                    <a:pt x="3900838" y="2245180"/>
                    <a:pt x="3897199" y="2248820"/>
                  </a:cubicBezTo>
                  <a:cubicBezTo>
                    <a:pt x="3893560" y="2252459"/>
                    <a:pt x="3888624" y="2254503"/>
                    <a:pt x="3883477" y="2254503"/>
                  </a:cubicBezTo>
                  <a:lnTo>
                    <a:pt x="19405" y="2254503"/>
                  </a:lnTo>
                  <a:cubicBezTo>
                    <a:pt x="14259" y="2254503"/>
                    <a:pt x="9323" y="2252459"/>
                    <a:pt x="5684" y="2248820"/>
                  </a:cubicBezTo>
                  <a:cubicBezTo>
                    <a:pt x="2044" y="2245180"/>
                    <a:pt x="0" y="2240244"/>
                    <a:pt x="0" y="223509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83078"/>
            </a:xfrm>
            <a:prstGeom prst="rect">
              <a:avLst/>
            </a:prstGeom>
          </p:spPr>
          <p:txBody>
            <a:bodyPr lIns="50800" tIns="50800" rIns="50800" bIns="50800" rtlCol="0" anchor="ctr"/>
            <a:lstStyle/>
            <a:p>
              <a:pPr algn="ctr">
                <a:lnSpc>
                  <a:spcPts val="1960"/>
                </a:lnSpc>
                <a:spcBef>
                  <a:spcPct val="0"/>
                </a:spcBef>
              </a:pPr>
              <a:endParaRPr/>
            </a:p>
          </p:txBody>
        </p:sp>
      </p:grpSp>
      <p:sp>
        <p:nvSpPr>
          <p:cNvPr id="6" name="TextBox 6"/>
          <p:cNvSpPr txBox="1"/>
          <p:nvPr/>
        </p:nvSpPr>
        <p:spPr>
          <a:xfrm>
            <a:off x="2786371" y="2625019"/>
            <a:ext cx="12067310" cy="3034029"/>
          </a:xfrm>
          <a:prstGeom prst="rect">
            <a:avLst/>
          </a:prstGeom>
        </p:spPr>
        <p:txBody>
          <a:bodyPr lIns="0" tIns="0" rIns="0" bIns="0" rtlCol="0" anchor="t">
            <a:spAutoFit/>
          </a:bodyPr>
          <a:lstStyle/>
          <a:p>
            <a:pPr marL="928373" lvl="1" indent="-464186" algn="just">
              <a:lnSpc>
                <a:spcPts val="6020"/>
              </a:lnSpc>
              <a:buFont typeface="Arial"/>
              <a:buChar char="•"/>
            </a:pPr>
            <a:r>
              <a:rPr lang="en-US" sz="4300">
                <a:solidFill>
                  <a:srgbClr val="4B4949"/>
                </a:solidFill>
                <a:latin typeface="Roboto Condensed"/>
              </a:rPr>
              <a:t>Nhiệm vụ 1: Đọc văn bản mẫu và quan sát các thẻ câu hỏi theo dõi</a:t>
            </a:r>
          </a:p>
          <a:p>
            <a:pPr marL="928373" lvl="1" indent="-464186" algn="just">
              <a:lnSpc>
                <a:spcPts val="6020"/>
              </a:lnSpc>
              <a:buFont typeface="Arial"/>
              <a:buChar char="•"/>
            </a:pPr>
            <a:r>
              <a:rPr lang="en-US" sz="4300">
                <a:solidFill>
                  <a:srgbClr val="4B4949"/>
                </a:solidFill>
                <a:latin typeface="Roboto Condensed"/>
              </a:rPr>
              <a:t>Nhiệm vụ 2: Trả lời các câu hỏi</a:t>
            </a:r>
          </a:p>
          <a:p>
            <a:pPr algn="just">
              <a:lnSpc>
                <a:spcPts val="6020"/>
              </a:lnSpc>
            </a:pPr>
            <a:endParaRPr lang="en-US" sz="4300">
              <a:solidFill>
                <a:srgbClr val="4B4949"/>
              </a:solidFill>
              <a:latin typeface="Roboto Condensed"/>
            </a:endParaRPr>
          </a:p>
        </p:txBody>
      </p:sp>
      <p:grpSp>
        <p:nvGrpSpPr>
          <p:cNvPr id="7" name="Group 7"/>
          <p:cNvGrpSpPr/>
          <p:nvPr/>
        </p:nvGrpSpPr>
        <p:grpSpPr>
          <a:xfrm>
            <a:off x="1763274" y="5309649"/>
            <a:ext cx="3782502" cy="378250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F"/>
            </a:solidFill>
          </p:spPr>
          <p:txBody>
            <a:bodyPr/>
            <a:lstStyle/>
            <a:p>
              <a:endParaRPr lang="en-US"/>
            </a:p>
          </p:txBody>
        </p:sp>
        <p:sp>
          <p:nvSpPr>
            <p:cNvPr id="9" name="TextBox 9"/>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10" name="TextBox 10"/>
          <p:cNvSpPr txBox="1"/>
          <p:nvPr/>
        </p:nvSpPr>
        <p:spPr>
          <a:xfrm>
            <a:off x="2498416" y="1218187"/>
            <a:ext cx="12355264" cy="736600"/>
          </a:xfrm>
          <a:prstGeom prst="rect">
            <a:avLst/>
          </a:prstGeom>
        </p:spPr>
        <p:txBody>
          <a:bodyPr lIns="0" tIns="0" rIns="0" bIns="0" rtlCol="0" anchor="t">
            <a:spAutoFit/>
          </a:bodyPr>
          <a:lstStyle/>
          <a:p>
            <a:pPr>
              <a:lnSpc>
                <a:spcPts val="5750"/>
              </a:lnSpc>
              <a:spcBef>
                <a:spcPct val="0"/>
              </a:spcBef>
            </a:pPr>
            <a:r>
              <a:rPr lang="en-US" sz="5000">
                <a:solidFill>
                  <a:srgbClr val="A1BD99"/>
                </a:solidFill>
                <a:latin typeface="Fraunces Bold"/>
              </a:rPr>
              <a:t>II. PHÂN TÍCH BÀI VIẾT THAM KHẢO</a:t>
            </a:r>
          </a:p>
        </p:txBody>
      </p:sp>
      <p:grpSp>
        <p:nvGrpSpPr>
          <p:cNvPr id="11" name="Group 11"/>
          <p:cNvGrpSpPr/>
          <p:nvPr/>
        </p:nvGrpSpPr>
        <p:grpSpPr>
          <a:xfrm>
            <a:off x="7153600" y="5551832"/>
            <a:ext cx="4100424" cy="410042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7E4"/>
            </a:solidFill>
          </p:spPr>
          <p:txBody>
            <a:bodyPr/>
            <a:lstStyle/>
            <a:p>
              <a:endParaRPr lang="en-US"/>
            </a:p>
          </p:txBody>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a:off x="12949475" y="5449394"/>
            <a:ext cx="4305300" cy="43053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EED1"/>
            </a:solidFill>
          </p:spPr>
          <p:txBody>
            <a:bodyPr/>
            <a:lstStyle/>
            <a:p>
              <a:endParaRPr lang="en-US"/>
            </a:p>
          </p:txBody>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17" name="TextBox 17"/>
          <p:cNvSpPr txBox="1"/>
          <p:nvPr/>
        </p:nvSpPr>
        <p:spPr>
          <a:xfrm>
            <a:off x="2111475" y="6108754"/>
            <a:ext cx="3086100" cy="2098566"/>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Roboto Condensed"/>
              </a:rPr>
              <a:t>THINK: </a:t>
            </a:r>
          </a:p>
          <a:p>
            <a:pPr algn="ctr">
              <a:lnSpc>
                <a:spcPts val="5600"/>
              </a:lnSpc>
              <a:spcBef>
                <a:spcPct val="0"/>
              </a:spcBef>
            </a:pPr>
            <a:r>
              <a:rPr lang="en-US" sz="4000">
                <a:solidFill>
                  <a:srgbClr val="000000"/>
                </a:solidFill>
                <a:latin typeface="Roboto Condensed"/>
              </a:rPr>
              <a:t>Trả lời cá nhân trong 2 phút</a:t>
            </a:r>
          </a:p>
        </p:txBody>
      </p:sp>
      <p:sp>
        <p:nvSpPr>
          <p:cNvPr id="18" name="TextBox 18"/>
          <p:cNvSpPr txBox="1"/>
          <p:nvPr/>
        </p:nvSpPr>
        <p:spPr>
          <a:xfrm>
            <a:off x="7237096" y="6157492"/>
            <a:ext cx="3933434" cy="2803380"/>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Roboto Condensed"/>
              </a:rPr>
              <a:t>PAIR: </a:t>
            </a:r>
          </a:p>
          <a:p>
            <a:pPr algn="ctr">
              <a:lnSpc>
                <a:spcPts val="5600"/>
              </a:lnSpc>
              <a:spcBef>
                <a:spcPct val="0"/>
              </a:spcBef>
            </a:pPr>
            <a:r>
              <a:rPr lang="en-US" sz="4000">
                <a:solidFill>
                  <a:srgbClr val="000000"/>
                </a:solidFill>
                <a:latin typeface="Roboto Condensed"/>
              </a:rPr>
              <a:t>Trao đổi với bạn bên cạnh trong 1 phút</a:t>
            </a:r>
          </a:p>
        </p:txBody>
      </p:sp>
      <p:sp>
        <p:nvSpPr>
          <p:cNvPr id="19" name="TextBox 19"/>
          <p:cNvSpPr txBox="1"/>
          <p:nvPr/>
        </p:nvSpPr>
        <p:spPr>
          <a:xfrm>
            <a:off x="13432240" y="6467349"/>
            <a:ext cx="3434319" cy="2803380"/>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Roboto Condensed"/>
              </a:rPr>
              <a:t>SHARE: </a:t>
            </a:r>
          </a:p>
          <a:p>
            <a:pPr algn="ctr">
              <a:lnSpc>
                <a:spcPts val="5600"/>
              </a:lnSpc>
              <a:spcBef>
                <a:spcPct val="0"/>
              </a:spcBef>
            </a:pPr>
            <a:r>
              <a:rPr lang="en-US" sz="4000">
                <a:solidFill>
                  <a:srgbClr val="000000"/>
                </a:solidFill>
                <a:latin typeface="Roboto Condensed"/>
              </a:rPr>
              <a:t>Chia sẻ trước lớp khi được giáo viên mời</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743766"/>
            <a:ext cx="14761452" cy="8526964"/>
            <a:chOff x="0" y="0"/>
            <a:chExt cx="3902883" cy="2254503"/>
          </a:xfrm>
        </p:grpSpPr>
        <p:sp>
          <p:nvSpPr>
            <p:cNvPr id="3" name="Freeform 3"/>
            <p:cNvSpPr/>
            <p:nvPr/>
          </p:nvSpPr>
          <p:spPr>
            <a:xfrm>
              <a:off x="0" y="0"/>
              <a:ext cx="3902883" cy="2254503"/>
            </a:xfrm>
            <a:custGeom>
              <a:avLst/>
              <a:gdLst/>
              <a:ahLst/>
              <a:cxnLst/>
              <a:rect l="l" t="t" r="r" b="b"/>
              <a:pathLst>
                <a:path w="3902883" h="2254503">
                  <a:moveTo>
                    <a:pt x="19405" y="0"/>
                  </a:moveTo>
                  <a:lnTo>
                    <a:pt x="3883477" y="0"/>
                  </a:lnTo>
                  <a:cubicBezTo>
                    <a:pt x="3888624" y="0"/>
                    <a:pt x="3893560" y="2044"/>
                    <a:pt x="3897199" y="5684"/>
                  </a:cubicBezTo>
                  <a:cubicBezTo>
                    <a:pt x="3900838" y="9323"/>
                    <a:pt x="3902883" y="14259"/>
                    <a:pt x="3902883" y="19405"/>
                  </a:cubicBezTo>
                  <a:lnTo>
                    <a:pt x="3902883" y="2235098"/>
                  </a:lnTo>
                  <a:cubicBezTo>
                    <a:pt x="3902883" y="2240244"/>
                    <a:pt x="3900838" y="2245180"/>
                    <a:pt x="3897199" y="2248820"/>
                  </a:cubicBezTo>
                  <a:cubicBezTo>
                    <a:pt x="3893560" y="2252459"/>
                    <a:pt x="3888624" y="2254503"/>
                    <a:pt x="3883477" y="2254503"/>
                  </a:cubicBezTo>
                  <a:lnTo>
                    <a:pt x="19405" y="2254503"/>
                  </a:lnTo>
                  <a:cubicBezTo>
                    <a:pt x="14259" y="2254503"/>
                    <a:pt x="9323" y="2252459"/>
                    <a:pt x="5684" y="2248820"/>
                  </a:cubicBezTo>
                  <a:cubicBezTo>
                    <a:pt x="2044" y="2245180"/>
                    <a:pt x="0" y="2240244"/>
                    <a:pt x="0" y="223509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83078"/>
            </a:xfrm>
            <a:prstGeom prst="rect">
              <a:avLst/>
            </a:prstGeom>
          </p:spPr>
          <p:txBody>
            <a:bodyPr lIns="50800" tIns="50800" rIns="50800" bIns="50800" rtlCol="0" anchor="ctr"/>
            <a:lstStyle/>
            <a:p>
              <a:pPr algn="ctr">
                <a:lnSpc>
                  <a:spcPts val="1960"/>
                </a:lnSpc>
                <a:spcBef>
                  <a:spcPct val="0"/>
                </a:spcBef>
              </a:pPr>
              <a:endParaRPr/>
            </a:p>
          </p:txBody>
        </p:sp>
      </p:grpSp>
      <p:sp>
        <p:nvSpPr>
          <p:cNvPr id="6" name="Freeform 6"/>
          <p:cNvSpPr/>
          <p:nvPr/>
        </p:nvSpPr>
        <p:spPr>
          <a:xfrm rot="407756">
            <a:off x="10408952" y="2544149"/>
            <a:ext cx="5360737" cy="5777627"/>
          </a:xfrm>
          <a:custGeom>
            <a:avLst/>
            <a:gdLst/>
            <a:ahLst/>
            <a:cxnLst/>
            <a:rect l="l" t="t" r="r" b="b"/>
            <a:pathLst>
              <a:path w="5360737" h="7582372">
                <a:moveTo>
                  <a:pt x="0" y="0"/>
                </a:moveTo>
                <a:lnTo>
                  <a:pt x="5360737" y="0"/>
                </a:lnTo>
                <a:lnTo>
                  <a:pt x="5360737" y="7582372"/>
                </a:lnTo>
                <a:lnTo>
                  <a:pt x="0" y="7582372"/>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2024429" y="3153948"/>
            <a:ext cx="6177632" cy="4558030"/>
          </a:xfrm>
          <a:prstGeom prst="rect">
            <a:avLst/>
          </a:prstGeom>
        </p:spPr>
        <p:txBody>
          <a:bodyPr lIns="0" tIns="0" rIns="0" bIns="0" rtlCol="0" anchor="t">
            <a:spAutoFit/>
          </a:bodyPr>
          <a:lstStyle/>
          <a:p>
            <a:pPr marL="928373" lvl="1" indent="-464186" algn="just">
              <a:lnSpc>
                <a:spcPts val="6020"/>
              </a:lnSpc>
              <a:buFont typeface="Arial"/>
              <a:buChar char="•"/>
            </a:pPr>
            <a:r>
              <a:rPr lang="en-US" sz="4300">
                <a:solidFill>
                  <a:srgbClr val="4B4949"/>
                </a:solidFill>
                <a:latin typeface="Roboto Condensed"/>
              </a:rPr>
              <a:t>Nhiệm vụ 1: Đọc văn bản mẫu và quan sát các thẻ câu hỏi theo dõi</a:t>
            </a:r>
          </a:p>
          <a:p>
            <a:pPr marL="928373" lvl="1" indent="-464186" algn="just">
              <a:lnSpc>
                <a:spcPts val="6020"/>
              </a:lnSpc>
              <a:buFont typeface="Arial"/>
              <a:buChar char="•"/>
            </a:pPr>
            <a:r>
              <a:rPr lang="en-US" sz="4300">
                <a:solidFill>
                  <a:srgbClr val="4B4949"/>
                </a:solidFill>
                <a:latin typeface="Roboto Condensed"/>
              </a:rPr>
              <a:t>Nhiệm vụ 2: Trả lời các câu hỏi</a:t>
            </a:r>
          </a:p>
          <a:p>
            <a:pPr algn="just">
              <a:lnSpc>
                <a:spcPts val="6020"/>
              </a:lnSpc>
            </a:pPr>
            <a:endParaRPr lang="en-US" sz="4300">
              <a:solidFill>
                <a:srgbClr val="4B4949"/>
              </a:solidFill>
              <a:latin typeface="Roboto Condensed"/>
            </a:endParaRPr>
          </a:p>
        </p:txBody>
      </p:sp>
      <p:sp>
        <p:nvSpPr>
          <p:cNvPr id="8" name="TextBox 8"/>
          <p:cNvSpPr txBox="1"/>
          <p:nvPr/>
        </p:nvSpPr>
        <p:spPr>
          <a:xfrm>
            <a:off x="2498416" y="1218187"/>
            <a:ext cx="12355264" cy="736600"/>
          </a:xfrm>
          <a:prstGeom prst="rect">
            <a:avLst/>
          </a:prstGeom>
        </p:spPr>
        <p:txBody>
          <a:bodyPr lIns="0" tIns="0" rIns="0" bIns="0" rtlCol="0" anchor="t">
            <a:spAutoFit/>
          </a:bodyPr>
          <a:lstStyle/>
          <a:p>
            <a:pPr>
              <a:lnSpc>
                <a:spcPts val="5750"/>
              </a:lnSpc>
              <a:spcBef>
                <a:spcPct val="0"/>
              </a:spcBef>
            </a:pPr>
            <a:r>
              <a:rPr lang="en-US" sz="5000">
                <a:solidFill>
                  <a:srgbClr val="A1BD99"/>
                </a:solidFill>
                <a:latin typeface="Fraunces Bold"/>
              </a:rPr>
              <a:t>II. PHÂN TÍCH BÀI VIẾT THAM KHẢO</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grpSp>
        <p:nvGrpSpPr>
          <p:cNvPr id="3" name="Group 3"/>
          <p:cNvGrpSpPr/>
          <p:nvPr/>
        </p:nvGrpSpPr>
        <p:grpSpPr>
          <a:xfrm>
            <a:off x="151935" y="1576962"/>
            <a:ext cx="3086100" cy="1493405"/>
            <a:chOff x="0" y="0"/>
            <a:chExt cx="812800" cy="393325"/>
          </a:xfrm>
        </p:grpSpPr>
        <p:sp>
          <p:nvSpPr>
            <p:cNvPr id="4" name="Freeform 4"/>
            <p:cNvSpPr/>
            <p:nvPr/>
          </p:nvSpPr>
          <p:spPr>
            <a:xfrm>
              <a:off x="0" y="0"/>
              <a:ext cx="812800" cy="393325"/>
            </a:xfrm>
            <a:custGeom>
              <a:avLst/>
              <a:gdLst/>
              <a:ahLst/>
              <a:cxnLst/>
              <a:rect l="l" t="t" r="r" b="b"/>
              <a:pathLst>
                <a:path w="812800" h="393325">
                  <a:moveTo>
                    <a:pt x="127941" y="0"/>
                  </a:moveTo>
                  <a:lnTo>
                    <a:pt x="684859" y="0"/>
                  </a:lnTo>
                  <a:cubicBezTo>
                    <a:pt x="718791" y="0"/>
                    <a:pt x="751333" y="13479"/>
                    <a:pt x="775327" y="37473"/>
                  </a:cubicBezTo>
                  <a:cubicBezTo>
                    <a:pt x="799321" y="61467"/>
                    <a:pt x="812800" y="94009"/>
                    <a:pt x="812800" y="127941"/>
                  </a:cubicBezTo>
                  <a:lnTo>
                    <a:pt x="812800" y="265384"/>
                  </a:lnTo>
                  <a:cubicBezTo>
                    <a:pt x="812800" y="299316"/>
                    <a:pt x="799321" y="331858"/>
                    <a:pt x="775327" y="355852"/>
                  </a:cubicBezTo>
                  <a:cubicBezTo>
                    <a:pt x="751333" y="379845"/>
                    <a:pt x="718791" y="393325"/>
                    <a:pt x="684859" y="393325"/>
                  </a:cubicBezTo>
                  <a:lnTo>
                    <a:pt x="127941" y="393325"/>
                  </a:lnTo>
                  <a:cubicBezTo>
                    <a:pt x="94009" y="393325"/>
                    <a:pt x="61467" y="379845"/>
                    <a:pt x="37473" y="355852"/>
                  </a:cubicBezTo>
                  <a:cubicBezTo>
                    <a:pt x="13479" y="331858"/>
                    <a:pt x="0" y="299316"/>
                    <a:pt x="0" y="265384"/>
                  </a:cubicBezTo>
                  <a:lnTo>
                    <a:pt x="0" y="127941"/>
                  </a:lnTo>
                  <a:cubicBezTo>
                    <a:pt x="0" y="94009"/>
                    <a:pt x="13479" y="61467"/>
                    <a:pt x="37473" y="37473"/>
                  </a:cubicBezTo>
                  <a:cubicBezTo>
                    <a:pt x="61467" y="13479"/>
                    <a:pt x="94009" y="0"/>
                    <a:pt x="127941" y="0"/>
                  </a:cubicBezTo>
                  <a:close/>
                </a:path>
              </a:pathLst>
            </a:custGeom>
            <a:solidFill>
              <a:srgbClr val="FAEED1"/>
            </a:solidFill>
          </p:spPr>
          <p:txBody>
            <a:bodyPr/>
            <a:lstStyle/>
            <a:p>
              <a:endParaRPr lang="en-US"/>
            </a:p>
          </p:txBody>
        </p:sp>
        <p:sp>
          <p:nvSpPr>
            <p:cNvPr id="5" name="TextBox 5"/>
            <p:cNvSpPr txBox="1"/>
            <p:nvPr/>
          </p:nvSpPr>
          <p:spPr>
            <a:xfrm>
              <a:off x="0" y="-28575"/>
              <a:ext cx="812800" cy="421900"/>
            </a:xfrm>
            <a:prstGeom prst="rect">
              <a:avLst/>
            </a:prstGeom>
          </p:spPr>
          <p:txBody>
            <a:bodyPr lIns="50800" tIns="50800" rIns="50800" bIns="50800" rtlCol="0" anchor="ctr"/>
            <a:lstStyle/>
            <a:p>
              <a:pPr algn="ctr">
                <a:lnSpc>
                  <a:spcPts val="1960"/>
                </a:lnSpc>
              </a:pPr>
              <a:endParaRPr/>
            </a:p>
          </p:txBody>
        </p:sp>
      </p:grpSp>
      <p:grpSp>
        <p:nvGrpSpPr>
          <p:cNvPr id="6" name="Group 6"/>
          <p:cNvGrpSpPr/>
          <p:nvPr/>
        </p:nvGrpSpPr>
        <p:grpSpPr>
          <a:xfrm>
            <a:off x="3724779" y="1576962"/>
            <a:ext cx="14261535" cy="1493405"/>
            <a:chOff x="0" y="0"/>
            <a:chExt cx="3756125" cy="393325"/>
          </a:xfrm>
        </p:grpSpPr>
        <p:sp>
          <p:nvSpPr>
            <p:cNvPr id="7" name="Freeform 7"/>
            <p:cNvSpPr/>
            <p:nvPr/>
          </p:nvSpPr>
          <p:spPr>
            <a:xfrm>
              <a:off x="0" y="0"/>
              <a:ext cx="3756125" cy="393325"/>
            </a:xfrm>
            <a:custGeom>
              <a:avLst/>
              <a:gdLst/>
              <a:ahLst/>
              <a:cxnLst/>
              <a:rect l="l" t="t" r="r" b="b"/>
              <a:pathLst>
                <a:path w="3756125" h="393325">
                  <a:moveTo>
                    <a:pt x="0" y="0"/>
                  </a:moveTo>
                  <a:lnTo>
                    <a:pt x="3756125" y="0"/>
                  </a:lnTo>
                  <a:lnTo>
                    <a:pt x="3756125" y="393325"/>
                  </a:lnTo>
                  <a:lnTo>
                    <a:pt x="0" y="393325"/>
                  </a:lnTo>
                  <a:close/>
                </a:path>
              </a:pathLst>
            </a:custGeom>
            <a:solidFill>
              <a:srgbClr val="FDF7E4"/>
            </a:solidFill>
          </p:spPr>
          <p:txBody>
            <a:bodyPr/>
            <a:lstStyle/>
            <a:p>
              <a:endParaRPr lang="en-US"/>
            </a:p>
          </p:txBody>
        </p:sp>
        <p:sp>
          <p:nvSpPr>
            <p:cNvPr id="8" name="TextBox 8"/>
            <p:cNvSpPr txBox="1"/>
            <p:nvPr/>
          </p:nvSpPr>
          <p:spPr>
            <a:xfrm>
              <a:off x="0" y="-28575"/>
              <a:ext cx="3756125" cy="421900"/>
            </a:xfrm>
            <a:prstGeom prst="rect">
              <a:avLst/>
            </a:prstGeom>
          </p:spPr>
          <p:txBody>
            <a:bodyPr lIns="50800" tIns="50800" rIns="50800" bIns="50800" rtlCol="0" anchor="ctr"/>
            <a:lstStyle/>
            <a:p>
              <a:pPr algn="ctr">
                <a:lnSpc>
                  <a:spcPts val="1960"/>
                </a:lnSpc>
              </a:pPr>
              <a:endParaRPr/>
            </a:p>
          </p:txBody>
        </p:sp>
      </p:grpSp>
      <p:sp>
        <p:nvSpPr>
          <p:cNvPr id="9" name="TextBox 9"/>
          <p:cNvSpPr txBox="1"/>
          <p:nvPr/>
        </p:nvSpPr>
        <p:spPr>
          <a:xfrm>
            <a:off x="303870" y="292100"/>
            <a:ext cx="12355264" cy="736600"/>
          </a:xfrm>
          <a:prstGeom prst="rect">
            <a:avLst/>
          </a:prstGeom>
        </p:spPr>
        <p:txBody>
          <a:bodyPr lIns="0" tIns="0" rIns="0" bIns="0" rtlCol="0" anchor="t">
            <a:spAutoFit/>
          </a:bodyPr>
          <a:lstStyle/>
          <a:p>
            <a:pPr>
              <a:lnSpc>
                <a:spcPts val="5750"/>
              </a:lnSpc>
              <a:spcBef>
                <a:spcPct val="0"/>
              </a:spcBef>
            </a:pPr>
            <a:r>
              <a:rPr lang="en-US" sz="5000">
                <a:solidFill>
                  <a:srgbClr val="FFFFFF"/>
                </a:solidFill>
                <a:latin typeface="Fraunces Bold"/>
              </a:rPr>
              <a:t>II. PHÂN TÍCH BÀI VIẾT THAM KHẢO</a:t>
            </a:r>
          </a:p>
        </p:txBody>
      </p:sp>
      <p:sp>
        <p:nvSpPr>
          <p:cNvPr id="10" name="TextBox 10"/>
          <p:cNvSpPr txBox="1"/>
          <p:nvPr/>
        </p:nvSpPr>
        <p:spPr>
          <a:xfrm>
            <a:off x="684163" y="1945858"/>
            <a:ext cx="1566267" cy="679450"/>
          </a:xfrm>
          <a:prstGeom prst="rect">
            <a:avLst/>
          </a:prstGeom>
        </p:spPr>
        <p:txBody>
          <a:bodyPr wrap="square" lIns="0" tIns="0" rIns="0" bIns="0" rtlCol="0" anchor="t">
            <a:spAutoFit/>
          </a:bodyPr>
          <a:lstStyle/>
          <a:p>
            <a:pPr algn="ctr">
              <a:lnSpc>
                <a:spcPts val="5599"/>
              </a:lnSpc>
            </a:pPr>
            <a:r>
              <a:rPr lang="en-US" sz="3999" dirty="0" err="1">
                <a:solidFill>
                  <a:srgbClr val="000000"/>
                </a:solidFill>
                <a:latin typeface="Roboto Condensed Bold"/>
              </a:rPr>
              <a:t>Mở</a:t>
            </a:r>
            <a:r>
              <a:rPr lang="en-US" sz="3999" dirty="0">
                <a:solidFill>
                  <a:srgbClr val="000000"/>
                </a:solidFill>
                <a:latin typeface="Roboto Condensed Bold"/>
              </a:rPr>
              <a:t> </a:t>
            </a:r>
            <a:r>
              <a:rPr lang="en-US" sz="3999" dirty="0" err="1">
                <a:solidFill>
                  <a:srgbClr val="000000"/>
                </a:solidFill>
                <a:latin typeface="Roboto Condensed Bold"/>
              </a:rPr>
              <a:t>bài</a:t>
            </a:r>
            <a:endParaRPr lang="en-US" sz="3999" dirty="0">
              <a:solidFill>
                <a:srgbClr val="000000"/>
              </a:solidFill>
              <a:latin typeface="Roboto Condensed Bold"/>
            </a:endParaRPr>
          </a:p>
        </p:txBody>
      </p:sp>
      <p:sp>
        <p:nvSpPr>
          <p:cNvPr id="11" name="TextBox 11"/>
          <p:cNvSpPr txBox="1"/>
          <p:nvPr/>
        </p:nvSpPr>
        <p:spPr>
          <a:xfrm>
            <a:off x="4120826" y="2037367"/>
            <a:ext cx="5023174" cy="679414"/>
          </a:xfrm>
          <a:prstGeom prst="rect">
            <a:avLst/>
          </a:prstGeom>
        </p:spPr>
        <p:txBody>
          <a:bodyPr lIns="0" tIns="0" rIns="0" bIns="0" rtlCol="0" anchor="t">
            <a:spAutoFit/>
          </a:bodyPr>
          <a:lstStyle/>
          <a:p>
            <a:pPr algn="ctr">
              <a:lnSpc>
                <a:spcPts val="5599"/>
              </a:lnSpc>
            </a:pPr>
            <a:r>
              <a:rPr lang="en-US" sz="3999" dirty="0" err="1">
                <a:solidFill>
                  <a:srgbClr val="000000"/>
                </a:solidFill>
                <a:latin typeface="Roboto Condensed"/>
              </a:rPr>
              <a:t>Nêu</a:t>
            </a:r>
            <a:r>
              <a:rPr lang="en-US" sz="3999" dirty="0">
                <a:solidFill>
                  <a:srgbClr val="000000"/>
                </a:solidFill>
                <a:latin typeface="Roboto Condensed"/>
              </a:rPr>
              <a:t> </a:t>
            </a:r>
            <a:r>
              <a:rPr lang="en-US" sz="3999" dirty="0" err="1">
                <a:solidFill>
                  <a:srgbClr val="000000"/>
                </a:solidFill>
                <a:latin typeface="Roboto Condensed"/>
              </a:rPr>
              <a:t>vấn</a:t>
            </a:r>
            <a:r>
              <a:rPr lang="en-US" sz="3999" dirty="0">
                <a:solidFill>
                  <a:srgbClr val="000000"/>
                </a:solidFill>
                <a:latin typeface="Roboto Condensed"/>
              </a:rPr>
              <a:t> </a:t>
            </a:r>
            <a:r>
              <a:rPr lang="en-US" sz="3999" dirty="0" err="1">
                <a:solidFill>
                  <a:srgbClr val="000000"/>
                </a:solidFill>
                <a:latin typeface="Roboto Condensed"/>
              </a:rPr>
              <a:t>đề</a:t>
            </a:r>
            <a:r>
              <a:rPr lang="en-US" sz="3999" dirty="0">
                <a:solidFill>
                  <a:srgbClr val="000000"/>
                </a:solidFill>
                <a:latin typeface="Roboto Condensed"/>
              </a:rPr>
              <a:t> </a:t>
            </a:r>
            <a:r>
              <a:rPr lang="en-US" sz="3999" dirty="0" err="1">
                <a:solidFill>
                  <a:srgbClr val="000000"/>
                </a:solidFill>
                <a:latin typeface="Roboto Condensed"/>
              </a:rPr>
              <a:t>cần</a:t>
            </a:r>
            <a:r>
              <a:rPr lang="en-US" sz="3999" dirty="0">
                <a:solidFill>
                  <a:srgbClr val="000000"/>
                </a:solidFill>
                <a:latin typeface="Roboto Condensed"/>
              </a:rPr>
              <a:t> </a:t>
            </a:r>
            <a:r>
              <a:rPr lang="en-US" sz="3999" dirty="0" err="1">
                <a:solidFill>
                  <a:srgbClr val="000000"/>
                </a:solidFill>
                <a:latin typeface="Roboto Condensed"/>
              </a:rPr>
              <a:t>bàn</a:t>
            </a:r>
            <a:r>
              <a:rPr lang="en-US" sz="3999" dirty="0">
                <a:solidFill>
                  <a:srgbClr val="000000"/>
                </a:solidFill>
                <a:latin typeface="Roboto Condensed"/>
              </a:rPr>
              <a:t> </a:t>
            </a:r>
            <a:r>
              <a:rPr lang="en-US" sz="3999" dirty="0" err="1">
                <a:solidFill>
                  <a:srgbClr val="000000"/>
                </a:solidFill>
                <a:latin typeface="Roboto Condensed"/>
              </a:rPr>
              <a:t>luận</a:t>
            </a:r>
            <a:r>
              <a:rPr lang="en-US" sz="3999" dirty="0">
                <a:solidFill>
                  <a:srgbClr val="000000"/>
                </a:solidFill>
                <a:latin typeface="Roboto Condensed"/>
              </a:rPr>
              <a:t> </a:t>
            </a:r>
          </a:p>
        </p:txBody>
      </p:sp>
      <p:grpSp>
        <p:nvGrpSpPr>
          <p:cNvPr id="12" name="Group 12"/>
          <p:cNvGrpSpPr/>
          <p:nvPr/>
        </p:nvGrpSpPr>
        <p:grpSpPr>
          <a:xfrm>
            <a:off x="151935" y="5118656"/>
            <a:ext cx="3086100" cy="1493405"/>
            <a:chOff x="0" y="0"/>
            <a:chExt cx="812800" cy="393325"/>
          </a:xfrm>
        </p:grpSpPr>
        <p:sp>
          <p:nvSpPr>
            <p:cNvPr id="13" name="Freeform 13"/>
            <p:cNvSpPr/>
            <p:nvPr/>
          </p:nvSpPr>
          <p:spPr>
            <a:xfrm>
              <a:off x="0" y="0"/>
              <a:ext cx="812800" cy="393325"/>
            </a:xfrm>
            <a:custGeom>
              <a:avLst/>
              <a:gdLst/>
              <a:ahLst/>
              <a:cxnLst/>
              <a:rect l="l" t="t" r="r" b="b"/>
              <a:pathLst>
                <a:path w="812800" h="393325">
                  <a:moveTo>
                    <a:pt x="127941" y="0"/>
                  </a:moveTo>
                  <a:lnTo>
                    <a:pt x="684859" y="0"/>
                  </a:lnTo>
                  <a:cubicBezTo>
                    <a:pt x="718791" y="0"/>
                    <a:pt x="751333" y="13479"/>
                    <a:pt x="775327" y="37473"/>
                  </a:cubicBezTo>
                  <a:cubicBezTo>
                    <a:pt x="799321" y="61467"/>
                    <a:pt x="812800" y="94009"/>
                    <a:pt x="812800" y="127941"/>
                  </a:cubicBezTo>
                  <a:lnTo>
                    <a:pt x="812800" y="265384"/>
                  </a:lnTo>
                  <a:cubicBezTo>
                    <a:pt x="812800" y="299316"/>
                    <a:pt x="799321" y="331858"/>
                    <a:pt x="775327" y="355852"/>
                  </a:cubicBezTo>
                  <a:cubicBezTo>
                    <a:pt x="751333" y="379845"/>
                    <a:pt x="718791" y="393325"/>
                    <a:pt x="684859" y="393325"/>
                  </a:cubicBezTo>
                  <a:lnTo>
                    <a:pt x="127941" y="393325"/>
                  </a:lnTo>
                  <a:cubicBezTo>
                    <a:pt x="94009" y="393325"/>
                    <a:pt x="61467" y="379845"/>
                    <a:pt x="37473" y="355852"/>
                  </a:cubicBezTo>
                  <a:cubicBezTo>
                    <a:pt x="13479" y="331858"/>
                    <a:pt x="0" y="299316"/>
                    <a:pt x="0" y="265384"/>
                  </a:cubicBezTo>
                  <a:lnTo>
                    <a:pt x="0" y="127941"/>
                  </a:lnTo>
                  <a:cubicBezTo>
                    <a:pt x="0" y="94009"/>
                    <a:pt x="13479" y="61467"/>
                    <a:pt x="37473" y="37473"/>
                  </a:cubicBezTo>
                  <a:cubicBezTo>
                    <a:pt x="61467" y="13479"/>
                    <a:pt x="94009" y="0"/>
                    <a:pt x="127941" y="0"/>
                  </a:cubicBezTo>
                  <a:close/>
                </a:path>
              </a:pathLst>
            </a:custGeom>
            <a:solidFill>
              <a:srgbClr val="FAEED1"/>
            </a:solidFill>
          </p:spPr>
          <p:txBody>
            <a:bodyPr/>
            <a:lstStyle/>
            <a:p>
              <a:endParaRPr lang="en-US"/>
            </a:p>
          </p:txBody>
        </p:sp>
        <p:sp>
          <p:nvSpPr>
            <p:cNvPr id="14" name="TextBox 14"/>
            <p:cNvSpPr txBox="1"/>
            <p:nvPr/>
          </p:nvSpPr>
          <p:spPr>
            <a:xfrm>
              <a:off x="0" y="-28575"/>
              <a:ext cx="812800" cy="421900"/>
            </a:xfrm>
            <a:prstGeom prst="rect">
              <a:avLst/>
            </a:prstGeom>
          </p:spPr>
          <p:txBody>
            <a:bodyPr lIns="50800" tIns="50800" rIns="50800" bIns="50800" rtlCol="0" anchor="ctr"/>
            <a:lstStyle/>
            <a:p>
              <a:pPr algn="ctr">
                <a:lnSpc>
                  <a:spcPts val="1960"/>
                </a:lnSpc>
              </a:pPr>
              <a:endParaRPr/>
            </a:p>
          </p:txBody>
        </p:sp>
      </p:grpSp>
      <p:grpSp>
        <p:nvGrpSpPr>
          <p:cNvPr id="15" name="Group 15"/>
          <p:cNvGrpSpPr/>
          <p:nvPr/>
        </p:nvGrpSpPr>
        <p:grpSpPr>
          <a:xfrm>
            <a:off x="3724779" y="3801648"/>
            <a:ext cx="14261535" cy="3764280"/>
            <a:chOff x="0" y="0"/>
            <a:chExt cx="3756125" cy="991415"/>
          </a:xfrm>
        </p:grpSpPr>
        <p:sp>
          <p:nvSpPr>
            <p:cNvPr id="16" name="Freeform 16"/>
            <p:cNvSpPr/>
            <p:nvPr/>
          </p:nvSpPr>
          <p:spPr>
            <a:xfrm>
              <a:off x="0" y="0"/>
              <a:ext cx="3756125" cy="991415"/>
            </a:xfrm>
            <a:custGeom>
              <a:avLst/>
              <a:gdLst/>
              <a:ahLst/>
              <a:cxnLst/>
              <a:rect l="l" t="t" r="r" b="b"/>
              <a:pathLst>
                <a:path w="3756125" h="991415">
                  <a:moveTo>
                    <a:pt x="0" y="0"/>
                  </a:moveTo>
                  <a:lnTo>
                    <a:pt x="3756125" y="0"/>
                  </a:lnTo>
                  <a:lnTo>
                    <a:pt x="3756125" y="991415"/>
                  </a:lnTo>
                  <a:lnTo>
                    <a:pt x="0" y="991415"/>
                  </a:lnTo>
                  <a:close/>
                </a:path>
              </a:pathLst>
            </a:custGeom>
            <a:solidFill>
              <a:srgbClr val="FDF7E4"/>
            </a:solidFill>
          </p:spPr>
          <p:txBody>
            <a:bodyPr/>
            <a:lstStyle/>
            <a:p>
              <a:endParaRPr lang="en-US"/>
            </a:p>
          </p:txBody>
        </p:sp>
        <p:sp>
          <p:nvSpPr>
            <p:cNvPr id="17" name="TextBox 17"/>
            <p:cNvSpPr txBox="1"/>
            <p:nvPr/>
          </p:nvSpPr>
          <p:spPr>
            <a:xfrm>
              <a:off x="0" y="-28575"/>
              <a:ext cx="3756125" cy="1019990"/>
            </a:xfrm>
            <a:prstGeom prst="rect">
              <a:avLst/>
            </a:prstGeom>
          </p:spPr>
          <p:txBody>
            <a:bodyPr lIns="50800" tIns="50800" rIns="50800" bIns="50800" rtlCol="0" anchor="ctr"/>
            <a:lstStyle/>
            <a:p>
              <a:pPr algn="ctr">
                <a:lnSpc>
                  <a:spcPts val="1960"/>
                </a:lnSpc>
              </a:pPr>
              <a:endParaRPr/>
            </a:p>
          </p:txBody>
        </p:sp>
      </p:grpSp>
      <p:sp>
        <p:nvSpPr>
          <p:cNvPr id="18" name="TextBox 18"/>
          <p:cNvSpPr txBox="1"/>
          <p:nvPr/>
        </p:nvSpPr>
        <p:spPr>
          <a:xfrm>
            <a:off x="457200" y="5607588"/>
            <a:ext cx="1977777" cy="679450"/>
          </a:xfrm>
          <a:prstGeom prst="rect">
            <a:avLst/>
          </a:prstGeom>
        </p:spPr>
        <p:txBody>
          <a:bodyPr wrap="square" lIns="0" tIns="0" rIns="0" bIns="0" rtlCol="0" anchor="t">
            <a:spAutoFit/>
          </a:bodyPr>
          <a:lstStyle/>
          <a:p>
            <a:pPr algn="ctr">
              <a:lnSpc>
                <a:spcPts val="5599"/>
              </a:lnSpc>
            </a:pPr>
            <a:r>
              <a:rPr lang="en-US" sz="3999" dirty="0" err="1">
                <a:solidFill>
                  <a:srgbClr val="000000"/>
                </a:solidFill>
                <a:latin typeface="Roboto Condensed Bold"/>
              </a:rPr>
              <a:t>Thân</a:t>
            </a:r>
            <a:r>
              <a:rPr lang="en-US" sz="3999" dirty="0">
                <a:solidFill>
                  <a:srgbClr val="000000"/>
                </a:solidFill>
                <a:latin typeface="Roboto Condensed Bold"/>
              </a:rPr>
              <a:t> </a:t>
            </a:r>
            <a:r>
              <a:rPr lang="en-US" sz="3999" dirty="0" err="1">
                <a:solidFill>
                  <a:srgbClr val="000000"/>
                </a:solidFill>
                <a:latin typeface="Roboto Condensed Bold"/>
              </a:rPr>
              <a:t>bài</a:t>
            </a:r>
            <a:endParaRPr lang="en-US" sz="3999" dirty="0">
              <a:solidFill>
                <a:srgbClr val="000000"/>
              </a:solidFill>
              <a:latin typeface="Roboto Condensed Bold"/>
            </a:endParaRPr>
          </a:p>
        </p:txBody>
      </p:sp>
      <p:sp>
        <p:nvSpPr>
          <p:cNvPr id="19" name="TextBox 19"/>
          <p:cNvSpPr txBox="1"/>
          <p:nvPr/>
        </p:nvSpPr>
        <p:spPr>
          <a:xfrm>
            <a:off x="3452274" y="3862289"/>
            <a:ext cx="13807026" cy="4203483"/>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err="1">
                <a:solidFill>
                  <a:srgbClr val="000000"/>
                </a:solidFill>
                <a:latin typeface="Roboto Condensed"/>
              </a:rPr>
              <a:t>Chứng</a:t>
            </a:r>
            <a:r>
              <a:rPr lang="en-US" sz="3999" dirty="0">
                <a:solidFill>
                  <a:srgbClr val="000000"/>
                </a:solidFill>
                <a:latin typeface="Roboto Condensed"/>
              </a:rPr>
              <a:t> </a:t>
            </a:r>
            <a:r>
              <a:rPr lang="en-US" sz="3999" dirty="0" err="1">
                <a:solidFill>
                  <a:srgbClr val="000000"/>
                </a:solidFill>
                <a:latin typeface="Roboto Condensed"/>
              </a:rPr>
              <a:t>minh</a:t>
            </a:r>
            <a:r>
              <a:rPr lang="en-US" sz="3999" dirty="0">
                <a:solidFill>
                  <a:srgbClr val="000000"/>
                </a:solidFill>
                <a:latin typeface="Roboto Condensed"/>
              </a:rPr>
              <a:t> </a:t>
            </a:r>
            <a:r>
              <a:rPr lang="en-US" sz="3999" dirty="0" err="1">
                <a:solidFill>
                  <a:srgbClr val="000000"/>
                </a:solidFill>
                <a:latin typeface="Roboto Condensed"/>
              </a:rPr>
              <a:t>tính</a:t>
            </a:r>
            <a:r>
              <a:rPr lang="en-US" sz="3999" dirty="0">
                <a:solidFill>
                  <a:srgbClr val="000000"/>
                </a:solidFill>
                <a:latin typeface="Roboto Condensed"/>
              </a:rPr>
              <a:t> </a:t>
            </a:r>
            <a:r>
              <a:rPr lang="en-US" sz="3999" dirty="0" err="1">
                <a:solidFill>
                  <a:srgbClr val="000000"/>
                </a:solidFill>
                <a:latin typeface="Roboto Condensed"/>
              </a:rPr>
              <a:t>đúng</a:t>
            </a:r>
            <a:r>
              <a:rPr lang="en-US" sz="3999" dirty="0">
                <a:solidFill>
                  <a:srgbClr val="000000"/>
                </a:solidFill>
                <a:latin typeface="Roboto Condensed"/>
              </a:rPr>
              <a:t> </a:t>
            </a:r>
            <a:r>
              <a:rPr lang="en-US" sz="3999" dirty="0" err="1">
                <a:solidFill>
                  <a:srgbClr val="000000"/>
                </a:solidFill>
                <a:latin typeface="Roboto Condensed"/>
              </a:rPr>
              <a:t>đắn</a:t>
            </a:r>
            <a:r>
              <a:rPr lang="en-US" sz="3999" dirty="0">
                <a:solidFill>
                  <a:srgbClr val="000000"/>
                </a:solidFill>
                <a:latin typeface="Roboto Condensed"/>
              </a:rPr>
              <a:t> </a:t>
            </a:r>
            <a:r>
              <a:rPr lang="en-US" sz="3999" dirty="0" err="1">
                <a:solidFill>
                  <a:srgbClr val="000000"/>
                </a:solidFill>
                <a:latin typeface="Roboto Condensed"/>
              </a:rPr>
              <a:t>của</a:t>
            </a:r>
            <a:r>
              <a:rPr lang="en-US" sz="3999" dirty="0">
                <a:solidFill>
                  <a:srgbClr val="000000"/>
                </a:solidFill>
                <a:latin typeface="Roboto Condensed"/>
              </a:rPr>
              <a:t> </a:t>
            </a:r>
            <a:r>
              <a:rPr lang="en-US" sz="3999" dirty="0" err="1">
                <a:solidFill>
                  <a:srgbClr val="000000"/>
                </a:solidFill>
                <a:latin typeface="Roboto Condensed"/>
              </a:rPr>
              <a:t>vấn</a:t>
            </a:r>
            <a:r>
              <a:rPr lang="en-US" sz="3999" dirty="0">
                <a:solidFill>
                  <a:srgbClr val="000000"/>
                </a:solidFill>
                <a:latin typeface="Roboto Condensed"/>
              </a:rPr>
              <a:t> </a:t>
            </a:r>
            <a:r>
              <a:rPr lang="en-US" sz="3999" dirty="0" err="1">
                <a:solidFill>
                  <a:srgbClr val="000000"/>
                </a:solidFill>
                <a:latin typeface="Roboto Condensed"/>
              </a:rPr>
              <a:t>đề</a:t>
            </a:r>
            <a:r>
              <a:rPr lang="en-US" sz="3999" dirty="0">
                <a:solidFill>
                  <a:srgbClr val="000000"/>
                </a:solidFill>
                <a:latin typeface="Roboto Condensed"/>
              </a:rPr>
              <a:t> (</a:t>
            </a:r>
            <a:r>
              <a:rPr lang="en-US" sz="3999" dirty="0" err="1">
                <a:solidFill>
                  <a:srgbClr val="000000"/>
                </a:solidFill>
                <a:latin typeface="Roboto Condensed"/>
              </a:rPr>
              <a:t>lấy</a:t>
            </a:r>
            <a:r>
              <a:rPr lang="en-US" sz="3999" dirty="0">
                <a:solidFill>
                  <a:srgbClr val="000000"/>
                </a:solidFill>
                <a:latin typeface="Roboto Condensed"/>
              </a:rPr>
              <a:t> </a:t>
            </a:r>
            <a:r>
              <a:rPr lang="en-US" sz="3999" dirty="0" err="1">
                <a:solidFill>
                  <a:srgbClr val="000000"/>
                </a:solidFill>
                <a:latin typeface="Roboto Condensed"/>
              </a:rPr>
              <a:t>bằng</a:t>
            </a:r>
            <a:r>
              <a:rPr lang="en-US" sz="3999" dirty="0">
                <a:solidFill>
                  <a:srgbClr val="000000"/>
                </a:solidFill>
                <a:latin typeface="Roboto Condensed"/>
              </a:rPr>
              <a:t> </a:t>
            </a:r>
            <a:r>
              <a:rPr lang="en-US" sz="3999" dirty="0" err="1">
                <a:solidFill>
                  <a:srgbClr val="000000"/>
                </a:solidFill>
                <a:latin typeface="Roboto Condensed"/>
              </a:rPr>
              <a:t>chứng</a:t>
            </a:r>
            <a:r>
              <a:rPr lang="en-US" sz="3999" dirty="0">
                <a:solidFill>
                  <a:srgbClr val="000000"/>
                </a:solidFill>
                <a:latin typeface="Roboto Condensed"/>
              </a:rPr>
              <a:t> </a:t>
            </a:r>
            <a:r>
              <a:rPr lang="en-US" sz="3999" dirty="0" err="1">
                <a:solidFill>
                  <a:srgbClr val="000000"/>
                </a:solidFill>
                <a:latin typeface="Roboto Condensed"/>
              </a:rPr>
              <a:t>trong</a:t>
            </a:r>
            <a:r>
              <a:rPr lang="en-US" sz="3999" dirty="0">
                <a:solidFill>
                  <a:srgbClr val="000000"/>
                </a:solidFill>
                <a:latin typeface="Roboto Condensed"/>
              </a:rPr>
              <a:t> </a:t>
            </a:r>
            <a:r>
              <a:rPr lang="en-US" sz="3999" dirty="0" err="1">
                <a:solidFill>
                  <a:srgbClr val="000000"/>
                </a:solidFill>
                <a:latin typeface="Roboto Condensed"/>
              </a:rPr>
              <a:t>cuộc</a:t>
            </a:r>
            <a:r>
              <a:rPr lang="en-US" sz="3999" dirty="0">
                <a:solidFill>
                  <a:srgbClr val="000000"/>
                </a:solidFill>
                <a:latin typeface="Roboto Condensed"/>
              </a:rPr>
              <a:t> </a:t>
            </a:r>
            <a:r>
              <a:rPr lang="en-US" sz="3999" dirty="0" err="1">
                <a:solidFill>
                  <a:srgbClr val="000000"/>
                </a:solidFill>
                <a:latin typeface="Roboto Condensed"/>
              </a:rPr>
              <a:t>sống</a:t>
            </a:r>
            <a:r>
              <a:rPr lang="en-US" sz="3999" dirty="0">
                <a:solidFill>
                  <a:srgbClr val="000000"/>
                </a:solidFill>
                <a:latin typeface="Roboto Condensed"/>
              </a:rPr>
              <a:t> / </a:t>
            </a:r>
            <a:r>
              <a:rPr lang="en-US" sz="3999" dirty="0" err="1">
                <a:solidFill>
                  <a:srgbClr val="000000"/>
                </a:solidFill>
                <a:latin typeface="Roboto Condensed"/>
              </a:rPr>
              <a:t>trong</a:t>
            </a:r>
            <a:r>
              <a:rPr lang="en-US" sz="3999" dirty="0">
                <a:solidFill>
                  <a:srgbClr val="000000"/>
                </a:solidFill>
                <a:latin typeface="Roboto Condensed"/>
              </a:rPr>
              <a:t> </a:t>
            </a:r>
            <a:r>
              <a:rPr lang="en-US" sz="3999" dirty="0" err="1">
                <a:solidFill>
                  <a:srgbClr val="000000"/>
                </a:solidFill>
                <a:latin typeface="Roboto Condensed"/>
              </a:rPr>
              <a:t>văn</a:t>
            </a:r>
            <a:r>
              <a:rPr lang="en-US" sz="3999" dirty="0">
                <a:solidFill>
                  <a:srgbClr val="000000"/>
                </a:solidFill>
                <a:latin typeface="Roboto Condensed"/>
              </a:rPr>
              <a:t> </a:t>
            </a:r>
            <a:r>
              <a:rPr lang="en-US" sz="3999" dirty="0" err="1">
                <a:solidFill>
                  <a:srgbClr val="000000"/>
                </a:solidFill>
                <a:latin typeface="Roboto Condensed"/>
              </a:rPr>
              <a:t>học</a:t>
            </a:r>
            <a:r>
              <a:rPr lang="en-US" sz="3999" dirty="0">
                <a:solidFill>
                  <a:srgbClr val="000000"/>
                </a:solidFill>
                <a:latin typeface="Roboto Condensed"/>
              </a:rPr>
              <a:t>)</a:t>
            </a:r>
          </a:p>
          <a:p>
            <a:pPr marL="863599" lvl="1" indent="-431800" algn="just">
              <a:lnSpc>
                <a:spcPts val="5599"/>
              </a:lnSpc>
              <a:buFont typeface="Arial"/>
              <a:buChar char="•"/>
            </a:pPr>
            <a:r>
              <a:rPr lang="en-US" sz="3999" dirty="0">
                <a:solidFill>
                  <a:srgbClr val="000000"/>
                </a:solidFill>
                <a:latin typeface="Roboto Condensed"/>
              </a:rPr>
              <a:t>Bình </a:t>
            </a:r>
            <a:r>
              <a:rPr lang="en-US" sz="3999" dirty="0" err="1">
                <a:solidFill>
                  <a:srgbClr val="000000"/>
                </a:solidFill>
                <a:latin typeface="Roboto Condensed"/>
              </a:rPr>
              <a:t>luận</a:t>
            </a:r>
            <a:r>
              <a:rPr lang="en-US" sz="3999" dirty="0">
                <a:solidFill>
                  <a:srgbClr val="000000"/>
                </a:solidFill>
                <a:latin typeface="Roboto Condensed"/>
              </a:rPr>
              <a:t> </a:t>
            </a:r>
            <a:r>
              <a:rPr lang="en-US" sz="3999" dirty="0" err="1">
                <a:solidFill>
                  <a:srgbClr val="000000"/>
                </a:solidFill>
                <a:latin typeface="Roboto Condensed"/>
              </a:rPr>
              <a:t>câu</a:t>
            </a:r>
            <a:r>
              <a:rPr lang="en-US" sz="3999" dirty="0">
                <a:solidFill>
                  <a:srgbClr val="000000"/>
                </a:solidFill>
                <a:latin typeface="Roboto Condensed"/>
              </a:rPr>
              <a:t> </a:t>
            </a:r>
            <a:r>
              <a:rPr lang="en-US" sz="3999" dirty="0" err="1">
                <a:solidFill>
                  <a:srgbClr val="000000"/>
                </a:solidFill>
                <a:latin typeface="Roboto Condensed"/>
              </a:rPr>
              <a:t>nói</a:t>
            </a:r>
            <a:endParaRPr lang="en-US" sz="3999" dirty="0">
              <a:solidFill>
                <a:srgbClr val="000000"/>
              </a:solidFill>
              <a:latin typeface="Roboto Condensed"/>
            </a:endParaRPr>
          </a:p>
          <a:p>
            <a:pPr marL="863599" lvl="1" indent="-431800" algn="just">
              <a:lnSpc>
                <a:spcPts val="5599"/>
              </a:lnSpc>
              <a:buFont typeface="Arial"/>
              <a:buChar char="•"/>
            </a:pPr>
            <a:r>
              <a:rPr lang="en-US" sz="3999" dirty="0" err="1">
                <a:solidFill>
                  <a:srgbClr val="000000"/>
                </a:solidFill>
                <a:latin typeface="Roboto Condensed"/>
              </a:rPr>
              <a:t>Khẳng</a:t>
            </a:r>
            <a:r>
              <a:rPr lang="en-US" sz="3999" dirty="0">
                <a:solidFill>
                  <a:srgbClr val="000000"/>
                </a:solidFill>
                <a:latin typeface="Roboto Condensed"/>
              </a:rPr>
              <a:t> </a:t>
            </a:r>
            <a:r>
              <a:rPr lang="en-US" sz="3999" dirty="0" err="1">
                <a:solidFill>
                  <a:srgbClr val="000000"/>
                </a:solidFill>
                <a:latin typeface="Roboto Condensed"/>
              </a:rPr>
              <a:t>định</a:t>
            </a:r>
            <a:r>
              <a:rPr lang="en-US" sz="3999" dirty="0">
                <a:solidFill>
                  <a:srgbClr val="000000"/>
                </a:solidFill>
                <a:latin typeface="Roboto Condensed"/>
              </a:rPr>
              <a:t> ý </a:t>
            </a:r>
            <a:r>
              <a:rPr lang="en-US" sz="3999" dirty="0" err="1">
                <a:solidFill>
                  <a:srgbClr val="000000"/>
                </a:solidFill>
                <a:latin typeface="Roboto Condensed"/>
              </a:rPr>
              <a:t>nghĩa</a:t>
            </a:r>
            <a:r>
              <a:rPr lang="en-US" sz="3999" dirty="0">
                <a:solidFill>
                  <a:srgbClr val="000000"/>
                </a:solidFill>
                <a:latin typeface="Roboto Condensed"/>
              </a:rPr>
              <a:t> </a:t>
            </a:r>
            <a:r>
              <a:rPr lang="en-US" sz="3999" dirty="0" err="1">
                <a:solidFill>
                  <a:srgbClr val="000000"/>
                </a:solidFill>
                <a:latin typeface="Roboto Condensed"/>
              </a:rPr>
              <a:t>và</a:t>
            </a:r>
            <a:r>
              <a:rPr lang="en-US" sz="3999" dirty="0">
                <a:solidFill>
                  <a:srgbClr val="000000"/>
                </a:solidFill>
                <a:latin typeface="Roboto Condensed"/>
              </a:rPr>
              <a:t> </a:t>
            </a:r>
            <a:r>
              <a:rPr lang="en-US" sz="3999" dirty="0" err="1">
                <a:solidFill>
                  <a:srgbClr val="000000"/>
                </a:solidFill>
                <a:latin typeface="Roboto Condensed"/>
              </a:rPr>
              <a:t>giá</a:t>
            </a:r>
            <a:r>
              <a:rPr lang="en-US" sz="3999" dirty="0">
                <a:solidFill>
                  <a:srgbClr val="000000"/>
                </a:solidFill>
                <a:latin typeface="Roboto Condensed"/>
              </a:rPr>
              <a:t> </a:t>
            </a:r>
            <a:r>
              <a:rPr lang="en-US" sz="3999" dirty="0" err="1">
                <a:solidFill>
                  <a:srgbClr val="000000"/>
                </a:solidFill>
                <a:latin typeface="Roboto Condensed"/>
              </a:rPr>
              <a:t>trị</a:t>
            </a:r>
            <a:r>
              <a:rPr lang="en-US" sz="3999" dirty="0">
                <a:solidFill>
                  <a:srgbClr val="000000"/>
                </a:solidFill>
                <a:latin typeface="Roboto Condensed"/>
              </a:rPr>
              <a:t> </a:t>
            </a:r>
            <a:r>
              <a:rPr lang="en-US" sz="3999" dirty="0" err="1">
                <a:solidFill>
                  <a:srgbClr val="000000"/>
                </a:solidFill>
                <a:latin typeface="Roboto Condensed"/>
              </a:rPr>
              <a:t>của</a:t>
            </a:r>
            <a:r>
              <a:rPr lang="en-US" sz="3999" dirty="0">
                <a:solidFill>
                  <a:srgbClr val="000000"/>
                </a:solidFill>
                <a:latin typeface="Roboto Condensed"/>
              </a:rPr>
              <a:t> </a:t>
            </a:r>
            <a:r>
              <a:rPr lang="en-US" sz="3999" dirty="0" err="1">
                <a:solidFill>
                  <a:srgbClr val="000000"/>
                </a:solidFill>
                <a:latin typeface="Roboto Condensed"/>
              </a:rPr>
              <a:t>câu</a:t>
            </a:r>
            <a:r>
              <a:rPr lang="en-US" sz="3999" dirty="0">
                <a:solidFill>
                  <a:srgbClr val="000000"/>
                </a:solidFill>
                <a:latin typeface="Roboto Condensed"/>
              </a:rPr>
              <a:t> </a:t>
            </a:r>
            <a:r>
              <a:rPr lang="en-US" sz="3999" dirty="0" err="1">
                <a:solidFill>
                  <a:srgbClr val="000000"/>
                </a:solidFill>
                <a:latin typeface="Roboto Condensed"/>
              </a:rPr>
              <a:t>nói</a:t>
            </a:r>
            <a:endParaRPr lang="en-US" sz="3999" dirty="0">
              <a:solidFill>
                <a:srgbClr val="000000"/>
              </a:solidFill>
              <a:latin typeface="Roboto Condensed"/>
            </a:endParaRPr>
          </a:p>
          <a:p>
            <a:pPr marL="863599" lvl="1" indent="-431800" algn="just">
              <a:lnSpc>
                <a:spcPts val="5599"/>
              </a:lnSpc>
              <a:buFont typeface="Arial"/>
              <a:buChar char="•"/>
            </a:pPr>
            <a:r>
              <a:rPr lang="en-US" sz="3999" dirty="0" err="1">
                <a:solidFill>
                  <a:srgbClr val="000000"/>
                </a:solidFill>
                <a:latin typeface="Roboto Condensed"/>
              </a:rPr>
              <a:t>Phê</a:t>
            </a:r>
            <a:r>
              <a:rPr lang="en-US" sz="3999" dirty="0">
                <a:solidFill>
                  <a:srgbClr val="000000"/>
                </a:solidFill>
                <a:latin typeface="Roboto Condensed"/>
              </a:rPr>
              <a:t> </a:t>
            </a:r>
            <a:r>
              <a:rPr lang="en-US" sz="3999" dirty="0" err="1">
                <a:solidFill>
                  <a:srgbClr val="000000"/>
                </a:solidFill>
                <a:latin typeface="Roboto Condensed"/>
              </a:rPr>
              <a:t>phán</a:t>
            </a:r>
            <a:r>
              <a:rPr lang="en-US" sz="3999" dirty="0">
                <a:solidFill>
                  <a:srgbClr val="000000"/>
                </a:solidFill>
                <a:latin typeface="Roboto Condensed"/>
              </a:rPr>
              <a:t> </a:t>
            </a:r>
            <a:r>
              <a:rPr lang="en-US" sz="3999" dirty="0" err="1">
                <a:solidFill>
                  <a:srgbClr val="000000"/>
                </a:solidFill>
                <a:latin typeface="Roboto Condensed"/>
              </a:rPr>
              <a:t>những</a:t>
            </a:r>
            <a:r>
              <a:rPr lang="en-US" sz="3999" dirty="0">
                <a:solidFill>
                  <a:srgbClr val="000000"/>
                </a:solidFill>
                <a:latin typeface="Roboto Condensed"/>
              </a:rPr>
              <a:t> </a:t>
            </a:r>
            <a:r>
              <a:rPr lang="en-US" sz="3999" dirty="0" err="1">
                <a:solidFill>
                  <a:srgbClr val="000000"/>
                </a:solidFill>
                <a:latin typeface="Roboto Condensed"/>
              </a:rPr>
              <a:t>biểu</a:t>
            </a:r>
            <a:r>
              <a:rPr lang="en-US" sz="3999" dirty="0">
                <a:solidFill>
                  <a:srgbClr val="000000"/>
                </a:solidFill>
                <a:latin typeface="Roboto Condensed"/>
              </a:rPr>
              <a:t> </a:t>
            </a:r>
            <a:r>
              <a:rPr lang="en-US" sz="3999" dirty="0" err="1">
                <a:solidFill>
                  <a:srgbClr val="000000"/>
                </a:solidFill>
                <a:latin typeface="Roboto Condensed"/>
              </a:rPr>
              <a:t>hiện</a:t>
            </a:r>
            <a:r>
              <a:rPr lang="en-US" sz="3999" dirty="0">
                <a:solidFill>
                  <a:srgbClr val="000000"/>
                </a:solidFill>
                <a:latin typeface="Roboto Condensed"/>
              </a:rPr>
              <a:t> </a:t>
            </a:r>
            <a:r>
              <a:rPr lang="en-US" sz="3999" dirty="0" err="1">
                <a:solidFill>
                  <a:srgbClr val="000000"/>
                </a:solidFill>
                <a:latin typeface="Roboto Condensed"/>
              </a:rPr>
              <a:t>ngược</a:t>
            </a:r>
            <a:r>
              <a:rPr lang="en-US" sz="3999" dirty="0">
                <a:solidFill>
                  <a:srgbClr val="000000"/>
                </a:solidFill>
                <a:latin typeface="Roboto Condensed"/>
              </a:rPr>
              <a:t> </a:t>
            </a:r>
            <a:r>
              <a:rPr lang="en-US" sz="3999" dirty="0" err="1">
                <a:solidFill>
                  <a:srgbClr val="000000"/>
                </a:solidFill>
                <a:latin typeface="Roboto Condensed"/>
              </a:rPr>
              <a:t>lại</a:t>
            </a:r>
            <a:r>
              <a:rPr lang="en-US" sz="3999" dirty="0">
                <a:solidFill>
                  <a:srgbClr val="000000"/>
                </a:solidFill>
                <a:latin typeface="Roboto Condensed"/>
              </a:rPr>
              <a:t> </a:t>
            </a:r>
            <a:r>
              <a:rPr lang="en-US" sz="3999" dirty="0" err="1">
                <a:solidFill>
                  <a:srgbClr val="000000"/>
                </a:solidFill>
                <a:latin typeface="Roboto Condensed"/>
              </a:rPr>
              <a:t>với</a:t>
            </a:r>
            <a:r>
              <a:rPr lang="en-US" sz="3999" dirty="0">
                <a:solidFill>
                  <a:srgbClr val="000000"/>
                </a:solidFill>
                <a:latin typeface="Roboto Condensed"/>
              </a:rPr>
              <a:t> </a:t>
            </a:r>
            <a:r>
              <a:rPr lang="en-US" sz="3999" dirty="0" err="1">
                <a:solidFill>
                  <a:srgbClr val="000000"/>
                </a:solidFill>
                <a:latin typeface="Roboto Condensed"/>
              </a:rPr>
              <a:t>tư</a:t>
            </a:r>
            <a:r>
              <a:rPr lang="en-US" sz="3999" dirty="0">
                <a:solidFill>
                  <a:srgbClr val="000000"/>
                </a:solidFill>
                <a:latin typeface="Roboto Condensed"/>
              </a:rPr>
              <a:t> </a:t>
            </a:r>
            <a:r>
              <a:rPr lang="en-US" sz="3999" dirty="0" err="1">
                <a:solidFill>
                  <a:srgbClr val="000000"/>
                </a:solidFill>
                <a:latin typeface="Roboto Condensed"/>
              </a:rPr>
              <a:t>tưởng</a:t>
            </a:r>
            <a:r>
              <a:rPr lang="en-US" sz="3999" dirty="0">
                <a:solidFill>
                  <a:srgbClr val="000000"/>
                </a:solidFill>
                <a:latin typeface="Roboto Condensed"/>
              </a:rPr>
              <a:t>, </a:t>
            </a:r>
            <a:r>
              <a:rPr lang="en-US" sz="3999" dirty="0" err="1">
                <a:solidFill>
                  <a:srgbClr val="000000"/>
                </a:solidFill>
                <a:latin typeface="Roboto Condensed"/>
              </a:rPr>
              <a:t>đạo</a:t>
            </a:r>
            <a:r>
              <a:rPr lang="en-US" sz="3999" dirty="0">
                <a:solidFill>
                  <a:srgbClr val="000000"/>
                </a:solidFill>
                <a:latin typeface="Roboto Condensed"/>
              </a:rPr>
              <a:t> </a:t>
            </a:r>
            <a:r>
              <a:rPr lang="en-US" sz="3999" dirty="0" err="1">
                <a:solidFill>
                  <a:srgbClr val="000000"/>
                </a:solidFill>
                <a:latin typeface="Roboto Condensed"/>
              </a:rPr>
              <a:t>lí</a:t>
            </a:r>
            <a:r>
              <a:rPr lang="en-US" sz="3999" dirty="0">
                <a:solidFill>
                  <a:srgbClr val="000000"/>
                </a:solidFill>
                <a:latin typeface="Roboto Condensed"/>
              </a:rPr>
              <a:t> </a:t>
            </a:r>
            <a:r>
              <a:rPr lang="en-US" sz="3999" dirty="0" err="1">
                <a:solidFill>
                  <a:srgbClr val="000000"/>
                </a:solidFill>
                <a:latin typeface="Roboto Condensed"/>
              </a:rPr>
              <a:t>sống</a:t>
            </a:r>
            <a:r>
              <a:rPr lang="en-US" sz="3999" dirty="0">
                <a:solidFill>
                  <a:srgbClr val="000000"/>
                </a:solidFill>
                <a:latin typeface="Roboto Condensed"/>
              </a:rPr>
              <a:t> </a:t>
            </a:r>
            <a:r>
              <a:rPr lang="en-US" sz="3999" dirty="0" err="1">
                <a:solidFill>
                  <a:srgbClr val="000000"/>
                </a:solidFill>
                <a:latin typeface="Roboto Condensed"/>
              </a:rPr>
              <a:t>đó</a:t>
            </a:r>
            <a:r>
              <a:rPr lang="en-US" sz="3999" dirty="0">
                <a:solidFill>
                  <a:srgbClr val="000000"/>
                </a:solidFill>
                <a:latin typeface="Roboto Condensed"/>
              </a:rPr>
              <a:t>.</a:t>
            </a:r>
          </a:p>
          <a:p>
            <a:pPr algn="just">
              <a:lnSpc>
                <a:spcPts val="5599"/>
              </a:lnSpc>
            </a:pPr>
            <a:endParaRPr lang="en-US" sz="3999" dirty="0">
              <a:solidFill>
                <a:srgbClr val="000000"/>
              </a:solidFill>
              <a:latin typeface="Roboto Condensed"/>
            </a:endParaRPr>
          </a:p>
        </p:txBody>
      </p:sp>
      <p:grpSp>
        <p:nvGrpSpPr>
          <p:cNvPr id="20" name="Group 20"/>
          <p:cNvGrpSpPr/>
          <p:nvPr/>
        </p:nvGrpSpPr>
        <p:grpSpPr>
          <a:xfrm>
            <a:off x="151935" y="8214708"/>
            <a:ext cx="3086100" cy="1493405"/>
            <a:chOff x="0" y="0"/>
            <a:chExt cx="812800" cy="393325"/>
          </a:xfrm>
        </p:grpSpPr>
        <p:sp>
          <p:nvSpPr>
            <p:cNvPr id="21" name="Freeform 21"/>
            <p:cNvSpPr/>
            <p:nvPr/>
          </p:nvSpPr>
          <p:spPr>
            <a:xfrm>
              <a:off x="0" y="0"/>
              <a:ext cx="812800" cy="393325"/>
            </a:xfrm>
            <a:custGeom>
              <a:avLst/>
              <a:gdLst/>
              <a:ahLst/>
              <a:cxnLst/>
              <a:rect l="l" t="t" r="r" b="b"/>
              <a:pathLst>
                <a:path w="812800" h="393325">
                  <a:moveTo>
                    <a:pt x="127941" y="0"/>
                  </a:moveTo>
                  <a:lnTo>
                    <a:pt x="684859" y="0"/>
                  </a:lnTo>
                  <a:cubicBezTo>
                    <a:pt x="718791" y="0"/>
                    <a:pt x="751333" y="13479"/>
                    <a:pt x="775327" y="37473"/>
                  </a:cubicBezTo>
                  <a:cubicBezTo>
                    <a:pt x="799321" y="61467"/>
                    <a:pt x="812800" y="94009"/>
                    <a:pt x="812800" y="127941"/>
                  </a:cubicBezTo>
                  <a:lnTo>
                    <a:pt x="812800" y="265384"/>
                  </a:lnTo>
                  <a:cubicBezTo>
                    <a:pt x="812800" y="299316"/>
                    <a:pt x="799321" y="331858"/>
                    <a:pt x="775327" y="355852"/>
                  </a:cubicBezTo>
                  <a:cubicBezTo>
                    <a:pt x="751333" y="379845"/>
                    <a:pt x="718791" y="393325"/>
                    <a:pt x="684859" y="393325"/>
                  </a:cubicBezTo>
                  <a:lnTo>
                    <a:pt x="127941" y="393325"/>
                  </a:lnTo>
                  <a:cubicBezTo>
                    <a:pt x="94009" y="393325"/>
                    <a:pt x="61467" y="379845"/>
                    <a:pt x="37473" y="355852"/>
                  </a:cubicBezTo>
                  <a:cubicBezTo>
                    <a:pt x="13479" y="331858"/>
                    <a:pt x="0" y="299316"/>
                    <a:pt x="0" y="265384"/>
                  </a:cubicBezTo>
                  <a:lnTo>
                    <a:pt x="0" y="127941"/>
                  </a:lnTo>
                  <a:cubicBezTo>
                    <a:pt x="0" y="94009"/>
                    <a:pt x="13479" y="61467"/>
                    <a:pt x="37473" y="37473"/>
                  </a:cubicBezTo>
                  <a:cubicBezTo>
                    <a:pt x="61467" y="13479"/>
                    <a:pt x="94009" y="0"/>
                    <a:pt x="127941" y="0"/>
                  </a:cubicBezTo>
                  <a:close/>
                </a:path>
              </a:pathLst>
            </a:custGeom>
            <a:solidFill>
              <a:srgbClr val="FAEED1"/>
            </a:solidFill>
          </p:spPr>
          <p:txBody>
            <a:bodyPr/>
            <a:lstStyle/>
            <a:p>
              <a:endParaRPr lang="en-US"/>
            </a:p>
          </p:txBody>
        </p:sp>
        <p:sp>
          <p:nvSpPr>
            <p:cNvPr id="22" name="TextBox 22"/>
            <p:cNvSpPr txBox="1"/>
            <p:nvPr/>
          </p:nvSpPr>
          <p:spPr>
            <a:xfrm>
              <a:off x="0" y="-28575"/>
              <a:ext cx="812800" cy="421900"/>
            </a:xfrm>
            <a:prstGeom prst="rect">
              <a:avLst/>
            </a:prstGeom>
          </p:spPr>
          <p:txBody>
            <a:bodyPr lIns="50800" tIns="50800" rIns="50800" bIns="50800" rtlCol="0" anchor="ctr"/>
            <a:lstStyle/>
            <a:p>
              <a:pPr algn="ctr">
                <a:lnSpc>
                  <a:spcPts val="1960"/>
                </a:lnSpc>
              </a:pPr>
              <a:endParaRPr/>
            </a:p>
          </p:txBody>
        </p:sp>
      </p:grpSp>
      <p:sp>
        <p:nvSpPr>
          <p:cNvPr id="23" name="TextBox 23"/>
          <p:cNvSpPr txBox="1"/>
          <p:nvPr/>
        </p:nvSpPr>
        <p:spPr>
          <a:xfrm>
            <a:off x="533401" y="8583603"/>
            <a:ext cx="1734146" cy="679450"/>
          </a:xfrm>
          <a:prstGeom prst="rect">
            <a:avLst/>
          </a:prstGeom>
        </p:spPr>
        <p:txBody>
          <a:bodyPr wrap="square" lIns="0" tIns="0" rIns="0" bIns="0" rtlCol="0" anchor="t">
            <a:spAutoFit/>
          </a:bodyPr>
          <a:lstStyle/>
          <a:p>
            <a:pPr algn="ctr">
              <a:lnSpc>
                <a:spcPts val="5599"/>
              </a:lnSpc>
            </a:pPr>
            <a:r>
              <a:rPr lang="en-US" sz="3999" dirty="0" err="1">
                <a:solidFill>
                  <a:srgbClr val="000000"/>
                </a:solidFill>
                <a:latin typeface="Roboto Condensed Bold"/>
              </a:rPr>
              <a:t>Kết</a:t>
            </a:r>
            <a:r>
              <a:rPr lang="en-US" sz="3999" dirty="0">
                <a:solidFill>
                  <a:srgbClr val="000000"/>
                </a:solidFill>
                <a:latin typeface="Roboto Condensed Bold"/>
              </a:rPr>
              <a:t> </a:t>
            </a:r>
            <a:r>
              <a:rPr lang="en-US" sz="3999" dirty="0" err="1">
                <a:solidFill>
                  <a:srgbClr val="000000"/>
                </a:solidFill>
                <a:latin typeface="Roboto Condensed Bold"/>
              </a:rPr>
              <a:t>bài</a:t>
            </a:r>
            <a:endParaRPr lang="en-US" sz="3999" dirty="0">
              <a:solidFill>
                <a:srgbClr val="000000"/>
              </a:solidFill>
              <a:latin typeface="Roboto Condensed Bold"/>
            </a:endParaRPr>
          </a:p>
        </p:txBody>
      </p:sp>
      <p:grpSp>
        <p:nvGrpSpPr>
          <p:cNvPr id="24" name="Group 24"/>
          <p:cNvGrpSpPr/>
          <p:nvPr/>
        </p:nvGrpSpPr>
        <p:grpSpPr>
          <a:xfrm>
            <a:off x="3709473" y="8264245"/>
            <a:ext cx="14261535" cy="1493405"/>
            <a:chOff x="0" y="0"/>
            <a:chExt cx="3756125" cy="393325"/>
          </a:xfrm>
        </p:grpSpPr>
        <p:sp>
          <p:nvSpPr>
            <p:cNvPr id="25" name="Freeform 25"/>
            <p:cNvSpPr/>
            <p:nvPr/>
          </p:nvSpPr>
          <p:spPr>
            <a:xfrm>
              <a:off x="0" y="0"/>
              <a:ext cx="3756125" cy="393325"/>
            </a:xfrm>
            <a:custGeom>
              <a:avLst/>
              <a:gdLst/>
              <a:ahLst/>
              <a:cxnLst/>
              <a:rect l="l" t="t" r="r" b="b"/>
              <a:pathLst>
                <a:path w="3756125" h="393325">
                  <a:moveTo>
                    <a:pt x="0" y="0"/>
                  </a:moveTo>
                  <a:lnTo>
                    <a:pt x="3756125" y="0"/>
                  </a:lnTo>
                  <a:lnTo>
                    <a:pt x="3756125" y="393325"/>
                  </a:lnTo>
                  <a:lnTo>
                    <a:pt x="0" y="393325"/>
                  </a:lnTo>
                  <a:close/>
                </a:path>
              </a:pathLst>
            </a:custGeom>
            <a:solidFill>
              <a:srgbClr val="FDF7E4"/>
            </a:solidFill>
          </p:spPr>
          <p:txBody>
            <a:bodyPr/>
            <a:lstStyle/>
            <a:p>
              <a:endParaRPr lang="en-US"/>
            </a:p>
          </p:txBody>
        </p:sp>
        <p:sp>
          <p:nvSpPr>
            <p:cNvPr id="26" name="TextBox 26"/>
            <p:cNvSpPr txBox="1"/>
            <p:nvPr/>
          </p:nvSpPr>
          <p:spPr>
            <a:xfrm>
              <a:off x="0" y="-28575"/>
              <a:ext cx="3756125" cy="421900"/>
            </a:xfrm>
            <a:prstGeom prst="rect">
              <a:avLst/>
            </a:prstGeom>
          </p:spPr>
          <p:txBody>
            <a:bodyPr lIns="50800" tIns="50800" rIns="50800" bIns="50800" rtlCol="0" anchor="ctr"/>
            <a:lstStyle/>
            <a:p>
              <a:pPr algn="ctr">
                <a:lnSpc>
                  <a:spcPts val="1960"/>
                </a:lnSpc>
              </a:pPr>
              <a:endParaRPr/>
            </a:p>
          </p:txBody>
        </p:sp>
      </p:grpSp>
      <p:sp>
        <p:nvSpPr>
          <p:cNvPr id="27" name="TextBox 27"/>
          <p:cNvSpPr txBox="1"/>
          <p:nvPr/>
        </p:nvSpPr>
        <p:spPr>
          <a:xfrm>
            <a:off x="4252516" y="8669338"/>
            <a:ext cx="9782968" cy="688939"/>
          </a:xfrm>
          <a:prstGeom prst="rect">
            <a:avLst/>
          </a:prstGeom>
        </p:spPr>
        <p:txBody>
          <a:bodyPr lIns="0" tIns="0" rIns="0" bIns="0" rtlCol="0" anchor="t">
            <a:spAutoFit/>
          </a:bodyPr>
          <a:lstStyle/>
          <a:p>
            <a:pPr algn="ctr">
              <a:lnSpc>
                <a:spcPts val="5600"/>
              </a:lnSpc>
              <a:spcBef>
                <a:spcPct val="0"/>
              </a:spcBef>
            </a:pPr>
            <a:r>
              <a:rPr lang="en-US" sz="4000" dirty="0" err="1">
                <a:solidFill>
                  <a:srgbClr val="000000"/>
                </a:solidFill>
                <a:latin typeface="Roboto Condensed"/>
              </a:rPr>
              <a:t>Khẳng</a:t>
            </a:r>
            <a:r>
              <a:rPr lang="en-US" sz="4000" dirty="0">
                <a:solidFill>
                  <a:srgbClr val="000000"/>
                </a:solidFill>
                <a:latin typeface="Roboto Condensed"/>
              </a:rPr>
              <a:t> </a:t>
            </a:r>
            <a:r>
              <a:rPr lang="en-US" sz="4000" dirty="0" err="1">
                <a:solidFill>
                  <a:srgbClr val="000000"/>
                </a:solidFill>
                <a:latin typeface="Roboto Condensed"/>
              </a:rPr>
              <a:t>định</a:t>
            </a:r>
            <a:r>
              <a:rPr lang="en-US" sz="4000" dirty="0">
                <a:solidFill>
                  <a:srgbClr val="000000"/>
                </a:solidFill>
                <a:latin typeface="Roboto Condensed"/>
              </a:rPr>
              <a:t> </a:t>
            </a:r>
            <a:r>
              <a:rPr lang="en-US" sz="4000" dirty="0" err="1">
                <a:solidFill>
                  <a:srgbClr val="000000"/>
                </a:solidFill>
                <a:latin typeface="Roboto Condensed"/>
              </a:rPr>
              <a:t>lại</a:t>
            </a:r>
            <a:r>
              <a:rPr lang="en-US" sz="4000" dirty="0">
                <a:solidFill>
                  <a:srgbClr val="000000"/>
                </a:solidFill>
                <a:latin typeface="Roboto Condensed"/>
              </a:rPr>
              <a:t> ý </a:t>
            </a:r>
            <a:r>
              <a:rPr lang="en-US" sz="4000" dirty="0" err="1">
                <a:solidFill>
                  <a:srgbClr val="000000"/>
                </a:solidFill>
                <a:latin typeface="Roboto Condensed"/>
              </a:rPr>
              <a:t>kiến</a:t>
            </a:r>
            <a:r>
              <a:rPr lang="en-US" sz="4000" dirty="0">
                <a:solidFill>
                  <a:srgbClr val="000000"/>
                </a:solidFill>
                <a:latin typeface="Roboto Condensed"/>
              </a:rPr>
              <a:t>; </a:t>
            </a:r>
            <a:r>
              <a:rPr lang="en-US" sz="4000" dirty="0" err="1">
                <a:solidFill>
                  <a:srgbClr val="000000"/>
                </a:solidFill>
                <a:latin typeface="Roboto Condensed"/>
              </a:rPr>
              <a:t>rút</a:t>
            </a:r>
            <a:r>
              <a:rPr lang="en-US" sz="4000" dirty="0">
                <a:solidFill>
                  <a:srgbClr val="000000"/>
                </a:solidFill>
                <a:latin typeface="Roboto Condensed"/>
              </a:rPr>
              <a:t> </a:t>
            </a:r>
            <a:r>
              <a:rPr lang="en-US" sz="4000" dirty="0" err="1">
                <a:solidFill>
                  <a:srgbClr val="000000"/>
                </a:solidFill>
                <a:latin typeface="Roboto Condensed"/>
              </a:rPr>
              <a:t>ra</a:t>
            </a:r>
            <a:r>
              <a:rPr lang="en-US" sz="4000" dirty="0">
                <a:solidFill>
                  <a:srgbClr val="000000"/>
                </a:solidFill>
                <a:latin typeface="Roboto Condensed"/>
              </a:rPr>
              <a:t> </a:t>
            </a:r>
            <a:r>
              <a:rPr lang="en-US" sz="4000" dirty="0" err="1">
                <a:solidFill>
                  <a:srgbClr val="000000"/>
                </a:solidFill>
                <a:latin typeface="Roboto Condensed"/>
              </a:rPr>
              <a:t>giải</a:t>
            </a:r>
            <a:r>
              <a:rPr lang="en-US" sz="4000" dirty="0">
                <a:solidFill>
                  <a:srgbClr val="000000"/>
                </a:solidFill>
                <a:latin typeface="Roboto Condensed"/>
              </a:rPr>
              <a:t> </a:t>
            </a:r>
            <a:r>
              <a:rPr lang="en-US" sz="4000" dirty="0" err="1">
                <a:solidFill>
                  <a:srgbClr val="000000"/>
                </a:solidFill>
                <a:latin typeface="Roboto Condensed"/>
              </a:rPr>
              <a:t>pháp</a:t>
            </a:r>
            <a:r>
              <a:rPr lang="en-US" sz="4000" dirty="0">
                <a:solidFill>
                  <a:srgbClr val="000000"/>
                </a:solidFill>
                <a:latin typeface="Roboto Condensed"/>
              </a:rPr>
              <a:t> </a:t>
            </a:r>
            <a:r>
              <a:rPr lang="en-US" sz="4000" dirty="0" err="1">
                <a:solidFill>
                  <a:srgbClr val="000000"/>
                </a:solidFill>
                <a:latin typeface="Roboto Condensed"/>
              </a:rPr>
              <a:t>cho</a:t>
            </a:r>
            <a:r>
              <a:rPr lang="en-US" sz="4000" dirty="0">
                <a:solidFill>
                  <a:srgbClr val="000000"/>
                </a:solidFill>
                <a:latin typeface="Roboto Condensed"/>
              </a:rPr>
              <a:t> </a:t>
            </a:r>
            <a:r>
              <a:rPr lang="en-US" sz="4000" dirty="0" err="1">
                <a:solidFill>
                  <a:srgbClr val="000000"/>
                </a:solidFill>
                <a:latin typeface="Roboto Condensed"/>
              </a:rPr>
              <a:t>vấn</a:t>
            </a:r>
            <a:r>
              <a:rPr lang="en-US" sz="4000" dirty="0">
                <a:solidFill>
                  <a:srgbClr val="000000"/>
                </a:solidFill>
                <a:latin typeface="Roboto Condensed"/>
              </a:rPr>
              <a:t> </a:t>
            </a:r>
            <a:r>
              <a:rPr lang="en-US" sz="4000" dirty="0" err="1">
                <a:solidFill>
                  <a:srgbClr val="000000"/>
                </a:solidFill>
                <a:latin typeface="Roboto Condensed"/>
              </a:rPr>
              <a:t>đề</a:t>
            </a:r>
            <a:r>
              <a:rPr lang="en-US" sz="4000" dirty="0">
                <a:solidFill>
                  <a:srgbClr val="000000"/>
                </a:solidFill>
                <a:latin typeface="Roboto Condense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7" name="Freeform 7"/>
          <p:cNvSpPr/>
          <p:nvPr/>
        </p:nvSpPr>
        <p:spPr>
          <a:xfrm>
            <a:off x="3559977" y="3200320"/>
            <a:ext cx="11986921" cy="5383217"/>
          </a:xfrm>
          <a:custGeom>
            <a:avLst/>
            <a:gdLst/>
            <a:ahLst/>
            <a:cxnLst/>
            <a:rect l="l" t="t" r="r" b="b"/>
            <a:pathLst>
              <a:path w="11986921" h="5383217">
                <a:moveTo>
                  <a:pt x="0" y="0"/>
                </a:moveTo>
                <a:lnTo>
                  <a:pt x="11986921" y="0"/>
                </a:lnTo>
                <a:lnTo>
                  <a:pt x="11986921" y="5383218"/>
                </a:lnTo>
                <a:lnTo>
                  <a:pt x="0" y="53832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3559977" y="2701627"/>
            <a:ext cx="995190" cy="1834452"/>
          </a:xfrm>
          <a:custGeom>
            <a:avLst/>
            <a:gdLst/>
            <a:ahLst/>
            <a:cxnLst/>
            <a:rect l="l" t="t" r="r" b="b"/>
            <a:pathLst>
              <a:path w="995190" h="1834452">
                <a:moveTo>
                  <a:pt x="0" y="0"/>
                </a:moveTo>
                <a:lnTo>
                  <a:pt x="995190" y="0"/>
                </a:lnTo>
                <a:lnTo>
                  <a:pt x="995190" y="1834452"/>
                </a:lnTo>
                <a:lnTo>
                  <a:pt x="0" y="18344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2456125" y="1615062"/>
            <a:ext cx="13393475" cy="872034"/>
          </a:xfrm>
          <a:prstGeom prst="rect">
            <a:avLst/>
          </a:prstGeom>
        </p:spPr>
        <p:txBody>
          <a:bodyPr wrap="square" lIns="0" tIns="0" rIns="0" bIns="0" rtlCol="0" anchor="t">
            <a:spAutoFit/>
          </a:bodyPr>
          <a:lstStyle/>
          <a:p>
            <a:pPr>
              <a:lnSpc>
                <a:spcPts val="6785"/>
              </a:lnSpc>
              <a:spcBef>
                <a:spcPct val="0"/>
              </a:spcBef>
            </a:pPr>
            <a:r>
              <a:rPr lang="en-US" sz="5900" dirty="0">
                <a:solidFill>
                  <a:srgbClr val="A1BD99"/>
                </a:solidFill>
                <a:latin typeface="Fraunces Bold"/>
              </a:rPr>
              <a:t>III. HƯỚNG DẪN QUY TRÌNH VIẾT</a:t>
            </a:r>
          </a:p>
        </p:txBody>
      </p:sp>
      <p:sp>
        <p:nvSpPr>
          <p:cNvPr id="10" name="TextBox 10"/>
          <p:cNvSpPr txBox="1"/>
          <p:nvPr/>
        </p:nvSpPr>
        <p:spPr>
          <a:xfrm>
            <a:off x="4057572" y="4139104"/>
            <a:ext cx="11021199" cy="3888649"/>
          </a:xfrm>
          <a:prstGeom prst="rect">
            <a:avLst/>
          </a:prstGeom>
        </p:spPr>
        <p:txBody>
          <a:bodyPr lIns="0" tIns="0" rIns="0" bIns="0" rtlCol="0" anchor="t">
            <a:spAutoFit/>
          </a:bodyPr>
          <a:lstStyle/>
          <a:p>
            <a:pPr algn="just">
              <a:lnSpc>
                <a:spcPts val="6160"/>
              </a:lnSpc>
              <a:spcBef>
                <a:spcPct val="0"/>
              </a:spcBef>
            </a:pPr>
            <a:r>
              <a:rPr lang="en-US" sz="4400">
                <a:solidFill>
                  <a:srgbClr val="000000"/>
                </a:solidFill>
                <a:latin typeface="Roboto Condensed"/>
              </a:rPr>
              <a:t>Dựa vào phán đoán ban đầu của mình và phần phân tích mẫu cũng như kinh nghiệm của bản thân, hãy nêu quy trình viết bài văn nghị luận về một tư tưởng đạo lí</a:t>
            </a:r>
          </a:p>
          <a:p>
            <a:pPr algn="just">
              <a:lnSpc>
                <a:spcPts val="6160"/>
              </a:lnSpc>
              <a:spcBef>
                <a:spcPct val="0"/>
              </a:spcBef>
            </a:pPr>
            <a:r>
              <a:rPr lang="en-US" sz="4400">
                <a:solidFill>
                  <a:srgbClr val="000000"/>
                </a:solidFill>
                <a:latin typeface="Roboto Condensed"/>
              </a:rPr>
              <a:t>(phiếu học tập số 2: sơ đồ quy trình viết).</a:t>
            </a: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sp>
        <p:nvSpPr>
          <p:cNvPr id="4" name="TextBox 4"/>
          <p:cNvSpPr txBox="1"/>
          <p:nvPr/>
        </p:nvSpPr>
        <p:spPr>
          <a:xfrm>
            <a:off x="1028700" y="1066800"/>
            <a:ext cx="13525500" cy="872034"/>
          </a:xfrm>
          <a:prstGeom prst="rect">
            <a:avLst/>
          </a:prstGeom>
        </p:spPr>
        <p:txBody>
          <a:bodyPr wrap="square" lIns="0" tIns="0" rIns="0" bIns="0" rtlCol="0" anchor="t">
            <a:spAutoFit/>
          </a:bodyPr>
          <a:lstStyle/>
          <a:p>
            <a:pPr>
              <a:lnSpc>
                <a:spcPts val="6785"/>
              </a:lnSpc>
              <a:spcBef>
                <a:spcPct val="0"/>
              </a:spcBef>
            </a:pPr>
            <a:r>
              <a:rPr lang="en-US" sz="5900" dirty="0">
                <a:solidFill>
                  <a:srgbClr val="5D9B4D"/>
                </a:solidFill>
                <a:latin typeface="Fraunces Bold"/>
              </a:rPr>
              <a:t>III. HƯỚNG DẪN QUY TRÌNH VIẾT</a:t>
            </a:r>
          </a:p>
        </p:txBody>
      </p:sp>
      <p:grpSp>
        <p:nvGrpSpPr>
          <p:cNvPr id="5" name="Group 5"/>
          <p:cNvGrpSpPr/>
          <p:nvPr/>
        </p:nvGrpSpPr>
        <p:grpSpPr>
          <a:xfrm>
            <a:off x="80427" y="4170632"/>
            <a:ext cx="18288000" cy="4083432"/>
            <a:chOff x="0" y="0"/>
            <a:chExt cx="3640195" cy="812800"/>
          </a:xfrm>
        </p:grpSpPr>
        <p:sp>
          <p:nvSpPr>
            <p:cNvPr id="6" name="Freeform 6"/>
            <p:cNvSpPr/>
            <p:nvPr/>
          </p:nvSpPr>
          <p:spPr>
            <a:xfrm>
              <a:off x="0" y="0"/>
              <a:ext cx="3640194" cy="812800"/>
            </a:xfrm>
            <a:custGeom>
              <a:avLst/>
              <a:gdLst/>
              <a:ahLst/>
              <a:cxnLst/>
              <a:rect l="l" t="t" r="r" b="b"/>
              <a:pathLst>
                <a:path w="3640194" h="812800">
                  <a:moveTo>
                    <a:pt x="3640194" y="406400"/>
                  </a:moveTo>
                  <a:lnTo>
                    <a:pt x="3233795" y="0"/>
                  </a:lnTo>
                  <a:lnTo>
                    <a:pt x="3233795" y="203200"/>
                  </a:lnTo>
                  <a:lnTo>
                    <a:pt x="0" y="203200"/>
                  </a:lnTo>
                  <a:lnTo>
                    <a:pt x="0" y="609600"/>
                  </a:lnTo>
                  <a:lnTo>
                    <a:pt x="3233795" y="609600"/>
                  </a:lnTo>
                  <a:lnTo>
                    <a:pt x="3233795" y="812800"/>
                  </a:lnTo>
                  <a:lnTo>
                    <a:pt x="3640194" y="406400"/>
                  </a:lnTo>
                  <a:close/>
                </a:path>
              </a:pathLst>
            </a:custGeom>
            <a:solidFill>
              <a:srgbClr val="FFB958"/>
            </a:solidFill>
          </p:spPr>
          <p:txBody>
            <a:bodyPr/>
            <a:lstStyle/>
            <a:p>
              <a:endParaRPr lang="en-US"/>
            </a:p>
          </p:txBody>
        </p:sp>
        <p:sp>
          <p:nvSpPr>
            <p:cNvPr id="7" name="TextBox 7"/>
            <p:cNvSpPr txBox="1"/>
            <p:nvPr/>
          </p:nvSpPr>
          <p:spPr>
            <a:xfrm>
              <a:off x="0" y="155575"/>
              <a:ext cx="3538595" cy="4540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571906" y="3495403"/>
            <a:ext cx="3086100" cy="308610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7E4"/>
            </a:solidFill>
          </p:spPr>
          <p:txBody>
            <a:bodyPr/>
            <a:lstStyle/>
            <a:p>
              <a:endParaRPr lang="en-US"/>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80331" y="4690470"/>
            <a:ext cx="3086100" cy="308610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EF"/>
            </a:solidFill>
          </p:spPr>
          <p:txBody>
            <a:bodyPr/>
            <a:lstStyle/>
            <a:p>
              <a:endParaRPr lang="en-US"/>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932052" y="5038453"/>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EED1"/>
            </a:solidFill>
          </p:spPr>
          <p:txBody>
            <a:bodyPr/>
            <a:lstStyle/>
            <a:p>
              <a:endParaRPr lang="en-US"/>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391071" y="3600450"/>
            <a:ext cx="3086100" cy="3086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EA7"/>
            </a:solidFill>
          </p:spPr>
          <p:txBody>
            <a:bodyPr/>
            <a:lstStyle/>
            <a:p>
              <a:endParaRPr lang="en-US"/>
            </a:p>
          </p:txBody>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488672" y="5846188"/>
            <a:ext cx="3086100" cy="721923"/>
          </a:xfrm>
          <a:prstGeom prst="rect">
            <a:avLst/>
          </a:prstGeom>
        </p:spPr>
        <p:txBody>
          <a:bodyPr lIns="0" tIns="0" rIns="0" bIns="0" rtlCol="0" anchor="t">
            <a:spAutoFit/>
          </a:bodyPr>
          <a:lstStyle/>
          <a:p>
            <a:pPr algn="ctr">
              <a:lnSpc>
                <a:spcPts val="5879"/>
              </a:lnSpc>
            </a:pPr>
            <a:r>
              <a:rPr lang="en-US" sz="4199">
                <a:solidFill>
                  <a:srgbClr val="745656"/>
                </a:solidFill>
                <a:latin typeface="Roboto Condensed"/>
              </a:rPr>
              <a:t>Chuẩn bị</a:t>
            </a:r>
          </a:p>
        </p:txBody>
      </p:sp>
      <p:sp>
        <p:nvSpPr>
          <p:cNvPr id="21" name="TextBox 21"/>
          <p:cNvSpPr txBox="1"/>
          <p:nvPr/>
        </p:nvSpPr>
        <p:spPr>
          <a:xfrm>
            <a:off x="8932052" y="6147795"/>
            <a:ext cx="3086100" cy="721923"/>
          </a:xfrm>
          <a:prstGeom prst="rect">
            <a:avLst/>
          </a:prstGeom>
        </p:spPr>
        <p:txBody>
          <a:bodyPr lIns="0" tIns="0" rIns="0" bIns="0" rtlCol="0" anchor="t">
            <a:spAutoFit/>
          </a:bodyPr>
          <a:lstStyle/>
          <a:p>
            <a:pPr algn="ctr">
              <a:lnSpc>
                <a:spcPts val="5879"/>
              </a:lnSpc>
            </a:pPr>
            <a:r>
              <a:rPr lang="en-US" sz="4199">
                <a:solidFill>
                  <a:srgbClr val="745656"/>
                </a:solidFill>
                <a:latin typeface="Roboto Condensed"/>
              </a:rPr>
              <a:t>Viết</a:t>
            </a:r>
          </a:p>
        </p:txBody>
      </p:sp>
      <p:sp>
        <p:nvSpPr>
          <p:cNvPr id="22" name="TextBox 22"/>
          <p:cNvSpPr txBox="1"/>
          <p:nvPr/>
        </p:nvSpPr>
        <p:spPr>
          <a:xfrm>
            <a:off x="4518127" y="4466968"/>
            <a:ext cx="3086100" cy="1464945"/>
          </a:xfrm>
          <a:prstGeom prst="rect">
            <a:avLst/>
          </a:prstGeom>
        </p:spPr>
        <p:txBody>
          <a:bodyPr lIns="0" tIns="0" rIns="0" bIns="0" rtlCol="0" anchor="t">
            <a:spAutoFit/>
          </a:bodyPr>
          <a:lstStyle/>
          <a:p>
            <a:pPr algn="ctr">
              <a:lnSpc>
                <a:spcPts val="5879"/>
              </a:lnSpc>
            </a:pPr>
            <a:r>
              <a:rPr lang="en-US" sz="4199">
                <a:solidFill>
                  <a:srgbClr val="745656"/>
                </a:solidFill>
                <a:latin typeface="Roboto Condensed"/>
              </a:rPr>
              <a:t>Tìm ý và </a:t>
            </a:r>
          </a:p>
          <a:p>
            <a:pPr algn="ctr">
              <a:lnSpc>
                <a:spcPts val="5879"/>
              </a:lnSpc>
            </a:pPr>
            <a:r>
              <a:rPr lang="en-US" sz="4199">
                <a:solidFill>
                  <a:srgbClr val="745656"/>
                </a:solidFill>
                <a:latin typeface="Roboto Condensed"/>
              </a:rPr>
              <a:t>lập dàn ý</a:t>
            </a:r>
          </a:p>
        </p:txBody>
      </p:sp>
      <p:sp>
        <p:nvSpPr>
          <p:cNvPr id="23" name="TextBox 23"/>
          <p:cNvSpPr txBox="1"/>
          <p:nvPr/>
        </p:nvSpPr>
        <p:spPr>
          <a:xfrm>
            <a:off x="13391071" y="4604745"/>
            <a:ext cx="3086100" cy="1464945"/>
          </a:xfrm>
          <a:prstGeom prst="rect">
            <a:avLst/>
          </a:prstGeom>
        </p:spPr>
        <p:txBody>
          <a:bodyPr lIns="0" tIns="0" rIns="0" bIns="0" rtlCol="0" anchor="t">
            <a:spAutoFit/>
          </a:bodyPr>
          <a:lstStyle/>
          <a:p>
            <a:pPr algn="ctr">
              <a:lnSpc>
                <a:spcPts val="5879"/>
              </a:lnSpc>
            </a:pPr>
            <a:r>
              <a:rPr lang="en-US" sz="4199">
                <a:solidFill>
                  <a:srgbClr val="745656"/>
                </a:solidFill>
                <a:latin typeface="Roboto Condensed"/>
              </a:rPr>
              <a:t>Kiểm tra và chỉnh sửa</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grpSp>
        <p:nvGrpSpPr>
          <p:cNvPr id="2" name="Group 2"/>
          <p:cNvGrpSpPr/>
          <p:nvPr/>
        </p:nvGrpSpPr>
        <p:grpSpPr>
          <a:xfrm>
            <a:off x="1468961" y="1028700"/>
            <a:ext cx="15350078" cy="8550772"/>
            <a:chOff x="0" y="0"/>
            <a:chExt cx="4058514" cy="2260798"/>
          </a:xfrm>
        </p:grpSpPr>
        <p:sp>
          <p:nvSpPr>
            <p:cNvPr id="3" name="Freeform 3"/>
            <p:cNvSpPr/>
            <p:nvPr/>
          </p:nvSpPr>
          <p:spPr>
            <a:xfrm>
              <a:off x="0" y="0"/>
              <a:ext cx="4058514" cy="2260798"/>
            </a:xfrm>
            <a:custGeom>
              <a:avLst/>
              <a:gdLst/>
              <a:ahLst/>
              <a:cxnLst/>
              <a:rect l="l" t="t" r="r" b="b"/>
              <a:pathLst>
                <a:path w="4058514" h="2260798">
                  <a:moveTo>
                    <a:pt x="18661" y="0"/>
                  </a:moveTo>
                  <a:lnTo>
                    <a:pt x="4039852" y="0"/>
                  </a:lnTo>
                  <a:cubicBezTo>
                    <a:pt x="4050159" y="0"/>
                    <a:pt x="4058514" y="8355"/>
                    <a:pt x="4058514" y="18661"/>
                  </a:cubicBezTo>
                  <a:lnTo>
                    <a:pt x="4058514" y="2242137"/>
                  </a:lnTo>
                  <a:cubicBezTo>
                    <a:pt x="4058514" y="2247086"/>
                    <a:pt x="4056547" y="2251833"/>
                    <a:pt x="4053048" y="2255332"/>
                  </a:cubicBezTo>
                  <a:cubicBezTo>
                    <a:pt x="4049548" y="2258832"/>
                    <a:pt x="4044802" y="2260798"/>
                    <a:pt x="4039852" y="2260798"/>
                  </a:cubicBezTo>
                  <a:lnTo>
                    <a:pt x="18661" y="2260798"/>
                  </a:lnTo>
                  <a:cubicBezTo>
                    <a:pt x="13712" y="2260798"/>
                    <a:pt x="8965" y="2258832"/>
                    <a:pt x="5466" y="2255332"/>
                  </a:cubicBezTo>
                  <a:cubicBezTo>
                    <a:pt x="1966" y="2251833"/>
                    <a:pt x="0" y="2247086"/>
                    <a:pt x="0" y="2242137"/>
                  </a:cubicBezTo>
                  <a:lnTo>
                    <a:pt x="0" y="18661"/>
                  </a:lnTo>
                  <a:cubicBezTo>
                    <a:pt x="0" y="13712"/>
                    <a:pt x="1966" y="8965"/>
                    <a:pt x="5466" y="5466"/>
                  </a:cubicBezTo>
                  <a:cubicBezTo>
                    <a:pt x="8965" y="1966"/>
                    <a:pt x="13712" y="0"/>
                    <a:pt x="18661" y="0"/>
                  </a:cubicBezTo>
                  <a:close/>
                </a:path>
              </a:pathLst>
            </a:custGeom>
            <a:solidFill>
              <a:srgbClr val="FFFFFF"/>
            </a:solidFill>
          </p:spPr>
          <p:txBody>
            <a:bodyPr/>
            <a:lstStyle/>
            <a:p>
              <a:endParaRPr lang="en-US"/>
            </a:p>
          </p:txBody>
        </p:sp>
        <p:sp>
          <p:nvSpPr>
            <p:cNvPr id="4" name="TextBox 4"/>
            <p:cNvSpPr txBox="1"/>
            <p:nvPr/>
          </p:nvSpPr>
          <p:spPr>
            <a:xfrm>
              <a:off x="0" y="-28575"/>
              <a:ext cx="4058514" cy="2289373"/>
            </a:xfrm>
            <a:prstGeom prst="rect">
              <a:avLst/>
            </a:prstGeom>
          </p:spPr>
          <p:txBody>
            <a:bodyPr lIns="50800" tIns="50800" rIns="50800" bIns="50800" rtlCol="0" anchor="ctr"/>
            <a:lstStyle/>
            <a:p>
              <a:pPr algn="ctr">
                <a:lnSpc>
                  <a:spcPts val="1960"/>
                </a:lnSpc>
                <a:spcBef>
                  <a:spcPct val="0"/>
                </a:spcBef>
              </a:pPr>
              <a:endParaRPr/>
            </a:p>
          </p:txBody>
        </p:sp>
      </p:grpSp>
      <p:sp>
        <p:nvSpPr>
          <p:cNvPr id="9" name="Freeform 9"/>
          <p:cNvSpPr/>
          <p:nvPr/>
        </p:nvSpPr>
        <p:spPr>
          <a:xfrm>
            <a:off x="5270045" y="8519238"/>
            <a:ext cx="7315200" cy="347472"/>
          </a:xfrm>
          <a:custGeom>
            <a:avLst/>
            <a:gdLst/>
            <a:ahLst/>
            <a:cxnLst/>
            <a:rect l="l" t="t" r="r" b="b"/>
            <a:pathLst>
              <a:path w="7315200" h="347472">
                <a:moveTo>
                  <a:pt x="0" y="0"/>
                </a:moveTo>
                <a:lnTo>
                  <a:pt x="7315200" y="0"/>
                </a:lnTo>
                <a:lnTo>
                  <a:pt x="7315200" y="347472"/>
                </a:lnTo>
                <a:lnTo>
                  <a:pt x="0" y="3474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10"/>
          <p:cNvSpPr txBox="1"/>
          <p:nvPr/>
        </p:nvSpPr>
        <p:spPr>
          <a:xfrm>
            <a:off x="2382258" y="1996223"/>
            <a:ext cx="13391142" cy="872034"/>
          </a:xfrm>
          <a:prstGeom prst="rect">
            <a:avLst/>
          </a:prstGeom>
        </p:spPr>
        <p:txBody>
          <a:bodyPr wrap="square" lIns="0" tIns="0" rIns="0" bIns="0" rtlCol="0" anchor="t">
            <a:spAutoFit/>
          </a:bodyPr>
          <a:lstStyle/>
          <a:p>
            <a:pPr>
              <a:lnSpc>
                <a:spcPts val="6785"/>
              </a:lnSpc>
              <a:spcBef>
                <a:spcPct val="0"/>
              </a:spcBef>
            </a:pPr>
            <a:r>
              <a:rPr lang="en-US" sz="5900" dirty="0">
                <a:solidFill>
                  <a:srgbClr val="FD967E"/>
                </a:solidFill>
                <a:latin typeface="Fraunces Bold"/>
              </a:rPr>
              <a:t>III. HƯỚNG DẪN QUY TRÌNH VIẾT</a:t>
            </a:r>
          </a:p>
        </p:txBody>
      </p:sp>
      <p:sp>
        <p:nvSpPr>
          <p:cNvPr id="11" name="TextBox 11"/>
          <p:cNvSpPr txBox="1"/>
          <p:nvPr/>
        </p:nvSpPr>
        <p:spPr>
          <a:xfrm>
            <a:off x="3294904" y="4999467"/>
            <a:ext cx="11725078" cy="2525922"/>
          </a:xfrm>
          <a:prstGeom prst="rect">
            <a:avLst/>
          </a:prstGeom>
        </p:spPr>
        <p:txBody>
          <a:bodyPr lIns="0" tIns="0" rIns="0" bIns="0" rtlCol="0" anchor="t">
            <a:spAutoFit/>
          </a:bodyPr>
          <a:lstStyle/>
          <a:p>
            <a:pPr algn="just">
              <a:lnSpc>
                <a:spcPts val="6719"/>
              </a:lnSpc>
              <a:spcBef>
                <a:spcPct val="0"/>
              </a:spcBef>
            </a:pPr>
            <a:r>
              <a:rPr lang="en-US" sz="4800">
                <a:solidFill>
                  <a:srgbClr val="000000"/>
                </a:solidFill>
                <a:latin typeface="Roboto Condensed Bold"/>
              </a:rPr>
              <a:t>Đề bài: </a:t>
            </a:r>
            <a:r>
              <a:rPr lang="en-US" sz="4800">
                <a:solidFill>
                  <a:srgbClr val="000000"/>
                </a:solidFill>
                <a:latin typeface="Roboto Condensed"/>
              </a:rPr>
              <a:t>Suy nghĩ câu nói của danh tướng Trần Bình Trọng: “Ta thà làm vua nước Nam chứ không thèm làm tướng đất Bắc”.</a:t>
            </a:r>
          </a:p>
        </p:txBody>
      </p:sp>
      <p:sp>
        <p:nvSpPr>
          <p:cNvPr id="12" name="TextBox 12"/>
          <p:cNvSpPr txBox="1"/>
          <p:nvPr/>
        </p:nvSpPr>
        <p:spPr>
          <a:xfrm>
            <a:off x="2382258" y="3354018"/>
            <a:ext cx="11725078" cy="962660"/>
          </a:xfrm>
          <a:prstGeom prst="rect">
            <a:avLst/>
          </a:prstGeom>
        </p:spPr>
        <p:txBody>
          <a:bodyPr lIns="0" tIns="0" rIns="0" bIns="0" rtlCol="0" anchor="t">
            <a:spAutoFit/>
          </a:bodyPr>
          <a:lstStyle/>
          <a:p>
            <a:pPr marL="1209041" lvl="1" indent="-604520" algn="just">
              <a:lnSpc>
                <a:spcPts val="7840"/>
              </a:lnSpc>
              <a:buFont typeface="Arial"/>
              <a:buChar char="•"/>
            </a:pPr>
            <a:r>
              <a:rPr lang="en-US" sz="5600">
                <a:solidFill>
                  <a:srgbClr val="000000"/>
                </a:solidFill>
                <a:latin typeface="#9Slide07 SVNUT Triumph Press"/>
              </a:rPr>
              <a:t>Chuẩn bị</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grpSp>
        <p:nvGrpSpPr>
          <p:cNvPr id="2" name="Group 2"/>
          <p:cNvGrpSpPr/>
          <p:nvPr/>
        </p:nvGrpSpPr>
        <p:grpSpPr>
          <a:xfrm>
            <a:off x="369058" y="554964"/>
            <a:ext cx="17248990" cy="9177072"/>
            <a:chOff x="0" y="0"/>
            <a:chExt cx="4560580" cy="2426390"/>
          </a:xfrm>
        </p:grpSpPr>
        <p:sp>
          <p:nvSpPr>
            <p:cNvPr id="3" name="Freeform 3"/>
            <p:cNvSpPr/>
            <p:nvPr/>
          </p:nvSpPr>
          <p:spPr>
            <a:xfrm>
              <a:off x="0" y="0"/>
              <a:ext cx="4560581" cy="2426390"/>
            </a:xfrm>
            <a:custGeom>
              <a:avLst/>
              <a:gdLst/>
              <a:ahLst/>
              <a:cxnLst/>
              <a:rect l="l" t="t" r="r" b="b"/>
              <a:pathLst>
                <a:path w="4560581" h="2426390">
                  <a:moveTo>
                    <a:pt x="16607" y="0"/>
                  </a:moveTo>
                  <a:lnTo>
                    <a:pt x="4543974" y="0"/>
                  </a:lnTo>
                  <a:cubicBezTo>
                    <a:pt x="4548378" y="0"/>
                    <a:pt x="4552602" y="1750"/>
                    <a:pt x="4555716" y="4864"/>
                  </a:cubicBezTo>
                  <a:cubicBezTo>
                    <a:pt x="4558831" y="7978"/>
                    <a:pt x="4560581" y="12202"/>
                    <a:pt x="4560581" y="16607"/>
                  </a:cubicBezTo>
                  <a:lnTo>
                    <a:pt x="4560581" y="2409783"/>
                  </a:lnTo>
                  <a:cubicBezTo>
                    <a:pt x="4560581" y="2414187"/>
                    <a:pt x="4558831" y="2418411"/>
                    <a:pt x="4555716" y="2421526"/>
                  </a:cubicBezTo>
                  <a:cubicBezTo>
                    <a:pt x="4552602" y="2424640"/>
                    <a:pt x="4548378" y="2426390"/>
                    <a:pt x="4543974" y="2426390"/>
                  </a:cubicBezTo>
                  <a:lnTo>
                    <a:pt x="16607" y="2426390"/>
                  </a:lnTo>
                  <a:cubicBezTo>
                    <a:pt x="12202" y="2426390"/>
                    <a:pt x="7978" y="2424640"/>
                    <a:pt x="4864" y="2421526"/>
                  </a:cubicBezTo>
                  <a:cubicBezTo>
                    <a:pt x="1750" y="2418411"/>
                    <a:pt x="0" y="2414187"/>
                    <a:pt x="0" y="2409783"/>
                  </a:cubicBezTo>
                  <a:lnTo>
                    <a:pt x="0" y="16607"/>
                  </a:lnTo>
                  <a:cubicBezTo>
                    <a:pt x="0" y="12202"/>
                    <a:pt x="1750" y="7978"/>
                    <a:pt x="4864" y="4864"/>
                  </a:cubicBezTo>
                  <a:cubicBezTo>
                    <a:pt x="7978" y="1750"/>
                    <a:pt x="12202" y="0"/>
                    <a:pt x="16607" y="0"/>
                  </a:cubicBezTo>
                  <a:close/>
                </a:path>
              </a:pathLst>
            </a:custGeom>
            <a:solidFill>
              <a:srgbClr val="FFFFFF"/>
            </a:solidFill>
          </p:spPr>
          <p:txBody>
            <a:bodyPr/>
            <a:lstStyle/>
            <a:p>
              <a:endParaRPr lang="en-US"/>
            </a:p>
          </p:txBody>
        </p:sp>
        <p:sp>
          <p:nvSpPr>
            <p:cNvPr id="4" name="TextBox 4"/>
            <p:cNvSpPr txBox="1"/>
            <p:nvPr/>
          </p:nvSpPr>
          <p:spPr>
            <a:xfrm>
              <a:off x="0" y="-28575"/>
              <a:ext cx="4560580" cy="2454965"/>
            </a:xfrm>
            <a:prstGeom prst="rect">
              <a:avLst/>
            </a:prstGeom>
          </p:spPr>
          <p:txBody>
            <a:bodyPr lIns="50800" tIns="50800" rIns="50800" bIns="50800" rtlCol="0" anchor="ctr"/>
            <a:lstStyle/>
            <a:p>
              <a:pPr algn="ctr">
                <a:lnSpc>
                  <a:spcPts val="1960"/>
                </a:lnSpc>
                <a:spcBef>
                  <a:spcPct val="0"/>
                </a:spcBef>
              </a:pPr>
              <a:endParaRPr/>
            </a:p>
          </p:txBody>
        </p:sp>
      </p:grpSp>
      <p:sp>
        <p:nvSpPr>
          <p:cNvPr id="6" name="Freeform 6"/>
          <p:cNvSpPr/>
          <p:nvPr/>
        </p:nvSpPr>
        <p:spPr>
          <a:xfrm>
            <a:off x="727806" y="3523933"/>
            <a:ext cx="4370224" cy="5563942"/>
          </a:xfrm>
          <a:custGeom>
            <a:avLst/>
            <a:gdLst/>
            <a:ahLst/>
            <a:cxnLst/>
            <a:rect l="l" t="t" r="r" b="b"/>
            <a:pathLst>
              <a:path w="4370224" h="5563942">
                <a:moveTo>
                  <a:pt x="0" y="0"/>
                </a:moveTo>
                <a:lnTo>
                  <a:pt x="4370224" y="0"/>
                </a:lnTo>
                <a:lnTo>
                  <a:pt x="4370224" y="5563942"/>
                </a:lnTo>
                <a:lnTo>
                  <a:pt x="0" y="55639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6808441" y="3523933"/>
            <a:ext cx="4370224" cy="5563942"/>
          </a:xfrm>
          <a:custGeom>
            <a:avLst/>
            <a:gdLst/>
            <a:ahLst/>
            <a:cxnLst/>
            <a:rect l="l" t="t" r="r" b="b"/>
            <a:pathLst>
              <a:path w="4370224" h="5563942">
                <a:moveTo>
                  <a:pt x="0" y="0"/>
                </a:moveTo>
                <a:lnTo>
                  <a:pt x="4370224" y="0"/>
                </a:lnTo>
                <a:lnTo>
                  <a:pt x="4370224" y="5563942"/>
                </a:lnTo>
                <a:lnTo>
                  <a:pt x="0" y="55639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2889076" y="3523933"/>
            <a:ext cx="4370224" cy="5563942"/>
          </a:xfrm>
          <a:custGeom>
            <a:avLst/>
            <a:gdLst/>
            <a:ahLst/>
            <a:cxnLst/>
            <a:rect l="l" t="t" r="r" b="b"/>
            <a:pathLst>
              <a:path w="4370224" h="5563942">
                <a:moveTo>
                  <a:pt x="0" y="0"/>
                </a:moveTo>
                <a:lnTo>
                  <a:pt x="4370224" y="0"/>
                </a:lnTo>
                <a:lnTo>
                  <a:pt x="4370224" y="5563942"/>
                </a:lnTo>
                <a:lnTo>
                  <a:pt x="0" y="55639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5098030" y="5762594"/>
            <a:ext cx="1741466" cy="1684868"/>
          </a:xfrm>
          <a:custGeom>
            <a:avLst/>
            <a:gdLst/>
            <a:ahLst/>
            <a:cxnLst/>
            <a:rect l="l" t="t" r="r" b="b"/>
            <a:pathLst>
              <a:path w="1741466" h="1684868">
                <a:moveTo>
                  <a:pt x="0" y="0"/>
                </a:moveTo>
                <a:lnTo>
                  <a:pt x="1741466" y="0"/>
                </a:lnTo>
                <a:lnTo>
                  <a:pt x="1741466" y="1684868"/>
                </a:lnTo>
                <a:lnTo>
                  <a:pt x="0" y="16848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1178665" y="5762594"/>
            <a:ext cx="1741466" cy="1684868"/>
          </a:xfrm>
          <a:custGeom>
            <a:avLst/>
            <a:gdLst/>
            <a:ahLst/>
            <a:cxnLst/>
            <a:rect l="l" t="t" r="r" b="b"/>
            <a:pathLst>
              <a:path w="1741466" h="1684868">
                <a:moveTo>
                  <a:pt x="0" y="0"/>
                </a:moveTo>
                <a:lnTo>
                  <a:pt x="1741466" y="0"/>
                </a:lnTo>
                <a:lnTo>
                  <a:pt x="1741466" y="1684868"/>
                </a:lnTo>
                <a:lnTo>
                  <a:pt x="0" y="16848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028700" y="1066800"/>
            <a:ext cx="14135100" cy="872034"/>
          </a:xfrm>
          <a:prstGeom prst="rect">
            <a:avLst/>
          </a:prstGeom>
        </p:spPr>
        <p:txBody>
          <a:bodyPr wrap="square" lIns="0" tIns="0" rIns="0" bIns="0" rtlCol="0" anchor="t">
            <a:spAutoFit/>
          </a:bodyPr>
          <a:lstStyle/>
          <a:p>
            <a:pPr>
              <a:lnSpc>
                <a:spcPts val="6785"/>
              </a:lnSpc>
              <a:spcBef>
                <a:spcPct val="0"/>
              </a:spcBef>
            </a:pPr>
            <a:r>
              <a:rPr lang="en-US" sz="5900" dirty="0">
                <a:solidFill>
                  <a:srgbClr val="FD967E"/>
                </a:solidFill>
                <a:latin typeface="Fraunces Bold"/>
              </a:rPr>
              <a:t>III. HƯỚNG DẪN QUY TRÌNH VIẾT</a:t>
            </a:r>
          </a:p>
        </p:txBody>
      </p:sp>
      <p:sp>
        <p:nvSpPr>
          <p:cNvPr id="12" name="TextBox 12"/>
          <p:cNvSpPr txBox="1"/>
          <p:nvPr/>
        </p:nvSpPr>
        <p:spPr>
          <a:xfrm>
            <a:off x="727806" y="2060330"/>
            <a:ext cx="11725078" cy="1153795"/>
          </a:xfrm>
          <a:prstGeom prst="rect">
            <a:avLst/>
          </a:prstGeom>
        </p:spPr>
        <p:txBody>
          <a:bodyPr lIns="0" tIns="0" rIns="0" bIns="0" rtlCol="0" anchor="t">
            <a:spAutoFit/>
          </a:bodyPr>
          <a:lstStyle/>
          <a:p>
            <a:pPr marL="723264" lvl="1" algn="just">
              <a:lnSpc>
                <a:spcPts val="9379"/>
              </a:lnSpc>
            </a:pPr>
            <a:r>
              <a:rPr lang="vi-VN" sz="6699" dirty="0">
                <a:solidFill>
                  <a:srgbClr val="A1BD99"/>
                </a:solidFill>
                <a:latin typeface="#9Slide07 SVNUT Triumph Press"/>
              </a:rPr>
              <a:t>1. </a:t>
            </a:r>
            <a:r>
              <a:rPr lang="en-US" sz="6699" dirty="0" err="1">
                <a:solidFill>
                  <a:srgbClr val="A1BD99"/>
                </a:solidFill>
                <a:latin typeface="#9Slide07 SVNUT Triumph Press"/>
              </a:rPr>
              <a:t>Chuẩn</a:t>
            </a:r>
            <a:r>
              <a:rPr lang="en-US" sz="6699" dirty="0">
                <a:solidFill>
                  <a:srgbClr val="A1BD99"/>
                </a:solidFill>
                <a:latin typeface="#9Slide07 SVNUT Triumph Press"/>
              </a:rPr>
              <a:t> </a:t>
            </a:r>
            <a:r>
              <a:rPr lang="en-US" sz="6699" dirty="0" err="1">
                <a:solidFill>
                  <a:srgbClr val="A1BD99"/>
                </a:solidFill>
                <a:latin typeface="#9Slide07 SVNUT Triumph Press"/>
              </a:rPr>
              <a:t>bị</a:t>
            </a:r>
            <a:endParaRPr lang="en-US" sz="6699" dirty="0">
              <a:solidFill>
                <a:srgbClr val="A1BD99"/>
              </a:solidFill>
              <a:latin typeface="#9Slide07 SVNUT Triumph Press"/>
            </a:endParaRPr>
          </a:p>
        </p:txBody>
      </p:sp>
      <p:sp>
        <p:nvSpPr>
          <p:cNvPr id="13" name="TextBox 13"/>
          <p:cNvSpPr txBox="1"/>
          <p:nvPr/>
        </p:nvSpPr>
        <p:spPr>
          <a:xfrm>
            <a:off x="972962" y="6151164"/>
            <a:ext cx="3879912" cy="1393752"/>
          </a:xfrm>
          <a:prstGeom prst="rect">
            <a:avLst/>
          </a:prstGeom>
        </p:spPr>
        <p:txBody>
          <a:bodyPr lIns="0" tIns="0" rIns="0" bIns="0" rtlCol="0" anchor="t">
            <a:spAutoFit/>
          </a:bodyPr>
          <a:lstStyle/>
          <a:p>
            <a:pPr algn="just">
              <a:lnSpc>
                <a:spcPts val="5600"/>
              </a:lnSpc>
              <a:spcBef>
                <a:spcPct val="0"/>
              </a:spcBef>
            </a:pPr>
            <a:r>
              <a:rPr lang="en-US" sz="4000" dirty="0" err="1">
                <a:solidFill>
                  <a:srgbClr val="000000"/>
                </a:solidFill>
                <a:latin typeface="Roboto Condensed"/>
              </a:rPr>
              <a:t>nghị</a:t>
            </a:r>
            <a:r>
              <a:rPr lang="en-US" sz="4000" dirty="0">
                <a:solidFill>
                  <a:srgbClr val="000000"/>
                </a:solidFill>
                <a:latin typeface="Roboto Condensed"/>
              </a:rPr>
              <a:t> </a:t>
            </a:r>
            <a:r>
              <a:rPr lang="en-US" sz="4000" dirty="0" err="1">
                <a:solidFill>
                  <a:srgbClr val="000000"/>
                </a:solidFill>
                <a:latin typeface="Roboto Condensed"/>
              </a:rPr>
              <a:t>luận</a:t>
            </a:r>
            <a:r>
              <a:rPr lang="en-US" sz="4000" dirty="0">
                <a:solidFill>
                  <a:srgbClr val="000000"/>
                </a:solidFill>
                <a:latin typeface="Roboto Condensed"/>
              </a:rPr>
              <a:t> </a:t>
            </a:r>
            <a:r>
              <a:rPr lang="en-US" sz="4000" dirty="0" err="1">
                <a:solidFill>
                  <a:srgbClr val="000000"/>
                </a:solidFill>
                <a:latin typeface="Roboto Condensed"/>
              </a:rPr>
              <a:t>về</a:t>
            </a:r>
            <a:r>
              <a:rPr lang="en-US" sz="4000" dirty="0">
                <a:solidFill>
                  <a:srgbClr val="000000"/>
                </a:solidFill>
                <a:latin typeface="Roboto Condensed"/>
              </a:rPr>
              <a:t> </a:t>
            </a:r>
            <a:r>
              <a:rPr lang="en-US" sz="4000" dirty="0" err="1">
                <a:solidFill>
                  <a:srgbClr val="000000"/>
                </a:solidFill>
                <a:latin typeface="Roboto Condensed"/>
              </a:rPr>
              <a:t>một</a:t>
            </a:r>
            <a:r>
              <a:rPr lang="en-US" sz="4000" dirty="0">
                <a:solidFill>
                  <a:srgbClr val="000000"/>
                </a:solidFill>
                <a:latin typeface="Roboto Condensed"/>
              </a:rPr>
              <a:t> </a:t>
            </a:r>
            <a:r>
              <a:rPr lang="en-US" sz="4000" dirty="0" err="1">
                <a:solidFill>
                  <a:srgbClr val="000000"/>
                </a:solidFill>
                <a:latin typeface="Roboto Condensed"/>
              </a:rPr>
              <a:t>tư</a:t>
            </a:r>
            <a:r>
              <a:rPr lang="en-US" sz="4000" dirty="0">
                <a:solidFill>
                  <a:srgbClr val="000000"/>
                </a:solidFill>
                <a:latin typeface="Roboto Condensed"/>
              </a:rPr>
              <a:t> </a:t>
            </a:r>
            <a:r>
              <a:rPr lang="en-US" sz="4000" dirty="0" err="1">
                <a:solidFill>
                  <a:srgbClr val="000000"/>
                </a:solidFill>
                <a:latin typeface="Roboto Condensed"/>
              </a:rPr>
              <a:t>tưởng</a:t>
            </a:r>
            <a:r>
              <a:rPr lang="en-US" sz="4000" dirty="0">
                <a:solidFill>
                  <a:srgbClr val="000000"/>
                </a:solidFill>
                <a:latin typeface="Roboto Condensed"/>
              </a:rPr>
              <a:t>, </a:t>
            </a:r>
            <a:r>
              <a:rPr lang="en-US" sz="4000" dirty="0" err="1">
                <a:solidFill>
                  <a:srgbClr val="000000"/>
                </a:solidFill>
                <a:latin typeface="Roboto Condensed"/>
              </a:rPr>
              <a:t>đạo</a:t>
            </a:r>
            <a:r>
              <a:rPr lang="en-US" sz="4000" dirty="0">
                <a:solidFill>
                  <a:srgbClr val="000000"/>
                </a:solidFill>
                <a:latin typeface="Roboto Condensed"/>
              </a:rPr>
              <a:t> </a:t>
            </a:r>
            <a:r>
              <a:rPr lang="en-US" sz="4000" dirty="0" err="1">
                <a:solidFill>
                  <a:srgbClr val="000000"/>
                </a:solidFill>
                <a:latin typeface="Roboto Condensed"/>
              </a:rPr>
              <a:t>lí</a:t>
            </a:r>
            <a:endParaRPr lang="en-US" sz="4000" dirty="0">
              <a:solidFill>
                <a:srgbClr val="000000"/>
              </a:solidFill>
              <a:latin typeface="Roboto Condensed"/>
            </a:endParaRPr>
          </a:p>
        </p:txBody>
      </p:sp>
      <p:sp>
        <p:nvSpPr>
          <p:cNvPr id="14" name="TextBox 14"/>
          <p:cNvSpPr txBox="1"/>
          <p:nvPr/>
        </p:nvSpPr>
        <p:spPr>
          <a:xfrm>
            <a:off x="1637535" y="3824970"/>
            <a:ext cx="2550766" cy="1545554"/>
          </a:xfrm>
          <a:prstGeom prst="rect">
            <a:avLst/>
          </a:prstGeom>
        </p:spPr>
        <p:txBody>
          <a:bodyPr lIns="0" tIns="0" rIns="0" bIns="0" rtlCol="0" anchor="t">
            <a:spAutoFit/>
          </a:bodyPr>
          <a:lstStyle/>
          <a:p>
            <a:pPr algn="ctr">
              <a:lnSpc>
                <a:spcPts val="6160"/>
              </a:lnSpc>
              <a:spcBef>
                <a:spcPct val="0"/>
              </a:spcBef>
            </a:pPr>
            <a:r>
              <a:rPr lang="en-US" sz="4400" dirty="0" err="1">
                <a:solidFill>
                  <a:srgbClr val="FFFAEF"/>
                </a:solidFill>
                <a:latin typeface="Roboto Condensed Bold"/>
              </a:rPr>
              <a:t>Kiểu</a:t>
            </a:r>
            <a:r>
              <a:rPr lang="en-US" sz="4400" dirty="0">
                <a:solidFill>
                  <a:srgbClr val="FFFAEF"/>
                </a:solidFill>
                <a:latin typeface="Roboto Condensed Bold"/>
              </a:rPr>
              <a:t> </a:t>
            </a:r>
          </a:p>
          <a:p>
            <a:pPr algn="ctr">
              <a:lnSpc>
                <a:spcPts val="6160"/>
              </a:lnSpc>
              <a:spcBef>
                <a:spcPct val="0"/>
              </a:spcBef>
            </a:pPr>
            <a:r>
              <a:rPr lang="en-US" sz="4400" dirty="0" err="1">
                <a:solidFill>
                  <a:srgbClr val="FFFAEF"/>
                </a:solidFill>
                <a:latin typeface="Roboto Condensed Bold"/>
              </a:rPr>
              <a:t>bài</a:t>
            </a:r>
            <a:endParaRPr lang="en-US" sz="4400" dirty="0">
              <a:solidFill>
                <a:srgbClr val="FFFAEF"/>
              </a:solidFill>
              <a:latin typeface="Roboto Condensed Bold"/>
            </a:endParaRPr>
          </a:p>
        </p:txBody>
      </p:sp>
      <p:sp>
        <p:nvSpPr>
          <p:cNvPr id="15" name="TextBox 15"/>
          <p:cNvSpPr txBox="1"/>
          <p:nvPr/>
        </p:nvSpPr>
        <p:spPr>
          <a:xfrm>
            <a:off x="7574087" y="3627156"/>
            <a:ext cx="2920371" cy="1678233"/>
          </a:xfrm>
          <a:prstGeom prst="rect">
            <a:avLst/>
          </a:prstGeom>
        </p:spPr>
        <p:txBody>
          <a:bodyPr lIns="0" tIns="0" rIns="0" bIns="0" rtlCol="0" anchor="t">
            <a:spAutoFit/>
          </a:bodyPr>
          <a:lstStyle/>
          <a:p>
            <a:pPr algn="ctr">
              <a:lnSpc>
                <a:spcPts val="6719"/>
              </a:lnSpc>
            </a:pPr>
            <a:r>
              <a:rPr lang="en-US" sz="4800">
                <a:solidFill>
                  <a:srgbClr val="FFFAEF"/>
                </a:solidFill>
                <a:latin typeface="Roboto Condensed Bold"/>
              </a:rPr>
              <a:t>Vấn đề </a:t>
            </a:r>
          </a:p>
          <a:p>
            <a:pPr algn="ctr">
              <a:lnSpc>
                <a:spcPts val="6719"/>
              </a:lnSpc>
              <a:spcBef>
                <a:spcPct val="0"/>
              </a:spcBef>
            </a:pPr>
            <a:r>
              <a:rPr lang="en-US" sz="4800">
                <a:solidFill>
                  <a:srgbClr val="FFFAEF"/>
                </a:solidFill>
                <a:latin typeface="Roboto Condensed Bold"/>
              </a:rPr>
              <a:t>nghị luận</a:t>
            </a:r>
          </a:p>
        </p:txBody>
      </p:sp>
      <p:sp>
        <p:nvSpPr>
          <p:cNvPr id="16" name="TextBox 16"/>
          <p:cNvSpPr txBox="1"/>
          <p:nvPr/>
        </p:nvSpPr>
        <p:spPr>
          <a:xfrm>
            <a:off x="6984180" y="6151164"/>
            <a:ext cx="3756335" cy="2098566"/>
          </a:xfrm>
          <a:prstGeom prst="rect">
            <a:avLst/>
          </a:prstGeom>
        </p:spPr>
        <p:txBody>
          <a:bodyPr lIns="0" tIns="0" rIns="0" bIns="0" rtlCol="0" anchor="t">
            <a:spAutoFit/>
          </a:bodyPr>
          <a:lstStyle/>
          <a:p>
            <a:pPr algn="just">
              <a:lnSpc>
                <a:spcPts val="5600"/>
              </a:lnSpc>
              <a:spcBef>
                <a:spcPct val="0"/>
              </a:spcBef>
            </a:pPr>
            <a:r>
              <a:rPr lang="en-US" sz="4000">
                <a:solidFill>
                  <a:srgbClr val="000000"/>
                </a:solidFill>
                <a:latin typeface="Roboto Condensed"/>
              </a:rPr>
              <a:t>tinh thần bất khuất, không chịu sống nô lệ.</a:t>
            </a:r>
          </a:p>
        </p:txBody>
      </p:sp>
      <p:sp>
        <p:nvSpPr>
          <p:cNvPr id="17" name="TextBox 17"/>
          <p:cNvSpPr txBox="1"/>
          <p:nvPr/>
        </p:nvSpPr>
        <p:spPr>
          <a:xfrm>
            <a:off x="13354801" y="5557883"/>
            <a:ext cx="3904499" cy="3508194"/>
          </a:xfrm>
          <a:prstGeom prst="rect">
            <a:avLst/>
          </a:prstGeom>
        </p:spPr>
        <p:txBody>
          <a:bodyPr lIns="0" tIns="0" rIns="0" bIns="0" rtlCol="0" anchor="t">
            <a:spAutoFit/>
          </a:bodyPr>
          <a:lstStyle/>
          <a:p>
            <a:pPr algn="just">
              <a:lnSpc>
                <a:spcPts val="5600"/>
              </a:lnSpc>
              <a:spcBef>
                <a:spcPct val="0"/>
              </a:spcBef>
            </a:pPr>
            <a:r>
              <a:rPr lang="en-US" sz="4000">
                <a:solidFill>
                  <a:srgbClr val="000000"/>
                </a:solidFill>
                <a:latin typeface="Roboto Condensed"/>
              </a:rPr>
              <a:t>bằng chứng thực tế, kiến thức lịch sử, địa lí, thơ văn (đoạn trích </a:t>
            </a:r>
            <a:r>
              <a:rPr lang="en-US" sz="4000">
                <a:solidFill>
                  <a:srgbClr val="000000"/>
                </a:solidFill>
                <a:latin typeface="Roboto Condensed Italics"/>
              </a:rPr>
              <a:t>Bên bờ Thiên Mạc)</a:t>
            </a:r>
            <a:r>
              <a:rPr lang="en-US" sz="4000">
                <a:solidFill>
                  <a:srgbClr val="000000"/>
                </a:solidFill>
                <a:latin typeface="Roboto Condensed"/>
              </a:rPr>
              <a:t>.</a:t>
            </a:r>
          </a:p>
        </p:txBody>
      </p:sp>
      <p:sp>
        <p:nvSpPr>
          <p:cNvPr id="18" name="TextBox 18"/>
          <p:cNvSpPr txBox="1"/>
          <p:nvPr/>
        </p:nvSpPr>
        <p:spPr>
          <a:xfrm>
            <a:off x="13614003" y="3692291"/>
            <a:ext cx="2920371" cy="1678305"/>
          </a:xfrm>
          <a:prstGeom prst="rect">
            <a:avLst/>
          </a:prstGeom>
        </p:spPr>
        <p:txBody>
          <a:bodyPr lIns="0" tIns="0" rIns="0" bIns="0" rtlCol="0" anchor="t">
            <a:spAutoFit/>
          </a:bodyPr>
          <a:lstStyle/>
          <a:p>
            <a:pPr algn="ctr">
              <a:lnSpc>
                <a:spcPts val="6719"/>
              </a:lnSpc>
              <a:spcBef>
                <a:spcPct val="0"/>
              </a:spcBef>
            </a:pPr>
            <a:r>
              <a:rPr lang="en-US" sz="4800">
                <a:solidFill>
                  <a:srgbClr val="FFFAEF"/>
                </a:solidFill>
                <a:latin typeface="Roboto Condensed Bold"/>
              </a:rPr>
              <a:t>Phạm vi dẫn chứng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7" name="Freeform 7"/>
          <p:cNvSpPr/>
          <p:nvPr/>
        </p:nvSpPr>
        <p:spPr>
          <a:xfrm>
            <a:off x="5613438" y="2973830"/>
            <a:ext cx="5797213" cy="275368"/>
          </a:xfrm>
          <a:custGeom>
            <a:avLst/>
            <a:gdLst/>
            <a:ahLst/>
            <a:cxnLst/>
            <a:rect l="l" t="t" r="r" b="b"/>
            <a:pathLst>
              <a:path w="5797213" h="275368">
                <a:moveTo>
                  <a:pt x="0" y="0"/>
                </a:moveTo>
                <a:lnTo>
                  <a:pt x="5797213" y="0"/>
                </a:lnTo>
                <a:lnTo>
                  <a:pt x="5797213" y="275368"/>
                </a:lnTo>
                <a:lnTo>
                  <a:pt x="0" y="2753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2166544" y="1723119"/>
            <a:ext cx="662608" cy="832161"/>
          </a:xfrm>
          <a:custGeom>
            <a:avLst/>
            <a:gdLst/>
            <a:ahLst/>
            <a:cxnLst/>
            <a:rect l="l" t="t" r="r" b="b"/>
            <a:pathLst>
              <a:path w="662608" h="832161">
                <a:moveTo>
                  <a:pt x="0" y="0"/>
                </a:moveTo>
                <a:lnTo>
                  <a:pt x="662608" y="0"/>
                </a:lnTo>
                <a:lnTo>
                  <a:pt x="662608" y="832161"/>
                </a:lnTo>
                <a:lnTo>
                  <a:pt x="0" y="8321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1216920">
            <a:off x="12615244" y="1273052"/>
            <a:ext cx="3057358" cy="1817150"/>
          </a:xfrm>
          <a:custGeom>
            <a:avLst/>
            <a:gdLst/>
            <a:ahLst/>
            <a:cxnLst/>
            <a:rect l="l" t="t" r="r" b="b"/>
            <a:pathLst>
              <a:path w="3057358" h="1817150">
                <a:moveTo>
                  <a:pt x="0" y="0"/>
                </a:moveTo>
                <a:lnTo>
                  <a:pt x="3057358" y="0"/>
                </a:lnTo>
                <a:lnTo>
                  <a:pt x="3057358" y="1817150"/>
                </a:lnTo>
                <a:lnTo>
                  <a:pt x="0" y="18171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3657372" y="3933782"/>
            <a:ext cx="10973256" cy="1995137"/>
          </a:xfrm>
          <a:custGeom>
            <a:avLst/>
            <a:gdLst/>
            <a:ahLst/>
            <a:cxnLst/>
            <a:rect l="l" t="t" r="r" b="b"/>
            <a:pathLst>
              <a:path w="10973256" h="1995137">
                <a:moveTo>
                  <a:pt x="0" y="0"/>
                </a:moveTo>
                <a:lnTo>
                  <a:pt x="10973256" y="0"/>
                </a:lnTo>
                <a:lnTo>
                  <a:pt x="10973256" y="1995137"/>
                </a:lnTo>
                <a:lnTo>
                  <a:pt x="0" y="1995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4409195" y="6814744"/>
            <a:ext cx="10973256" cy="1995137"/>
          </a:xfrm>
          <a:custGeom>
            <a:avLst/>
            <a:gdLst/>
            <a:ahLst/>
            <a:cxnLst/>
            <a:rect l="l" t="t" r="r" b="b"/>
            <a:pathLst>
              <a:path w="10973256" h="1995137">
                <a:moveTo>
                  <a:pt x="0" y="0"/>
                </a:moveTo>
                <a:lnTo>
                  <a:pt x="10973255" y="0"/>
                </a:lnTo>
                <a:lnTo>
                  <a:pt x="10973255" y="1995137"/>
                </a:lnTo>
                <a:lnTo>
                  <a:pt x="0" y="1995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2497848" y="7344653"/>
            <a:ext cx="14761452" cy="830544"/>
          </a:xfrm>
          <a:prstGeom prst="rect">
            <a:avLst/>
          </a:prstGeom>
        </p:spPr>
        <p:txBody>
          <a:bodyPr lIns="0" tIns="0" rIns="0" bIns="0" rtlCol="0" anchor="t">
            <a:spAutoFit/>
          </a:bodyPr>
          <a:lstStyle/>
          <a:p>
            <a:pPr algn="ctr">
              <a:lnSpc>
                <a:spcPts val="6719"/>
              </a:lnSpc>
              <a:spcBef>
                <a:spcPct val="0"/>
              </a:spcBef>
            </a:pPr>
            <a:r>
              <a:rPr lang="en-US" sz="4800" dirty="0" err="1">
                <a:solidFill>
                  <a:srgbClr val="000000"/>
                </a:solidFill>
                <a:latin typeface="Roboto Condensed"/>
              </a:rPr>
              <a:t>Chết</a:t>
            </a:r>
            <a:r>
              <a:rPr lang="en-US" sz="4800" dirty="0">
                <a:solidFill>
                  <a:srgbClr val="000000"/>
                </a:solidFill>
                <a:latin typeface="Roboto Condensed"/>
              </a:rPr>
              <a:t> </a:t>
            </a:r>
            <a:r>
              <a:rPr lang="en-US" sz="4800" dirty="0" err="1">
                <a:solidFill>
                  <a:srgbClr val="000000"/>
                </a:solidFill>
                <a:latin typeface="Roboto Condensed"/>
              </a:rPr>
              <a:t>vinh</a:t>
            </a:r>
            <a:r>
              <a:rPr lang="en-US" sz="4800" dirty="0">
                <a:solidFill>
                  <a:srgbClr val="000000"/>
                </a:solidFill>
                <a:latin typeface="Roboto Condensed"/>
              </a:rPr>
              <a:t> </a:t>
            </a:r>
            <a:r>
              <a:rPr lang="en-US" sz="4800" dirty="0" err="1">
                <a:solidFill>
                  <a:srgbClr val="000000"/>
                </a:solidFill>
                <a:latin typeface="Roboto Condensed"/>
              </a:rPr>
              <a:t>còn</a:t>
            </a:r>
            <a:r>
              <a:rPr lang="en-US" sz="4800" dirty="0">
                <a:solidFill>
                  <a:srgbClr val="000000"/>
                </a:solidFill>
                <a:latin typeface="Roboto Condensed"/>
              </a:rPr>
              <a:t> </a:t>
            </a:r>
            <a:r>
              <a:rPr lang="en-US" sz="4800" dirty="0" err="1">
                <a:solidFill>
                  <a:srgbClr val="000000"/>
                </a:solidFill>
                <a:latin typeface="Roboto Condensed"/>
              </a:rPr>
              <a:t>hơn</a:t>
            </a:r>
            <a:r>
              <a:rPr lang="en-US" sz="4800" dirty="0">
                <a:solidFill>
                  <a:srgbClr val="000000"/>
                </a:solidFill>
                <a:latin typeface="Roboto Condensed"/>
              </a:rPr>
              <a:t> </a:t>
            </a:r>
            <a:r>
              <a:rPr lang="en-US" sz="4800" dirty="0" err="1">
                <a:solidFill>
                  <a:srgbClr val="000000"/>
                </a:solidFill>
                <a:latin typeface="Roboto Condensed"/>
              </a:rPr>
              <a:t>sống</a:t>
            </a:r>
            <a:r>
              <a:rPr lang="en-US" sz="4800" dirty="0">
                <a:solidFill>
                  <a:srgbClr val="000000"/>
                </a:solidFill>
                <a:latin typeface="Roboto Condensed"/>
              </a:rPr>
              <a:t> </a:t>
            </a:r>
            <a:r>
              <a:rPr lang="en-US" sz="4800" dirty="0" err="1">
                <a:solidFill>
                  <a:srgbClr val="000000"/>
                </a:solidFill>
                <a:latin typeface="Roboto Condensed"/>
              </a:rPr>
              <a:t>nhục</a:t>
            </a:r>
            <a:r>
              <a:rPr lang="en-US" sz="4800" dirty="0">
                <a:solidFill>
                  <a:srgbClr val="000000"/>
                </a:solidFill>
                <a:latin typeface="Roboto Condensed"/>
              </a:rPr>
              <a:t>.</a:t>
            </a:r>
          </a:p>
        </p:txBody>
      </p:sp>
      <p:sp>
        <p:nvSpPr>
          <p:cNvPr id="13" name="Freeform 13"/>
          <p:cNvSpPr/>
          <p:nvPr/>
        </p:nvSpPr>
        <p:spPr>
          <a:xfrm rot="-3614411">
            <a:off x="2842003" y="5975569"/>
            <a:ext cx="1630739" cy="1206747"/>
          </a:xfrm>
          <a:custGeom>
            <a:avLst/>
            <a:gdLst/>
            <a:ahLst/>
            <a:cxnLst/>
            <a:rect l="l" t="t" r="r" b="b"/>
            <a:pathLst>
              <a:path w="1630739" h="1206747">
                <a:moveTo>
                  <a:pt x="0" y="0"/>
                </a:moveTo>
                <a:lnTo>
                  <a:pt x="1630739" y="0"/>
                </a:lnTo>
                <a:lnTo>
                  <a:pt x="1630739" y="1206746"/>
                </a:lnTo>
                <a:lnTo>
                  <a:pt x="0" y="12067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TextBox 15"/>
          <p:cNvSpPr txBox="1"/>
          <p:nvPr/>
        </p:nvSpPr>
        <p:spPr>
          <a:xfrm>
            <a:off x="1651926" y="1593840"/>
            <a:ext cx="14761452" cy="1454117"/>
          </a:xfrm>
          <a:prstGeom prst="rect">
            <a:avLst/>
          </a:prstGeom>
        </p:spPr>
        <p:txBody>
          <a:bodyPr lIns="0" tIns="0" rIns="0" bIns="0" rtlCol="0" anchor="t">
            <a:spAutoFit/>
          </a:bodyPr>
          <a:lstStyle/>
          <a:p>
            <a:pPr algn="ctr">
              <a:lnSpc>
                <a:spcPts val="11199"/>
              </a:lnSpc>
              <a:spcBef>
                <a:spcPct val="0"/>
              </a:spcBef>
            </a:pPr>
            <a:r>
              <a:rPr lang="en-US" sz="7999">
                <a:solidFill>
                  <a:srgbClr val="FFB779"/>
                </a:solidFill>
                <a:latin typeface="#9Slide07 Crocante"/>
              </a:rPr>
              <a:t>VUA TỤC NGỮ</a:t>
            </a:r>
          </a:p>
        </p:txBody>
      </p:sp>
      <p:sp>
        <p:nvSpPr>
          <p:cNvPr id="16" name="TextBox 16"/>
          <p:cNvSpPr txBox="1"/>
          <p:nvPr/>
        </p:nvSpPr>
        <p:spPr>
          <a:xfrm>
            <a:off x="1651926" y="4463691"/>
            <a:ext cx="14761452" cy="830544"/>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Roboto Condensed"/>
              </a:rPr>
              <a:t>Chết … còn hơn sống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7" name="TextBox 7"/>
          <p:cNvSpPr txBox="1"/>
          <p:nvPr/>
        </p:nvSpPr>
        <p:spPr>
          <a:xfrm>
            <a:off x="755975" y="563597"/>
            <a:ext cx="7092625" cy="743793"/>
          </a:xfrm>
          <a:prstGeom prst="rect">
            <a:avLst/>
          </a:prstGeom>
        </p:spPr>
        <p:txBody>
          <a:bodyPr wrap="square" lIns="0" tIns="0" rIns="0" bIns="0" rtlCol="0" anchor="t">
            <a:spAutoFit/>
          </a:bodyPr>
          <a:lstStyle/>
          <a:p>
            <a:pPr>
              <a:lnSpc>
                <a:spcPts val="5750"/>
              </a:lnSpc>
              <a:spcBef>
                <a:spcPct val="0"/>
              </a:spcBef>
            </a:pPr>
            <a:r>
              <a:rPr lang="en-US" sz="5000" dirty="0">
                <a:solidFill>
                  <a:srgbClr val="745656"/>
                </a:solidFill>
                <a:latin typeface="#9Slide07 SVNUT Triumph Press"/>
              </a:rPr>
              <a:t>2. </a:t>
            </a:r>
            <a:r>
              <a:rPr lang="en-US" sz="5000" dirty="0" err="1">
                <a:solidFill>
                  <a:srgbClr val="745656"/>
                </a:solidFill>
                <a:latin typeface="#9Slide07 SVNUT Triumph Press"/>
              </a:rPr>
              <a:t>Tìm</a:t>
            </a:r>
            <a:r>
              <a:rPr lang="en-US" sz="5000" dirty="0">
                <a:solidFill>
                  <a:srgbClr val="745656"/>
                </a:solidFill>
                <a:latin typeface="#9Slide07 SVNUT Triumph Press"/>
              </a:rPr>
              <a:t> ý </a:t>
            </a:r>
            <a:r>
              <a:rPr lang="en-US" sz="5000" dirty="0" err="1">
                <a:solidFill>
                  <a:srgbClr val="745656"/>
                </a:solidFill>
                <a:latin typeface="#9Slide07 SVNUT Triumph Press"/>
              </a:rPr>
              <a:t>và</a:t>
            </a:r>
            <a:r>
              <a:rPr lang="en-US" sz="5000" dirty="0">
                <a:solidFill>
                  <a:srgbClr val="745656"/>
                </a:solidFill>
                <a:latin typeface="#9Slide07 SVNUT Triumph Press"/>
              </a:rPr>
              <a:t> </a:t>
            </a:r>
            <a:r>
              <a:rPr lang="en-US" sz="5000" dirty="0" err="1">
                <a:solidFill>
                  <a:srgbClr val="745656"/>
                </a:solidFill>
                <a:latin typeface="#9Slide07 SVNUT Triumph Press"/>
              </a:rPr>
              <a:t>lập</a:t>
            </a:r>
            <a:r>
              <a:rPr lang="en-US" sz="5000" dirty="0">
                <a:solidFill>
                  <a:srgbClr val="745656"/>
                </a:solidFill>
                <a:latin typeface="#9Slide07 SVNUT Triumph Press"/>
              </a:rPr>
              <a:t> </a:t>
            </a:r>
            <a:r>
              <a:rPr lang="en-US" sz="5000" dirty="0" err="1">
                <a:solidFill>
                  <a:srgbClr val="745656"/>
                </a:solidFill>
                <a:latin typeface="#9Slide07 SVNUT Triumph Press"/>
              </a:rPr>
              <a:t>dàn</a:t>
            </a:r>
            <a:r>
              <a:rPr lang="en-US" sz="5000" dirty="0">
                <a:solidFill>
                  <a:srgbClr val="745656"/>
                </a:solidFill>
                <a:latin typeface="#9Slide07 SVNUT Triumph Press"/>
              </a:rPr>
              <a:t> ý</a:t>
            </a:r>
          </a:p>
        </p:txBody>
      </p:sp>
      <p:sp>
        <p:nvSpPr>
          <p:cNvPr id="8" name="TextBox 8"/>
          <p:cNvSpPr txBox="1"/>
          <p:nvPr/>
        </p:nvSpPr>
        <p:spPr>
          <a:xfrm>
            <a:off x="1028700" y="1370630"/>
            <a:ext cx="1594545" cy="596900"/>
          </a:xfrm>
          <a:prstGeom prst="rect">
            <a:avLst/>
          </a:prstGeom>
        </p:spPr>
        <p:txBody>
          <a:bodyPr lIns="0" tIns="0" rIns="0" bIns="0" rtlCol="0" anchor="t">
            <a:spAutoFit/>
          </a:bodyPr>
          <a:lstStyle/>
          <a:p>
            <a:pPr>
              <a:lnSpc>
                <a:spcPts val="4600"/>
              </a:lnSpc>
              <a:spcBef>
                <a:spcPct val="0"/>
              </a:spcBef>
            </a:pPr>
            <a:r>
              <a:rPr lang="en-US" sz="4000">
                <a:solidFill>
                  <a:srgbClr val="745656"/>
                </a:solidFill>
                <a:latin typeface="Roboto Condensed Bold"/>
              </a:rPr>
              <a:t>* Tìm ý </a:t>
            </a:r>
          </a:p>
        </p:txBody>
      </p:sp>
      <p:grpSp>
        <p:nvGrpSpPr>
          <p:cNvPr id="9" name="Group 9"/>
          <p:cNvGrpSpPr/>
          <p:nvPr/>
        </p:nvGrpSpPr>
        <p:grpSpPr>
          <a:xfrm>
            <a:off x="1028700" y="2272330"/>
            <a:ext cx="14261535" cy="1181732"/>
            <a:chOff x="0" y="0"/>
            <a:chExt cx="3756125" cy="311238"/>
          </a:xfrm>
        </p:grpSpPr>
        <p:sp>
          <p:nvSpPr>
            <p:cNvPr id="10" name="Freeform 10"/>
            <p:cNvSpPr/>
            <p:nvPr/>
          </p:nvSpPr>
          <p:spPr>
            <a:xfrm>
              <a:off x="0" y="0"/>
              <a:ext cx="3756125" cy="311238"/>
            </a:xfrm>
            <a:custGeom>
              <a:avLst/>
              <a:gdLst/>
              <a:ahLst/>
              <a:cxnLst/>
              <a:rect l="l" t="t" r="r" b="b"/>
              <a:pathLst>
                <a:path w="3756125" h="311238">
                  <a:moveTo>
                    <a:pt x="0" y="0"/>
                  </a:moveTo>
                  <a:lnTo>
                    <a:pt x="3756125" y="0"/>
                  </a:lnTo>
                  <a:lnTo>
                    <a:pt x="3756125" y="311238"/>
                  </a:lnTo>
                  <a:lnTo>
                    <a:pt x="0" y="311238"/>
                  </a:lnTo>
                  <a:close/>
                </a:path>
              </a:pathLst>
            </a:custGeom>
            <a:solidFill>
              <a:srgbClr val="FAEED1"/>
            </a:solidFill>
          </p:spPr>
          <p:txBody>
            <a:bodyPr/>
            <a:lstStyle/>
            <a:p>
              <a:endParaRPr lang="en-US"/>
            </a:p>
          </p:txBody>
        </p:sp>
        <p:sp>
          <p:nvSpPr>
            <p:cNvPr id="11" name="TextBox 11"/>
            <p:cNvSpPr txBox="1"/>
            <p:nvPr/>
          </p:nvSpPr>
          <p:spPr>
            <a:xfrm>
              <a:off x="0" y="-28575"/>
              <a:ext cx="3756125" cy="339813"/>
            </a:xfrm>
            <a:prstGeom prst="rect">
              <a:avLst/>
            </a:prstGeom>
          </p:spPr>
          <p:txBody>
            <a:bodyPr lIns="50800" tIns="50800" rIns="50800" bIns="50800" rtlCol="0" anchor="ctr"/>
            <a:lstStyle/>
            <a:p>
              <a:pPr algn="ctr">
                <a:lnSpc>
                  <a:spcPts val="1960"/>
                </a:lnSpc>
              </a:pPr>
              <a:endParaRPr/>
            </a:p>
          </p:txBody>
        </p:sp>
      </p:grpSp>
      <p:sp>
        <p:nvSpPr>
          <p:cNvPr id="12" name="TextBox 12"/>
          <p:cNvSpPr txBox="1"/>
          <p:nvPr/>
        </p:nvSpPr>
        <p:spPr>
          <a:xfrm>
            <a:off x="1380623" y="2579060"/>
            <a:ext cx="10844069" cy="587321"/>
          </a:xfrm>
          <a:prstGeom prst="rect">
            <a:avLst/>
          </a:prstGeom>
        </p:spPr>
        <p:txBody>
          <a:bodyPr lIns="0" tIns="0" rIns="0" bIns="0" rtlCol="0" anchor="t">
            <a:spAutoFit/>
          </a:bodyPr>
          <a:lstStyle/>
          <a:p>
            <a:pPr algn="just">
              <a:lnSpc>
                <a:spcPts val="4599"/>
              </a:lnSpc>
              <a:spcBef>
                <a:spcPct val="0"/>
              </a:spcBef>
            </a:pPr>
            <a:r>
              <a:rPr lang="en-US" sz="3999">
                <a:solidFill>
                  <a:srgbClr val="745656"/>
                </a:solidFill>
                <a:latin typeface="Roboto Condensed"/>
              </a:rPr>
              <a:t>Câu nói của Trần Bình Trọng được hiểu như thế nào?</a:t>
            </a:r>
          </a:p>
        </p:txBody>
      </p:sp>
      <p:grpSp>
        <p:nvGrpSpPr>
          <p:cNvPr id="13" name="Group 13"/>
          <p:cNvGrpSpPr/>
          <p:nvPr/>
        </p:nvGrpSpPr>
        <p:grpSpPr>
          <a:xfrm>
            <a:off x="1028700" y="3758862"/>
            <a:ext cx="14261535" cy="1436418"/>
            <a:chOff x="0" y="0"/>
            <a:chExt cx="3756125" cy="378316"/>
          </a:xfrm>
        </p:grpSpPr>
        <p:sp>
          <p:nvSpPr>
            <p:cNvPr id="14" name="Freeform 14"/>
            <p:cNvSpPr/>
            <p:nvPr/>
          </p:nvSpPr>
          <p:spPr>
            <a:xfrm>
              <a:off x="0" y="0"/>
              <a:ext cx="3756125" cy="378316"/>
            </a:xfrm>
            <a:custGeom>
              <a:avLst/>
              <a:gdLst/>
              <a:ahLst/>
              <a:cxnLst/>
              <a:rect l="l" t="t" r="r" b="b"/>
              <a:pathLst>
                <a:path w="3756125" h="378316">
                  <a:moveTo>
                    <a:pt x="0" y="0"/>
                  </a:moveTo>
                  <a:lnTo>
                    <a:pt x="3756125" y="0"/>
                  </a:lnTo>
                  <a:lnTo>
                    <a:pt x="3756125" y="378316"/>
                  </a:lnTo>
                  <a:lnTo>
                    <a:pt x="0" y="378316"/>
                  </a:lnTo>
                  <a:close/>
                </a:path>
              </a:pathLst>
            </a:custGeom>
            <a:solidFill>
              <a:srgbClr val="FAEED1"/>
            </a:solidFill>
          </p:spPr>
          <p:txBody>
            <a:bodyPr/>
            <a:lstStyle/>
            <a:p>
              <a:endParaRPr lang="en-US"/>
            </a:p>
          </p:txBody>
        </p:sp>
        <p:sp>
          <p:nvSpPr>
            <p:cNvPr id="15" name="TextBox 15"/>
            <p:cNvSpPr txBox="1"/>
            <p:nvPr/>
          </p:nvSpPr>
          <p:spPr>
            <a:xfrm>
              <a:off x="0" y="-28575"/>
              <a:ext cx="3756125" cy="406891"/>
            </a:xfrm>
            <a:prstGeom prst="rect">
              <a:avLst/>
            </a:prstGeom>
          </p:spPr>
          <p:txBody>
            <a:bodyPr lIns="50800" tIns="50800" rIns="50800" bIns="50800" rtlCol="0" anchor="ctr"/>
            <a:lstStyle/>
            <a:p>
              <a:pPr algn="ctr">
                <a:lnSpc>
                  <a:spcPts val="1960"/>
                </a:lnSpc>
              </a:pPr>
              <a:endParaRPr/>
            </a:p>
          </p:txBody>
        </p:sp>
      </p:grpSp>
      <p:sp>
        <p:nvSpPr>
          <p:cNvPr id="16" name="TextBox 16"/>
          <p:cNvSpPr txBox="1"/>
          <p:nvPr/>
        </p:nvSpPr>
        <p:spPr>
          <a:xfrm>
            <a:off x="1305650" y="3970676"/>
            <a:ext cx="12715753" cy="1122536"/>
          </a:xfrm>
          <a:prstGeom prst="rect">
            <a:avLst/>
          </a:prstGeom>
        </p:spPr>
        <p:txBody>
          <a:bodyPr lIns="0" tIns="0" rIns="0" bIns="0" rtlCol="0" anchor="t">
            <a:spAutoFit/>
          </a:bodyPr>
          <a:lstStyle/>
          <a:p>
            <a:pPr algn="just">
              <a:lnSpc>
                <a:spcPts val="4359"/>
              </a:lnSpc>
            </a:pPr>
            <a:r>
              <a:rPr lang="en-US" sz="3999" dirty="0" err="1">
                <a:solidFill>
                  <a:srgbClr val="745656"/>
                </a:solidFill>
                <a:latin typeface="Roboto Condensed"/>
              </a:rPr>
              <a:t>Câu</a:t>
            </a:r>
            <a:r>
              <a:rPr lang="en-US" sz="3999" dirty="0">
                <a:solidFill>
                  <a:srgbClr val="745656"/>
                </a:solidFill>
                <a:latin typeface="Roboto Condensed"/>
              </a:rPr>
              <a:t> </a:t>
            </a:r>
            <a:r>
              <a:rPr lang="en-US" sz="3999" dirty="0" err="1">
                <a:solidFill>
                  <a:srgbClr val="745656"/>
                </a:solidFill>
                <a:latin typeface="Roboto Condensed"/>
              </a:rPr>
              <a:t>nói</a:t>
            </a:r>
            <a:r>
              <a:rPr lang="en-US" sz="3999" dirty="0">
                <a:solidFill>
                  <a:srgbClr val="745656"/>
                </a:solidFill>
                <a:latin typeface="Roboto Condensed"/>
              </a:rPr>
              <a:t> </a:t>
            </a:r>
            <a:r>
              <a:rPr lang="en-US" sz="3999" dirty="0" err="1">
                <a:solidFill>
                  <a:srgbClr val="745656"/>
                </a:solidFill>
                <a:latin typeface="Roboto Condensed"/>
              </a:rPr>
              <a:t>thể</a:t>
            </a:r>
            <a:r>
              <a:rPr lang="en-US" sz="3999" dirty="0">
                <a:solidFill>
                  <a:srgbClr val="745656"/>
                </a:solidFill>
                <a:latin typeface="Roboto Condensed"/>
              </a:rPr>
              <a:t> </a:t>
            </a:r>
            <a:r>
              <a:rPr lang="en-US" sz="3999" dirty="0" err="1">
                <a:solidFill>
                  <a:srgbClr val="745656"/>
                </a:solidFill>
                <a:latin typeface="Roboto Condensed"/>
              </a:rPr>
              <a:t>hiện</a:t>
            </a:r>
            <a:r>
              <a:rPr lang="en-US" sz="3999" dirty="0">
                <a:solidFill>
                  <a:srgbClr val="745656"/>
                </a:solidFill>
                <a:latin typeface="Roboto Condensed"/>
              </a:rPr>
              <a:t> </a:t>
            </a:r>
            <a:r>
              <a:rPr lang="en-US" sz="3999" dirty="0" err="1">
                <a:solidFill>
                  <a:srgbClr val="745656"/>
                </a:solidFill>
                <a:latin typeface="Roboto Condensed"/>
              </a:rPr>
              <a:t>tư</a:t>
            </a:r>
            <a:r>
              <a:rPr lang="en-US" sz="3999" dirty="0">
                <a:solidFill>
                  <a:srgbClr val="745656"/>
                </a:solidFill>
                <a:latin typeface="Roboto Condensed"/>
              </a:rPr>
              <a:t> </a:t>
            </a:r>
            <a:r>
              <a:rPr lang="en-US" sz="3999" dirty="0" err="1">
                <a:solidFill>
                  <a:srgbClr val="745656"/>
                </a:solidFill>
                <a:latin typeface="Roboto Condensed"/>
              </a:rPr>
              <a:t>tưởng</a:t>
            </a:r>
            <a:r>
              <a:rPr lang="en-US" sz="3999" dirty="0">
                <a:solidFill>
                  <a:srgbClr val="745656"/>
                </a:solidFill>
                <a:latin typeface="Roboto Condensed"/>
              </a:rPr>
              <a:t>, </a:t>
            </a:r>
            <a:r>
              <a:rPr lang="en-US" sz="3999" dirty="0" err="1">
                <a:solidFill>
                  <a:srgbClr val="745656"/>
                </a:solidFill>
                <a:latin typeface="Roboto Condensed"/>
              </a:rPr>
              <a:t>đạo</a:t>
            </a:r>
            <a:r>
              <a:rPr lang="en-US" sz="3999" dirty="0">
                <a:solidFill>
                  <a:srgbClr val="745656"/>
                </a:solidFill>
                <a:latin typeface="Roboto Condensed"/>
              </a:rPr>
              <a:t> </a:t>
            </a:r>
            <a:r>
              <a:rPr lang="en-US" sz="3999" dirty="0" err="1">
                <a:solidFill>
                  <a:srgbClr val="745656"/>
                </a:solidFill>
                <a:latin typeface="Roboto Condensed"/>
              </a:rPr>
              <a:t>lí</a:t>
            </a:r>
            <a:r>
              <a:rPr lang="en-US" sz="3999" dirty="0">
                <a:solidFill>
                  <a:srgbClr val="745656"/>
                </a:solidFill>
                <a:latin typeface="Roboto Condensed"/>
              </a:rPr>
              <a:t> </a:t>
            </a:r>
            <a:r>
              <a:rPr lang="en-US" sz="3999" dirty="0" err="1">
                <a:solidFill>
                  <a:srgbClr val="745656"/>
                </a:solidFill>
                <a:latin typeface="Roboto Condensed"/>
              </a:rPr>
              <a:t>sống</a:t>
            </a:r>
            <a:r>
              <a:rPr lang="en-US" sz="3999" dirty="0">
                <a:solidFill>
                  <a:srgbClr val="745656"/>
                </a:solidFill>
                <a:latin typeface="Roboto Condensed"/>
              </a:rPr>
              <a:t> </a:t>
            </a:r>
            <a:r>
              <a:rPr lang="en-US" sz="3999" dirty="0" err="1">
                <a:solidFill>
                  <a:srgbClr val="745656"/>
                </a:solidFill>
                <a:latin typeface="Roboto Condensed"/>
              </a:rPr>
              <a:t>nào</a:t>
            </a:r>
            <a:r>
              <a:rPr lang="en-US" sz="3999" dirty="0">
                <a:solidFill>
                  <a:srgbClr val="745656"/>
                </a:solidFill>
                <a:latin typeface="Roboto Condensed"/>
              </a:rPr>
              <a:t>? </a:t>
            </a:r>
            <a:r>
              <a:rPr lang="en-US" sz="3999" dirty="0" err="1">
                <a:solidFill>
                  <a:srgbClr val="745656"/>
                </a:solidFill>
                <a:latin typeface="Roboto Condensed"/>
              </a:rPr>
              <a:t>Tại</a:t>
            </a:r>
            <a:r>
              <a:rPr lang="en-US" sz="3999" dirty="0">
                <a:solidFill>
                  <a:srgbClr val="745656"/>
                </a:solidFill>
                <a:latin typeface="Roboto Condensed"/>
              </a:rPr>
              <a:t> </a:t>
            </a:r>
            <a:r>
              <a:rPr lang="en-US" sz="3999" dirty="0" err="1">
                <a:solidFill>
                  <a:srgbClr val="745656"/>
                </a:solidFill>
                <a:latin typeface="Roboto Condensed"/>
              </a:rPr>
              <a:t>sao</a:t>
            </a:r>
            <a:r>
              <a:rPr lang="en-US" sz="3999" dirty="0">
                <a:solidFill>
                  <a:srgbClr val="745656"/>
                </a:solidFill>
                <a:latin typeface="Roboto Condensed"/>
              </a:rPr>
              <a:t> </a:t>
            </a:r>
            <a:r>
              <a:rPr lang="en-US" sz="3999" dirty="0" err="1">
                <a:solidFill>
                  <a:srgbClr val="745656"/>
                </a:solidFill>
                <a:latin typeface="Roboto Condensed"/>
              </a:rPr>
              <a:t>có</a:t>
            </a:r>
            <a:r>
              <a:rPr lang="en-US" sz="3999" dirty="0">
                <a:solidFill>
                  <a:srgbClr val="745656"/>
                </a:solidFill>
                <a:latin typeface="Roboto Condensed"/>
              </a:rPr>
              <a:t> </a:t>
            </a:r>
            <a:r>
              <a:rPr lang="en-US" sz="3999" dirty="0" err="1">
                <a:solidFill>
                  <a:srgbClr val="745656"/>
                </a:solidFill>
                <a:latin typeface="Roboto Condensed"/>
              </a:rPr>
              <a:t>thể</a:t>
            </a:r>
            <a:r>
              <a:rPr lang="en-US" sz="3999" dirty="0">
                <a:solidFill>
                  <a:srgbClr val="745656"/>
                </a:solidFill>
                <a:latin typeface="Roboto Condensed"/>
              </a:rPr>
              <a:t> </a:t>
            </a:r>
            <a:r>
              <a:rPr lang="en-US" sz="3999" dirty="0" err="1">
                <a:solidFill>
                  <a:srgbClr val="745656"/>
                </a:solidFill>
                <a:latin typeface="Roboto Condensed"/>
              </a:rPr>
              <a:t>nói</a:t>
            </a:r>
            <a:r>
              <a:rPr lang="en-US" sz="3999" dirty="0">
                <a:solidFill>
                  <a:srgbClr val="745656"/>
                </a:solidFill>
                <a:latin typeface="Roboto Condensed"/>
              </a:rPr>
              <a:t> </a:t>
            </a:r>
            <a:r>
              <a:rPr lang="en-US" sz="3999" dirty="0" err="1">
                <a:solidFill>
                  <a:srgbClr val="745656"/>
                </a:solidFill>
                <a:latin typeface="Roboto Condensed"/>
              </a:rPr>
              <a:t>như</a:t>
            </a:r>
            <a:r>
              <a:rPr lang="en-US" sz="3999" dirty="0">
                <a:solidFill>
                  <a:srgbClr val="745656"/>
                </a:solidFill>
                <a:latin typeface="Roboto Condensed"/>
              </a:rPr>
              <a:t> </a:t>
            </a:r>
            <a:r>
              <a:rPr lang="en-US" sz="3999" dirty="0" err="1">
                <a:solidFill>
                  <a:srgbClr val="745656"/>
                </a:solidFill>
                <a:latin typeface="Roboto Condensed"/>
              </a:rPr>
              <a:t>vậy</a:t>
            </a:r>
            <a:r>
              <a:rPr lang="en-US" sz="3999" dirty="0">
                <a:solidFill>
                  <a:srgbClr val="745656"/>
                </a:solidFill>
                <a:latin typeface="Roboto Condensed"/>
              </a:rPr>
              <a:t>?</a:t>
            </a:r>
          </a:p>
        </p:txBody>
      </p:sp>
      <p:grpSp>
        <p:nvGrpSpPr>
          <p:cNvPr id="17" name="Group 17"/>
          <p:cNvGrpSpPr/>
          <p:nvPr/>
        </p:nvGrpSpPr>
        <p:grpSpPr>
          <a:xfrm>
            <a:off x="1028700" y="5500080"/>
            <a:ext cx="14261535" cy="1618088"/>
            <a:chOff x="0" y="0"/>
            <a:chExt cx="3756125" cy="426163"/>
          </a:xfrm>
        </p:grpSpPr>
        <p:sp>
          <p:nvSpPr>
            <p:cNvPr id="18" name="Freeform 18"/>
            <p:cNvSpPr/>
            <p:nvPr/>
          </p:nvSpPr>
          <p:spPr>
            <a:xfrm>
              <a:off x="0" y="0"/>
              <a:ext cx="3756125" cy="426163"/>
            </a:xfrm>
            <a:custGeom>
              <a:avLst/>
              <a:gdLst/>
              <a:ahLst/>
              <a:cxnLst/>
              <a:rect l="l" t="t" r="r" b="b"/>
              <a:pathLst>
                <a:path w="3756125" h="426163">
                  <a:moveTo>
                    <a:pt x="0" y="0"/>
                  </a:moveTo>
                  <a:lnTo>
                    <a:pt x="3756125" y="0"/>
                  </a:lnTo>
                  <a:lnTo>
                    <a:pt x="3756125" y="426163"/>
                  </a:lnTo>
                  <a:lnTo>
                    <a:pt x="0" y="426163"/>
                  </a:lnTo>
                  <a:close/>
                </a:path>
              </a:pathLst>
            </a:custGeom>
            <a:solidFill>
              <a:srgbClr val="FAEED1"/>
            </a:solidFill>
          </p:spPr>
          <p:txBody>
            <a:bodyPr/>
            <a:lstStyle/>
            <a:p>
              <a:endParaRPr lang="en-US"/>
            </a:p>
          </p:txBody>
        </p:sp>
        <p:sp>
          <p:nvSpPr>
            <p:cNvPr id="19" name="TextBox 19"/>
            <p:cNvSpPr txBox="1"/>
            <p:nvPr/>
          </p:nvSpPr>
          <p:spPr>
            <a:xfrm>
              <a:off x="0" y="-28575"/>
              <a:ext cx="3756125" cy="454738"/>
            </a:xfrm>
            <a:prstGeom prst="rect">
              <a:avLst/>
            </a:prstGeom>
          </p:spPr>
          <p:txBody>
            <a:bodyPr lIns="50800" tIns="50800" rIns="50800" bIns="50800" rtlCol="0" anchor="ctr"/>
            <a:lstStyle/>
            <a:p>
              <a:pPr algn="ctr">
                <a:lnSpc>
                  <a:spcPts val="1960"/>
                </a:lnSpc>
              </a:pPr>
              <a:endParaRPr/>
            </a:p>
          </p:txBody>
        </p:sp>
      </p:grpSp>
      <p:sp>
        <p:nvSpPr>
          <p:cNvPr id="20" name="TextBox 20"/>
          <p:cNvSpPr txBox="1"/>
          <p:nvPr/>
        </p:nvSpPr>
        <p:spPr>
          <a:xfrm>
            <a:off x="1237516" y="5768207"/>
            <a:ext cx="13489555" cy="1179810"/>
          </a:xfrm>
          <a:prstGeom prst="rect">
            <a:avLst/>
          </a:prstGeom>
        </p:spPr>
        <p:txBody>
          <a:bodyPr lIns="0" tIns="0" rIns="0" bIns="0" rtlCol="0" anchor="t">
            <a:spAutoFit/>
          </a:bodyPr>
          <a:lstStyle/>
          <a:p>
            <a:pPr algn="just">
              <a:lnSpc>
                <a:spcPts val="4599"/>
              </a:lnSpc>
              <a:spcBef>
                <a:spcPct val="0"/>
              </a:spcBef>
            </a:pPr>
            <a:r>
              <a:rPr lang="en-US" sz="3999" dirty="0" err="1">
                <a:solidFill>
                  <a:srgbClr val="745656"/>
                </a:solidFill>
                <a:latin typeface="Roboto Condensed"/>
              </a:rPr>
              <a:t>Tư</a:t>
            </a:r>
            <a:r>
              <a:rPr lang="en-US" sz="3999" dirty="0">
                <a:solidFill>
                  <a:srgbClr val="745656"/>
                </a:solidFill>
                <a:latin typeface="Roboto Condensed"/>
              </a:rPr>
              <a:t> </a:t>
            </a:r>
            <a:r>
              <a:rPr lang="en-US" sz="3999" dirty="0" err="1">
                <a:solidFill>
                  <a:srgbClr val="745656"/>
                </a:solidFill>
                <a:latin typeface="Roboto Condensed"/>
              </a:rPr>
              <a:t>tưởng</a:t>
            </a:r>
            <a:r>
              <a:rPr lang="en-US" sz="3999" dirty="0">
                <a:solidFill>
                  <a:srgbClr val="745656"/>
                </a:solidFill>
                <a:latin typeface="Roboto Condensed"/>
              </a:rPr>
              <a:t> </a:t>
            </a:r>
            <a:r>
              <a:rPr lang="en-US" sz="3999" dirty="0" err="1">
                <a:solidFill>
                  <a:srgbClr val="745656"/>
                </a:solidFill>
                <a:latin typeface="Roboto Condensed"/>
              </a:rPr>
              <a:t>đạo</a:t>
            </a:r>
            <a:r>
              <a:rPr lang="en-US" sz="3999" dirty="0">
                <a:solidFill>
                  <a:srgbClr val="745656"/>
                </a:solidFill>
                <a:latin typeface="Roboto Condensed"/>
              </a:rPr>
              <a:t> </a:t>
            </a:r>
            <a:r>
              <a:rPr lang="en-US" sz="3999" dirty="0" err="1">
                <a:solidFill>
                  <a:srgbClr val="745656"/>
                </a:solidFill>
                <a:latin typeface="Roboto Condensed"/>
              </a:rPr>
              <a:t>lí</a:t>
            </a:r>
            <a:r>
              <a:rPr lang="en-US" sz="3999" dirty="0">
                <a:solidFill>
                  <a:srgbClr val="745656"/>
                </a:solidFill>
                <a:latin typeface="Roboto Condensed"/>
              </a:rPr>
              <a:t> </a:t>
            </a:r>
            <a:r>
              <a:rPr lang="en-US" sz="3999" dirty="0" err="1">
                <a:solidFill>
                  <a:srgbClr val="745656"/>
                </a:solidFill>
                <a:latin typeface="Roboto Condensed"/>
              </a:rPr>
              <a:t>đó</a:t>
            </a:r>
            <a:r>
              <a:rPr lang="en-US" sz="3999" dirty="0">
                <a:solidFill>
                  <a:srgbClr val="745656"/>
                </a:solidFill>
                <a:latin typeface="Roboto Condensed"/>
              </a:rPr>
              <a:t> </a:t>
            </a:r>
            <a:r>
              <a:rPr lang="en-US" sz="3999" dirty="0" err="1">
                <a:solidFill>
                  <a:srgbClr val="745656"/>
                </a:solidFill>
                <a:latin typeface="Roboto Condensed"/>
              </a:rPr>
              <a:t>đã</a:t>
            </a:r>
            <a:r>
              <a:rPr lang="en-US" sz="3999" dirty="0">
                <a:solidFill>
                  <a:srgbClr val="745656"/>
                </a:solidFill>
                <a:latin typeface="Roboto Condensed"/>
              </a:rPr>
              <a:t> </a:t>
            </a:r>
            <a:r>
              <a:rPr lang="en-US" sz="3999" dirty="0" err="1">
                <a:solidFill>
                  <a:srgbClr val="745656"/>
                </a:solidFill>
                <a:latin typeface="Roboto Condensed"/>
              </a:rPr>
              <a:t>được</a:t>
            </a:r>
            <a:r>
              <a:rPr lang="en-US" sz="3999" dirty="0">
                <a:solidFill>
                  <a:srgbClr val="745656"/>
                </a:solidFill>
                <a:latin typeface="Roboto Condensed"/>
              </a:rPr>
              <a:t> </a:t>
            </a:r>
            <a:r>
              <a:rPr lang="en-US" sz="3999" dirty="0" err="1">
                <a:solidFill>
                  <a:srgbClr val="745656"/>
                </a:solidFill>
                <a:latin typeface="Roboto Condensed"/>
              </a:rPr>
              <a:t>thể</a:t>
            </a:r>
            <a:r>
              <a:rPr lang="en-US" sz="3999" dirty="0">
                <a:solidFill>
                  <a:srgbClr val="745656"/>
                </a:solidFill>
                <a:latin typeface="Roboto Condensed"/>
              </a:rPr>
              <a:t> </a:t>
            </a:r>
            <a:r>
              <a:rPr lang="en-US" sz="3999" dirty="0" err="1">
                <a:solidFill>
                  <a:srgbClr val="745656"/>
                </a:solidFill>
                <a:latin typeface="Roboto Condensed"/>
              </a:rPr>
              <a:t>hiện</a:t>
            </a:r>
            <a:r>
              <a:rPr lang="en-US" sz="3999" dirty="0">
                <a:solidFill>
                  <a:srgbClr val="745656"/>
                </a:solidFill>
                <a:latin typeface="Roboto Condensed"/>
              </a:rPr>
              <a:t> n</a:t>
            </a:r>
            <a:r>
              <a:rPr lang="vi-VN" sz="3999" dirty="0">
                <a:solidFill>
                  <a:srgbClr val="745656"/>
                </a:solidFill>
                <a:latin typeface="Roboto Condensed"/>
              </a:rPr>
              <a:t>hư thế nào</a:t>
            </a:r>
            <a:r>
              <a:rPr lang="en-US" sz="3999" dirty="0">
                <a:solidFill>
                  <a:srgbClr val="745656"/>
                </a:solidFill>
                <a:latin typeface="Roboto Condensed"/>
              </a:rPr>
              <a:t> </a:t>
            </a:r>
            <a:r>
              <a:rPr lang="en-US" sz="3999" dirty="0" err="1">
                <a:solidFill>
                  <a:srgbClr val="745656"/>
                </a:solidFill>
                <a:latin typeface="Roboto Condensed"/>
              </a:rPr>
              <a:t>trong</a:t>
            </a:r>
            <a:r>
              <a:rPr lang="en-US" sz="3999" dirty="0">
                <a:solidFill>
                  <a:srgbClr val="745656"/>
                </a:solidFill>
                <a:latin typeface="Roboto Condensed"/>
              </a:rPr>
              <a:t> </a:t>
            </a:r>
            <a:r>
              <a:rPr lang="en-US" sz="3999" dirty="0" err="1">
                <a:solidFill>
                  <a:srgbClr val="745656"/>
                </a:solidFill>
                <a:latin typeface="Roboto Condensed"/>
              </a:rPr>
              <a:t>lịch</a:t>
            </a:r>
            <a:r>
              <a:rPr lang="en-US" sz="3999" dirty="0">
                <a:solidFill>
                  <a:srgbClr val="745656"/>
                </a:solidFill>
                <a:latin typeface="Roboto Condensed"/>
              </a:rPr>
              <a:t> </a:t>
            </a:r>
            <a:r>
              <a:rPr lang="en-US" sz="3999" dirty="0" err="1">
                <a:solidFill>
                  <a:srgbClr val="745656"/>
                </a:solidFill>
                <a:latin typeface="Roboto Condensed"/>
              </a:rPr>
              <a:t>sử</a:t>
            </a:r>
            <a:r>
              <a:rPr lang="en-US" sz="3999" dirty="0">
                <a:solidFill>
                  <a:srgbClr val="745656"/>
                </a:solidFill>
                <a:latin typeface="Roboto Condensed"/>
              </a:rPr>
              <a:t> </a:t>
            </a:r>
            <a:r>
              <a:rPr lang="en-US" sz="3999" dirty="0" err="1">
                <a:solidFill>
                  <a:srgbClr val="745656"/>
                </a:solidFill>
                <a:latin typeface="Roboto Condensed"/>
              </a:rPr>
              <a:t>và</a:t>
            </a:r>
            <a:r>
              <a:rPr lang="en-US" sz="3999" dirty="0">
                <a:solidFill>
                  <a:srgbClr val="745656"/>
                </a:solidFill>
                <a:latin typeface="Roboto Condensed"/>
              </a:rPr>
              <a:t> </a:t>
            </a:r>
            <a:r>
              <a:rPr lang="en-US" sz="3999" dirty="0" err="1">
                <a:solidFill>
                  <a:srgbClr val="745656"/>
                </a:solidFill>
                <a:latin typeface="Roboto Condensed"/>
              </a:rPr>
              <a:t>đời</a:t>
            </a:r>
            <a:r>
              <a:rPr lang="en-US" sz="3999" dirty="0">
                <a:solidFill>
                  <a:srgbClr val="745656"/>
                </a:solidFill>
                <a:latin typeface="Roboto Condensed"/>
              </a:rPr>
              <a:t> </a:t>
            </a:r>
            <a:r>
              <a:rPr lang="en-US" sz="3999" dirty="0" err="1">
                <a:solidFill>
                  <a:srgbClr val="745656"/>
                </a:solidFill>
                <a:latin typeface="Roboto Condensed"/>
              </a:rPr>
              <a:t>sống</a:t>
            </a:r>
            <a:r>
              <a:rPr lang="en-US" sz="3999" dirty="0">
                <a:solidFill>
                  <a:srgbClr val="745656"/>
                </a:solidFill>
                <a:latin typeface="Roboto Condensed"/>
              </a:rPr>
              <a:t> </a:t>
            </a:r>
            <a:r>
              <a:rPr lang="en-US" sz="3999" dirty="0" err="1">
                <a:solidFill>
                  <a:srgbClr val="745656"/>
                </a:solidFill>
                <a:latin typeface="Roboto Condensed"/>
              </a:rPr>
              <a:t>hiện</a:t>
            </a:r>
            <a:r>
              <a:rPr lang="en-US" sz="3999" dirty="0">
                <a:solidFill>
                  <a:srgbClr val="745656"/>
                </a:solidFill>
                <a:latin typeface="Roboto Condensed"/>
              </a:rPr>
              <a:t> nay </a:t>
            </a:r>
            <a:r>
              <a:rPr lang="en-US" sz="3999" dirty="0" err="1">
                <a:solidFill>
                  <a:srgbClr val="745656"/>
                </a:solidFill>
                <a:latin typeface="Roboto Condensed"/>
              </a:rPr>
              <a:t>của</a:t>
            </a:r>
            <a:r>
              <a:rPr lang="en-US" sz="3999" dirty="0">
                <a:solidFill>
                  <a:srgbClr val="745656"/>
                </a:solidFill>
                <a:latin typeface="Roboto Condensed"/>
              </a:rPr>
              <a:t> </a:t>
            </a:r>
            <a:r>
              <a:rPr lang="en-US" sz="3999" dirty="0" err="1">
                <a:solidFill>
                  <a:srgbClr val="745656"/>
                </a:solidFill>
                <a:latin typeface="Roboto Condensed"/>
              </a:rPr>
              <a:t>dân</a:t>
            </a:r>
            <a:r>
              <a:rPr lang="en-US" sz="3999" dirty="0">
                <a:solidFill>
                  <a:srgbClr val="745656"/>
                </a:solidFill>
                <a:latin typeface="Roboto Condensed"/>
              </a:rPr>
              <a:t> </a:t>
            </a:r>
            <a:r>
              <a:rPr lang="en-US" sz="3999" dirty="0" err="1">
                <a:solidFill>
                  <a:srgbClr val="745656"/>
                </a:solidFill>
                <a:latin typeface="Roboto Condensed"/>
              </a:rPr>
              <a:t>tộc</a:t>
            </a:r>
            <a:r>
              <a:rPr lang="en-US" sz="3999" dirty="0">
                <a:solidFill>
                  <a:srgbClr val="745656"/>
                </a:solidFill>
                <a:latin typeface="Roboto Condensed"/>
              </a:rPr>
              <a:t> ta?</a:t>
            </a:r>
          </a:p>
        </p:txBody>
      </p:sp>
      <p:grpSp>
        <p:nvGrpSpPr>
          <p:cNvPr id="21" name="Group 21"/>
          <p:cNvGrpSpPr/>
          <p:nvPr/>
        </p:nvGrpSpPr>
        <p:grpSpPr>
          <a:xfrm>
            <a:off x="1028700" y="7422968"/>
            <a:ext cx="14336508" cy="2420906"/>
            <a:chOff x="0" y="0"/>
            <a:chExt cx="3775870" cy="637605"/>
          </a:xfrm>
        </p:grpSpPr>
        <p:sp>
          <p:nvSpPr>
            <p:cNvPr id="22" name="Freeform 22"/>
            <p:cNvSpPr/>
            <p:nvPr/>
          </p:nvSpPr>
          <p:spPr>
            <a:xfrm>
              <a:off x="0" y="0"/>
              <a:ext cx="3775870" cy="637605"/>
            </a:xfrm>
            <a:custGeom>
              <a:avLst/>
              <a:gdLst/>
              <a:ahLst/>
              <a:cxnLst/>
              <a:rect l="l" t="t" r="r" b="b"/>
              <a:pathLst>
                <a:path w="3775870" h="637605">
                  <a:moveTo>
                    <a:pt x="0" y="0"/>
                  </a:moveTo>
                  <a:lnTo>
                    <a:pt x="3775870" y="0"/>
                  </a:lnTo>
                  <a:lnTo>
                    <a:pt x="3775870" y="637605"/>
                  </a:lnTo>
                  <a:lnTo>
                    <a:pt x="0" y="637605"/>
                  </a:lnTo>
                  <a:close/>
                </a:path>
              </a:pathLst>
            </a:custGeom>
            <a:solidFill>
              <a:srgbClr val="FAEED1"/>
            </a:solidFill>
          </p:spPr>
          <p:txBody>
            <a:bodyPr/>
            <a:lstStyle/>
            <a:p>
              <a:endParaRPr lang="en-US"/>
            </a:p>
          </p:txBody>
        </p:sp>
        <p:sp>
          <p:nvSpPr>
            <p:cNvPr id="23" name="TextBox 23"/>
            <p:cNvSpPr txBox="1"/>
            <p:nvPr/>
          </p:nvSpPr>
          <p:spPr>
            <a:xfrm>
              <a:off x="0" y="-28575"/>
              <a:ext cx="3775870" cy="666180"/>
            </a:xfrm>
            <a:prstGeom prst="rect">
              <a:avLst/>
            </a:prstGeom>
          </p:spPr>
          <p:txBody>
            <a:bodyPr lIns="50800" tIns="50800" rIns="50800" bIns="50800" rtlCol="0" anchor="ctr"/>
            <a:lstStyle/>
            <a:p>
              <a:pPr algn="ctr">
                <a:lnSpc>
                  <a:spcPts val="1960"/>
                </a:lnSpc>
              </a:pPr>
              <a:endParaRPr/>
            </a:p>
          </p:txBody>
        </p:sp>
      </p:grpSp>
      <p:sp>
        <p:nvSpPr>
          <p:cNvPr id="24" name="TextBox 24"/>
          <p:cNvSpPr txBox="1"/>
          <p:nvPr/>
        </p:nvSpPr>
        <p:spPr>
          <a:xfrm>
            <a:off x="1380623" y="7632518"/>
            <a:ext cx="13421421" cy="2089042"/>
          </a:xfrm>
          <a:prstGeom prst="rect">
            <a:avLst/>
          </a:prstGeom>
        </p:spPr>
        <p:txBody>
          <a:bodyPr lIns="0" tIns="0" rIns="0" bIns="0" rtlCol="0" anchor="t">
            <a:spAutoFit/>
          </a:bodyPr>
          <a:lstStyle/>
          <a:p>
            <a:pPr algn="just">
              <a:lnSpc>
                <a:spcPts val="5599"/>
              </a:lnSpc>
            </a:pPr>
            <a:r>
              <a:rPr lang="en-US" sz="3999" dirty="0" err="1">
                <a:solidFill>
                  <a:srgbClr val="745656"/>
                </a:solidFill>
                <a:latin typeface="Roboto Condensed"/>
              </a:rPr>
              <a:t>Giá</a:t>
            </a:r>
            <a:r>
              <a:rPr lang="en-US" sz="3999" dirty="0">
                <a:solidFill>
                  <a:srgbClr val="745656"/>
                </a:solidFill>
                <a:latin typeface="Roboto Condensed"/>
              </a:rPr>
              <a:t> </a:t>
            </a:r>
            <a:r>
              <a:rPr lang="en-US" sz="3999" dirty="0" err="1">
                <a:solidFill>
                  <a:srgbClr val="745656"/>
                </a:solidFill>
                <a:latin typeface="Roboto Condensed"/>
              </a:rPr>
              <a:t>trị</a:t>
            </a:r>
            <a:r>
              <a:rPr lang="en-US" sz="3999" dirty="0">
                <a:solidFill>
                  <a:srgbClr val="745656"/>
                </a:solidFill>
                <a:latin typeface="Roboto Condensed"/>
              </a:rPr>
              <a:t> </a:t>
            </a:r>
            <a:r>
              <a:rPr lang="en-US" sz="3999" dirty="0" err="1">
                <a:solidFill>
                  <a:srgbClr val="745656"/>
                </a:solidFill>
                <a:latin typeface="Roboto Condensed"/>
              </a:rPr>
              <a:t>của</a:t>
            </a:r>
            <a:r>
              <a:rPr lang="en-US" sz="3999" dirty="0">
                <a:solidFill>
                  <a:srgbClr val="745656"/>
                </a:solidFill>
                <a:latin typeface="Roboto Condensed"/>
              </a:rPr>
              <a:t> </a:t>
            </a:r>
            <a:r>
              <a:rPr lang="en-US" sz="3999" dirty="0" err="1">
                <a:solidFill>
                  <a:srgbClr val="745656"/>
                </a:solidFill>
                <a:latin typeface="Roboto Condensed"/>
              </a:rPr>
              <a:t>tư</a:t>
            </a:r>
            <a:r>
              <a:rPr lang="en-US" sz="3999" dirty="0">
                <a:solidFill>
                  <a:srgbClr val="745656"/>
                </a:solidFill>
                <a:latin typeface="Roboto Condensed"/>
              </a:rPr>
              <a:t> </a:t>
            </a:r>
            <a:r>
              <a:rPr lang="en-US" sz="3999" dirty="0" err="1">
                <a:solidFill>
                  <a:srgbClr val="745656"/>
                </a:solidFill>
                <a:latin typeface="Roboto Condensed"/>
              </a:rPr>
              <a:t>tưởng</a:t>
            </a:r>
            <a:r>
              <a:rPr lang="en-US" sz="3999" dirty="0">
                <a:solidFill>
                  <a:srgbClr val="745656"/>
                </a:solidFill>
                <a:latin typeface="Roboto Condensed"/>
              </a:rPr>
              <a:t>, </a:t>
            </a:r>
            <a:r>
              <a:rPr lang="en-US" sz="3999" dirty="0" err="1">
                <a:solidFill>
                  <a:srgbClr val="745656"/>
                </a:solidFill>
                <a:latin typeface="Roboto Condensed"/>
              </a:rPr>
              <a:t>đạo</a:t>
            </a:r>
            <a:r>
              <a:rPr lang="en-US" sz="3999" dirty="0">
                <a:solidFill>
                  <a:srgbClr val="745656"/>
                </a:solidFill>
                <a:latin typeface="Roboto Condensed"/>
              </a:rPr>
              <a:t> </a:t>
            </a:r>
            <a:r>
              <a:rPr lang="en-US" sz="3999" dirty="0" err="1">
                <a:solidFill>
                  <a:srgbClr val="745656"/>
                </a:solidFill>
                <a:latin typeface="Roboto Condensed"/>
              </a:rPr>
              <a:t>lí</a:t>
            </a:r>
            <a:r>
              <a:rPr lang="en-US" sz="3999" dirty="0">
                <a:solidFill>
                  <a:srgbClr val="745656"/>
                </a:solidFill>
                <a:latin typeface="Roboto Condensed"/>
              </a:rPr>
              <a:t> </a:t>
            </a:r>
            <a:r>
              <a:rPr lang="en-US" sz="3999" dirty="0" err="1">
                <a:solidFill>
                  <a:srgbClr val="745656"/>
                </a:solidFill>
                <a:latin typeface="Roboto Condensed"/>
              </a:rPr>
              <a:t>sống</a:t>
            </a:r>
            <a:r>
              <a:rPr lang="en-US" sz="3999" dirty="0">
                <a:solidFill>
                  <a:srgbClr val="745656"/>
                </a:solidFill>
                <a:latin typeface="Roboto Condensed"/>
              </a:rPr>
              <a:t> </a:t>
            </a:r>
            <a:r>
              <a:rPr lang="en-US" sz="3999" dirty="0" err="1">
                <a:solidFill>
                  <a:srgbClr val="745656"/>
                </a:solidFill>
                <a:latin typeface="Roboto Condensed"/>
              </a:rPr>
              <a:t>vừa</a:t>
            </a:r>
            <a:r>
              <a:rPr lang="en-US" sz="3999" dirty="0">
                <a:solidFill>
                  <a:srgbClr val="745656"/>
                </a:solidFill>
                <a:latin typeface="Roboto Condensed"/>
              </a:rPr>
              <a:t> </a:t>
            </a:r>
            <a:r>
              <a:rPr lang="en-US" sz="3999" dirty="0" err="1">
                <a:solidFill>
                  <a:srgbClr val="745656"/>
                </a:solidFill>
                <a:latin typeface="Roboto Condensed"/>
              </a:rPr>
              <a:t>nêu</a:t>
            </a:r>
            <a:r>
              <a:rPr lang="en-US" sz="3999" dirty="0">
                <a:solidFill>
                  <a:srgbClr val="745656"/>
                </a:solidFill>
                <a:latin typeface="Roboto Condensed"/>
              </a:rPr>
              <a:t> </a:t>
            </a:r>
            <a:r>
              <a:rPr lang="en-US" sz="3999" dirty="0" err="1">
                <a:solidFill>
                  <a:srgbClr val="745656"/>
                </a:solidFill>
                <a:latin typeface="Roboto Condensed"/>
              </a:rPr>
              <a:t>là</a:t>
            </a:r>
            <a:r>
              <a:rPr lang="en-US" sz="3999" dirty="0">
                <a:solidFill>
                  <a:srgbClr val="745656"/>
                </a:solidFill>
                <a:latin typeface="Roboto Condensed"/>
              </a:rPr>
              <a:t> </a:t>
            </a:r>
            <a:r>
              <a:rPr lang="en-US" sz="3999" dirty="0" err="1">
                <a:solidFill>
                  <a:srgbClr val="745656"/>
                </a:solidFill>
                <a:latin typeface="Roboto Condensed"/>
              </a:rPr>
              <a:t>gì</a:t>
            </a:r>
            <a:r>
              <a:rPr lang="en-US" sz="3999" dirty="0">
                <a:solidFill>
                  <a:srgbClr val="745656"/>
                </a:solidFill>
                <a:latin typeface="Roboto Condensed"/>
              </a:rPr>
              <a:t>? </a:t>
            </a:r>
            <a:r>
              <a:rPr lang="en-US" sz="3999" dirty="0" err="1">
                <a:solidFill>
                  <a:srgbClr val="745656"/>
                </a:solidFill>
                <a:latin typeface="Roboto Condensed"/>
              </a:rPr>
              <a:t>Nếu</a:t>
            </a:r>
            <a:r>
              <a:rPr lang="en-US" sz="3999" dirty="0">
                <a:solidFill>
                  <a:srgbClr val="745656"/>
                </a:solidFill>
                <a:latin typeface="Roboto Condensed"/>
              </a:rPr>
              <a:t> </a:t>
            </a:r>
            <a:r>
              <a:rPr lang="en-US" sz="3999" dirty="0" err="1">
                <a:solidFill>
                  <a:srgbClr val="745656"/>
                </a:solidFill>
                <a:latin typeface="Roboto Condensed"/>
              </a:rPr>
              <a:t>đạo</a:t>
            </a:r>
            <a:r>
              <a:rPr lang="en-US" sz="3999" dirty="0">
                <a:solidFill>
                  <a:srgbClr val="745656"/>
                </a:solidFill>
                <a:latin typeface="Roboto Condensed"/>
              </a:rPr>
              <a:t> </a:t>
            </a:r>
            <a:r>
              <a:rPr lang="en-US" sz="3999" dirty="0" err="1">
                <a:solidFill>
                  <a:srgbClr val="745656"/>
                </a:solidFill>
                <a:latin typeface="Roboto Condensed"/>
              </a:rPr>
              <a:t>lí</a:t>
            </a:r>
            <a:r>
              <a:rPr lang="en-US" sz="3999" dirty="0">
                <a:solidFill>
                  <a:srgbClr val="745656"/>
                </a:solidFill>
                <a:latin typeface="Roboto Condensed"/>
              </a:rPr>
              <a:t> </a:t>
            </a:r>
            <a:r>
              <a:rPr lang="en-US" sz="3999" dirty="0" err="1">
                <a:solidFill>
                  <a:srgbClr val="745656"/>
                </a:solidFill>
                <a:latin typeface="Roboto Condensed"/>
              </a:rPr>
              <a:t>đó</a:t>
            </a:r>
            <a:r>
              <a:rPr lang="en-US" sz="3999" dirty="0">
                <a:solidFill>
                  <a:srgbClr val="745656"/>
                </a:solidFill>
                <a:latin typeface="Roboto Condensed"/>
              </a:rPr>
              <a:t> </a:t>
            </a:r>
            <a:r>
              <a:rPr lang="en-US" sz="3999" dirty="0" err="1">
                <a:solidFill>
                  <a:srgbClr val="745656"/>
                </a:solidFill>
                <a:latin typeface="Roboto Condensed"/>
              </a:rPr>
              <a:t>bị</a:t>
            </a:r>
            <a:r>
              <a:rPr lang="en-US" sz="3999" dirty="0">
                <a:solidFill>
                  <a:srgbClr val="745656"/>
                </a:solidFill>
                <a:latin typeface="Roboto Condensed"/>
              </a:rPr>
              <a:t> </a:t>
            </a:r>
            <a:r>
              <a:rPr lang="en-US" sz="3999" dirty="0" err="1">
                <a:solidFill>
                  <a:srgbClr val="745656"/>
                </a:solidFill>
                <a:latin typeface="Roboto Condensed"/>
              </a:rPr>
              <a:t>mai</a:t>
            </a:r>
            <a:r>
              <a:rPr lang="en-US" sz="3999" dirty="0">
                <a:solidFill>
                  <a:srgbClr val="745656"/>
                </a:solidFill>
                <a:latin typeface="Roboto Condensed"/>
              </a:rPr>
              <a:t> </a:t>
            </a:r>
            <a:r>
              <a:rPr lang="en-US" sz="3999" dirty="0" err="1">
                <a:solidFill>
                  <a:srgbClr val="745656"/>
                </a:solidFill>
                <a:latin typeface="Roboto Condensed"/>
              </a:rPr>
              <a:t>một</a:t>
            </a:r>
            <a:r>
              <a:rPr lang="en-US" sz="3999" dirty="0">
                <a:solidFill>
                  <a:srgbClr val="745656"/>
                </a:solidFill>
                <a:latin typeface="Roboto Condensed"/>
              </a:rPr>
              <a:t> </a:t>
            </a:r>
            <a:r>
              <a:rPr lang="en-US" sz="3999" dirty="0" err="1">
                <a:solidFill>
                  <a:srgbClr val="745656"/>
                </a:solidFill>
                <a:latin typeface="Roboto Condensed"/>
              </a:rPr>
              <a:t>thì</a:t>
            </a:r>
            <a:r>
              <a:rPr lang="en-US" sz="3999" dirty="0">
                <a:solidFill>
                  <a:srgbClr val="745656"/>
                </a:solidFill>
                <a:latin typeface="Roboto Condensed"/>
              </a:rPr>
              <a:t> </a:t>
            </a:r>
            <a:r>
              <a:rPr lang="en-US" sz="3999" dirty="0" err="1">
                <a:solidFill>
                  <a:srgbClr val="745656"/>
                </a:solidFill>
                <a:latin typeface="Roboto Condensed"/>
              </a:rPr>
              <a:t>điều</a:t>
            </a:r>
            <a:r>
              <a:rPr lang="en-US" sz="3999" dirty="0">
                <a:solidFill>
                  <a:srgbClr val="745656"/>
                </a:solidFill>
                <a:latin typeface="Roboto Condensed"/>
              </a:rPr>
              <a:t> </a:t>
            </a:r>
            <a:r>
              <a:rPr lang="en-US" sz="3999" dirty="0" err="1">
                <a:solidFill>
                  <a:srgbClr val="745656"/>
                </a:solidFill>
                <a:latin typeface="Roboto Condensed"/>
              </a:rPr>
              <a:t>gì</a:t>
            </a:r>
            <a:r>
              <a:rPr lang="en-US" sz="3999" dirty="0">
                <a:solidFill>
                  <a:srgbClr val="745656"/>
                </a:solidFill>
                <a:latin typeface="Roboto Condensed"/>
              </a:rPr>
              <a:t> </a:t>
            </a:r>
            <a:r>
              <a:rPr lang="en-US" sz="3999" dirty="0" err="1">
                <a:solidFill>
                  <a:srgbClr val="745656"/>
                </a:solidFill>
                <a:latin typeface="Roboto Condensed"/>
              </a:rPr>
              <a:t>sẽ</a:t>
            </a:r>
            <a:r>
              <a:rPr lang="en-US" sz="3999" dirty="0">
                <a:solidFill>
                  <a:srgbClr val="745656"/>
                </a:solidFill>
                <a:latin typeface="Roboto Condensed"/>
              </a:rPr>
              <a:t> </a:t>
            </a:r>
            <a:r>
              <a:rPr lang="en-US" sz="3999" dirty="0" err="1">
                <a:solidFill>
                  <a:srgbClr val="745656"/>
                </a:solidFill>
                <a:latin typeface="Roboto Condensed"/>
              </a:rPr>
              <a:t>xảy</a:t>
            </a:r>
            <a:r>
              <a:rPr lang="en-US" sz="3999" dirty="0">
                <a:solidFill>
                  <a:srgbClr val="745656"/>
                </a:solidFill>
                <a:latin typeface="Roboto Condensed"/>
              </a:rPr>
              <a:t> </a:t>
            </a:r>
            <a:r>
              <a:rPr lang="en-US" sz="3999" dirty="0" err="1">
                <a:solidFill>
                  <a:srgbClr val="745656"/>
                </a:solidFill>
                <a:latin typeface="Roboto Condensed"/>
              </a:rPr>
              <a:t>ra</a:t>
            </a:r>
            <a:r>
              <a:rPr lang="en-US" sz="3999" dirty="0">
                <a:solidFill>
                  <a:srgbClr val="745656"/>
                </a:solidFill>
                <a:latin typeface="Roboto Condensed"/>
              </a:rPr>
              <a:t> </a:t>
            </a:r>
            <a:r>
              <a:rPr lang="en-US" sz="3999" dirty="0" err="1">
                <a:solidFill>
                  <a:srgbClr val="745656"/>
                </a:solidFill>
                <a:latin typeface="Roboto Condensed"/>
              </a:rPr>
              <a:t>trong</a:t>
            </a:r>
            <a:r>
              <a:rPr lang="en-US" sz="3999" dirty="0">
                <a:solidFill>
                  <a:srgbClr val="745656"/>
                </a:solidFill>
                <a:latin typeface="Roboto Condensed"/>
              </a:rPr>
              <a:t> </a:t>
            </a:r>
            <a:r>
              <a:rPr lang="en-US" sz="3999" dirty="0" err="1">
                <a:solidFill>
                  <a:srgbClr val="745656"/>
                </a:solidFill>
                <a:latin typeface="Roboto Condensed"/>
              </a:rPr>
              <a:t>cuộc</a:t>
            </a:r>
            <a:r>
              <a:rPr lang="en-US" sz="3999" dirty="0">
                <a:solidFill>
                  <a:srgbClr val="745656"/>
                </a:solidFill>
                <a:latin typeface="Roboto Condensed"/>
              </a:rPr>
              <a:t> </a:t>
            </a:r>
            <a:r>
              <a:rPr lang="en-US" sz="3999" dirty="0" err="1">
                <a:solidFill>
                  <a:srgbClr val="745656"/>
                </a:solidFill>
                <a:latin typeface="Roboto Condensed"/>
              </a:rPr>
              <a:t>sống</a:t>
            </a:r>
            <a:r>
              <a:rPr lang="en-US" sz="3999" dirty="0">
                <a:solidFill>
                  <a:srgbClr val="745656"/>
                </a:solidFill>
                <a:latin typeface="Roboto Condensed"/>
              </a:rPr>
              <a:t> </a:t>
            </a:r>
            <a:r>
              <a:rPr lang="en-US" sz="3999" dirty="0" err="1">
                <a:solidFill>
                  <a:srgbClr val="745656"/>
                </a:solidFill>
                <a:latin typeface="Roboto Condensed"/>
              </a:rPr>
              <a:t>của</a:t>
            </a:r>
            <a:r>
              <a:rPr lang="en-US" sz="3999" dirty="0">
                <a:solidFill>
                  <a:srgbClr val="745656"/>
                </a:solidFill>
                <a:latin typeface="Roboto Condensed"/>
              </a:rPr>
              <a:t> </a:t>
            </a:r>
            <a:r>
              <a:rPr lang="en-US" sz="3999" dirty="0" err="1">
                <a:solidFill>
                  <a:srgbClr val="745656"/>
                </a:solidFill>
                <a:latin typeface="Roboto Condensed"/>
              </a:rPr>
              <a:t>chúng</a:t>
            </a:r>
            <a:r>
              <a:rPr lang="en-US" sz="3999" dirty="0">
                <a:solidFill>
                  <a:srgbClr val="745656"/>
                </a:solidFill>
                <a:latin typeface="Roboto Condensed"/>
              </a:rPr>
              <a:t> ta? </a:t>
            </a:r>
            <a:r>
              <a:rPr lang="en-US" sz="3999" dirty="0" err="1">
                <a:solidFill>
                  <a:srgbClr val="745656"/>
                </a:solidFill>
                <a:latin typeface="Roboto Condensed"/>
              </a:rPr>
              <a:t>Từ</a:t>
            </a:r>
            <a:r>
              <a:rPr lang="en-US" sz="3999" dirty="0">
                <a:solidFill>
                  <a:srgbClr val="745656"/>
                </a:solidFill>
                <a:latin typeface="Roboto Condensed"/>
              </a:rPr>
              <a:t> </a:t>
            </a:r>
            <a:r>
              <a:rPr lang="en-US" sz="3999" dirty="0" err="1">
                <a:solidFill>
                  <a:srgbClr val="745656"/>
                </a:solidFill>
                <a:latin typeface="Roboto Condensed"/>
              </a:rPr>
              <a:t>đó</a:t>
            </a:r>
            <a:r>
              <a:rPr lang="en-US" sz="3999" dirty="0">
                <a:solidFill>
                  <a:srgbClr val="745656"/>
                </a:solidFill>
                <a:latin typeface="Roboto Condensed"/>
              </a:rPr>
              <a:t> e</a:t>
            </a:r>
            <a:r>
              <a:rPr lang="vi-VN" sz="3999" dirty="0">
                <a:solidFill>
                  <a:srgbClr val="745656"/>
                </a:solidFill>
                <a:latin typeface="Roboto Condensed"/>
              </a:rPr>
              <a:t>m</a:t>
            </a:r>
            <a:r>
              <a:rPr lang="en-US" sz="3999" dirty="0">
                <a:solidFill>
                  <a:srgbClr val="745656"/>
                </a:solidFill>
                <a:latin typeface="Roboto Condensed"/>
              </a:rPr>
              <a:t> </a:t>
            </a:r>
            <a:r>
              <a:rPr lang="en-US" sz="3999" dirty="0" err="1">
                <a:solidFill>
                  <a:srgbClr val="745656"/>
                </a:solidFill>
                <a:latin typeface="Roboto Condensed"/>
              </a:rPr>
              <a:t>rút</a:t>
            </a:r>
            <a:r>
              <a:rPr lang="en-US" sz="3999" dirty="0">
                <a:solidFill>
                  <a:srgbClr val="745656"/>
                </a:solidFill>
                <a:latin typeface="Roboto Condensed"/>
              </a:rPr>
              <a:t> </a:t>
            </a:r>
            <a:r>
              <a:rPr lang="en-US" sz="3999" dirty="0" err="1">
                <a:solidFill>
                  <a:srgbClr val="745656"/>
                </a:solidFill>
                <a:latin typeface="Roboto Condensed"/>
              </a:rPr>
              <a:t>ra</a:t>
            </a:r>
            <a:r>
              <a:rPr lang="en-US" sz="3999" dirty="0">
                <a:solidFill>
                  <a:srgbClr val="745656"/>
                </a:solidFill>
                <a:latin typeface="Roboto Condensed"/>
              </a:rPr>
              <a:t> </a:t>
            </a:r>
            <a:r>
              <a:rPr lang="en-US" sz="3999" dirty="0" err="1">
                <a:solidFill>
                  <a:srgbClr val="745656"/>
                </a:solidFill>
                <a:latin typeface="Roboto Condensed"/>
              </a:rPr>
              <a:t>bài</a:t>
            </a:r>
            <a:r>
              <a:rPr lang="en-US" sz="3999" dirty="0">
                <a:solidFill>
                  <a:srgbClr val="745656"/>
                </a:solidFill>
                <a:latin typeface="Roboto Condensed"/>
              </a:rPr>
              <a:t> </a:t>
            </a:r>
            <a:r>
              <a:rPr lang="en-US" sz="3999" dirty="0" err="1">
                <a:solidFill>
                  <a:srgbClr val="745656"/>
                </a:solidFill>
                <a:latin typeface="Roboto Condensed"/>
              </a:rPr>
              <a:t>học</a:t>
            </a:r>
            <a:r>
              <a:rPr lang="en-US" sz="3999" dirty="0">
                <a:solidFill>
                  <a:srgbClr val="745656"/>
                </a:solidFill>
                <a:latin typeface="Roboto Condensed"/>
              </a:rPr>
              <a:t> </a:t>
            </a:r>
            <a:r>
              <a:rPr lang="en-US" sz="3999" dirty="0" err="1">
                <a:solidFill>
                  <a:srgbClr val="745656"/>
                </a:solidFill>
                <a:latin typeface="Roboto Condensed"/>
              </a:rPr>
              <a:t>nhận</a:t>
            </a:r>
            <a:r>
              <a:rPr lang="en-US" sz="3999" dirty="0">
                <a:solidFill>
                  <a:srgbClr val="745656"/>
                </a:solidFill>
                <a:latin typeface="Roboto Condensed"/>
              </a:rPr>
              <a:t> </a:t>
            </a:r>
            <a:r>
              <a:rPr lang="en-US" sz="3999" dirty="0" err="1">
                <a:solidFill>
                  <a:srgbClr val="745656"/>
                </a:solidFill>
                <a:latin typeface="Roboto Condensed"/>
              </a:rPr>
              <a:t>thức</a:t>
            </a:r>
            <a:r>
              <a:rPr lang="en-US" sz="3999" dirty="0">
                <a:solidFill>
                  <a:srgbClr val="745656"/>
                </a:solidFill>
                <a:latin typeface="Roboto Condensed"/>
              </a:rPr>
              <a:t> </a:t>
            </a:r>
            <a:r>
              <a:rPr lang="en-US" sz="3999" dirty="0" err="1">
                <a:solidFill>
                  <a:srgbClr val="745656"/>
                </a:solidFill>
                <a:latin typeface="Roboto Condensed"/>
              </a:rPr>
              <a:t>và</a:t>
            </a:r>
            <a:r>
              <a:rPr lang="en-US" sz="3999" dirty="0">
                <a:solidFill>
                  <a:srgbClr val="745656"/>
                </a:solidFill>
                <a:latin typeface="Roboto Condensed"/>
              </a:rPr>
              <a:t> </a:t>
            </a:r>
            <a:r>
              <a:rPr lang="en-US" sz="3999" dirty="0" err="1">
                <a:solidFill>
                  <a:srgbClr val="745656"/>
                </a:solidFill>
                <a:latin typeface="Roboto Condensed"/>
              </a:rPr>
              <a:t>hành</a:t>
            </a:r>
            <a:r>
              <a:rPr lang="en-US" sz="3999" dirty="0">
                <a:solidFill>
                  <a:srgbClr val="745656"/>
                </a:solidFill>
                <a:latin typeface="Roboto Condensed"/>
              </a:rPr>
              <a:t> </a:t>
            </a:r>
            <a:r>
              <a:rPr lang="en-US" sz="3999" dirty="0" err="1">
                <a:solidFill>
                  <a:srgbClr val="745656"/>
                </a:solidFill>
                <a:latin typeface="Roboto Condensed"/>
              </a:rPr>
              <a:t>động</a:t>
            </a:r>
            <a:r>
              <a:rPr lang="en-US" sz="3999" dirty="0">
                <a:solidFill>
                  <a:srgbClr val="745656"/>
                </a:solidFill>
                <a:latin typeface="Roboto Condensed"/>
              </a:rPr>
              <a:t> </a:t>
            </a:r>
            <a:r>
              <a:rPr lang="en-US" sz="3999" dirty="0" err="1">
                <a:solidFill>
                  <a:srgbClr val="745656"/>
                </a:solidFill>
                <a:latin typeface="Roboto Condensed"/>
              </a:rPr>
              <a:t>gì</a:t>
            </a:r>
            <a:r>
              <a:rPr lang="en-US" sz="3999" dirty="0">
                <a:solidFill>
                  <a:srgbClr val="745656"/>
                </a:solidFill>
                <a:latin typeface="Roboto Condense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0"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69591" y="1242835"/>
            <a:ext cx="2103203" cy="1169968"/>
            <a:chOff x="0" y="0"/>
            <a:chExt cx="553930" cy="308140"/>
          </a:xfrm>
        </p:grpSpPr>
        <p:sp>
          <p:nvSpPr>
            <p:cNvPr id="3" name="Freeform 3"/>
            <p:cNvSpPr/>
            <p:nvPr/>
          </p:nvSpPr>
          <p:spPr>
            <a:xfrm>
              <a:off x="0" y="0"/>
              <a:ext cx="553930" cy="308140"/>
            </a:xfrm>
            <a:custGeom>
              <a:avLst/>
              <a:gdLst/>
              <a:ahLst/>
              <a:cxnLst/>
              <a:rect l="l" t="t" r="r" b="b"/>
              <a:pathLst>
                <a:path w="553930" h="308140">
                  <a:moveTo>
                    <a:pt x="154070" y="0"/>
                  </a:moveTo>
                  <a:lnTo>
                    <a:pt x="399860" y="0"/>
                  </a:lnTo>
                  <a:cubicBezTo>
                    <a:pt x="440722" y="0"/>
                    <a:pt x="479910" y="16232"/>
                    <a:pt x="508804" y="45126"/>
                  </a:cubicBezTo>
                  <a:cubicBezTo>
                    <a:pt x="537698" y="74020"/>
                    <a:pt x="553930" y="113208"/>
                    <a:pt x="553930" y="154070"/>
                  </a:cubicBezTo>
                  <a:lnTo>
                    <a:pt x="553930" y="154070"/>
                  </a:lnTo>
                  <a:cubicBezTo>
                    <a:pt x="553930" y="194932"/>
                    <a:pt x="537698" y="234120"/>
                    <a:pt x="508804" y="263014"/>
                  </a:cubicBezTo>
                  <a:cubicBezTo>
                    <a:pt x="479910" y="291908"/>
                    <a:pt x="440722" y="308140"/>
                    <a:pt x="399860" y="308140"/>
                  </a:cubicBezTo>
                  <a:lnTo>
                    <a:pt x="154070" y="308140"/>
                  </a:lnTo>
                  <a:cubicBezTo>
                    <a:pt x="113208" y="308140"/>
                    <a:pt x="74020" y="291908"/>
                    <a:pt x="45126" y="263014"/>
                  </a:cubicBezTo>
                  <a:cubicBezTo>
                    <a:pt x="16232" y="234120"/>
                    <a:pt x="0" y="194932"/>
                    <a:pt x="0" y="154070"/>
                  </a:cubicBezTo>
                  <a:lnTo>
                    <a:pt x="0" y="154070"/>
                  </a:lnTo>
                  <a:cubicBezTo>
                    <a:pt x="0" y="113208"/>
                    <a:pt x="16232" y="74020"/>
                    <a:pt x="45126" y="45126"/>
                  </a:cubicBezTo>
                  <a:cubicBezTo>
                    <a:pt x="74020" y="16232"/>
                    <a:pt x="113208" y="0"/>
                    <a:pt x="154070" y="0"/>
                  </a:cubicBezTo>
                  <a:close/>
                </a:path>
              </a:pathLst>
            </a:custGeom>
            <a:solidFill>
              <a:srgbClr val="FAEED1"/>
            </a:solidFill>
          </p:spPr>
          <p:txBody>
            <a:bodyPr/>
            <a:lstStyle/>
            <a:p>
              <a:endParaRPr lang="en-US"/>
            </a:p>
          </p:txBody>
        </p:sp>
        <p:sp>
          <p:nvSpPr>
            <p:cNvPr id="4" name="TextBox 4"/>
            <p:cNvSpPr txBox="1"/>
            <p:nvPr/>
          </p:nvSpPr>
          <p:spPr>
            <a:xfrm>
              <a:off x="0" y="-28575"/>
              <a:ext cx="553930" cy="33671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606830" y="1242835"/>
            <a:ext cx="15381834" cy="1169968"/>
            <a:chOff x="0" y="0"/>
            <a:chExt cx="4051183" cy="308140"/>
          </a:xfrm>
        </p:grpSpPr>
        <p:sp>
          <p:nvSpPr>
            <p:cNvPr id="6" name="Freeform 6"/>
            <p:cNvSpPr/>
            <p:nvPr/>
          </p:nvSpPr>
          <p:spPr>
            <a:xfrm>
              <a:off x="0" y="0"/>
              <a:ext cx="4051183" cy="308140"/>
            </a:xfrm>
            <a:custGeom>
              <a:avLst/>
              <a:gdLst/>
              <a:ahLst/>
              <a:cxnLst/>
              <a:rect l="l" t="t" r="r" b="b"/>
              <a:pathLst>
                <a:path w="4051183" h="308140">
                  <a:moveTo>
                    <a:pt x="0" y="0"/>
                  </a:moveTo>
                  <a:lnTo>
                    <a:pt x="4051183" y="0"/>
                  </a:lnTo>
                  <a:lnTo>
                    <a:pt x="4051183" y="308140"/>
                  </a:lnTo>
                  <a:lnTo>
                    <a:pt x="0" y="308140"/>
                  </a:lnTo>
                  <a:close/>
                </a:path>
              </a:pathLst>
            </a:custGeom>
            <a:solidFill>
              <a:srgbClr val="FDF7E4"/>
            </a:solidFill>
          </p:spPr>
          <p:txBody>
            <a:bodyPr/>
            <a:lstStyle/>
            <a:p>
              <a:endParaRPr lang="en-US"/>
            </a:p>
          </p:txBody>
        </p:sp>
        <p:sp>
          <p:nvSpPr>
            <p:cNvPr id="7" name="TextBox 7"/>
            <p:cNvSpPr txBox="1"/>
            <p:nvPr/>
          </p:nvSpPr>
          <p:spPr>
            <a:xfrm>
              <a:off x="0" y="-28575"/>
              <a:ext cx="4051183" cy="336715"/>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299336" y="1478261"/>
            <a:ext cx="1512033" cy="596317"/>
          </a:xfrm>
          <a:prstGeom prst="rect">
            <a:avLst/>
          </a:prstGeom>
        </p:spPr>
        <p:txBody>
          <a:bodyPr wrap="square" lIns="0" tIns="0" rIns="0" bIns="0" rtlCol="0" anchor="t">
            <a:spAutoFit/>
          </a:bodyPr>
          <a:lstStyle/>
          <a:p>
            <a:pPr algn="ctr">
              <a:lnSpc>
                <a:spcPts val="5040"/>
              </a:lnSpc>
            </a:pPr>
            <a:r>
              <a:rPr lang="en-US" sz="3600" dirty="0" err="1">
                <a:solidFill>
                  <a:srgbClr val="000000"/>
                </a:solidFill>
                <a:latin typeface="Roboto Condensed Bold"/>
              </a:rPr>
              <a:t>Mở</a:t>
            </a:r>
            <a:r>
              <a:rPr lang="en-US" sz="3600" dirty="0">
                <a:solidFill>
                  <a:srgbClr val="000000"/>
                </a:solidFill>
                <a:latin typeface="Roboto Condensed Bold"/>
              </a:rPr>
              <a:t> </a:t>
            </a:r>
            <a:r>
              <a:rPr lang="en-US" sz="3600" dirty="0" err="1">
                <a:solidFill>
                  <a:srgbClr val="000000"/>
                </a:solidFill>
                <a:latin typeface="Roboto Condensed Bold"/>
              </a:rPr>
              <a:t>bài</a:t>
            </a:r>
            <a:endParaRPr lang="en-US" sz="3600" dirty="0">
              <a:solidFill>
                <a:srgbClr val="000000"/>
              </a:solidFill>
              <a:latin typeface="Roboto Condensed Bold"/>
            </a:endParaRPr>
          </a:p>
        </p:txBody>
      </p:sp>
      <p:sp>
        <p:nvSpPr>
          <p:cNvPr id="9" name="TextBox 9"/>
          <p:cNvSpPr txBox="1"/>
          <p:nvPr/>
        </p:nvSpPr>
        <p:spPr>
          <a:xfrm>
            <a:off x="2937925" y="1478261"/>
            <a:ext cx="8720675" cy="1261074"/>
          </a:xfrm>
          <a:prstGeom prst="rect">
            <a:avLst/>
          </a:prstGeom>
        </p:spPr>
        <p:txBody>
          <a:bodyPr wrap="square" lIns="0" tIns="0" rIns="0" bIns="0" rtlCol="0" anchor="t">
            <a:spAutoFit/>
          </a:bodyPr>
          <a:lstStyle/>
          <a:p>
            <a:pPr algn="ctr">
              <a:lnSpc>
                <a:spcPts val="5040"/>
              </a:lnSpc>
            </a:pPr>
            <a:r>
              <a:rPr lang="en-US" sz="3600" dirty="0" err="1">
                <a:solidFill>
                  <a:srgbClr val="000000"/>
                </a:solidFill>
                <a:latin typeface="Roboto Condensed"/>
              </a:rPr>
              <a:t>Giới</a:t>
            </a:r>
            <a:r>
              <a:rPr lang="en-US" sz="3600" dirty="0">
                <a:solidFill>
                  <a:srgbClr val="000000"/>
                </a:solidFill>
                <a:latin typeface="Roboto Condensed"/>
              </a:rPr>
              <a:t> </a:t>
            </a:r>
            <a:r>
              <a:rPr lang="en-US" sz="3600" dirty="0" err="1">
                <a:solidFill>
                  <a:srgbClr val="000000"/>
                </a:solidFill>
                <a:latin typeface="Roboto Condensed"/>
              </a:rPr>
              <a:t>thiệu</a:t>
            </a:r>
            <a:r>
              <a:rPr lang="en-US" sz="3600" dirty="0">
                <a:solidFill>
                  <a:srgbClr val="000000"/>
                </a:solidFill>
                <a:latin typeface="Roboto Condensed"/>
              </a:rPr>
              <a:t> </a:t>
            </a:r>
            <a:r>
              <a:rPr lang="en-US" sz="3600" dirty="0" err="1">
                <a:solidFill>
                  <a:srgbClr val="000000"/>
                </a:solidFill>
                <a:latin typeface="Roboto Condensed"/>
              </a:rPr>
              <a:t>về</a:t>
            </a:r>
            <a:r>
              <a:rPr lang="en-US" sz="3600" dirty="0">
                <a:solidFill>
                  <a:srgbClr val="000000"/>
                </a:solidFill>
                <a:latin typeface="Roboto Condensed"/>
              </a:rPr>
              <a:t> </a:t>
            </a:r>
            <a:r>
              <a:rPr lang="en-US" sz="3600" dirty="0" err="1">
                <a:solidFill>
                  <a:srgbClr val="000000"/>
                </a:solidFill>
                <a:latin typeface="Roboto Condensed"/>
              </a:rPr>
              <a:t>Trần</a:t>
            </a:r>
            <a:r>
              <a:rPr lang="en-US" sz="3600" dirty="0">
                <a:solidFill>
                  <a:srgbClr val="000000"/>
                </a:solidFill>
                <a:latin typeface="Roboto Condensed"/>
              </a:rPr>
              <a:t> Bình </a:t>
            </a:r>
            <a:r>
              <a:rPr lang="en-US" sz="3600" dirty="0" err="1">
                <a:solidFill>
                  <a:srgbClr val="000000"/>
                </a:solidFill>
                <a:latin typeface="Roboto Condensed"/>
              </a:rPr>
              <a:t>Trọng</a:t>
            </a:r>
            <a:r>
              <a:rPr lang="en-US" sz="3600" dirty="0">
                <a:solidFill>
                  <a:srgbClr val="000000"/>
                </a:solidFill>
                <a:latin typeface="Roboto Condensed"/>
              </a:rPr>
              <a:t> </a:t>
            </a:r>
            <a:r>
              <a:rPr lang="en-US" sz="3600" dirty="0" err="1">
                <a:solidFill>
                  <a:srgbClr val="000000"/>
                </a:solidFill>
                <a:latin typeface="Roboto Condensed"/>
              </a:rPr>
              <a:t>và</a:t>
            </a:r>
            <a:r>
              <a:rPr lang="en-US" sz="3600" dirty="0">
                <a:solidFill>
                  <a:srgbClr val="000000"/>
                </a:solidFill>
                <a:latin typeface="Roboto Condensed"/>
              </a:rPr>
              <a:t> </a:t>
            </a:r>
            <a:r>
              <a:rPr lang="en-US" sz="3600" dirty="0" err="1">
                <a:solidFill>
                  <a:srgbClr val="000000"/>
                </a:solidFill>
                <a:latin typeface="Roboto Condensed"/>
              </a:rPr>
              <a:t>câu</a:t>
            </a:r>
            <a:r>
              <a:rPr lang="en-US" sz="3600" dirty="0">
                <a:solidFill>
                  <a:srgbClr val="000000"/>
                </a:solidFill>
                <a:latin typeface="Roboto Condensed"/>
              </a:rPr>
              <a:t> </a:t>
            </a:r>
            <a:r>
              <a:rPr lang="en-US" sz="3600" dirty="0" err="1">
                <a:solidFill>
                  <a:srgbClr val="000000"/>
                </a:solidFill>
                <a:latin typeface="Roboto Condensed"/>
              </a:rPr>
              <a:t>nói</a:t>
            </a:r>
            <a:r>
              <a:rPr lang="en-US" sz="3600" dirty="0">
                <a:solidFill>
                  <a:srgbClr val="000000"/>
                </a:solidFill>
                <a:latin typeface="Roboto Condensed"/>
              </a:rPr>
              <a:t> </a:t>
            </a:r>
            <a:r>
              <a:rPr lang="en-US" sz="3600" dirty="0" err="1">
                <a:solidFill>
                  <a:srgbClr val="000000"/>
                </a:solidFill>
                <a:latin typeface="Roboto Condensed"/>
              </a:rPr>
              <a:t>bất</a:t>
            </a:r>
            <a:r>
              <a:rPr lang="en-US" sz="3600" dirty="0">
                <a:solidFill>
                  <a:srgbClr val="000000"/>
                </a:solidFill>
                <a:latin typeface="Roboto Condensed"/>
              </a:rPr>
              <a:t> </a:t>
            </a:r>
            <a:r>
              <a:rPr lang="en-US" sz="3600" dirty="0" err="1">
                <a:solidFill>
                  <a:srgbClr val="000000"/>
                </a:solidFill>
                <a:latin typeface="Roboto Condensed"/>
              </a:rPr>
              <a:t>hủ</a:t>
            </a:r>
            <a:endParaRPr lang="en-US" sz="3600" dirty="0">
              <a:solidFill>
                <a:srgbClr val="000000"/>
              </a:solidFill>
              <a:latin typeface="Roboto Condensed"/>
            </a:endParaRPr>
          </a:p>
          <a:p>
            <a:pPr algn="ctr">
              <a:lnSpc>
                <a:spcPts val="5040"/>
              </a:lnSpc>
            </a:pPr>
            <a:endParaRPr lang="en-US" sz="3600" dirty="0">
              <a:solidFill>
                <a:srgbClr val="000000"/>
              </a:solidFill>
              <a:latin typeface="Roboto Condensed"/>
            </a:endParaRPr>
          </a:p>
        </p:txBody>
      </p:sp>
      <p:grpSp>
        <p:nvGrpSpPr>
          <p:cNvPr id="10" name="Group 10"/>
          <p:cNvGrpSpPr/>
          <p:nvPr/>
        </p:nvGrpSpPr>
        <p:grpSpPr>
          <a:xfrm>
            <a:off x="169591" y="3604362"/>
            <a:ext cx="2184112" cy="1493405"/>
            <a:chOff x="0" y="0"/>
            <a:chExt cx="575239" cy="393325"/>
          </a:xfrm>
        </p:grpSpPr>
        <p:sp>
          <p:nvSpPr>
            <p:cNvPr id="11" name="Freeform 11"/>
            <p:cNvSpPr/>
            <p:nvPr/>
          </p:nvSpPr>
          <p:spPr>
            <a:xfrm>
              <a:off x="0" y="0"/>
              <a:ext cx="575239" cy="393325"/>
            </a:xfrm>
            <a:custGeom>
              <a:avLst/>
              <a:gdLst/>
              <a:ahLst/>
              <a:cxnLst/>
              <a:rect l="l" t="t" r="r" b="b"/>
              <a:pathLst>
                <a:path w="575239" h="393325">
                  <a:moveTo>
                    <a:pt x="180777" y="0"/>
                  </a:moveTo>
                  <a:lnTo>
                    <a:pt x="394462" y="0"/>
                  </a:lnTo>
                  <a:cubicBezTo>
                    <a:pt x="442407" y="0"/>
                    <a:pt x="488389" y="19046"/>
                    <a:pt x="522291" y="52948"/>
                  </a:cubicBezTo>
                  <a:cubicBezTo>
                    <a:pt x="556193" y="86851"/>
                    <a:pt x="575239" y="132832"/>
                    <a:pt x="575239" y="180777"/>
                  </a:cubicBezTo>
                  <a:lnTo>
                    <a:pt x="575239" y="212547"/>
                  </a:lnTo>
                  <a:cubicBezTo>
                    <a:pt x="575239" y="260493"/>
                    <a:pt x="556193" y="306474"/>
                    <a:pt x="522291" y="340376"/>
                  </a:cubicBezTo>
                  <a:cubicBezTo>
                    <a:pt x="488389" y="374279"/>
                    <a:pt x="442407" y="393325"/>
                    <a:pt x="394462" y="393325"/>
                  </a:cubicBezTo>
                  <a:lnTo>
                    <a:pt x="180777" y="393325"/>
                  </a:lnTo>
                  <a:cubicBezTo>
                    <a:pt x="132832" y="393325"/>
                    <a:pt x="86851" y="374279"/>
                    <a:pt x="52948" y="340376"/>
                  </a:cubicBezTo>
                  <a:cubicBezTo>
                    <a:pt x="19046" y="306474"/>
                    <a:pt x="0" y="260493"/>
                    <a:pt x="0" y="212547"/>
                  </a:cubicBezTo>
                  <a:lnTo>
                    <a:pt x="0" y="180777"/>
                  </a:lnTo>
                  <a:cubicBezTo>
                    <a:pt x="0" y="132832"/>
                    <a:pt x="19046" y="86851"/>
                    <a:pt x="52948" y="52948"/>
                  </a:cubicBezTo>
                  <a:cubicBezTo>
                    <a:pt x="86851" y="19046"/>
                    <a:pt x="132832" y="0"/>
                    <a:pt x="180777" y="0"/>
                  </a:cubicBezTo>
                  <a:close/>
                </a:path>
              </a:pathLst>
            </a:custGeom>
            <a:solidFill>
              <a:srgbClr val="FAEED1"/>
            </a:solidFill>
          </p:spPr>
          <p:txBody>
            <a:bodyPr/>
            <a:lstStyle/>
            <a:p>
              <a:endParaRPr lang="en-US"/>
            </a:p>
          </p:txBody>
        </p:sp>
        <p:sp>
          <p:nvSpPr>
            <p:cNvPr id="12" name="TextBox 12"/>
            <p:cNvSpPr txBox="1"/>
            <p:nvPr/>
          </p:nvSpPr>
          <p:spPr>
            <a:xfrm>
              <a:off x="0" y="-28575"/>
              <a:ext cx="575239" cy="421900"/>
            </a:xfrm>
            <a:prstGeom prst="rect">
              <a:avLst/>
            </a:prstGeom>
          </p:spPr>
          <p:txBody>
            <a:bodyPr lIns="50800" tIns="50800" rIns="50800" bIns="50800" rtlCol="0" anchor="ctr"/>
            <a:lstStyle/>
            <a:p>
              <a:pPr algn="ctr">
                <a:lnSpc>
                  <a:spcPts val="1960"/>
                </a:lnSpc>
              </a:pPr>
              <a:endParaRPr/>
            </a:p>
          </p:txBody>
        </p:sp>
      </p:grpSp>
      <p:grpSp>
        <p:nvGrpSpPr>
          <p:cNvPr id="13" name="Group 13"/>
          <p:cNvGrpSpPr/>
          <p:nvPr/>
        </p:nvGrpSpPr>
        <p:grpSpPr>
          <a:xfrm>
            <a:off x="2606830" y="2641569"/>
            <a:ext cx="15397140" cy="5970006"/>
            <a:chOff x="0" y="0"/>
            <a:chExt cx="4055214" cy="1572347"/>
          </a:xfrm>
        </p:grpSpPr>
        <p:sp>
          <p:nvSpPr>
            <p:cNvPr id="14" name="Freeform 14"/>
            <p:cNvSpPr/>
            <p:nvPr/>
          </p:nvSpPr>
          <p:spPr>
            <a:xfrm>
              <a:off x="0" y="0"/>
              <a:ext cx="4055214" cy="1572347"/>
            </a:xfrm>
            <a:custGeom>
              <a:avLst/>
              <a:gdLst/>
              <a:ahLst/>
              <a:cxnLst/>
              <a:rect l="l" t="t" r="r" b="b"/>
              <a:pathLst>
                <a:path w="4055214" h="1572347">
                  <a:moveTo>
                    <a:pt x="0" y="0"/>
                  </a:moveTo>
                  <a:lnTo>
                    <a:pt x="4055214" y="0"/>
                  </a:lnTo>
                  <a:lnTo>
                    <a:pt x="4055214" y="1572347"/>
                  </a:lnTo>
                  <a:lnTo>
                    <a:pt x="0" y="1572347"/>
                  </a:lnTo>
                  <a:close/>
                </a:path>
              </a:pathLst>
            </a:custGeom>
            <a:solidFill>
              <a:srgbClr val="FDF7E4"/>
            </a:solidFill>
          </p:spPr>
          <p:txBody>
            <a:bodyPr/>
            <a:lstStyle/>
            <a:p>
              <a:endParaRPr lang="en-US"/>
            </a:p>
          </p:txBody>
        </p:sp>
        <p:sp>
          <p:nvSpPr>
            <p:cNvPr id="15" name="TextBox 15"/>
            <p:cNvSpPr txBox="1"/>
            <p:nvPr/>
          </p:nvSpPr>
          <p:spPr>
            <a:xfrm>
              <a:off x="0" y="-28575"/>
              <a:ext cx="4055214" cy="1600922"/>
            </a:xfrm>
            <a:prstGeom prst="rect">
              <a:avLst/>
            </a:prstGeom>
          </p:spPr>
          <p:txBody>
            <a:bodyPr lIns="50800" tIns="50800" rIns="50800" bIns="50800" rtlCol="0" anchor="ctr"/>
            <a:lstStyle/>
            <a:p>
              <a:pPr algn="ctr">
                <a:lnSpc>
                  <a:spcPts val="1960"/>
                </a:lnSpc>
              </a:pPr>
              <a:endParaRPr/>
            </a:p>
          </p:txBody>
        </p:sp>
      </p:grpSp>
      <p:sp>
        <p:nvSpPr>
          <p:cNvPr id="16" name="TextBox 16"/>
          <p:cNvSpPr txBox="1"/>
          <p:nvPr/>
        </p:nvSpPr>
        <p:spPr>
          <a:xfrm>
            <a:off x="284030" y="3950212"/>
            <a:ext cx="1765513" cy="596317"/>
          </a:xfrm>
          <a:prstGeom prst="rect">
            <a:avLst/>
          </a:prstGeom>
        </p:spPr>
        <p:txBody>
          <a:bodyPr wrap="square" lIns="0" tIns="0" rIns="0" bIns="0" rtlCol="0" anchor="t">
            <a:spAutoFit/>
          </a:bodyPr>
          <a:lstStyle/>
          <a:p>
            <a:pPr algn="ctr">
              <a:lnSpc>
                <a:spcPts val="5040"/>
              </a:lnSpc>
            </a:pPr>
            <a:r>
              <a:rPr lang="en-US" sz="3600" dirty="0" err="1">
                <a:solidFill>
                  <a:srgbClr val="000000"/>
                </a:solidFill>
                <a:latin typeface="Roboto Condensed Bold"/>
              </a:rPr>
              <a:t>Thân</a:t>
            </a:r>
            <a:r>
              <a:rPr lang="en-US" sz="3600" dirty="0">
                <a:solidFill>
                  <a:srgbClr val="000000"/>
                </a:solidFill>
                <a:latin typeface="Roboto Condensed Bold"/>
              </a:rPr>
              <a:t> </a:t>
            </a:r>
            <a:r>
              <a:rPr lang="en-US" sz="3600" dirty="0" err="1">
                <a:solidFill>
                  <a:srgbClr val="000000"/>
                </a:solidFill>
                <a:latin typeface="Roboto Condensed Bold"/>
              </a:rPr>
              <a:t>bài</a:t>
            </a:r>
            <a:endParaRPr lang="en-US" sz="3600" dirty="0">
              <a:solidFill>
                <a:srgbClr val="000000"/>
              </a:solidFill>
              <a:latin typeface="Roboto Condensed Bold"/>
            </a:endParaRPr>
          </a:p>
        </p:txBody>
      </p:sp>
      <p:sp>
        <p:nvSpPr>
          <p:cNvPr id="17" name="TextBox 17"/>
          <p:cNvSpPr txBox="1"/>
          <p:nvPr/>
        </p:nvSpPr>
        <p:spPr>
          <a:xfrm>
            <a:off x="2830861" y="2690341"/>
            <a:ext cx="14933773" cy="5728172"/>
          </a:xfrm>
          <a:prstGeom prst="rect">
            <a:avLst/>
          </a:prstGeom>
        </p:spPr>
        <p:txBody>
          <a:bodyPr lIns="0" tIns="0" rIns="0" bIns="0" rtlCol="0" anchor="t">
            <a:spAutoFit/>
          </a:bodyPr>
          <a:lstStyle/>
          <a:p>
            <a:pPr algn="just">
              <a:lnSpc>
                <a:spcPts val="5040"/>
              </a:lnSpc>
            </a:pPr>
            <a:r>
              <a:rPr lang="en-US" sz="3600" dirty="0">
                <a:solidFill>
                  <a:srgbClr val="000000"/>
                </a:solidFill>
                <a:latin typeface="Roboto Condensed"/>
              </a:rPr>
              <a:t>– </a:t>
            </a:r>
            <a:r>
              <a:rPr lang="en-US" sz="3600" dirty="0" err="1">
                <a:solidFill>
                  <a:srgbClr val="000000"/>
                </a:solidFill>
                <a:latin typeface="Roboto Condensed"/>
              </a:rPr>
              <a:t>Giải</a:t>
            </a:r>
            <a:r>
              <a:rPr lang="en-US" sz="3600" dirty="0">
                <a:solidFill>
                  <a:srgbClr val="000000"/>
                </a:solidFill>
                <a:latin typeface="Roboto Condensed"/>
              </a:rPr>
              <a:t> </a:t>
            </a:r>
            <a:r>
              <a:rPr lang="en-US" sz="3600" dirty="0" err="1">
                <a:solidFill>
                  <a:srgbClr val="000000"/>
                </a:solidFill>
                <a:latin typeface="Roboto Condensed"/>
              </a:rPr>
              <a:t>thích</a:t>
            </a:r>
            <a:r>
              <a:rPr lang="en-US" sz="3600" dirty="0">
                <a:solidFill>
                  <a:srgbClr val="000000"/>
                </a:solidFill>
                <a:latin typeface="Roboto Condensed"/>
              </a:rPr>
              <a:t> </a:t>
            </a:r>
            <a:r>
              <a:rPr lang="en-US" sz="3600" dirty="0" err="1">
                <a:solidFill>
                  <a:srgbClr val="000000"/>
                </a:solidFill>
                <a:latin typeface="Roboto Condensed"/>
              </a:rPr>
              <a:t>câu</a:t>
            </a:r>
            <a:r>
              <a:rPr lang="en-US" sz="3600" dirty="0">
                <a:solidFill>
                  <a:srgbClr val="000000"/>
                </a:solidFill>
                <a:latin typeface="Roboto Condensed"/>
              </a:rPr>
              <a:t> </a:t>
            </a:r>
            <a:r>
              <a:rPr lang="en-US" sz="3600" dirty="0" err="1">
                <a:solidFill>
                  <a:srgbClr val="000000"/>
                </a:solidFill>
                <a:latin typeface="Roboto Condensed"/>
              </a:rPr>
              <a:t>nói</a:t>
            </a:r>
            <a:endParaRPr lang="en-US" sz="3600" dirty="0">
              <a:solidFill>
                <a:srgbClr val="000000"/>
              </a:solidFill>
              <a:latin typeface="Roboto Condensed"/>
            </a:endParaRPr>
          </a:p>
          <a:p>
            <a:pPr marL="777242" lvl="1" indent="-388621" algn="just">
              <a:lnSpc>
                <a:spcPts val="5040"/>
              </a:lnSpc>
              <a:buFont typeface="Arial"/>
              <a:buChar char="•"/>
            </a:pPr>
            <a:r>
              <a:rPr lang="en-US" sz="3600" dirty="0" err="1">
                <a:solidFill>
                  <a:srgbClr val="000000"/>
                </a:solidFill>
                <a:latin typeface="Roboto Condensed"/>
              </a:rPr>
              <a:t>Câu</a:t>
            </a:r>
            <a:r>
              <a:rPr lang="en-US" sz="3600" dirty="0">
                <a:solidFill>
                  <a:srgbClr val="000000"/>
                </a:solidFill>
                <a:latin typeface="Roboto Condensed"/>
              </a:rPr>
              <a:t> </a:t>
            </a:r>
            <a:r>
              <a:rPr lang="en-US" sz="3600" dirty="0" err="1">
                <a:solidFill>
                  <a:srgbClr val="000000"/>
                </a:solidFill>
                <a:latin typeface="Roboto Condensed"/>
              </a:rPr>
              <a:t>nói</a:t>
            </a:r>
            <a:r>
              <a:rPr lang="en-US" sz="3600" dirty="0">
                <a:solidFill>
                  <a:srgbClr val="000000"/>
                </a:solidFill>
                <a:latin typeface="Roboto Condensed"/>
              </a:rPr>
              <a:t> </a:t>
            </a:r>
            <a:r>
              <a:rPr lang="en-US" sz="3600" dirty="0" err="1">
                <a:solidFill>
                  <a:srgbClr val="000000"/>
                </a:solidFill>
                <a:latin typeface="Roboto Condensed"/>
              </a:rPr>
              <a:t>có</a:t>
            </a:r>
            <a:r>
              <a:rPr lang="en-US" sz="3600" dirty="0">
                <a:solidFill>
                  <a:srgbClr val="000000"/>
                </a:solidFill>
                <a:latin typeface="Roboto Condensed"/>
              </a:rPr>
              <a:t> </a:t>
            </a:r>
            <a:r>
              <a:rPr lang="en-US" sz="3600" dirty="0" err="1">
                <a:solidFill>
                  <a:srgbClr val="000000"/>
                </a:solidFill>
                <a:latin typeface="Roboto Condensed"/>
              </a:rPr>
              <a:t>nghĩa</a:t>
            </a:r>
            <a:r>
              <a:rPr lang="en-US" sz="3600" dirty="0">
                <a:solidFill>
                  <a:srgbClr val="000000"/>
                </a:solidFill>
                <a:latin typeface="Roboto Condensed"/>
              </a:rPr>
              <a:t> </a:t>
            </a:r>
            <a:r>
              <a:rPr lang="en-US" sz="3600" dirty="0" err="1">
                <a:solidFill>
                  <a:srgbClr val="000000"/>
                </a:solidFill>
                <a:latin typeface="Roboto Condensed"/>
              </a:rPr>
              <a:t>gì</a:t>
            </a:r>
            <a:r>
              <a:rPr lang="en-US" sz="3600" dirty="0">
                <a:solidFill>
                  <a:srgbClr val="000000"/>
                </a:solidFill>
                <a:latin typeface="Roboto Condensed"/>
              </a:rPr>
              <a:t>?</a:t>
            </a:r>
          </a:p>
          <a:p>
            <a:pPr marL="777242" lvl="1" indent="-388621" algn="just">
              <a:lnSpc>
                <a:spcPts val="5040"/>
              </a:lnSpc>
              <a:buFont typeface="Arial"/>
              <a:buChar char="•"/>
            </a:pPr>
            <a:r>
              <a:rPr lang="en-US" sz="3600" dirty="0" err="1">
                <a:solidFill>
                  <a:srgbClr val="000000"/>
                </a:solidFill>
                <a:latin typeface="Roboto Condensed"/>
              </a:rPr>
              <a:t>Tại</a:t>
            </a:r>
            <a:r>
              <a:rPr lang="en-US" sz="3600" dirty="0">
                <a:solidFill>
                  <a:srgbClr val="000000"/>
                </a:solidFill>
                <a:latin typeface="Roboto Condensed"/>
              </a:rPr>
              <a:t> </a:t>
            </a:r>
            <a:r>
              <a:rPr lang="en-US" sz="3600" dirty="0" err="1">
                <a:solidFill>
                  <a:srgbClr val="000000"/>
                </a:solidFill>
                <a:latin typeface="Roboto Condensed"/>
              </a:rPr>
              <a:t>sao</a:t>
            </a:r>
            <a:r>
              <a:rPr lang="en-US" sz="3600" dirty="0">
                <a:solidFill>
                  <a:srgbClr val="000000"/>
                </a:solidFill>
                <a:latin typeface="Roboto Condensed"/>
              </a:rPr>
              <a:t> “</a:t>
            </a:r>
            <a:r>
              <a:rPr lang="en-US" sz="3600" dirty="0" err="1">
                <a:solidFill>
                  <a:srgbClr val="000000"/>
                </a:solidFill>
                <a:latin typeface="Roboto Condensed"/>
              </a:rPr>
              <a:t>thà</a:t>
            </a:r>
            <a:r>
              <a:rPr lang="en-US" sz="3600" dirty="0">
                <a:solidFill>
                  <a:srgbClr val="000000"/>
                </a:solidFill>
                <a:latin typeface="Roboto Condensed"/>
              </a:rPr>
              <a:t> </a:t>
            </a:r>
            <a:r>
              <a:rPr lang="en-US" sz="3600" dirty="0" err="1">
                <a:solidFill>
                  <a:srgbClr val="000000"/>
                </a:solidFill>
                <a:latin typeface="Roboto Condensed"/>
              </a:rPr>
              <a:t>làm</a:t>
            </a:r>
            <a:r>
              <a:rPr lang="en-US" sz="3600" dirty="0">
                <a:solidFill>
                  <a:srgbClr val="000000"/>
                </a:solidFill>
                <a:latin typeface="Roboto Condensed"/>
              </a:rPr>
              <a:t> </a:t>
            </a:r>
            <a:r>
              <a:rPr lang="en-US" sz="3600" dirty="0" err="1">
                <a:solidFill>
                  <a:srgbClr val="000000"/>
                </a:solidFill>
                <a:latin typeface="Roboto Condensed"/>
              </a:rPr>
              <a:t>vua</a:t>
            </a:r>
            <a:r>
              <a:rPr lang="en-US" sz="3600" dirty="0">
                <a:solidFill>
                  <a:srgbClr val="000000"/>
                </a:solidFill>
                <a:latin typeface="Roboto Condensed"/>
              </a:rPr>
              <a:t> </a:t>
            </a:r>
            <a:r>
              <a:rPr lang="en-US" sz="3600" dirty="0" err="1">
                <a:solidFill>
                  <a:srgbClr val="000000"/>
                </a:solidFill>
                <a:latin typeface="Roboto Condensed"/>
              </a:rPr>
              <a:t>nước</a:t>
            </a:r>
            <a:r>
              <a:rPr lang="en-US" sz="3600" dirty="0">
                <a:solidFill>
                  <a:srgbClr val="000000"/>
                </a:solidFill>
                <a:latin typeface="Roboto Condensed"/>
              </a:rPr>
              <a:t> Nam </a:t>
            </a:r>
            <a:r>
              <a:rPr lang="en-US" sz="3600" dirty="0" err="1">
                <a:solidFill>
                  <a:srgbClr val="000000"/>
                </a:solidFill>
                <a:latin typeface="Roboto Condensed"/>
              </a:rPr>
              <a:t>chứ</a:t>
            </a:r>
            <a:r>
              <a:rPr lang="en-US" sz="3600" dirty="0">
                <a:solidFill>
                  <a:srgbClr val="000000"/>
                </a:solidFill>
                <a:latin typeface="Roboto Condensed"/>
              </a:rPr>
              <a:t> </a:t>
            </a:r>
            <a:r>
              <a:rPr lang="en-US" sz="3600" dirty="0" err="1">
                <a:solidFill>
                  <a:srgbClr val="000000"/>
                </a:solidFill>
                <a:latin typeface="Roboto Condensed"/>
              </a:rPr>
              <a:t>không</a:t>
            </a:r>
            <a:r>
              <a:rPr lang="en-US" sz="3600" dirty="0">
                <a:solidFill>
                  <a:srgbClr val="000000"/>
                </a:solidFill>
                <a:latin typeface="Roboto Condensed"/>
              </a:rPr>
              <a:t> </a:t>
            </a:r>
            <a:r>
              <a:rPr lang="en-US" sz="3600" dirty="0" err="1">
                <a:solidFill>
                  <a:srgbClr val="000000"/>
                </a:solidFill>
                <a:latin typeface="Roboto Condensed"/>
              </a:rPr>
              <a:t>thèm</a:t>
            </a:r>
            <a:r>
              <a:rPr lang="en-US" sz="3600" dirty="0">
                <a:solidFill>
                  <a:srgbClr val="000000"/>
                </a:solidFill>
                <a:latin typeface="Roboto Condensed"/>
              </a:rPr>
              <a:t> </a:t>
            </a:r>
            <a:r>
              <a:rPr lang="en-US" sz="3600" dirty="0" err="1">
                <a:solidFill>
                  <a:srgbClr val="000000"/>
                </a:solidFill>
                <a:latin typeface="Roboto Condensed"/>
              </a:rPr>
              <a:t>làm</a:t>
            </a:r>
            <a:r>
              <a:rPr lang="en-US" sz="3600" dirty="0">
                <a:solidFill>
                  <a:srgbClr val="000000"/>
                </a:solidFill>
                <a:latin typeface="Roboto Condensed"/>
              </a:rPr>
              <a:t> </a:t>
            </a:r>
            <a:r>
              <a:rPr lang="en-US" sz="3600" dirty="0" err="1">
                <a:solidFill>
                  <a:srgbClr val="000000"/>
                </a:solidFill>
                <a:latin typeface="Roboto Condensed"/>
              </a:rPr>
              <a:t>vương</a:t>
            </a:r>
            <a:r>
              <a:rPr lang="en-US" sz="3600" dirty="0">
                <a:solidFill>
                  <a:srgbClr val="000000"/>
                </a:solidFill>
                <a:latin typeface="Roboto Condensed"/>
              </a:rPr>
              <a:t> </a:t>
            </a:r>
            <a:r>
              <a:rPr lang="en-US" sz="3600" dirty="0" err="1">
                <a:solidFill>
                  <a:srgbClr val="000000"/>
                </a:solidFill>
                <a:latin typeface="Roboto Condensed"/>
              </a:rPr>
              <a:t>đất</a:t>
            </a:r>
            <a:r>
              <a:rPr lang="en-US" sz="3600" dirty="0">
                <a:solidFill>
                  <a:srgbClr val="000000"/>
                </a:solidFill>
                <a:latin typeface="Roboto Condensed"/>
              </a:rPr>
              <a:t> </a:t>
            </a:r>
            <a:r>
              <a:rPr lang="en-US" sz="3600" dirty="0" err="1">
                <a:solidFill>
                  <a:srgbClr val="000000"/>
                </a:solidFill>
                <a:latin typeface="Roboto Condensed"/>
              </a:rPr>
              <a:t>Bắc</a:t>
            </a:r>
            <a:r>
              <a:rPr lang="en-US" sz="3600" dirty="0">
                <a:solidFill>
                  <a:srgbClr val="000000"/>
                </a:solidFill>
                <a:latin typeface="Roboto Condensed"/>
              </a:rPr>
              <a:t>.”</a:t>
            </a:r>
          </a:p>
          <a:p>
            <a:pPr algn="just">
              <a:lnSpc>
                <a:spcPts val="5040"/>
              </a:lnSpc>
            </a:pPr>
            <a:r>
              <a:rPr lang="en-US" sz="3600" dirty="0">
                <a:solidFill>
                  <a:srgbClr val="000000"/>
                </a:solidFill>
                <a:latin typeface="Roboto Condensed"/>
              </a:rPr>
              <a:t>=&gt; </a:t>
            </a:r>
            <a:r>
              <a:rPr lang="en-US" sz="3600" dirty="0" err="1">
                <a:solidFill>
                  <a:srgbClr val="000000"/>
                </a:solidFill>
                <a:latin typeface="Roboto Condensed"/>
              </a:rPr>
              <a:t>Câu</a:t>
            </a:r>
            <a:r>
              <a:rPr lang="en-US" sz="3600" dirty="0">
                <a:solidFill>
                  <a:srgbClr val="000000"/>
                </a:solidFill>
                <a:latin typeface="Roboto Condensed"/>
              </a:rPr>
              <a:t> </a:t>
            </a:r>
            <a:r>
              <a:rPr lang="en-US" sz="3600" dirty="0" err="1">
                <a:solidFill>
                  <a:srgbClr val="000000"/>
                </a:solidFill>
                <a:latin typeface="Roboto Condensed"/>
              </a:rPr>
              <a:t>nói</a:t>
            </a:r>
            <a:r>
              <a:rPr lang="en-US" sz="3600" dirty="0">
                <a:solidFill>
                  <a:srgbClr val="000000"/>
                </a:solidFill>
                <a:latin typeface="Roboto Condensed"/>
              </a:rPr>
              <a:t> </a:t>
            </a:r>
            <a:r>
              <a:rPr lang="en-US" sz="3600" dirty="0" err="1">
                <a:solidFill>
                  <a:srgbClr val="000000"/>
                </a:solidFill>
                <a:latin typeface="Roboto Condensed"/>
              </a:rPr>
              <a:t>thể</a:t>
            </a:r>
            <a:r>
              <a:rPr lang="en-US" sz="3600" dirty="0">
                <a:solidFill>
                  <a:srgbClr val="000000"/>
                </a:solidFill>
                <a:latin typeface="Roboto Condensed"/>
              </a:rPr>
              <a:t> </a:t>
            </a:r>
            <a:r>
              <a:rPr lang="en-US" sz="3600" dirty="0" err="1">
                <a:solidFill>
                  <a:srgbClr val="000000"/>
                </a:solidFill>
                <a:latin typeface="Roboto Condensed"/>
              </a:rPr>
              <a:t>hiện</a:t>
            </a:r>
            <a:r>
              <a:rPr lang="en-US" sz="3600" dirty="0">
                <a:solidFill>
                  <a:srgbClr val="000000"/>
                </a:solidFill>
                <a:latin typeface="Roboto Condensed"/>
              </a:rPr>
              <a:t> </a:t>
            </a:r>
            <a:r>
              <a:rPr lang="en-US" sz="3600" dirty="0" err="1">
                <a:solidFill>
                  <a:srgbClr val="000000"/>
                </a:solidFill>
                <a:latin typeface="Roboto Condensed"/>
              </a:rPr>
              <a:t>tư</a:t>
            </a:r>
            <a:r>
              <a:rPr lang="en-US" sz="3600" dirty="0">
                <a:solidFill>
                  <a:srgbClr val="000000"/>
                </a:solidFill>
                <a:latin typeface="Roboto Condensed"/>
              </a:rPr>
              <a:t> </a:t>
            </a:r>
            <a:r>
              <a:rPr lang="en-US" sz="3600" dirty="0" err="1">
                <a:solidFill>
                  <a:srgbClr val="000000"/>
                </a:solidFill>
                <a:latin typeface="Roboto Condensed"/>
              </a:rPr>
              <a:t>tưởng</a:t>
            </a:r>
            <a:r>
              <a:rPr lang="en-US" sz="3600" dirty="0">
                <a:solidFill>
                  <a:srgbClr val="000000"/>
                </a:solidFill>
                <a:latin typeface="Roboto Condensed"/>
              </a:rPr>
              <a:t>, </a:t>
            </a:r>
            <a:r>
              <a:rPr lang="en-US" sz="3600" dirty="0" err="1">
                <a:solidFill>
                  <a:srgbClr val="000000"/>
                </a:solidFill>
                <a:latin typeface="Roboto Condensed"/>
              </a:rPr>
              <a:t>đạo</a:t>
            </a:r>
            <a:r>
              <a:rPr lang="en-US" sz="3600" dirty="0">
                <a:solidFill>
                  <a:srgbClr val="000000"/>
                </a:solidFill>
                <a:latin typeface="Roboto Condensed"/>
              </a:rPr>
              <a:t> </a:t>
            </a:r>
            <a:r>
              <a:rPr lang="en-US" sz="3600" dirty="0" err="1">
                <a:solidFill>
                  <a:srgbClr val="000000"/>
                </a:solidFill>
                <a:latin typeface="Roboto Condensed"/>
              </a:rPr>
              <a:t>lí</a:t>
            </a:r>
            <a:r>
              <a:rPr lang="en-US" sz="3600" dirty="0">
                <a:solidFill>
                  <a:srgbClr val="000000"/>
                </a:solidFill>
                <a:latin typeface="Roboto Condensed"/>
              </a:rPr>
              <a:t> </a:t>
            </a:r>
            <a:r>
              <a:rPr lang="en-US" sz="3600" dirty="0" err="1">
                <a:solidFill>
                  <a:srgbClr val="000000"/>
                </a:solidFill>
                <a:latin typeface="Roboto Condensed"/>
              </a:rPr>
              <a:t>sống</a:t>
            </a:r>
            <a:r>
              <a:rPr lang="en-US" sz="3600" dirty="0">
                <a:solidFill>
                  <a:srgbClr val="000000"/>
                </a:solidFill>
                <a:latin typeface="Roboto Condensed"/>
              </a:rPr>
              <a:t> </a:t>
            </a:r>
            <a:r>
              <a:rPr lang="en-US" sz="3600" dirty="0" err="1">
                <a:solidFill>
                  <a:srgbClr val="000000"/>
                </a:solidFill>
                <a:latin typeface="Roboto Condensed"/>
              </a:rPr>
              <a:t>nào</a:t>
            </a:r>
            <a:r>
              <a:rPr lang="en-US" sz="3600" dirty="0">
                <a:solidFill>
                  <a:srgbClr val="000000"/>
                </a:solidFill>
                <a:latin typeface="Roboto Condensed"/>
              </a:rPr>
              <a:t>?</a:t>
            </a:r>
          </a:p>
          <a:p>
            <a:pPr algn="just">
              <a:lnSpc>
                <a:spcPts val="5040"/>
              </a:lnSpc>
            </a:pPr>
            <a:r>
              <a:rPr lang="en-US" sz="3600" dirty="0">
                <a:solidFill>
                  <a:srgbClr val="000000"/>
                </a:solidFill>
                <a:latin typeface="Roboto Condensed"/>
              </a:rPr>
              <a:t>– </a:t>
            </a:r>
            <a:r>
              <a:rPr lang="en-US" sz="3600" dirty="0" err="1">
                <a:solidFill>
                  <a:srgbClr val="000000"/>
                </a:solidFill>
                <a:latin typeface="Roboto Condensed"/>
              </a:rPr>
              <a:t>Chứng</a:t>
            </a:r>
            <a:r>
              <a:rPr lang="en-US" sz="3600" dirty="0">
                <a:solidFill>
                  <a:srgbClr val="000000"/>
                </a:solidFill>
                <a:latin typeface="Roboto Condensed"/>
              </a:rPr>
              <a:t> </a:t>
            </a:r>
            <a:r>
              <a:rPr lang="en-US" sz="3600" dirty="0" err="1">
                <a:solidFill>
                  <a:srgbClr val="000000"/>
                </a:solidFill>
                <a:latin typeface="Roboto Condensed"/>
              </a:rPr>
              <a:t>minh</a:t>
            </a:r>
            <a:r>
              <a:rPr lang="en-US" sz="3600" dirty="0">
                <a:solidFill>
                  <a:srgbClr val="000000"/>
                </a:solidFill>
                <a:latin typeface="Roboto Condensed"/>
              </a:rPr>
              <a:t> </a:t>
            </a:r>
            <a:r>
              <a:rPr lang="en-US" sz="3600" dirty="0" err="1">
                <a:solidFill>
                  <a:srgbClr val="000000"/>
                </a:solidFill>
                <a:latin typeface="Roboto Condensed"/>
              </a:rPr>
              <a:t>tính</a:t>
            </a:r>
            <a:r>
              <a:rPr lang="en-US" sz="3600" dirty="0">
                <a:solidFill>
                  <a:srgbClr val="000000"/>
                </a:solidFill>
                <a:latin typeface="Roboto Condensed"/>
              </a:rPr>
              <a:t> </a:t>
            </a:r>
            <a:r>
              <a:rPr lang="en-US" sz="3600" dirty="0" err="1">
                <a:solidFill>
                  <a:srgbClr val="000000"/>
                </a:solidFill>
                <a:latin typeface="Roboto Condensed"/>
              </a:rPr>
              <a:t>đúng</a:t>
            </a:r>
            <a:r>
              <a:rPr lang="en-US" sz="3600" dirty="0">
                <a:solidFill>
                  <a:srgbClr val="000000"/>
                </a:solidFill>
                <a:latin typeface="Roboto Condensed"/>
              </a:rPr>
              <a:t> </a:t>
            </a:r>
            <a:r>
              <a:rPr lang="en-US" sz="3600" dirty="0" err="1">
                <a:solidFill>
                  <a:srgbClr val="000000"/>
                </a:solidFill>
                <a:latin typeface="Roboto Condensed"/>
              </a:rPr>
              <a:t>đắn</a:t>
            </a:r>
            <a:r>
              <a:rPr lang="en-US" sz="3600" dirty="0">
                <a:solidFill>
                  <a:srgbClr val="000000"/>
                </a:solidFill>
                <a:latin typeface="Roboto Condensed"/>
              </a:rPr>
              <a:t> </a:t>
            </a:r>
            <a:r>
              <a:rPr lang="en-US" sz="3600" dirty="0" err="1">
                <a:solidFill>
                  <a:srgbClr val="000000"/>
                </a:solidFill>
                <a:latin typeface="Roboto Condensed"/>
              </a:rPr>
              <a:t>của</a:t>
            </a:r>
            <a:r>
              <a:rPr lang="en-US" sz="3600" dirty="0">
                <a:solidFill>
                  <a:srgbClr val="000000"/>
                </a:solidFill>
                <a:latin typeface="Roboto Condensed"/>
              </a:rPr>
              <a:t> </a:t>
            </a:r>
            <a:r>
              <a:rPr lang="en-US" sz="3600" dirty="0" err="1">
                <a:solidFill>
                  <a:srgbClr val="000000"/>
                </a:solidFill>
                <a:latin typeface="Roboto Condensed"/>
              </a:rPr>
              <a:t>câu</a:t>
            </a:r>
            <a:r>
              <a:rPr lang="en-US" sz="3600" dirty="0">
                <a:solidFill>
                  <a:srgbClr val="000000"/>
                </a:solidFill>
                <a:latin typeface="Roboto Condensed"/>
              </a:rPr>
              <a:t> </a:t>
            </a:r>
            <a:r>
              <a:rPr lang="en-US" sz="3600" dirty="0" err="1">
                <a:solidFill>
                  <a:srgbClr val="000000"/>
                </a:solidFill>
                <a:latin typeface="Roboto Condensed"/>
              </a:rPr>
              <a:t>nói</a:t>
            </a:r>
            <a:r>
              <a:rPr lang="en-US" sz="3600" dirty="0">
                <a:solidFill>
                  <a:srgbClr val="000000"/>
                </a:solidFill>
                <a:latin typeface="Roboto Condensed"/>
              </a:rPr>
              <a:t>:</a:t>
            </a:r>
          </a:p>
          <a:p>
            <a:pPr marL="777242" lvl="1" indent="-388621" algn="just">
              <a:lnSpc>
                <a:spcPts val="5040"/>
              </a:lnSpc>
              <a:buFont typeface="Arial"/>
              <a:buChar char="•"/>
            </a:pPr>
            <a:r>
              <a:rPr lang="en-US" sz="3600" dirty="0" err="1">
                <a:solidFill>
                  <a:srgbClr val="000000"/>
                </a:solidFill>
                <a:latin typeface="Roboto Condensed"/>
              </a:rPr>
              <a:t>Bằng</a:t>
            </a:r>
            <a:r>
              <a:rPr lang="en-US" sz="3600" dirty="0">
                <a:solidFill>
                  <a:srgbClr val="000000"/>
                </a:solidFill>
                <a:latin typeface="Roboto Condensed"/>
              </a:rPr>
              <a:t> </a:t>
            </a:r>
            <a:r>
              <a:rPr lang="en-US" sz="3600" dirty="0" err="1">
                <a:solidFill>
                  <a:srgbClr val="000000"/>
                </a:solidFill>
                <a:latin typeface="Roboto Condensed"/>
              </a:rPr>
              <a:t>chứng</a:t>
            </a:r>
            <a:r>
              <a:rPr lang="en-US" sz="3600" dirty="0">
                <a:solidFill>
                  <a:srgbClr val="000000"/>
                </a:solidFill>
                <a:latin typeface="Roboto Condensed"/>
              </a:rPr>
              <a:t> </a:t>
            </a:r>
            <a:r>
              <a:rPr lang="en-US" sz="3600" dirty="0" err="1">
                <a:solidFill>
                  <a:srgbClr val="000000"/>
                </a:solidFill>
                <a:latin typeface="Roboto Condensed"/>
              </a:rPr>
              <a:t>từ</a:t>
            </a:r>
            <a:r>
              <a:rPr lang="en-US" sz="3600" dirty="0">
                <a:solidFill>
                  <a:srgbClr val="000000"/>
                </a:solidFill>
                <a:latin typeface="Roboto Condensed"/>
              </a:rPr>
              <a:t> </a:t>
            </a:r>
            <a:r>
              <a:rPr lang="en-US" sz="3600" dirty="0" err="1">
                <a:solidFill>
                  <a:srgbClr val="000000"/>
                </a:solidFill>
                <a:latin typeface="Roboto Condensed"/>
              </a:rPr>
              <a:t>cuộc</a:t>
            </a:r>
            <a:r>
              <a:rPr lang="en-US" sz="3600" dirty="0">
                <a:solidFill>
                  <a:srgbClr val="000000"/>
                </a:solidFill>
                <a:latin typeface="Roboto Condensed"/>
              </a:rPr>
              <a:t> </a:t>
            </a:r>
            <a:r>
              <a:rPr lang="en-US" sz="3600" dirty="0" err="1">
                <a:solidFill>
                  <a:srgbClr val="000000"/>
                </a:solidFill>
                <a:latin typeface="Roboto Condensed"/>
              </a:rPr>
              <a:t>sống</a:t>
            </a:r>
            <a:r>
              <a:rPr lang="en-US" sz="3600" dirty="0">
                <a:solidFill>
                  <a:srgbClr val="000000"/>
                </a:solidFill>
                <a:latin typeface="Roboto Condensed"/>
              </a:rPr>
              <a:t> </a:t>
            </a:r>
            <a:r>
              <a:rPr lang="en-US" sz="3600" dirty="0" err="1">
                <a:solidFill>
                  <a:srgbClr val="000000"/>
                </a:solidFill>
                <a:latin typeface="Roboto Condensed"/>
              </a:rPr>
              <a:t>và</a:t>
            </a:r>
            <a:r>
              <a:rPr lang="en-US" sz="3600" dirty="0">
                <a:solidFill>
                  <a:srgbClr val="000000"/>
                </a:solidFill>
                <a:latin typeface="Roboto Condensed"/>
              </a:rPr>
              <a:t> </a:t>
            </a:r>
            <a:r>
              <a:rPr lang="en-US" sz="3600" dirty="0" err="1">
                <a:solidFill>
                  <a:srgbClr val="000000"/>
                </a:solidFill>
                <a:latin typeface="Roboto Condensed"/>
              </a:rPr>
              <a:t>lịch</a:t>
            </a:r>
            <a:r>
              <a:rPr lang="en-US" sz="3600" dirty="0">
                <a:solidFill>
                  <a:srgbClr val="000000"/>
                </a:solidFill>
                <a:latin typeface="Roboto Condensed"/>
              </a:rPr>
              <a:t> </a:t>
            </a:r>
            <a:r>
              <a:rPr lang="en-US" sz="3600" dirty="0" err="1">
                <a:solidFill>
                  <a:srgbClr val="000000"/>
                </a:solidFill>
                <a:latin typeface="Roboto Condensed"/>
              </a:rPr>
              <a:t>sử</a:t>
            </a:r>
            <a:endParaRPr lang="en-US" sz="3600" dirty="0">
              <a:solidFill>
                <a:srgbClr val="000000"/>
              </a:solidFill>
              <a:latin typeface="Roboto Condensed"/>
            </a:endParaRPr>
          </a:p>
          <a:p>
            <a:pPr marL="777242" lvl="1" indent="-388621" algn="just">
              <a:lnSpc>
                <a:spcPts val="5040"/>
              </a:lnSpc>
              <a:buFont typeface="Arial"/>
              <a:buChar char="•"/>
            </a:pPr>
            <a:r>
              <a:rPr lang="en-US" sz="3600" dirty="0" err="1">
                <a:solidFill>
                  <a:srgbClr val="000000"/>
                </a:solidFill>
                <a:latin typeface="Roboto Condensed"/>
              </a:rPr>
              <a:t>Bằng</a:t>
            </a:r>
            <a:r>
              <a:rPr lang="en-US" sz="3600" dirty="0">
                <a:solidFill>
                  <a:srgbClr val="000000"/>
                </a:solidFill>
                <a:latin typeface="Roboto Condensed"/>
              </a:rPr>
              <a:t> </a:t>
            </a:r>
            <a:r>
              <a:rPr lang="en-US" sz="3600" dirty="0" err="1">
                <a:solidFill>
                  <a:srgbClr val="000000"/>
                </a:solidFill>
                <a:latin typeface="Roboto Condensed"/>
              </a:rPr>
              <a:t>chứng</a:t>
            </a:r>
            <a:r>
              <a:rPr lang="en-US" sz="3600" dirty="0">
                <a:solidFill>
                  <a:srgbClr val="000000"/>
                </a:solidFill>
                <a:latin typeface="Roboto Condensed"/>
              </a:rPr>
              <a:t> </a:t>
            </a:r>
            <a:r>
              <a:rPr lang="en-US" sz="3600" dirty="0" err="1">
                <a:solidFill>
                  <a:srgbClr val="000000"/>
                </a:solidFill>
                <a:latin typeface="Roboto Condensed"/>
              </a:rPr>
              <a:t>từ</a:t>
            </a:r>
            <a:r>
              <a:rPr lang="en-US" sz="3600" dirty="0">
                <a:solidFill>
                  <a:srgbClr val="000000"/>
                </a:solidFill>
                <a:latin typeface="Roboto Condensed"/>
              </a:rPr>
              <a:t> </a:t>
            </a:r>
            <a:r>
              <a:rPr lang="en-US" sz="3600" dirty="0" err="1">
                <a:solidFill>
                  <a:srgbClr val="000000"/>
                </a:solidFill>
                <a:latin typeface="Roboto Condensed"/>
              </a:rPr>
              <a:t>thơ</a:t>
            </a:r>
            <a:r>
              <a:rPr lang="en-US" sz="3600" dirty="0">
                <a:solidFill>
                  <a:srgbClr val="000000"/>
                </a:solidFill>
                <a:latin typeface="Roboto Condensed"/>
              </a:rPr>
              <a:t> </a:t>
            </a:r>
            <a:r>
              <a:rPr lang="en-US" sz="3600" dirty="0" err="1">
                <a:solidFill>
                  <a:srgbClr val="000000"/>
                </a:solidFill>
                <a:latin typeface="Roboto Condensed"/>
              </a:rPr>
              <a:t>văn</a:t>
            </a:r>
            <a:r>
              <a:rPr lang="en-US" sz="3600" dirty="0">
                <a:solidFill>
                  <a:srgbClr val="000000"/>
                </a:solidFill>
                <a:latin typeface="Roboto Condensed"/>
              </a:rPr>
              <a:t>, </a:t>
            </a:r>
            <a:r>
              <a:rPr lang="en-US" sz="3600" dirty="0" err="1">
                <a:solidFill>
                  <a:srgbClr val="000000"/>
                </a:solidFill>
                <a:latin typeface="Roboto Condensed"/>
              </a:rPr>
              <a:t>nghệ</a:t>
            </a:r>
            <a:r>
              <a:rPr lang="en-US" sz="3600" dirty="0">
                <a:solidFill>
                  <a:srgbClr val="000000"/>
                </a:solidFill>
                <a:latin typeface="Roboto Condensed"/>
              </a:rPr>
              <a:t> </a:t>
            </a:r>
            <a:r>
              <a:rPr lang="en-US" sz="3600" dirty="0" err="1">
                <a:solidFill>
                  <a:srgbClr val="000000"/>
                </a:solidFill>
                <a:latin typeface="Roboto Condensed"/>
              </a:rPr>
              <a:t>thuật</a:t>
            </a:r>
            <a:r>
              <a:rPr lang="en-US" sz="3600" dirty="0">
                <a:solidFill>
                  <a:srgbClr val="000000"/>
                </a:solidFill>
                <a:latin typeface="Roboto Condensed"/>
              </a:rPr>
              <a:t>.</a:t>
            </a:r>
          </a:p>
          <a:p>
            <a:pPr algn="just">
              <a:lnSpc>
                <a:spcPts val="5040"/>
              </a:lnSpc>
            </a:pPr>
            <a:r>
              <a:rPr lang="en-US" sz="3600" dirty="0">
                <a:solidFill>
                  <a:srgbClr val="000000"/>
                </a:solidFill>
                <a:latin typeface="Roboto Condensed"/>
              </a:rPr>
              <a:t>– </a:t>
            </a:r>
            <a:r>
              <a:rPr lang="en-US" sz="3600" dirty="0" err="1">
                <a:solidFill>
                  <a:srgbClr val="000000"/>
                </a:solidFill>
                <a:latin typeface="Roboto Condensed"/>
              </a:rPr>
              <a:t>Khẳng</a:t>
            </a:r>
            <a:r>
              <a:rPr lang="en-US" sz="3600" dirty="0">
                <a:solidFill>
                  <a:srgbClr val="000000"/>
                </a:solidFill>
                <a:latin typeface="Roboto Condensed"/>
              </a:rPr>
              <a:t> </a:t>
            </a:r>
            <a:r>
              <a:rPr lang="en-US" sz="3600" dirty="0" err="1">
                <a:solidFill>
                  <a:srgbClr val="000000"/>
                </a:solidFill>
                <a:latin typeface="Roboto Condensed"/>
              </a:rPr>
              <a:t>định</a:t>
            </a:r>
            <a:r>
              <a:rPr lang="en-US" sz="3600" dirty="0">
                <a:solidFill>
                  <a:srgbClr val="000000"/>
                </a:solidFill>
                <a:latin typeface="Roboto Condensed"/>
              </a:rPr>
              <a:t> ý </a:t>
            </a:r>
            <a:r>
              <a:rPr lang="en-US" sz="3600" dirty="0" err="1">
                <a:solidFill>
                  <a:srgbClr val="000000"/>
                </a:solidFill>
                <a:latin typeface="Roboto Condensed"/>
              </a:rPr>
              <a:t>nghĩa</a:t>
            </a:r>
            <a:r>
              <a:rPr lang="en-US" sz="3600" dirty="0">
                <a:solidFill>
                  <a:srgbClr val="000000"/>
                </a:solidFill>
                <a:latin typeface="Roboto Condensed"/>
              </a:rPr>
              <a:t> </a:t>
            </a:r>
            <a:r>
              <a:rPr lang="en-US" sz="3600" dirty="0" err="1">
                <a:solidFill>
                  <a:srgbClr val="000000"/>
                </a:solidFill>
                <a:latin typeface="Roboto Condensed"/>
              </a:rPr>
              <a:t>và</a:t>
            </a:r>
            <a:r>
              <a:rPr lang="en-US" sz="3600" dirty="0">
                <a:solidFill>
                  <a:srgbClr val="000000"/>
                </a:solidFill>
                <a:latin typeface="Roboto Condensed"/>
              </a:rPr>
              <a:t> </a:t>
            </a:r>
            <a:r>
              <a:rPr lang="en-US" sz="3600" dirty="0" err="1">
                <a:solidFill>
                  <a:srgbClr val="000000"/>
                </a:solidFill>
                <a:latin typeface="Roboto Condensed"/>
              </a:rPr>
              <a:t>giá</a:t>
            </a:r>
            <a:r>
              <a:rPr lang="en-US" sz="3600" dirty="0">
                <a:solidFill>
                  <a:srgbClr val="000000"/>
                </a:solidFill>
                <a:latin typeface="Roboto Condensed"/>
              </a:rPr>
              <a:t> </a:t>
            </a:r>
            <a:r>
              <a:rPr lang="en-US" sz="3600" dirty="0" err="1">
                <a:solidFill>
                  <a:srgbClr val="000000"/>
                </a:solidFill>
                <a:latin typeface="Roboto Condensed"/>
              </a:rPr>
              <a:t>trị</a:t>
            </a:r>
            <a:r>
              <a:rPr lang="en-US" sz="3600" dirty="0">
                <a:solidFill>
                  <a:srgbClr val="000000"/>
                </a:solidFill>
                <a:latin typeface="Roboto Condensed"/>
              </a:rPr>
              <a:t> </a:t>
            </a:r>
            <a:r>
              <a:rPr lang="en-US" sz="3600" dirty="0" err="1">
                <a:solidFill>
                  <a:srgbClr val="000000"/>
                </a:solidFill>
                <a:latin typeface="Roboto Condensed"/>
              </a:rPr>
              <a:t>của</a:t>
            </a:r>
            <a:r>
              <a:rPr lang="en-US" sz="3600" dirty="0">
                <a:solidFill>
                  <a:srgbClr val="000000"/>
                </a:solidFill>
                <a:latin typeface="Roboto Condensed"/>
              </a:rPr>
              <a:t> </a:t>
            </a:r>
            <a:r>
              <a:rPr lang="en-US" sz="3600" dirty="0" err="1">
                <a:solidFill>
                  <a:srgbClr val="000000"/>
                </a:solidFill>
                <a:latin typeface="Roboto Condensed"/>
              </a:rPr>
              <a:t>câu</a:t>
            </a:r>
            <a:r>
              <a:rPr lang="en-US" sz="3600" dirty="0">
                <a:solidFill>
                  <a:srgbClr val="000000"/>
                </a:solidFill>
                <a:latin typeface="Roboto Condensed"/>
              </a:rPr>
              <a:t> </a:t>
            </a:r>
            <a:r>
              <a:rPr lang="en-US" sz="3600" dirty="0" err="1">
                <a:solidFill>
                  <a:srgbClr val="000000"/>
                </a:solidFill>
                <a:latin typeface="Roboto Condensed"/>
              </a:rPr>
              <a:t>nói</a:t>
            </a:r>
            <a:endParaRPr lang="en-US" sz="3600" dirty="0">
              <a:solidFill>
                <a:srgbClr val="000000"/>
              </a:solidFill>
              <a:latin typeface="Roboto Condensed"/>
            </a:endParaRPr>
          </a:p>
          <a:p>
            <a:pPr algn="just">
              <a:lnSpc>
                <a:spcPts val="5040"/>
              </a:lnSpc>
            </a:pPr>
            <a:r>
              <a:rPr lang="en-US" sz="3600" dirty="0">
                <a:solidFill>
                  <a:srgbClr val="000000"/>
                </a:solidFill>
                <a:latin typeface="Roboto Condensed"/>
              </a:rPr>
              <a:t>– </a:t>
            </a:r>
            <a:r>
              <a:rPr lang="en-US" sz="3600" dirty="0" err="1">
                <a:solidFill>
                  <a:srgbClr val="000000"/>
                </a:solidFill>
                <a:latin typeface="Roboto Condensed"/>
              </a:rPr>
              <a:t>Bài</a:t>
            </a:r>
            <a:r>
              <a:rPr lang="en-US" sz="3600" dirty="0">
                <a:solidFill>
                  <a:srgbClr val="000000"/>
                </a:solidFill>
                <a:latin typeface="Roboto Condensed"/>
              </a:rPr>
              <a:t> </a:t>
            </a:r>
            <a:r>
              <a:rPr lang="en-US" sz="3600" dirty="0" err="1">
                <a:solidFill>
                  <a:srgbClr val="000000"/>
                </a:solidFill>
                <a:latin typeface="Roboto Condensed"/>
              </a:rPr>
              <a:t>học</a:t>
            </a:r>
            <a:r>
              <a:rPr lang="en-US" sz="3600" dirty="0">
                <a:solidFill>
                  <a:srgbClr val="000000"/>
                </a:solidFill>
                <a:latin typeface="Roboto Condensed"/>
              </a:rPr>
              <a:t> </a:t>
            </a:r>
            <a:r>
              <a:rPr lang="en-US" sz="3600" dirty="0" err="1">
                <a:solidFill>
                  <a:srgbClr val="000000"/>
                </a:solidFill>
                <a:latin typeface="Roboto Condensed"/>
              </a:rPr>
              <a:t>nhận</a:t>
            </a:r>
            <a:r>
              <a:rPr lang="en-US" sz="3600" dirty="0">
                <a:solidFill>
                  <a:srgbClr val="000000"/>
                </a:solidFill>
                <a:latin typeface="Roboto Condensed"/>
              </a:rPr>
              <a:t> </a:t>
            </a:r>
            <a:r>
              <a:rPr lang="en-US" sz="3600" dirty="0" err="1">
                <a:solidFill>
                  <a:srgbClr val="000000"/>
                </a:solidFill>
                <a:latin typeface="Roboto Condensed"/>
              </a:rPr>
              <a:t>thức</a:t>
            </a:r>
            <a:r>
              <a:rPr lang="en-US" sz="3600" dirty="0">
                <a:solidFill>
                  <a:srgbClr val="000000"/>
                </a:solidFill>
                <a:latin typeface="Roboto Condensed"/>
              </a:rPr>
              <a:t> </a:t>
            </a:r>
            <a:r>
              <a:rPr lang="en-US" sz="3600" dirty="0" err="1">
                <a:solidFill>
                  <a:srgbClr val="000000"/>
                </a:solidFill>
                <a:latin typeface="Roboto Condensed"/>
              </a:rPr>
              <a:t>và</a:t>
            </a:r>
            <a:r>
              <a:rPr lang="en-US" sz="3600" dirty="0">
                <a:solidFill>
                  <a:srgbClr val="000000"/>
                </a:solidFill>
                <a:latin typeface="Roboto Condensed"/>
              </a:rPr>
              <a:t> </a:t>
            </a:r>
            <a:r>
              <a:rPr lang="en-US" sz="3600" dirty="0" err="1">
                <a:solidFill>
                  <a:srgbClr val="000000"/>
                </a:solidFill>
                <a:latin typeface="Roboto Condensed"/>
              </a:rPr>
              <a:t>hành</a:t>
            </a:r>
            <a:r>
              <a:rPr lang="en-US" sz="3600" dirty="0">
                <a:solidFill>
                  <a:srgbClr val="000000"/>
                </a:solidFill>
                <a:latin typeface="Roboto Condensed"/>
              </a:rPr>
              <a:t> </a:t>
            </a:r>
            <a:r>
              <a:rPr lang="en-US" sz="3600" dirty="0" err="1">
                <a:solidFill>
                  <a:srgbClr val="000000"/>
                </a:solidFill>
                <a:latin typeface="Roboto Condensed"/>
              </a:rPr>
              <a:t>động</a:t>
            </a:r>
            <a:endParaRPr lang="en-US" sz="3600" dirty="0">
              <a:solidFill>
                <a:srgbClr val="000000"/>
              </a:solidFill>
              <a:latin typeface="Roboto Condensed"/>
            </a:endParaRPr>
          </a:p>
        </p:txBody>
      </p:sp>
      <p:grpSp>
        <p:nvGrpSpPr>
          <p:cNvPr id="18" name="Group 18"/>
          <p:cNvGrpSpPr/>
          <p:nvPr/>
        </p:nvGrpSpPr>
        <p:grpSpPr>
          <a:xfrm>
            <a:off x="120309" y="8611574"/>
            <a:ext cx="2201768" cy="1493405"/>
            <a:chOff x="0" y="0"/>
            <a:chExt cx="579889" cy="393325"/>
          </a:xfrm>
        </p:grpSpPr>
        <p:sp>
          <p:nvSpPr>
            <p:cNvPr id="19" name="Freeform 19"/>
            <p:cNvSpPr/>
            <p:nvPr/>
          </p:nvSpPr>
          <p:spPr>
            <a:xfrm>
              <a:off x="0" y="0"/>
              <a:ext cx="579889" cy="393325"/>
            </a:xfrm>
            <a:custGeom>
              <a:avLst/>
              <a:gdLst/>
              <a:ahLst/>
              <a:cxnLst/>
              <a:rect l="l" t="t" r="r" b="b"/>
              <a:pathLst>
                <a:path w="579889" h="393325">
                  <a:moveTo>
                    <a:pt x="179328" y="0"/>
                  </a:moveTo>
                  <a:lnTo>
                    <a:pt x="400562" y="0"/>
                  </a:lnTo>
                  <a:cubicBezTo>
                    <a:pt x="448122" y="0"/>
                    <a:pt x="493735" y="18893"/>
                    <a:pt x="527366" y="52524"/>
                  </a:cubicBezTo>
                  <a:cubicBezTo>
                    <a:pt x="560996" y="86154"/>
                    <a:pt x="579889" y="131767"/>
                    <a:pt x="579889" y="179328"/>
                  </a:cubicBezTo>
                  <a:lnTo>
                    <a:pt x="579889" y="213997"/>
                  </a:lnTo>
                  <a:cubicBezTo>
                    <a:pt x="579889" y="261558"/>
                    <a:pt x="560996" y="307170"/>
                    <a:pt x="527366" y="340801"/>
                  </a:cubicBezTo>
                  <a:cubicBezTo>
                    <a:pt x="493735" y="374431"/>
                    <a:pt x="448122" y="393325"/>
                    <a:pt x="400562" y="393325"/>
                  </a:cubicBezTo>
                  <a:lnTo>
                    <a:pt x="179328" y="393325"/>
                  </a:lnTo>
                  <a:cubicBezTo>
                    <a:pt x="131767" y="393325"/>
                    <a:pt x="86154" y="374431"/>
                    <a:pt x="52524" y="340801"/>
                  </a:cubicBezTo>
                  <a:cubicBezTo>
                    <a:pt x="18893" y="307170"/>
                    <a:pt x="0" y="261558"/>
                    <a:pt x="0" y="213997"/>
                  </a:cubicBezTo>
                  <a:lnTo>
                    <a:pt x="0" y="179328"/>
                  </a:lnTo>
                  <a:cubicBezTo>
                    <a:pt x="0" y="131767"/>
                    <a:pt x="18893" y="86154"/>
                    <a:pt x="52524" y="52524"/>
                  </a:cubicBezTo>
                  <a:cubicBezTo>
                    <a:pt x="86154" y="18893"/>
                    <a:pt x="131767" y="0"/>
                    <a:pt x="179328" y="0"/>
                  </a:cubicBezTo>
                  <a:close/>
                </a:path>
              </a:pathLst>
            </a:custGeom>
            <a:solidFill>
              <a:srgbClr val="FAEED1"/>
            </a:solidFill>
          </p:spPr>
          <p:txBody>
            <a:bodyPr/>
            <a:lstStyle/>
            <a:p>
              <a:endParaRPr lang="en-US"/>
            </a:p>
          </p:txBody>
        </p:sp>
        <p:sp>
          <p:nvSpPr>
            <p:cNvPr id="20" name="TextBox 20"/>
            <p:cNvSpPr txBox="1"/>
            <p:nvPr/>
          </p:nvSpPr>
          <p:spPr>
            <a:xfrm>
              <a:off x="0" y="-28575"/>
              <a:ext cx="579889" cy="421900"/>
            </a:xfrm>
            <a:prstGeom prst="rect">
              <a:avLst/>
            </a:prstGeom>
          </p:spPr>
          <p:txBody>
            <a:bodyPr lIns="50800" tIns="50800" rIns="50800" bIns="50800" rtlCol="0" anchor="ctr"/>
            <a:lstStyle/>
            <a:p>
              <a:pPr algn="ctr">
                <a:lnSpc>
                  <a:spcPts val="1960"/>
                </a:lnSpc>
              </a:pPr>
              <a:endParaRPr/>
            </a:p>
          </p:txBody>
        </p:sp>
      </p:grpSp>
      <p:sp>
        <p:nvSpPr>
          <p:cNvPr id="21" name="TextBox 21"/>
          <p:cNvSpPr txBox="1"/>
          <p:nvPr/>
        </p:nvSpPr>
        <p:spPr>
          <a:xfrm>
            <a:off x="407548" y="9030876"/>
            <a:ext cx="1608389" cy="596317"/>
          </a:xfrm>
          <a:prstGeom prst="rect">
            <a:avLst/>
          </a:prstGeom>
        </p:spPr>
        <p:txBody>
          <a:bodyPr wrap="square" lIns="0" tIns="0" rIns="0" bIns="0" rtlCol="0" anchor="t">
            <a:spAutoFit/>
          </a:bodyPr>
          <a:lstStyle/>
          <a:p>
            <a:pPr algn="ctr">
              <a:lnSpc>
                <a:spcPts val="5040"/>
              </a:lnSpc>
            </a:pPr>
            <a:r>
              <a:rPr lang="en-US" sz="3600" dirty="0" err="1">
                <a:solidFill>
                  <a:srgbClr val="000000"/>
                </a:solidFill>
                <a:latin typeface="Roboto Condensed Bold"/>
              </a:rPr>
              <a:t>Kết</a:t>
            </a:r>
            <a:r>
              <a:rPr lang="en-US" sz="3600" dirty="0">
                <a:solidFill>
                  <a:srgbClr val="000000"/>
                </a:solidFill>
                <a:latin typeface="Roboto Condensed Bold"/>
              </a:rPr>
              <a:t> </a:t>
            </a:r>
            <a:r>
              <a:rPr lang="en-US" sz="3600" dirty="0" err="1">
                <a:solidFill>
                  <a:srgbClr val="000000"/>
                </a:solidFill>
                <a:latin typeface="Roboto Condensed Bold"/>
              </a:rPr>
              <a:t>bài</a:t>
            </a:r>
            <a:endParaRPr lang="en-US" sz="3600" dirty="0">
              <a:solidFill>
                <a:srgbClr val="000000"/>
              </a:solidFill>
              <a:latin typeface="Roboto Condensed Bold"/>
            </a:endParaRPr>
          </a:p>
        </p:txBody>
      </p:sp>
      <p:grpSp>
        <p:nvGrpSpPr>
          <p:cNvPr id="22" name="Group 22"/>
          <p:cNvGrpSpPr/>
          <p:nvPr/>
        </p:nvGrpSpPr>
        <p:grpSpPr>
          <a:xfrm>
            <a:off x="2606830" y="8977611"/>
            <a:ext cx="14485566" cy="1048309"/>
            <a:chOff x="0" y="0"/>
            <a:chExt cx="3815128" cy="276098"/>
          </a:xfrm>
        </p:grpSpPr>
        <p:sp>
          <p:nvSpPr>
            <p:cNvPr id="23" name="Freeform 23"/>
            <p:cNvSpPr/>
            <p:nvPr/>
          </p:nvSpPr>
          <p:spPr>
            <a:xfrm>
              <a:off x="0" y="0"/>
              <a:ext cx="3815128" cy="276098"/>
            </a:xfrm>
            <a:custGeom>
              <a:avLst/>
              <a:gdLst/>
              <a:ahLst/>
              <a:cxnLst/>
              <a:rect l="l" t="t" r="r" b="b"/>
              <a:pathLst>
                <a:path w="3815128" h="276098">
                  <a:moveTo>
                    <a:pt x="0" y="0"/>
                  </a:moveTo>
                  <a:lnTo>
                    <a:pt x="3815128" y="0"/>
                  </a:lnTo>
                  <a:lnTo>
                    <a:pt x="3815128" y="276098"/>
                  </a:lnTo>
                  <a:lnTo>
                    <a:pt x="0" y="276098"/>
                  </a:lnTo>
                  <a:close/>
                </a:path>
              </a:pathLst>
            </a:custGeom>
            <a:solidFill>
              <a:srgbClr val="FDF7E4"/>
            </a:solidFill>
          </p:spPr>
          <p:txBody>
            <a:bodyPr/>
            <a:lstStyle/>
            <a:p>
              <a:endParaRPr lang="en-US"/>
            </a:p>
          </p:txBody>
        </p:sp>
        <p:sp>
          <p:nvSpPr>
            <p:cNvPr id="24" name="TextBox 24"/>
            <p:cNvSpPr txBox="1"/>
            <p:nvPr/>
          </p:nvSpPr>
          <p:spPr>
            <a:xfrm>
              <a:off x="0" y="-28575"/>
              <a:ext cx="3815128" cy="304673"/>
            </a:xfrm>
            <a:prstGeom prst="rect">
              <a:avLst/>
            </a:prstGeom>
          </p:spPr>
          <p:txBody>
            <a:bodyPr lIns="50800" tIns="50800" rIns="50800" bIns="50800" rtlCol="0" anchor="ctr"/>
            <a:lstStyle/>
            <a:p>
              <a:pPr algn="ctr">
                <a:lnSpc>
                  <a:spcPts val="1960"/>
                </a:lnSpc>
              </a:pPr>
              <a:endParaRPr/>
            </a:p>
          </p:txBody>
        </p:sp>
      </p:grpSp>
      <p:sp>
        <p:nvSpPr>
          <p:cNvPr id="25" name="TextBox 25"/>
          <p:cNvSpPr txBox="1"/>
          <p:nvPr/>
        </p:nvSpPr>
        <p:spPr>
          <a:xfrm>
            <a:off x="2937925" y="9149358"/>
            <a:ext cx="3923727" cy="596317"/>
          </a:xfrm>
          <a:prstGeom prst="rect">
            <a:avLst/>
          </a:prstGeom>
        </p:spPr>
        <p:txBody>
          <a:bodyPr wrap="square" lIns="0" tIns="0" rIns="0" bIns="0" rtlCol="0" anchor="t">
            <a:spAutoFit/>
          </a:bodyPr>
          <a:lstStyle/>
          <a:p>
            <a:pPr algn="ctr">
              <a:lnSpc>
                <a:spcPts val="5040"/>
              </a:lnSpc>
              <a:spcBef>
                <a:spcPct val="0"/>
              </a:spcBef>
            </a:pPr>
            <a:r>
              <a:rPr lang="en-US" sz="3600" dirty="0" err="1">
                <a:solidFill>
                  <a:srgbClr val="000000"/>
                </a:solidFill>
                <a:latin typeface="Roboto Condensed"/>
              </a:rPr>
              <a:t>Khẳng</a:t>
            </a:r>
            <a:r>
              <a:rPr lang="en-US" sz="3600" dirty="0">
                <a:solidFill>
                  <a:srgbClr val="000000"/>
                </a:solidFill>
                <a:latin typeface="Roboto Condensed"/>
              </a:rPr>
              <a:t> </a:t>
            </a:r>
            <a:r>
              <a:rPr lang="en-US" sz="3600" dirty="0" err="1">
                <a:solidFill>
                  <a:srgbClr val="000000"/>
                </a:solidFill>
                <a:latin typeface="Roboto Condensed"/>
              </a:rPr>
              <a:t>định</a:t>
            </a:r>
            <a:r>
              <a:rPr lang="en-US" sz="3600" dirty="0">
                <a:solidFill>
                  <a:srgbClr val="000000"/>
                </a:solidFill>
                <a:latin typeface="Roboto Condensed"/>
              </a:rPr>
              <a:t> </a:t>
            </a:r>
            <a:r>
              <a:rPr lang="en-US" sz="3600" dirty="0" err="1">
                <a:solidFill>
                  <a:srgbClr val="000000"/>
                </a:solidFill>
                <a:latin typeface="Roboto Condensed"/>
              </a:rPr>
              <a:t>lại</a:t>
            </a:r>
            <a:r>
              <a:rPr lang="en-US" sz="3600" dirty="0">
                <a:solidFill>
                  <a:srgbClr val="000000"/>
                </a:solidFill>
                <a:latin typeface="Roboto Condensed"/>
              </a:rPr>
              <a:t> ý </a:t>
            </a:r>
            <a:r>
              <a:rPr lang="en-US" sz="3600" dirty="0" err="1">
                <a:solidFill>
                  <a:srgbClr val="000000"/>
                </a:solidFill>
                <a:latin typeface="Roboto Condensed"/>
              </a:rPr>
              <a:t>kiến</a:t>
            </a:r>
            <a:r>
              <a:rPr lang="en-US" sz="3600" dirty="0">
                <a:solidFill>
                  <a:srgbClr val="000000"/>
                </a:solidFill>
                <a:latin typeface="Roboto Condensed"/>
              </a:rPr>
              <a:t>.</a:t>
            </a:r>
          </a:p>
        </p:txBody>
      </p:sp>
      <p:sp>
        <p:nvSpPr>
          <p:cNvPr id="26" name="TextBox 26"/>
          <p:cNvSpPr txBox="1"/>
          <p:nvPr/>
        </p:nvSpPr>
        <p:spPr>
          <a:xfrm>
            <a:off x="633310" y="284039"/>
            <a:ext cx="2400372" cy="596846"/>
          </a:xfrm>
          <a:prstGeom prst="rect">
            <a:avLst/>
          </a:prstGeom>
        </p:spPr>
        <p:txBody>
          <a:bodyPr lIns="0" tIns="0" rIns="0" bIns="0" rtlCol="0" anchor="t">
            <a:spAutoFit/>
          </a:bodyPr>
          <a:lstStyle/>
          <a:p>
            <a:pPr>
              <a:lnSpc>
                <a:spcPts val="4600"/>
              </a:lnSpc>
              <a:spcBef>
                <a:spcPct val="0"/>
              </a:spcBef>
            </a:pPr>
            <a:r>
              <a:rPr lang="en-US" sz="4000">
                <a:solidFill>
                  <a:srgbClr val="745656"/>
                </a:solidFill>
                <a:latin typeface="Roboto Condensed Bold"/>
              </a:rPr>
              <a:t>* Lập dàn 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sp>
        <p:nvSpPr>
          <p:cNvPr id="4" name="TextBox 4"/>
          <p:cNvSpPr txBox="1"/>
          <p:nvPr/>
        </p:nvSpPr>
        <p:spPr>
          <a:xfrm>
            <a:off x="839469" y="1596012"/>
            <a:ext cx="2968218" cy="743793"/>
          </a:xfrm>
          <a:prstGeom prst="rect">
            <a:avLst/>
          </a:prstGeom>
        </p:spPr>
        <p:txBody>
          <a:bodyPr wrap="square" lIns="0" tIns="0" rIns="0" bIns="0" rtlCol="0" anchor="t">
            <a:spAutoFit/>
          </a:bodyPr>
          <a:lstStyle/>
          <a:p>
            <a:pPr>
              <a:lnSpc>
                <a:spcPts val="5750"/>
              </a:lnSpc>
              <a:spcBef>
                <a:spcPct val="0"/>
              </a:spcBef>
            </a:pPr>
            <a:r>
              <a:rPr lang="en-US" sz="5000" dirty="0">
                <a:solidFill>
                  <a:srgbClr val="8A4FBD"/>
                </a:solidFill>
                <a:latin typeface="#9Slide07 SVNUT Triumph Press"/>
              </a:rPr>
              <a:t>3. </a:t>
            </a:r>
            <a:r>
              <a:rPr lang="en-US" sz="5000" dirty="0" err="1">
                <a:solidFill>
                  <a:srgbClr val="8A4FBD"/>
                </a:solidFill>
                <a:latin typeface="#9Slide07 SVNUT Triumph Press"/>
              </a:rPr>
              <a:t>Viết</a:t>
            </a:r>
            <a:endParaRPr lang="en-US" sz="5000" dirty="0">
              <a:solidFill>
                <a:srgbClr val="8A4FBD"/>
              </a:solidFill>
              <a:latin typeface="#9Slide07 SVNUT Triumph Press"/>
            </a:endParaRPr>
          </a:p>
        </p:txBody>
      </p:sp>
      <p:sp>
        <p:nvSpPr>
          <p:cNvPr id="5" name="TextBox 5"/>
          <p:cNvSpPr txBox="1"/>
          <p:nvPr/>
        </p:nvSpPr>
        <p:spPr>
          <a:xfrm>
            <a:off x="604803" y="430955"/>
            <a:ext cx="14635197" cy="872034"/>
          </a:xfrm>
          <a:prstGeom prst="rect">
            <a:avLst/>
          </a:prstGeom>
        </p:spPr>
        <p:txBody>
          <a:bodyPr wrap="square" lIns="0" tIns="0" rIns="0" bIns="0" rtlCol="0" anchor="t">
            <a:spAutoFit/>
          </a:bodyPr>
          <a:lstStyle/>
          <a:p>
            <a:pPr>
              <a:lnSpc>
                <a:spcPts val="6785"/>
              </a:lnSpc>
              <a:spcBef>
                <a:spcPct val="0"/>
              </a:spcBef>
            </a:pPr>
            <a:r>
              <a:rPr lang="en-US" sz="5900" dirty="0">
                <a:solidFill>
                  <a:srgbClr val="83B277"/>
                </a:solidFill>
                <a:latin typeface="Fraunces Bold"/>
              </a:rPr>
              <a:t>III. HƯỚNG DẪN QUY TRÌNH VIẾT</a:t>
            </a:r>
          </a:p>
        </p:txBody>
      </p:sp>
      <p:grpSp>
        <p:nvGrpSpPr>
          <p:cNvPr id="6" name="Group 6"/>
          <p:cNvGrpSpPr/>
          <p:nvPr/>
        </p:nvGrpSpPr>
        <p:grpSpPr>
          <a:xfrm>
            <a:off x="268291" y="3249198"/>
            <a:ext cx="4531185" cy="453118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FDF7E4"/>
            </a:solidFill>
          </p:spPr>
          <p:txBody>
            <a:bodyPr/>
            <a:lstStyle/>
            <a:p>
              <a:endParaRPr lang="en-US"/>
            </a:p>
          </p:txBody>
        </p:sp>
        <p:sp>
          <p:nvSpPr>
            <p:cNvPr id="8" name="TextBox 8"/>
            <p:cNvSpPr txBox="1"/>
            <p:nvPr/>
          </p:nvSpPr>
          <p:spPr>
            <a:xfrm>
              <a:off x="88900" y="50800"/>
              <a:ext cx="635000" cy="673100"/>
            </a:xfrm>
            <a:prstGeom prst="rect">
              <a:avLst/>
            </a:prstGeom>
          </p:spPr>
          <p:txBody>
            <a:bodyPr lIns="50800" tIns="50800" rIns="50800" bIns="50800" rtlCol="0" anchor="ctr"/>
            <a:lstStyle/>
            <a:p>
              <a:pPr algn="ctr">
                <a:lnSpc>
                  <a:spcPts val="2044"/>
                </a:lnSpc>
              </a:pPr>
              <a:endParaRPr/>
            </a:p>
          </p:txBody>
        </p:sp>
      </p:grpSp>
      <p:grpSp>
        <p:nvGrpSpPr>
          <p:cNvPr id="9" name="Group 9"/>
          <p:cNvGrpSpPr/>
          <p:nvPr/>
        </p:nvGrpSpPr>
        <p:grpSpPr>
          <a:xfrm>
            <a:off x="5481455" y="4061903"/>
            <a:ext cx="5121613" cy="512161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FDDEA7"/>
            </a:solidFill>
          </p:spPr>
          <p:txBody>
            <a:bodyPr/>
            <a:lstStyle/>
            <a:p>
              <a:endParaRPr lang="en-US"/>
            </a:p>
          </p:txBody>
        </p:sp>
        <p:sp>
          <p:nvSpPr>
            <p:cNvPr id="11" name="TextBox 11"/>
            <p:cNvSpPr txBox="1"/>
            <p:nvPr/>
          </p:nvSpPr>
          <p:spPr>
            <a:xfrm>
              <a:off x="88900" y="50800"/>
              <a:ext cx="635000" cy="673100"/>
            </a:xfrm>
            <a:prstGeom prst="rect">
              <a:avLst/>
            </a:prstGeom>
          </p:spPr>
          <p:txBody>
            <a:bodyPr lIns="50800" tIns="50800" rIns="50800" bIns="50800" rtlCol="0" anchor="ctr"/>
            <a:lstStyle/>
            <a:p>
              <a:pPr algn="ctr">
                <a:lnSpc>
                  <a:spcPts val="2044"/>
                </a:lnSpc>
              </a:pPr>
              <a:endParaRPr/>
            </a:p>
          </p:txBody>
        </p:sp>
      </p:grpSp>
      <p:grpSp>
        <p:nvGrpSpPr>
          <p:cNvPr id="12" name="Group 12"/>
          <p:cNvGrpSpPr/>
          <p:nvPr/>
        </p:nvGrpSpPr>
        <p:grpSpPr>
          <a:xfrm>
            <a:off x="11744947" y="4895267"/>
            <a:ext cx="5121613" cy="512161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FECFA7"/>
            </a:solidFill>
          </p:spPr>
          <p:txBody>
            <a:bodyPr/>
            <a:lstStyle/>
            <a:p>
              <a:endParaRPr lang="en-US"/>
            </a:p>
          </p:txBody>
        </p:sp>
        <p:sp>
          <p:nvSpPr>
            <p:cNvPr id="14" name="TextBox 14"/>
            <p:cNvSpPr txBox="1"/>
            <p:nvPr/>
          </p:nvSpPr>
          <p:spPr>
            <a:xfrm>
              <a:off x="88900" y="50800"/>
              <a:ext cx="635000" cy="673100"/>
            </a:xfrm>
            <a:prstGeom prst="rect">
              <a:avLst/>
            </a:prstGeom>
          </p:spPr>
          <p:txBody>
            <a:bodyPr lIns="50800" tIns="50800" rIns="50800" bIns="50800" rtlCol="0" anchor="ctr"/>
            <a:lstStyle/>
            <a:p>
              <a:pPr algn="ctr">
                <a:lnSpc>
                  <a:spcPts val="2044"/>
                </a:lnSpc>
              </a:pPr>
              <a:endParaRPr/>
            </a:p>
          </p:txBody>
        </p:sp>
      </p:grpSp>
      <p:sp>
        <p:nvSpPr>
          <p:cNvPr id="15" name="TextBox 15"/>
          <p:cNvSpPr txBox="1"/>
          <p:nvPr/>
        </p:nvSpPr>
        <p:spPr>
          <a:xfrm>
            <a:off x="839469" y="2237308"/>
            <a:ext cx="1344775" cy="748030"/>
          </a:xfrm>
          <a:prstGeom prst="rect">
            <a:avLst/>
          </a:prstGeom>
        </p:spPr>
        <p:txBody>
          <a:bodyPr lIns="0" tIns="0" rIns="0" bIns="0" rtlCol="0" anchor="t">
            <a:spAutoFit/>
          </a:bodyPr>
          <a:lstStyle/>
          <a:p>
            <a:pPr algn="ctr">
              <a:lnSpc>
                <a:spcPts val="6020"/>
              </a:lnSpc>
              <a:spcBef>
                <a:spcPct val="0"/>
              </a:spcBef>
            </a:pPr>
            <a:r>
              <a:rPr lang="en-US" sz="4300" dirty="0" err="1">
                <a:solidFill>
                  <a:srgbClr val="4B4949"/>
                </a:solidFill>
                <a:latin typeface="Roboto Condensed Bold"/>
              </a:rPr>
              <a:t>Lưu</a:t>
            </a:r>
            <a:r>
              <a:rPr lang="en-US" sz="4300" dirty="0">
                <a:solidFill>
                  <a:srgbClr val="4B4949"/>
                </a:solidFill>
                <a:latin typeface="Roboto Condensed Bold"/>
              </a:rPr>
              <a:t> ý:</a:t>
            </a:r>
          </a:p>
        </p:txBody>
      </p:sp>
      <p:sp>
        <p:nvSpPr>
          <p:cNvPr id="16" name="TextBox 16"/>
          <p:cNvSpPr txBox="1"/>
          <p:nvPr/>
        </p:nvSpPr>
        <p:spPr>
          <a:xfrm>
            <a:off x="949627" y="4415031"/>
            <a:ext cx="3388828" cy="2207678"/>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Roboto Condensed"/>
              </a:rPr>
              <a:t>Cách làm bài văn nghị luận về tư tưởng, đạo lí</a:t>
            </a:r>
          </a:p>
        </p:txBody>
      </p:sp>
      <p:sp>
        <p:nvSpPr>
          <p:cNvPr id="17" name="TextBox 17"/>
          <p:cNvSpPr txBox="1"/>
          <p:nvPr/>
        </p:nvSpPr>
        <p:spPr>
          <a:xfrm>
            <a:off x="6401039" y="5361935"/>
            <a:ext cx="3742344" cy="2950556"/>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Roboto Condensed"/>
              </a:rPr>
              <a:t>Quan hệ giữa ý kiến, lí lẽ và bằng chứng trong bài nghị luận.</a:t>
            </a:r>
          </a:p>
        </p:txBody>
      </p:sp>
      <p:sp>
        <p:nvSpPr>
          <p:cNvPr id="18" name="TextBox 18"/>
          <p:cNvSpPr txBox="1"/>
          <p:nvPr/>
        </p:nvSpPr>
        <p:spPr>
          <a:xfrm>
            <a:off x="12203267" y="6159775"/>
            <a:ext cx="4284466" cy="2207678"/>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Roboto Condensed"/>
              </a:rPr>
              <a:t>Giữa các đoạn văn cần có câu chuyển đoạn.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grpSp>
        <p:nvGrpSpPr>
          <p:cNvPr id="2" name="Group 2"/>
          <p:cNvGrpSpPr/>
          <p:nvPr/>
        </p:nvGrpSpPr>
        <p:grpSpPr>
          <a:xfrm>
            <a:off x="1763274" y="774044"/>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7" name="Freeform 7"/>
          <p:cNvSpPr/>
          <p:nvPr/>
        </p:nvSpPr>
        <p:spPr>
          <a:xfrm>
            <a:off x="4283319" y="3799196"/>
            <a:ext cx="10202723" cy="4581950"/>
          </a:xfrm>
          <a:custGeom>
            <a:avLst/>
            <a:gdLst/>
            <a:ahLst/>
            <a:cxnLst/>
            <a:rect l="l" t="t" r="r" b="b"/>
            <a:pathLst>
              <a:path w="10202723" h="4581950">
                <a:moveTo>
                  <a:pt x="0" y="0"/>
                </a:moveTo>
                <a:lnTo>
                  <a:pt x="10202724" y="0"/>
                </a:lnTo>
                <a:lnTo>
                  <a:pt x="10202724" y="4581950"/>
                </a:lnTo>
                <a:lnTo>
                  <a:pt x="0" y="4581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flipH="1">
            <a:off x="4172921" y="3476337"/>
            <a:ext cx="1059796" cy="1424936"/>
          </a:xfrm>
          <a:custGeom>
            <a:avLst/>
            <a:gdLst/>
            <a:ahLst/>
            <a:cxnLst/>
            <a:rect l="l" t="t" r="r" b="b"/>
            <a:pathLst>
              <a:path w="1059796" h="1424936">
                <a:moveTo>
                  <a:pt x="1059796" y="0"/>
                </a:moveTo>
                <a:lnTo>
                  <a:pt x="0" y="0"/>
                </a:lnTo>
                <a:lnTo>
                  <a:pt x="0" y="1424936"/>
                </a:lnTo>
                <a:lnTo>
                  <a:pt x="1059796" y="1424936"/>
                </a:lnTo>
                <a:lnTo>
                  <a:pt x="105979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2291676" y="1596012"/>
            <a:ext cx="13329323" cy="796272"/>
          </a:xfrm>
          <a:prstGeom prst="rect">
            <a:avLst/>
          </a:prstGeom>
        </p:spPr>
        <p:txBody>
          <a:bodyPr wrap="square" lIns="0" tIns="0" rIns="0" bIns="0" rtlCol="0" anchor="t">
            <a:spAutoFit/>
          </a:bodyPr>
          <a:lstStyle/>
          <a:p>
            <a:pPr>
              <a:lnSpc>
                <a:spcPts val="6210"/>
              </a:lnSpc>
              <a:spcBef>
                <a:spcPct val="0"/>
              </a:spcBef>
            </a:pPr>
            <a:r>
              <a:rPr lang="en-US" sz="5400" dirty="0">
                <a:solidFill>
                  <a:srgbClr val="83B277"/>
                </a:solidFill>
                <a:latin typeface="Fraunces Bold"/>
              </a:rPr>
              <a:t>III. HƯỚNG DẪN QUY TRÌNH VIẾT</a:t>
            </a:r>
          </a:p>
        </p:txBody>
      </p:sp>
      <p:sp>
        <p:nvSpPr>
          <p:cNvPr id="11" name="TextBox 11"/>
          <p:cNvSpPr txBox="1"/>
          <p:nvPr/>
        </p:nvSpPr>
        <p:spPr>
          <a:xfrm>
            <a:off x="2291677" y="2600954"/>
            <a:ext cx="6755173" cy="706102"/>
          </a:xfrm>
          <a:prstGeom prst="rect">
            <a:avLst/>
          </a:prstGeom>
        </p:spPr>
        <p:txBody>
          <a:bodyPr lIns="0" tIns="0" rIns="0" bIns="0" rtlCol="0" anchor="t">
            <a:spAutoFit/>
          </a:bodyPr>
          <a:lstStyle/>
          <a:p>
            <a:pPr>
              <a:lnSpc>
                <a:spcPts val="5405"/>
              </a:lnSpc>
              <a:spcBef>
                <a:spcPct val="0"/>
              </a:spcBef>
            </a:pPr>
            <a:r>
              <a:rPr lang="en-US" sz="4700">
                <a:solidFill>
                  <a:srgbClr val="E79C97"/>
                </a:solidFill>
                <a:latin typeface="#9Slide07 SVNUT Triumph Press"/>
              </a:rPr>
              <a:t>4. Kiểm tra và chỉnh sửa</a:t>
            </a:r>
          </a:p>
        </p:txBody>
      </p:sp>
      <p:sp>
        <p:nvSpPr>
          <p:cNvPr id="12" name="TextBox 12"/>
          <p:cNvSpPr txBox="1"/>
          <p:nvPr/>
        </p:nvSpPr>
        <p:spPr>
          <a:xfrm>
            <a:off x="5232717" y="5642514"/>
            <a:ext cx="9696429" cy="790539"/>
          </a:xfrm>
          <a:prstGeom prst="rect">
            <a:avLst/>
          </a:prstGeom>
        </p:spPr>
        <p:txBody>
          <a:bodyPr lIns="0" tIns="0" rIns="0" bIns="0" rtlCol="0" anchor="t">
            <a:spAutoFit/>
          </a:bodyPr>
          <a:lstStyle/>
          <a:p>
            <a:pPr algn="just">
              <a:lnSpc>
                <a:spcPts val="6300"/>
              </a:lnSpc>
              <a:spcBef>
                <a:spcPct val="0"/>
              </a:spcBef>
            </a:pPr>
            <a:r>
              <a:rPr lang="en-US" sz="4500">
                <a:solidFill>
                  <a:srgbClr val="000000"/>
                </a:solidFill>
                <a:latin typeface="Roboto Condensed"/>
              </a:rPr>
              <a:t>Đọc lại và kiểm tra theo bảng kiểm</a:t>
            </a: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651926" y="845934"/>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7" name="Freeform 7"/>
          <p:cNvSpPr/>
          <p:nvPr/>
        </p:nvSpPr>
        <p:spPr>
          <a:xfrm>
            <a:off x="3582650" y="5814159"/>
            <a:ext cx="11725078" cy="2131832"/>
          </a:xfrm>
          <a:custGeom>
            <a:avLst/>
            <a:gdLst/>
            <a:ahLst/>
            <a:cxnLst/>
            <a:rect l="l" t="t" r="r" b="b"/>
            <a:pathLst>
              <a:path w="11725078" h="2131832">
                <a:moveTo>
                  <a:pt x="0" y="0"/>
                </a:moveTo>
                <a:lnTo>
                  <a:pt x="11725078" y="0"/>
                </a:lnTo>
                <a:lnTo>
                  <a:pt x="11725078" y="2131832"/>
                </a:lnTo>
                <a:lnTo>
                  <a:pt x="0" y="2131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2365652" y="2072212"/>
            <a:ext cx="14159074" cy="1678233"/>
          </a:xfrm>
          <a:prstGeom prst="rect">
            <a:avLst/>
          </a:prstGeom>
        </p:spPr>
        <p:txBody>
          <a:bodyPr lIns="0" tIns="0" rIns="0" bIns="0" rtlCol="0" anchor="t">
            <a:spAutoFit/>
          </a:bodyPr>
          <a:lstStyle/>
          <a:p>
            <a:pPr>
              <a:lnSpc>
                <a:spcPts val="6719"/>
              </a:lnSpc>
              <a:spcBef>
                <a:spcPct val="0"/>
              </a:spcBef>
            </a:pPr>
            <a:r>
              <a:rPr lang="en-US" sz="4800">
                <a:solidFill>
                  <a:srgbClr val="514543"/>
                </a:solidFill>
                <a:latin typeface="Roboto Condensed Bold"/>
              </a:rPr>
              <a:t>Rèn luyện kĩ năng viết: Quan hệ vấn đề, ý kiến, lí lẽ và bằng chứng; câu chuyển đoạn trong bài văn nghị luận.</a:t>
            </a:r>
          </a:p>
        </p:txBody>
      </p:sp>
      <p:sp>
        <p:nvSpPr>
          <p:cNvPr id="9" name="TextBox 9"/>
          <p:cNvSpPr txBox="1"/>
          <p:nvPr/>
        </p:nvSpPr>
        <p:spPr>
          <a:xfrm>
            <a:off x="2365652" y="4531521"/>
            <a:ext cx="13218681" cy="788035"/>
          </a:xfrm>
          <a:prstGeom prst="rect">
            <a:avLst/>
          </a:prstGeom>
        </p:spPr>
        <p:txBody>
          <a:bodyPr wrap="square" lIns="0" tIns="0" rIns="0" bIns="0" rtlCol="0" anchor="t">
            <a:spAutoFit/>
          </a:bodyPr>
          <a:lstStyle/>
          <a:p>
            <a:pPr algn="ctr">
              <a:lnSpc>
                <a:spcPts val="6440"/>
              </a:lnSpc>
              <a:spcBef>
                <a:spcPct val="0"/>
              </a:spcBef>
            </a:pPr>
            <a:r>
              <a:rPr lang="en-US" sz="4600" dirty="0">
                <a:solidFill>
                  <a:srgbClr val="514543"/>
                </a:solidFill>
                <a:latin typeface="Roboto Condensed Italics"/>
              </a:rPr>
              <a:t>Ý </a:t>
            </a:r>
            <a:r>
              <a:rPr lang="en-US" sz="4600" dirty="0" err="1">
                <a:solidFill>
                  <a:srgbClr val="514543"/>
                </a:solidFill>
                <a:latin typeface="Roboto Condensed Italics"/>
              </a:rPr>
              <a:t>kiến</a:t>
            </a:r>
            <a:r>
              <a:rPr lang="en-US" sz="4600" dirty="0">
                <a:solidFill>
                  <a:srgbClr val="514543"/>
                </a:solidFill>
                <a:latin typeface="Roboto Condensed Italics"/>
              </a:rPr>
              <a:t>, </a:t>
            </a:r>
            <a:r>
              <a:rPr lang="en-US" sz="4600" dirty="0" err="1">
                <a:solidFill>
                  <a:srgbClr val="514543"/>
                </a:solidFill>
                <a:latin typeface="Roboto Condensed Italics"/>
              </a:rPr>
              <a:t>lí</a:t>
            </a:r>
            <a:r>
              <a:rPr lang="en-US" sz="4600" dirty="0">
                <a:solidFill>
                  <a:srgbClr val="514543"/>
                </a:solidFill>
                <a:latin typeface="Roboto Condensed Italics"/>
              </a:rPr>
              <a:t> </a:t>
            </a:r>
            <a:r>
              <a:rPr lang="en-US" sz="4600" dirty="0" err="1">
                <a:solidFill>
                  <a:srgbClr val="514543"/>
                </a:solidFill>
                <a:latin typeface="Roboto Condensed Italics"/>
              </a:rPr>
              <a:t>lẽ</a:t>
            </a:r>
            <a:r>
              <a:rPr lang="en-US" sz="4600" dirty="0">
                <a:solidFill>
                  <a:srgbClr val="514543"/>
                </a:solidFill>
                <a:latin typeface="Roboto Condensed Italics"/>
              </a:rPr>
              <a:t> </a:t>
            </a:r>
            <a:r>
              <a:rPr lang="en-US" sz="4600" dirty="0" err="1">
                <a:solidFill>
                  <a:srgbClr val="514543"/>
                </a:solidFill>
                <a:latin typeface="Roboto Condensed Italics"/>
              </a:rPr>
              <a:t>và</a:t>
            </a:r>
            <a:r>
              <a:rPr lang="en-US" sz="4600" dirty="0">
                <a:solidFill>
                  <a:srgbClr val="514543"/>
                </a:solidFill>
                <a:latin typeface="Roboto Condensed Italics"/>
              </a:rPr>
              <a:t> </a:t>
            </a:r>
            <a:r>
              <a:rPr lang="en-US" sz="4600" dirty="0" err="1">
                <a:solidFill>
                  <a:srgbClr val="514543"/>
                </a:solidFill>
                <a:latin typeface="Roboto Condensed Italics"/>
              </a:rPr>
              <a:t>bằng</a:t>
            </a:r>
            <a:r>
              <a:rPr lang="en-US" sz="4600" dirty="0">
                <a:solidFill>
                  <a:srgbClr val="514543"/>
                </a:solidFill>
                <a:latin typeface="Roboto Condensed Italics"/>
              </a:rPr>
              <a:t> </a:t>
            </a:r>
            <a:r>
              <a:rPr lang="en-US" sz="4600" dirty="0" err="1">
                <a:solidFill>
                  <a:srgbClr val="514543"/>
                </a:solidFill>
                <a:latin typeface="Roboto Condensed Italics"/>
              </a:rPr>
              <a:t>chứng</a:t>
            </a:r>
            <a:r>
              <a:rPr lang="en-US" sz="4600" dirty="0">
                <a:solidFill>
                  <a:srgbClr val="514543"/>
                </a:solidFill>
                <a:latin typeface="Roboto Condensed Italics"/>
              </a:rPr>
              <a:t> </a:t>
            </a:r>
            <a:r>
              <a:rPr lang="en-US" sz="4600" dirty="0" err="1">
                <a:solidFill>
                  <a:srgbClr val="514543"/>
                </a:solidFill>
                <a:latin typeface="Roboto Condensed Italics"/>
              </a:rPr>
              <a:t>phải</a:t>
            </a:r>
            <a:r>
              <a:rPr lang="en-US" sz="4600" dirty="0">
                <a:solidFill>
                  <a:srgbClr val="514543"/>
                </a:solidFill>
                <a:latin typeface="Roboto Condensed Italics"/>
              </a:rPr>
              <a:t> </a:t>
            </a:r>
            <a:r>
              <a:rPr lang="en-US" sz="4600" dirty="0" err="1">
                <a:solidFill>
                  <a:srgbClr val="514543"/>
                </a:solidFill>
                <a:latin typeface="Roboto Condensed Italics"/>
              </a:rPr>
              <a:t>gắn</a:t>
            </a:r>
            <a:r>
              <a:rPr lang="en-US" sz="4600" dirty="0">
                <a:solidFill>
                  <a:srgbClr val="514543"/>
                </a:solidFill>
                <a:latin typeface="Roboto Condensed Italics"/>
              </a:rPr>
              <a:t> </a:t>
            </a:r>
            <a:r>
              <a:rPr lang="en-US" sz="4600" dirty="0" err="1">
                <a:solidFill>
                  <a:srgbClr val="514543"/>
                </a:solidFill>
                <a:latin typeface="Roboto Condensed Italics"/>
              </a:rPr>
              <a:t>bó</a:t>
            </a:r>
            <a:r>
              <a:rPr lang="en-US" sz="4600" dirty="0">
                <a:solidFill>
                  <a:srgbClr val="514543"/>
                </a:solidFill>
                <a:latin typeface="Roboto Condensed Italics"/>
              </a:rPr>
              <a:t> </a:t>
            </a:r>
            <a:r>
              <a:rPr lang="en-US" sz="4600" dirty="0" err="1">
                <a:solidFill>
                  <a:srgbClr val="514543"/>
                </a:solidFill>
                <a:latin typeface="Roboto Condensed Italics"/>
              </a:rPr>
              <a:t>chặt</a:t>
            </a:r>
            <a:r>
              <a:rPr lang="en-US" sz="4600" dirty="0">
                <a:solidFill>
                  <a:srgbClr val="514543"/>
                </a:solidFill>
                <a:latin typeface="Roboto Condensed Italics"/>
              </a:rPr>
              <a:t> </a:t>
            </a:r>
            <a:r>
              <a:rPr lang="en-US" sz="4600" dirty="0" err="1">
                <a:solidFill>
                  <a:srgbClr val="514543"/>
                </a:solidFill>
                <a:latin typeface="Roboto Condensed Italics"/>
              </a:rPr>
              <a:t>chẽ</a:t>
            </a:r>
            <a:r>
              <a:rPr lang="en-US" sz="4600" dirty="0">
                <a:solidFill>
                  <a:srgbClr val="514543"/>
                </a:solidFill>
                <a:latin typeface="Roboto Condensed Italics"/>
              </a:rPr>
              <a:t> </a:t>
            </a:r>
            <a:r>
              <a:rPr lang="en-US" sz="4600" dirty="0" err="1">
                <a:solidFill>
                  <a:srgbClr val="514543"/>
                </a:solidFill>
                <a:latin typeface="Roboto Condensed Italics"/>
              </a:rPr>
              <a:t>với</a:t>
            </a:r>
            <a:r>
              <a:rPr lang="en-US" sz="4600" dirty="0">
                <a:solidFill>
                  <a:srgbClr val="514543"/>
                </a:solidFill>
                <a:latin typeface="Roboto Condensed Italics"/>
              </a:rPr>
              <a:t> </a:t>
            </a:r>
            <a:r>
              <a:rPr lang="en-US" sz="4600" dirty="0" err="1">
                <a:solidFill>
                  <a:srgbClr val="514543"/>
                </a:solidFill>
                <a:latin typeface="Roboto Condensed Italics"/>
              </a:rPr>
              <a:t>nhau</a:t>
            </a:r>
            <a:r>
              <a:rPr lang="en-US" sz="4600" dirty="0">
                <a:solidFill>
                  <a:srgbClr val="514543"/>
                </a:solidFill>
                <a:latin typeface="Roboto Condensed Italics"/>
              </a:rPr>
              <a:t>.</a:t>
            </a:r>
          </a:p>
        </p:txBody>
      </p:sp>
      <p:sp>
        <p:nvSpPr>
          <p:cNvPr id="10" name="TextBox 10"/>
          <p:cNvSpPr txBox="1"/>
          <p:nvPr/>
        </p:nvSpPr>
        <p:spPr>
          <a:xfrm>
            <a:off x="4180073" y="6104813"/>
            <a:ext cx="10530232" cy="1464800"/>
          </a:xfrm>
          <a:prstGeom prst="rect">
            <a:avLst/>
          </a:prstGeom>
        </p:spPr>
        <p:txBody>
          <a:bodyPr lIns="0" tIns="0" rIns="0" bIns="0" rtlCol="0" anchor="t">
            <a:spAutoFit/>
          </a:bodyPr>
          <a:lstStyle/>
          <a:p>
            <a:pPr algn="just">
              <a:lnSpc>
                <a:spcPts val="5880"/>
              </a:lnSpc>
              <a:spcBef>
                <a:spcPct val="0"/>
              </a:spcBef>
            </a:pPr>
            <a:r>
              <a:rPr lang="en-US" sz="4200">
                <a:solidFill>
                  <a:srgbClr val="514543"/>
                </a:solidFill>
                <a:latin typeface="Roboto Condensed"/>
              </a:rPr>
              <a:t>Vấn đề và ý kiến thường nêu khái quát ở phần mở bài; hoặc  ở nhan đề bài viết.</a:t>
            </a: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70291"/>
            <a:ext cx="16230600" cy="8993618"/>
            <a:chOff x="0" y="0"/>
            <a:chExt cx="4291321" cy="2377885"/>
          </a:xfrm>
        </p:grpSpPr>
        <p:sp>
          <p:nvSpPr>
            <p:cNvPr id="3" name="Freeform 3"/>
            <p:cNvSpPr/>
            <p:nvPr/>
          </p:nvSpPr>
          <p:spPr>
            <a:xfrm>
              <a:off x="0" y="0"/>
              <a:ext cx="4291321" cy="2377885"/>
            </a:xfrm>
            <a:custGeom>
              <a:avLst/>
              <a:gdLst/>
              <a:ahLst/>
              <a:cxnLst/>
              <a:rect l="l" t="t" r="r" b="b"/>
              <a:pathLst>
                <a:path w="4291321" h="2377885">
                  <a:moveTo>
                    <a:pt x="17649" y="0"/>
                  </a:moveTo>
                  <a:lnTo>
                    <a:pt x="4273672" y="0"/>
                  </a:lnTo>
                  <a:cubicBezTo>
                    <a:pt x="4283420" y="0"/>
                    <a:pt x="4291321" y="7902"/>
                    <a:pt x="4291321" y="17649"/>
                  </a:cubicBezTo>
                  <a:lnTo>
                    <a:pt x="4291321" y="2360236"/>
                  </a:lnTo>
                  <a:cubicBezTo>
                    <a:pt x="4291321" y="2364917"/>
                    <a:pt x="4289461" y="2369406"/>
                    <a:pt x="4286152" y="2372716"/>
                  </a:cubicBezTo>
                  <a:cubicBezTo>
                    <a:pt x="4282842" y="2376026"/>
                    <a:pt x="4278353" y="2377885"/>
                    <a:pt x="4273672" y="2377885"/>
                  </a:cubicBezTo>
                  <a:lnTo>
                    <a:pt x="17649" y="2377885"/>
                  </a:lnTo>
                  <a:cubicBezTo>
                    <a:pt x="7902" y="2377885"/>
                    <a:pt x="0" y="2369983"/>
                    <a:pt x="0" y="2360236"/>
                  </a:cubicBezTo>
                  <a:lnTo>
                    <a:pt x="0" y="17649"/>
                  </a:lnTo>
                  <a:cubicBezTo>
                    <a:pt x="0" y="12968"/>
                    <a:pt x="1859" y="8479"/>
                    <a:pt x="5169" y="5169"/>
                  </a:cubicBezTo>
                  <a:cubicBezTo>
                    <a:pt x="8479" y="1859"/>
                    <a:pt x="12968" y="0"/>
                    <a:pt x="17649" y="0"/>
                  </a:cubicBezTo>
                  <a:close/>
                </a:path>
              </a:pathLst>
            </a:custGeom>
            <a:solidFill>
              <a:srgbClr val="FFFFFF"/>
            </a:solidFill>
          </p:spPr>
          <p:txBody>
            <a:bodyPr/>
            <a:lstStyle/>
            <a:p>
              <a:endParaRPr lang="en-US"/>
            </a:p>
          </p:txBody>
        </p:sp>
        <p:sp>
          <p:nvSpPr>
            <p:cNvPr id="4" name="TextBox 4"/>
            <p:cNvSpPr txBox="1"/>
            <p:nvPr/>
          </p:nvSpPr>
          <p:spPr>
            <a:xfrm>
              <a:off x="0" y="-28575"/>
              <a:ext cx="4291321" cy="2406460"/>
            </a:xfrm>
            <a:prstGeom prst="rect">
              <a:avLst/>
            </a:prstGeom>
          </p:spPr>
          <p:txBody>
            <a:bodyPr lIns="50800" tIns="50800" rIns="50800" bIns="50800" rtlCol="0" anchor="ctr"/>
            <a:lstStyle/>
            <a:p>
              <a:pPr algn="ctr">
                <a:lnSpc>
                  <a:spcPts val="1960"/>
                </a:lnSpc>
                <a:spcBef>
                  <a:spcPct val="0"/>
                </a:spcBef>
              </a:pPr>
              <a:endParaRPr/>
            </a:p>
          </p:txBody>
        </p:sp>
      </p:grpSp>
      <p:sp>
        <p:nvSpPr>
          <p:cNvPr id="7" name="Freeform 7"/>
          <p:cNvSpPr/>
          <p:nvPr/>
        </p:nvSpPr>
        <p:spPr>
          <a:xfrm>
            <a:off x="2566326" y="2872819"/>
            <a:ext cx="11725078" cy="2131832"/>
          </a:xfrm>
          <a:custGeom>
            <a:avLst/>
            <a:gdLst/>
            <a:ahLst/>
            <a:cxnLst/>
            <a:rect l="l" t="t" r="r" b="b"/>
            <a:pathLst>
              <a:path w="11725078" h="2131832">
                <a:moveTo>
                  <a:pt x="0" y="0"/>
                </a:moveTo>
                <a:lnTo>
                  <a:pt x="11725078" y="0"/>
                </a:lnTo>
                <a:lnTo>
                  <a:pt x="11725078" y="2131833"/>
                </a:lnTo>
                <a:lnTo>
                  <a:pt x="0" y="21318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8"/>
          <p:cNvGrpSpPr/>
          <p:nvPr/>
        </p:nvGrpSpPr>
        <p:grpSpPr>
          <a:xfrm>
            <a:off x="3163749" y="5621253"/>
            <a:ext cx="3870321" cy="1563789"/>
            <a:chOff x="0" y="0"/>
            <a:chExt cx="1019344" cy="411862"/>
          </a:xfrm>
        </p:grpSpPr>
        <p:sp>
          <p:nvSpPr>
            <p:cNvPr id="9" name="Freeform 9"/>
            <p:cNvSpPr/>
            <p:nvPr/>
          </p:nvSpPr>
          <p:spPr>
            <a:xfrm>
              <a:off x="0" y="0"/>
              <a:ext cx="1019344" cy="411862"/>
            </a:xfrm>
            <a:custGeom>
              <a:avLst/>
              <a:gdLst/>
              <a:ahLst/>
              <a:cxnLst/>
              <a:rect l="l" t="t" r="r" b="b"/>
              <a:pathLst>
                <a:path w="1019344" h="411862">
                  <a:moveTo>
                    <a:pt x="102017" y="0"/>
                  </a:moveTo>
                  <a:lnTo>
                    <a:pt x="917327" y="0"/>
                  </a:lnTo>
                  <a:cubicBezTo>
                    <a:pt x="944384" y="0"/>
                    <a:pt x="970332" y="10748"/>
                    <a:pt x="989464" y="29880"/>
                  </a:cubicBezTo>
                  <a:cubicBezTo>
                    <a:pt x="1008596" y="49012"/>
                    <a:pt x="1019344" y="74960"/>
                    <a:pt x="1019344" y="102017"/>
                  </a:cubicBezTo>
                  <a:lnTo>
                    <a:pt x="1019344" y="309845"/>
                  </a:lnTo>
                  <a:cubicBezTo>
                    <a:pt x="1019344" y="336902"/>
                    <a:pt x="1008596" y="362850"/>
                    <a:pt x="989464" y="381982"/>
                  </a:cubicBezTo>
                  <a:cubicBezTo>
                    <a:pt x="970332" y="401114"/>
                    <a:pt x="944384" y="411862"/>
                    <a:pt x="917327" y="411862"/>
                  </a:cubicBezTo>
                  <a:lnTo>
                    <a:pt x="102017" y="411862"/>
                  </a:lnTo>
                  <a:cubicBezTo>
                    <a:pt x="74960" y="411862"/>
                    <a:pt x="49012" y="401114"/>
                    <a:pt x="29880" y="381982"/>
                  </a:cubicBezTo>
                  <a:cubicBezTo>
                    <a:pt x="10748" y="362850"/>
                    <a:pt x="0" y="336902"/>
                    <a:pt x="0" y="309845"/>
                  </a:cubicBezTo>
                  <a:lnTo>
                    <a:pt x="0" y="102017"/>
                  </a:lnTo>
                  <a:cubicBezTo>
                    <a:pt x="0" y="74960"/>
                    <a:pt x="10748" y="49012"/>
                    <a:pt x="29880" y="29880"/>
                  </a:cubicBezTo>
                  <a:cubicBezTo>
                    <a:pt x="49012" y="10748"/>
                    <a:pt x="74960" y="0"/>
                    <a:pt x="102017" y="0"/>
                  </a:cubicBezTo>
                  <a:close/>
                </a:path>
              </a:pathLst>
            </a:custGeom>
            <a:solidFill>
              <a:srgbClr val="FAEED1"/>
            </a:solidFill>
          </p:spPr>
          <p:txBody>
            <a:bodyPr/>
            <a:lstStyle/>
            <a:p>
              <a:endParaRPr lang="en-US"/>
            </a:p>
          </p:txBody>
        </p:sp>
        <p:sp>
          <p:nvSpPr>
            <p:cNvPr id="10" name="TextBox 10"/>
            <p:cNvSpPr txBox="1"/>
            <p:nvPr/>
          </p:nvSpPr>
          <p:spPr>
            <a:xfrm>
              <a:off x="0" y="-28575"/>
              <a:ext cx="1019344" cy="440437"/>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3163749" y="7801643"/>
            <a:ext cx="3870321" cy="1563789"/>
            <a:chOff x="0" y="0"/>
            <a:chExt cx="1019344" cy="411862"/>
          </a:xfrm>
        </p:grpSpPr>
        <p:sp>
          <p:nvSpPr>
            <p:cNvPr id="12" name="Freeform 12"/>
            <p:cNvSpPr/>
            <p:nvPr/>
          </p:nvSpPr>
          <p:spPr>
            <a:xfrm>
              <a:off x="0" y="0"/>
              <a:ext cx="1019344" cy="411862"/>
            </a:xfrm>
            <a:custGeom>
              <a:avLst/>
              <a:gdLst/>
              <a:ahLst/>
              <a:cxnLst/>
              <a:rect l="l" t="t" r="r" b="b"/>
              <a:pathLst>
                <a:path w="1019344" h="411862">
                  <a:moveTo>
                    <a:pt x="102017" y="0"/>
                  </a:moveTo>
                  <a:lnTo>
                    <a:pt x="917327" y="0"/>
                  </a:lnTo>
                  <a:cubicBezTo>
                    <a:pt x="944384" y="0"/>
                    <a:pt x="970332" y="10748"/>
                    <a:pt x="989464" y="29880"/>
                  </a:cubicBezTo>
                  <a:cubicBezTo>
                    <a:pt x="1008596" y="49012"/>
                    <a:pt x="1019344" y="74960"/>
                    <a:pt x="1019344" y="102017"/>
                  </a:cubicBezTo>
                  <a:lnTo>
                    <a:pt x="1019344" y="309845"/>
                  </a:lnTo>
                  <a:cubicBezTo>
                    <a:pt x="1019344" y="336902"/>
                    <a:pt x="1008596" y="362850"/>
                    <a:pt x="989464" y="381982"/>
                  </a:cubicBezTo>
                  <a:cubicBezTo>
                    <a:pt x="970332" y="401114"/>
                    <a:pt x="944384" y="411862"/>
                    <a:pt x="917327" y="411862"/>
                  </a:cubicBezTo>
                  <a:lnTo>
                    <a:pt x="102017" y="411862"/>
                  </a:lnTo>
                  <a:cubicBezTo>
                    <a:pt x="74960" y="411862"/>
                    <a:pt x="49012" y="401114"/>
                    <a:pt x="29880" y="381982"/>
                  </a:cubicBezTo>
                  <a:cubicBezTo>
                    <a:pt x="10748" y="362850"/>
                    <a:pt x="0" y="336902"/>
                    <a:pt x="0" y="309845"/>
                  </a:cubicBezTo>
                  <a:lnTo>
                    <a:pt x="0" y="102017"/>
                  </a:lnTo>
                  <a:cubicBezTo>
                    <a:pt x="0" y="74960"/>
                    <a:pt x="10748" y="49012"/>
                    <a:pt x="29880" y="29880"/>
                  </a:cubicBezTo>
                  <a:cubicBezTo>
                    <a:pt x="49012" y="10748"/>
                    <a:pt x="74960" y="0"/>
                    <a:pt x="102017" y="0"/>
                  </a:cubicBezTo>
                  <a:close/>
                </a:path>
              </a:pathLst>
            </a:custGeom>
            <a:solidFill>
              <a:srgbClr val="FAEED1"/>
            </a:solidFill>
          </p:spPr>
          <p:txBody>
            <a:bodyPr/>
            <a:lstStyle/>
            <a:p>
              <a:endParaRPr lang="en-US"/>
            </a:p>
          </p:txBody>
        </p:sp>
        <p:sp>
          <p:nvSpPr>
            <p:cNvPr id="13" name="TextBox 13"/>
            <p:cNvSpPr txBox="1"/>
            <p:nvPr/>
          </p:nvSpPr>
          <p:spPr>
            <a:xfrm>
              <a:off x="0" y="-28575"/>
              <a:ext cx="1019344" cy="440437"/>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a:off x="10235046" y="6738654"/>
            <a:ext cx="5147404" cy="1563789"/>
            <a:chOff x="0" y="0"/>
            <a:chExt cx="1355695" cy="411862"/>
          </a:xfrm>
        </p:grpSpPr>
        <p:sp>
          <p:nvSpPr>
            <p:cNvPr id="15" name="Freeform 15"/>
            <p:cNvSpPr/>
            <p:nvPr/>
          </p:nvSpPr>
          <p:spPr>
            <a:xfrm>
              <a:off x="0" y="0"/>
              <a:ext cx="1355695" cy="411862"/>
            </a:xfrm>
            <a:custGeom>
              <a:avLst/>
              <a:gdLst/>
              <a:ahLst/>
              <a:cxnLst/>
              <a:rect l="l" t="t" r="r" b="b"/>
              <a:pathLst>
                <a:path w="1355695" h="411862">
                  <a:moveTo>
                    <a:pt x="76706" y="0"/>
                  </a:moveTo>
                  <a:lnTo>
                    <a:pt x="1278989" y="0"/>
                  </a:lnTo>
                  <a:cubicBezTo>
                    <a:pt x="1321352" y="0"/>
                    <a:pt x="1355695" y="34343"/>
                    <a:pt x="1355695" y="76706"/>
                  </a:cubicBezTo>
                  <a:lnTo>
                    <a:pt x="1355695" y="335156"/>
                  </a:lnTo>
                  <a:cubicBezTo>
                    <a:pt x="1355695" y="377520"/>
                    <a:pt x="1321352" y="411862"/>
                    <a:pt x="1278989" y="411862"/>
                  </a:cubicBezTo>
                  <a:lnTo>
                    <a:pt x="76706" y="411862"/>
                  </a:lnTo>
                  <a:cubicBezTo>
                    <a:pt x="34343" y="411862"/>
                    <a:pt x="0" y="377520"/>
                    <a:pt x="0" y="335156"/>
                  </a:cubicBezTo>
                  <a:lnTo>
                    <a:pt x="0" y="76706"/>
                  </a:lnTo>
                  <a:cubicBezTo>
                    <a:pt x="0" y="34343"/>
                    <a:pt x="34343" y="0"/>
                    <a:pt x="76706" y="0"/>
                  </a:cubicBezTo>
                  <a:close/>
                </a:path>
              </a:pathLst>
            </a:custGeom>
            <a:solidFill>
              <a:srgbClr val="FAEED1"/>
            </a:solidFill>
          </p:spPr>
          <p:txBody>
            <a:bodyPr/>
            <a:lstStyle/>
            <a:p>
              <a:endParaRPr lang="en-US"/>
            </a:p>
          </p:txBody>
        </p:sp>
        <p:sp>
          <p:nvSpPr>
            <p:cNvPr id="16" name="TextBox 16"/>
            <p:cNvSpPr txBox="1"/>
            <p:nvPr/>
          </p:nvSpPr>
          <p:spPr>
            <a:xfrm>
              <a:off x="0" y="-28575"/>
              <a:ext cx="1355695" cy="440437"/>
            </a:xfrm>
            <a:prstGeom prst="rect">
              <a:avLst/>
            </a:prstGeom>
          </p:spPr>
          <p:txBody>
            <a:bodyPr lIns="50800" tIns="50800" rIns="50800" bIns="50800" rtlCol="0" anchor="ctr"/>
            <a:lstStyle/>
            <a:p>
              <a:pPr algn="ctr">
                <a:lnSpc>
                  <a:spcPts val="1960"/>
                </a:lnSpc>
              </a:pPr>
              <a:endParaRPr/>
            </a:p>
          </p:txBody>
        </p:sp>
      </p:grpSp>
      <p:sp>
        <p:nvSpPr>
          <p:cNvPr id="17" name="Freeform 17"/>
          <p:cNvSpPr/>
          <p:nvPr/>
        </p:nvSpPr>
        <p:spPr>
          <a:xfrm flipH="1">
            <a:off x="8048846" y="5288350"/>
            <a:ext cx="1511254" cy="4114800"/>
          </a:xfrm>
          <a:custGeom>
            <a:avLst/>
            <a:gdLst/>
            <a:ahLst/>
            <a:cxnLst/>
            <a:rect l="l" t="t" r="r" b="b"/>
            <a:pathLst>
              <a:path w="1511254" h="4114800">
                <a:moveTo>
                  <a:pt x="1511254" y="0"/>
                </a:moveTo>
                <a:lnTo>
                  <a:pt x="0" y="0"/>
                </a:lnTo>
                <a:lnTo>
                  <a:pt x="0" y="4114800"/>
                </a:lnTo>
                <a:lnTo>
                  <a:pt x="1511254" y="4114800"/>
                </a:lnTo>
                <a:lnTo>
                  <a:pt x="151125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TextBox 18"/>
          <p:cNvSpPr txBox="1"/>
          <p:nvPr/>
        </p:nvSpPr>
        <p:spPr>
          <a:xfrm>
            <a:off x="2064463" y="923925"/>
            <a:ext cx="14159074" cy="1678233"/>
          </a:xfrm>
          <a:prstGeom prst="rect">
            <a:avLst/>
          </a:prstGeom>
        </p:spPr>
        <p:txBody>
          <a:bodyPr lIns="0" tIns="0" rIns="0" bIns="0" rtlCol="0" anchor="t">
            <a:spAutoFit/>
          </a:bodyPr>
          <a:lstStyle/>
          <a:p>
            <a:pPr>
              <a:lnSpc>
                <a:spcPts val="6719"/>
              </a:lnSpc>
              <a:spcBef>
                <a:spcPct val="0"/>
              </a:spcBef>
            </a:pPr>
            <a:r>
              <a:rPr lang="en-US" sz="4800">
                <a:solidFill>
                  <a:srgbClr val="514543"/>
                </a:solidFill>
                <a:latin typeface="Roboto Condensed Bold"/>
              </a:rPr>
              <a:t>Rèn luyện kĩ năng viết: Quan hệ vấn đề, ý kiến, lí lẽ và bằng chứng; câu chuyển đoạn trong bài văn nghị luận.</a:t>
            </a:r>
          </a:p>
        </p:txBody>
      </p:sp>
      <p:sp>
        <p:nvSpPr>
          <p:cNvPr id="19" name="TextBox 19"/>
          <p:cNvSpPr txBox="1"/>
          <p:nvPr/>
        </p:nvSpPr>
        <p:spPr>
          <a:xfrm>
            <a:off x="3163749" y="3153948"/>
            <a:ext cx="10530232" cy="1545554"/>
          </a:xfrm>
          <a:prstGeom prst="rect">
            <a:avLst/>
          </a:prstGeom>
        </p:spPr>
        <p:txBody>
          <a:bodyPr lIns="0" tIns="0" rIns="0" bIns="0" rtlCol="0" anchor="t">
            <a:spAutoFit/>
          </a:bodyPr>
          <a:lstStyle/>
          <a:p>
            <a:pPr algn="just">
              <a:lnSpc>
                <a:spcPts val="6160"/>
              </a:lnSpc>
              <a:spcBef>
                <a:spcPct val="0"/>
              </a:spcBef>
            </a:pPr>
            <a:r>
              <a:rPr lang="en-US" sz="4400">
                <a:solidFill>
                  <a:srgbClr val="514543"/>
                </a:solidFill>
                <a:latin typeface="Roboto Condensed"/>
              </a:rPr>
              <a:t>Vấn đề và ý kiến được làm sáng tỏ bằng các lí lẽ  và bằng chứng theo cách: </a:t>
            </a:r>
          </a:p>
        </p:txBody>
      </p:sp>
      <p:sp>
        <p:nvSpPr>
          <p:cNvPr id="20" name="TextBox 20"/>
          <p:cNvSpPr txBox="1"/>
          <p:nvPr/>
        </p:nvSpPr>
        <p:spPr>
          <a:xfrm>
            <a:off x="2823919" y="5193100"/>
            <a:ext cx="4549981" cy="1545554"/>
          </a:xfrm>
          <a:prstGeom prst="rect">
            <a:avLst/>
          </a:prstGeom>
        </p:spPr>
        <p:txBody>
          <a:bodyPr lIns="0" tIns="0" rIns="0" bIns="0" rtlCol="0" anchor="t">
            <a:spAutoFit/>
          </a:bodyPr>
          <a:lstStyle/>
          <a:p>
            <a:pPr algn="ctr">
              <a:lnSpc>
                <a:spcPts val="6159"/>
              </a:lnSpc>
            </a:pPr>
            <a:endParaRPr/>
          </a:p>
          <a:p>
            <a:pPr algn="ctr">
              <a:lnSpc>
                <a:spcPts val="6159"/>
              </a:lnSpc>
            </a:pPr>
            <a:r>
              <a:rPr lang="en-US" sz="4399">
                <a:solidFill>
                  <a:srgbClr val="514543"/>
                </a:solidFill>
                <a:latin typeface="Roboto Condensed"/>
              </a:rPr>
              <a:t>Đoạn văn 1</a:t>
            </a:r>
          </a:p>
        </p:txBody>
      </p:sp>
      <p:sp>
        <p:nvSpPr>
          <p:cNvPr id="21" name="TextBox 21"/>
          <p:cNvSpPr txBox="1"/>
          <p:nvPr/>
        </p:nvSpPr>
        <p:spPr>
          <a:xfrm>
            <a:off x="2823919" y="7375542"/>
            <a:ext cx="4549981" cy="1545554"/>
          </a:xfrm>
          <a:prstGeom prst="rect">
            <a:avLst/>
          </a:prstGeom>
        </p:spPr>
        <p:txBody>
          <a:bodyPr lIns="0" tIns="0" rIns="0" bIns="0" rtlCol="0" anchor="t">
            <a:spAutoFit/>
          </a:bodyPr>
          <a:lstStyle/>
          <a:p>
            <a:pPr algn="ctr">
              <a:lnSpc>
                <a:spcPts val="6159"/>
              </a:lnSpc>
            </a:pPr>
            <a:endParaRPr/>
          </a:p>
          <a:p>
            <a:pPr algn="ctr">
              <a:lnSpc>
                <a:spcPts val="6159"/>
              </a:lnSpc>
            </a:pPr>
            <a:r>
              <a:rPr lang="en-US" sz="4399">
                <a:solidFill>
                  <a:srgbClr val="514543"/>
                </a:solidFill>
                <a:latin typeface="Roboto Condensed"/>
              </a:rPr>
              <a:t>Đoạn văn 2</a:t>
            </a:r>
          </a:p>
        </p:txBody>
      </p:sp>
      <p:sp>
        <p:nvSpPr>
          <p:cNvPr id="22" name="TextBox 22"/>
          <p:cNvSpPr txBox="1"/>
          <p:nvPr/>
        </p:nvSpPr>
        <p:spPr>
          <a:xfrm>
            <a:off x="10235046" y="7090662"/>
            <a:ext cx="4890099" cy="764522"/>
          </a:xfrm>
          <a:prstGeom prst="rect">
            <a:avLst/>
          </a:prstGeom>
        </p:spPr>
        <p:txBody>
          <a:bodyPr wrap="square" lIns="0" tIns="0" rIns="0" bIns="0" rtlCol="0" anchor="t">
            <a:spAutoFit/>
          </a:bodyPr>
          <a:lstStyle/>
          <a:p>
            <a:pPr algn="ctr">
              <a:lnSpc>
                <a:spcPts val="6160"/>
              </a:lnSpc>
              <a:spcBef>
                <a:spcPct val="0"/>
              </a:spcBef>
            </a:pPr>
            <a:r>
              <a:rPr lang="en-US" sz="4400" dirty="0" err="1">
                <a:solidFill>
                  <a:srgbClr val="514543"/>
                </a:solidFill>
                <a:latin typeface="Roboto Condensed"/>
              </a:rPr>
              <a:t>Làm</a:t>
            </a:r>
            <a:r>
              <a:rPr lang="en-US" sz="4400" dirty="0">
                <a:solidFill>
                  <a:srgbClr val="514543"/>
                </a:solidFill>
                <a:latin typeface="Roboto Condensed"/>
              </a:rPr>
              <a:t> </a:t>
            </a:r>
            <a:r>
              <a:rPr lang="en-US" sz="4400" dirty="0" err="1">
                <a:solidFill>
                  <a:srgbClr val="514543"/>
                </a:solidFill>
                <a:latin typeface="Roboto Condensed"/>
              </a:rPr>
              <a:t>rõ</a:t>
            </a:r>
            <a:r>
              <a:rPr lang="en-US" sz="4400" dirty="0">
                <a:solidFill>
                  <a:srgbClr val="514543"/>
                </a:solidFill>
                <a:latin typeface="Roboto Condensed"/>
              </a:rPr>
              <a:t> </a:t>
            </a:r>
            <a:r>
              <a:rPr lang="en-US" sz="4400" dirty="0" err="1">
                <a:solidFill>
                  <a:srgbClr val="514543"/>
                </a:solidFill>
                <a:latin typeface="Roboto Condensed"/>
              </a:rPr>
              <a:t>vấn</a:t>
            </a:r>
            <a:r>
              <a:rPr lang="en-US" sz="4400" dirty="0">
                <a:solidFill>
                  <a:srgbClr val="514543"/>
                </a:solidFill>
                <a:latin typeface="Roboto Condensed"/>
              </a:rPr>
              <a:t> </a:t>
            </a:r>
            <a:r>
              <a:rPr lang="en-US" sz="4400" dirty="0" err="1">
                <a:solidFill>
                  <a:srgbClr val="514543"/>
                </a:solidFill>
                <a:latin typeface="Roboto Condensed"/>
              </a:rPr>
              <a:t>đề</a:t>
            </a:r>
            <a:r>
              <a:rPr lang="en-US" sz="4400" dirty="0">
                <a:solidFill>
                  <a:srgbClr val="514543"/>
                </a:solidFill>
                <a:latin typeface="Roboto Condensed"/>
              </a:rPr>
              <a:t>, ý </a:t>
            </a:r>
            <a:r>
              <a:rPr lang="en-US" sz="4400" dirty="0" err="1">
                <a:solidFill>
                  <a:srgbClr val="514543"/>
                </a:solidFill>
                <a:latin typeface="Roboto Condensed"/>
              </a:rPr>
              <a:t>kiến</a:t>
            </a:r>
            <a:endParaRPr lang="en-US" sz="4400" dirty="0">
              <a:solidFill>
                <a:srgbClr val="514543"/>
              </a:solidFill>
              <a:latin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70291"/>
            <a:ext cx="16230600" cy="8993618"/>
            <a:chOff x="0" y="0"/>
            <a:chExt cx="4291321" cy="2377885"/>
          </a:xfrm>
        </p:grpSpPr>
        <p:sp>
          <p:nvSpPr>
            <p:cNvPr id="3" name="Freeform 3"/>
            <p:cNvSpPr/>
            <p:nvPr/>
          </p:nvSpPr>
          <p:spPr>
            <a:xfrm>
              <a:off x="0" y="0"/>
              <a:ext cx="4291321" cy="2377885"/>
            </a:xfrm>
            <a:custGeom>
              <a:avLst/>
              <a:gdLst/>
              <a:ahLst/>
              <a:cxnLst/>
              <a:rect l="l" t="t" r="r" b="b"/>
              <a:pathLst>
                <a:path w="4291321" h="2377885">
                  <a:moveTo>
                    <a:pt x="17649" y="0"/>
                  </a:moveTo>
                  <a:lnTo>
                    <a:pt x="4273672" y="0"/>
                  </a:lnTo>
                  <a:cubicBezTo>
                    <a:pt x="4283420" y="0"/>
                    <a:pt x="4291321" y="7902"/>
                    <a:pt x="4291321" y="17649"/>
                  </a:cubicBezTo>
                  <a:lnTo>
                    <a:pt x="4291321" y="2360236"/>
                  </a:lnTo>
                  <a:cubicBezTo>
                    <a:pt x="4291321" y="2364917"/>
                    <a:pt x="4289461" y="2369406"/>
                    <a:pt x="4286152" y="2372716"/>
                  </a:cubicBezTo>
                  <a:cubicBezTo>
                    <a:pt x="4282842" y="2376026"/>
                    <a:pt x="4278353" y="2377885"/>
                    <a:pt x="4273672" y="2377885"/>
                  </a:cubicBezTo>
                  <a:lnTo>
                    <a:pt x="17649" y="2377885"/>
                  </a:lnTo>
                  <a:cubicBezTo>
                    <a:pt x="7902" y="2377885"/>
                    <a:pt x="0" y="2369983"/>
                    <a:pt x="0" y="2360236"/>
                  </a:cubicBezTo>
                  <a:lnTo>
                    <a:pt x="0" y="17649"/>
                  </a:lnTo>
                  <a:cubicBezTo>
                    <a:pt x="0" y="12968"/>
                    <a:pt x="1859" y="8479"/>
                    <a:pt x="5169" y="5169"/>
                  </a:cubicBezTo>
                  <a:cubicBezTo>
                    <a:pt x="8479" y="1859"/>
                    <a:pt x="12968" y="0"/>
                    <a:pt x="17649" y="0"/>
                  </a:cubicBezTo>
                  <a:close/>
                </a:path>
              </a:pathLst>
            </a:custGeom>
            <a:solidFill>
              <a:srgbClr val="FFFFFF"/>
            </a:solidFill>
          </p:spPr>
          <p:txBody>
            <a:bodyPr/>
            <a:lstStyle/>
            <a:p>
              <a:endParaRPr lang="en-US"/>
            </a:p>
          </p:txBody>
        </p:sp>
        <p:sp>
          <p:nvSpPr>
            <p:cNvPr id="4" name="TextBox 4"/>
            <p:cNvSpPr txBox="1"/>
            <p:nvPr/>
          </p:nvSpPr>
          <p:spPr>
            <a:xfrm>
              <a:off x="0" y="-28575"/>
              <a:ext cx="4291321" cy="2406460"/>
            </a:xfrm>
            <a:prstGeom prst="rect">
              <a:avLst/>
            </a:prstGeom>
          </p:spPr>
          <p:txBody>
            <a:bodyPr lIns="50800" tIns="50800" rIns="50800" bIns="50800" rtlCol="0" anchor="ctr"/>
            <a:lstStyle/>
            <a:p>
              <a:pPr algn="ctr">
                <a:lnSpc>
                  <a:spcPts val="1960"/>
                </a:lnSpc>
                <a:spcBef>
                  <a:spcPct val="0"/>
                </a:spcBef>
              </a:pPr>
              <a:endParaRPr/>
            </a:p>
          </p:txBody>
        </p:sp>
      </p:grpSp>
      <p:sp>
        <p:nvSpPr>
          <p:cNvPr id="7" name="Freeform 7"/>
          <p:cNvSpPr/>
          <p:nvPr/>
        </p:nvSpPr>
        <p:spPr>
          <a:xfrm>
            <a:off x="2566326" y="2872819"/>
            <a:ext cx="11725078" cy="2131832"/>
          </a:xfrm>
          <a:custGeom>
            <a:avLst/>
            <a:gdLst/>
            <a:ahLst/>
            <a:cxnLst/>
            <a:rect l="l" t="t" r="r" b="b"/>
            <a:pathLst>
              <a:path w="11725078" h="2131832">
                <a:moveTo>
                  <a:pt x="0" y="0"/>
                </a:moveTo>
                <a:lnTo>
                  <a:pt x="11725078" y="0"/>
                </a:lnTo>
                <a:lnTo>
                  <a:pt x="11725078" y="2131833"/>
                </a:lnTo>
                <a:lnTo>
                  <a:pt x="0" y="21318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8"/>
          <p:cNvGrpSpPr/>
          <p:nvPr/>
        </p:nvGrpSpPr>
        <p:grpSpPr>
          <a:xfrm>
            <a:off x="1400837" y="6368010"/>
            <a:ext cx="3870321" cy="1563789"/>
            <a:chOff x="0" y="0"/>
            <a:chExt cx="1019344" cy="411862"/>
          </a:xfrm>
        </p:grpSpPr>
        <p:sp>
          <p:nvSpPr>
            <p:cNvPr id="9" name="Freeform 9"/>
            <p:cNvSpPr/>
            <p:nvPr/>
          </p:nvSpPr>
          <p:spPr>
            <a:xfrm>
              <a:off x="0" y="0"/>
              <a:ext cx="1019344" cy="411862"/>
            </a:xfrm>
            <a:custGeom>
              <a:avLst/>
              <a:gdLst/>
              <a:ahLst/>
              <a:cxnLst/>
              <a:rect l="l" t="t" r="r" b="b"/>
              <a:pathLst>
                <a:path w="1019344" h="411862">
                  <a:moveTo>
                    <a:pt x="102017" y="0"/>
                  </a:moveTo>
                  <a:lnTo>
                    <a:pt x="917327" y="0"/>
                  </a:lnTo>
                  <a:cubicBezTo>
                    <a:pt x="944384" y="0"/>
                    <a:pt x="970332" y="10748"/>
                    <a:pt x="989464" y="29880"/>
                  </a:cubicBezTo>
                  <a:cubicBezTo>
                    <a:pt x="1008596" y="49012"/>
                    <a:pt x="1019344" y="74960"/>
                    <a:pt x="1019344" y="102017"/>
                  </a:cubicBezTo>
                  <a:lnTo>
                    <a:pt x="1019344" y="309845"/>
                  </a:lnTo>
                  <a:cubicBezTo>
                    <a:pt x="1019344" y="336902"/>
                    <a:pt x="1008596" y="362850"/>
                    <a:pt x="989464" y="381982"/>
                  </a:cubicBezTo>
                  <a:cubicBezTo>
                    <a:pt x="970332" y="401114"/>
                    <a:pt x="944384" y="411862"/>
                    <a:pt x="917327" y="411862"/>
                  </a:cubicBezTo>
                  <a:lnTo>
                    <a:pt x="102017" y="411862"/>
                  </a:lnTo>
                  <a:cubicBezTo>
                    <a:pt x="74960" y="411862"/>
                    <a:pt x="49012" y="401114"/>
                    <a:pt x="29880" y="381982"/>
                  </a:cubicBezTo>
                  <a:cubicBezTo>
                    <a:pt x="10748" y="362850"/>
                    <a:pt x="0" y="336902"/>
                    <a:pt x="0" y="309845"/>
                  </a:cubicBezTo>
                  <a:lnTo>
                    <a:pt x="0" y="102017"/>
                  </a:lnTo>
                  <a:cubicBezTo>
                    <a:pt x="0" y="74960"/>
                    <a:pt x="10748" y="49012"/>
                    <a:pt x="29880" y="29880"/>
                  </a:cubicBezTo>
                  <a:cubicBezTo>
                    <a:pt x="49012" y="10748"/>
                    <a:pt x="74960" y="0"/>
                    <a:pt x="102017" y="0"/>
                  </a:cubicBezTo>
                  <a:close/>
                </a:path>
              </a:pathLst>
            </a:custGeom>
            <a:solidFill>
              <a:srgbClr val="FAEED1"/>
            </a:solidFill>
          </p:spPr>
          <p:txBody>
            <a:bodyPr/>
            <a:lstStyle/>
            <a:p>
              <a:endParaRPr lang="en-US"/>
            </a:p>
          </p:txBody>
        </p:sp>
        <p:sp>
          <p:nvSpPr>
            <p:cNvPr id="10" name="TextBox 10"/>
            <p:cNvSpPr txBox="1"/>
            <p:nvPr/>
          </p:nvSpPr>
          <p:spPr>
            <a:xfrm>
              <a:off x="0" y="-28575"/>
              <a:ext cx="1019344" cy="440437"/>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13168934" y="6368010"/>
            <a:ext cx="3908477" cy="1563789"/>
            <a:chOff x="0" y="0"/>
            <a:chExt cx="1029393" cy="411862"/>
          </a:xfrm>
        </p:grpSpPr>
        <p:sp>
          <p:nvSpPr>
            <p:cNvPr id="12" name="Freeform 12"/>
            <p:cNvSpPr/>
            <p:nvPr/>
          </p:nvSpPr>
          <p:spPr>
            <a:xfrm>
              <a:off x="0" y="0"/>
              <a:ext cx="1029393" cy="411862"/>
            </a:xfrm>
            <a:custGeom>
              <a:avLst/>
              <a:gdLst/>
              <a:ahLst/>
              <a:cxnLst/>
              <a:rect l="l" t="t" r="r" b="b"/>
              <a:pathLst>
                <a:path w="1029393" h="411862">
                  <a:moveTo>
                    <a:pt x="101021" y="0"/>
                  </a:moveTo>
                  <a:lnTo>
                    <a:pt x="928372" y="0"/>
                  </a:lnTo>
                  <a:cubicBezTo>
                    <a:pt x="955165" y="0"/>
                    <a:pt x="980860" y="10643"/>
                    <a:pt x="999805" y="29588"/>
                  </a:cubicBezTo>
                  <a:cubicBezTo>
                    <a:pt x="1018750" y="48533"/>
                    <a:pt x="1029393" y="74228"/>
                    <a:pt x="1029393" y="101021"/>
                  </a:cubicBezTo>
                  <a:lnTo>
                    <a:pt x="1029393" y="310841"/>
                  </a:lnTo>
                  <a:cubicBezTo>
                    <a:pt x="1029393" y="366634"/>
                    <a:pt x="984165" y="411862"/>
                    <a:pt x="928372" y="411862"/>
                  </a:cubicBezTo>
                  <a:lnTo>
                    <a:pt x="101021" y="411862"/>
                  </a:lnTo>
                  <a:cubicBezTo>
                    <a:pt x="74228" y="411862"/>
                    <a:pt x="48533" y="401219"/>
                    <a:pt x="29588" y="382274"/>
                  </a:cubicBezTo>
                  <a:cubicBezTo>
                    <a:pt x="10643" y="363329"/>
                    <a:pt x="0" y="337634"/>
                    <a:pt x="0" y="310841"/>
                  </a:cubicBezTo>
                  <a:lnTo>
                    <a:pt x="0" y="101021"/>
                  </a:lnTo>
                  <a:cubicBezTo>
                    <a:pt x="0" y="74228"/>
                    <a:pt x="10643" y="48533"/>
                    <a:pt x="29588" y="29588"/>
                  </a:cubicBezTo>
                  <a:cubicBezTo>
                    <a:pt x="48533" y="10643"/>
                    <a:pt x="74228" y="0"/>
                    <a:pt x="101021" y="0"/>
                  </a:cubicBezTo>
                  <a:close/>
                </a:path>
              </a:pathLst>
            </a:custGeom>
            <a:solidFill>
              <a:srgbClr val="FAEED1"/>
            </a:solidFill>
          </p:spPr>
          <p:txBody>
            <a:bodyPr/>
            <a:lstStyle/>
            <a:p>
              <a:endParaRPr lang="en-US"/>
            </a:p>
          </p:txBody>
        </p:sp>
        <p:sp>
          <p:nvSpPr>
            <p:cNvPr id="13" name="TextBox 13"/>
            <p:cNvSpPr txBox="1"/>
            <p:nvPr/>
          </p:nvSpPr>
          <p:spPr>
            <a:xfrm>
              <a:off x="0" y="-28575"/>
              <a:ext cx="1029393" cy="440437"/>
            </a:xfrm>
            <a:prstGeom prst="rect">
              <a:avLst/>
            </a:prstGeom>
          </p:spPr>
          <p:txBody>
            <a:bodyPr lIns="50800" tIns="50800" rIns="50800" bIns="50800" rtlCol="0" anchor="ctr"/>
            <a:lstStyle/>
            <a:p>
              <a:pPr algn="ctr">
                <a:lnSpc>
                  <a:spcPts val="1960"/>
                </a:lnSpc>
              </a:pPr>
              <a:endParaRPr/>
            </a:p>
          </p:txBody>
        </p:sp>
      </p:grpSp>
      <p:sp>
        <p:nvSpPr>
          <p:cNvPr id="14" name="Freeform 14"/>
          <p:cNvSpPr/>
          <p:nvPr/>
        </p:nvSpPr>
        <p:spPr>
          <a:xfrm>
            <a:off x="5578681" y="5895445"/>
            <a:ext cx="1203869" cy="3277861"/>
          </a:xfrm>
          <a:custGeom>
            <a:avLst/>
            <a:gdLst/>
            <a:ahLst/>
            <a:cxnLst/>
            <a:rect l="l" t="t" r="r" b="b"/>
            <a:pathLst>
              <a:path w="1203869" h="3277861">
                <a:moveTo>
                  <a:pt x="0" y="0"/>
                </a:moveTo>
                <a:lnTo>
                  <a:pt x="1203869" y="0"/>
                </a:lnTo>
                <a:lnTo>
                  <a:pt x="1203869" y="3277862"/>
                </a:lnTo>
                <a:lnTo>
                  <a:pt x="0" y="32778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5"/>
          <p:cNvSpPr txBox="1"/>
          <p:nvPr/>
        </p:nvSpPr>
        <p:spPr>
          <a:xfrm>
            <a:off x="2064463" y="923925"/>
            <a:ext cx="14159074" cy="1678233"/>
          </a:xfrm>
          <a:prstGeom prst="rect">
            <a:avLst/>
          </a:prstGeom>
        </p:spPr>
        <p:txBody>
          <a:bodyPr lIns="0" tIns="0" rIns="0" bIns="0" rtlCol="0" anchor="t">
            <a:spAutoFit/>
          </a:bodyPr>
          <a:lstStyle/>
          <a:p>
            <a:pPr>
              <a:lnSpc>
                <a:spcPts val="6719"/>
              </a:lnSpc>
              <a:spcBef>
                <a:spcPct val="0"/>
              </a:spcBef>
            </a:pPr>
            <a:r>
              <a:rPr lang="en-US" sz="4800">
                <a:solidFill>
                  <a:srgbClr val="514543"/>
                </a:solidFill>
                <a:latin typeface="Roboto Condensed Bold"/>
              </a:rPr>
              <a:t>Rèn luyện kĩ năng viết: Quan hệ vấn đề, ý kiến, lí lẽ và bằng chứng; câu chuyển đoạn trong bài văn nghị luận.</a:t>
            </a:r>
          </a:p>
        </p:txBody>
      </p:sp>
      <p:sp>
        <p:nvSpPr>
          <p:cNvPr id="16" name="TextBox 16"/>
          <p:cNvSpPr txBox="1"/>
          <p:nvPr/>
        </p:nvSpPr>
        <p:spPr>
          <a:xfrm>
            <a:off x="3163749" y="3153948"/>
            <a:ext cx="10530232" cy="1545554"/>
          </a:xfrm>
          <a:prstGeom prst="rect">
            <a:avLst/>
          </a:prstGeom>
        </p:spPr>
        <p:txBody>
          <a:bodyPr lIns="0" tIns="0" rIns="0" bIns="0" rtlCol="0" anchor="t">
            <a:spAutoFit/>
          </a:bodyPr>
          <a:lstStyle/>
          <a:p>
            <a:pPr algn="just">
              <a:lnSpc>
                <a:spcPts val="6160"/>
              </a:lnSpc>
              <a:spcBef>
                <a:spcPct val="0"/>
              </a:spcBef>
            </a:pPr>
            <a:r>
              <a:rPr lang="en-US" sz="4400">
                <a:solidFill>
                  <a:srgbClr val="514543"/>
                </a:solidFill>
                <a:latin typeface="Roboto Condensed"/>
              </a:rPr>
              <a:t>Mỗi đoạn văn gồm các lí lẽ và bằng chứng làm sáng tỏ cho ý lớn.</a:t>
            </a:r>
          </a:p>
        </p:txBody>
      </p:sp>
      <p:sp>
        <p:nvSpPr>
          <p:cNvPr id="17" name="TextBox 17"/>
          <p:cNvSpPr txBox="1"/>
          <p:nvPr/>
        </p:nvSpPr>
        <p:spPr>
          <a:xfrm>
            <a:off x="1028700" y="5800195"/>
            <a:ext cx="4549981" cy="1545554"/>
          </a:xfrm>
          <a:prstGeom prst="rect">
            <a:avLst/>
          </a:prstGeom>
        </p:spPr>
        <p:txBody>
          <a:bodyPr lIns="0" tIns="0" rIns="0" bIns="0" rtlCol="0" anchor="t">
            <a:spAutoFit/>
          </a:bodyPr>
          <a:lstStyle/>
          <a:p>
            <a:pPr algn="ctr">
              <a:lnSpc>
                <a:spcPts val="6159"/>
              </a:lnSpc>
            </a:pPr>
            <a:endParaRPr/>
          </a:p>
          <a:p>
            <a:pPr algn="ctr">
              <a:lnSpc>
                <a:spcPts val="6159"/>
              </a:lnSpc>
            </a:pPr>
            <a:r>
              <a:rPr lang="en-US" sz="4399">
                <a:solidFill>
                  <a:srgbClr val="514543"/>
                </a:solidFill>
                <a:latin typeface="Roboto Condensed"/>
              </a:rPr>
              <a:t>Đoạn 1 (ý 1)</a:t>
            </a:r>
          </a:p>
        </p:txBody>
      </p:sp>
      <p:grpSp>
        <p:nvGrpSpPr>
          <p:cNvPr id="18" name="Group 18"/>
          <p:cNvGrpSpPr/>
          <p:nvPr/>
        </p:nvGrpSpPr>
        <p:grpSpPr>
          <a:xfrm>
            <a:off x="7209877" y="5586115"/>
            <a:ext cx="4360167" cy="1563789"/>
            <a:chOff x="0" y="0"/>
            <a:chExt cx="1148357" cy="411862"/>
          </a:xfrm>
        </p:grpSpPr>
        <p:sp>
          <p:nvSpPr>
            <p:cNvPr id="19" name="Freeform 19"/>
            <p:cNvSpPr/>
            <p:nvPr/>
          </p:nvSpPr>
          <p:spPr>
            <a:xfrm>
              <a:off x="0" y="0"/>
              <a:ext cx="1148357" cy="411862"/>
            </a:xfrm>
            <a:custGeom>
              <a:avLst/>
              <a:gdLst/>
              <a:ahLst/>
              <a:cxnLst/>
              <a:rect l="l" t="t" r="r" b="b"/>
              <a:pathLst>
                <a:path w="1148357" h="411862">
                  <a:moveTo>
                    <a:pt x="90556" y="0"/>
                  </a:moveTo>
                  <a:lnTo>
                    <a:pt x="1057801" y="0"/>
                  </a:lnTo>
                  <a:cubicBezTo>
                    <a:pt x="1081818" y="0"/>
                    <a:pt x="1104851" y="9541"/>
                    <a:pt x="1121834" y="26523"/>
                  </a:cubicBezTo>
                  <a:cubicBezTo>
                    <a:pt x="1138816" y="43506"/>
                    <a:pt x="1148357" y="66539"/>
                    <a:pt x="1148357" y="90556"/>
                  </a:cubicBezTo>
                  <a:lnTo>
                    <a:pt x="1148357" y="321306"/>
                  </a:lnTo>
                  <a:cubicBezTo>
                    <a:pt x="1148357" y="345323"/>
                    <a:pt x="1138816" y="368356"/>
                    <a:pt x="1121834" y="385339"/>
                  </a:cubicBezTo>
                  <a:cubicBezTo>
                    <a:pt x="1104851" y="402321"/>
                    <a:pt x="1081818" y="411862"/>
                    <a:pt x="1057801" y="411862"/>
                  </a:cubicBezTo>
                  <a:lnTo>
                    <a:pt x="90556" y="411862"/>
                  </a:lnTo>
                  <a:cubicBezTo>
                    <a:pt x="66539" y="411862"/>
                    <a:pt x="43506" y="402321"/>
                    <a:pt x="26523" y="385339"/>
                  </a:cubicBezTo>
                  <a:cubicBezTo>
                    <a:pt x="9541" y="368356"/>
                    <a:pt x="0" y="345323"/>
                    <a:pt x="0" y="321306"/>
                  </a:cubicBezTo>
                  <a:lnTo>
                    <a:pt x="0" y="90556"/>
                  </a:lnTo>
                  <a:cubicBezTo>
                    <a:pt x="0" y="66539"/>
                    <a:pt x="9541" y="43506"/>
                    <a:pt x="26523" y="26523"/>
                  </a:cubicBezTo>
                  <a:cubicBezTo>
                    <a:pt x="43506" y="9541"/>
                    <a:pt x="66539" y="0"/>
                    <a:pt x="90556" y="0"/>
                  </a:cubicBezTo>
                  <a:close/>
                </a:path>
              </a:pathLst>
            </a:custGeom>
            <a:solidFill>
              <a:srgbClr val="FAEED1"/>
            </a:solidFill>
          </p:spPr>
          <p:txBody>
            <a:bodyPr/>
            <a:lstStyle/>
            <a:p>
              <a:endParaRPr lang="en-US"/>
            </a:p>
          </p:txBody>
        </p:sp>
        <p:sp>
          <p:nvSpPr>
            <p:cNvPr id="20" name="TextBox 20"/>
            <p:cNvSpPr txBox="1"/>
            <p:nvPr/>
          </p:nvSpPr>
          <p:spPr>
            <a:xfrm>
              <a:off x="0" y="-28575"/>
              <a:ext cx="1148357" cy="440437"/>
            </a:xfrm>
            <a:prstGeom prst="rect">
              <a:avLst/>
            </a:prstGeom>
          </p:spPr>
          <p:txBody>
            <a:bodyPr lIns="50800" tIns="50800" rIns="50800" bIns="50800" rtlCol="0" anchor="ctr"/>
            <a:lstStyle/>
            <a:p>
              <a:pPr algn="ctr">
                <a:lnSpc>
                  <a:spcPts val="1960"/>
                </a:lnSpc>
              </a:pPr>
              <a:endParaRPr/>
            </a:p>
          </p:txBody>
        </p:sp>
      </p:grpSp>
      <p:grpSp>
        <p:nvGrpSpPr>
          <p:cNvPr id="21" name="Group 21"/>
          <p:cNvGrpSpPr/>
          <p:nvPr/>
        </p:nvGrpSpPr>
        <p:grpSpPr>
          <a:xfrm>
            <a:off x="7209877" y="7694511"/>
            <a:ext cx="4360167" cy="1563789"/>
            <a:chOff x="0" y="0"/>
            <a:chExt cx="1148357" cy="411862"/>
          </a:xfrm>
        </p:grpSpPr>
        <p:sp>
          <p:nvSpPr>
            <p:cNvPr id="22" name="Freeform 22"/>
            <p:cNvSpPr/>
            <p:nvPr/>
          </p:nvSpPr>
          <p:spPr>
            <a:xfrm>
              <a:off x="0" y="0"/>
              <a:ext cx="1148357" cy="411862"/>
            </a:xfrm>
            <a:custGeom>
              <a:avLst/>
              <a:gdLst/>
              <a:ahLst/>
              <a:cxnLst/>
              <a:rect l="l" t="t" r="r" b="b"/>
              <a:pathLst>
                <a:path w="1148357" h="411862">
                  <a:moveTo>
                    <a:pt x="90556" y="0"/>
                  </a:moveTo>
                  <a:lnTo>
                    <a:pt x="1057801" y="0"/>
                  </a:lnTo>
                  <a:cubicBezTo>
                    <a:pt x="1081818" y="0"/>
                    <a:pt x="1104851" y="9541"/>
                    <a:pt x="1121834" y="26523"/>
                  </a:cubicBezTo>
                  <a:cubicBezTo>
                    <a:pt x="1138816" y="43506"/>
                    <a:pt x="1148357" y="66539"/>
                    <a:pt x="1148357" y="90556"/>
                  </a:cubicBezTo>
                  <a:lnTo>
                    <a:pt x="1148357" y="321306"/>
                  </a:lnTo>
                  <a:cubicBezTo>
                    <a:pt x="1148357" y="345323"/>
                    <a:pt x="1138816" y="368356"/>
                    <a:pt x="1121834" y="385339"/>
                  </a:cubicBezTo>
                  <a:cubicBezTo>
                    <a:pt x="1104851" y="402321"/>
                    <a:pt x="1081818" y="411862"/>
                    <a:pt x="1057801" y="411862"/>
                  </a:cubicBezTo>
                  <a:lnTo>
                    <a:pt x="90556" y="411862"/>
                  </a:lnTo>
                  <a:cubicBezTo>
                    <a:pt x="66539" y="411862"/>
                    <a:pt x="43506" y="402321"/>
                    <a:pt x="26523" y="385339"/>
                  </a:cubicBezTo>
                  <a:cubicBezTo>
                    <a:pt x="9541" y="368356"/>
                    <a:pt x="0" y="345323"/>
                    <a:pt x="0" y="321306"/>
                  </a:cubicBezTo>
                  <a:lnTo>
                    <a:pt x="0" y="90556"/>
                  </a:lnTo>
                  <a:cubicBezTo>
                    <a:pt x="0" y="66539"/>
                    <a:pt x="9541" y="43506"/>
                    <a:pt x="26523" y="26523"/>
                  </a:cubicBezTo>
                  <a:cubicBezTo>
                    <a:pt x="43506" y="9541"/>
                    <a:pt x="66539" y="0"/>
                    <a:pt x="90556" y="0"/>
                  </a:cubicBezTo>
                  <a:close/>
                </a:path>
              </a:pathLst>
            </a:custGeom>
            <a:solidFill>
              <a:srgbClr val="FAEED1"/>
            </a:solidFill>
          </p:spPr>
          <p:txBody>
            <a:bodyPr/>
            <a:lstStyle/>
            <a:p>
              <a:endParaRPr lang="en-US"/>
            </a:p>
          </p:txBody>
        </p:sp>
        <p:sp>
          <p:nvSpPr>
            <p:cNvPr id="23" name="TextBox 23"/>
            <p:cNvSpPr txBox="1"/>
            <p:nvPr/>
          </p:nvSpPr>
          <p:spPr>
            <a:xfrm>
              <a:off x="0" y="-28575"/>
              <a:ext cx="1148357" cy="440437"/>
            </a:xfrm>
            <a:prstGeom prst="rect">
              <a:avLst/>
            </a:prstGeom>
          </p:spPr>
          <p:txBody>
            <a:bodyPr lIns="50800" tIns="50800" rIns="50800" bIns="50800" rtlCol="0" anchor="ctr"/>
            <a:lstStyle/>
            <a:p>
              <a:pPr algn="ctr">
                <a:lnSpc>
                  <a:spcPts val="1960"/>
                </a:lnSpc>
              </a:pPr>
              <a:endParaRPr/>
            </a:p>
          </p:txBody>
        </p:sp>
      </p:grpSp>
      <p:sp>
        <p:nvSpPr>
          <p:cNvPr id="24" name="TextBox 24"/>
          <p:cNvSpPr txBox="1"/>
          <p:nvPr/>
        </p:nvSpPr>
        <p:spPr>
          <a:xfrm>
            <a:off x="12848182" y="6720018"/>
            <a:ext cx="4549981" cy="764522"/>
          </a:xfrm>
          <a:prstGeom prst="rect">
            <a:avLst/>
          </a:prstGeom>
        </p:spPr>
        <p:txBody>
          <a:bodyPr lIns="0" tIns="0" rIns="0" bIns="0" rtlCol="0" anchor="t">
            <a:spAutoFit/>
          </a:bodyPr>
          <a:lstStyle/>
          <a:p>
            <a:pPr algn="ctr">
              <a:lnSpc>
                <a:spcPts val="6159"/>
              </a:lnSpc>
            </a:pPr>
            <a:r>
              <a:rPr lang="en-US" sz="4399" dirty="0" err="1">
                <a:solidFill>
                  <a:srgbClr val="514543"/>
                </a:solidFill>
                <a:latin typeface="Roboto Condensed"/>
              </a:rPr>
              <a:t>Làm</a:t>
            </a:r>
            <a:r>
              <a:rPr lang="en-US" sz="4399" dirty="0">
                <a:solidFill>
                  <a:srgbClr val="514543"/>
                </a:solidFill>
                <a:latin typeface="Roboto Condensed"/>
              </a:rPr>
              <a:t> </a:t>
            </a:r>
            <a:r>
              <a:rPr lang="en-US" sz="4399" dirty="0" err="1">
                <a:solidFill>
                  <a:srgbClr val="514543"/>
                </a:solidFill>
                <a:latin typeface="Roboto Condensed"/>
              </a:rPr>
              <a:t>rõ</a:t>
            </a:r>
            <a:r>
              <a:rPr lang="en-US" sz="4399" dirty="0">
                <a:solidFill>
                  <a:srgbClr val="514543"/>
                </a:solidFill>
                <a:latin typeface="Roboto Condensed"/>
              </a:rPr>
              <a:t> ý 1</a:t>
            </a:r>
          </a:p>
        </p:txBody>
      </p:sp>
      <p:sp>
        <p:nvSpPr>
          <p:cNvPr id="25" name="TextBox 25"/>
          <p:cNvSpPr txBox="1"/>
          <p:nvPr/>
        </p:nvSpPr>
        <p:spPr>
          <a:xfrm>
            <a:off x="7550481" y="7940479"/>
            <a:ext cx="4549981" cy="764522"/>
          </a:xfrm>
          <a:prstGeom prst="rect">
            <a:avLst/>
          </a:prstGeom>
        </p:spPr>
        <p:txBody>
          <a:bodyPr lIns="0" tIns="0" rIns="0" bIns="0" rtlCol="0" anchor="t">
            <a:spAutoFit/>
          </a:bodyPr>
          <a:lstStyle/>
          <a:p>
            <a:pPr algn="ctr">
              <a:lnSpc>
                <a:spcPts val="6159"/>
              </a:lnSpc>
            </a:pPr>
            <a:r>
              <a:rPr lang="en-US" sz="4399">
                <a:solidFill>
                  <a:srgbClr val="514543"/>
                </a:solidFill>
                <a:latin typeface="Roboto Condensed"/>
              </a:rPr>
              <a:t>Bằng chứng</a:t>
            </a:r>
          </a:p>
        </p:txBody>
      </p:sp>
      <p:sp>
        <p:nvSpPr>
          <p:cNvPr id="26" name="TextBox 26"/>
          <p:cNvSpPr txBox="1"/>
          <p:nvPr/>
        </p:nvSpPr>
        <p:spPr>
          <a:xfrm>
            <a:off x="7285109" y="5856075"/>
            <a:ext cx="4549981" cy="764522"/>
          </a:xfrm>
          <a:prstGeom prst="rect">
            <a:avLst/>
          </a:prstGeom>
        </p:spPr>
        <p:txBody>
          <a:bodyPr lIns="0" tIns="0" rIns="0" bIns="0" rtlCol="0" anchor="t">
            <a:spAutoFit/>
          </a:bodyPr>
          <a:lstStyle/>
          <a:p>
            <a:pPr algn="ctr">
              <a:lnSpc>
                <a:spcPts val="6159"/>
              </a:lnSpc>
            </a:pPr>
            <a:r>
              <a:rPr lang="en-US" sz="4399" dirty="0" err="1">
                <a:solidFill>
                  <a:srgbClr val="514543"/>
                </a:solidFill>
                <a:latin typeface="Roboto Condensed"/>
              </a:rPr>
              <a:t>Lí</a:t>
            </a:r>
            <a:r>
              <a:rPr lang="en-US" sz="4399" dirty="0">
                <a:solidFill>
                  <a:srgbClr val="514543"/>
                </a:solidFill>
                <a:latin typeface="Roboto Condensed"/>
              </a:rPr>
              <a:t> </a:t>
            </a:r>
            <a:r>
              <a:rPr lang="en-US" sz="4399" dirty="0" err="1">
                <a:solidFill>
                  <a:srgbClr val="514543"/>
                </a:solidFill>
                <a:latin typeface="Roboto Condensed"/>
              </a:rPr>
              <a:t>lẽ</a:t>
            </a:r>
            <a:endParaRPr lang="en-US" sz="4399" dirty="0">
              <a:solidFill>
                <a:srgbClr val="514543"/>
              </a:solidFill>
              <a:latin typeface="Roboto Condensed"/>
            </a:endParaRPr>
          </a:p>
        </p:txBody>
      </p:sp>
      <p:sp>
        <p:nvSpPr>
          <p:cNvPr id="27" name="Freeform 27"/>
          <p:cNvSpPr/>
          <p:nvPr/>
        </p:nvSpPr>
        <p:spPr>
          <a:xfrm flipH="1">
            <a:off x="11767554" y="5842062"/>
            <a:ext cx="1203869" cy="3277861"/>
          </a:xfrm>
          <a:custGeom>
            <a:avLst/>
            <a:gdLst/>
            <a:ahLst/>
            <a:cxnLst/>
            <a:rect l="l" t="t" r="r" b="b"/>
            <a:pathLst>
              <a:path w="1203869" h="3277861">
                <a:moveTo>
                  <a:pt x="1203869" y="0"/>
                </a:moveTo>
                <a:lnTo>
                  <a:pt x="0" y="0"/>
                </a:lnTo>
                <a:lnTo>
                  <a:pt x="0" y="3277861"/>
                </a:lnTo>
                <a:lnTo>
                  <a:pt x="1203869" y="3277861"/>
                </a:lnTo>
                <a:lnTo>
                  <a:pt x="120386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p:bldP spid="25" grpId="0"/>
      <p:bldP spid="26" grpId="0"/>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7" name="TextBox 7"/>
          <p:cNvSpPr txBox="1"/>
          <p:nvPr/>
        </p:nvSpPr>
        <p:spPr>
          <a:xfrm>
            <a:off x="2556564" y="1472187"/>
            <a:ext cx="14159074" cy="1678233"/>
          </a:xfrm>
          <a:prstGeom prst="rect">
            <a:avLst/>
          </a:prstGeom>
        </p:spPr>
        <p:txBody>
          <a:bodyPr lIns="0" tIns="0" rIns="0" bIns="0" rtlCol="0" anchor="t">
            <a:spAutoFit/>
          </a:bodyPr>
          <a:lstStyle/>
          <a:p>
            <a:pPr>
              <a:lnSpc>
                <a:spcPts val="6719"/>
              </a:lnSpc>
              <a:spcBef>
                <a:spcPct val="0"/>
              </a:spcBef>
            </a:pPr>
            <a:r>
              <a:rPr lang="en-US" sz="4800">
                <a:solidFill>
                  <a:srgbClr val="514543"/>
                </a:solidFill>
                <a:latin typeface="Roboto Condensed Bold"/>
              </a:rPr>
              <a:t>Rèn luyện kĩ năng viết: Quan hệ vấn đề, ý kiến, lí lẽ và bằng chứng; câu chuyển đoạn trong bài văn nghị luận.</a:t>
            </a:r>
          </a:p>
        </p:txBody>
      </p:sp>
      <p:sp>
        <p:nvSpPr>
          <p:cNvPr id="8" name="TextBox 8"/>
          <p:cNvSpPr txBox="1"/>
          <p:nvPr/>
        </p:nvSpPr>
        <p:spPr>
          <a:xfrm>
            <a:off x="2556564" y="3473503"/>
            <a:ext cx="13281002" cy="1464800"/>
          </a:xfrm>
          <a:prstGeom prst="rect">
            <a:avLst/>
          </a:prstGeom>
        </p:spPr>
        <p:txBody>
          <a:bodyPr lIns="0" tIns="0" rIns="0" bIns="0" rtlCol="0" anchor="t">
            <a:spAutoFit/>
          </a:bodyPr>
          <a:lstStyle/>
          <a:p>
            <a:pPr algn="just">
              <a:lnSpc>
                <a:spcPts val="5880"/>
              </a:lnSpc>
              <a:spcBef>
                <a:spcPct val="0"/>
              </a:spcBef>
            </a:pPr>
            <a:r>
              <a:rPr lang="en-US" sz="4200">
                <a:solidFill>
                  <a:srgbClr val="514543"/>
                </a:solidFill>
                <a:latin typeface="Roboto Condensed Bold"/>
              </a:rPr>
              <a:t>Câu chuyển đoạn: </a:t>
            </a:r>
            <a:r>
              <a:rPr lang="en-US" sz="4200">
                <a:solidFill>
                  <a:srgbClr val="514543"/>
                </a:solidFill>
                <a:latin typeface="Roboto Condensed"/>
              </a:rPr>
              <a:t>Để bài văn liền mạch, gắn bó với nội dung giữa các phần với nhau, khi viết cần có các câu chuyển đoạn.</a:t>
            </a:r>
          </a:p>
        </p:txBody>
      </p:sp>
      <p:sp>
        <p:nvSpPr>
          <p:cNvPr id="9" name="TextBox 9"/>
          <p:cNvSpPr txBox="1"/>
          <p:nvPr/>
        </p:nvSpPr>
        <p:spPr>
          <a:xfrm>
            <a:off x="2595143" y="5166904"/>
            <a:ext cx="13097714" cy="2950556"/>
          </a:xfrm>
          <a:prstGeom prst="rect">
            <a:avLst/>
          </a:prstGeom>
        </p:spPr>
        <p:txBody>
          <a:bodyPr lIns="0" tIns="0" rIns="0" bIns="0" rtlCol="0" anchor="t">
            <a:spAutoFit/>
          </a:bodyPr>
          <a:lstStyle/>
          <a:p>
            <a:pPr algn="just">
              <a:lnSpc>
                <a:spcPts val="5880"/>
              </a:lnSpc>
              <a:spcBef>
                <a:spcPct val="0"/>
              </a:spcBef>
            </a:pPr>
            <a:r>
              <a:rPr lang="en-US" sz="4200">
                <a:solidFill>
                  <a:srgbClr val="514543"/>
                </a:solidFill>
                <a:latin typeface="Roboto Condensed"/>
              </a:rPr>
              <a:t>Ví dụ: Câu văn: </a:t>
            </a:r>
            <a:r>
              <a:rPr lang="en-US" sz="4200">
                <a:solidFill>
                  <a:srgbClr val="514543"/>
                </a:solidFill>
                <a:latin typeface="Roboto Condensed Italics"/>
              </a:rPr>
              <a:t>“Tri thức có sức mạnh như thế nhưng đáng tiếc là còn không ít người quý trọng tri thức.”</a:t>
            </a:r>
            <a:r>
              <a:rPr lang="en-US" sz="4200">
                <a:solidFill>
                  <a:srgbClr val="514543"/>
                </a:solidFill>
                <a:latin typeface="Roboto Condensed"/>
              </a:rPr>
              <a:t> trong bài viết tham khảo, có tác dụng chuyển từ đoạn nói về tri thức có sức mạnh lớn lao sang đoạn có một bộ phận người ít quý trọng tri thức.</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7" name="Freeform 7"/>
          <p:cNvSpPr/>
          <p:nvPr/>
        </p:nvSpPr>
        <p:spPr>
          <a:xfrm>
            <a:off x="6676542" y="2267268"/>
            <a:ext cx="5797213" cy="275368"/>
          </a:xfrm>
          <a:custGeom>
            <a:avLst/>
            <a:gdLst/>
            <a:ahLst/>
            <a:cxnLst/>
            <a:rect l="l" t="t" r="r" b="b"/>
            <a:pathLst>
              <a:path w="5797213" h="275368">
                <a:moveTo>
                  <a:pt x="0" y="0"/>
                </a:moveTo>
                <a:lnTo>
                  <a:pt x="5797213" y="0"/>
                </a:lnTo>
                <a:lnTo>
                  <a:pt x="5797213" y="275368"/>
                </a:lnTo>
                <a:lnTo>
                  <a:pt x="0" y="2753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2452043" y="1283259"/>
            <a:ext cx="1418368" cy="1418368"/>
          </a:xfrm>
          <a:custGeom>
            <a:avLst/>
            <a:gdLst/>
            <a:ahLst/>
            <a:cxnLst/>
            <a:rect l="l" t="t" r="r" b="b"/>
            <a:pathLst>
              <a:path w="1418368" h="1418368">
                <a:moveTo>
                  <a:pt x="0" y="0"/>
                </a:moveTo>
                <a:lnTo>
                  <a:pt x="1418368" y="0"/>
                </a:lnTo>
                <a:lnTo>
                  <a:pt x="1418368" y="1418368"/>
                </a:lnTo>
                <a:lnTo>
                  <a:pt x="0" y="14183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366871" y="2701627"/>
            <a:ext cx="14373133" cy="6454843"/>
          </a:xfrm>
          <a:custGeom>
            <a:avLst/>
            <a:gdLst/>
            <a:ahLst/>
            <a:cxnLst/>
            <a:rect l="l" t="t" r="r" b="b"/>
            <a:pathLst>
              <a:path w="14373133" h="6454843">
                <a:moveTo>
                  <a:pt x="0" y="0"/>
                </a:moveTo>
                <a:lnTo>
                  <a:pt x="14373132" y="0"/>
                </a:lnTo>
                <a:lnTo>
                  <a:pt x="14373132" y="6454843"/>
                </a:lnTo>
                <a:lnTo>
                  <a:pt x="0" y="64548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2772657" y="2108277"/>
            <a:ext cx="995190" cy="1834452"/>
          </a:xfrm>
          <a:custGeom>
            <a:avLst/>
            <a:gdLst/>
            <a:ahLst/>
            <a:cxnLst/>
            <a:rect l="l" t="t" r="r" b="b"/>
            <a:pathLst>
              <a:path w="995190" h="1834452">
                <a:moveTo>
                  <a:pt x="0" y="0"/>
                </a:moveTo>
                <a:lnTo>
                  <a:pt x="995190" y="0"/>
                </a:lnTo>
                <a:lnTo>
                  <a:pt x="995190" y="1834452"/>
                </a:lnTo>
                <a:lnTo>
                  <a:pt x="0" y="18344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rot="9609272">
            <a:off x="6210077" y="1142317"/>
            <a:ext cx="889508" cy="839914"/>
          </a:xfrm>
          <a:custGeom>
            <a:avLst/>
            <a:gdLst/>
            <a:ahLst/>
            <a:cxnLst/>
            <a:rect l="l" t="t" r="r" b="b"/>
            <a:pathLst>
              <a:path w="889508" h="839914">
                <a:moveTo>
                  <a:pt x="0" y="0"/>
                </a:moveTo>
                <a:lnTo>
                  <a:pt x="889508" y="0"/>
                </a:lnTo>
                <a:lnTo>
                  <a:pt x="889508" y="839914"/>
                </a:lnTo>
                <a:lnTo>
                  <a:pt x="0" y="839914"/>
                </a:lnTo>
                <a:lnTo>
                  <a:pt x="0" y="0"/>
                </a:lnTo>
                <a:close/>
              </a:path>
            </a:pathLst>
          </a:custGeom>
          <a:blipFill>
            <a:blip r:embed="rId10">
              <a:extLst>
                <a:ext uri="{96DAC541-7B7A-43D3-8B79-37D633B846F1}">
                  <asvg:svgBlip xmlns:asvg="http://schemas.microsoft.com/office/drawing/2016/SVG/main" r:embed="rId11"/>
                </a:ext>
              </a:extLst>
            </a:blip>
            <a:stretch>
              <a:fillRect l="-47490" t="-49951"/>
            </a:stretch>
          </a:blipFill>
        </p:spPr>
        <p:txBody>
          <a:bodyPr/>
          <a:lstStyle/>
          <a:p>
            <a:endParaRPr lang="en-US"/>
          </a:p>
        </p:txBody>
      </p:sp>
      <p:sp>
        <p:nvSpPr>
          <p:cNvPr id="12" name="TextBox 12"/>
          <p:cNvSpPr txBox="1"/>
          <p:nvPr/>
        </p:nvSpPr>
        <p:spPr>
          <a:xfrm>
            <a:off x="7215741" y="1311834"/>
            <a:ext cx="11800442" cy="776551"/>
          </a:xfrm>
          <a:prstGeom prst="rect">
            <a:avLst/>
          </a:prstGeom>
        </p:spPr>
        <p:txBody>
          <a:bodyPr lIns="0" tIns="0" rIns="0" bIns="0" rtlCol="0" anchor="t">
            <a:spAutoFit/>
          </a:bodyPr>
          <a:lstStyle/>
          <a:p>
            <a:pPr>
              <a:lnSpc>
                <a:spcPts val="6094"/>
              </a:lnSpc>
              <a:spcBef>
                <a:spcPct val="0"/>
              </a:spcBef>
            </a:pPr>
            <a:r>
              <a:rPr lang="en-US" sz="5299">
                <a:solidFill>
                  <a:srgbClr val="745656"/>
                </a:solidFill>
                <a:latin typeface="Fraunces Bold"/>
              </a:rPr>
              <a:t>IV. LUYỆN TẬP</a:t>
            </a:r>
          </a:p>
        </p:txBody>
      </p:sp>
      <p:sp>
        <p:nvSpPr>
          <p:cNvPr id="13" name="TextBox 13"/>
          <p:cNvSpPr txBox="1"/>
          <p:nvPr/>
        </p:nvSpPr>
        <p:spPr>
          <a:xfrm>
            <a:off x="3270252" y="3659196"/>
            <a:ext cx="12808600" cy="5122672"/>
          </a:xfrm>
          <a:prstGeom prst="rect">
            <a:avLst/>
          </a:prstGeom>
        </p:spPr>
        <p:txBody>
          <a:bodyPr lIns="0" tIns="0" rIns="0" bIns="0" rtlCol="0" anchor="t">
            <a:spAutoFit/>
          </a:bodyPr>
          <a:lstStyle/>
          <a:p>
            <a:pPr marL="928374" lvl="1" indent="-464187" algn="just">
              <a:lnSpc>
                <a:spcPts val="5848"/>
              </a:lnSpc>
              <a:buFont typeface="Arial"/>
              <a:buChar char="•"/>
            </a:pPr>
            <a:r>
              <a:rPr lang="en-US" sz="4300">
                <a:solidFill>
                  <a:srgbClr val="745656"/>
                </a:solidFill>
                <a:latin typeface="Roboto Condensed"/>
              </a:rPr>
              <a:t>Mỗi nhóm lập dàn ý chi tiết cho đề văn vừa phân tích và tìm ý tưởng, phác hoạ khung dàn ý khái quát. </a:t>
            </a:r>
          </a:p>
          <a:p>
            <a:pPr algn="just">
              <a:lnSpc>
                <a:spcPts val="5848"/>
              </a:lnSpc>
            </a:pPr>
            <a:r>
              <a:rPr lang="en-US" sz="4300">
                <a:solidFill>
                  <a:srgbClr val="745656"/>
                </a:solidFill>
                <a:latin typeface="Roboto Condensed"/>
              </a:rPr>
              <a:t>Suy nghĩ câu nói của danh tướng Trần Bình Trọng: “Ta thà làm vua nước Nam chứ không thèm làm vương đất Bắc”. (phiếu học tập số 3)</a:t>
            </a:r>
          </a:p>
          <a:p>
            <a:pPr marL="928374" lvl="1" indent="-464187" algn="just">
              <a:lnSpc>
                <a:spcPts val="5848"/>
              </a:lnSpc>
              <a:buFont typeface="Arial"/>
              <a:buChar char="•"/>
            </a:pPr>
            <a:r>
              <a:rPr lang="en-US" sz="4300">
                <a:solidFill>
                  <a:srgbClr val="745656"/>
                </a:solidFill>
                <a:latin typeface="Roboto Condensed"/>
              </a:rPr>
              <a:t>Thời gian lập dàn ý: 15 phút</a:t>
            </a:r>
          </a:p>
          <a:p>
            <a:pPr marL="928374" lvl="1" indent="-464187" algn="just">
              <a:lnSpc>
                <a:spcPts val="5848"/>
              </a:lnSpc>
              <a:buFont typeface="Arial"/>
              <a:buChar char="•"/>
            </a:pPr>
            <a:r>
              <a:rPr lang="en-US" sz="4300">
                <a:solidFill>
                  <a:srgbClr val="745656"/>
                </a:solidFill>
                <a:latin typeface="Roboto Condensed"/>
              </a:rPr>
              <a:t>Thời gian trình bày: 2 phút/nhóm</a:t>
            </a: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485395"/>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7" name="Freeform 7"/>
          <p:cNvSpPr/>
          <p:nvPr/>
        </p:nvSpPr>
        <p:spPr>
          <a:xfrm>
            <a:off x="12555052" y="-135108"/>
            <a:ext cx="1418368" cy="1418368"/>
          </a:xfrm>
          <a:custGeom>
            <a:avLst/>
            <a:gdLst/>
            <a:ahLst/>
            <a:cxnLst/>
            <a:rect l="l" t="t" r="r" b="b"/>
            <a:pathLst>
              <a:path w="1418368" h="1418368">
                <a:moveTo>
                  <a:pt x="0" y="0"/>
                </a:moveTo>
                <a:lnTo>
                  <a:pt x="1418367" y="0"/>
                </a:lnTo>
                <a:lnTo>
                  <a:pt x="1418367" y="1418367"/>
                </a:lnTo>
                <a:lnTo>
                  <a:pt x="0" y="14183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9609272">
            <a:off x="4323853" y="154118"/>
            <a:ext cx="889508" cy="839914"/>
          </a:xfrm>
          <a:custGeom>
            <a:avLst/>
            <a:gdLst/>
            <a:ahLst/>
            <a:cxnLst/>
            <a:rect l="l" t="t" r="r" b="b"/>
            <a:pathLst>
              <a:path w="889508" h="839914">
                <a:moveTo>
                  <a:pt x="0" y="0"/>
                </a:moveTo>
                <a:lnTo>
                  <a:pt x="889508" y="0"/>
                </a:lnTo>
                <a:lnTo>
                  <a:pt x="889508" y="839914"/>
                </a:lnTo>
                <a:lnTo>
                  <a:pt x="0" y="839914"/>
                </a:lnTo>
                <a:lnTo>
                  <a:pt x="0" y="0"/>
                </a:lnTo>
                <a:close/>
              </a:path>
            </a:pathLst>
          </a:custGeom>
          <a:blipFill>
            <a:blip r:embed="rId4">
              <a:extLst>
                <a:ext uri="{96DAC541-7B7A-43D3-8B79-37D633B846F1}">
                  <asvg:svgBlip xmlns:asvg="http://schemas.microsoft.com/office/drawing/2016/SVG/main" r:embed="rId5"/>
                </a:ext>
              </a:extLst>
            </a:blip>
            <a:stretch>
              <a:fillRect l="-47490" t="-49951"/>
            </a:stretch>
          </a:blipFill>
        </p:spPr>
        <p:txBody>
          <a:bodyPr/>
          <a:lstStyle/>
          <a:p>
            <a:endParaRPr lang="en-US"/>
          </a:p>
        </p:txBody>
      </p:sp>
      <p:sp>
        <p:nvSpPr>
          <p:cNvPr id="9" name="Freeform 9"/>
          <p:cNvSpPr/>
          <p:nvPr/>
        </p:nvSpPr>
        <p:spPr>
          <a:xfrm>
            <a:off x="3657372" y="3315873"/>
            <a:ext cx="12192321" cy="2216786"/>
          </a:xfrm>
          <a:custGeom>
            <a:avLst/>
            <a:gdLst/>
            <a:ahLst/>
            <a:cxnLst/>
            <a:rect l="l" t="t" r="r" b="b"/>
            <a:pathLst>
              <a:path w="12192321" h="2216786">
                <a:moveTo>
                  <a:pt x="0" y="0"/>
                </a:moveTo>
                <a:lnTo>
                  <a:pt x="12192321" y="0"/>
                </a:lnTo>
                <a:lnTo>
                  <a:pt x="12192321" y="2216786"/>
                </a:lnTo>
                <a:lnTo>
                  <a:pt x="0" y="22167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3932107" y="3561895"/>
            <a:ext cx="1672999" cy="1672999"/>
          </a:xfrm>
          <a:custGeom>
            <a:avLst/>
            <a:gdLst/>
            <a:ahLst/>
            <a:cxnLst/>
            <a:rect l="l" t="t" r="r" b="b"/>
            <a:pathLst>
              <a:path w="1672999" h="1672999">
                <a:moveTo>
                  <a:pt x="0" y="0"/>
                </a:moveTo>
                <a:lnTo>
                  <a:pt x="1672999" y="0"/>
                </a:lnTo>
                <a:lnTo>
                  <a:pt x="1672999" y="1672999"/>
                </a:lnTo>
                <a:lnTo>
                  <a:pt x="0" y="16729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3443100" y="6458983"/>
            <a:ext cx="12575052" cy="2286373"/>
          </a:xfrm>
          <a:custGeom>
            <a:avLst/>
            <a:gdLst/>
            <a:ahLst/>
            <a:cxnLst/>
            <a:rect l="l" t="t" r="r" b="b"/>
            <a:pathLst>
              <a:path w="12575052" h="2286373">
                <a:moveTo>
                  <a:pt x="0" y="0"/>
                </a:moveTo>
                <a:lnTo>
                  <a:pt x="12575052" y="0"/>
                </a:lnTo>
                <a:lnTo>
                  <a:pt x="12575052" y="2286373"/>
                </a:lnTo>
                <a:lnTo>
                  <a:pt x="0" y="22863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3721581" y="6818534"/>
            <a:ext cx="1672999" cy="1672999"/>
          </a:xfrm>
          <a:custGeom>
            <a:avLst/>
            <a:gdLst/>
            <a:ahLst/>
            <a:cxnLst/>
            <a:rect l="l" t="t" r="r" b="b"/>
            <a:pathLst>
              <a:path w="1672999" h="1672999">
                <a:moveTo>
                  <a:pt x="0" y="0"/>
                </a:moveTo>
                <a:lnTo>
                  <a:pt x="1672999" y="0"/>
                </a:lnTo>
                <a:lnTo>
                  <a:pt x="1672999" y="1672999"/>
                </a:lnTo>
                <a:lnTo>
                  <a:pt x="0" y="16729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5605106" y="134559"/>
            <a:ext cx="11800442" cy="985520"/>
          </a:xfrm>
          <a:prstGeom prst="rect">
            <a:avLst/>
          </a:prstGeom>
        </p:spPr>
        <p:txBody>
          <a:bodyPr lIns="0" tIns="0" rIns="0" bIns="0" rtlCol="0" anchor="t">
            <a:spAutoFit/>
          </a:bodyPr>
          <a:lstStyle/>
          <a:p>
            <a:pPr>
              <a:lnSpc>
                <a:spcPts val="7704"/>
              </a:lnSpc>
              <a:spcBef>
                <a:spcPct val="0"/>
              </a:spcBef>
            </a:pPr>
            <a:r>
              <a:rPr lang="en-US" sz="6699">
                <a:solidFill>
                  <a:srgbClr val="5D9B4D"/>
                </a:solidFill>
                <a:latin typeface="Fraunces Bold"/>
              </a:rPr>
              <a:t>V. VẬN DỤNG</a:t>
            </a:r>
          </a:p>
        </p:txBody>
      </p:sp>
      <p:sp>
        <p:nvSpPr>
          <p:cNvPr id="14" name="TextBox 14"/>
          <p:cNvSpPr txBox="1"/>
          <p:nvPr/>
        </p:nvSpPr>
        <p:spPr>
          <a:xfrm>
            <a:off x="5952412" y="3708391"/>
            <a:ext cx="9000028" cy="1384300"/>
          </a:xfrm>
          <a:prstGeom prst="rect">
            <a:avLst/>
          </a:prstGeom>
        </p:spPr>
        <p:txBody>
          <a:bodyPr lIns="0" tIns="0" rIns="0" bIns="0" rtlCol="0" anchor="t">
            <a:spAutoFit/>
          </a:bodyPr>
          <a:lstStyle/>
          <a:p>
            <a:pPr algn="just">
              <a:lnSpc>
                <a:spcPts val="5599"/>
              </a:lnSpc>
              <a:spcBef>
                <a:spcPct val="0"/>
              </a:spcBef>
            </a:pPr>
            <a:r>
              <a:rPr lang="en-US" sz="3999">
                <a:solidFill>
                  <a:srgbClr val="745656"/>
                </a:solidFill>
                <a:latin typeface="Roboto Condensed"/>
              </a:rPr>
              <a:t>Lập sơ đồ quan hệ giữa các đoạn văn trong phần thân bài.</a:t>
            </a:r>
          </a:p>
        </p:txBody>
      </p:sp>
      <p:sp>
        <p:nvSpPr>
          <p:cNvPr id="15" name="TextBox 15"/>
          <p:cNvSpPr txBox="1"/>
          <p:nvPr/>
        </p:nvSpPr>
        <p:spPr>
          <a:xfrm>
            <a:off x="5791235" y="6656315"/>
            <a:ext cx="9591216" cy="2089150"/>
          </a:xfrm>
          <a:prstGeom prst="rect">
            <a:avLst/>
          </a:prstGeom>
        </p:spPr>
        <p:txBody>
          <a:bodyPr lIns="0" tIns="0" rIns="0" bIns="0" rtlCol="0" anchor="t">
            <a:spAutoFit/>
          </a:bodyPr>
          <a:lstStyle/>
          <a:p>
            <a:pPr algn="just">
              <a:lnSpc>
                <a:spcPts val="5599"/>
              </a:lnSpc>
              <a:spcBef>
                <a:spcPct val="0"/>
              </a:spcBef>
            </a:pPr>
            <a:r>
              <a:rPr lang="en-US" sz="3999">
                <a:solidFill>
                  <a:srgbClr val="745656"/>
                </a:solidFill>
                <a:latin typeface="Roboto Condensed"/>
              </a:rPr>
              <a:t>Viết câu chuyển đoạn phần 1 (giải thích câu nói) sang phần 2 (chứng minh tính đúng đắn của câu nói).</a:t>
            </a:r>
          </a:p>
        </p:txBody>
      </p:sp>
      <p:sp>
        <p:nvSpPr>
          <p:cNvPr id="16" name="TextBox 16"/>
          <p:cNvSpPr txBox="1"/>
          <p:nvPr/>
        </p:nvSpPr>
        <p:spPr>
          <a:xfrm>
            <a:off x="4495800" y="1946672"/>
            <a:ext cx="9483915" cy="847036"/>
          </a:xfrm>
          <a:prstGeom prst="rect">
            <a:avLst/>
          </a:prstGeom>
        </p:spPr>
        <p:txBody>
          <a:bodyPr wrap="square" lIns="0" tIns="0" rIns="0" bIns="0" rtlCol="0" anchor="t">
            <a:spAutoFit/>
          </a:bodyPr>
          <a:lstStyle/>
          <a:p>
            <a:pPr algn="ctr">
              <a:lnSpc>
                <a:spcPts val="6859"/>
              </a:lnSpc>
            </a:pPr>
            <a:r>
              <a:rPr lang="en-US" sz="4899" dirty="0" err="1">
                <a:solidFill>
                  <a:srgbClr val="FD967E"/>
                </a:solidFill>
                <a:latin typeface="#9Slide07 SVNUT Triumph Press"/>
              </a:rPr>
              <a:t>Học</a:t>
            </a:r>
            <a:r>
              <a:rPr lang="en-US" sz="4899" dirty="0">
                <a:solidFill>
                  <a:srgbClr val="FD967E"/>
                </a:solidFill>
                <a:latin typeface="#9Slide07 SVNUT Triumph Press"/>
              </a:rPr>
              <a:t> </a:t>
            </a:r>
            <a:r>
              <a:rPr lang="en-US" sz="4899" dirty="0" err="1">
                <a:solidFill>
                  <a:srgbClr val="FD967E"/>
                </a:solidFill>
                <a:latin typeface="#9Slide07 SVNUT Triumph Press"/>
              </a:rPr>
              <a:t>sinh</a:t>
            </a:r>
            <a:r>
              <a:rPr lang="en-US" sz="4899" dirty="0">
                <a:solidFill>
                  <a:srgbClr val="FD967E"/>
                </a:solidFill>
                <a:latin typeface="#9Slide07 SVNUT Triumph Press"/>
              </a:rPr>
              <a:t> </a:t>
            </a:r>
            <a:r>
              <a:rPr lang="en-US" sz="4899" dirty="0" err="1">
                <a:solidFill>
                  <a:srgbClr val="FD967E"/>
                </a:solidFill>
                <a:latin typeface="#9Slide07 SVNUT Triumph Press"/>
              </a:rPr>
              <a:t>thực</a:t>
            </a:r>
            <a:r>
              <a:rPr lang="en-US" sz="4899" dirty="0">
                <a:solidFill>
                  <a:srgbClr val="FD967E"/>
                </a:solidFill>
                <a:latin typeface="#9Slide07 SVNUT Triumph Press"/>
              </a:rPr>
              <a:t> </a:t>
            </a:r>
            <a:r>
              <a:rPr lang="en-US" sz="4899" dirty="0" err="1">
                <a:solidFill>
                  <a:srgbClr val="FD967E"/>
                </a:solidFill>
                <a:latin typeface="#9Slide07 SVNUT Triumph Press"/>
              </a:rPr>
              <a:t>hiện</a:t>
            </a:r>
            <a:r>
              <a:rPr lang="en-US" sz="4899" dirty="0">
                <a:solidFill>
                  <a:srgbClr val="FD967E"/>
                </a:solidFill>
                <a:latin typeface="#9Slide07 SVNUT Triumph Press"/>
              </a:rPr>
              <a:t> </a:t>
            </a:r>
            <a:r>
              <a:rPr lang="en-US" sz="4899" dirty="0" err="1">
                <a:solidFill>
                  <a:srgbClr val="FD967E"/>
                </a:solidFill>
                <a:latin typeface="#9Slide07 SVNUT Triumph Press"/>
              </a:rPr>
              <a:t>hai</a:t>
            </a:r>
            <a:r>
              <a:rPr lang="en-US" sz="4899" dirty="0">
                <a:solidFill>
                  <a:srgbClr val="FD967E"/>
                </a:solidFill>
                <a:latin typeface="#9Slide07 SVNUT Triumph Press"/>
              </a:rPr>
              <a:t> </a:t>
            </a:r>
            <a:r>
              <a:rPr lang="en-US" sz="4899" dirty="0" err="1">
                <a:solidFill>
                  <a:srgbClr val="FD967E"/>
                </a:solidFill>
                <a:latin typeface="#9Slide07 SVNUT Triumph Press"/>
              </a:rPr>
              <a:t>nhiệm</a:t>
            </a:r>
            <a:r>
              <a:rPr lang="en-US" sz="4899" dirty="0">
                <a:solidFill>
                  <a:srgbClr val="FD967E"/>
                </a:solidFill>
                <a:latin typeface="#9Slide07 SVNUT Triumph Press"/>
              </a:rPr>
              <a:t> </a:t>
            </a:r>
            <a:r>
              <a:rPr lang="en-US" sz="4899" dirty="0" err="1">
                <a:solidFill>
                  <a:srgbClr val="FD967E"/>
                </a:solidFill>
                <a:latin typeface="#9Slide07 SVNUT Triumph Press"/>
              </a:rPr>
              <a:t>vụ</a:t>
            </a:r>
            <a:r>
              <a:rPr lang="en-US" sz="4899" dirty="0">
                <a:solidFill>
                  <a:srgbClr val="FD967E"/>
                </a:solidFill>
                <a:latin typeface="#9Slide07 SVNUT Triumph Press"/>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7" name="Freeform 7"/>
          <p:cNvSpPr/>
          <p:nvPr/>
        </p:nvSpPr>
        <p:spPr>
          <a:xfrm>
            <a:off x="5613438" y="2973830"/>
            <a:ext cx="5797213" cy="275368"/>
          </a:xfrm>
          <a:custGeom>
            <a:avLst/>
            <a:gdLst/>
            <a:ahLst/>
            <a:cxnLst/>
            <a:rect l="l" t="t" r="r" b="b"/>
            <a:pathLst>
              <a:path w="5797213" h="275368">
                <a:moveTo>
                  <a:pt x="0" y="0"/>
                </a:moveTo>
                <a:lnTo>
                  <a:pt x="5797213" y="0"/>
                </a:lnTo>
                <a:lnTo>
                  <a:pt x="5797213" y="275368"/>
                </a:lnTo>
                <a:lnTo>
                  <a:pt x="0" y="2753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2166544" y="1723119"/>
            <a:ext cx="662608" cy="832161"/>
          </a:xfrm>
          <a:custGeom>
            <a:avLst/>
            <a:gdLst/>
            <a:ahLst/>
            <a:cxnLst/>
            <a:rect l="l" t="t" r="r" b="b"/>
            <a:pathLst>
              <a:path w="662608" h="832161">
                <a:moveTo>
                  <a:pt x="0" y="0"/>
                </a:moveTo>
                <a:lnTo>
                  <a:pt x="662608" y="0"/>
                </a:lnTo>
                <a:lnTo>
                  <a:pt x="662608" y="832161"/>
                </a:lnTo>
                <a:lnTo>
                  <a:pt x="0" y="8321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1216920">
            <a:off x="12615244" y="1273052"/>
            <a:ext cx="3057358" cy="1817150"/>
          </a:xfrm>
          <a:custGeom>
            <a:avLst/>
            <a:gdLst/>
            <a:ahLst/>
            <a:cxnLst/>
            <a:rect l="l" t="t" r="r" b="b"/>
            <a:pathLst>
              <a:path w="3057358" h="1817150">
                <a:moveTo>
                  <a:pt x="0" y="0"/>
                </a:moveTo>
                <a:lnTo>
                  <a:pt x="3057358" y="0"/>
                </a:lnTo>
                <a:lnTo>
                  <a:pt x="3057358" y="1817150"/>
                </a:lnTo>
                <a:lnTo>
                  <a:pt x="0" y="18171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1131318" y="1335506"/>
            <a:ext cx="14761452" cy="1454117"/>
          </a:xfrm>
          <a:prstGeom prst="rect">
            <a:avLst/>
          </a:prstGeom>
        </p:spPr>
        <p:txBody>
          <a:bodyPr lIns="0" tIns="0" rIns="0" bIns="0" rtlCol="0" anchor="t">
            <a:spAutoFit/>
          </a:bodyPr>
          <a:lstStyle/>
          <a:p>
            <a:pPr algn="ctr">
              <a:lnSpc>
                <a:spcPts val="11199"/>
              </a:lnSpc>
              <a:spcBef>
                <a:spcPct val="0"/>
              </a:spcBef>
            </a:pPr>
            <a:r>
              <a:rPr lang="en-US" sz="7999">
                <a:solidFill>
                  <a:srgbClr val="FFB779"/>
                </a:solidFill>
                <a:latin typeface="#9Slide07 Crocante"/>
              </a:rPr>
              <a:t>VUA TỤC NGỮ</a:t>
            </a:r>
          </a:p>
        </p:txBody>
      </p:sp>
      <p:sp>
        <p:nvSpPr>
          <p:cNvPr id="11" name="Freeform 11"/>
          <p:cNvSpPr/>
          <p:nvPr/>
        </p:nvSpPr>
        <p:spPr>
          <a:xfrm>
            <a:off x="3657372" y="3933782"/>
            <a:ext cx="10973256" cy="1995137"/>
          </a:xfrm>
          <a:custGeom>
            <a:avLst/>
            <a:gdLst/>
            <a:ahLst/>
            <a:cxnLst/>
            <a:rect l="l" t="t" r="r" b="b"/>
            <a:pathLst>
              <a:path w="10973256" h="1995137">
                <a:moveTo>
                  <a:pt x="0" y="0"/>
                </a:moveTo>
                <a:lnTo>
                  <a:pt x="10973256" y="0"/>
                </a:lnTo>
                <a:lnTo>
                  <a:pt x="10973256" y="1995137"/>
                </a:lnTo>
                <a:lnTo>
                  <a:pt x="0" y="1995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1651926" y="4341136"/>
            <a:ext cx="14761452" cy="830544"/>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Roboto Condensed"/>
              </a:rPr>
              <a:t>Một miếng khi đói,…</a:t>
            </a:r>
          </a:p>
        </p:txBody>
      </p:sp>
      <p:sp>
        <p:nvSpPr>
          <p:cNvPr id="13" name="Freeform 13"/>
          <p:cNvSpPr/>
          <p:nvPr/>
        </p:nvSpPr>
        <p:spPr>
          <a:xfrm>
            <a:off x="4409195" y="6814744"/>
            <a:ext cx="10973256" cy="1995137"/>
          </a:xfrm>
          <a:custGeom>
            <a:avLst/>
            <a:gdLst/>
            <a:ahLst/>
            <a:cxnLst/>
            <a:rect l="l" t="t" r="r" b="b"/>
            <a:pathLst>
              <a:path w="10973256" h="1995137">
                <a:moveTo>
                  <a:pt x="0" y="0"/>
                </a:moveTo>
                <a:lnTo>
                  <a:pt x="10973255" y="0"/>
                </a:lnTo>
                <a:lnTo>
                  <a:pt x="10973255" y="1995137"/>
                </a:lnTo>
                <a:lnTo>
                  <a:pt x="0" y="1995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TextBox 14"/>
          <p:cNvSpPr txBox="1"/>
          <p:nvPr/>
        </p:nvSpPr>
        <p:spPr>
          <a:xfrm>
            <a:off x="2497848" y="7481494"/>
            <a:ext cx="14761452" cy="830544"/>
          </a:xfrm>
          <a:prstGeom prst="rect">
            <a:avLst/>
          </a:prstGeom>
        </p:spPr>
        <p:txBody>
          <a:bodyPr lIns="0" tIns="0" rIns="0" bIns="0" rtlCol="0" anchor="t">
            <a:spAutoFit/>
          </a:bodyPr>
          <a:lstStyle/>
          <a:p>
            <a:pPr algn="ctr">
              <a:lnSpc>
                <a:spcPts val="6719"/>
              </a:lnSpc>
              <a:spcBef>
                <a:spcPct val="0"/>
              </a:spcBef>
            </a:pPr>
            <a:r>
              <a:rPr lang="en-US" sz="4800" dirty="0" err="1">
                <a:solidFill>
                  <a:srgbClr val="000000"/>
                </a:solidFill>
                <a:latin typeface="Roboto Condensed"/>
              </a:rPr>
              <a:t>Một</a:t>
            </a:r>
            <a:r>
              <a:rPr lang="en-US" sz="4800" dirty="0">
                <a:solidFill>
                  <a:srgbClr val="000000"/>
                </a:solidFill>
                <a:latin typeface="Roboto Condensed"/>
              </a:rPr>
              <a:t> </a:t>
            </a:r>
            <a:r>
              <a:rPr lang="en-US" sz="4800" dirty="0" err="1">
                <a:solidFill>
                  <a:srgbClr val="000000"/>
                </a:solidFill>
                <a:latin typeface="Roboto Condensed"/>
              </a:rPr>
              <a:t>miếng</a:t>
            </a:r>
            <a:r>
              <a:rPr lang="en-US" sz="4800" dirty="0">
                <a:solidFill>
                  <a:srgbClr val="000000"/>
                </a:solidFill>
                <a:latin typeface="Roboto Condensed"/>
              </a:rPr>
              <a:t> </a:t>
            </a:r>
            <a:r>
              <a:rPr lang="en-US" sz="4800" dirty="0" err="1">
                <a:solidFill>
                  <a:srgbClr val="000000"/>
                </a:solidFill>
                <a:latin typeface="Roboto Condensed"/>
              </a:rPr>
              <a:t>khi</a:t>
            </a:r>
            <a:r>
              <a:rPr lang="en-US" sz="4800" dirty="0">
                <a:solidFill>
                  <a:srgbClr val="000000"/>
                </a:solidFill>
                <a:latin typeface="Roboto Condensed"/>
              </a:rPr>
              <a:t> </a:t>
            </a:r>
            <a:r>
              <a:rPr lang="en-US" sz="4800" dirty="0" err="1">
                <a:solidFill>
                  <a:srgbClr val="000000"/>
                </a:solidFill>
                <a:latin typeface="Roboto Condensed"/>
              </a:rPr>
              <a:t>đói</a:t>
            </a:r>
            <a:r>
              <a:rPr lang="en-US" sz="4800" dirty="0">
                <a:solidFill>
                  <a:srgbClr val="000000"/>
                </a:solidFill>
                <a:latin typeface="Roboto Condensed"/>
              </a:rPr>
              <a:t> </a:t>
            </a:r>
            <a:r>
              <a:rPr lang="en-US" sz="4800" dirty="0" err="1">
                <a:solidFill>
                  <a:srgbClr val="000000"/>
                </a:solidFill>
                <a:latin typeface="Roboto Condensed"/>
              </a:rPr>
              <a:t>bằng</a:t>
            </a:r>
            <a:r>
              <a:rPr lang="en-US" sz="4800" dirty="0">
                <a:solidFill>
                  <a:srgbClr val="000000"/>
                </a:solidFill>
                <a:latin typeface="Roboto Condensed"/>
              </a:rPr>
              <a:t> </a:t>
            </a:r>
            <a:r>
              <a:rPr lang="en-US" sz="4800" dirty="0" err="1">
                <a:solidFill>
                  <a:srgbClr val="000000"/>
                </a:solidFill>
                <a:latin typeface="Roboto Condensed"/>
              </a:rPr>
              <a:t>một</a:t>
            </a:r>
            <a:r>
              <a:rPr lang="en-US" sz="4800" dirty="0">
                <a:solidFill>
                  <a:srgbClr val="000000"/>
                </a:solidFill>
                <a:latin typeface="Roboto Condensed"/>
              </a:rPr>
              <a:t> </a:t>
            </a:r>
            <a:r>
              <a:rPr lang="en-US" sz="4800" dirty="0" err="1">
                <a:solidFill>
                  <a:srgbClr val="000000"/>
                </a:solidFill>
                <a:latin typeface="Roboto Condensed"/>
              </a:rPr>
              <a:t>gói</a:t>
            </a:r>
            <a:r>
              <a:rPr lang="en-US" sz="4800" dirty="0">
                <a:solidFill>
                  <a:srgbClr val="000000"/>
                </a:solidFill>
                <a:latin typeface="Roboto Condensed"/>
              </a:rPr>
              <a:t> </a:t>
            </a:r>
            <a:r>
              <a:rPr lang="en-US" sz="4800" dirty="0" err="1">
                <a:solidFill>
                  <a:srgbClr val="000000"/>
                </a:solidFill>
                <a:latin typeface="Roboto Condensed"/>
              </a:rPr>
              <a:t>khi</a:t>
            </a:r>
            <a:r>
              <a:rPr lang="en-US" sz="4800" dirty="0">
                <a:solidFill>
                  <a:srgbClr val="000000"/>
                </a:solidFill>
                <a:latin typeface="Roboto Condensed"/>
              </a:rPr>
              <a:t> no.</a:t>
            </a:r>
          </a:p>
        </p:txBody>
      </p:sp>
      <p:sp>
        <p:nvSpPr>
          <p:cNvPr id="15" name="Freeform 15"/>
          <p:cNvSpPr/>
          <p:nvPr/>
        </p:nvSpPr>
        <p:spPr>
          <a:xfrm rot="-3614411">
            <a:off x="2842003" y="5975569"/>
            <a:ext cx="1630739" cy="1206747"/>
          </a:xfrm>
          <a:custGeom>
            <a:avLst/>
            <a:gdLst/>
            <a:ahLst/>
            <a:cxnLst/>
            <a:rect l="l" t="t" r="r" b="b"/>
            <a:pathLst>
              <a:path w="1630739" h="1206747">
                <a:moveTo>
                  <a:pt x="0" y="0"/>
                </a:moveTo>
                <a:lnTo>
                  <a:pt x="1630739" y="0"/>
                </a:lnTo>
                <a:lnTo>
                  <a:pt x="1630739" y="1206746"/>
                </a:lnTo>
                <a:lnTo>
                  <a:pt x="0" y="12067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7" name="Freeform 7"/>
          <p:cNvSpPr/>
          <p:nvPr/>
        </p:nvSpPr>
        <p:spPr>
          <a:xfrm>
            <a:off x="6654831" y="2563943"/>
            <a:ext cx="5797213" cy="275368"/>
          </a:xfrm>
          <a:custGeom>
            <a:avLst/>
            <a:gdLst/>
            <a:ahLst/>
            <a:cxnLst/>
            <a:rect l="l" t="t" r="r" b="b"/>
            <a:pathLst>
              <a:path w="5797213" h="275368">
                <a:moveTo>
                  <a:pt x="0" y="0"/>
                </a:moveTo>
                <a:lnTo>
                  <a:pt x="5797212" y="0"/>
                </a:lnTo>
                <a:lnTo>
                  <a:pt x="5797212" y="275368"/>
                </a:lnTo>
                <a:lnTo>
                  <a:pt x="0" y="2753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2452043" y="1283259"/>
            <a:ext cx="1418368" cy="1418368"/>
          </a:xfrm>
          <a:custGeom>
            <a:avLst/>
            <a:gdLst/>
            <a:ahLst/>
            <a:cxnLst/>
            <a:rect l="l" t="t" r="r" b="b"/>
            <a:pathLst>
              <a:path w="1418368" h="1418368">
                <a:moveTo>
                  <a:pt x="0" y="0"/>
                </a:moveTo>
                <a:lnTo>
                  <a:pt x="1418368" y="0"/>
                </a:lnTo>
                <a:lnTo>
                  <a:pt x="1418368" y="1418368"/>
                </a:lnTo>
                <a:lnTo>
                  <a:pt x="0" y="14183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3559977" y="3200320"/>
            <a:ext cx="11986921" cy="5383217"/>
          </a:xfrm>
          <a:custGeom>
            <a:avLst/>
            <a:gdLst/>
            <a:ahLst/>
            <a:cxnLst/>
            <a:rect l="l" t="t" r="r" b="b"/>
            <a:pathLst>
              <a:path w="11986921" h="5383217">
                <a:moveTo>
                  <a:pt x="0" y="0"/>
                </a:moveTo>
                <a:lnTo>
                  <a:pt x="11986921" y="0"/>
                </a:lnTo>
                <a:lnTo>
                  <a:pt x="11986921" y="5383218"/>
                </a:lnTo>
                <a:lnTo>
                  <a:pt x="0" y="53832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flipH="1">
            <a:off x="3753421" y="2701627"/>
            <a:ext cx="1059796" cy="1424936"/>
          </a:xfrm>
          <a:custGeom>
            <a:avLst/>
            <a:gdLst/>
            <a:ahLst/>
            <a:cxnLst/>
            <a:rect l="l" t="t" r="r" b="b"/>
            <a:pathLst>
              <a:path w="1059796" h="1424936">
                <a:moveTo>
                  <a:pt x="1059797" y="0"/>
                </a:moveTo>
                <a:lnTo>
                  <a:pt x="0" y="0"/>
                </a:lnTo>
                <a:lnTo>
                  <a:pt x="0" y="1424936"/>
                </a:lnTo>
                <a:lnTo>
                  <a:pt x="1059797" y="1424936"/>
                </a:lnTo>
                <a:lnTo>
                  <a:pt x="1059797"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rot="9609272">
            <a:off x="6210077" y="1157006"/>
            <a:ext cx="889508" cy="839914"/>
          </a:xfrm>
          <a:custGeom>
            <a:avLst/>
            <a:gdLst/>
            <a:ahLst/>
            <a:cxnLst/>
            <a:rect l="l" t="t" r="r" b="b"/>
            <a:pathLst>
              <a:path w="889508" h="839914">
                <a:moveTo>
                  <a:pt x="0" y="0"/>
                </a:moveTo>
                <a:lnTo>
                  <a:pt x="889508" y="0"/>
                </a:lnTo>
                <a:lnTo>
                  <a:pt x="889508" y="839913"/>
                </a:lnTo>
                <a:lnTo>
                  <a:pt x="0" y="839913"/>
                </a:lnTo>
                <a:lnTo>
                  <a:pt x="0" y="0"/>
                </a:lnTo>
                <a:close/>
              </a:path>
            </a:pathLst>
          </a:custGeom>
          <a:blipFill>
            <a:blip r:embed="rId10">
              <a:extLst>
                <a:ext uri="{96DAC541-7B7A-43D3-8B79-37D633B846F1}">
                  <asvg:svgBlip xmlns:asvg="http://schemas.microsoft.com/office/drawing/2016/SVG/main" r:embed="rId11"/>
                </a:ext>
              </a:extLst>
            </a:blip>
            <a:stretch>
              <a:fillRect l="-47490" t="-49951"/>
            </a:stretch>
          </a:blipFill>
        </p:spPr>
        <p:txBody>
          <a:bodyPr/>
          <a:lstStyle/>
          <a:p>
            <a:endParaRPr lang="en-US"/>
          </a:p>
        </p:txBody>
      </p:sp>
      <p:sp>
        <p:nvSpPr>
          <p:cNvPr id="12" name="TextBox 12"/>
          <p:cNvSpPr txBox="1"/>
          <p:nvPr/>
        </p:nvSpPr>
        <p:spPr>
          <a:xfrm>
            <a:off x="6866779" y="1513970"/>
            <a:ext cx="11800442" cy="985520"/>
          </a:xfrm>
          <a:prstGeom prst="rect">
            <a:avLst/>
          </a:prstGeom>
        </p:spPr>
        <p:txBody>
          <a:bodyPr lIns="0" tIns="0" rIns="0" bIns="0" rtlCol="0" anchor="t">
            <a:spAutoFit/>
          </a:bodyPr>
          <a:lstStyle/>
          <a:p>
            <a:pPr>
              <a:lnSpc>
                <a:spcPts val="7704"/>
              </a:lnSpc>
              <a:spcBef>
                <a:spcPct val="0"/>
              </a:spcBef>
            </a:pPr>
            <a:r>
              <a:rPr lang="en-US" sz="6699">
                <a:solidFill>
                  <a:srgbClr val="FD967E"/>
                </a:solidFill>
                <a:latin typeface="Fraunces Bold"/>
              </a:rPr>
              <a:t>V. VẬN DỤNG</a:t>
            </a:r>
          </a:p>
        </p:txBody>
      </p:sp>
      <p:sp>
        <p:nvSpPr>
          <p:cNvPr id="13" name="TextBox 13"/>
          <p:cNvSpPr txBox="1"/>
          <p:nvPr/>
        </p:nvSpPr>
        <p:spPr>
          <a:xfrm>
            <a:off x="4489169" y="4364119"/>
            <a:ext cx="9899312" cy="2625509"/>
          </a:xfrm>
          <a:prstGeom prst="rect">
            <a:avLst/>
          </a:prstGeom>
        </p:spPr>
        <p:txBody>
          <a:bodyPr lIns="0" tIns="0" rIns="0" bIns="0" rtlCol="0" anchor="t">
            <a:spAutoFit/>
          </a:bodyPr>
          <a:lstStyle/>
          <a:p>
            <a:pPr algn="just">
              <a:lnSpc>
                <a:spcPts val="6999"/>
              </a:lnSpc>
            </a:pPr>
            <a:r>
              <a:rPr lang="en-US" sz="4999">
                <a:solidFill>
                  <a:srgbClr val="745656"/>
                </a:solidFill>
                <a:latin typeface="Roboto Condensed"/>
              </a:rPr>
              <a:t>Học sinh chuẩn bị trước bài: </a:t>
            </a:r>
            <a:r>
              <a:rPr lang="en-US" sz="4999">
                <a:solidFill>
                  <a:srgbClr val="745656"/>
                </a:solidFill>
                <a:latin typeface="Roboto Condensed Italics"/>
              </a:rPr>
              <a:t>Nghe và tóm tắt nội dung thuyết trình về nhân vật lịch sử hoặc tác phẩm văn học</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7" name="Freeform 7"/>
          <p:cNvSpPr/>
          <p:nvPr/>
        </p:nvSpPr>
        <p:spPr>
          <a:xfrm>
            <a:off x="5613438" y="2973830"/>
            <a:ext cx="5797213" cy="275368"/>
          </a:xfrm>
          <a:custGeom>
            <a:avLst/>
            <a:gdLst/>
            <a:ahLst/>
            <a:cxnLst/>
            <a:rect l="l" t="t" r="r" b="b"/>
            <a:pathLst>
              <a:path w="5797213" h="275368">
                <a:moveTo>
                  <a:pt x="0" y="0"/>
                </a:moveTo>
                <a:lnTo>
                  <a:pt x="5797213" y="0"/>
                </a:lnTo>
                <a:lnTo>
                  <a:pt x="5797213" y="275368"/>
                </a:lnTo>
                <a:lnTo>
                  <a:pt x="0" y="2753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2166544" y="1723119"/>
            <a:ext cx="662608" cy="832161"/>
          </a:xfrm>
          <a:custGeom>
            <a:avLst/>
            <a:gdLst/>
            <a:ahLst/>
            <a:cxnLst/>
            <a:rect l="l" t="t" r="r" b="b"/>
            <a:pathLst>
              <a:path w="662608" h="832161">
                <a:moveTo>
                  <a:pt x="0" y="0"/>
                </a:moveTo>
                <a:lnTo>
                  <a:pt x="662608" y="0"/>
                </a:lnTo>
                <a:lnTo>
                  <a:pt x="662608" y="832161"/>
                </a:lnTo>
                <a:lnTo>
                  <a:pt x="0" y="8321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1216920">
            <a:off x="12615244" y="1273052"/>
            <a:ext cx="3057358" cy="1817150"/>
          </a:xfrm>
          <a:custGeom>
            <a:avLst/>
            <a:gdLst/>
            <a:ahLst/>
            <a:cxnLst/>
            <a:rect l="l" t="t" r="r" b="b"/>
            <a:pathLst>
              <a:path w="3057358" h="1817150">
                <a:moveTo>
                  <a:pt x="0" y="0"/>
                </a:moveTo>
                <a:lnTo>
                  <a:pt x="3057358" y="0"/>
                </a:lnTo>
                <a:lnTo>
                  <a:pt x="3057358" y="1817150"/>
                </a:lnTo>
                <a:lnTo>
                  <a:pt x="0" y="18171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1131318" y="1335506"/>
            <a:ext cx="14761452" cy="1454117"/>
          </a:xfrm>
          <a:prstGeom prst="rect">
            <a:avLst/>
          </a:prstGeom>
        </p:spPr>
        <p:txBody>
          <a:bodyPr lIns="0" tIns="0" rIns="0" bIns="0" rtlCol="0" anchor="t">
            <a:spAutoFit/>
          </a:bodyPr>
          <a:lstStyle/>
          <a:p>
            <a:pPr algn="ctr">
              <a:lnSpc>
                <a:spcPts val="11199"/>
              </a:lnSpc>
              <a:spcBef>
                <a:spcPct val="0"/>
              </a:spcBef>
            </a:pPr>
            <a:r>
              <a:rPr lang="en-US" sz="7999">
                <a:solidFill>
                  <a:srgbClr val="FFB779"/>
                </a:solidFill>
                <a:latin typeface="#9Slide07 Crocante"/>
              </a:rPr>
              <a:t>VUA TỤC NGỮ</a:t>
            </a:r>
          </a:p>
        </p:txBody>
      </p:sp>
      <p:sp>
        <p:nvSpPr>
          <p:cNvPr id="11" name="Freeform 11"/>
          <p:cNvSpPr/>
          <p:nvPr/>
        </p:nvSpPr>
        <p:spPr>
          <a:xfrm>
            <a:off x="3657372" y="3933782"/>
            <a:ext cx="10973256" cy="1995137"/>
          </a:xfrm>
          <a:custGeom>
            <a:avLst/>
            <a:gdLst/>
            <a:ahLst/>
            <a:cxnLst/>
            <a:rect l="l" t="t" r="r" b="b"/>
            <a:pathLst>
              <a:path w="10973256" h="1995137">
                <a:moveTo>
                  <a:pt x="0" y="0"/>
                </a:moveTo>
                <a:lnTo>
                  <a:pt x="10973256" y="0"/>
                </a:lnTo>
                <a:lnTo>
                  <a:pt x="10973256" y="1995137"/>
                </a:lnTo>
                <a:lnTo>
                  <a:pt x="0" y="1995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1651926" y="4341136"/>
            <a:ext cx="14761452" cy="830544"/>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Roboto Condensed"/>
              </a:rPr>
              <a:t>…, cả tàu bỏ cỏ. </a:t>
            </a:r>
          </a:p>
        </p:txBody>
      </p:sp>
      <p:sp>
        <p:nvSpPr>
          <p:cNvPr id="13" name="Freeform 13"/>
          <p:cNvSpPr/>
          <p:nvPr/>
        </p:nvSpPr>
        <p:spPr>
          <a:xfrm>
            <a:off x="4409195" y="6814744"/>
            <a:ext cx="10973256" cy="1995137"/>
          </a:xfrm>
          <a:custGeom>
            <a:avLst/>
            <a:gdLst/>
            <a:ahLst/>
            <a:cxnLst/>
            <a:rect l="l" t="t" r="r" b="b"/>
            <a:pathLst>
              <a:path w="10973256" h="1995137">
                <a:moveTo>
                  <a:pt x="0" y="0"/>
                </a:moveTo>
                <a:lnTo>
                  <a:pt x="10973255" y="0"/>
                </a:lnTo>
                <a:lnTo>
                  <a:pt x="10973255" y="1995137"/>
                </a:lnTo>
                <a:lnTo>
                  <a:pt x="0" y="1995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TextBox 14"/>
          <p:cNvSpPr txBox="1"/>
          <p:nvPr/>
        </p:nvSpPr>
        <p:spPr>
          <a:xfrm>
            <a:off x="2497848" y="7481494"/>
            <a:ext cx="14761452" cy="830544"/>
          </a:xfrm>
          <a:prstGeom prst="rect">
            <a:avLst/>
          </a:prstGeom>
        </p:spPr>
        <p:txBody>
          <a:bodyPr lIns="0" tIns="0" rIns="0" bIns="0" rtlCol="0" anchor="t">
            <a:spAutoFit/>
          </a:bodyPr>
          <a:lstStyle/>
          <a:p>
            <a:pPr algn="ctr">
              <a:lnSpc>
                <a:spcPts val="6719"/>
              </a:lnSpc>
              <a:spcBef>
                <a:spcPct val="0"/>
              </a:spcBef>
            </a:pPr>
            <a:r>
              <a:rPr lang="en-US" sz="4800" dirty="0" err="1">
                <a:solidFill>
                  <a:srgbClr val="000000"/>
                </a:solidFill>
                <a:latin typeface="Roboto Condensed"/>
              </a:rPr>
              <a:t>Một</a:t>
            </a:r>
            <a:r>
              <a:rPr lang="en-US" sz="4800" dirty="0">
                <a:solidFill>
                  <a:srgbClr val="000000"/>
                </a:solidFill>
                <a:latin typeface="Roboto Condensed"/>
              </a:rPr>
              <a:t> con </a:t>
            </a:r>
            <a:r>
              <a:rPr lang="en-US" sz="4800" dirty="0" err="1">
                <a:solidFill>
                  <a:srgbClr val="000000"/>
                </a:solidFill>
                <a:latin typeface="Roboto Condensed"/>
              </a:rPr>
              <a:t>ngựa</a:t>
            </a:r>
            <a:r>
              <a:rPr lang="en-US" sz="4800" dirty="0">
                <a:solidFill>
                  <a:srgbClr val="000000"/>
                </a:solidFill>
                <a:latin typeface="Roboto Condensed"/>
              </a:rPr>
              <a:t> </a:t>
            </a:r>
            <a:r>
              <a:rPr lang="en-US" sz="4800" dirty="0" err="1">
                <a:solidFill>
                  <a:srgbClr val="000000"/>
                </a:solidFill>
                <a:latin typeface="Roboto Condensed"/>
              </a:rPr>
              <a:t>đau</a:t>
            </a:r>
            <a:r>
              <a:rPr lang="en-US" sz="4800" dirty="0">
                <a:solidFill>
                  <a:srgbClr val="000000"/>
                </a:solidFill>
                <a:latin typeface="Roboto Condensed"/>
              </a:rPr>
              <a:t>, </a:t>
            </a:r>
            <a:r>
              <a:rPr lang="en-US" sz="4800" dirty="0" err="1">
                <a:solidFill>
                  <a:srgbClr val="000000"/>
                </a:solidFill>
                <a:latin typeface="Roboto Condensed"/>
              </a:rPr>
              <a:t>cả</a:t>
            </a:r>
            <a:r>
              <a:rPr lang="en-US" sz="4800" dirty="0">
                <a:solidFill>
                  <a:srgbClr val="000000"/>
                </a:solidFill>
                <a:latin typeface="Roboto Condensed"/>
              </a:rPr>
              <a:t> </a:t>
            </a:r>
            <a:r>
              <a:rPr lang="en-US" sz="4800" dirty="0" err="1">
                <a:solidFill>
                  <a:srgbClr val="000000"/>
                </a:solidFill>
                <a:latin typeface="Roboto Condensed"/>
              </a:rPr>
              <a:t>tàu</a:t>
            </a:r>
            <a:r>
              <a:rPr lang="en-US" sz="4800" dirty="0">
                <a:solidFill>
                  <a:srgbClr val="000000"/>
                </a:solidFill>
                <a:latin typeface="Roboto Condensed"/>
              </a:rPr>
              <a:t> </a:t>
            </a:r>
            <a:r>
              <a:rPr lang="en-US" sz="4800" dirty="0" err="1">
                <a:solidFill>
                  <a:srgbClr val="000000"/>
                </a:solidFill>
                <a:latin typeface="Roboto Condensed"/>
              </a:rPr>
              <a:t>bỏ</a:t>
            </a:r>
            <a:r>
              <a:rPr lang="en-US" sz="4800" dirty="0">
                <a:solidFill>
                  <a:srgbClr val="000000"/>
                </a:solidFill>
                <a:latin typeface="Roboto Condensed"/>
              </a:rPr>
              <a:t> </a:t>
            </a:r>
            <a:r>
              <a:rPr lang="en-US" sz="4800" dirty="0" err="1">
                <a:solidFill>
                  <a:srgbClr val="000000"/>
                </a:solidFill>
                <a:latin typeface="Roboto Condensed"/>
              </a:rPr>
              <a:t>cỏ</a:t>
            </a:r>
            <a:r>
              <a:rPr lang="en-US" sz="4800" dirty="0">
                <a:solidFill>
                  <a:srgbClr val="000000"/>
                </a:solidFill>
                <a:latin typeface="Roboto Condensed"/>
              </a:rPr>
              <a:t>.</a:t>
            </a:r>
          </a:p>
        </p:txBody>
      </p:sp>
      <p:sp>
        <p:nvSpPr>
          <p:cNvPr id="15" name="Freeform 15"/>
          <p:cNvSpPr/>
          <p:nvPr/>
        </p:nvSpPr>
        <p:spPr>
          <a:xfrm rot="-3614411">
            <a:off x="2842003" y="5975569"/>
            <a:ext cx="1630739" cy="1206747"/>
          </a:xfrm>
          <a:custGeom>
            <a:avLst/>
            <a:gdLst/>
            <a:ahLst/>
            <a:cxnLst/>
            <a:rect l="l" t="t" r="r" b="b"/>
            <a:pathLst>
              <a:path w="1630739" h="1206747">
                <a:moveTo>
                  <a:pt x="0" y="0"/>
                </a:moveTo>
                <a:lnTo>
                  <a:pt x="1630739" y="0"/>
                </a:lnTo>
                <a:lnTo>
                  <a:pt x="1630739" y="1206746"/>
                </a:lnTo>
                <a:lnTo>
                  <a:pt x="0" y="12067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7" name="Freeform 7"/>
          <p:cNvSpPr/>
          <p:nvPr/>
        </p:nvSpPr>
        <p:spPr>
          <a:xfrm>
            <a:off x="5613438" y="2973830"/>
            <a:ext cx="5797213" cy="275368"/>
          </a:xfrm>
          <a:custGeom>
            <a:avLst/>
            <a:gdLst/>
            <a:ahLst/>
            <a:cxnLst/>
            <a:rect l="l" t="t" r="r" b="b"/>
            <a:pathLst>
              <a:path w="5797213" h="275368">
                <a:moveTo>
                  <a:pt x="0" y="0"/>
                </a:moveTo>
                <a:lnTo>
                  <a:pt x="5797213" y="0"/>
                </a:lnTo>
                <a:lnTo>
                  <a:pt x="5797213" y="275368"/>
                </a:lnTo>
                <a:lnTo>
                  <a:pt x="0" y="2753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2166544" y="1723119"/>
            <a:ext cx="662608" cy="832161"/>
          </a:xfrm>
          <a:custGeom>
            <a:avLst/>
            <a:gdLst/>
            <a:ahLst/>
            <a:cxnLst/>
            <a:rect l="l" t="t" r="r" b="b"/>
            <a:pathLst>
              <a:path w="662608" h="832161">
                <a:moveTo>
                  <a:pt x="0" y="0"/>
                </a:moveTo>
                <a:lnTo>
                  <a:pt x="662608" y="0"/>
                </a:lnTo>
                <a:lnTo>
                  <a:pt x="662608" y="832161"/>
                </a:lnTo>
                <a:lnTo>
                  <a:pt x="0" y="8321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1216920">
            <a:off x="12615244" y="1273052"/>
            <a:ext cx="3057358" cy="1817150"/>
          </a:xfrm>
          <a:custGeom>
            <a:avLst/>
            <a:gdLst/>
            <a:ahLst/>
            <a:cxnLst/>
            <a:rect l="l" t="t" r="r" b="b"/>
            <a:pathLst>
              <a:path w="3057358" h="1817150">
                <a:moveTo>
                  <a:pt x="0" y="0"/>
                </a:moveTo>
                <a:lnTo>
                  <a:pt x="3057358" y="0"/>
                </a:lnTo>
                <a:lnTo>
                  <a:pt x="3057358" y="1817150"/>
                </a:lnTo>
                <a:lnTo>
                  <a:pt x="0" y="18171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1131318" y="1335506"/>
            <a:ext cx="14761452" cy="1454117"/>
          </a:xfrm>
          <a:prstGeom prst="rect">
            <a:avLst/>
          </a:prstGeom>
        </p:spPr>
        <p:txBody>
          <a:bodyPr lIns="0" tIns="0" rIns="0" bIns="0" rtlCol="0" anchor="t">
            <a:spAutoFit/>
          </a:bodyPr>
          <a:lstStyle/>
          <a:p>
            <a:pPr algn="ctr">
              <a:lnSpc>
                <a:spcPts val="11199"/>
              </a:lnSpc>
              <a:spcBef>
                <a:spcPct val="0"/>
              </a:spcBef>
            </a:pPr>
            <a:r>
              <a:rPr lang="en-US" sz="7999">
                <a:solidFill>
                  <a:srgbClr val="FFB779"/>
                </a:solidFill>
                <a:latin typeface="#9Slide07 Crocante"/>
              </a:rPr>
              <a:t>VUA TỤC NGỮ</a:t>
            </a:r>
          </a:p>
        </p:txBody>
      </p:sp>
      <p:sp>
        <p:nvSpPr>
          <p:cNvPr id="11" name="Freeform 11"/>
          <p:cNvSpPr/>
          <p:nvPr/>
        </p:nvSpPr>
        <p:spPr>
          <a:xfrm>
            <a:off x="3657372" y="3933782"/>
            <a:ext cx="10973256" cy="1995137"/>
          </a:xfrm>
          <a:custGeom>
            <a:avLst/>
            <a:gdLst/>
            <a:ahLst/>
            <a:cxnLst/>
            <a:rect l="l" t="t" r="r" b="b"/>
            <a:pathLst>
              <a:path w="10973256" h="1995137">
                <a:moveTo>
                  <a:pt x="0" y="0"/>
                </a:moveTo>
                <a:lnTo>
                  <a:pt x="10973256" y="0"/>
                </a:lnTo>
                <a:lnTo>
                  <a:pt x="10973256" y="1995137"/>
                </a:lnTo>
                <a:lnTo>
                  <a:pt x="0" y="1995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1651926" y="4341136"/>
            <a:ext cx="14761452" cy="830544"/>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Roboto Condensed"/>
              </a:rPr>
              <a:t> … cho sạch, … cho thơm. </a:t>
            </a:r>
          </a:p>
        </p:txBody>
      </p:sp>
      <p:sp>
        <p:nvSpPr>
          <p:cNvPr id="13" name="Freeform 13"/>
          <p:cNvSpPr/>
          <p:nvPr/>
        </p:nvSpPr>
        <p:spPr>
          <a:xfrm>
            <a:off x="4409195" y="6814744"/>
            <a:ext cx="10973256" cy="1995137"/>
          </a:xfrm>
          <a:custGeom>
            <a:avLst/>
            <a:gdLst/>
            <a:ahLst/>
            <a:cxnLst/>
            <a:rect l="l" t="t" r="r" b="b"/>
            <a:pathLst>
              <a:path w="10973256" h="1995137">
                <a:moveTo>
                  <a:pt x="0" y="0"/>
                </a:moveTo>
                <a:lnTo>
                  <a:pt x="10973255" y="0"/>
                </a:lnTo>
                <a:lnTo>
                  <a:pt x="10973255" y="1995137"/>
                </a:lnTo>
                <a:lnTo>
                  <a:pt x="0" y="1995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TextBox 14"/>
          <p:cNvSpPr txBox="1"/>
          <p:nvPr/>
        </p:nvSpPr>
        <p:spPr>
          <a:xfrm>
            <a:off x="2497848" y="7481494"/>
            <a:ext cx="14761452" cy="830544"/>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Roboto Condensed"/>
              </a:rPr>
              <a:t>Đói cho sạch, rách cho thơm.</a:t>
            </a:r>
          </a:p>
        </p:txBody>
      </p:sp>
      <p:sp>
        <p:nvSpPr>
          <p:cNvPr id="15" name="Freeform 15"/>
          <p:cNvSpPr/>
          <p:nvPr/>
        </p:nvSpPr>
        <p:spPr>
          <a:xfrm rot="-3614411">
            <a:off x="2842003" y="5975569"/>
            <a:ext cx="1630739" cy="1206747"/>
          </a:xfrm>
          <a:custGeom>
            <a:avLst/>
            <a:gdLst/>
            <a:ahLst/>
            <a:cxnLst/>
            <a:rect l="l" t="t" r="r" b="b"/>
            <a:pathLst>
              <a:path w="1630739" h="1206747">
                <a:moveTo>
                  <a:pt x="0" y="0"/>
                </a:moveTo>
                <a:lnTo>
                  <a:pt x="1630739" y="0"/>
                </a:lnTo>
                <a:lnTo>
                  <a:pt x="1630739" y="1206746"/>
                </a:lnTo>
                <a:lnTo>
                  <a:pt x="0" y="12067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7" name="Freeform 7"/>
          <p:cNvSpPr/>
          <p:nvPr/>
        </p:nvSpPr>
        <p:spPr>
          <a:xfrm>
            <a:off x="5613438" y="2973830"/>
            <a:ext cx="5797213" cy="275368"/>
          </a:xfrm>
          <a:custGeom>
            <a:avLst/>
            <a:gdLst/>
            <a:ahLst/>
            <a:cxnLst/>
            <a:rect l="l" t="t" r="r" b="b"/>
            <a:pathLst>
              <a:path w="5797213" h="275368">
                <a:moveTo>
                  <a:pt x="0" y="0"/>
                </a:moveTo>
                <a:lnTo>
                  <a:pt x="5797213" y="0"/>
                </a:lnTo>
                <a:lnTo>
                  <a:pt x="5797213" y="275368"/>
                </a:lnTo>
                <a:lnTo>
                  <a:pt x="0" y="2753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2166544" y="1723119"/>
            <a:ext cx="662608" cy="832161"/>
          </a:xfrm>
          <a:custGeom>
            <a:avLst/>
            <a:gdLst/>
            <a:ahLst/>
            <a:cxnLst/>
            <a:rect l="l" t="t" r="r" b="b"/>
            <a:pathLst>
              <a:path w="662608" h="832161">
                <a:moveTo>
                  <a:pt x="0" y="0"/>
                </a:moveTo>
                <a:lnTo>
                  <a:pt x="662608" y="0"/>
                </a:lnTo>
                <a:lnTo>
                  <a:pt x="662608" y="832161"/>
                </a:lnTo>
                <a:lnTo>
                  <a:pt x="0" y="8321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1216920">
            <a:off x="12615244" y="1273052"/>
            <a:ext cx="3057358" cy="1817150"/>
          </a:xfrm>
          <a:custGeom>
            <a:avLst/>
            <a:gdLst/>
            <a:ahLst/>
            <a:cxnLst/>
            <a:rect l="l" t="t" r="r" b="b"/>
            <a:pathLst>
              <a:path w="3057358" h="1817150">
                <a:moveTo>
                  <a:pt x="0" y="0"/>
                </a:moveTo>
                <a:lnTo>
                  <a:pt x="3057358" y="0"/>
                </a:lnTo>
                <a:lnTo>
                  <a:pt x="3057358" y="1817150"/>
                </a:lnTo>
                <a:lnTo>
                  <a:pt x="0" y="18171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3657372" y="3933782"/>
            <a:ext cx="10973256" cy="1995137"/>
          </a:xfrm>
          <a:custGeom>
            <a:avLst/>
            <a:gdLst/>
            <a:ahLst/>
            <a:cxnLst/>
            <a:rect l="l" t="t" r="r" b="b"/>
            <a:pathLst>
              <a:path w="10973256" h="1995137">
                <a:moveTo>
                  <a:pt x="0" y="0"/>
                </a:moveTo>
                <a:lnTo>
                  <a:pt x="10973256" y="0"/>
                </a:lnTo>
                <a:lnTo>
                  <a:pt x="10973256" y="1995137"/>
                </a:lnTo>
                <a:lnTo>
                  <a:pt x="0" y="1995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4409195" y="6814744"/>
            <a:ext cx="10973256" cy="1995137"/>
          </a:xfrm>
          <a:custGeom>
            <a:avLst/>
            <a:gdLst/>
            <a:ahLst/>
            <a:cxnLst/>
            <a:rect l="l" t="t" r="r" b="b"/>
            <a:pathLst>
              <a:path w="10973256" h="1995137">
                <a:moveTo>
                  <a:pt x="0" y="0"/>
                </a:moveTo>
                <a:lnTo>
                  <a:pt x="10973255" y="0"/>
                </a:lnTo>
                <a:lnTo>
                  <a:pt x="10973255" y="1995137"/>
                </a:lnTo>
                <a:lnTo>
                  <a:pt x="0" y="1995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2227758">
            <a:off x="2842003" y="5975569"/>
            <a:ext cx="1630739" cy="1206747"/>
          </a:xfrm>
          <a:custGeom>
            <a:avLst/>
            <a:gdLst/>
            <a:ahLst/>
            <a:cxnLst/>
            <a:rect l="l" t="t" r="r" b="b"/>
            <a:pathLst>
              <a:path w="1630739" h="1206747">
                <a:moveTo>
                  <a:pt x="0" y="0"/>
                </a:moveTo>
                <a:lnTo>
                  <a:pt x="1630739" y="0"/>
                </a:lnTo>
                <a:lnTo>
                  <a:pt x="1630739" y="1206746"/>
                </a:lnTo>
                <a:lnTo>
                  <a:pt x="0" y="120674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1131318" y="1335506"/>
            <a:ext cx="14761452" cy="1454117"/>
          </a:xfrm>
          <a:prstGeom prst="rect">
            <a:avLst/>
          </a:prstGeom>
        </p:spPr>
        <p:txBody>
          <a:bodyPr lIns="0" tIns="0" rIns="0" bIns="0" rtlCol="0" anchor="t">
            <a:spAutoFit/>
          </a:bodyPr>
          <a:lstStyle/>
          <a:p>
            <a:pPr algn="ctr">
              <a:lnSpc>
                <a:spcPts val="11199"/>
              </a:lnSpc>
              <a:spcBef>
                <a:spcPct val="0"/>
              </a:spcBef>
            </a:pPr>
            <a:r>
              <a:rPr lang="en-US" sz="7999">
                <a:solidFill>
                  <a:srgbClr val="FFB779"/>
                </a:solidFill>
                <a:latin typeface="#9Slide07 Crocante"/>
              </a:rPr>
              <a:t>VUA TỤC NGỮ</a:t>
            </a:r>
          </a:p>
        </p:txBody>
      </p:sp>
      <p:sp>
        <p:nvSpPr>
          <p:cNvPr id="14" name="TextBox 14"/>
          <p:cNvSpPr txBox="1"/>
          <p:nvPr/>
        </p:nvSpPr>
        <p:spPr>
          <a:xfrm>
            <a:off x="1651926" y="4341136"/>
            <a:ext cx="14761452" cy="830544"/>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Roboto Condensed"/>
              </a:rPr>
              <a:t>Gần mực…, …. thì rạng.</a:t>
            </a:r>
          </a:p>
        </p:txBody>
      </p:sp>
      <p:sp>
        <p:nvSpPr>
          <p:cNvPr id="15" name="TextBox 15"/>
          <p:cNvSpPr txBox="1"/>
          <p:nvPr/>
        </p:nvSpPr>
        <p:spPr>
          <a:xfrm>
            <a:off x="2497848" y="7481494"/>
            <a:ext cx="14761452" cy="830544"/>
          </a:xfrm>
          <a:prstGeom prst="rect">
            <a:avLst/>
          </a:prstGeom>
        </p:spPr>
        <p:txBody>
          <a:bodyPr lIns="0" tIns="0" rIns="0" bIns="0" rtlCol="0" anchor="t">
            <a:spAutoFit/>
          </a:bodyPr>
          <a:lstStyle/>
          <a:p>
            <a:pPr algn="ctr">
              <a:lnSpc>
                <a:spcPts val="6719"/>
              </a:lnSpc>
              <a:spcBef>
                <a:spcPct val="0"/>
              </a:spcBef>
            </a:pPr>
            <a:r>
              <a:rPr lang="en-US" sz="4800" dirty="0" err="1">
                <a:solidFill>
                  <a:srgbClr val="000000"/>
                </a:solidFill>
                <a:latin typeface="Roboto Condensed"/>
              </a:rPr>
              <a:t>Gần</a:t>
            </a:r>
            <a:r>
              <a:rPr lang="en-US" sz="4800" dirty="0">
                <a:solidFill>
                  <a:srgbClr val="000000"/>
                </a:solidFill>
                <a:latin typeface="Roboto Condensed"/>
              </a:rPr>
              <a:t> </a:t>
            </a:r>
            <a:r>
              <a:rPr lang="en-US" sz="4800" dirty="0" err="1">
                <a:solidFill>
                  <a:srgbClr val="000000"/>
                </a:solidFill>
                <a:latin typeface="Roboto Condensed"/>
              </a:rPr>
              <a:t>mực</a:t>
            </a:r>
            <a:r>
              <a:rPr lang="en-US" sz="4800" dirty="0">
                <a:solidFill>
                  <a:srgbClr val="000000"/>
                </a:solidFill>
                <a:latin typeface="Roboto Condensed"/>
              </a:rPr>
              <a:t> </a:t>
            </a:r>
            <a:r>
              <a:rPr lang="en-US" sz="4800" dirty="0" err="1">
                <a:solidFill>
                  <a:srgbClr val="000000"/>
                </a:solidFill>
                <a:latin typeface="Roboto Condensed"/>
              </a:rPr>
              <a:t>thì</a:t>
            </a:r>
            <a:r>
              <a:rPr lang="en-US" sz="4800" dirty="0">
                <a:solidFill>
                  <a:srgbClr val="000000"/>
                </a:solidFill>
                <a:latin typeface="Roboto Condensed"/>
              </a:rPr>
              <a:t> </a:t>
            </a:r>
            <a:r>
              <a:rPr lang="en-US" sz="4800" dirty="0" err="1">
                <a:solidFill>
                  <a:srgbClr val="000000"/>
                </a:solidFill>
                <a:latin typeface="Roboto Condensed"/>
              </a:rPr>
              <a:t>đen</a:t>
            </a:r>
            <a:r>
              <a:rPr lang="en-US" sz="4800" dirty="0">
                <a:solidFill>
                  <a:srgbClr val="000000"/>
                </a:solidFill>
                <a:latin typeface="Roboto Condensed"/>
              </a:rPr>
              <a:t>, </a:t>
            </a:r>
            <a:r>
              <a:rPr lang="en-US" sz="4800" dirty="0" err="1">
                <a:solidFill>
                  <a:srgbClr val="000000"/>
                </a:solidFill>
                <a:latin typeface="Roboto Condensed"/>
              </a:rPr>
              <a:t>gần</a:t>
            </a:r>
            <a:r>
              <a:rPr lang="en-US" sz="4800" dirty="0">
                <a:solidFill>
                  <a:srgbClr val="000000"/>
                </a:solidFill>
                <a:latin typeface="Roboto Condensed"/>
              </a:rPr>
              <a:t> </a:t>
            </a:r>
            <a:r>
              <a:rPr lang="en-US" sz="4800" dirty="0" err="1">
                <a:solidFill>
                  <a:srgbClr val="000000"/>
                </a:solidFill>
                <a:latin typeface="Roboto Condensed"/>
              </a:rPr>
              <a:t>đèn</a:t>
            </a:r>
            <a:r>
              <a:rPr lang="en-US" sz="4800" dirty="0">
                <a:solidFill>
                  <a:srgbClr val="000000"/>
                </a:solidFill>
                <a:latin typeface="Roboto Condensed"/>
              </a:rPr>
              <a:t> </a:t>
            </a:r>
            <a:r>
              <a:rPr lang="en-US" sz="4800" dirty="0" err="1">
                <a:solidFill>
                  <a:srgbClr val="000000"/>
                </a:solidFill>
                <a:latin typeface="Roboto Condensed"/>
              </a:rPr>
              <a:t>thì</a:t>
            </a:r>
            <a:r>
              <a:rPr lang="en-US" sz="4800" dirty="0">
                <a:solidFill>
                  <a:srgbClr val="000000"/>
                </a:solidFill>
                <a:latin typeface="Roboto Condensed"/>
              </a:rPr>
              <a:t> </a:t>
            </a:r>
            <a:r>
              <a:rPr lang="en-US" sz="4800" dirty="0" err="1">
                <a:solidFill>
                  <a:srgbClr val="000000"/>
                </a:solidFill>
                <a:latin typeface="Roboto Condensed"/>
              </a:rPr>
              <a:t>rạng</a:t>
            </a:r>
            <a:r>
              <a:rPr lang="en-US" sz="4800" dirty="0">
                <a:solidFill>
                  <a:srgbClr val="000000"/>
                </a:solidFill>
                <a:latin typeface="Roboto Condense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grpSp>
        <p:nvGrpSpPr>
          <p:cNvPr id="2" name="Group 2"/>
          <p:cNvGrpSpPr/>
          <p:nvPr/>
        </p:nvGrpSpPr>
        <p:grpSpPr>
          <a:xfrm>
            <a:off x="1763274" y="1016271"/>
            <a:ext cx="14761452" cy="8254459"/>
            <a:chOff x="0" y="0"/>
            <a:chExt cx="3902883" cy="2182454"/>
          </a:xfrm>
        </p:grpSpPr>
        <p:sp>
          <p:nvSpPr>
            <p:cNvPr id="3" name="Freeform 3"/>
            <p:cNvSpPr/>
            <p:nvPr/>
          </p:nvSpPr>
          <p:spPr>
            <a:xfrm>
              <a:off x="0" y="0"/>
              <a:ext cx="3902883" cy="2182454"/>
            </a:xfrm>
            <a:custGeom>
              <a:avLst/>
              <a:gdLst/>
              <a:ahLst/>
              <a:cxnLst/>
              <a:rect l="l" t="t" r="r" b="b"/>
              <a:pathLst>
                <a:path w="3902883" h="2182454">
                  <a:moveTo>
                    <a:pt x="19405" y="0"/>
                  </a:moveTo>
                  <a:lnTo>
                    <a:pt x="3883477" y="0"/>
                  </a:lnTo>
                  <a:cubicBezTo>
                    <a:pt x="3888624" y="0"/>
                    <a:pt x="3893560" y="2044"/>
                    <a:pt x="3897199" y="5684"/>
                  </a:cubicBezTo>
                  <a:cubicBezTo>
                    <a:pt x="3900838" y="9323"/>
                    <a:pt x="3902883" y="14259"/>
                    <a:pt x="3902883" y="19405"/>
                  </a:cubicBezTo>
                  <a:lnTo>
                    <a:pt x="3902883" y="2163048"/>
                  </a:lnTo>
                  <a:cubicBezTo>
                    <a:pt x="3902883" y="2168195"/>
                    <a:pt x="3900838" y="2173131"/>
                    <a:pt x="3897199" y="2176770"/>
                  </a:cubicBezTo>
                  <a:cubicBezTo>
                    <a:pt x="3893560" y="2180409"/>
                    <a:pt x="3888624" y="2182454"/>
                    <a:pt x="3883477" y="2182454"/>
                  </a:cubicBezTo>
                  <a:lnTo>
                    <a:pt x="19405" y="2182454"/>
                  </a:lnTo>
                  <a:cubicBezTo>
                    <a:pt x="14259" y="2182454"/>
                    <a:pt x="9323" y="2180409"/>
                    <a:pt x="5684" y="2176770"/>
                  </a:cubicBezTo>
                  <a:cubicBezTo>
                    <a:pt x="2044" y="2173131"/>
                    <a:pt x="0" y="2168195"/>
                    <a:pt x="0" y="2163048"/>
                  </a:cubicBezTo>
                  <a:lnTo>
                    <a:pt x="0" y="19405"/>
                  </a:lnTo>
                  <a:cubicBezTo>
                    <a:pt x="0" y="14259"/>
                    <a:pt x="2044" y="9323"/>
                    <a:pt x="5684" y="5684"/>
                  </a:cubicBezTo>
                  <a:cubicBezTo>
                    <a:pt x="9323" y="2044"/>
                    <a:pt x="14259" y="0"/>
                    <a:pt x="19405" y="0"/>
                  </a:cubicBezTo>
                  <a:close/>
                </a:path>
              </a:pathLst>
            </a:custGeom>
            <a:solidFill>
              <a:srgbClr val="FFFFFF"/>
            </a:solidFill>
          </p:spPr>
          <p:txBody>
            <a:bodyPr/>
            <a:lstStyle/>
            <a:p>
              <a:endParaRPr lang="en-US"/>
            </a:p>
          </p:txBody>
        </p:sp>
        <p:sp>
          <p:nvSpPr>
            <p:cNvPr id="4" name="TextBox 4"/>
            <p:cNvSpPr txBox="1"/>
            <p:nvPr/>
          </p:nvSpPr>
          <p:spPr>
            <a:xfrm>
              <a:off x="0" y="-28575"/>
              <a:ext cx="3902883" cy="2211029"/>
            </a:xfrm>
            <a:prstGeom prst="rect">
              <a:avLst/>
            </a:prstGeom>
          </p:spPr>
          <p:txBody>
            <a:bodyPr lIns="50800" tIns="50800" rIns="50800" bIns="50800" rtlCol="0" anchor="ctr"/>
            <a:lstStyle/>
            <a:p>
              <a:pPr algn="ctr">
                <a:lnSpc>
                  <a:spcPts val="1960"/>
                </a:lnSpc>
                <a:spcBef>
                  <a:spcPct val="0"/>
                </a:spcBef>
              </a:pPr>
              <a:endParaRPr/>
            </a:p>
          </p:txBody>
        </p:sp>
      </p:grpSp>
      <p:sp>
        <p:nvSpPr>
          <p:cNvPr id="9" name="Freeform 9"/>
          <p:cNvSpPr/>
          <p:nvPr/>
        </p:nvSpPr>
        <p:spPr>
          <a:xfrm>
            <a:off x="8166688" y="8519238"/>
            <a:ext cx="7315200" cy="347472"/>
          </a:xfrm>
          <a:custGeom>
            <a:avLst/>
            <a:gdLst/>
            <a:ahLst/>
            <a:cxnLst/>
            <a:rect l="l" t="t" r="r" b="b"/>
            <a:pathLst>
              <a:path w="7315200" h="347472">
                <a:moveTo>
                  <a:pt x="0" y="0"/>
                </a:moveTo>
                <a:lnTo>
                  <a:pt x="7315200" y="0"/>
                </a:lnTo>
                <a:lnTo>
                  <a:pt x="7315200" y="347472"/>
                </a:lnTo>
                <a:lnTo>
                  <a:pt x="0" y="3474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10"/>
          <p:cNvSpPr txBox="1"/>
          <p:nvPr/>
        </p:nvSpPr>
        <p:spPr>
          <a:xfrm>
            <a:off x="3282891" y="1678180"/>
            <a:ext cx="10890445" cy="2228214"/>
          </a:xfrm>
          <a:prstGeom prst="rect">
            <a:avLst/>
          </a:prstGeom>
        </p:spPr>
        <p:txBody>
          <a:bodyPr lIns="0" tIns="0" rIns="0" bIns="0" rtlCol="0" anchor="t">
            <a:spAutoFit/>
          </a:bodyPr>
          <a:lstStyle/>
          <a:p>
            <a:pPr algn="ctr">
              <a:lnSpc>
                <a:spcPts val="8960"/>
              </a:lnSpc>
              <a:spcBef>
                <a:spcPct val="0"/>
              </a:spcBef>
            </a:pPr>
            <a:r>
              <a:rPr lang="en-US" sz="6400">
                <a:solidFill>
                  <a:srgbClr val="E79C97"/>
                </a:solidFill>
                <a:latin typeface="Fraunces Bold"/>
              </a:rPr>
              <a:t>BÀI 8: TRUYỆN LỊCH SỬ VÀ TIỂU THUYẾT</a:t>
            </a:r>
          </a:p>
        </p:txBody>
      </p:sp>
      <p:sp>
        <p:nvSpPr>
          <p:cNvPr id="11" name="TextBox 11"/>
          <p:cNvSpPr txBox="1"/>
          <p:nvPr/>
        </p:nvSpPr>
        <p:spPr>
          <a:xfrm>
            <a:off x="6705600" y="4258820"/>
            <a:ext cx="4503933" cy="884680"/>
          </a:xfrm>
          <a:prstGeom prst="rect">
            <a:avLst/>
          </a:prstGeom>
        </p:spPr>
        <p:txBody>
          <a:bodyPr wrap="square" lIns="0" tIns="0" rIns="0" bIns="0" rtlCol="0" anchor="t">
            <a:spAutoFit/>
          </a:bodyPr>
          <a:lstStyle/>
          <a:p>
            <a:pPr algn="ctr">
              <a:lnSpc>
                <a:spcPts val="6819"/>
              </a:lnSpc>
              <a:spcBef>
                <a:spcPct val="0"/>
              </a:spcBef>
            </a:pPr>
            <a:r>
              <a:rPr lang="en-US" sz="5929" dirty="0">
                <a:solidFill>
                  <a:srgbClr val="E79C97"/>
                </a:solidFill>
                <a:latin typeface="Roboto Condensed"/>
              </a:rPr>
              <a:t>KĨ NĂNG VIẾT</a:t>
            </a:r>
          </a:p>
        </p:txBody>
      </p:sp>
      <p:sp>
        <p:nvSpPr>
          <p:cNvPr id="12" name="TextBox 12"/>
          <p:cNvSpPr txBox="1"/>
          <p:nvPr/>
        </p:nvSpPr>
        <p:spPr>
          <a:xfrm>
            <a:off x="2757443" y="5257800"/>
            <a:ext cx="12865335" cy="2517775"/>
          </a:xfrm>
          <a:prstGeom prst="rect">
            <a:avLst/>
          </a:prstGeom>
        </p:spPr>
        <p:txBody>
          <a:bodyPr lIns="0" tIns="0" rIns="0" bIns="0" rtlCol="0" anchor="t">
            <a:spAutoFit/>
          </a:bodyPr>
          <a:lstStyle/>
          <a:p>
            <a:pPr algn="ctr">
              <a:lnSpc>
                <a:spcPts val="9800"/>
              </a:lnSpc>
            </a:pPr>
            <a:r>
              <a:rPr lang="en-US" sz="7000">
                <a:solidFill>
                  <a:srgbClr val="A1BD99"/>
                </a:solidFill>
                <a:latin typeface="iCiel Crocante"/>
              </a:rPr>
              <a:t>NGHỊ LUẬN VỀ MỘT </a:t>
            </a:r>
          </a:p>
          <a:p>
            <a:pPr algn="ctr">
              <a:lnSpc>
                <a:spcPts val="9800"/>
              </a:lnSpc>
              <a:spcBef>
                <a:spcPct val="0"/>
              </a:spcBef>
            </a:pPr>
            <a:r>
              <a:rPr lang="en-US" sz="7000">
                <a:solidFill>
                  <a:srgbClr val="A1BD99"/>
                </a:solidFill>
                <a:latin typeface="iCiel Crocante"/>
              </a:rPr>
              <a:t>TƯ TƯỞNG, ĐẠO LÍ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CCA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16271"/>
            <a:ext cx="16230600" cy="8761896"/>
            <a:chOff x="0" y="0"/>
            <a:chExt cx="4291321" cy="2316619"/>
          </a:xfrm>
        </p:grpSpPr>
        <p:sp>
          <p:nvSpPr>
            <p:cNvPr id="3" name="Freeform 3"/>
            <p:cNvSpPr/>
            <p:nvPr/>
          </p:nvSpPr>
          <p:spPr>
            <a:xfrm>
              <a:off x="0" y="0"/>
              <a:ext cx="4291321" cy="2316618"/>
            </a:xfrm>
            <a:custGeom>
              <a:avLst/>
              <a:gdLst/>
              <a:ahLst/>
              <a:cxnLst/>
              <a:rect l="l" t="t" r="r" b="b"/>
              <a:pathLst>
                <a:path w="4291321" h="2316618">
                  <a:moveTo>
                    <a:pt x="17649" y="0"/>
                  </a:moveTo>
                  <a:lnTo>
                    <a:pt x="4273672" y="0"/>
                  </a:lnTo>
                  <a:cubicBezTo>
                    <a:pt x="4283420" y="0"/>
                    <a:pt x="4291321" y="7902"/>
                    <a:pt x="4291321" y="17649"/>
                  </a:cubicBezTo>
                  <a:lnTo>
                    <a:pt x="4291321" y="2298970"/>
                  </a:lnTo>
                  <a:cubicBezTo>
                    <a:pt x="4291321" y="2303650"/>
                    <a:pt x="4289461" y="2308140"/>
                    <a:pt x="4286152" y="2311449"/>
                  </a:cubicBezTo>
                  <a:cubicBezTo>
                    <a:pt x="4282842" y="2314759"/>
                    <a:pt x="4278353" y="2316618"/>
                    <a:pt x="4273672" y="2316618"/>
                  </a:cubicBezTo>
                  <a:lnTo>
                    <a:pt x="17649" y="2316618"/>
                  </a:lnTo>
                  <a:cubicBezTo>
                    <a:pt x="12968" y="2316618"/>
                    <a:pt x="8479" y="2314759"/>
                    <a:pt x="5169" y="2311449"/>
                  </a:cubicBezTo>
                  <a:cubicBezTo>
                    <a:pt x="1859" y="2308140"/>
                    <a:pt x="0" y="2303650"/>
                    <a:pt x="0" y="2298970"/>
                  </a:cubicBezTo>
                  <a:lnTo>
                    <a:pt x="0" y="17649"/>
                  </a:lnTo>
                  <a:cubicBezTo>
                    <a:pt x="0" y="12968"/>
                    <a:pt x="1859" y="8479"/>
                    <a:pt x="5169" y="5169"/>
                  </a:cubicBezTo>
                  <a:cubicBezTo>
                    <a:pt x="8479" y="1859"/>
                    <a:pt x="12968" y="0"/>
                    <a:pt x="17649" y="0"/>
                  </a:cubicBezTo>
                  <a:close/>
                </a:path>
              </a:pathLst>
            </a:custGeom>
            <a:solidFill>
              <a:srgbClr val="FFFFFF"/>
            </a:solidFill>
          </p:spPr>
          <p:txBody>
            <a:bodyPr/>
            <a:lstStyle/>
            <a:p>
              <a:endParaRPr lang="en-US"/>
            </a:p>
          </p:txBody>
        </p:sp>
        <p:sp>
          <p:nvSpPr>
            <p:cNvPr id="4" name="TextBox 4"/>
            <p:cNvSpPr txBox="1"/>
            <p:nvPr/>
          </p:nvSpPr>
          <p:spPr>
            <a:xfrm>
              <a:off x="0" y="-28575"/>
              <a:ext cx="4291321" cy="2345194"/>
            </a:xfrm>
            <a:prstGeom prst="rect">
              <a:avLst/>
            </a:prstGeom>
          </p:spPr>
          <p:txBody>
            <a:bodyPr lIns="50800" tIns="50800" rIns="50800" bIns="50800" rtlCol="0" anchor="ctr"/>
            <a:lstStyle/>
            <a:p>
              <a:pPr algn="ctr">
                <a:lnSpc>
                  <a:spcPts val="1960"/>
                </a:lnSpc>
                <a:spcBef>
                  <a:spcPct val="0"/>
                </a:spcBef>
              </a:pPr>
              <a:endParaRPr/>
            </a:p>
          </p:txBody>
        </p:sp>
      </p:grpSp>
      <p:sp>
        <p:nvSpPr>
          <p:cNvPr id="7" name="TextBox 7"/>
          <p:cNvSpPr txBox="1"/>
          <p:nvPr/>
        </p:nvSpPr>
        <p:spPr>
          <a:xfrm>
            <a:off x="1028700" y="2593355"/>
            <a:ext cx="15325564" cy="6664945"/>
          </a:xfrm>
          <a:prstGeom prst="rect">
            <a:avLst/>
          </a:prstGeom>
        </p:spPr>
        <p:txBody>
          <a:bodyPr lIns="0" tIns="0" rIns="0" bIns="0" rtlCol="0" anchor="t">
            <a:spAutoFit/>
          </a:bodyPr>
          <a:lstStyle/>
          <a:p>
            <a:pPr marL="906780" lvl="1" indent="-453390" algn="just">
              <a:lnSpc>
                <a:spcPts val="5880"/>
              </a:lnSpc>
              <a:buFont typeface="Arial"/>
              <a:buChar char="•"/>
            </a:pPr>
            <a:r>
              <a:rPr lang="en-US" sz="4200">
                <a:solidFill>
                  <a:srgbClr val="000000"/>
                </a:solidFill>
                <a:latin typeface="Roboto Condensed"/>
              </a:rPr>
              <a:t>Học sinh đọc cá nhân phần định nghĩa và yêu cầu kiểu văn bản trong 3 phút</a:t>
            </a:r>
          </a:p>
          <a:p>
            <a:pPr marL="906780" lvl="1" indent="-453390" algn="just">
              <a:lnSpc>
                <a:spcPts val="5880"/>
              </a:lnSpc>
              <a:buFont typeface="Arial"/>
              <a:buChar char="•"/>
            </a:pPr>
            <a:r>
              <a:rPr lang="en-US" sz="4200">
                <a:solidFill>
                  <a:srgbClr val="000000"/>
                </a:solidFill>
                <a:latin typeface="Roboto Condensed"/>
              </a:rPr>
              <a:t>Tham gia thử thách chuyền bút: bút sẽ được chuyền ngẫu nhiên theo tín hiệu của 1 bản nhạc, nhạc dừng ở đâu bóng đang ở vị trí của bạn nào là bạn đó cần đưa ra 1 thông tin về yêu cầu kiểu bài trong vòng 5s. Cứ thể tiếp tục cho tới khi tìm được hết yêu cầu kiểu bài. Ai nêu được thì có điểm thưởng, không nêu được phải thực hiện thử thách mà GV đưa ra (có thể nhảy theo một điệu nhạc, hát một đoạn trong một bài hát, diễn tả theo một hình ảnh)</a:t>
            </a:r>
          </a:p>
        </p:txBody>
      </p:sp>
      <p:sp>
        <p:nvSpPr>
          <p:cNvPr id="8" name="TextBox 8"/>
          <p:cNvSpPr txBox="1"/>
          <p:nvPr/>
        </p:nvSpPr>
        <p:spPr>
          <a:xfrm>
            <a:off x="1900603" y="1596012"/>
            <a:ext cx="13581757" cy="736600"/>
          </a:xfrm>
          <a:prstGeom prst="rect">
            <a:avLst/>
          </a:prstGeom>
        </p:spPr>
        <p:txBody>
          <a:bodyPr lIns="0" tIns="0" rIns="0" bIns="0" rtlCol="0" anchor="t">
            <a:spAutoFit/>
          </a:bodyPr>
          <a:lstStyle/>
          <a:p>
            <a:pPr>
              <a:lnSpc>
                <a:spcPts val="5750"/>
              </a:lnSpc>
              <a:spcBef>
                <a:spcPct val="0"/>
              </a:spcBef>
            </a:pPr>
            <a:r>
              <a:rPr lang="en-US" sz="5000">
                <a:solidFill>
                  <a:srgbClr val="A1BD99"/>
                </a:solidFill>
                <a:latin typeface="Fraunces Bold"/>
              </a:rPr>
              <a:t> I. TÌM HIỂU YÊU CẦU CỦA KIỂU VĂN BẢN</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ED7FE"/>
        </a:solidFill>
        <a:effectLst/>
      </p:bgPr>
    </p:bg>
    <p:spTree>
      <p:nvGrpSpPr>
        <p:cNvPr id="1" name=""/>
        <p:cNvGrpSpPr/>
        <p:nvPr/>
      </p:nvGrpSpPr>
      <p:grpSpPr>
        <a:xfrm>
          <a:off x="0" y="0"/>
          <a:ext cx="0" cy="0"/>
          <a:chOff x="0" y="0"/>
          <a:chExt cx="0" cy="0"/>
        </a:xfrm>
      </p:grpSpPr>
      <p:grpSp>
        <p:nvGrpSpPr>
          <p:cNvPr id="2" name="Group 2"/>
          <p:cNvGrpSpPr/>
          <p:nvPr/>
        </p:nvGrpSpPr>
        <p:grpSpPr>
          <a:xfrm>
            <a:off x="1395987" y="756195"/>
            <a:ext cx="15496026" cy="8526964"/>
            <a:chOff x="0" y="0"/>
            <a:chExt cx="4097102" cy="2254503"/>
          </a:xfrm>
        </p:grpSpPr>
        <p:sp>
          <p:nvSpPr>
            <p:cNvPr id="3" name="Freeform 3"/>
            <p:cNvSpPr/>
            <p:nvPr/>
          </p:nvSpPr>
          <p:spPr>
            <a:xfrm>
              <a:off x="0" y="0"/>
              <a:ext cx="4097102" cy="2254503"/>
            </a:xfrm>
            <a:custGeom>
              <a:avLst/>
              <a:gdLst/>
              <a:ahLst/>
              <a:cxnLst/>
              <a:rect l="l" t="t" r="r" b="b"/>
              <a:pathLst>
                <a:path w="4097102" h="2254503">
                  <a:moveTo>
                    <a:pt x="18485" y="0"/>
                  </a:moveTo>
                  <a:lnTo>
                    <a:pt x="4078617" y="0"/>
                  </a:lnTo>
                  <a:cubicBezTo>
                    <a:pt x="4088826" y="0"/>
                    <a:pt x="4097102" y="8276"/>
                    <a:pt x="4097102" y="18485"/>
                  </a:cubicBezTo>
                  <a:lnTo>
                    <a:pt x="4097102" y="2236018"/>
                  </a:lnTo>
                  <a:cubicBezTo>
                    <a:pt x="4097102" y="2246227"/>
                    <a:pt x="4088826" y="2254503"/>
                    <a:pt x="4078617" y="2254503"/>
                  </a:cubicBezTo>
                  <a:lnTo>
                    <a:pt x="18485" y="2254503"/>
                  </a:lnTo>
                  <a:cubicBezTo>
                    <a:pt x="8276" y="2254503"/>
                    <a:pt x="0" y="2246227"/>
                    <a:pt x="0" y="2236018"/>
                  </a:cubicBezTo>
                  <a:lnTo>
                    <a:pt x="0" y="18485"/>
                  </a:lnTo>
                  <a:cubicBezTo>
                    <a:pt x="0" y="8276"/>
                    <a:pt x="8276" y="0"/>
                    <a:pt x="18485" y="0"/>
                  </a:cubicBezTo>
                  <a:close/>
                </a:path>
              </a:pathLst>
            </a:custGeom>
            <a:solidFill>
              <a:srgbClr val="FFFFFF"/>
            </a:solidFill>
          </p:spPr>
          <p:txBody>
            <a:bodyPr/>
            <a:lstStyle/>
            <a:p>
              <a:endParaRPr lang="en-US"/>
            </a:p>
          </p:txBody>
        </p:sp>
        <p:sp>
          <p:nvSpPr>
            <p:cNvPr id="4" name="TextBox 4"/>
            <p:cNvSpPr txBox="1"/>
            <p:nvPr/>
          </p:nvSpPr>
          <p:spPr>
            <a:xfrm>
              <a:off x="0" y="-28575"/>
              <a:ext cx="4097102" cy="2283078"/>
            </a:xfrm>
            <a:prstGeom prst="rect">
              <a:avLst/>
            </a:prstGeom>
          </p:spPr>
          <p:txBody>
            <a:bodyPr lIns="50800" tIns="50800" rIns="50800" bIns="50800" rtlCol="0" anchor="ctr"/>
            <a:lstStyle/>
            <a:p>
              <a:pPr algn="ctr">
                <a:lnSpc>
                  <a:spcPts val="1960"/>
                </a:lnSpc>
                <a:spcBef>
                  <a:spcPct val="0"/>
                </a:spcBef>
              </a:pPr>
              <a:endParaRPr/>
            </a:p>
          </p:txBody>
        </p:sp>
      </p:grpSp>
      <p:sp>
        <p:nvSpPr>
          <p:cNvPr id="7" name="Freeform 7"/>
          <p:cNvSpPr/>
          <p:nvPr/>
        </p:nvSpPr>
        <p:spPr>
          <a:xfrm>
            <a:off x="3163749" y="2916135"/>
            <a:ext cx="12619722" cy="5667402"/>
          </a:xfrm>
          <a:custGeom>
            <a:avLst/>
            <a:gdLst/>
            <a:ahLst/>
            <a:cxnLst/>
            <a:rect l="l" t="t" r="r" b="b"/>
            <a:pathLst>
              <a:path w="12619722" h="5667402">
                <a:moveTo>
                  <a:pt x="0" y="0"/>
                </a:moveTo>
                <a:lnTo>
                  <a:pt x="12619722" y="0"/>
                </a:lnTo>
                <a:lnTo>
                  <a:pt x="12619722" y="5667403"/>
                </a:lnTo>
                <a:lnTo>
                  <a:pt x="0" y="56674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flipH="1">
            <a:off x="2693625" y="2536730"/>
            <a:ext cx="1059796" cy="1424936"/>
          </a:xfrm>
          <a:custGeom>
            <a:avLst/>
            <a:gdLst/>
            <a:ahLst/>
            <a:cxnLst/>
            <a:rect l="l" t="t" r="r" b="b"/>
            <a:pathLst>
              <a:path w="1059796" h="1424936">
                <a:moveTo>
                  <a:pt x="1059796" y="0"/>
                </a:moveTo>
                <a:lnTo>
                  <a:pt x="0" y="0"/>
                </a:lnTo>
                <a:lnTo>
                  <a:pt x="0" y="1424936"/>
                </a:lnTo>
                <a:lnTo>
                  <a:pt x="1059796" y="1424936"/>
                </a:lnTo>
                <a:lnTo>
                  <a:pt x="105979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1651926" y="1218187"/>
            <a:ext cx="13583046" cy="736546"/>
          </a:xfrm>
          <a:prstGeom prst="rect">
            <a:avLst/>
          </a:prstGeom>
        </p:spPr>
        <p:txBody>
          <a:bodyPr lIns="0" tIns="0" rIns="0" bIns="0" rtlCol="0" anchor="t">
            <a:spAutoFit/>
          </a:bodyPr>
          <a:lstStyle/>
          <a:p>
            <a:pPr>
              <a:lnSpc>
                <a:spcPts val="5750"/>
              </a:lnSpc>
              <a:spcBef>
                <a:spcPct val="0"/>
              </a:spcBef>
            </a:pPr>
            <a:r>
              <a:rPr lang="en-US" sz="5000">
                <a:solidFill>
                  <a:srgbClr val="A1BD99"/>
                </a:solidFill>
                <a:latin typeface="Fraunces Bold"/>
              </a:rPr>
              <a:t> I. TÌM HIỂU YÊU CẦU CỦA KIỂU VĂN BẢN</a:t>
            </a:r>
          </a:p>
        </p:txBody>
      </p:sp>
      <p:sp>
        <p:nvSpPr>
          <p:cNvPr id="10" name="TextBox 10"/>
          <p:cNvSpPr txBox="1"/>
          <p:nvPr/>
        </p:nvSpPr>
        <p:spPr>
          <a:xfrm>
            <a:off x="3163749" y="3404348"/>
            <a:ext cx="12379602" cy="5179190"/>
          </a:xfrm>
          <a:prstGeom prst="rect">
            <a:avLst/>
          </a:prstGeom>
        </p:spPr>
        <p:txBody>
          <a:bodyPr lIns="0" tIns="0" rIns="0" bIns="0" rtlCol="0" anchor="t">
            <a:spAutoFit/>
          </a:bodyPr>
          <a:lstStyle/>
          <a:p>
            <a:pPr marL="906778" lvl="1" indent="-453389" algn="just">
              <a:lnSpc>
                <a:spcPts val="5879"/>
              </a:lnSpc>
              <a:buFont typeface="Arial"/>
              <a:buChar char="•"/>
            </a:pPr>
            <a:r>
              <a:rPr lang="en-US" sz="4199">
                <a:solidFill>
                  <a:srgbClr val="4B4949"/>
                </a:solidFill>
                <a:latin typeface="Roboto Condensed"/>
              </a:rPr>
              <a:t>Bài nghị luận về một tư tưởng, đạo lí là bài văn thường tập trung làm sáng tỏ </a:t>
            </a:r>
            <a:r>
              <a:rPr lang="en-US" sz="4199">
                <a:solidFill>
                  <a:srgbClr val="4B4949"/>
                </a:solidFill>
                <a:latin typeface="Roboto Condensed Bold"/>
              </a:rPr>
              <a:t>nội dung</a:t>
            </a:r>
            <a:r>
              <a:rPr lang="en-US" sz="4199">
                <a:solidFill>
                  <a:srgbClr val="4B4949"/>
                </a:solidFill>
                <a:latin typeface="Roboto Condensed"/>
              </a:rPr>
              <a:t> và </a:t>
            </a:r>
            <a:r>
              <a:rPr lang="en-US" sz="4199">
                <a:solidFill>
                  <a:srgbClr val="4B4949"/>
                </a:solidFill>
                <a:latin typeface="Roboto Condensed Bold"/>
              </a:rPr>
              <a:t>ý nghĩa</a:t>
            </a:r>
            <a:r>
              <a:rPr lang="en-US" sz="4199">
                <a:solidFill>
                  <a:srgbClr val="4B4949"/>
                </a:solidFill>
                <a:latin typeface="Roboto Condensed"/>
              </a:rPr>
              <a:t> của một nhận định, một ý kiến về tư tưởng, tình cảm hay quan niệm về lối sống, cách ứng xử,...</a:t>
            </a:r>
          </a:p>
          <a:p>
            <a:pPr marL="906778" lvl="1" indent="-453389" algn="just">
              <a:lnSpc>
                <a:spcPts val="5879"/>
              </a:lnSpc>
              <a:buFont typeface="Arial"/>
              <a:buChar char="•"/>
            </a:pPr>
            <a:r>
              <a:rPr lang="en-US" sz="4199">
                <a:solidFill>
                  <a:srgbClr val="4B4949"/>
                </a:solidFill>
                <a:latin typeface="Roboto Condensed"/>
              </a:rPr>
              <a:t>Đề văn về tư tưởng, đạo lí thường nhân một câu danh ngôn, tục ngữ, ca dao,... nào đó để nêu lên yêu cầu.</a:t>
            </a:r>
          </a:p>
          <a:p>
            <a:pPr algn="just">
              <a:lnSpc>
                <a:spcPts val="5879"/>
              </a:lnSpc>
            </a:pPr>
            <a:endParaRPr lang="en-US" sz="4199">
              <a:solidFill>
                <a:srgbClr val="4B4949"/>
              </a:solidFill>
              <a:latin typeface="Roboto Condensed"/>
            </a:endParaRPr>
          </a:p>
        </p:txBody>
      </p:sp>
      <p:sp>
        <p:nvSpPr>
          <p:cNvPr id="11" name="TextBox 11"/>
          <p:cNvSpPr txBox="1"/>
          <p:nvPr/>
        </p:nvSpPr>
        <p:spPr>
          <a:xfrm>
            <a:off x="3620152" y="2038577"/>
            <a:ext cx="3820733" cy="748030"/>
          </a:xfrm>
          <a:prstGeom prst="rect">
            <a:avLst/>
          </a:prstGeom>
        </p:spPr>
        <p:txBody>
          <a:bodyPr lIns="0" tIns="0" rIns="0" bIns="0" rtlCol="0" anchor="t">
            <a:spAutoFit/>
          </a:bodyPr>
          <a:lstStyle/>
          <a:p>
            <a:pPr marL="928368" lvl="1" indent="-464184" algn="ctr">
              <a:lnSpc>
                <a:spcPts val="6019"/>
              </a:lnSpc>
              <a:buFont typeface="Arial"/>
              <a:buChar char="•"/>
            </a:pPr>
            <a:r>
              <a:rPr lang="en-US" sz="4299">
                <a:solidFill>
                  <a:srgbClr val="E79C97"/>
                </a:solidFill>
                <a:latin typeface="#9Slide07 SVNUT Triumph Press"/>
              </a:rPr>
              <a:t>Định nghĩa</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1837</Words>
  <Application>Microsoft Office PowerPoint</Application>
  <PresentationFormat>Custom</PresentationFormat>
  <Paragraphs>171</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Roboto Condensed Bold</vt:lpstr>
      <vt:lpstr>Calibri</vt:lpstr>
      <vt:lpstr>Roboto Condensed Italics</vt:lpstr>
      <vt:lpstr>Roboto Condensed</vt:lpstr>
      <vt:lpstr>iCiel Crocante</vt:lpstr>
      <vt:lpstr>#9Slide07 Crocante</vt:lpstr>
      <vt:lpstr>#9Slide07 SVNUT Triumph Press</vt:lpstr>
      <vt:lpstr>Fraunces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8CD-B8-Viet</dc:title>
  <dc:creator>Hai Anh</dc:creator>
  <cp:lastModifiedBy>QuangHung Xuan</cp:lastModifiedBy>
  <cp:revision>4</cp:revision>
  <dcterms:created xsi:type="dcterms:W3CDTF">2006-08-16T00:00:00Z</dcterms:created>
  <dcterms:modified xsi:type="dcterms:W3CDTF">2026-02-26T07:46:12Z</dcterms:modified>
  <dc:identifier>DAF4s6NXkFY</dc:identifier>
</cp:coreProperties>
</file>