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8288000" cy="10287000"/>
  <p:notesSz cx="6858000" cy="9144000"/>
  <p:embeddedFontLst>
    <p:embeddedFont>
      <p:font typeface="#9Slide05 Aphrodite Pro" panose="020B0604020202020204" charset="-93"/>
      <p:regular r:id="rId26"/>
    </p:embeddedFont>
    <p:embeddedFont>
      <p:font typeface="#9Slide05 VL Fadilla" panose="020B0604020202020204" charset="-93"/>
      <p:regular r:id="rId27"/>
    </p:embeddedFont>
    <p:embeddedFont>
      <p:font typeface="#9Slide07 Crocante" panose="020B0604020202020204" charset="-93"/>
      <p:regular r:id="rId28"/>
    </p:embeddedFont>
    <p:embeddedFont>
      <p:font typeface="Fraunces Bold" panose="020B0604020202020204" charset="-93"/>
      <p:regular r:id="rId29"/>
    </p:embeddedFont>
    <p:embeddedFont>
      <p:font typeface="Fraunces Bold Italics" panose="020B0604020202020204" charset="0"/>
      <p:regular r:id="rId30"/>
    </p:embeddedFont>
    <p:embeddedFont>
      <p:font typeface="Roboto Condensed" panose="02000000000000000000" pitchFamily="2" charset="0"/>
      <p:regular r:id="rId31"/>
      <p:italic r:id="rId32"/>
      <p:boldItalic r:id="rId33"/>
    </p:embeddedFont>
    <p:embeddedFont>
      <p:font typeface="Roboto Condensed Bold" panose="02000000000000000000" charset="0"/>
      <p:regular r:id="rId34"/>
    </p:embeddedFont>
    <p:embeddedFont>
      <p:font typeface="Roboto Condensed Italics" panose="020B0604020202020204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946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4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2EiKUBuw8XY&amp;t=199s" TargetMode="Externa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87353" y="5658955"/>
            <a:ext cx="2889621" cy="2889621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DAFA8">
                <a:alpha val="40000"/>
              </a:srgbClr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13677" y="3081996"/>
            <a:ext cx="2558598" cy="255859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DAFA8">
                <a:alpha val="40000"/>
              </a:srgbClr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33186" y="4868226"/>
            <a:ext cx="1581458" cy="1581458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6A160">
                <a:alpha val="40000"/>
              </a:srgbClr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341435" y="4077497"/>
            <a:ext cx="1581458" cy="1581458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6A160">
                <a:alpha val="40000"/>
              </a:srgbClr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557510" y="-889891"/>
            <a:ext cx="19403020" cy="1779782"/>
            <a:chOff x="0" y="0"/>
            <a:chExt cx="5110260" cy="46874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110261" cy="468749"/>
            </a:xfrm>
            <a:custGeom>
              <a:avLst/>
              <a:gdLst/>
              <a:ahLst/>
              <a:cxnLst/>
              <a:rect l="l" t="t" r="r" b="b"/>
              <a:pathLst>
                <a:path w="5110261" h="468749">
                  <a:moveTo>
                    <a:pt x="0" y="0"/>
                  </a:moveTo>
                  <a:lnTo>
                    <a:pt x="5110261" y="0"/>
                  </a:lnTo>
                  <a:lnTo>
                    <a:pt x="5110261" y="468749"/>
                  </a:lnTo>
                  <a:lnTo>
                    <a:pt x="0" y="468749"/>
                  </a:lnTo>
                  <a:close/>
                </a:path>
              </a:pathLst>
            </a:custGeom>
            <a:solidFill>
              <a:srgbClr val="8DAFA8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5110260" cy="5163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557510" y="9397109"/>
            <a:ext cx="19403020" cy="1779782"/>
            <a:chOff x="0" y="0"/>
            <a:chExt cx="5110260" cy="46874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110261" cy="468749"/>
            </a:xfrm>
            <a:custGeom>
              <a:avLst/>
              <a:gdLst/>
              <a:ahLst/>
              <a:cxnLst/>
              <a:rect l="l" t="t" r="r" b="b"/>
              <a:pathLst>
                <a:path w="5110261" h="468749">
                  <a:moveTo>
                    <a:pt x="0" y="0"/>
                  </a:moveTo>
                  <a:lnTo>
                    <a:pt x="5110261" y="0"/>
                  </a:lnTo>
                  <a:lnTo>
                    <a:pt x="5110261" y="468749"/>
                  </a:lnTo>
                  <a:lnTo>
                    <a:pt x="0" y="468749"/>
                  </a:lnTo>
                  <a:close/>
                </a:path>
              </a:pathLst>
            </a:custGeom>
            <a:solidFill>
              <a:srgbClr val="8DAFA8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5110260" cy="5163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 rot="1627902">
            <a:off x="4757166" y="3575860"/>
            <a:ext cx="1701804" cy="733323"/>
          </a:xfrm>
          <a:custGeom>
            <a:avLst/>
            <a:gdLst/>
            <a:ahLst/>
            <a:cxnLst/>
            <a:rect l="l" t="t" r="r" b="b"/>
            <a:pathLst>
              <a:path w="1701804" h="733323">
                <a:moveTo>
                  <a:pt x="0" y="0"/>
                </a:moveTo>
                <a:lnTo>
                  <a:pt x="1701804" y="0"/>
                </a:lnTo>
                <a:lnTo>
                  <a:pt x="1701804" y="733323"/>
                </a:lnTo>
                <a:lnTo>
                  <a:pt x="0" y="7333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1" name="Freeform 21"/>
          <p:cNvSpPr/>
          <p:nvPr/>
        </p:nvSpPr>
        <p:spPr>
          <a:xfrm rot="1627902" flipV="1">
            <a:off x="539261" y="7589305"/>
            <a:ext cx="1701804" cy="733323"/>
          </a:xfrm>
          <a:custGeom>
            <a:avLst/>
            <a:gdLst/>
            <a:ahLst/>
            <a:cxnLst/>
            <a:rect l="l" t="t" r="r" b="b"/>
            <a:pathLst>
              <a:path w="1701804" h="733323">
                <a:moveTo>
                  <a:pt x="0" y="733323"/>
                </a:moveTo>
                <a:lnTo>
                  <a:pt x="1701804" y="733323"/>
                </a:lnTo>
                <a:lnTo>
                  <a:pt x="1701804" y="0"/>
                </a:lnTo>
                <a:lnTo>
                  <a:pt x="0" y="0"/>
                </a:lnTo>
                <a:lnTo>
                  <a:pt x="0" y="733323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2" name="Freeform 22"/>
          <p:cNvSpPr/>
          <p:nvPr/>
        </p:nvSpPr>
        <p:spPr>
          <a:xfrm>
            <a:off x="597117" y="6449684"/>
            <a:ext cx="477621" cy="510081"/>
          </a:xfrm>
          <a:custGeom>
            <a:avLst/>
            <a:gdLst/>
            <a:ahLst/>
            <a:cxnLst/>
            <a:rect l="l" t="t" r="r" b="b"/>
            <a:pathLst>
              <a:path w="477621" h="510081">
                <a:moveTo>
                  <a:pt x="0" y="0"/>
                </a:moveTo>
                <a:lnTo>
                  <a:pt x="477622" y="0"/>
                </a:lnTo>
                <a:lnTo>
                  <a:pt x="477622" y="510081"/>
                </a:lnTo>
                <a:lnTo>
                  <a:pt x="0" y="51008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3" name="Freeform 23"/>
          <p:cNvSpPr/>
          <p:nvPr/>
        </p:nvSpPr>
        <p:spPr>
          <a:xfrm flipH="1">
            <a:off x="6576974" y="7260347"/>
            <a:ext cx="1320252" cy="1409978"/>
          </a:xfrm>
          <a:custGeom>
            <a:avLst/>
            <a:gdLst/>
            <a:ahLst/>
            <a:cxnLst/>
            <a:rect l="l" t="t" r="r" b="b"/>
            <a:pathLst>
              <a:path w="1320252" h="1409978">
                <a:moveTo>
                  <a:pt x="1320252" y="0"/>
                </a:moveTo>
                <a:lnTo>
                  <a:pt x="0" y="0"/>
                </a:lnTo>
                <a:lnTo>
                  <a:pt x="0" y="1409977"/>
                </a:lnTo>
                <a:lnTo>
                  <a:pt x="1320252" y="1409977"/>
                </a:lnTo>
                <a:lnTo>
                  <a:pt x="1320252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4" name="Freeform 24"/>
          <p:cNvSpPr/>
          <p:nvPr/>
        </p:nvSpPr>
        <p:spPr>
          <a:xfrm>
            <a:off x="0" y="3647155"/>
            <a:ext cx="6144549" cy="5023169"/>
          </a:xfrm>
          <a:custGeom>
            <a:avLst/>
            <a:gdLst/>
            <a:ahLst/>
            <a:cxnLst/>
            <a:rect l="l" t="t" r="r" b="b"/>
            <a:pathLst>
              <a:path w="6144549" h="5023169">
                <a:moveTo>
                  <a:pt x="0" y="0"/>
                </a:moveTo>
                <a:lnTo>
                  <a:pt x="6144549" y="0"/>
                </a:lnTo>
                <a:lnTo>
                  <a:pt x="6144549" y="5023169"/>
                </a:lnTo>
                <a:lnTo>
                  <a:pt x="0" y="502316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6" name="TextBox 26"/>
          <p:cNvSpPr txBox="1"/>
          <p:nvPr/>
        </p:nvSpPr>
        <p:spPr>
          <a:xfrm>
            <a:off x="7363286" y="3308465"/>
            <a:ext cx="9896014" cy="1972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840"/>
              </a:lnSpc>
            </a:pPr>
            <a:r>
              <a:rPr lang="en-US" sz="5600" i="1">
                <a:solidFill>
                  <a:srgbClr val="8F6234"/>
                </a:solidFill>
                <a:latin typeface="#9Slide05 VL Fadilla"/>
                <a:ea typeface="#9Slide05 VL Fadilla"/>
                <a:cs typeface="#9Slide05 VL Fadilla"/>
                <a:sym typeface="#9Slide05 VL Fadilla"/>
              </a:rPr>
              <a:t>Hãy kể lại một số hoạt động phỏng vấn mà em biết?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979202" y="1203365"/>
            <a:ext cx="6526998" cy="12891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8F6234"/>
                </a:solidFill>
                <a:latin typeface="#9Slide07 Crocante"/>
                <a:ea typeface="#9Slide07 Crocante"/>
                <a:cs typeface="#9Slide07 Crocante"/>
                <a:sym typeface="#9Slide07 Crocante"/>
              </a:rPr>
              <a:t>GÓC</a:t>
            </a:r>
            <a:r>
              <a:rPr lang="en-US" sz="8000" dirty="0">
                <a:solidFill>
                  <a:srgbClr val="8F6234"/>
                </a:solidFill>
                <a:latin typeface="#9Slide07 Crocante"/>
                <a:ea typeface="#9Slide07 Crocante"/>
                <a:cs typeface="#9Slide07 Crocante"/>
                <a:sym typeface="#9Slide07 Crocante"/>
              </a:rPr>
              <a:t> CHIA </a:t>
            </a:r>
            <a:r>
              <a:rPr lang="en-US" sz="8000" dirty="0" err="1">
                <a:solidFill>
                  <a:srgbClr val="8F6234"/>
                </a:solidFill>
                <a:latin typeface="#9Slide07 Crocante"/>
                <a:ea typeface="#9Slide07 Crocante"/>
                <a:cs typeface="#9Slide07 Crocante"/>
                <a:sym typeface="#9Slide07 Crocante"/>
              </a:rPr>
              <a:t>SẺ</a:t>
            </a:r>
            <a:endParaRPr lang="en-US" sz="8000" dirty="0">
              <a:solidFill>
                <a:srgbClr val="8F6234"/>
              </a:solidFill>
              <a:latin typeface="#9Slide07 Crocante"/>
              <a:ea typeface="#9Slide07 Crocante"/>
              <a:cs typeface="#9Slide07 Crocante"/>
              <a:sym typeface="#9Slide07 Crocante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7196099" y="5396854"/>
            <a:ext cx="10063201" cy="1972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840"/>
              </a:lnSpc>
              <a:spcBef>
                <a:spcPct val="0"/>
              </a:spcBef>
            </a:pPr>
            <a:r>
              <a:rPr lang="en-US" sz="5600">
                <a:solidFill>
                  <a:srgbClr val="8F6234"/>
                </a:solidFill>
                <a:latin typeface="#9Slide05 VL Fadilla"/>
                <a:ea typeface="#9Slide05 VL Fadilla"/>
                <a:cs typeface="#9Slide05 VL Fadilla"/>
                <a:sym typeface="#9Slide05 VL Fadilla"/>
              </a:rPr>
              <a:t>Theo em, phỏng vấn và trả lời phỏng vấn có vai trò gì đối với xã hội?</a:t>
            </a: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59846" y="4220142"/>
            <a:ext cx="12578190" cy="4756796"/>
            <a:chOff x="0" y="0"/>
            <a:chExt cx="3350897" cy="12672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50897" cy="1267236"/>
            </a:xfrm>
            <a:custGeom>
              <a:avLst/>
              <a:gdLst/>
              <a:ahLst/>
              <a:cxnLst/>
              <a:rect l="l" t="t" r="r" b="b"/>
              <a:pathLst>
                <a:path w="3350897" h="1267236">
                  <a:moveTo>
                    <a:pt x="12310" y="0"/>
                  </a:moveTo>
                  <a:lnTo>
                    <a:pt x="3338587" y="0"/>
                  </a:lnTo>
                  <a:cubicBezTo>
                    <a:pt x="3341852" y="0"/>
                    <a:pt x="3344983" y="1297"/>
                    <a:pt x="3347291" y="3606"/>
                  </a:cubicBezTo>
                  <a:cubicBezTo>
                    <a:pt x="3349600" y="5914"/>
                    <a:pt x="3350897" y="9045"/>
                    <a:pt x="3350897" y="12310"/>
                  </a:cubicBezTo>
                  <a:lnTo>
                    <a:pt x="3350897" y="1254926"/>
                  </a:lnTo>
                  <a:cubicBezTo>
                    <a:pt x="3350897" y="1258191"/>
                    <a:pt x="3349600" y="1261322"/>
                    <a:pt x="3347291" y="1263630"/>
                  </a:cubicBezTo>
                  <a:cubicBezTo>
                    <a:pt x="3344983" y="1265939"/>
                    <a:pt x="3341852" y="1267236"/>
                    <a:pt x="3338587" y="1267236"/>
                  </a:cubicBezTo>
                  <a:lnTo>
                    <a:pt x="12310" y="1267236"/>
                  </a:lnTo>
                  <a:cubicBezTo>
                    <a:pt x="9045" y="1267236"/>
                    <a:pt x="5914" y="1265939"/>
                    <a:pt x="3606" y="1263630"/>
                  </a:cubicBezTo>
                  <a:cubicBezTo>
                    <a:pt x="1297" y="1261322"/>
                    <a:pt x="0" y="1258191"/>
                    <a:pt x="0" y="1254926"/>
                  </a:cubicBezTo>
                  <a:lnTo>
                    <a:pt x="0" y="12310"/>
                  </a:lnTo>
                  <a:cubicBezTo>
                    <a:pt x="0" y="9045"/>
                    <a:pt x="1297" y="5914"/>
                    <a:pt x="3606" y="3606"/>
                  </a:cubicBezTo>
                  <a:cubicBezTo>
                    <a:pt x="5914" y="1297"/>
                    <a:pt x="9045" y="0"/>
                    <a:pt x="12310" y="0"/>
                  </a:cubicBezTo>
                  <a:close/>
                </a:path>
              </a:pathLst>
            </a:custGeom>
            <a:solidFill>
              <a:srgbClr val="FFE7CF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3350897" cy="1362486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just">
                <a:lnSpc>
                  <a:spcPts val="61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600950" y="3780874"/>
            <a:ext cx="3086100" cy="920248"/>
            <a:chOff x="0" y="0"/>
            <a:chExt cx="812800" cy="24237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242370"/>
            </a:xfrm>
            <a:custGeom>
              <a:avLst/>
              <a:gdLst/>
              <a:ahLst/>
              <a:cxnLst/>
              <a:rect l="l" t="t" r="r" b="b"/>
              <a:pathLst>
                <a:path w="812800" h="242370">
                  <a:moveTo>
                    <a:pt x="121185" y="0"/>
                  </a:moveTo>
                  <a:lnTo>
                    <a:pt x="691615" y="0"/>
                  </a:lnTo>
                  <a:cubicBezTo>
                    <a:pt x="723755" y="0"/>
                    <a:pt x="754579" y="12768"/>
                    <a:pt x="777306" y="35494"/>
                  </a:cubicBezTo>
                  <a:cubicBezTo>
                    <a:pt x="800032" y="58221"/>
                    <a:pt x="812800" y="89045"/>
                    <a:pt x="812800" y="121185"/>
                  </a:cubicBezTo>
                  <a:lnTo>
                    <a:pt x="812800" y="121185"/>
                  </a:lnTo>
                  <a:cubicBezTo>
                    <a:pt x="812800" y="153325"/>
                    <a:pt x="800032" y="184149"/>
                    <a:pt x="777306" y="206876"/>
                  </a:cubicBezTo>
                  <a:cubicBezTo>
                    <a:pt x="754579" y="229602"/>
                    <a:pt x="723755" y="242370"/>
                    <a:pt x="691615" y="242370"/>
                  </a:cubicBezTo>
                  <a:lnTo>
                    <a:pt x="121185" y="242370"/>
                  </a:lnTo>
                  <a:cubicBezTo>
                    <a:pt x="89045" y="242370"/>
                    <a:pt x="58221" y="229602"/>
                    <a:pt x="35494" y="206876"/>
                  </a:cubicBezTo>
                  <a:cubicBezTo>
                    <a:pt x="12768" y="184149"/>
                    <a:pt x="0" y="153325"/>
                    <a:pt x="0" y="121185"/>
                  </a:cubicBezTo>
                  <a:lnTo>
                    <a:pt x="0" y="121185"/>
                  </a:lnTo>
                  <a:cubicBezTo>
                    <a:pt x="0" y="89045"/>
                    <a:pt x="12768" y="58221"/>
                    <a:pt x="35494" y="35494"/>
                  </a:cubicBezTo>
                  <a:cubicBezTo>
                    <a:pt x="58221" y="12768"/>
                    <a:pt x="89045" y="0"/>
                    <a:pt x="121185" y="0"/>
                  </a:cubicBezTo>
                  <a:close/>
                </a:path>
              </a:pathLst>
            </a:custGeom>
            <a:solidFill>
              <a:srgbClr val="8DAFA8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812800" cy="3185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40"/>
                </a:lnSpc>
              </a:pPr>
              <a:r>
                <a:rPr lang="en-US" sz="4100" b="1">
                  <a:solidFill>
                    <a:srgbClr val="FFFFFF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Lưu ý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13745208" y="6796622"/>
            <a:ext cx="4542792" cy="3490378"/>
          </a:xfrm>
          <a:custGeom>
            <a:avLst/>
            <a:gdLst/>
            <a:ahLst/>
            <a:cxnLst/>
            <a:rect l="l" t="t" r="r" b="b"/>
            <a:pathLst>
              <a:path w="4542792" h="3490378">
                <a:moveTo>
                  <a:pt x="0" y="0"/>
                </a:moveTo>
                <a:lnTo>
                  <a:pt x="4542792" y="0"/>
                </a:lnTo>
                <a:lnTo>
                  <a:pt x="4542792" y="3490378"/>
                </a:lnTo>
                <a:lnTo>
                  <a:pt x="0" y="349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0" name="TextBox 10"/>
          <p:cNvSpPr txBox="1"/>
          <p:nvPr/>
        </p:nvSpPr>
        <p:spPr>
          <a:xfrm>
            <a:off x="0" y="2573739"/>
            <a:ext cx="8412037" cy="788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 b="1">
                <a:solidFill>
                  <a:srgbClr val="2A316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Bước 2:  Tiến hành phỏng vấn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65174" y="453511"/>
            <a:ext cx="17763278" cy="1633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579"/>
              </a:lnSpc>
              <a:spcBef>
                <a:spcPct val="0"/>
              </a:spcBef>
            </a:pPr>
            <a:r>
              <a:rPr lang="en-US" sz="4699" b="1">
                <a:solidFill>
                  <a:srgbClr val="022340"/>
                </a:solidFill>
                <a:latin typeface="Fraunces Bold"/>
                <a:ea typeface="Fraunces Bold"/>
                <a:cs typeface="Fraunces Bold"/>
                <a:sym typeface="Fraunces Bold"/>
              </a:rPr>
              <a:t>I. QUAN SÁT MẪU VÀ TÌM HIỂU CÁCH THỨC </a:t>
            </a:r>
            <a:r>
              <a:rPr lang="en-US" sz="4699" b="1" i="1">
                <a:solidFill>
                  <a:srgbClr val="022340"/>
                </a:solidFill>
                <a:latin typeface="Fraunces Bold Italics"/>
                <a:ea typeface="Fraunces Bold Italics"/>
                <a:cs typeface="Fraunces Bold Italics"/>
                <a:sym typeface="Fraunces Bold Italics"/>
              </a:rPr>
              <a:t>THỰC HIỆN</a:t>
            </a:r>
            <a:r>
              <a:rPr lang="en-US" sz="4699" b="1">
                <a:solidFill>
                  <a:srgbClr val="022340"/>
                </a:solidFill>
                <a:latin typeface="Fraunces Bold"/>
                <a:ea typeface="Fraunces Bold"/>
                <a:cs typeface="Fraunces Bold"/>
                <a:sym typeface="Fraunces Bold"/>
              </a:rPr>
              <a:t> </a:t>
            </a:r>
            <a:r>
              <a:rPr lang="en-US" sz="4699" b="1" i="1">
                <a:solidFill>
                  <a:srgbClr val="022340"/>
                </a:solidFill>
                <a:latin typeface="Fraunces Bold Italics"/>
                <a:ea typeface="Fraunces Bold Italics"/>
                <a:cs typeface="Fraunces Bold Italics"/>
                <a:sym typeface="Fraunces Bold Italics"/>
              </a:rPr>
              <a:t>CUỘC PHỎNG VẤN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359661" y="5009097"/>
            <a:ext cx="11532993" cy="349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Trong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quá</a:t>
            </a:r>
            <a:r>
              <a:rPr lang="en-US" sz="39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trình</a:t>
            </a:r>
            <a:r>
              <a:rPr lang="en-US" sz="39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phỏng</a:t>
            </a:r>
            <a:r>
              <a:rPr lang="en-US" sz="39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vấn</a:t>
            </a:r>
            <a:r>
              <a:rPr lang="en-US" sz="39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người</a:t>
            </a:r>
            <a:r>
              <a:rPr lang="en-US" sz="39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phỏng</a:t>
            </a:r>
            <a:r>
              <a:rPr lang="en-US" sz="39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vấn</a:t>
            </a:r>
            <a:r>
              <a:rPr lang="en-US" sz="39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cần</a:t>
            </a:r>
            <a:r>
              <a:rPr lang="en-US" sz="39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lắng</a:t>
            </a:r>
            <a:r>
              <a:rPr lang="en-US" sz="39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nghe</a:t>
            </a:r>
            <a:r>
              <a:rPr lang="en-US" sz="39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kĩ</a:t>
            </a:r>
            <a:r>
              <a:rPr lang="en-US" sz="39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lời</a:t>
            </a:r>
            <a:r>
              <a:rPr lang="en-US" sz="39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đáp</a:t>
            </a:r>
            <a:r>
              <a:rPr lang="en-US" sz="39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có</a:t>
            </a:r>
            <a:r>
              <a:rPr lang="en-US" sz="39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thể</a:t>
            </a:r>
            <a:r>
              <a:rPr lang="en-US" sz="39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nêu</a:t>
            </a:r>
            <a:r>
              <a:rPr lang="en-US" sz="39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thêm</a:t>
            </a:r>
            <a:r>
              <a:rPr lang="en-US" sz="39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một</a:t>
            </a:r>
            <a:r>
              <a:rPr lang="en-US" sz="39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vài</a:t>
            </a:r>
            <a:r>
              <a:rPr lang="en-US" sz="39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câu</a:t>
            </a:r>
            <a:r>
              <a:rPr lang="en-US" sz="39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hỏi</a:t>
            </a:r>
            <a:r>
              <a:rPr lang="en-US" sz="39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nhằm</a:t>
            </a:r>
            <a:r>
              <a:rPr lang="en-US" sz="39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làm</a:t>
            </a:r>
            <a:r>
              <a:rPr lang="en-US" sz="39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rõ</a:t>
            </a:r>
            <a:r>
              <a:rPr lang="en-US" sz="39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thông</a:t>
            </a:r>
            <a:r>
              <a:rPr lang="en-US" sz="39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tin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và</a:t>
            </a:r>
            <a:r>
              <a:rPr lang="en-US" sz="39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giúp</a:t>
            </a:r>
            <a:r>
              <a:rPr lang="en-US" sz="39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cho</a:t>
            </a:r>
            <a:r>
              <a:rPr lang="en-US" sz="39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cuộc</a:t>
            </a:r>
            <a:r>
              <a:rPr lang="en-US" sz="39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phỏng</a:t>
            </a:r>
            <a:r>
              <a:rPr lang="en-US" sz="39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vấn</a:t>
            </a:r>
            <a:r>
              <a:rPr lang="en-US" sz="39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tự</a:t>
            </a:r>
            <a:r>
              <a:rPr lang="en-US" sz="39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nhiên</a:t>
            </a:r>
            <a:r>
              <a:rPr lang="en-US" sz="39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hơn</a:t>
            </a:r>
            <a:r>
              <a:rPr lang="en-US" sz="39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;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trong</a:t>
            </a:r>
            <a:r>
              <a:rPr lang="en-US" sz="39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quá</a:t>
            </a:r>
            <a:r>
              <a:rPr lang="en-US" sz="39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trình</a:t>
            </a:r>
            <a:r>
              <a:rPr lang="en-US" sz="39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phỏng</a:t>
            </a:r>
            <a:r>
              <a:rPr lang="en-US" sz="39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vấn</a:t>
            </a:r>
            <a:r>
              <a:rPr lang="en-US" sz="39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cả</a:t>
            </a:r>
            <a:r>
              <a:rPr lang="en-US" sz="39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người</a:t>
            </a:r>
            <a:r>
              <a:rPr lang="en-US" sz="39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hỏi</a:t>
            </a:r>
            <a:r>
              <a:rPr lang="en-US" sz="39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và</a:t>
            </a:r>
            <a:r>
              <a:rPr lang="en-US" sz="39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người</a:t>
            </a:r>
            <a:r>
              <a:rPr lang="en-US" sz="39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trả</a:t>
            </a:r>
            <a:r>
              <a:rPr lang="en-US" sz="39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lời</a:t>
            </a:r>
            <a:r>
              <a:rPr lang="en-US" sz="39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cần</a:t>
            </a:r>
            <a:r>
              <a:rPr lang="en-US" sz="39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có</a:t>
            </a:r>
            <a:r>
              <a:rPr lang="en-US" sz="39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thái</a:t>
            </a:r>
            <a:r>
              <a:rPr lang="en-US" sz="39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độ</a:t>
            </a:r>
            <a:r>
              <a:rPr lang="en-US" sz="39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lịch</a:t>
            </a:r>
            <a:r>
              <a:rPr lang="en-US" sz="39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sự</a:t>
            </a:r>
            <a:r>
              <a:rPr lang="en-US" sz="39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tôn</a:t>
            </a:r>
            <a:r>
              <a:rPr lang="en-US" sz="39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trọng</a:t>
            </a:r>
            <a:r>
              <a:rPr lang="en-US" sz="39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lẫn</a:t>
            </a:r>
            <a:r>
              <a:rPr lang="en-US" sz="39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nhau</a:t>
            </a:r>
            <a:r>
              <a:rPr lang="en-US" sz="39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73831" y="4177538"/>
            <a:ext cx="8968936" cy="5851349"/>
            <a:chOff x="0" y="0"/>
            <a:chExt cx="2389372" cy="15588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89372" cy="1558831"/>
            </a:xfrm>
            <a:custGeom>
              <a:avLst/>
              <a:gdLst/>
              <a:ahLst/>
              <a:cxnLst/>
              <a:rect l="l" t="t" r="r" b="b"/>
              <a:pathLst>
                <a:path w="2389372" h="1558831">
                  <a:moveTo>
                    <a:pt x="17264" y="0"/>
                  </a:moveTo>
                  <a:lnTo>
                    <a:pt x="2372109" y="0"/>
                  </a:lnTo>
                  <a:cubicBezTo>
                    <a:pt x="2381643" y="0"/>
                    <a:pt x="2389372" y="7729"/>
                    <a:pt x="2389372" y="17264"/>
                  </a:cubicBezTo>
                  <a:lnTo>
                    <a:pt x="2389372" y="1541567"/>
                  </a:lnTo>
                  <a:cubicBezTo>
                    <a:pt x="2389372" y="1546146"/>
                    <a:pt x="2387553" y="1550537"/>
                    <a:pt x="2384316" y="1553774"/>
                  </a:cubicBezTo>
                  <a:cubicBezTo>
                    <a:pt x="2381078" y="1557012"/>
                    <a:pt x="2376687" y="1558831"/>
                    <a:pt x="2372109" y="1558831"/>
                  </a:cubicBezTo>
                  <a:lnTo>
                    <a:pt x="17264" y="1558831"/>
                  </a:lnTo>
                  <a:cubicBezTo>
                    <a:pt x="12685" y="1558831"/>
                    <a:pt x="8294" y="1557012"/>
                    <a:pt x="5056" y="1553774"/>
                  </a:cubicBezTo>
                  <a:cubicBezTo>
                    <a:pt x="1819" y="1550537"/>
                    <a:pt x="0" y="1546146"/>
                    <a:pt x="0" y="1541567"/>
                  </a:cubicBezTo>
                  <a:lnTo>
                    <a:pt x="0" y="17264"/>
                  </a:lnTo>
                  <a:cubicBezTo>
                    <a:pt x="0" y="12685"/>
                    <a:pt x="1819" y="8294"/>
                    <a:pt x="5056" y="5056"/>
                  </a:cubicBezTo>
                  <a:cubicBezTo>
                    <a:pt x="8294" y="1819"/>
                    <a:pt x="12685" y="0"/>
                    <a:pt x="17264" y="0"/>
                  </a:cubicBezTo>
                  <a:close/>
                </a:path>
              </a:pathLst>
            </a:custGeom>
            <a:solidFill>
              <a:srgbClr val="FFE7CF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389372" cy="16064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30003" y="4177538"/>
            <a:ext cx="7743358" cy="5851349"/>
            <a:chOff x="0" y="0"/>
            <a:chExt cx="2062872" cy="15588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62872" cy="1558831"/>
            </a:xfrm>
            <a:custGeom>
              <a:avLst/>
              <a:gdLst/>
              <a:ahLst/>
              <a:cxnLst/>
              <a:rect l="l" t="t" r="r" b="b"/>
              <a:pathLst>
                <a:path w="2062872" h="1558831">
                  <a:moveTo>
                    <a:pt x="19996" y="0"/>
                  </a:moveTo>
                  <a:lnTo>
                    <a:pt x="2042876" y="0"/>
                  </a:lnTo>
                  <a:cubicBezTo>
                    <a:pt x="2048179" y="0"/>
                    <a:pt x="2053265" y="2107"/>
                    <a:pt x="2057015" y="5857"/>
                  </a:cubicBezTo>
                  <a:cubicBezTo>
                    <a:pt x="2060765" y="9607"/>
                    <a:pt x="2062872" y="14693"/>
                    <a:pt x="2062872" y="19996"/>
                  </a:cubicBezTo>
                  <a:lnTo>
                    <a:pt x="2062872" y="1538834"/>
                  </a:lnTo>
                  <a:cubicBezTo>
                    <a:pt x="2062872" y="1544138"/>
                    <a:pt x="2060765" y="1549224"/>
                    <a:pt x="2057015" y="1552974"/>
                  </a:cubicBezTo>
                  <a:cubicBezTo>
                    <a:pt x="2053265" y="1556724"/>
                    <a:pt x="2048179" y="1558831"/>
                    <a:pt x="2042876" y="1558831"/>
                  </a:cubicBezTo>
                  <a:lnTo>
                    <a:pt x="19996" y="1558831"/>
                  </a:lnTo>
                  <a:cubicBezTo>
                    <a:pt x="14693" y="1558831"/>
                    <a:pt x="9607" y="1556724"/>
                    <a:pt x="5857" y="1552974"/>
                  </a:cubicBezTo>
                  <a:cubicBezTo>
                    <a:pt x="2107" y="1549224"/>
                    <a:pt x="0" y="1544138"/>
                    <a:pt x="0" y="1538834"/>
                  </a:cubicBezTo>
                  <a:lnTo>
                    <a:pt x="0" y="19996"/>
                  </a:lnTo>
                  <a:cubicBezTo>
                    <a:pt x="0" y="14693"/>
                    <a:pt x="2107" y="9607"/>
                    <a:pt x="5857" y="5857"/>
                  </a:cubicBezTo>
                  <a:cubicBezTo>
                    <a:pt x="9607" y="2107"/>
                    <a:pt x="14693" y="0"/>
                    <a:pt x="19996" y="0"/>
                  </a:cubicBezTo>
                  <a:close/>
                </a:path>
              </a:pathLst>
            </a:custGeom>
            <a:solidFill>
              <a:srgbClr val="FFE7CF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062872" cy="16064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4636947" y="3714347"/>
            <a:ext cx="926380" cy="926380"/>
          </a:xfrm>
          <a:custGeom>
            <a:avLst/>
            <a:gdLst/>
            <a:ahLst/>
            <a:cxnLst/>
            <a:rect l="l" t="t" r="r" b="b"/>
            <a:pathLst>
              <a:path w="926380" h="926380">
                <a:moveTo>
                  <a:pt x="0" y="0"/>
                </a:moveTo>
                <a:lnTo>
                  <a:pt x="926381" y="0"/>
                </a:lnTo>
                <a:lnTo>
                  <a:pt x="926381" y="926381"/>
                </a:lnTo>
                <a:lnTo>
                  <a:pt x="0" y="92638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TextBox 9"/>
          <p:cNvSpPr txBox="1"/>
          <p:nvPr/>
        </p:nvSpPr>
        <p:spPr>
          <a:xfrm>
            <a:off x="430003" y="2467392"/>
            <a:ext cx="8906632" cy="788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439"/>
              </a:lnSpc>
            </a:pPr>
            <a:r>
              <a:rPr lang="en-US" sz="4599" b="1">
                <a:solidFill>
                  <a:srgbClr val="2A316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Bước 3: Sau khi phỏng vấn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36798" y="4555003"/>
            <a:ext cx="7070233" cy="562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Đọc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lại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nội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dung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đã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ghi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chép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hoặc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nghe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ghi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lại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nội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dung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đã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ghi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âm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thành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văn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bản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bằng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phần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mềm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chuyên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dụng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Gboa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(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Gboard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), La-ban Ki (Laban Key,...);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thể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trao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đổi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lại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người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được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phỏng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vấn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về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những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nội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dung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chưa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hiểu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rõ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</a:p>
          <a:p>
            <a:pPr algn="just">
              <a:lnSpc>
                <a:spcPts val="5600"/>
              </a:lnSpc>
              <a:spcBef>
                <a:spcPct val="0"/>
              </a:spcBef>
            </a:pPr>
            <a:endParaRPr lang="en-US" sz="4000" dirty="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30003" y="401100"/>
            <a:ext cx="17601022" cy="1668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719"/>
              </a:lnSpc>
              <a:spcBef>
                <a:spcPct val="0"/>
              </a:spcBef>
            </a:pPr>
            <a:r>
              <a:rPr lang="en-US" sz="4799" b="1">
                <a:solidFill>
                  <a:srgbClr val="022340"/>
                </a:solidFill>
                <a:latin typeface="Fraunces Bold"/>
                <a:ea typeface="Fraunces Bold"/>
                <a:cs typeface="Fraunces Bold"/>
                <a:sym typeface="Fraunces Bold"/>
              </a:rPr>
              <a:t>I. QUAN SÁT MẪU VÀ TÌM HIỂU CÁCH THỨC </a:t>
            </a:r>
            <a:r>
              <a:rPr lang="en-US" sz="4799" b="1" i="1">
                <a:solidFill>
                  <a:srgbClr val="022340"/>
                </a:solidFill>
                <a:latin typeface="Fraunces Bold Italics"/>
                <a:ea typeface="Fraunces Bold Italics"/>
                <a:cs typeface="Fraunces Bold Italics"/>
                <a:sym typeface="Fraunces Bold Italics"/>
              </a:rPr>
              <a:t>THỰC HIỆN</a:t>
            </a:r>
            <a:r>
              <a:rPr lang="en-US" sz="4799" b="1">
                <a:solidFill>
                  <a:srgbClr val="022340"/>
                </a:solidFill>
                <a:latin typeface="Fraunces Bold"/>
                <a:ea typeface="Fraunces Bold"/>
                <a:cs typeface="Fraunces Bold"/>
                <a:sym typeface="Fraunces Bold"/>
              </a:rPr>
              <a:t> </a:t>
            </a:r>
            <a:r>
              <a:rPr lang="en-US" sz="4799" b="1" i="1">
                <a:solidFill>
                  <a:srgbClr val="022340"/>
                </a:solidFill>
                <a:latin typeface="Fraunces Bold Italics"/>
                <a:ea typeface="Fraunces Bold Italics"/>
                <a:cs typeface="Fraunces Bold Italics"/>
                <a:sym typeface="Fraunces Bold Italics"/>
              </a:rPr>
              <a:t>CUỘC PHỎNG VẤN</a:t>
            </a:r>
          </a:p>
        </p:txBody>
      </p:sp>
      <p:sp>
        <p:nvSpPr>
          <p:cNvPr id="12" name="Freeform 12"/>
          <p:cNvSpPr/>
          <p:nvPr/>
        </p:nvSpPr>
        <p:spPr>
          <a:xfrm>
            <a:off x="13044137" y="3761809"/>
            <a:ext cx="926380" cy="926380"/>
          </a:xfrm>
          <a:custGeom>
            <a:avLst/>
            <a:gdLst/>
            <a:ahLst/>
            <a:cxnLst/>
            <a:rect l="l" t="t" r="r" b="b"/>
            <a:pathLst>
              <a:path w="926380" h="926380">
                <a:moveTo>
                  <a:pt x="0" y="0"/>
                </a:moveTo>
                <a:lnTo>
                  <a:pt x="926381" y="0"/>
                </a:lnTo>
                <a:lnTo>
                  <a:pt x="926381" y="926380"/>
                </a:lnTo>
                <a:lnTo>
                  <a:pt x="0" y="92638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3" name="TextBox 13"/>
          <p:cNvSpPr txBox="1"/>
          <p:nvPr/>
        </p:nvSpPr>
        <p:spPr>
          <a:xfrm>
            <a:off x="9144000" y="4664075"/>
            <a:ext cx="8115300" cy="562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Biên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tập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nội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dung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phỏng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vấn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lược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bớt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những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ý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trả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lời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dài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dòng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không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làm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rõ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câu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trả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lời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(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lưu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ý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đảm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bảo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thể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hiện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nội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dung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chính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câu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trả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lời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);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trích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dẫn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nguyên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văn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số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phần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trả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lời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người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được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phỏng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vấn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để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bài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phỏng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vấn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thêm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sinh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động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tăng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độ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tin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cậy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</a:p>
          <a:p>
            <a:pPr algn="just">
              <a:lnSpc>
                <a:spcPts val="5600"/>
              </a:lnSpc>
              <a:spcBef>
                <a:spcPct val="0"/>
              </a:spcBef>
            </a:pPr>
            <a:endParaRPr lang="en-US" sz="4000" dirty="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750856" y="3007632"/>
          <a:ext cx="15838268" cy="6891398"/>
        </p:xfrm>
        <a:graphic>
          <a:graphicData uri="http://schemas.openxmlformats.org/drawingml/2006/table">
            <a:tbl>
              <a:tblPr/>
              <a:tblGrid>
                <a:gridCol w="1907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5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66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3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09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48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09701">
                <a:tc>
                  <a:txBody>
                    <a:bodyPr/>
                    <a:lstStyle/>
                    <a:p>
                      <a:pPr algn="ctr">
                        <a:lnSpc>
                          <a:spcPts val="5320"/>
                        </a:lnSpc>
                        <a:defRPr/>
                      </a:pPr>
                      <a:r>
                        <a:rPr lang="en-US" sz="3800" b="1">
                          <a:solidFill>
                            <a:srgbClr val="02234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Phương diện</a:t>
                      </a:r>
                      <a:endParaRPr lang="en-US" sz="1100"/>
                    </a:p>
                  </a:txBody>
                  <a:tcPr marL="142875" marR="142875" marT="142875" marB="142875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320"/>
                        </a:lnSpc>
                        <a:defRPr/>
                      </a:pPr>
                      <a:r>
                        <a:rPr lang="en-US" sz="3800" b="1">
                          <a:solidFill>
                            <a:srgbClr val="02234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Tiêu chí đánh giá</a:t>
                      </a:r>
                      <a:endParaRPr lang="en-US" sz="1100"/>
                    </a:p>
                  </a:txBody>
                  <a:tcPr marL="142875" marR="142875" marT="142875" marB="142875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320"/>
                        </a:lnSpc>
                        <a:defRPr/>
                      </a:pPr>
                      <a:r>
                        <a:rPr lang="en-US" sz="3800" b="1">
                          <a:solidFill>
                            <a:srgbClr val="02234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Đạt</a:t>
                      </a:r>
                      <a:endParaRPr lang="en-US" sz="1100"/>
                    </a:p>
                  </a:txBody>
                  <a:tcPr marL="142875" marR="142875" marT="142875" marB="142875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320"/>
                        </a:lnSpc>
                        <a:defRPr/>
                      </a:pPr>
                      <a:r>
                        <a:rPr lang="en-US" sz="3800" b="1">
                          <a:solidFill>
                            <a:srgbClr val="02234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Chưa đạt</a:t>
                      </a:r>
                      <a:endParaRPr lang="en-US" sz="1100"/>
                    </a:p>
                  </a:txBody>
                  <a:tcPr marL="142875" marR="142875" marT="142875" marB="142875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320"/>
                        </a:lnSpc>
                        <a:defRPr/>
                      </a:pPr>
                      <a:r>
                        <a:rPr lang="en-US" sz="3800" b="1">
                          <a:solidFill>
                            <a:srgbClr val="02234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Tốt</a:t>
                      </a:r>
                      <a:endParaRPr lang="en-US" sz="1100"/>
                    </a:p>
                  </a:txBody>
                  <a:tcPr marL="142875" marR="142875" marT="142875" marB="142875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320"/>
                        </a:lnSpc>
                        <a:defRPr/>
                      </a:pPr>
                      <a:r>
                        <a:rPr lang="en-US" sz="3800" b="1">
                          <a:solidFill>
                            <a:srgbClr val="02234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Rất tốt</a:t>
                      </a:r>
                      <a:endParaRPr lang="en-US" sz="1100"/>
                    </a:p>
                  </a:txBody>
                  <a:tcPr marL="142875" marR="142875" marT="142875" marB="142875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5029">
                <a:tc rowSpan="3">
                  <a:txBody>
                    <a:bodyPr/>
                    <a:lstStyle/>
                    <a:p>
                      <a:pPr algn="ctr">
                        <a:lnSpc>
                          <a:spcPts val="5320"/>
                        </a:lnSpc>
                        <a:defRPr/>
                      </a:pPr>
                      <a:r>
                        <a:rPr lang="en-US" sz="3800" b="1">
                          <a:solidFill>
                            <a:srgbClr val="02234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Mở đầu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r>
                        <a:rPr lang="en-US" sz="3800">
                          <a:solidFill>
                            <a:srgbClr val="22170B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Cuộc phỏng vấn có đầy đủ ba phần: mở đầu, phần chính, kết thúc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4373">
                <a:tc vMerge="1">
                  <a:txBody>
                    <a:bodyPr/>
                    <a:lstStyle/>
                    <a:p>
                      <a:pPr algn="ctr">
                        <a:lnSpc>
                          <a:spcPts val="5320"/>
                        </a:lnSpc>
                        <a:defRPr/>
                      </a:pPr>
                      <a:r>
                        <a:rPr lang="en-US" sz="3800" b="1">
                          <a:solidFill>
                            <a:srgbClr val="02234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Mở đầu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r>
                        <a:rPr lang="en-US" sz="3800">
                          <a:solidFill>
                            <a:srgbClr val="22170B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Chào hỏi người được phỏng vấn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2295">
                <a:tc vMerge="1">
                  <a:txBody>
                    <a:bodyPr/>
                    <a:lstStyle/>
                    <a:p>
                      <a:pPr algn="ctr">
                        <a:lnSpc>
                          <a:spcPts val="5320"/>
                        </a:lnSpc>
                        <a:defRPr/>
                      </a:pPr>
                      <a:r>
                        <a:rPr lang="en-US" sz="3800" b="1">
                          <a:solidFill>
                            <a:srgbClr val="02234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Mở đầu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r>
                        <a:rPr lang="en-US" sz="3800">
                          <a:solidFill>
                            <a:srgbClr val="22170B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Giới thiệu về người phỏng vấn (tên, phóng viên báo,…)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4"/>
          <p:cNvSpPr txBox="1"/>
          <p:nvPr/>
        </p:nvSpPr>
        <p:spPr>
          <a:xfrm>
            <a:off x="5101492" y="1975217"/>
            <a:ext cx="9224107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 err="1">
                <a:solidFill>
                  <a:srgbClr val="022340"/>
                </a:solidFill>
                <a:latin typeface="#9Slide05 Aphrodite Pro"/>
                <a:ea typeface="#9Slide05 Aphrodite Pro"/>
                <a:cs typeface="#9Slide05 Aphrodite Pro"/>
                <a:sym typeface="#9Slide05 Aphrodite Pro"/>
              </a:rPr>
              <a:t>Bảng</a:t>
            </a:r>
            <a:r>
              <a:rPr lang="en-US" sz="3999" dirty="0">
                <a:solidFill>
                  <a:srgbClr val="022340"/>
                </a:solidFill>
                <a:latin typeface="#9Slide05 Aphrodite Pro"/>
                <a:ea typeface="#9Slide05 Aphrodite Pro"/>
                <a:cs typeface="#9Slide05 Aphrodite Pro"/>
                <a:sym typeface="#9Slide05 Aphrodite Pro"/>
              </a:rPr>
              <a:t> </a:t>
            </a:r>
            <a:r>
              <a:rPr lang="en-US" sz="3999" dirty="0" err="1">
                <a:solidFill>
                  <a:srgbClr val="022340"/>
                </a:solidFill>
                <a:latin typeface="#9Slide05 Aphrodite Pro"/>
                <a:ea typeface="#9Slide05 Aphrodite Pro"/>
                <a:cs typeface="#9Slide05 Aphrodite Pro"/>
                <a:sym typeface="#9Slide05 Aphrodite Pro"/>
              </a:rPr>
              <a:t>kiểm</a:t>
            </a:r>
            <a:r>
              <a:rPr lang="en-US" sz="3999" dirty="0">
                <a:solidFill>
                  <a:srgbClr val="022340"/>
                </a:solidFill>
                <a:latin typeface="#9Slide05 Aphrodite Pro"/>
                <a:ea typeface="#9Slide05 Aphrodite Pro"/>
                <a:cs typeface="#9Slide05 Aphrodite Pro"/>
                <a:sym typeface="#9Slide05 Aphrodite Pro"/>
              </a:rPr>
              <a:t> </a:t>
            </a:r>
            <a:r>
              <a:rPr lang="en-US" sz="3999" dirty="0" err="1">
                <a:solidFill>
                  <a:srgbClr val="022340"/>
                </a:solidFill>
                <a:latin typeface="#9Slide05 Aphrodite Pro"/>
                <a:ea typeface="#9Slide05 Aphrodite Pro"/>
                <a:cs typeface="#9Slide05 Aphrodite Pro"/>
                <a:sym typeface="#9Slide05 Aphrodite Pro"/>
              </a:rPr>
              <a:t>dành</a:t>
            </a:r>
            <a:r>
              <a:rPr lang="en-US" sz="3999" dirty="0">
                <a:solidFill>
                  <a:srgbClr val="022340"/>
                </a:solidFill>
                <a:latin typeface="#9Slide05 Aphrodite Pro"/>
                <a:ea typeface="#9Slide05 Aphrodite Pro"/>
                <a:cs typeface="#9Slide05 Aphrodite Pro"/>
                <a:sym typeface="#9Slide05 Aphrodite Pro"/>
              </a:rPr>
              <a:t> </a:t>
            </a:r>
            <a:r>
              <a:rPr lang="en-US" sz="3999" dirty="0" err="1">
                <a:solidFill>
                  <a:srgbClr val="022340"/>
                </a:solidFill>
                <a:latin typeface="#9Slide05 Aphrodite Pro"/>
                <a:ea typeface="#9Slide05 Aphrodite Pro"/>
                <a:cs typeface="#9Slide05 Aphrodite Pro"/>
                <a:sym typeface="#9Slide05 Aphrodite Pro"/>
              </a:rPr>
              <a:t>cho</a:t>
            </a:r>
            <a:r>
              <a:rPr lang="en-US" sz="3999" dirty="0">
                <a:solidFill>
                  <a:srgbClr val="022340"/>
                </a:solidFill>
                <a:latin typeface="#9Slide05 Aphrodite Pro"/>
                <a:ea typeface="#9Slide05 Aphrodite Pro"/>
                <a:cs typeface="#9Slide05 Aphrodite Pro"/>
                <a:sym typeface="#9Slide05 Aphrodite Pro"/>
              </a:rPr>
              <a:t> </a:t>
            </a:r>
            <a:r>
              <a:rPr lang="en-US" sz="3999" dirty="0" err="1">
                <a:solidFill>
                  <a:srgbClr val="022340"/>
                </a:solidFill>
                <a:latin typeface="#9Slide05 Aphrodite Pro"/>
                <a:ea typeface="#9Slide05 Aphrodite Pro"/>
                <a:cs typeface="#9Slide05 Aphrodite Pro"/>
                <a:sym typeface="#9Slide05 Aphrodite Pro"/>
              </a:rPr>
              <a:t>người</a:t>
            </a:r>
            <a:r>
              <a:rPr lang="en-US" sz="3999" dirty="0">
                <a:solidFill>
                  <a:srgbClr val="022340"/>
                </a:solidFill>
                <a:latin typeface="#9Slide05 Aphrodite Pro"/>
                <a:ea typeface="#9Slide05 Aphrodite Pro"/>
                <a:cs typeface="#9Slide05 Aphrodite Pro"/>
                <a:sym typeface="#9Slide05 Aphrodite Pro"/>
              </a:rPr>
              <a:t> </a:t>
            </a:r>
            <a:r>
              <a:rPr lang="en-US" sz="3999" dirty="0" err="1">
                <a:solidFill>
                  <a:srgbClr val="022340"/>
                </a:solidFill>
                <a:latin typeface="#9Slide05 Aphrodite Pro"/>
                <a:ea typeface="#9Slide05 Aphrodite Pro"/>
                <a:cs typeface="#9Slide05 Aphrodite Pro"/>
                <a:sym typeface="#9Slide05 Aphrodite Pro"/>
              </a:rPr>
              <a:t>phỏng</a:t>
            </a:r>
            <a:r>
              <a:rPr lang="en-US" sz="3999" dirty="0">
                <a:solidFill>
                  <a:srgbClr val="022340"/>
                </a:solidFill>
                <a:latin typeface="#9Slide05 Aphrodite Pro"/>
                <a:ea typeface="#9Slide05 Aphrodite Pro"/>
                <a:cs typeface="#9Slide05 Aphrodite Pro"/>
                <a:sym typeface="#9Slide05 Aphrodite Pro"/>
              </a:rPr>
              <a:t> </a:t>
            </a:r>
            <a:r>
              <a:rPr lang="en-US" sz="3999" dirty="0" err="1">
                <a:solidFill>
                  <a:srgbClr val="022340"/>
                </a:solidFill>
                <a:latin typeface="#9Slide05 Aphrodite Pro"/>
                <a:ea typeface="#9Slide05 Aphrodite Pro"/>
                <a:cs typeface="#9Slide05 Aphrodite Pro"/>
                <a:sym typeface="#9Slide05 Aphrodite Pro"/>
              </a:rPr>
              <a:t>vấn</a:t>
            </a:r>
            <a:endParaRPr lang="en-US" sz="3999" dirty="0">
              <a:solidFill>
                <a:srgbClr val="022340"/>
              </a:solidFill>
              <a:latin typeface="#9Slide05 Aphrodite Pro"/>
              <a:ea typeface="#9Slide05 Aphrodite Pro"/>
              <a:cs typeface="#9Slide05 Aphrodite Pro"/>
              <a:sym typeface="#9Slide05 Aphrodite Pro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67006" y="375650"/>
            <a:ext cx="17763278" cy="1668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719"/>
              </a:lnSpc>
              <a:spcBef>
                <a:spcPct val="0"/>
              </a:spcBef>
            </a:pPr>
            <a:r>
              <a:rPr lang="en-US" sz="4799" b="1">
                <a:solidFill>
                  <a:srgbClr val="022340"/>
                </a:solidFill>
                <a:latin typeface="Fraunces Bold"/>
                <a:ea typeface="Fraunces Bold"/>
                <a:cs typeface="Fraunces Bold"/>
                <a:sym typeface="Fraunces Bold"/>
              </a:rPr>
              <a:t>I. QUAN SÁT MẪU VÀ TÌM HIỂU CÁCH THỨC </a:t>
            </a:r>
            <a:r>
              <a:rPr lang="en-US" sz="4799" b="1" i="1">
                <a:solidFill>
                  <a:srgbClr val="022340"/>
                </a:solidFill>
                <a:latin typeface="Fraunces Bold Italics"/>
                <a:ea typeface="Fraunces Bold Italics"/>
                <a:cs typeface="Fraunces Bold Italics"/>
                <a:sym typeface="Fraunces Bold Italics"/>
              </a:rPr>
              <a:t>THỰC HIỆN</a:t>
            </a:r>
            <a:r>
              <a:rPr lang="en-US" sz="4799" b="1">
                <a:solidFill>
                  <a:srgbClr val="022340"/>
                </a:solidFill>
                <a:latin typeface="Fraunces Bold"/>
                <a:ea typeface="Fraunces Bold"/>
                <a:cs typeface="Fraunces Bold"/>
                <a:sym typeface="Fraunces Bold"/>
              </a:rPr>
              <a:t> </a:t>
            </a:r>
            <a:r>
              <a:rPr lang="en-US" sz="4799" b="1" i="1">
                <a:solidFill>
                  <a:srgbClr val="022340"/>
                </a:solidFill>
                <a:latin typeface="Fraunces Bold Italics"/>
                <a:ea typeface="Fraunces Bold Italics"/>
                <a:cs typeface="Fraunces Bold Italics"/>
                <a:sym typeface="Fraunces Bold Italics"/>
              </a:rPr>
              <a:t>CUỘC PHỎNG VẤN</a:t>
            </a:r>
          </a:p>
        </p:txBody>
      </p:sp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553974" y="380403"/>
          <a:ext cx="17180051" cy="9582148"/>
        </p:xfrm>
        <a:graphic>
          <a:graphicData uri="http://schemas.openxmlformats.org/drawingml/2006/table">
            <a:tbl>
              <a:tblPr/>
              <a:tblGrid>
                <a:gridCol w="1832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18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7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05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59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49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08371">
                <a:tc>
                  <a:txBody>
                    <a:bodyPr/>
                    <a:lstStyle/>
                    <a:p>
                      <a:pPr algn="ctr">
                        <a:lnSpc>
                          <a:spcPts val="5320"/>
                        </a:lnSpc>
                        <a:defRPr/>
                      </a:pPr>
                      <a:r>
                        <a:rPr lang="en-US" sz="3800" b="1">
                          <a:solidFill>
                            <a:srgbClr val="02234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Phương diện</a:t>
                      </a:r>
                      <a:endParaRPr lang="en-US" sz="1100"/>
                    </a:p>
                  </a:txBody>
                  <a:tcPr marL="142875" marR="142875" marT="142875" marB="142875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320"/>
                        </a:lnSpc>
                        <a:defRPr/>
                      </a:pPr>
                      <a:r>
                        <a:rPr lang="en-US" sz="3800" b="1">
                          <a:solidFill>
                            <a:srgbClr val="02234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Tiêu chí đánh giá</a:t>
                      </a:r>
                      <a:endParaRPr lang="en-US" sz="1100"/>
                    </a:p>
                  </a:txBody>
                  <a:tcPr marL="142875" marR="142875" marT="142875" marB="142875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320"/>
                        </a:lnSpc>
                        <a:defRPr/>
                      </a:pPr>
                      <a:r>
                        <a:rPr lang="en-US" sz="3800" b="1">
                          <a:solidFill>
                            <a:srgbClr val="02234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Đạt</a:t>
                      </a:r>
                      <a:endParaRPr lang="en-US" sz="1100"/>
                    </a:p>
                  </a:txBody>
                  <a:tcPr marL="142875" marR="142875" marT="142875" marB="142875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320"/>
                        </a:lnSpc>
                        <a:defRPr/>
                      </a:pPr>
                      <a:r>
                        <a:rPr lang="en-US" sz="3800" b="1">
                          <a:solidFill>
                            <a:srgbClr val="02234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Chưa đạt</a:t>
                      </a:r>
                      <a:endParaRPr lang="en-US" sz="1100"/>
                    </a:p>
                  </a:txBody>
                  <a:tcPr marL="142875" marR="142875" marT="142875" marB="142875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320"/>
                        </a:lnSpc>
                        <a:defRPr/>
                      </a:pPr>
                      <a:r>
                        <a:rPr lang="en-US" sz="3800" b="1">
                          <a:solidFill>
                            <a:srgbClr val="02234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Tốt</a:t>
                      </a:r>
                      <a:endParaRPr lang="en-US" sz="1100"/>
                    </a:p>
                  </a:txBody>
                  <a:tcPr marL="142875" marR="142875" marT="142875" marB="142875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320"/>
                        </a:lnSpc>
                        <a:defRPr/>
                      </a:pPr>
                      <a:r>
                        <a:rPr lang="en-US" sz="3800" b="1">
                          <a:solidFill>
                            <a:srgbClr val="02234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Rất tốt</a:t>
                      </a:r>
                      <a:endParaRPr lang="en-US" sz="1100"/>
                    </a:p>
                  </a:txBody>
                  <a:tcPr marL="142875" marR="142875" marT="142875" marB="142875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8371">
                <a:tc rowSpan="2">
                  <a:txBody>
                    <a:bodyPr/>
                    <a:lstStyle/>
                    <a:p>
                      <a:pPr algn="ctr">
                        <a:lnSpc>
                          <a:spcPts val="5320"/>
                        </a:lnSpc>
                        <a:defRPr/>
                      </a:pPr>
                      <a:r>
                        <a:rPr lang="en-US" sz="3800" b="1">
                          <a:solidFill>
                            <a:srgbClr val="02234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Nội dung chính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r>
                        <a:rPr lang="en-US" sz="3800">
                          <a:solidFill>
                            <a:srgbClr val="22170B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Giới thiệu được mục đích/nội dung của cuộc phỏng vấn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8371">
                <a:tc vMerge="1">
                  <a:txBody>
                    <a:bodyPr/>
                    <a:lstStyle/>
                    <a:p>
                      <a:pPr algn="ctr">
                        <a:lnSpc>
                          <a:spcPts val="5320"/>
                        </a:lnSpc>
                        <a:defRPr/>
                      </a:pPr>
                      <a:r>
                        <a:rPr lang="en-US" sz="3800" b="1">
                          <a:solidFill>
                            <a:srgbClr val="02234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Nội dung chính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r>
                        <a:rPr lang="en-US" sz="3800">
                          <a:solidFill>
                            <a:srgbClr val="22170B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Làm rõ nội dung cần phỏng vấn bằng hệ thống câu hỏi phù hợp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8371">
                <a:tc>
                  <a:txBody>
                    <a:bodyPr/>
                    <a:lstStyle/>
                    <a:p>
                      <a:pPr algn="ctr">
                        <a:lnSpc>
                          <a:spcPts val="5320"/>
                        </a:lnSpc>
                        <a:defRPr/>
                      </a:pPr>
                      <a:r>
                        <a:rPr lang="en-US" sz="3800" b="1">
                          <a:solidFill>
                            <a:srgbClr val="02234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Kết thúc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r>
                        <a:rPr lang="en-US" sz="3800">
                          <a:solidFill>
                            <a:srgbClr val="22170B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Cảm ơn và chúc sức khỏe người được phỏng vấn sau khi kết thúc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0293">
                <a:tc rowSpan="2">
                  <a:txBody>
                    <a:bodyPr/>
                    <a:lstStyle/>
                    <a:p>
                      <a:pPr algn="ctr">
                        <a:lnSpc>
                          <a:spcPts val="5320"/>
                        </a:lnSpc>
                        <a:defRPr/>
                      </a:pPr>
                      <a:r>
                        <a:rPr lang="en-US" sz="3800" b="1">
                          <a:solidFill>
                            <a:srgbClr val="02234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Kĩ năng trình bày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r>
                        <a:rPr lang="en-US" sz="3800">
                          <a:solidFill>
                            <a:srgbClr val="22170B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Nói năng lưu loát, diễn đạt mạch lạc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8371">
                <a:tc vMerge="1">
                  <a:txBody>
                    <a:bodyPr/>
                    <a:lstStyle/>
                    <a:p>
                      <a:pPr algn="ctr">
                        <a:lnSpc>
                          <a:spcPts val="5320"/>
                        </a:lnSpc>
                        <a:defRPr/>
                      </a:pPr>
                      <a:r>
                        <a:rPr lang="en-US" sz="3800" b="1">
                          <a:solidFill>
                            <a:srgbClr val="02234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Kĩ năng trình bày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r>
                        <a:rPr lang="en-US" sz="3800">
                          <a:solidFill>
                            <a:srgbClr val="22170B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Người phỏng vấn và người được phỏng vấn có thái độ lịch sự, tôn trọng lẫn nhau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357589" y="1809147"/>
          <a:ext cx="17530915" cy="8533417"/>
        </p:xfrm>
        <a:graphic>
          <a:graphicData uri="http://schemas.openxmlformats.org/drawingml/2006/table">
            <a:tbl>
              <a:tblPr/>
              <a:tblGrid>
                <a:gridCol w="846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3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1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274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607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70320">
                <a:tc>
                  <a:txBody>
                    <a:bodyPr/>
                    <a:lstStyle/>
                    <a:p>
                      <a:pPr algn="ctr">
                        <a:lnSpc>
                          <a:spcPts val="5040"/>
                        </a:lnSpc>
                        <a:defRPr/>
                      </a:pPr>
                      <a:r>
                        <a:rPr lang="en-US" sz="3600" b="1">
                          <a:solidFill>
                            <a:srgbClr val="02234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Tiêu chí chấm điểm thực hiện cuộc </a:t>
                      </a:r>
                      <a:endParaRPr lang="en-US" sz="1100"/>
                    </a:p>
                    <a:p>
                      <a:pPr algn="ctr">
                        <a:lnSpc>
                          <a:spcPts val="5040"/>
                        </a:lnSpc>
                      </a:pPr>
                      <a:r>
                        <a:rPr lang="en-US" sz="3600" b="1">
                          <a:solidFill>
                            <a:srgbClr val="02234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phỏng vấn</a:t>
                      </a:r>
                    </a:p>
                  </a:txBody>
                  <a:tcPr marL="142875" marR="142875" marT="142875" marB="142875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40"/>
                        </a:lnSpc>
                        <a:defRPr/>
                      </a:pPr>
                      <a:r>
                        <a:rPr lang="en-US" sz="3600" b="1">
                          <a:solidFill>
                            <a:srgbClr val="02234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Rất đồng tình</a:t>
                      </a:r>
                      <a:endParaRPr lang="en-US" sz="1100"/>
                    </a:p>
                    <a:p>
                      <a:pPr algn="ctr">
                        <a:lnSpc>
                          <a:spcPts val="5040"/>
                        </a:lnSpc>
                      </a:pPr>
                      <a:r>
                        <a:rPr lang="en-US" sz="3600" b="1">
                          <a:solidFill>
                            <a:srgbClr val="02234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(1.0)</a:t>
                      </a:r>
                    </a:p>
                  </a:txBody>
                  <a:tcPr marL="142875" marR="142875" marT="142875" marB="142875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40"/>
                        </a:lnSpc>
                        <a:defRPr/>
                      </a:pPr>
                      <a:r>
                        <a:rPr lang="en-US" sz="3600" b="1">
                          <a:solidFill>
                            <a:srgbClr val="02234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Đồng tình</a:t>
                      </a:r>
                      <a:endParaRPr lang="en-US" sz="1100"/>
                    </a:p>
                    <a:p>
                      <a:pPr algn="ctr">
                        <a:lnSpc>
                          <a:spcPts val="5040"/>
                        </a:lnSpc>
                      </a:pPr>
                      <a:r>
                        <a:rPr lang="en-US" sz="3600" b="1">
                          <a:solidFill>
                            <a:srgbClr val="02234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(0.75)</a:t>
                      </a:r>
                    </a:p>
                  </a:txBody>
                  <a:tcPr marL="142875" marR="142875" marT="142875" marB="142875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40"/>
                        </a:lnSpc>
                        <a:defRPr/>
                      </a:pPr>
                      <a:r>
                        <a:rPr lang="en-US" sz="3600" b="1">
                          <a:solidFill>
                            <a:srgbClr val="02234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Trung lập</a:t>
                      </a:r>
                      <a:endParaRPr lang="en-US" sz="1100"/>
                    </a:p>
                    <a:p>
                      <a:pPr algn="ctr">
                        <a:lnSpc>
                          <a:spcPts val="5040"/>
                        </a:lnSpc>
                      </a:pPr>
                      <a:r>
                        <a:rPr lang="en-US" sz="3600" b="1">
                          <a:solidFill>
                            <a:srgbClr val="02234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(0.5)</a:t>
                      </a:r>
                    </a:p>
                  </a:txBody>
                  <a:tcPr marL="142875" marR="142875" marT="142875" marB="142875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40"/>
                        </a:lnSpc>
                        <a:defRPr/>
                      </a:pPr>
                      <a:r>
                        <a:rPr lang="en-US" sz="3600" b="1">
                          <a:solidFill>
                            <a:srgbClr val="02234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Không đồng tình</a:t>
                      </a:r>
                      <a:endParaRPr lang="en-US" sz="1100"/>
                    </a:p>
                    <a:p>
                      <a:pPr algn="ctr">
                        <a:lnSpc>
                          <a:spcPts val="5040"/>
                        </a:lnSpc>
                      </a:pPr>
                      <a:r>
                        <a:rPr lang="en-US" sz="3600" b="1">
                          <a:solidFill>
                            <a:srgbClr val="02234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(0.25)</a:t>
                      </a:r>
                    </a:p>
                  </a:txBody>
                  <a:tcPr marL="142875" marR="142875" marT="142875" marB="142875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40"/>
                        </a:lnSpc>
                        <a:defRPr/>
                      </a:pPr>
                      <a:r>
                        <a:rPr lang="en-US" sz="3600" b="1">
                          <a:solidFill>
                            <a:srgbClr val="02234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Rất không đồng tình</a:t>
                      </a:r>
                      <a:endParaRPr lang="en-US" sz="1100"/>
                    </a:p>
                    <a:p>
                      <a:pPr algn="ctr">
                        <a:lnSpc>
                          <a:spcPts val="5040"/>
                        </a:lnSpc>
                      </a:pPr>
                      <a:r>
                        <a:rPr lang="en-US" sz="3600" b="1">
                          <a:solidFill>
                            <a:srgbClr val="02234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(0)</a:t>
                      </a:r>
                    </a:p>
                  </a:txBody>
                  <a:tcPr marL="142875" marR="142875" marT="142875" marB="142875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1512"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r>
                        <a:rPr lang="en-US" sz="3600">
                          <a:solidFill>
                            <a:srgbClr val="22170B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1. Cuộc phỏng vấn có đầy đủ ba phần: mở đầu, phần chính, kết thúc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0073"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r>
                        <a:rPr lang="en-US" sz="3600">
                          <a:solidFill>
                            <a:srgbClr val="22170B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2. Chào hỏi người được phỏng vấn. Giới thiệu về người phỏng vấn (tên, phóng viên báo,…)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1512"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r>
                        <a:rPr lang="en-US" sz="3600">
                          <a:solidFill>
                            <a:srgbClr val="22170B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3. Giới thiệu được mục đích/nội dung của cuộc phỏng vấn.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5371256" y="320675"/>
            <a:ext cx="7545487" cy="70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22340"/>
                </a:solidFill>
                <a:latin typeface="#9Slide05 Aphrodite Pro"/>
                <a:ea typeface="#9Slide05 Aphrodite Pro"/>
                <a:cs typeface="#9Slide05 Aphrodite Pro"/>
                <a:sym typeface="#9Slide05 Aphrodite Pro"/>
              </a:rPr>
              <a:t>Tiêu chí chấm điểm bài phỏng vấn</a:t>
            </a:r>
          </a:p>
        </p:txBody>
      </p:sp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378542" y="1472558"/>
          <a:ext cx="17530915" cy="8533417"/>
        </p:xfrm>
        <a:graphic>
          <a:graphicData uri="http://schemas.openxmlformats.org/drawingml/2006/table">
            <a:tbl>
              <a:tblPr/>
              <a:tblGrid>
                <a:gridCol w="846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3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1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274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607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70320">
                <a:tc>
                  <a:txBody>
                    <a:bodyPr/>
                    <a:lstStyle/>
                    <a:p>
                      <a:pPr algn="ctr">
                        <a:lnSpc>
                          <a:spcPts val="5040"/>
                        </a:lnSpc>
                        <a:defRPr/>
                      </a:pPr>
                      <a:r>
                        <a:rPr lang="en-US" sz="3600" b="1">
                          <a:solidFill>
                            <a:srgbClr val="02234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Tiêu chí chấm điểm thực hiện cuộc </a:t>
                      </a:r>
                      <a:endParaRPr lang="en-US" sz="1100"/>
                    </a:p>
                    <a:p>
                      <a:pPr algn="ctr">
                        <a:lnSpc>
                          <a:spcPts val="5040"/>
                        </a:lnSpc>
                      </a:pPr>
                      <a:r>
                        <a:rPr lang="en-US" sz="3600" b="1">
                          <a:solidFill>
                            <a:srgbClr val="02234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phỏng vấn</a:t>
                      </a:r>
                    </a:p>
                  </a:txBody>
                  <a:tcPr marL="142875" marR="142875" marT="142875" marB="142875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40"/>
                        </a:lnSpc>
                        <a:defRPr/>
                      </a:pPr>
                      <a:r>
                        <a:rPr lang="en-US" sz="3600" b="1">
                          <a:solidFill>
                            <a:srgbClr val="02234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Rất đồng tình</a:t>
                      </a:r>
                      <a:endParaRPr lang="en-US" sz="1100"/>
                    </a:p>
                    <a:p>
                      <a:pPr algn="ctr">
                        <a:lnSpc>
                          <a:spcPts val="5040"/>
                        </a:lnSpc>
                      </a:pPr>
                      <a:r>
                        <a:rPr lang="en-US" sz="3600" b="1">
                          <a:solidFill>
                            <a:srgbClr val="02234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(1.0)</a:t>
                      </a:r>
                    </a:p>
                  </a:txBody>
                  <a:tcPr marL="142875" marR="142875" marT="142875" marB="142875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40"/>
                        </a:lnSpc>
                        <a:defRPr/>
                      </a:pPr>
                      <a:r>
                        <a:rPr lang="en-US" sz="3600" b="1">
                          <a:solidFill>
                            <a:srgbClr val="02234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Đồng tình</a:t>
                      </a:r>
                      <a:endParaRPr lang="en-US" sz="1100"/>
                    </a:p>
                    <a:p>
                      <a:pPr algn="ctr">
                        <a:lnSpc>
                          <a:spcPts val="5040"/>
                        </a:lnSpc>
                      </a:pPr>
                      <a:r>
                        <a:rPr lang="en-US" sz="3600" b="1">
                          <a:solidFill>
                            <a:srgbClr val="02234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(0.75)</a:t>
                      </a:r>
                    </a:p>
                  </a:txBody>
                  <a:tcPr marL="142875" marR="142875" marT="142875" marB="142875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40"/>
                        </a:lnSpc>
                        <a:defRPr/>
                      </a:pPr>
                      <a:r>
                        <a:rPr lang="en-US" sz="3600" b="1">
                          <a:solidFill>
                            <a:srgbClr val="02234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Trung lập</a:t>
                      </a:r>
                      <a:endParaRPr lang="en-US" sz="1100"/>
                    </a:p>
                    <a:p>
                      <a:pPr algn="ctr">
                        <a:lnSpc>
                          <a:spcPts val="5040"/>
                        </a:lnSpc>
                      </a:pPr>
                      <a:r>
                        <a:rPr lang="en-US" sz="3600" b="1">
                          <a:solidFill>
                            <a:srgbClr val="02234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(0.5)</a:t>
                      </a:r>
                    </a:p>
                  </a:txBody>
                  <a:tcPr marL="142875" marR="142875" marT="142875" marB="142875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40"/>
                        </a:lnSpc>
                        <a:defRPr/>
                      </a:pPr>
                      <a:r>
                        <a:rPr lang="en-US" sz="3600" b="1">
                          <a:solidFill>
                            <a:srgbClr val="02234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Không đồng tình</a:t>
                      </a:r>
                      <a:endParaRPr lang="en-US" sz="1100"/>
                    </a:p>
                    <a:p>
                      <a:pPr algn="ctr">
                        <a:lnSpc>
                          <a:spcPts val="5040"/>
                        </a:lnSpc>
                      </a:pPr>
                      <a:r>
                        <a:rPr lang="en-US" sz="3600" b="1">
                          <a:solidFill>
                            <a:srgbClr val="02234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(0.25)</a:t>
                      </a:r>
                    </a:p>
                  </a:txBody>
                  <a:tcPr marL="142875" marR="142875" marT="142875" marB="142875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40"/>
                        </a:lnSpc>
                        <a:defRPr/>
                      </a:pPr>
                      <a:r>
                        <a:rPr lang="en-US" sz="3600" b="1">
                          <a:solidFill>
                            <a:srgbClr val="02234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Rất không đồng tình</a:t>
                      </a:r>
                      <a:endParaRPr lang="en-US" sz="1100"/>
                    </a:p>
                    <a:p>
                      <a:pPr algn="ctr">
                        <a:lnSpc>
                          <a:spcPts val="5040"/>
                        </a:lnSpc>
                      </a:pPr>
                      <a:r>
                        <a:rPr lang="en-US" sz="3600" b="1">
                          <a:solidFill>
                            <a:srgbClr val="02234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(0)</a:t>
                      </a:r>
                    </a:p>
                  </a:txBody>
                  <a:tcPr marL="142875" marR="142875" marT="142875" marB="142875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1512"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r>
                        <a:rPr lang="en-US" sz="3600">
                          <a:solidFill>
                            <a:srgbClr val="22170B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4. Làm rõ nội dung cần phỏng vấn bằng hệ thống câu hỏi phù hợp.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0073"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r>
                        <a:rPr lang="en-US" sz="3600">
                          <a:solidFill>
                            <a:srgbClr val="22170B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5. Hệ thống câu hỏi được liên kết với nhau và được sắp xếp theo một trình tự hợp lí.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1512"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r>
                        <a:rPr lang="en-US" sz="3600">
                          <a:solidFill>
                            <a:srgbClr val="22170B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6. Câu hỏi thú vị, ấn tượng, phù hợp với mục đích và đối tượng phỏng vấn.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5371256" y="320675"/>
            <a:ext cx="7545487" cy="70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22340"/>
                </a:solidFill>
                <a:latin typeface="#9Slide05 Aphrodite Pro"/>
                <a:ea typeface="#9Slide05 Aphrodite Pro"/>
                <a:cs typeface="#9Slide05 Aphrodite Pro"/>
                <a:sym typeface="#9Slide05 Aphrodite Pro"/>
              </a:rPr>
              <a:t>Tiêu chí chấm điểm bài phỏng vấn</a:t>
            </a:r>
          </a:p>
        </p:txBody>
      </p:sp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0" y="1472558"/>
          <a:ext cx="17909459" cy="8258174"/>
        </p:xfrm>
        <a:graphic>
          <a:graphicData uri="http://schemas.openxmlformats.org/drawingml/2006/table">
            <a:tbl>
              <a:tblPr/>
              <a:tblGrid>
                <a:gridCol w="9544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4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19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607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27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70587">
                <a:tc>
                  <a:txBody>
                    <a:bodyPr/>
                    <a:lstStyle/>
                    <a:p>
                      <a:pPr algn="ctr">
                        <a:lnSpc>
                          <a:spcPts val="5040"/>
                        </a:lnSpc>
                        <a:defRPr/>
                      </a:pPr>
                      <a:r>
                        <a:rPr lang="en-US" sz="3600" b="1">
                          <a:solidFill>
                            <a:srgbClr val="02234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Tiêu chí chấm điểm thực hiện cuộc </a:t>
                      </a:r>
                      <a:endParaRPr lang="en-US" sz="1100"/>
                    </a:p>
                    <a:p>
                      <a:pPr algn="ctr">
                        <a:lnSpc>
                          <a:spcPts val="5040"/>
                        </a:lnSpc>
                      </a:pPr>
                      <a:r>
                        <a:rPr lang="en-US" sz="3600" b="1">
                          <a:solidFill>
                            <a:srgbClr val="02234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phỏng vấn</a:t>
                      </a:r>
                    </a:p>
                  </a:txBody>
                  <a:tcPr marL="142875" marR="142875" marT="142875" marB="142875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40"/>
                        </a:lnSpc>
                        <a:defRPr/>
                      </a:pPr>
                      <a:r>
                        <a:rPr lang="en-US" sz="3600" b="1">
                          <a:solidFill>
                            <a:srgbClr val="02234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Rất đồng tình</a:t>
                      </a:r>
                      <a:endParaRPr lang="en-US" sz="1100"/>
                    </a:p>
                    <a:p>
                      <a:pPr algn="ctr">
                        <a:lnSpc>
                          <a:spcPts val="5040"/>
                        </a:lnSpc>
                      </a:pPr>
                      <a:r>
                        <a:rPr lang="en-US" sz="3600" b="1">
                          <a:solidFill>
                            <a:srgbClr val="02234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(1.0)</a:t>
                      </a:r>
                    </a:p>
                  </a:txBody>
                  <a:tcPr marL="142875" marR="142875" marT="142875" marB="142875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40"/>
                        </a:lnSpc>
                        <a:defRPr/>
                      </a:pPr>
                      <a:r>
                        <a:rPr lang="en-US" sz="3600" b="1">
                          <a:solidFill>
                            <a:srgbClr val="02234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Đồng tình</a:t>
                      </a:r>
                      <a:endParaRPr lang="en-US" sz="1100"/>
                    </a:p>
                    <a:p>
                      <a:pPr algn="ctr">
                        <a:lnSpc>
                          <a:spcPts val="5040"/>
                        </a:lnSpc>
                      </a:pPr>
                      <a:r>
                        <a:rPr lang="en-US" sz="3600" b="1">
                          <a:solidFill>
                            <a:srgbClr val="02234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(0.75)</a:t>
                      </a:r>
                    </a:p>
                  </a:txBody>
                  <a:tcPr marL="142875" marR="142875" marT="142875" marB="142875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40"/>
                        </a:lnSpc>
                        <a:defRPr/>
                      </a:pPr>
                      <a:r>
                        <a:rPr lang="en-US" sz="3600" b="1">
                          <a:solidFill>
                            <a:srgbClr val="02234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Trung lập</a:t>
                      </a:r>
                      <a:endParaRPr lang="en-US" sz="1100"/>
                    </a:p>
                    <a:p>
                      <a:pPr algn="ctr">
                        <a:lnSpc>
                          <a:spcPts val="5040"/>
                        </a:lnSpc>
                      </a:pPr>
                      <a:r>
                        <a:rPr lang="en-US" sz="3600" b="1">
                          <a:solidFill>
                            <a:srgbClr val="02234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(0.5)</a:t>
                      </a:r>
                    </a:p>
                  </a:txBody>
                  <a:tcPr marL="142875" marR="142875" marT="142875" marB="142875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40"/>
                        </a:lnSpc>
                        <a:defRPr/>
                      </a:pPr>
                      <a:r>
                        <a:rPr lang="en-US" sz="3600" b="1">
                          <a:solidFill>
                            <a:srgbClr val="02234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Không đồng tình</a:t>
                      </a:r>
                      <a:endParaRPr lang="en-US" sz="1100"/>
                    </a:p>
                    <a:p>
                      <a:pPr algn="ctr">
                        <a:lnSpc>
                          <a:spcPts val="5040"/>
                        </a:lnSpc>
                      </a:pPr>
                      <a:r>
                        <a:rPr lang="en-US" sz="3600" b="1">
                          <a:solidFill>
                            <a:srgbClr val="02234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(0.25)</a:t>
                      </a:r>
                    </a:p>
                  </a:txBody>
                  <a:tcPr marL="142875" marR="142875" marT="142875" marB="142875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40"/>
                        </a:lnSpc>
                        <a:defRPr/>
                      </a:pPr>
                      <a:r>
                        <a:rPr lang="en-US" sz="3600" b="1">
                          <a:solidFill>
                            <a:srgbClr val="02234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Rất không đồng tình</a:t>
                      </a:r>
                      <a:endParaRPr lang="en-US" sz="1100"/>
                    </a:p>
                    <a:p>
                      <a:pPr algn="ctr">
                        <a:lnSpc>
                          <a:spcPts val="5040"/>
                        </a:lnSpc>
                      </a:pPr>
                      <a:r>
                        <a:rPr lang="en-US" sz="3600" b="1">
                          <a:solidFill>
                            <a:srgbClr val="02234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(0)</a:t>
                      </a:r>
                    </a:p>
                  </a:txBody>
                  <a:tcPr marL="142875" marR="142875" marT="142875" marB="142875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1984"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r>
                        <a:rPr lang="en-US" sz="3600">
                          <a:solidFill>
                            <a:srgbClr val="22170B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7. Kết hợp hiệu quả các phương tiện phi ngôn ngữ.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1635"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r>
                        <a:rPr lang="en-US" sz="3600">
                          <a:solidFill>
                            <a:srgbClr val="22170B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8. Người phỏng vấn và người được phỏng vấn có thái độ lịch sự, tôn trọng lẫn nhau.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1984"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r>
                        <a:rPr lang="en-US" sz="3600">
                          <a:solidFill>
                            <a:srgbClr val="22170B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9. Trình bày tự tin, nói năng lưu loát.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1984"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r>
                        <a:rPr lang="en-US" sz="3600">
                          <a:solidFill>
                            <a:srgbClr val="22170B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10. Đảm bảo thời gian quy định.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5371256" y="320675"/>
            <a:ext cx="7545487" cy="70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22340"/>
                </a:solidFill>
                <a:latin typeface="#9Slide05 Aphrodite Pro"/>
                <a:ea typeface="#9Slide05 Aphrodite Pro"/>
                <a:cs typeface="#9Slide05 Aphrodite Pro"/>
                <a:sym typeface="#9Slide05 Aphrodite Pro"/>
              </a:rPr>
              <a:t>Tiêu chí chấm điểm bài phỏng vấn</a:t>
            </a:r>
          </a:p>
        </p:txBody>
      </p:sp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750856" y="3753067"/>
          <a:ext cx="15838268" cy="4090438"/>
        </p:xfrm>
        <a:graphic>
          <a:graphicData uri="http://schemas.openxmlformats.org/drawingml/2006/table">
            <a:tbl>
              <a:tblPr/>
              <a:tblGrid>
                <a:gridCol w="2068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6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7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90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09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48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12953">
                <a:tc>
                  <a:txBody>
                    <a:bodyPr/>
                    <a:lstStyle/>
                    <a:p>
                      <a:pPr algn="ctr">
                        <a:lnSpc>
                          <a:spcPts val="5320"/>
                        </a:lnSpc>
                        <a:defRPr/>
                      </a:pPr>
                      <a:r>
                        <a:rPr lang="en-US" sz="3800" b="1">
                          <a:solidFill>
                            <a:srgbClr val="02234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Phương diện</a:t>
                      </a:r>
                      <a:endParaRPr lang="en-US" sz="1100"/>
                    </a:p>
                  </a:txBody>
                  <a:tcPr marL="142875" marR="142875" marT="142875" marB="142875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320"/>
                        </a:lnSpc>
                        <a:defRPr/>
                      </a:pPr>
                      <a:r>
                        <a:rPr lang="en-US" sz="3800" b="1">
                          <a:solidFill>
                            <a:srgbClr val="02234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Tiêu chí đánh giá</a:t>
                      </a:r>
                      <a:endParaRPr lang="en-US" sz="1100"/>
                    </a:p>
                  </a:txBody>
                  <a:tcPr marL="142875" marR="142875" marT="142875" marB="142875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320"/>
                        </a:lnSpc>
                        <a:defRPr/>
                      </a:pPr>
                      <a:r>
                        <a:rPr lang="en-US" sz="3800" b="1">
                          <a:solidFill>
                            <a:srgbClr val="02234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Đạt</a:t>
                      </a:r>
                      <a:endParaRPr lang="en-US" sz="1100"/>
                    </a:p>
                  </a:txBody>
                  <a:tcPr marL="142875" marR="142875" marT="142875" marB="142875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320"/>
                        </a:lnSpc>
                        <a:defRPr/>
                      </a:pPr>
                      <a:r>
                        <a:rPr lang="en-US" sz="3800" b="1">
                          <a:solidFill>
                            <a:srgbClr val="02234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Chưa đạt</a:t>
                      </a:r>
                      <a:endParaRPr lang="en-US" sz="1100"/>
                    </a:p>
                  </a:txBody>
                  <a:tcPr marL="142875" marR="142875" marT="142875" marB="142875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320"/>
                        </a:lnSpc>
                        <a:defRPr/>
                      </a:pPr>
                      <a:r>
                        <a:rPr lang="en-US" sz="3800" b="1">
                          <a:solidFill>
                            <a:srgbClr val="02234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Tốt</a:t>
                      </a:r>
                      <a:endParaRPr lang="en-US" sz="1100"/>
                    </a:p>
                  </a:txBody>
                  <a:tcPr marL="142875" marR="142875" marT="142875" marB="142875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320"/>
                        </a:lnSpc>
                        <a:defRPr/>
                      </a:pPr>
                      <a:r>
                        <a:rPr lang="en-US" sz="3800" b="1">
                          <a:solidFill>
                            <a:srgbClr val="02234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Rất tốt</a:t>
                      </a:r>
                      <a:endParaRPr lang="en-US" sz="1100"/>
                    </a:p>
                  </a:txBody>
                  <a:tcPr marL="142875" marR="142875" marT="142875" marB="142875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5752">
                <a:tc rowSpan="2">
                  <a:txBody>
                    <a:bodyPr/>
                    <a:lstStyle/>
                    <a:p>
                      <a:pPr algn="ctr">
                        <a:lnSpc>
                          <a:spcPts val="5320"/>
                        </a:lnSpc>
                        <a:defRPr/>
                      </a:pPr>
                      <a:r>
                        <a:rPr lang="en-US" sz="3800" b="1">
                          <a:solidFill>
                            <a:srgbClr val="02234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Trước khi nghe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r>
                        <a:rPr lang="en-US" sz="3800">
                          <a:solidFill>
                            <a:srgbClr val="22170B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Xác định nội dung sắp được trình bày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1733">
                <a:tc vMerge="1">
                  <a:txBody>
                    <a:bodyPr/>
                    <a:lstStyle/>
                    <a:p>
                      <a:pPr algn="ctr">
                        <a:lnSpc>
                          <a:spcPts val="5320"/>
                        </a:lnSpc>
                        <a:defRPr/>
                      </a:pPr>
                      <a:r>
                        <a:rPr lang="en-US" sz="3800" b="1">
                          <a:solidFill>
                            <a:srgbClr val="02234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Trước khi nghe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r>
                        <a:rPr lang="en-US" sz="3800">
                          <a:solidFill>
                            <a:srgbClr val="22170B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Tìm hiểu thông tin về cuộc phỏng vấn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4"/>
          <p:cNvSpPr txBox="1"/>
          <p:nvPr/>
        </p:nvSpPr>
        <p:spPr>
          <a:xfrm>
            <a:off x="5713822" y="2521870"/>
            <a:ext cx="7403207" cy="70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22340"/>
                </a:solidFill>
                <a:latin typeface="#9Slide05 Aphrodite Pro"/>
                <a:ea typeface="#9Slide05 Aphrodite Pro"/>
                <a:cs typeface="#9Slide05 Aphrodite Pro"/>
                <a:sym typeface="#9Slide05 Aphrodite Pro"/>
              </a:rPr>
              <a:t>Bảng kiểm dành cho người nghe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67006" y="375650"/>
            <a:ext cx="17763278" cy="1668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719"/>
              </a:lnSpc>
              <a:spcBef>
                <a:spcPct val="0"/>
              </a:spcBef>
            </a:pPr>
            <a:r>
              <a:rPr lang="en-US" sz="4799" b="1">
                <a:solidFill>
                  <a:srgbClr val="022340"/>
                </a:solidFill>
                <a:latin typeface="Fraunces Bold"/>
                <a:ea typeface="Fraunces Bold"/>
                <a:cs typeface="Fraunces Bold"/>
                <a:sym typeface="Fraunces Bold"/>
              </a:rPr>
              <a:t>I. QUAN SÁT MẪU VÀ TÌM HIỂU CÁCH THỨC </a:t>
            </a:r>
            <a:r>
              <a:rPr lang="en-US" sz="4799" b="1" i="1">
                <a:solidFill>
                  <a:srgbClr val="022340"/>
                </a:solidFill>
                <a:latin typeface="Fraunces Bold Italics"/>
                <a:ea typeface="Fraunces Bold Italics"/>
                <a:cs typeface="Fraunces Bold Italics"/>
                <a:sym typeface="Fraunces Bold Italics"/>
              </a:rPr>
              <a:t>THỰC HIỆN</a:t>
            </a:r>
            <a:r>
              <a:rPr lang="en-US" sz="4799" b="1">
                <a:solidFill>
                  <a:srgbClr val="022340"/>
                </a:solidFill>
                <a:latin typeface="Fraunces Bold"/>
                <a:ea typeface="Fraunces Bold"/>
                <a:cs typeface="Fraunces Bold"/>
                <a:sym typeface="Fraunces Bold"/>
              </a:rPr>
              <a:t> </a:t>
            </a:r>
            <a:r>
              <a:rPr lang="en-US" sz="4799" b="1" i="1">
                <a:solidFill>
                  <a:srgbClr val="022340"/>
                </a:solidFill>
                <a:latin typeface="Fraunces Bold Italics"/>
                <a:ea typeface="Fraunces Bold Italics"/>
                <a:cs typeface="Fraunces Bold Italics"/>
                <a:sym typeface="Fraunces Bold Italics"/>
              </a:rPr>
              <a:t>CUỘC PHỎNG VẤN</a:t>
            </a:r>
          </a:p>
        </p:txBody>
      </p:sp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442159" y="642938"/>
          <a:ext cx="17403682" cy="9639299"/>
        </p:xfrm>
        <a:graphic>
          <a:graphicData uri="http://schemas.openxmlformats.org/drawingml/2006/table">
            <a:tbl>
              <a:tblPr/>
              <a:tblGrid>
                <a:gridCol w="1757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88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33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05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71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59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51088">
                <a:tc>
                  <a:txBody>
                    <a:bodyPr/>
                    <a:lstStyle/>
                    <a:p>
                      <a:pPr algn="ctr">
                        <a:lnSpc>
                          <a:spcPts val="5040"/>
                        </a:lnSpc>
                        <a:defRPr/>
                      </a:pPr>
                      <a:r>
                        <a:rPr lang="en-US" sz="3600" b="1">
                          <a:solidFill>
                            <a:srgbClr val="02234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Phương diện</a:t>
                      </a:r>
                      <a:endParaRPr lang="en-US" sz="1100"/>
                    </a:p>
                  </a:txBody>
                  <a:tcPr marL="142875" marR="142875" marT="142875" marB="142875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40"/>
                        </a:lnSpc>
                        <a:defRPr/>
                      </a:pPr>
                      <a:r>
                        <a:rPr lang="en-US" sz="3600" b="1">
                          <a:solidFill>
                            <a:srgbClr val="02234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Tiêu chí đánh giá</a:t>
                      </a:r>
                      <a:endParaRPr lang="en-US" sz="1100"/>
                    </a:p>
                  </a:txBody>
                  <a:tcPr marL="142875" marR="142875" marT="142875" marB="142875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40"/>
                        </a:lnSpc>
                        <a:defRPr/>
                      </a:pPr>
                      <a:r>
                        <a:rPr lang="en-US" sz="3600" b="1">
                          <a:solidFill>
                            <a:srgbClr val="02234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Đạt</a:t>
                      </a:r>
                      <a:endParaRPr lang="en-US" sz="1100"/>
                    </a:p>
                  </a:txBody>
                  <a:tcPr marL="142875" marR="142875" marT="142875" marB="142875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40"/>
                        </a:lnSpc>
                        <a:defRPr/>
                      </a:pPr>
                      <a:r>
                        <a:rPr lang="en-US" sz="3600" b="1">
                          <a:solidFill>
                            <a:srgbClr val="02234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Chưa đạt</a:t>
                      </a:r>
                      <a:endParaRPr lang="en-US" sz="1100"/>
                    </a:p>
                  </a:txBody>
                  <a:tcPr marL="142875" marR="142875" marT="142875" marB="142875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40"/>
                        </a:lnSpc>
                        <a:defRPr/>
                      </a:pPr>
                      <a:r>
                        <a:rPr lang="en-US" sz="3600" b="1">
                          <a:solidFill>
                            <a:srgbClr val="02234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Tốt</a:t>
                      </a:r>
                      <a:endParaRPr lang="en-US" sz="1100"/>
                    </a:p>
                  </a:txBody>
                  <a:tcPr marL="142875" marR="142875" marT="142875" marB="142875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40"/>
                        </a:lnSpc>
                        <a:defRPr/>
                      </a:pPr>
                      <a:r>
                        <a:rPr lang="en-US" sz="3600" b="1">
                          <a:solidFill>
                            <a:srgbClr val="02234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Rất tốt</a:t>
                      </a:r>
                      <a:endParaRPr lang="en-US" sz="1100"/>
                    </a:p>
                  </a:txBody>
                  <a:tcPr marL="142875" marR="142875" marT="142875" marB="142875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1088">
                <a:tc rowSpan="3">
                  <a:txBody>
                    <a:bodyPr/>
                    <a:lstStyle/>
                    <a:p>
                      <a:pPr algn="ctr">
                        <a:lnSpc>
                          <a:spcPts val="5040"/>
                        </a:lnSpc>
                        <a:defRPr/>
                      </a:pPr>
                      <a:r>
                        <a:rPr lang="en-US" sz="3600" b="1">
                          <a:solidFill>
                            <a:srgbClr val="02234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 Trong khi nghe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r>
                        <a:rPr lang="en-US" sz="3600">
                          <a:solidFill>
                            <a:srgbClr val="22170B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Ghi chép trong quá trình nghe: Nội dung bài phỏng vấn của bạn, Cách thức thực hiện bài phỏng vấn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1088">
                <a:tc vMerge="1">
                  <a:txBody>
                    <a:bodyPr/>
                    <a:lstStyle/>
                    <a:p>
                      <a:pPr algn="ctr">
                        <a:lnSpc>
                          <a:spcPts val="5040"/>
                        </a:lnSpc>
                        <a:defRPr/>
                      </a:pPr>
                      <a:r>
                        <a:rPr lang="en-US" sz="3600" b="1">
                          <a:solidFill>
                            <a:srgbClr val="02234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 Trong khi nghe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r>
                        <a:rPr lang="en-US" sz="3600">
                          <a:solidFill>
                            <a:srgbClr val="22170B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Chú ý lắng nghe, sử dụng ảnh mắt, điệu bộ, cử chỉ phi ngôn ngữ để khích lệ người thực hiện phỏng vấn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1649">
                <a:tc vMerge="1">
                  <a:txBody>
                    <a:bodyPr/>
                    <a:lstStyle/>
                    <a:p>
                      <a:pPr algn="ctr">
                        <a:lnSpc>
                          <a:spcPts val="5040"/>
                        </a:lnSpc>
                        <a:defRPr/>
                      </a:pPr>
                      <a:r>
                        <a:rPr lang="en-US" sz="3600" b="1">
                          <a:solidFill>
                            <a:srgbClr val="02234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 Trong khi nghe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r>
                        <a:rPr lang="en-US" sz="3600">
                          <a:solidFill>
                            <a:srgbClr val="22170B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Phản hồi những điểm chưa rõ hoặc có ý kiến khác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1649">
                <a:tc rowSpan="3">
                  <a:txBody>
                    <a:bodyPr/>
                    <a:lstStyle/>
                    <a:p>
                      <a:pPr algn="ctr">
                        <a:lnSpc>
                          <a:spcPts val="5040"/>
                        </a:lnSpc>
                        <a:defRPr/>
                      </a:pPr>
                      <a:r>
                        <a:rPr lang="en-US" sz="3600" b="1">
                          <a:solidFill>
                            <a:srgbClr val="02234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Sau khi nghe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r>
                        <a:rPr lang="en-US" sz="3600">
                          <a:solidFill>
                            <a:srgbClr val="22170B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Nhận xét, bình luận được bài phỏng vấn bạn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1649">
                <a:tc vMerge="1">
                  <a:txBody>
                    <a:bodyPr/>
                    <a:lstStyle/>
                    <a:p>
                      <a:pPr algn="ctr">
                        <a:lnSpc>
                          <a:spcPts val="5040"/>
                        </a:lnSpc>
                        <a:defRPr/>
                      </a:pPr>
                      <a:r>
                        <a:rPr lang="en-US" sz="3600" b="1">
                          <a:solidFill>
                            <a:srgbClr val="02234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Sau khi nghe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r>
                        <a:rPr lang="en-US" sz="3600">
                          <a:solidFill>
                            <a:srgbClr val="22170B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Đưa ra một số đề xuất, kiến nghị (nếu có)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51088">
                <a:tc vMerge="1">
                  <a:txBody>
                    <a:bodyPr/>
                    <a:lstStyle/>
                    <a:p>
                      <a:pPr algn="ctr">
                        <a:lnSpc>
                          <a:spcPts val="5040"/>
                        </a:lnSpc>
                        <a:defRPr/>
                      </a:pPr>
                      <a:r>
                        <a:rPr lang="en-US" sz="3600" b="1">
                          <a:solidFill>
                            <a:srgbClr val="02234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Sau khi nghe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r>
                        <a:rPr lang="en-US" sz="3600">
                          <a:solidFill>
                            <a:srgbClr val="22170B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Rút ra được bài học kinh nghiệm từ bài phỏng vấn của bạn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741016" y="2007191"/>
            <a:ext cx="17219237" cy="6272618"/>
            <a:chOff x="0" y="0"/>
            <a:chExt cx="2823051" cy="10283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23051" cy="1028380"/>
            </a:xfrm>
            <a:custGeom>
              <a:avLst/>
              <a:gdLst/>
              <a:ahLst/>
              <a:cxnLst/>
              <a:rect l="l" t="t" r="r" b="b"/>
              <a:pathLst>
                <a:path w="2823051" h="1028380">
                  <a:moveTo>
                    <a:pt x="2823051" y="0"/>
                  </a:moveTo>
                  <a:lnTo>
                    <a:pt x="0" y="0"/>
                  </a:lnTo>
                  <a:lnTo>
                    <a:pt x="0" y="840420"/>
                  </a:lnTo>
                  <a:lnTo>
                    <a:pt x="157480" y="840420"/>
                  </a:lnTo>
                  <a:lnTo>
                    <a:pt x="157480" y="1028380"/>
                  </a:lnTo>
                  <a:lnTo>
                    <a:pt x="463550" y="840420"/>
                  </a:lnTo>
                  <a:lnTo>
                    <a:pt x="2823051" y="840420"/>
                  </a:lnTo>
                  <a:lnTo>
                    <a:pt x="2823051" y="0"/>
                  </a:lnTo>
                  <a:close/>
                </a:path>
              </a:pathLst>
            </a:custGeom>
            <a:solidFill>
              <a:srgbClr val="FFEFD4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823051" cy="8855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41016" y="2319136"/>
            <a:ext cx="16805969" cy="4213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604" lvl="1" indent="-431802" algn="just">
              <a:lnSpc>
                <a:spcPts val="5600"/>
              </a:lnSpc>
              <a:buFont typeface="Arial"/>
              <a:buChar char="•"/>
            </a:pPr>
            <a:r>
              <a:rPr lang="en-US" sz="4000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HS </a:t>
            </a:r>
            <a:r>
              <a:rPr lang="en-US" sz="4000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thực</a:t>
            </a:r>
            <a:r>
              <a:rPr lang="en-US" sz="4000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hiện</a:t>
            </a:r>
            <a:r>
              <a:rPr lang="en-US" sz="4000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theo</a:t>
            </a:r>
            <a:r>
              <a:rPr lang="en-US" sz="4000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nhóm</a:t>
            </a:r>
            <a:r>
              <a:rPr lang="en-US" sz="4000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/6 </a:t>
            </a:r>
            <a:r>
              <a:rPr lang="en-US" sz="4000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nhóm</a:t>
            </a:r>
            <a:r>
              <a:rPr lang="en-US" sz="4000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4000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chuẩn</a:t>
            </a:r>
            <a:r>
              <a:rPr lang="en-US" sz="4000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bị</a:t>
            </a:r>
            <a:r>
              <a:rPr lang="en-US" sz="4000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trước</a:t>
            </a:r>
            <a:r>
              <a:rPr lang="en-US" sz="4000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ở </a:t>
            </a:r>
            <a:r>
              <a:rPr lang="en-US" sz="4000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nhà</a:t>
            </a:r>
            <a:r>
              <a:rPr lang="en-US" sz="4000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(</a:t>
            </a:r>
            <a:r>
              <a:rPr lang="en-US" sz="4000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Lưu</a:t>
            </a:r>
            <a:r>
              <a:rPr lang="en-US" sz="4000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ý: HS </a:t>
            </a:r>
            <a:r>
              <a:rPr lang="en-US" sz="4000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cần</a:t>
            </a:r>
            <a:r>
              <a:rPr lang="en-US" sz="4000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trình</a:t>
            </a:r>
            <a:r>
              <a:rPr lang="en-US" sz="4000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bày</a:t>
            </a:r>
            <a:r>
              <a:rPr lang="en-US" sz="4000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phần</a:t>
            </a:r>
            <a:r>
              <a:rPr lang="en-US" sz="4000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chuẩn</a:t>
            </a:r>
            <a:r>
              <a:rPr lang="en-US" sz="4000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bị</a:t>
            </a:r>
            <a:r>
              <a:rPr lang="en-US" sz="4000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trước</a:t>
            </a:r>
            <a:r>
              <a:rPr lang="en-US" sz="4000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mọi</a:t>
            </a:r>
            <a:r>
              <a:rPr lang="en-US" sz="4000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người</a:t>
            </a:r>
            <a:r>
              <a:rPr lang="en-US" sz="4000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và</a:t>
            </a:r>
            <a:r>
              <a:rPr lang="en-US" sz="4000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ở </a:t>
            </a:r>
            <a:r>
              <a:rPr lang="en-US" sz="4000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phía</a:t>
            </a:r>
            <a:r>
              <a:rPr lang="en-US" sz="4000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dưới</a:t>
            </a:r>
            <a:r>
              <a:rPr lang="en-US" sz="4000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thì</a:t>
            </a:r>
            <a:r>
              <a:rPr lang="en-US" sz="4000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các</a:t>
            </a:r>
            <a:r>
              <a:rPr lang="en-US" sz="4000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HS </a:t>
            </a:r>
            <a:r>
              <a:rPr lang="en-US" sz="4000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còn</a:t>
            </a:r>
            <a:r>
              <a:rPr lang="en-US" sz="4000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lại</a:t>
            </a:r>
            <a:r>
              <a:rPr lang="en-US" sz="4000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sẽ</a:t>
            </a:r>
            <a:r>
              <a:rPr lang="en-US" sz="4000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nghe</a:t>
            </a:r>
            <a:r>
              <a:rPr lang="en-US" sz="4000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4000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đánh</a:t>
            </a:r>
            <a:r>
              <a:rPr lang="en-US" sz="4000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giá</a:t>
            </a:r>
            <a:r>
              <a:rPr lang="en-US" sz="4000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các</a:t>
            </a:r>
            <a:r>
              <a:rPr lang="en-US" sz="4000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ý </a:t>
            </a:r>
            <a:r>
              <a:rPr lang="en-US" sz="4000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kiến</a:t>
            </a:r>
            <a:r>
              <a:rPr lang="en-US" sz="4000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đó</a:t>
            </a:r>
            <a:r>
              <a:rPr lang="en-US" sz="4000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.)</a:t>
            </a:r>
          </a:p>
          <a:p>
            <a:pPr marL="863604" lvl="1" indent="-431802" algn="just">
              <a:lnSpc>
                <a:spcPts val="5600"/>
              </a:lnSpc>
              <a:buFont typeface="Arial"/>
              <a:buChar char="•"/>
            </a:pPr>
            <a:r>
              <a:rPr lang="en-US" sz="4000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Nội</a:t>
            </a:r>
            <a:r>
              <a:rPr lang="en-US" sz="4000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dung: </a:t>
            </a:r>
            <a:r>
              <a:rPr lang="en-US" sz="4000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Phiếu</a:t>
            </a:r>
            <a:r>
              <a:rPr lang="en-US" sz="4000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học</a:t>
            </a:r>
            <a:r>
              <a:rPr lang="en-US" sz="4000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tập</a:t>
            </a:r>
            <a:r>
              <a:rPr lang="en-US" sz="4000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số</a:t>
            </a:r>
            <a:r>
              <a:rPr lang="en-US" sz="4000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2</a:t>
            </a:r>
          </a:p>
          <a:p>
            <a:pPr marL="863604" lvl="1" indent="-431802" algn="just">
              <a:lnSpc>
                <a:spcPts val="5600"/>
              </a:lnSpc>
              <a:buFont typeface="Arial"/>
              <a:buChar char="•"/>
            </a:pPr>
            <a:r>
              <a:rPr lang="en-US" sz="4000" i="1" dirty="0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HS </a:t>
            </a:r>
            <a:r>
              <a:rPr lang="en-US" sz="4000" i="1" dirty="0" err="1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lựa</a:t>
            </a:r>
            <a:r>
              <a:rPr lang="en-US" sz="4000" i="1" dirty="0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000" i="1" dirty="0" err="1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chọn</a:t>
            </a:r>
            <a:r>
              <a:rPr lang="en-US" sz="4000" i="1" dirty="0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1 </a:t>
            </a:r>
            <a:r>
              <a:rPr lang="en-US" sz="4000" i="1" dirty="0" err="1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trong</a:t>
            </a:r>
            <a:r>
              <a:rPr lang="en-US" sz="4000" i="1" dirty="0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2 </a:t>
            </a:r>
            <a:r>
              <a:rPr lang="en-US" sz="4000" i="1" dirty="0" err="1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chủ</a:t>
            </a:r>
            <a:r>
              <a:rPr lang="en-US" sz="4000" i="1" dirty="0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000" i="1" dirty="0" err="1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đề</a:t>
            </a:r>
            <a:r>
              <a:rPr lang="en-US" sz="4000" i="1" dirty="0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000" i="1" dirty="0" err="1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đã</a:t>
            </a:r>
            <a:r>
              <a:rPr lang="en-US" sz="4000" i="1" dirty="0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000" i="1" dirty="0" err="1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cho</a:t>
            </a:r>
            <a:endParaRPr lang="en-US" sz="4000" i="1" dirty="0">
              <a:solidFill>
                <a:srgbClr val="1E302C"/>
              </a:solidFill>
              <a:latin typeface="Roboto Condensed Italics"/>
              <a:ea typeface="Roboto Condensed Italics"/>
              <a:cs typeface="Roboto Condensed Italics"/>
              <a:sym typeface="Roboto Condensed Italics"/>
            </a:endParaRPr>
          </a:p>
          <a:p>
            <a:pPr algn="just">
              <a:lnSpc>
                <a:spcPts val="5600"/>
              </a:lnSpc>
            </a:pPr>
            <a:endParaRPr lang="en-US" sz="4000" i="1" dirty="0">
              <a:solidFill>
                <a:srgbClr val="1E302C"/>
              </a:solidFill>
              <a:latin typeface="Roboto Condensed Italics"/>
              <a:ea typeface="Roboto Condensed Italics"/>
              <a:cs typeface="Roboto Condensed Italics"/>
              <a:sym typeface="Roboto Condensed Itali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41016" y="933450"/>
            <a:ext cx="16805969" cy="854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999"/>
              </a:lnSpc>
              <a:spcBef>
                <a:spcPct val="0"/>
              </a:spcBef>
            </a:pPr>
            <a:r>
              <a:rPr lang="en-US" sz="4999" b="1">
                <a:solidFill>
                  <a:srgbClr val="022340"/>
                </a:solidFill>
                <a:latin typeface="Fraunces Bold"/>
                <a:ea typeface="Fraunces Bold"/>
                <a:cs typeface="Fraunces Bold"/>
                <a:sym typeface="Fraunces Bold"/>
              </a:rPr>
              <a:t>II. CHUẨN BỊ BÀI PHỎNG VẤN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57510" y="9053545"/>
            <a:ext cx="19403020" cy="2466909"/>
            <a:chOff x="0" y="0"/>
            <a:chExt cx="5110260" cy="6497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10261" cy="649721"/>
            </a:xfrm>
            <a:custGeom>
              <a:avLst/>
              <a:gdLst/>
              <a:ahLst/>
              <a:cxnLst/>
              <a:rect l="l" t="t" r="r" b="b"/>
              <a:pathLst>
                <a:path w="5110261" h="649721">
                  <a:moveTo>
                    <a:pt x="0" y="0"/>
                  </a:moveTo>
                  <a:lnTo>
                    <a:pt x="5110261" y="0"/>
                  </a:lnTo>
                  <a:lnTo>
                    <a:pt x="5110261" y="649721"/>
                  </a:lnTo>
                  <a:lnTo>
                    <a:pt x="0" y="649721"/>
                  </a:lnTo>
                  <a:close/>
                </a:path>
              </a:pathLst>
            </a:custGeom>
            <a:solidFill>
              <a:srgbClr val="8DAFA8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110260" cy="6973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9281937"/>
            <a:ext cx="2502845" cy="384215"/>
            <a:chOff x="0" y="0"/>
            <a:chExt cx="2647365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47365" cy="406400"/>
            </a:xfrm>
            <a:custGeom>
              <a:avLst/>
              <a:gdLst/>
              <a:ahLst/>
              <a:cxnLst/>
              <a:rect l="l" t="t" r="r" b="b"/>
              <a:pathLst>
                <a:path w="2647365" h="406400">
                  <a:moveTo>
                    <a:pt x="2444165" y="0"/>
                  </a:moveTo>
                  <a:cubicBezTo>
                    <a:pt x="2556389" y="0"/>
                    <a:pt x="2647365" y="90976"/>
                    <a:pt x="2647365" y="203200"/>
                  </a:cubicBezTo>
                  <a:cubicBezTo>
                    <a:pt x="2647365" y="315424"/>
                    <a:pt x="2556389" y="406400"/>
                    <a:pt x="244416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7EF"/>
            </a:solidFill>
            <a:ln w="19050" cap="sq">
              <a:solidFill>
                <a:srgbClr val="8F6234"/>
              </a:solidFill>
              <a:prstDash val="solid"/>
              <a:miter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647365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756455" y="9281937"/>
            <a:ext cx="2502845" cy="384215"/>
            <a:chOff x="0" y="0"/>
            <a:chExt cx="2647365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647365" cy="406400"/>
            </a:xfrm>
            <a:custGeom>
              <a:avLst/>
              <a:gdLst/>
              <a:ahLst/>
              <a:cxnLst/>
              <a:rect l="l" t="t" r="r" b="b"/>
              <a:pathLst>
                <a:path w="2647365" h="406400">
                  <a:moveTo>
                    <a:pt x="2444165" y="0"/>
                  </a:moveTo>
                  <a:cubicBezTo>
                    <a:pt x="2556389" y="0"/>
                    <a:pt x="2647365" y="90976"/>
                    <a:pt x="2647365" y="203200"/>
                  </a:cubicBezTo>
                  <a:cubicBezTo>
                    <a:pt x="2647365" y="315424"/>
                    <a:pt x="2556389" y="406400"/>
                    <a:pt x="244416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7EF"/>
            </a:solidFill>
            <a:ln w="19050" cap="sq">
              <a:solidFill>
                <a:srgbClr val="8F6234"/>
              </a:solidFill>
              <a:prstDash val="solid"/>
              <a:miter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2647365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 flipV="1">
            <a:off x="3863119" y="9510252"/>
            <a:ext cx="10561761" cy="0"/>
          </a:xfrm>
          <a:prstGeom prst="line">
            <a:avLst/>
          </a:prstGeom>
          <a:ln w="47625" cap="rnd">
            <a:solidFill>
              <a:srgbClr val="FFEFD4"/>
            </a:solidFill>
            <a:prstDash val="lgDash"/>
            <a:headEnd type="oval" w="lg" len="lg"/>
            <a:tailEnd type="oval" w="lg" len="lg"/>
          </a:ln>
        </p:spPr>
        <p:txBody>
          <a:bodyPr/>
          <a:lstStyle/>
          <a:p>
            <a:endParaRPr lang="vi-VN"/>
          </a:p>
        </p:txBody>
      </p:sp>
      <p:grpSp>
        <p:nvGrpSpPr>
          <p:cNvPr id="12" name="Group 12"/>
          <p:cNvGrpSpPr/>
          <p:nvPr/>
        </p:nvGrpSpPr>
        <p:grpSpPr>
          <a:xfrm>
            <a:off x="3006514" y="5333262"/>
            <a:ext cx="3389171" cy="3389171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DAFA8">
                <a:alpha val="40000"/>
              </a:srgbClr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18457" y="4466925"/>
            <a:ext cx="3004720" cy="3004720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6A160">
                <a:alpha val="40000"/>
              </a:srgbClr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 rot="-6698292">
            <a:off x="-159277" y="6423215"/>
            <a:ext cx="1380740" cy="594973"/>
          </a:xfrm>
          <a:custGeom>
            <a:avLst/>
            <a:gdLst/>
            <a:ahLst/>
            <a:cxnLst/>
            <a:rect l="l" t="t" r="r" b="b"/>
            <a:pathLst>
              <a:path w="1380740" h="594973">
                <a:moveTo>
                  <a:pt x="0" y="0"/>
                </a:moveTo>
                <a:lnTo>
                  <a:pt x="1380740" y="0"/>
                </a:lnTo>
                <a:lnTo>
                  <a:pt x="1380740" y="594973"/>
                </a:lnTo>
                <a:lnTo>
                  <a:pt x="0" y="59497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9" name="Freeform 19"/>
          <p:cNvSpPr/>
          <p:nvPr/>
        </p:nvSpPr>
        <p:spPr>
          <a:xfrm rot="2811967">
            <a:off x="5873478" y="4816899"/>
            <a:ext cx="1380740" cy="594973"/>
          </a:xfrm>
          <a:custGeom>
            <a:avLst/>
            <a:gdLst/>
            <a:ahLst/>
            <a:cxnLst/>
            <a:rect l="l" t="t" r="r" b="b"/>
            <a:pathLst>
              <a:path w="1380740" h="594973">
                <a:moveTo>
                  <a:pt x="0" y="0"/>
                </a:moveTo>
                <a:lnTo>
                  <a:pt x="1380740" y="0"/>
                </a:lnTo>
                <a:lnTo>
                  <a:pt x="1380740" y="594973"/>
                </a:lnTo>
                <a:lnTo>
                  <a:pt x="0" y="59497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0" name="Freeform 20"/>
          <p:cNvSpPr/>
          <p:nvPr/>
        </p:nvSpPr>
        <p:spPr>
          <a:xfrm>
            <a:off x="3462925" y="6419865"/>
            <a:ext cx="1320252" cy="1409978"/>
          </a:xfrm>
          <a:custGeom>
            <a:avLst/>
            <a:gdLst/>
            <a:ahLst/>
            <a:cxnLst/>
            <a:rect l="l" t="t" r="r" b="b"/>
            <a:pathLst>
              <a:path w="1320252" h="1409978">
                <a:moveTo>
                  <a:pt x="0" y="0"/>
                </a:moveTo>
                <a:lnTo>
                  <a:pt x="1320252" y="0"/>
                </a:lnTo>
                <a:lnTo>
                  <a:pt x="1320252" y="1409977"/>
                </a:lnTo>
                <a:lnTo>
                  <a:pt x="0" y="140997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1" name="Freeform 21"/>
          <p:cNvSpPr/>
          <p:nvPr/>
        </p:nvSpPr>
        <p:spPr>
          <a:xfrm flipH="1">
            <a:off x="6253246" y="8124626"/>
            <a:ext cx="559764" cy="597806"/>
          </a:xfrm>
          <a:custGeom>
            <a:avLst/>
            <a:gdLst/>
            <a:ahLst/>
            <a:cxnLst/>
            <a:rect l="l" t="t" r="r" b="b"/>
            <a:pathLst>
              <a:path w="559764" h="597806">
                <a:moveTo>
                  <a:pt x="559764" y="0"/>
                </a:moveTo>
                <a:lnTo>
                  <a:pt x="0" y="0"/>
                </a:lnTo>
                <a:lnTo>
                  <a:pt x="0" y="597807"/>
                </a:lnTo>
                <a:lnTo>
                  <a:pt x="559764" y="597807"/>
                </a:lnTo>
                <a:lnTo>
                  <a:pt x="559764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2" name="Freeform 22"/>
          <p:cNvSpPr/>
          <p:nvPr/>
        </p:nvSpPr>
        <p:spPr>
          <a:xfrm>
            <a:off x="295275" y="4654495"/>
            <a:ext cx="559764" cy="597806"/>
          </a:xfrm>
          <a:custGeom>
            <a:avLst/>
            <a:gdLst/>
            <a:ahLst/>
            <a:cxnLst/>
            <a:rect l="l" t="t" r="r" b="b"/>
            <a:pathLst>
              <a:path w="559764" h="597806">
                <a:moveTo>
                  <a:pt x="0" y="0"/>
                </a:moveTo>
                <a:lnTo>
                  <a:pt x="559764" y="0"/>
                </a:lnTo>
                <a:lnTo>
                  <a:pt x="559764" y="597807"/>
                </a:lnTo>
                <a:lnTo>
                  <a:pt x="0" y="59780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3" name="Freeform 23"/>
          <p:cNvSpPr/>
          <p:nvPr/>
        </p:nvSpPr>
        <p:spPr>
          <a:xfrm>
            <a:off x="12742485" y="3473884"/>
            <a:ext cx="4811818" cy="5307152"/>
          </a:xfrm>
          <a:custGeom>
            <a:avLst/>
            <a:gdLst/>
            <a:ahLst/>
            <a:cxnLst/>
            <a:rect l="l" t="t" r="r" b="b"/>
            <a:pathLst>
              <a:path w="4811818" h="5307152">
                <a:moveTo>
                  <a:pt x="0" y="0"/>
                </a:moveTo>
                <a:lnTo>
                  <a:pt x="4811818" y="0"/>
                </a:lnTo>
                <a:lnTo>
                  <a:pt x="4811818" y="5307152"/>
                </a:lnTo>
                <a:lnTo>
                  <a:pt x="0" y="530715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4" name="Freeform 24"/>
          <p:cNvSpPr/>
          <p:nvPr/>
        </p:nvSpPr>
        <p:spPr>
          <a:xfrm>
            <a:off x="291117" y="2828871"/>
            <a:ext cx="5715672" cy="5527531"/>
          </a:xfrm>
          <a:custGeom>
            <a:avLst/>
            <a:gdLst/>
            <a:ahLst/>
            <a:cxnLst/>
            <a:rect l="l" t="t" r="r" b="b"/>
            <a:pathLst>
              <a:path w="5715672" h="5527531">
                <a:moveTo>
                  <a:pt x="0" y="0"/>
                </a:moveTo>
                <a:lnTo>
                  <a:pt x="5715672" y="0"/>
                </a:lnTo>
                <a:lnTo>
                  <a:pt x="5715672" y="5527531"/>
                </a:lnTo>
                <a:lnTo>
                  <a:pt x="0" y="552753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5" name="TextBox 25"/>
          <p:cNvSpPr txBox="1"/>
          <p:nvPr/>
        </p:nvSpPr>
        <p:spPr>
          <a:xfrm>
            <a:off x="3466034" y="589003"/>
            <a:ext cx="12459765" cy="1094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 b="1" dirty="0" err="1">
                <a:solidFill>
                  <a:srgbClr val="8F6234"/>
                </a:solidFill>
                <a:latin typeface="Fraunces Bold"/>
                <a:ea typeface="Fraunces Bold"/>
                <a:cs typeface="Fraunces Bold"/>
                <a:sym typeface="Fraunces Bold"/>
              </a:rPr>
              <a:t>BÀI</a:t>
            </a:r>
            <a:r>
              <a:rPr lang="en-US" sz="6399" b="1" dirty="0">
                <a:solidFill>
                  <a:srgbClr val="8F6234"/>
                </a:solidFill>
                <a:latin typeface="Fraunces Bold"/>
                <a:ea typeface="Fraunces Bold"/>
                <a:cs typeface="Fraunces Bold"/>
                <a:sym typeface="Fraunces Bold"/>
              </a:rPr>
              <a:t> 8: VĂN </a:t>
            </a:r>
            <a:r>
              <a:rPr lang="en-US" sz="6399" b="1" dirty="0" err="1">
                <a:solidFill>
                  <a:srgbClr val="8F6234"/>
                </a:solidFill>
                <a:latin typeface="Fraunces Bold"/>
                <a:ea typeface="Fraunces Bold"/>
                <a:cs typeface="Fraunces Bold"/>
                <a:sym typeface="Fraunces Bold"/>
              </a:rPr>
              <a:t>BẢN</a:t>
            </a:r>
            <a:r>
              <a:rPr lang="en-US" sz="6399" b="1" dirty="0">
                <a:solidFill>
                  <a:srgbClr val="8F6234"/>
                </a:solidFill>
                <a:latin typeface="Fraunces Bold"/>
                <a:ea typeface="Fraunces Bold"/>
                <a:cs typeface="Fraunces Bold"/>
                <a:sym typeface="Fraunces Bold"/>
              </a:rPr>
              <a:t> THÔNG TIN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253246" y="2013731"/>
            <a:ext cx="7414480" cy="9201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60"/>
              </a:lnSpc>
              <a:spcBef>
                <a:spcPct val="0"/>
              </a:spcBef>
            </a:pPr>
            <a:r>
              <a:rPr lang="en-US" sz="5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KĨ</a:t>
            </a:r>
            <a:r>
              <a:rPr lang="en-US" sz="5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5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NĂNG</a:t>
            </a:r>
            <a:r>
              <a:rPr lang="en-US" sz="5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5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NÓI</a:t>
            </a:r>
            <a:r>
              <a:rPr lang="en-US" sz="5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5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VÀ</a:t>
            </a:r>
            <a:r>
              <a:rPr lang="en-US" sz="5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NGHE: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662001" y="3281334"/>
            <a:ext cx="6461745" cy="1198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19"/>
              </a:lnSpc>
            </a:pPr>
            <a:r>
              <a:rPr lang="en-US" sz="6799" dirty="0" err="1">
                <a:solidFill>
                  <a:srgbClr val="8F6234"/>
                </a:solidFill>
                <a:latin typeface="#9Slide05 Aphrodite Pro"/>
                <a:ea typeface="#9Slide05 Aphrodite Pro"/>
                <a:cs typeface="#9Slide05 Aphrodite Pro"/>
                <a:sym typeface="#9Slide05 Aphrodite Pro"/>
              </a:rPr>
              <a:t>Phỏng</a:t>
            </a:r>
            <a:r>
              <a:rPr lang="en-US" sz="6799" dirty="0">
                <a:solidFill>
                  <a:srgbClr val="8F6234"/>
                </a:solidFill>
                <a:latin typeface="#9Slide05 Aphrodite Pro"/>
                <a:ea typeface="#9Slide05 Aphrodite Pro"/>
                <a:cs typeface="#9Slide05 Aphrodite Pro"/>
                <a:sym typeface="#9Slide05 Aphrodite Pro"/>
              </a:rPr>
              <a:t> </a:t>
            </a:r>
            <a:r>
              <a:rPr lang="en-US" sz="6799" dirty="0" err="1">
                <a:solidFill>
                  <a:srgbClr val="8F6234"/>
                </a:solidFill>
                <a:latin typeface="#9Slide05 Aphrodite Pro"/>
                <a:ea typeface="#9Slide05 Aphrodite Pro"/>
                <a:cs typeface="#9Slide05 Aphrodite Pro"/>
                <a:sym typeface="#9Slide05 Aphrodite Pro"/>
              </a:rPr>
              <a:t>vấn</a:t>
            </a:r>
            <a:r>
              <a:rPr lang="en-US" sz="6799" dirty="0">
                <a:solidFill>
                  <a:srgbClr val="8F6234"/>
                </a:solidFill>
                <a:latin typeface="#9Slide05 Aphrodite Pro"/>
                <a:ea typeface="#9Slide05 Aphrodite Pro"/>
                <a:cs typeface="#9Slide05 Aphrodite Pro"/>
                <a:sym typeface="#9Slide05 Aphrodite Pro"/>
              </a:rPr>
              <a:t> </a:t>
            </a:r>
            <a:r>
              <a:rPr lang="en-US" sz="6799" dirty="0" err="1">
                <a:solidFill>
                  <a:srgbClr val="8F6234"/>
                </a:solidFill>
                <a:latin typeface="#9Slide05 Aphrodite Pro"/>
                <a:ea typeface="#9Slide05 Aphrodite Pro"/>
                <a:cs typeface="#9Slide05 Aphrodite Pro"/>
                <a:sym typeface="#9Slide05 Aphrodite Pro"/>
              </a:rPr>
              <a:t>ngắn</a:t>
            </a:r>
            <a:endParaRPr lang="en-US" sz="6799" dirty="0">
              <a:solidFill>
                <a:srgbClr val="8F6234"/>
              </a:solidFill>
              <a:latin typeface="#9Slide05 Aphrodite Pro"/>
              <a:ea typeface="#9Slide05 Aphrodite Pro"/>
              <a:cs typeface="#9Slide05 Aphrodite Pro"/>
              <a:sym typeface="#9Slide05 Aphrodite Pro"/>
            </a:endParaRPr>
          </a:p>
        </p:txBody>
      </p:sp>
    </p:spTree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741016" y="2007191"/>
            <a:ext cx="17219237" cy="6272618"/>
            <a:chOff x="0" y="0"/>
            <a:chExt cx="2823051" cy="10283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23051" cy="1028380"/>
            </a:xfrm>
            <a:custGeom>
              <a:avLst/>
              <a:gdLst/>
              <a:ahLst/>
              <a:cxnLst/>
              <a:rect l="l" t="t" r="r" b="b"/>
              <a:pathLst>
                <a:path w="2823051" h="1028380">
                  <a:moveTo>
                    <a:pt x="2823051" y="0"/>
                  </a:moveTo>
                  <a:lnTo>
                    <a:pt x="0" y="0"/>
                  </a:lnTo>
                  <a:lnTo>
                    <a:pt x="0" y="840420"/>
                  </a:lnTo>
                  <a:lnTo>
                    <a:pt x="157480" y="840420"/>
                  </a:lnTo>
                  <a:lnTo>
                    <a:pt x="157480" y="1028380"/>
                  </a:lnTo>
                  <a:lnTo>
                    <a:pt x="463550" y="840420"/>
                  </a:lnTo>
                  <a:lnTo>
                    <a:pt x="2823051" y="840420"/>
                  </a:lnTo>
                  <a:lnTo>
                    <a:pt x="2823051" y="0"/>
                  </a:lnTo>
                  <a:close/>
                </a:path>
              </a:pathLst>
            </a:custGeom>
            <a:solidFill>
              <a:srgbClr val="FFEFD4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823051" cy="8855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829952" y="2497010"/>
            <a:ext cx="16805969" cy="4213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604" lvl="1" indent="-431802" algn="just">
              <a:lnSpc>
                <a:spcPts val="5600"/>
              </a:lnSpc>
              <a:buFont typeface="Arial"/>
              <a:buChar char="•"/>
            </a:pPr>
            <a:r>
              <a:rPr lang="en-US" sz="4000" i="1" dirty="0" err="1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Chủ</a:t>
            </a:r>
            <a:r>
              <a:rPr lang="en-US" sz="4000" i="1" dirty="0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000" i="1" dirty="0" err="1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đề</a:t>
            </a:r>
            <a:r>
              <a:rPr lang="en-US" sz="4000" i="1" dirty="0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1: </a:t>
            </a:r>
            <a:r>
              <a:rPr lang="en-US" sz="4000" i="1" dirty="0" err="1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Lớp</a:t>
            </a:r>
            <a:r>
              <a:rPr lang="en-US" sz="4000" i="1" dirty="0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000" i="1" dirty="0" err="1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chuẩn</a:t>
            </a:r>
            <a:r>
              <a:rPr lang="en-US" sz="4000" i="1" dirty="0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000" i="1" dirty="0" err="1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bị</a:t>
            </a:r>
            <a:r>
              <a:rPr lang="en-US" sz="4000" i="1" dirty="0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000" i="1" dirty="0" err="1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tổ</a:t>
            </a:r>
            <a:r>
              <a:rPr lang="en-US" sz="4000" i="1" dirty="0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000" i="1" dirty="0" err="1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chức</a:t>
            </a:r>
            <a:r>
              <a:rPr lang="en-US" sz="4000" i="1" dirty="0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000" i="1" dirty="0" err="1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đi</a:t>
            </a:r>
            <a:r>
              <a:rPr lang="en-US" sz="4000" i="1" dirty="0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000" i="1" dirty="0" err="1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tham</a:t>
            </a:r>
            <a:r>
              <a:rPr lang="en-US" sz="4000" i="1" dirty="0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000" i="1" dirty="0" err="1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quan</a:t>
            </a:r>
            <a:r>
              <a:rPr lang="en-US" sz="4000" i="1" dirty="0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000" i="1" dirty="0" err="1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một</a:t>
            </a:r>
            <a:r>
              <a:rPr lang="en-US" sz="4000" i="1" dirty="0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di </a:t>
            </a:r>
            <a:r>
              <a:rPr lang="en-US" sz="4000" i="1" dirty="0" err="1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tích</a:t>
            </a:r>
            <a:r>
              <a:rPr lang="en-US" sz="4000" i="1" dirty="0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000" i="1" dirty="0" err="1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lịch</a:t>
            </a:r>
            <a:r>
              <a:rPr lang="en-US" sz="4000" i="1" dirty="0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000" i="1" dirty="0" err="1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sử</a:t>
            </a:r>
            <a:r>
              <a:rPr lang="en-US" sz="4000" i="1" dirty="0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000" i="1" dirty="0" err="1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hoặc</a:t>
            </a:r>
            <a:r>
              <a:rPr lang="en-US" sz="4000" i="1" dirty="0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000" i="1" dirty="0" err="1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một</a:t>
            </a:r>
            <a:r>
              <a:rPr lang="en-US" sz="4000" i="1" dirty="0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000" i="1" dirty="0" err="1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danh</a:t>
            </a:r>
            <a:r>
              <a:rPr lang="en-US" sz="4000" i="1" dirty="0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lam </a:t>
            </a:r>
            <a:r>
              <a:rPr lang="en-US" sz="4000" i="1" dirty="0" err="1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thắng</a:t>
            </a:r>
            <a:r>
              <a:rPr lang="en-US" sz="4000" i="1" dirty="0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000" i="1" dirty="0" err="1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cảnh</a:t>
            </a:r>
            <a:r>
              <a:rPr lang="en-US" sz="4000" i="1" dirty="0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, </a:t>
            </a:r>
            <a:r>
              <a:rPr lang="en-US" sz="4000" i="1" dirty="0" err="1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em</a:t>
            </a:r>
            <a:r>
              <a:rPr lang="en-US" sz="4000" i="1" dirty="0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000" i="1" dirty="0" err="1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hãy</a:t>
            </a:r>
            <a:r>
              <a:rPr lang="en-US" sz="4000" i="1" dirty="0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000" i="1" dirty="0" err="1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phỏng</a:t>
            </a:r>
            <a:r>
              <a:rPr lang="en-US" sz="4000" i="1" dirty="0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000" i="1" dirty="0" err="1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vấn</a:t>
            </a:r>
            <a:r>
              <a:rPr lang="en-US" sz="4000" i="1" dirty="0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000" i="1" dirty="0" err="1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ngắn</a:t>
            </a:r>
            <a:r>
              <a:rPr lang="en-US" sz="4000" i="1" dirty="0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000" i="1" dirty="0" err="1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thầy</a:t>
            </a:r>
            <a:r>
              <a:rPr lang="en-US" sz="4000" i="1" dirty="0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000" i="1" dirty="0" err="1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giáo</a:t>
            </a:r>
            <a:r>
              <a:rPr lang="en-US" sz="4000" i="1" dirty="0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(</a:t>
            </a:r>
            <a:r>
              <a:rPr lang="en-US" sz="4000" i="1" dirty="0" err="1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cô</a:t>
            </a:r>
            <a:r>
              <a:rPr lang="en-US" sz="4000" i="1" dirty="0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000" i="1" dirty="0" err="1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giáo</a:t>
            </a:r>
            <a:r>
              <a:rPr lang="en-US" sz="4000" i="1" dirty="0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) </a:t>
            </a:r>
            <a:r>
              <a:rPr lang="en-US" sz="4000" i="1" dirty="0" err="1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chủ</a:t>
            </a:r>
            <a:r>
              <a:rPr lang="en-US" sz="4000" i="1" dirty="0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000" i="1" dirty="0" err="1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nhiệm</a:t>
            </a:r>
            <a:r>
              <a:rPr lang="en-US" sz="4000" i="1" dirty="0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000" i="1" dirty="0" err="1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hoặc</a:t>
            </a:r>
            <a:r>
              <a:rPr lang="en-US" sz="4000" i="1" dirty="0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000" i="1" dirty="0" err="1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một</a:t>
            </a:r>
            <a:r>
              <a:rPr lang="en-US" sz="4000" i="1" dirty="0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000" i="1" dirty="0" err="1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bạn</a:t>
            </a:r>
            <a:r>
              <a:rPr lang="en-US" sz="4000" i="1" dirty="0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000" i="1" dirty="0" err="1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học</a:t>
            </a:r>
            <a:r>
              <a:rPr lang="en-US" sz="4000" i="1" dirty="0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000" i="1" dirty="0" err="1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sinh</a:t>
            </a:r>
            <a:r>
              <a:rPr lang="en-US" sz="4000" i="1" dirty="0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000" i="1" dirty="0" err="1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trước</a:t>
            </a:r>
            <a:r>
              <a:rPr lang="en-US" sz="4000" i="1" dirty="0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000" i="1" dirty="0" err="1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buổi</a:t>
            </a:r>
            <a:r>
              <a:rPr lang="en-US" sz="4000" i="1" dirty="0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000" i="1" dirty="0" err="1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đi</a:t>
            </a:r>
            <a:r>
              <a:rPr lang="en-US" sz="4000" i="1" dirty="0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000" i="1" dirty="0" err="1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tham</a:t>
            </a:r>
            <a:r>
              <a:rPr lang="en-US" sz="4000" i="1" dirty="0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000" i="1" dirty="0" err="1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quan</a:t>
            </a:r>
            <a:r>
              <a:rPr lang="en-US" sz="4000" i="1" dirty="0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000" i="1" dirty="0" err="1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tập</a:t>
            </a:r>
            <a:r>
              <a:rPr lang="en-US" sz="4000" i="1" dirty="0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000" i="1" dirty="0" err="1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thể</a:t>
            </a:r>
            <a:r>
              <a:rPr lang="en-US" sz="4000" i="1" dirty="0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000" i="1" dirty="0" err="1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này</a:t>
            </a:r>
            <a:r>
              <a:rPr lang="en-US" sz="4000" i="1" dirty="0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.</a:t>
            </a:r>
          </a:p>
          <a:p>
            <a:pPr marL="863604" lvl="1" indent="-431802" algn="just">
              <a:lnSpc>
                <a:spcPts val="5600"/>
              </a:lnSpc>
              <a:buFont typeface="Arial"/>
              <a:buChar char="•"/>
            </a:pPr>
            <a:r>
              <a:rPr lang="en-US" sz="4000" i="1" dirty="0" err="1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Chủ</a:t>
            </a:r>
            <a:r>
              <a:rPr lang="en-US" sz="4000" i="1" dirty="0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000" i="1" dirty="0" err="1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đề</a:t>
            </a:r>
            <a:r>
              <a:rPr lang="en-US" sz="4000" i="1" dirty="0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2: </a:t>
            </a:r>
            <a:r>
              <a:rPr lang="en-US" sz="4000" i="1" dirty="0" err="1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Đến</a:t>
            </a:r>
            <a:r>
              <a:rPr lang="en-US" sz="4000" i="1" dirty="0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000" i="1" dirty="0" err="1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địa</a:t>
            </a:r>
            <a:r>
              <a:rPr lang="en-US" sz="4000" i="1" dirty="0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000" i="1" dirty="0" err="1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điểm</a:t>
            </a:r>
            <a:r>
              <a:rPr lang="en-US" sz="4000" i="1" dirty="0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000" i="1" dirty="0" err="1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tham</a:t>
            </a:r>
            <a:r>
              <a:rPr lang="en-US" sz="4000" i="1" dirty="0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000" i="1" dirty="0" err="1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quan</a:t>
            </a:r>
            <a:r>
              <a:rPr lang="en-US" sz="4000" i="1" dirty="0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, </a:t>
            </a:r>
            <a:r>
              <a:rPr lang="en-US" sz="4000" i="1" dirty="0" err="1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em</a:t>
            </a:r>
            <a:r>
              <a:rPr lang="en-US" sz="4000" i="1" dirty="0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000" i="1" dirty="0" err="1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hãy</a:t>
            </a:r>
            <a:r>
              <a:rPr lang="en-US" sz="4000" i="1" dirty="0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000" i="1" dirty="0" err="1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phỏng</a:t>
            </a:r>
            <a:r>
              <a:rPr lang="en-US" sz="4000" i="1" dirty="0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000" i="1" dirty="0" err="1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vấn</a:t>
            </a:r>
            <a:r>
              <a:rPr lang="en-US" sz="4000" i="1" dirty="0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000" i="1" dirty="0" err="1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ngắn</a:t>
            </a:r>
            <a:r>
              <a:rPr lang="en-US" sz="4000" i="1" dirty="0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000" i="1" dirty="0" err="1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người</a:t>
            </a:r>
            <a:r>
              <a:rPr lang="en-US" sz="4000" i="1" dirty="0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000" i="1" dirty="0" err="1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địa</a:t>
            </a:r>
            <a:r>
              <a:rPr lang="en-US" sz="4000" i="1" dirty="0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000" i="1" dirty="0" err="1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phương</a:t>
            </a:r>
            <a:r>
              <a:rPr lang="en-US" sz="4000" i="1" dirty="0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/ </a:t>
            </a:r>
            <a:r>
              <a:rPr lang="en-US" sz="4000" i="1" dirty="0" err="1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hướng</a:t>
            </a:r>
            <a:r>
              <a:rPr lang="en-US" sz="4000" i="1" dirty="0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000" i="1" dirty="0" err="1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dẫn</a:t>
            </a:r>
            <a:r>
              <a:rPr lang="en-US" sz="4000" i="1" dirty="0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000" i="1" dirty="0" err="1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viên</a:t>
            </a:r>
            <a:r>
              <a:rPr lang="en-US" sz="4000" i="1" dirty="0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000" i="1" dirty="0" err="1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hoặc</a:t>
            </a:r>
            <a:r>
              <a:rPr lang="en-US" sz="4000" i="1" dirty="0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000" i="1" dirty="0" err="1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người</a:t>
            </a:r>
            <a:r>
              <a:rPr lang="en-US" sz="4000" i="1" dirty="0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000" i="1" dirty="0" err="1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quản</a:t>
            </a:r>
            <a:r>
              <a:rPr lang="en-US" sz="4000" i="1" dirty="0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000" i="1" dirty="0" err="1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lí</a:t>
            </a:r>
            <a:r>
              <a:rPr lang="en-US" sz="4000" i="1" dirty="0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di </a:t>
            </a:r>
            <a:r>
              <a:rPr lang="en-US" sz="4000" i="1" dirty="0" err="1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tích</a:t>
            </a:r>
            <a:r>
              <a:rPr lang="en-US" sz="4000" i="1" dirty="0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000" i="1" dirty="0" err="1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về</a:t>
            </a:r>
            <a:r>
              <a:rPr lang="en-US" sz="4000" i="1" dirty="0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di </a:t>
            </a:r>
            <a:r>
              <a:rPr lang="en-US" sz="4000" i="1" dirty="0" err="1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tích</a:t>
            </a:r>
            <a:r>
              <a:rPr lang="en-US" sz="4000" i="1" dirty="0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000" i="1" dirty="0" err="1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lịch</a:t>
            </a:r>
            <a:r>
              <a:rPr lang="en-US" sz="4000" i="1" dirty="0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000" i="1" dirty="0" err="1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sử</a:t>
            </a:r>
            <a:r>
              <a:rPr lang="en-US" sz="4000" i="1" dirty="0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000" i="1" dirty="0" err="1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em</a:t>
            </a:r>
            <a:r>
              <a:rPr lang="en-US" sz="4000" i="1" dirty="0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000" i="1" dirty="0" err="1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đến</a:t>
            </a:r>
            <a:r>
              <a:rPr lang="en-US" sz="4000" i="1" dirty="0">
                <a:solidFill>
                  <a:srgbClr val="1E302C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.</a:t>
            </a:r>
          </a:p>
          <a:p>
            <a:pPr algn="just">
              <a:lnSpc>
                <a:spcPts val="5600"/>
              </a:lnSpc>
            </a:pPr>
            <a:endParaRPr lang="en-US" sz="4000" i="1" dirty="0">
              <a:solidFill>
                <a:srgbClr val="1E302C"/>
              </a:solidFill>
              <a:latin typeface="Roboto Condensed Italics"/>
              <a:ea typeface="Roboto Condensed Italics"/>
              <a:cs typeface="Roboto Condensed Italics"/>
              <a:sym typeface="Roboto Condensed Itali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41016" y="933450"/>
            <a:ext cx="16805969" cy="854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999"/>
              </a:lnSpc>
              <a:spcBef>
                <a:spcPct val="0"/>
              </a:spcBef>
            </a:pPr>
            <a:r>
              <a:rPr lang="en-US" sz="4999" b="1">
                <a:solidFill>
                  <a:srgbClr val="022340"/>
                </a:solidFill>
                <a:latin typeface="Fraunces Bold"/>
                <a:ea typeface="Fraunces Bold"/>
                <a:cs typeface="Fraunces Bold"/>
                <a:sym typeface="Fraunces Bold"/>
              </a:rPr>
              <a:t>II. CHUẨN BỊ BÀI PHỎNG VẤN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871818" y="1866900"/>
          <a:ext cx="16805968" cy="8286748"/>
        </p:xfrm>
        <a:graphic>
          <a:graphicData uri="http://schemas.openxmlformats.org/drawingml/2006/table">
            <a:tbl>
              <a:tblPr/>
              <a:tblGrid>
                <a:gridCol w="8847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81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57848">
                <a:tc>
                  <a:txBody>
                    <a:bodyPr/>
                    <a:lstStyle/>
                    <a:p>
                      <a:pPr algn="just">
                        <a:lnSpc>
                          <a:spcPts val="5319"/>
                        </a:lnSpc>
                        <a:defRPr/>
                      </a:pPr>
                      <a:r>
                        <a:rPr lang="en-US" sz="3799">
                          <a:solidFill>
                            <a:srgbClr val="464646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Đề tài phỏng vấn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8DA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DA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DA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DA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5319"/>
                        </a:lnSpc>
                        <a:defRPr/>
                      </a:pPr>
                      <a:r>
                        <a:rPr lang="en-US" sz="3799">
                          <a:solidFill>
                            <a:srgbClr val="464646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8DA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DA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DA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DA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7848">
                <a:tc>
                  <a:txBody>
                    <a:bodyPr/>
                    <a:lstStyle/>
                    <a:p>
                      <a:pPr algn="just">
                        <a:lnSpc>
                          <a:spcPts val="5319"/>
                        </a:lnSpc>
                        <a:defRPr/>
                      </a:pPr>
                      <a:r>
                        <a:rPr lang="en-US" sz="3799">
                          <a:solidFill>
                            <a:srgbClr val="464646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Mục đích phỏng vấn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8DA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DA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DA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DA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5319"/>
                        </a:lnSpc>
                        <a:defRPr/>
                      </a:pPr>
                      <a:r>
                        <a:rPr lang="en-US" sz="3799">
                          <a:solidFill>
                            <a:srgbClr val="464646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8DA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DA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DA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DA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7848">
                <a:tc>
                  <a:txBody>
                    <a:bodyPr/>
                    <a:lstStyle/>
                    <a:p>
                      <a:pPr algn="just">
                        <a:lnSpc>
                          <a:spcPts val="5319"/>
                        </a:lnSpc>
                        <a:defRPr/>
                      </a:pPr>
                      <a:r>
                        <a:rPr lang="en-US" sz="3799">
                          <a:solidFill>
                            <a:srgbClr val="464646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Đối tượng phỏng vấn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8DA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DA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DA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DA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5319"/>
                        </a:lnSpc>
                        <a:defRPr/>
                      </a:pPr>
                      <a:r>
                        <a:rPr lang="en-US" sz="3799">
                          <a:solidFill>
                            <a:srgbClr val="464646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8DA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DA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DA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DA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7848">
                <a:tc>
                  <a:txBody>
                    <a:bodyPr/>
                    <a:lstStyle/>
                    <a:p>
                      <a:pPr algn="just">
                        <a:lnSpc>
                          <a:spcPts val="5319"/>
                        </a:lnSpc>
                        <a:defRPr/>
                      </a:pPr>
                      <a:r>
                        <a:rPr lang="en-US" sz="3799">
                          <a:solidFill>
                            <a:srgbClr val="464646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Thời gian, địa điểm phỏng vấn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8DA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DA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DA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DA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5319"/>
                        </a:lnSpc>
                        <a:defRPr/>
                      </a:pPr>
                      <a:r>
                        <a:rPr lang="en-US" sz="3799">
                          <a:solidFill>
                            <a:srgbClr val="464646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8DA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DA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DA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DA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7848">
                <a:tc>
                  <a:txBody>
                    <a:bodyPr/>
                    <a:lstStyle/>
                    <a:p>
                      <a:pPr algn="just">
                        <a:lnSpc>
                          <a:spcPts val="5319"/>
                        </a:lnSpc>
                        <a:defRPr/>
                      </a:pPr>
                      <a:r>
                        <a:rPr lang="en-US" sz="3799">
                          <a:solidFill>
                            <a:srgbClr val="464646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Nội dung phỏng vấn (các câu hỏi dự kiến)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8DA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DA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DA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DA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5319"/>
                        </a:lnSpc>
                        <a:defRPr/>
                      </a:pPr>
                      <a:r>
                        <a:rPr lang="en-US" sz="3799">
                          <a:solidFill>
                            <a:srgbClr val="464646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8DA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DA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DA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DA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7508">
                <a:tc>
                  <a:txBody>
                    <a:bodyPr/>
                    <a:lstStyle/>
                    <a:p>
                      <a:pPr algn="just">
                        <a:lnSpc>
                          <a:spcPts val="5319"/>
                        </a:lnSpc>
                        <a:defRPr/>
                      </a:pPr>
                      <a:r>
                        <a:rPr lang="en-US" sz="3799">
                          <a:solidFill>
                            <a:srgbClr val="464646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Dự kiến hình thức thu thập câu trả lời (ghi âm, viết tay trực tiếp, nhận câu trả lời qua văn bản...)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8DA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DA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DA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DA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5319"/>
                        </a:lnSpc>
                        <a:defRPr/>
                      </a:pPr>
                      <a:r>
                        <a:rPr lang="en-US" sz="3799">
                          <a:solidFill>
                            <a:srgbClr val="464646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8DA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DA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DA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DA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4"/>
          <p:cNvSpPr txBox="1"/>
          <p:nvPr/>
        </p:nvSpPr>
        <p:spPr>
          <a:xfrm>
            <a:off x="871818" y="544511"/>
            <a:ext cx="16805969" cy="920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559"/>
              </a:lnSpc>
              <a:spcBef>
                <a:spcPct val="0"/>
              </a:spcBef>
            </a:pPr>
            <a:r>
              <a:rPr lang="en-US" sz="5399" b="1">
                <a:solidFill>
                  <a:srgbClr val="022340"/>
                </a:solidFill>
                <a:latin typeface="Fraunces Bold"/>
                <a:ea typeface="Fraunces Bold"/>
                <a:cs typeface="Fraunces Bold"/>
                <a:sym typeface="Fraunces Bold"/>
              </a:rPr>
              <a:t>II. CHUẨN BỊ BÀI PHỎNG VẤN</a:t>
            </a:r>
          </a:p>
        </p:txBody>
      </p:sp>
    </p:spTree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-557510" y="9216283"/>
            <a:ext cx="19403020" cy="196060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grpSp>
        <p:nvGrpSpPr>
          <p:cNvPr id="5" name="Group 5"/>
          <p:cNvGrpSpPr/>
          <p:nvPr/>
        </p:nvGrpSpPr>
        <p:grpSpPr>
          <a:xfrm>
            <a:off x="1028700" y="2931686"/>
            <a:ext cx="16729969" cy="7087872"/>
            <a:chOff x="0" y="0"/>
            <a:chExt cx="2742837" cy="116203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42836" cy="1162039"/>
            </a:xfrm>
            <a:custGeom>
              <a:avLst/>
              <a:gdLst/>
              <a:ahLst/>
              <a:cxnLst/>
              <a:rect l="l" t="t" r="r" b="b"/>
              <a:pathLst>
                <a:path w="2742836" h="1162039">
                  <a:moveTo>
                    <a:pt x="2742836" y="0"/>
                  </a:moveTo>
                  <a:lnTo>
                    <a:pt x="0" y="0"/>
                  </a:lnTo>
                  <a:lnTo>
                    <a:pt x="0" y="974079"/>
                  </a:lnTo>
                  <a:lnTo>
                    <a:pt x="157480" y="974079"/>
                  </a:lnTo>
                  <a:lnTo>
                    <a:pt x="157480" y="1162039"/>
                  </a:lnTo>
                  <a:lnTo>
                    <a:pt x="463550" y="974079"/>
                  </a:lnTo>
                  <a:lnTo>
                    <a:pt x="2742836" y="974079"/>
                  </a:lnTo>
                  <a:lnTo>
                    <a:pt x="2742836" y="0"/>
                  </a:lnTo>
                  <a:close/>
                </a:path>
              </a:pathLst>
            </a:custGeom>
            <a:solidFill>
              <a:srgbClr val="FFEFD4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742837" cy="10191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2587305" y="5386117"/>
            <a:ext cx="1276972" cy="1363757"/>
          </a:xfrm>
          <a:custGeom>
            <a:avLst/>
            <a:gdLst/>
            <a:ahLst/>
            <a:cxnLst/>
            <a:rect l="l" t="t" r="r" b="b"/>
            <a:pathLst>
              <a:path w="1276972" h="1363757">
                <a:moveTo>
                  <a:pt x="0" y="0"/>
                </a:moveTo>
                <a:lnTo>
                  <a:pt x="1276973" y="0"/>
                </a:lnTo>
                <a:lnTo>
                  <a:pt x="1276973" y="1363757"/>
                </a:lnTo>
                <a:lnTo>
                  <a:pt x="0" y="136375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822399" y="7880905"/>
            <a:ext cx="5465601" cy="306073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278384" y="2945812"/>
            <a:ext cx="16230600" cy="5554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96"/>
              </a:lnSpc>
            </a:pPr>
            <a:r>
              <a:rPr lang="en-US" sz="3400" b="1" dirty="0" err="1">
                <a:solidFill>
                  <a:srgbClr val="02234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Đề</a:t>
            </a:r>
            <a:r>
              <a:rPr lang="en-US" sz="3400" b="1" dirty="0">
                <a:solidFill>
                  <a:srgbClr val="02234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1: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Lớp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chuẩn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bị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tổ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chức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đi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tham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quan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một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di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tích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lịch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sử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hoặc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một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danh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lam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thắng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cảnh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em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hãy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phỏng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vấn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ngắn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thầy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giáo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(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cô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giáo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)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chủ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nhiệm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hoặc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một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bạn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học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sinh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trước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buổi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đi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tham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quan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tập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thể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này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</a:p>
          <a:p>
            <a:pPr algn="just">
              <a:lnSpc>
                <a:spcPts val="4896"/>
              </a:lnSpc>
            </a:pPr>
            <a:r>
              <a:rPr lang="en-US" sz="3400" b="1" dirty="0" err="1">
                <a:solidFill>
                  <a:srgbClr val="02234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Đề</a:t>
            </a:r>
            <a:r>
              <a:rPr lang="en-US" sz="3400" b="1" dirty="0">
                <a:solidFill>
                  <a:srgbClr val="02234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2: 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Em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hãy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đóng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vai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phóng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viên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để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phỏng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vấn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nhanh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một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giám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đốc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Sở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Văn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hoá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Thể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thao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và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Du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lịch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về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một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di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sản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văn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hoá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đang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bị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xuống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cấp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ở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địa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phương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</a:p>
          <a:p>
            <a:pPr marL="734063" lvl="1" indent="-367031" algn="just">
              <a:lnSpc>
                <a:spcPts val="4896"/>
              </a:lnSpc>
              <a:buFont typeface="Arial"/>
              <a:buChar char="•"/>
            </a:pP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Với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đề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1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học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sinh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tham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khảo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ở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bước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Chuẩn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bị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GV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đã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hướng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dẫn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Với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đề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2 HS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tham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khảo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các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câu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hỏi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trong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SGK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trang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72</a:t>
            </a:r>
          </a:p>
          <a:p>
            <a:pPr marL="734063" lvl="1" indent="-367031" algn="just">
              <a:lnSpc>
                <a:spcPts val="4896"/>
              </a:lnSpc>
              <a:buFont typeface="Arial"/>
              <a:buChar char="•"/>
            </a:pP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HS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thực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hiện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cuộc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phỏng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vấn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theo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nhóm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đã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chia.</a:t>
            </a:r>
          </a:p>
          <a:p>
            <a:pPr marL="734063" lvl="1" indent="-367031" algn="just">
              <a:lnSpc>
                <a:spcPts val="4896"/>
              </a:lnSpc>
              <a:buFont typeface="Arial"/>
              <a:buChar char="•"/>
            </a:pP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Thời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gian</a:t>
            </a:r>
            <a:r>
              <a:rPr lang="en-US" sz="3400" dirty="0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 10 </a:t>
            </a:r>
            <a:r>
              <a:rPr lang="en-US" sz="3400" dirty="0" err="1">
                <a:solidFill>
                  <a:srgbClr val="0223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phút</a:t>
            </a:r>
            <a:endParaRPr lang="en-US" sz="3400" dirty="0">
              <a:solidFill>
                <a:srgbClr val="02234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482031" y="1147719"/>
            <a:ext cx="16805969" cy="1061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680"/>
              </a:lnSpc>
              <a:spcBef>
                <a:spcPct val="0"/>
              </a:spcBef>
            </a:pPr>
            <a:r>
              <a:rPr lang="en-US" sz="6200" b="1">
                <a:solidFill>
                  <a:srgbClr val="022340"/>
                </a:solidFill>
                <a:latin typeface="Fraunces Bold"/>
                <a:ea typeface="Fraunces Bold"/>
                <a:cs typeface="Fraunces Bold"/>
                <a:sym typeface="Fraunces Bold"/>
              </a:rPr>
              <a:t>III. THỰC HIỆN CUỘC PHỎNG VẤN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587305" y="5386117"/>
            <a:ext cx="1276972" cy="1363757"/>
          </a:xfrm>
          <a:custGeom>
            <a:avLst/>
            <a:gdLst/>
            <a:ahLst/>
            <a:cxnLst/>
            <a:rect l="l" t="t" r="r" b="b"/>
            <a:pathLst>
              <a:path w="1276972" h="1363757">
                <a:moveTo>
                  <a:pt x="0" y="0"/>
                </a:moveTo>
                <a:lnTo>
                  <a:pt x="1276973" y="0"/>
                </a:lnTo>
                <a:lnTo>
                  <a:pt x="1276973" y="1363757"/>
                </a:lnTo>
                <a:lnTo>
                  <a:pt x="0" y="136375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>
            <a:off x="2417764" y="1665641"/>
            <a:ext cx="6913321" cy="7440952"/>
          </a:xfrm>
          <a:custGeom>
            <a:avLst/>
            <a:gdLst/>
            <a:ahLst/>
            <a:cxnLst/>
            <a:rect l="l" t="t" r="r" b="b"/>
            <a:pathLst>
              <a:path w="6913321" h="7440952">
                <a:moveTo>
                  <a:pt x="0" y="0"/>
                </a:moveTo>
                <a:lnTo>
                  <a:pt x="6913321" y="0"/>
                </a:lnTo>
                <a:lnTo>
                  <a:pt x="6913321" y="7440952"/>
                </a:lnTo>
                <a:lnTo>
                  <a:pt x="0" y="744095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 rot="8579544">
            <a:off x="15512276" y="144950"/>
            <a:ext cx="1701651" cy="1413918"/>
          </a:xfrm>
          <a:custGeom>
            <a:avLst/>
            <a:gdLst/>
            <a:ahLst/>
            <a:cxnLst/>
            <a:rect l="l" t="t" r="r" b="b"/>
            <a:pathLst>
              <a:path w="1701651" h="1413918">
                <a:moveTo>
                  <a:pt x="0" y="0"/>
                </a:moveTo>
                <a:lnTo>
                  <a:pt x="1701652" y="0"/>
                </a:lnTo>
                <a:lnTo>
                  <a:pt x="1701652" y="1413918"/>
                </a:lnTo>
                <a:lnTo>
                  <a:pt x="0" y="14139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TextBox 7"/>
          <p:cNvSpPr txBox="1"/>
          <p:nvPr/>
        </p:nvSpPr>
        <p:spPr>
          <a:xfrm>
            <a:off x="1136552" y="747134"/>
            <a:ext cx="13516514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980"/>
              </a:lnSpc>
              <a:spcBef>
                <a:spcPct val="0"/>
              </a:spcBef>
            </a:pPr>
            <a:r>
              <a:rPr lang="en-US" sz="5700" b="1">
                <a:solidFill>
                  <a:srgbClr val="393E61"/>
                </a:solidFill>
                <a:latin typeface="Fraunces Bold"/>
                <a:ea typeface="Fraunces Bold"/>
                <a:cs typeface="Fraunces Bold"/>
                <a:sym typeface="Fraunces Bold"/>
              </a:rPr>
              <a:t>IV. ĐÁNH GIÁ, RÚT KINH NGHIỆM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382828" y="4651847"/>
            <a:ext cx="5596434" cy="2574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36323" lvl="1" indent="-518162" algn="just">
              <a:lnSpc>
                <a:spcPts val="6864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Đánh giá dựa trên bảng kiểm</a:t>
            </a:r>
          </a:p>
          <a:p>
            <a:pPr marL="1036323" lvl="1" indent="-518162" algn="just">
              <a:lnSpc>
                <a:spcPts val="6864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Rút kinh nghiệm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0480" y="6757494"/>
            <a:ext cx="5465601" cy="306073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93519" y="1858458"/>
            <a:ext cx="8924284" cy="7606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28369" lvl="1" indent="-464185" algn="just">
              <a:lnSpc>
                <a:spcPts val="6019"/>
              </a:lnSpc>
              <a:buFont typeface="Arial"/>
              <a:buChar char="•"/>
            </a:pPr>
            <a:r>
              <a:rPr lang="en-US" sz="4299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HS </a:t>
            </a:r>
            <a:r>
              <a:rPr lang="en-US" sz="4299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thực</a:t>
            </a:r>
            <a:r>
              <a:rPr lang="en-US" sz="4299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99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hiện</a:t>
            </a:r>
            <a:r>
              <a:rPr lang="en-US" sz="4299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99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theo</a:t>
            </a:r>
            <a:r>
              <a:rPr lang="en-US" sz="4299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99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nhóm</a:t>
            </a:r>
            <a:endParaRPr lang="en-US" sz="4299" dirty="0">
              <a:solidFill>
                <a:srgbClr val="1E302C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928369" lvl="1" indent="-464185" algn="just">
              <a:lnSpc>
                <a:spcPts val="6019"/>
              </a:lnSpc>
              <a:buFont typeface="Arial"/>
              <a:buChar char="•"/>
            </a:pPr>
            <a:r>
              <a:rPr lang="en-US" sz="4299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Yêu</a:t>
            </a:r>
            <a:r>
              <a:rPr lang="en-US" sz="4299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99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cầu</a:t>
            </a:r>
            <a:r>
              <a:rPr lang="en-US" sz="4299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</a:t>
            </a:r>
          </a:p>
          <a:p>
            <a:pPr marL="928369" lvl="1" indent="-464185" algn="just">
              <a:lnSpc>
                <a:spcPts val="6019"/>
              </a:lnSpc>
              <a:buFont typeface="Arial"/>
              <a:buChar char="•"/>
            </a:pPr>
            <a:r>
              <a:rPr lang="en-US" sz="4299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HS </a:t>
            </a:r>
            <a:r>
              <a:rPr lang="en-US" sz="4299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vận</a:t>
            </a:r>
            <a:r>
              <a:rPr lang="en-US" sz="4299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99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dụng</a:t>
            </a:r>
            <a:r>
              <a:rPr lang="en-US" sz="4299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99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kĩ</a:t>
            </a:r>
            <a:r>
              <a:rPr lang="en-US" sz="4299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99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năng</a:t>
            </a:r>
            <a:r>
              <a:rPr lang="en-US" sz="4299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99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thực</a:t>
            </a:r>
            <a:r>
              <a:rPr lang="en-US" sz="4299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99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hiện</a:t>
            </a:r>
            <a:r>
              <a:rPr lang="en-US" sz="4299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99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cuộc</a:t>
            </a:r>
            <a:r>
              <a:rPr lang="en-US" sz="4299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99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phỏng</a:t>
            </a:r>
            <a:r>
              <a:rPr lang="en-US" sz="4299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99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vấn</a:t>
            </a:r>
            <a:r>
              <a:rPr lang="en-US" sz="4299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(</a:t>
            </a:r>
            <a:r>
              <a:rPr lang="en-US" sz="4299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GV</a:t>
            </a:r>
            <a:r>
              <a:rPr lang="en-US" sz="4299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quay/ </a:t>
            </a:r>
            <a:r>
              <a:rPr lang="en-US" sz="4299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chọn</a:t>
            </a:r>
            <a:r>
              <a:rPr lang="en-US" sz="4299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99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bắt</a:t>
            </a:r>
            <a:r>
              <a:rPr lang="en-US" sz="4299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99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cặp</a:t>
            </a:r>
            <a:r>
              <a:rPr lang="en-US" sz="4299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99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nhận</a:t>
            </a:r>
            <a:r>
              <a:rPr lang="en-US" sz="4299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99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xét</a:t>
            </a:r>
            <a:r>
              <a:rPr lang="en-US" sz="4299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99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ngẫu</a:t>
            </a:r>
            <a:r>
              <a:rPr lang="en-US" sz="4299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99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nhiên</a:t>
            </a:r>
            <a:r>
              <a:rPr lang="en-US" sz="4299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)</a:t>
            </a:r>
          </a:p>
          <a:p>
            <a:pPr marL="928369" lvl="1" indent="-464185" algn="just">
              <a:lnSpc>
                <a:spcPts val="6019"/>
              </a:lnSpc>
              <a:buFont typeface="Arial"/>
              <a:buChar char="•"/>
            </a:pPr>
            <a:r>
              <a:rPr lang="en-US" sz="4299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Video quay </a:t>
            </a:r>
            <a:r>
              <a:rPr lang="en-US" sz="4299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rõ</a:t>
            </a:r>
            <a:r>
              <a:rPr lang="en-US" sz="4299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99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tối</a:t>
            </a:r>
            <a:r>
              <a:rPr lang="en-US" sz="4299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99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thiểu</a:t>
            </a:r>
            <a:r>
              <a:rPr lang="en-US" sz="4299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99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là</a:t>
            </a:r>
            <a:r>
              <a:rPr lang="en-US" sz="4299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99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chân</a:t>
            </a:r>
            <a:r>
              <a:rPr lang="en-US" sz="4299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dung </a:t>
            </a:r>
            <a:r>
              <a:rPr lang="en-US" sz="4299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học</a:t>
            </a:r>
            <a:r>
              <a:rPr lang="en-US" sz="4299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99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sinh</a:t>
            </a:r>
            <a:r>
              <a:rPr lang="en-US" sz="4299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quay </a:t>
            </a:r>
            <a:r>
              <a:rPr lang="en-US" sz="4299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ngang</a:t>
            </a:r>
            <a:r>
              <a:rPr lang="en-US" sz="4299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99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điện</a:t>
            </a:r>
            <a:r>
              <a:rPr lang="en-US" sz="4299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99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thoại</a:t>
            </a:r>
            <a:endParaRPr lang="en-US" sz="4299" dirty="0">
              <a:solidFill>
                <a:srgbClr val="1E302C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928369" lvl="1" indent="-464185" algn="just">
              <a:lnSpc>
                <a:spcPts val="6019"/>
              </a:lnSpc>
              <a:buFont typeface="Arial"/>
              <a:buChar char="•"/>
            </a:pPr>
            <a:r>
              <a:rPr lang="en-US" sz="4299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Âm</a:t>
            </a:r>
            <a:r>
              <a:rPr lang="en-US" sz="4299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99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thanh</a:t>
            </a:r>
            <a:r>
              <a:rPr lang="en-US" sz="4299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99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rõ</a:t>
            </a:r>
            <a:r>
              <a:rPr lang="en-US" sz="4299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4299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không</a:t>
            </a:r>
            <a:r>
              <a:rPr lang="en-US" sz="4299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99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lẫn</a:t>
            </a:r>
            <a:r>
              <a:rPr lang="en-US" sz="4299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99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tạp</a:t>
            </a:r>
            <a:r>
              <a:rPr lang="en-US" sz="4299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99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âm</a:t>
            </a:r>
            <a:endParaRPr lang="en-US" sz="4299" dirty="0">
              <a:solidFill>
                <a:srgbClr val="1E302C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928369" lvl="1" indent="-464185" algn="just">
              <a:lnSpc>
                <a:spcPts val="6019"/>
              </a:lnSpc>
              <a:buFont typeface="Arial"/>
              <a:buChar char="•"/>
            </a:pPr>
            <a:r>
              <a:rPr lang="en-US" sz="4299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Độ</a:t>
            </a:r>
            <a:r>
              <a:rPr lang="en-US" sz="4299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99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dài</a:t>
            </a:r>
            <a:r>
              <a:rPr lang="en-US" sz="4299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video </a:t>
            </a:r>
            <a:r>
              <a:rPr lang="en-US" sz="4299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không</a:t>
            </a:r>
            <a:r>
              <a:rPr lang="en-US" sz="4299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99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quá</a:t>
            </a:r>
            <a:r>
              <a:rPr lang="en-US" sz="4299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5 </a:t>
            </a:r>
            <a:r>
              <a:rPr lang="en-US" sz="4299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phút</a:t>
            </a:r>
            <a:endParaRPr lang="en-US" sz="4299" dirty="0">
              <a:solidFill>
                <a:srgbClr val="1E302C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928369" lvl="1" indent="-464185" algn="just">
              <a:lnSpc>
                <a:spcPts val="6019"/>
              </a:lnSpc>
              <a:spcBef>
                <a:spcPct val="0"/>
              </a:spcBef>
              <a:buFont typeface="Arial"/>
              <a:buChar char="•"/>
            </a:pPr>
            <a:r>
              <a:rPr lang="en-US" sz="4299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Hạn</a:t>
            </a:r>
            <a:r>
              <a:rPr lang="en-US" sz="4299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99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nộp</a:t>
            </a:r>
            <a:r>
              <a:rPr lang="en-US" sz="4299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 1 </a:t>
            </a:r>
            <a:r>
              <a:rPr lang="en-US" sz="4299" dirty="0" err="1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tuần</a:t>
            </a:r>
            <a:r>
              <a:rPr lang="en-US" sz="4299" dirty="0">
                <a:solidFill>
                  <a:srgbClr val="1E302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-451833" y="177294"/>
            <a:ext cx="10169636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999" b="1">
                <a:solidFill>
                  <a:srgbClr val="1E302C"/>
                </a:solidFill>
                <a:latin typeface="Fraunces Bold"/>
                <a:ea typeface="Fraunces Bold"/>
                <a:cs typeface="Fraunces Bold"/>
                <a:sym typeface="Fraunces Bold"/>
              </a:rPr>
              <a:t>V. VẬN DỤNG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57510" y="9397109"/>
            <a:ext cx="19403020" cy="1779782"/>
            <a:chOff x="0" y="0"/>
            <a:chExt cx="5110260" cy="4687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10261" cy="468749"/>
            </a:xfrm>
            <a:custGeom>
              <a:avLst/>
              <a:gdLst/>
              <a:ahLst/>
              <a:cxnLst/>
              <a:rect l="l" t="t" r="r" b="b"/>
              <a:pathLst>
                <a:path w="5110261" h="468749">
                  <a:moveTo>
                    <a:pt x="0" y="0"/>
                  </a:moveTo>
                  <a:lnTo>
                    <a:pt x="5110261" y="0"/>
                  </a:lnTo>
                  <a:lnTo>
                    <a:pt x="5110261" y="468749"/>
                  </a:lnTo>
                  <a:lnTo>
                    <a:pt x="0" y="468749"/>
                  </a:lnTo>
                  <a:close/>
                </a:path>
              </a:pathLst>
            </a:custGeom>
            <a:solidFill>
              <a:srgbClr val="8DAFA8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110260" cy="5163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2587305" y="5386117"/>
            <a:ext cx="1276972" cy="1363757"/>
          </a:xfrm>
          <a:custGeom>
            <a:avLst/>
            <a:gdLst/>
            <a:ahLst/>
            <a:cxnLst/>
            <a:rect l="l" t="t" r="r" b="b"/>
            <a:pathLst>
              <a:path w="1276972" h="1363757">
                <a:moveTo>
                  <a:pt x="0" y="0"/>
                </a:moveTo>
                <a:lnTo>
                  <a:pt x="1276973" y="0"/>
                </a:lnTo>
                <a:lnTo>
                  <a:pt x="1276973" y="1363757"/>
                </a:lnTo>
                <a:lnTo>
                  <a:pt x="0" y="136375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>
            <a:off x="481876" y="3615012"/>
            <a:ext cx="8662124" cy="5218930"/>
          </a:xfrm>
          <a:custGeom>
            <a:avLst/>
            <a:gdLst/>
            <a:ahLst/>
            <a:cxnLst/>
            <a:rect l="l" t="t" r="r" b="b"/>
            <a:pathLst>
              <a:path w="8662124" h="5218930">
                <a:moveTo>
                  <a:pt x="0" y="0"/>
                </a:moveTo>
                <a:lnTo>
                  <a:pt x="8662124" y="0"/>
                </a:lnTo>
                <a:lnTo>
                  <a:pt x="8662124" y="5218930"/>
                </a:lnTo>
                <a:lnTo>
                  <a:pt x="0" y="521893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>
            <a:off x="14466249" y="6972165"/>
            <a:ext cx="3821751" cy="3657735"/>
          </a:xfrm>
          <a:custGeom>
            <a:avLst/>
            <a:gdLst/>
            <a:ahLst/>
            <a:cxnLst/>
            <a:rect l="l" t="t" r="r" b="b"/>
            <a:pathLst>
              <a:path w="3821751" h="3657735">
                <a:moveTo>
                  <a:pt x="0" y="0"/>
                </a:moveTo>
                <a:lnTo>
                  <a:pt x="3821751" y="0"/>
                </a:lnTo>
                <a:lnTo>
                  <a:pt x="3821751" y="3657735"/>
                </a:lnTo>
                <a:lnTo>
                  <a:pt x="0" y="365773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TextBox 8"/>
          <p:cNvSpPr txBox="1"/>
          <p:nvPr/>
        </p:nvSpPr>
        <p:spPr>
          <a:xfrm>
            <a:off x="481876" y="312420"/>
            <a:ext cx="16805969" cy="1526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159"/>
              </a:lnSpc>
              <a:spcBef>
                <a:spcPct val="0"/>
              </a:spcBef>
            </a:pPr>
            <a:r>
              <a:rPr lang="en-US" sz="4399" b="1">
                <a:solidFill>
                  <a:srgbClr val="022340"/>
                </a:solidFill>
                <a:latin typeface="Fraunces Bold"/>
                <a:ea typeface="Fraunces Bold"/>
                <a:cs typeface="Fraunces Bold"/>
                <a:sym typeface="Fraunces Bold"/>
              </a:rPr>
              <a:t>I. QUAN SÁT MẪU VÀ TÌM HIỂU CÁCH THỨC </a:t>
            </a:r>
            <a:r>
              <a:rPr lang="en-US" sz="4399" b="1" i="1">
                <a:solidFill>
                  <a:srgbClr val="022340"/>
                </a:solidFill>
                <a:latin typeface="Fraunces Bold Italics"/>
                <a:ea typeface="Fraunces Bold Italics"/>
                <a:cs typeface="Fraunces Bold Italics"/>
                <a:sym typeface="Fraunces Bold Italics"/>
              </a:rPr>
              <a:t>THỰC HIỆN</a:t>
            </a:r>
            <a:r>
              <a:rPr lang="en-US" sz="4399" b="1">
                <a:solidFill>
                  <a:srgbClr val="022340"/>
                </a:solidFill>
                <a:latin typeface="Fraunces Bold"/>
                <a:ea typeface="Fraunces Bold"/>
                <a:cs typeface="Fraunces Bold"/>
                <a:sym typeface="Fraunces Bold"/>
              </a:rPr>
              <a:t> </a:t>
            </a:r>
            <a:r>
              <a:rPr lang="en-US" sz="4399" b="1" i="1">
                <a:solidFill>
                  <a:srgbClr val="022340"/>
                </a:solidFill>
                <a:latin typeface="Fraunces Bold Italics"/>
                <a:ea typeface="Fraunces Bold Italics"/>
                <a:cs typeface="Fraunces Bold Italics"/>
                <a:sym typeface="Fraunces Bold Italics"/>
              </a:rPr>
              <a:t>CUỘC PHỎNG VẤN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351425" y="3169077"/>
            <a:ext cx="7907875" cy="3592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2600" lvl="1" indent="-241300" algn="just">
              <a:lnSpc>
                <a:spcPts val="5759"/>
              </a:lnSpc>
              <a:buFont typeface="Arial"/>
              <a:buChar char="•"/>
            </a:pPr>
            <a:r>
              <a:rPr lang="en-US" sz="4000" b="1" dirty="0">
                <a:solidFill>
                  <a:srgbClr val="393E61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THINK (3 </a:t>
            </a:r>
            <a:r>
              <a:rPr lang="en-US" sz="4000" b="1" dirty="0" err="1">
                <a:solidFill>
                  <a:srgbClr val="393E61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phút</a:t>
            </a:r>
            <a:r>
              <a:rPr lang="en-US" sz="4000" b="1" dirty="0">
                <a:solidFill>
                  <a:srgbClr val="393E61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): </a:t>
            </a:r>
            <a:r>
              <a:rPr lang="en-US" sz="4000" dirty="0" err="1">
                <a:solidFill>
                  <a:srgbClr val="22170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</a:t>
            </a:r>
            <a:r>
              <a:rPr lang="en-US" sz="4000" dirty="0">
                <a:solidFill>
                  <a:srgbClr val="22170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22170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nhân</a:t>
            </a:r>
            <a:r>
              <a:rPr lang="en-US" sz="4000" dirty="0">
                <a:solidFill>
                  <a:srgbClr val="22170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HS </a:t>
            </a:r>
            <a:r>
              <a:rPr lang="en-US" sz="4000" dirty="0" err="1">
                <a:solidFill>
                  <a:srgbClr val="22170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suy</a:t>
            </a:r>
            <a:r>
              <a:rPr lang="en-US" sz="4000" dirty="0">
                <a:solidFill>
                  <a:srgbClr val="22170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22170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nghĩ</a:t>
            </a:r>
            <a:r>
              <a:rPr lang="en-US" sz="4000" dirty="0">
                <a:solidFill>
                  <a:srgbClr val="22170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4000" dirty="0" err="1">
                <a:solidFill>
                  <a:srgbClr val="22170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trả</a:t>
            </a:r>
            <a:r>
              <a:rPr lang="en-US" sz="4000" dirty="0">
                <a:solidFill>
                  <a:srgbClr val="22170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22170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lời</a:t>
            </a:r>
            <a:endParaRPr lang="en-US" sz="4000" dirty="0">
              <a:solidFill>
                <a:srgbClr val="22170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82600" lvl="1" indent="-241300" algn="just">
              <a:lnSpc>
                <a:spcPts val="5759"/>
              </a:lnSpc>
              <a:buFont typeface="Arial"/>
              <a:buChar char="•"/>
            </a:pPr>
            <a:r>
              <a:rPr lang="en-US" sz="4000" b="1" dirty="0">
                <a:solidFill>
                  <a:srgbClr val="393E61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PAIR ( 2 </a:t>
            </a:r>
            <a:r>
              <a:rPr lang="en-US" sz="4000" b="1" dirty="0" err="1">
                <a:solidFill>
                  <a:srgbClr val="393E61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phút</a:t>
            </a:r>
            <a:r>
              <a:rPr lang="en-US" sz="4000" b="1" dirty="0">
                <a:solidFill>
                  <a:srgbClr val="393E61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): </a:t>
            </a:r>
            <a:r>
              <a:rPr lang="en-US" sz="4000" dirty="0">
                <a:solidFill>
                  <a:srgbClr val="22170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HS </a:t>
            </a:r>
            <a:r>
              <a:rPr lang="en-US" sz="4000" dirty="0" err="1">
                <a:solidFill>
                  <a:srgbClr val="22170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trao</a:t>
            </a:r>
            <a:r>
              <a:rPr lang="en-US" sz="4000" dirty="0">
                <a:solidFill>
                  <a:srgbClr val="22170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22170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đổi</a:t>
            </a:r>
            <a:r>
              <a:rPr lang="en-US" sz="4000" dirty="0">
                <a:solidFill>
                  <a:srgbClr val="22170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22170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cặp</a:t>
            </a:r>
            <a:r>
              <a:rPr lang="en-US" sz="4000" dirty="0">
                <a:solidFill>
                  <a:srgbClr val="22170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22170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đôi</a:t>
            </a:r>
            <a:r>
              <a:rPr lang="en-US" sz="4000" dirty="0">
                <a:solidFill>
                  <a:srgbClr val="22170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22170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với</a:t>
            </a:r>
            <a:r>
              <a:rPr lang="en-US" sz="4000" dirty="0">
                <a:solidFill>
                  <a:srgbClr val="22170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22170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bạn</a:t>
            </a:r>
            <a:r>
              <a:rPr lang="en-US" sz="4000" dirty="0">
                <a:solidFill>
                  <a:srgbClr val="22170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22170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bên</a:t>
            </a:r>
            <a:r>
              <a:rPr lang="en-US" sz="4000" dirty="0">
                <a:solidFill>
                  <a:srgbClr val="22170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22170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cạnh</a:t>
            </a:r>
            <a:endParaRPr lang="en-US" sz="4000" dirty="0">
              <a:solidFill>
                <a:srgbClr val="22170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82600" lvl="1" indent="-241300" algn="just">
              <a:lnSpc>
                <a:spcPts val="5759"/>
              </a:lnSpc>
              <a:buFont typeface="Arial"/>
              <a:buChar char="•"/>
            </a:pPr>
            <a:r>
              <a:rPr lang="en-US" sz="4000" b="1" dirty="0">
                <a:solidFill>
                  <a:srgbClr val="393E61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SHARE (5 </a:t>
            </a:r>
            <a:r>
              <a:rPr lang="en-US" sz="4000" b="1" dirty="0" err="1">
                <a:solidFill>
                  <a:srgbClr val="393E61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phút</a:t>
            </a:r>
            <a:r>
              <a:rPr lang="en-US" sz="4000" b="1" dirty="0">
                <a:solidFill>
                  <a:srgbClr val="393E61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):</a:t>
            </a:r>
            <a:r>
              <a:rPr lang="en-US" sz="4000" b="1" dirty="0">
                <a:solidFill>
                  <a:srgbClr val="568278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000" dirty="0">
                <a:solidFill>
                  <a:srgbClr val="22170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HS chia </a:t>
            </a:r>
            <a:r>
              <a:rPr lang="en-US" sz="4000" dirty="0" err="1">
                <a:solidFill>
                  <a:srgbClr val="22170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sẻ</a:t>
            </a:r>
            <a:r>
              <a:rPr lang="en-US" sz="4000" dirty="0">
                <a:solidFill>
                  <a:srgbClr val="22170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22170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toàn</a:t>
            </a:r>
            <a:r>
              <a:rPr lang="en-US" sz="4000" dirty="0">
                <a:solidFill>
                  <a:srgbClr val="22170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22170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lớp</a:t>
            </a:r>
            <a:endParaRPr lang="en-US" sz="4000" dirty="0">
              <a:solidFill>
                <a:srgbClr val="22170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81876" y="2234567"/>
            <a:ext cx="13459154" cy="697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59"/>
              </a:lnSpc>
            </a:pPr>
            <a:r>
              <a:rPr lang="en-US" sz="3999" dirty="0">
                <a:solidFill>
                  <a:srgbClr val="22170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HS </a:t>
            </a:r>
            <a:r>
              <a:rPr lang="en-US" sz="3999" dirty="0" err="1">
                <a:solidFill>
                  <a:srgbClr val="22170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thực</a:t>
            </a:r>
            <a:r>
              <a:rPr lang="en-US" sz="3999" dirty="0">
                <a:solidFill>
                  <a:srgbClr val="22170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22170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hiện</a:t>
            </a:r>
            <a:r>
              <a:rPr lang="en-US" sz="3999" dirty="0">
                <a:solidFill>
                  <a:srgbClr val="22170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22170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nhiệm</a:t>
            </a:r>
            <a:r>
              <a:rPr lang="en-US" sz="3999" dirty="0">
                <a:solidFill>
                  <a:srgbClr val="22170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22170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vụ</a:t>
            </a:r>
            <a:r>
              <a:rPr lang="en-US" sz="3999" dirty="0">
                <a:solidFill>
                  <a:srgbClr val="22170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22170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theo</a:t>
            </a:r>
            <a:r>
              <a:rPr lang="en-US" sz="3999" dirty="0">
                <a:solidFill>
                  <a:srgbClr val="22170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22170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kĩ</a:t>
            </a:r>
            <a:r>
              <a:rPr lang="en-US" sz="3999" dirty="0">
                <a:solidFill>
                  <a:srgbClr val="22170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22170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thuật</a:t>
            </a:r>
            <a:r>
              <a:rPr lang="en-US" sz="3999" dirty="0">
                <a:solidFill>
                  <a:srgbClr val="22170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 </a:t>
            </a:r>
            <a:r>
              <a:rPr lang="en-US" sz="3999" b="1" dirty="0">
                <a:solidFill>
                  <a:srgbClr val="393E61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THINK-PAIR-SHARE: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67074" y="4041251"/>
            <a:ext cx="6346242" cy="3508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HS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xem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video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trả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lời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câu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hỏi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(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Xem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2p15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–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99p07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)</a:t>
            </a:r>
          </a:p>
          <a:p>
            <a:pPr algn="ctr">
              <a:lnSpc>
                <a:spcPts val="5600"/>
              </a:lnSpc>
            </a:pPr>
            <a:r>
              <a:rPr lang="en-US" sz="4000" u="sng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  <a:hlinkClick r:id="rId5" tooltip="https://www.youtube.com/watch?v=2EiKUBuw8XY&amp;t=199s"/>
              </a:rPr>
              <a:t>https://</a:t>
            </a:r>
            <a:r>
              <a:rPr lang="en-US" sz="4000" u="sng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  <a:hlinkClick r:id="rId5" tooltip="https://www.youtube.com/watch?v=2EiKUBuw8XY&amp;t=199s"/>
              </a:rPr>
              <a:t>www.youtube.com</a:t>
            </a:r>
            <a:r>
              <a:rPr lang="en-US" sz="4000" u="sng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  <a:hlinkClick r:id="rId5" tooltip="https://www.youtube.com/watch?v=2EiKUBuw8XY&amp;t=199s"/>
              </a:rPr>
              <a:t>/</a:t>
            </a:r>
            <a:r>
              <a:rPr lang="en-US" sz="4000" u="sng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  <a:hlinkClick r:id="rId5" tooltip="https://www.youtube.com/watch?v=2EiKUBuw8XY&amp;t=199s"/>
              </a:rPr>
              <a:t>watch?v</a:t>
            </a:r>
            <a:r>
              <a:rPr lang="en-US" sz="4000" u="sng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  <a:hlinkClick r:id="rId5" tooltip="https://www.youtube.com/watch?v=2EiKUBuw8XY&amp;t=199s"/>
              </a:rPr>
              <a:t>=</a:t>
            </a:r>
            <a:r>
              <a:rPr lang="en-US" sz="4000" u="sng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  <a:hlinkClick r:id="rId5" tooltip="https://www.youtube.com/watch?v=2EiKUBuw8XY&amp;t=199s"/>
              </a:rPr>
              <a:t>2EiKUBuw8XY&amp;t</a:t>
            </a:r>
            <a:r>
              <a:rPr lang="en-US" sz="4000" u="sng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  <a:hlinkClick r:id="rId5" tooltip="https://www.youtube.com/watch?v=2EiKUBuw8XY&amp;t=199s"/>
              </a:rPr>
              <a:t>=</a:t>
            </a:r>
            <a:r>
              <a:rPr lang="en-US" sz="4000" u="sng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  <a:hlinkClick r:id="rId5" tooltip="https://www.youtube.com/watch?v=2EiKUBuw8XY&amp;t=199s"/>
              </a:rPr>
              <a:t>199s</a:t>
            </a:r>
            <a:r>
              <a:rPr lang="en-US" sz="40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</a:p>
          <a:p>
            <a:pPr algn="ctr">
              <a:lnSpc>
                <a:spcPts val="5600"/>
              </a:lnSpc>
              <a:spcBef>
                <a:spcPct val="0"/>
              </a:spcBef>
            </a:pPr>
            <a:endParaRPr lang="en-US" sz="4000" dirty="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57510" y="9397109"/>
            <a:ext cx="19403020" cy="1779782"/>
            <a:chOff x="0" y="0"/>
            <a:chExt cx="5110260" cy="4687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10261" cy="468749"/>
            </a:xfrm>
            <a:custGeom>
              <a:avLst/>
              <a:gdLst/>
              <a:ahLst/>
              <a:cxnLst/>
              <a:rect l="l" t="t" r="r" b="b"/>
              <a:pathLst>
                <a:path w="5110261" h="468749">
                  <a:moveTo>
                    <a:pt x="0" y="0"/>
                  </a:moveTo>
                  <a:lnTo>
                    <a:pt x="5110261" y="0"/>
                  </a:lnTo>
                  <a:lnTo>
                    <a:pt x="5110261" y="468749"/>
                  </a:lnTo>
                  <a:lnTo>
                    <a:pt x="0" y="468749"/>
                  </a:lnTo>
                  <a:close/>
                </a:path>
              </a:pathLst>
            </a:custGeom>
            <a:solidFill>
              <a:srgbClr val="8DAFA8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110260" cy="5163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2587305" y="5386117"/>
            <a:ext cx="1276972" cy="1363757"/>
          </a:xfrm>
          <a:custGeom>
            <a:avLst/>
            <a:gdLst/>
            <a:ahLst/>
            <a:cxnLst/>
            <a:rect l="l" t="t" r="r" b="b"/>
            <a:pathLst>
              <a:path w="1276972" h="1363757">
                <a:moveTo>
                  <a:pt x="0" y="0"/>
                </a:moveTo>
                <a:lnTo>
                  <a:pt x="1276973" y="0"/>
                </a:lnTo>
                <a:lnTo>
                  <a:pt x="1276973" y="1363757"/>
                </a:lnTo>
                <a:lnTo>
                  <a:pt x="0" y="136375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243051" y="228320"/>
          <a:ext cx="17801898" cy="9640729"/>
        </p:xfrm>
        <a:graphic>
          <a:graphicData uri="http://schemas.openxmlformats.org/drawingml/2006/table">
            <a:tbl>
              <a:tblPr/>
              <a:tblGrid>
                <a:gridCol w="127916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0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7716">
                <a:tc>
                  <a:txBody>
                    <a:bodyPr/>
                    <a:lstStyle/>
                    <a:p>
                      <a:pPr algn="just">
                        <a:lnSpc>
                          <a:spcPts val="4480"/>
                        </a:lnSpc>
                        <a:defRPr/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Xác định không gian, thời gian và đối tượng nghe được người nói thực hiện trong video.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448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2952">
                <a:tc>
                  <a:txBody>
                    <a:bodyPr/>
                    <a:lstStyle/>
                    <a:p>
                      <a:pPr algn="just">
                        <a:lnSpc>
                          <a:spcPts val="4480"/>
                        </a:lnSpc>
                        <a:defRPr/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Dự đoán mục đích của cuộc phỏng vấn?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448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2952">
                <a:tc>
                  <a:txBody>
                    <a:bodyPr/>
                    <a:lstStyle/>
                    <a:p>
                      <a:pPr algn="just">
                        <a:lnSpc>
                          <a:spcPts val="4480"/>
                        </a:lnSpc>
                        <a:defRPr/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Người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được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phỏng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vấn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là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ai?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448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8456">
                <a:tc>
                  <a:txBody>
                    <a:bodyPr/>
                    <a:lstStyle/>
                    <a:p>
                      <a:pPr algn="just">
                        <a:lnSpc>
                          <a:spcPts val="4480"/>
                        </a:lnSpc>
                        <a:defRPr/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Nội dung phỏng vấn gồm những câu hỏi nào?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448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3221">
                <a:tc>
                  <a:txBody>
                    <a:bodyPr/>
                    <a:lstStyle/>
                    <a:p>
                      <a:pPr algn="just">
                        <a:lnSpc>
                          <a:spcPts val="4480"/>
                        </a:lnSpc>
                        <a:defRPr/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Phỏng vấn bằng cách gặp mặt trực tiếp, trực tuyến hay gửi câu hỏi và nhận câu trả lời qua thư điện tử?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448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7716">
                <a:tc>
                  <a:txBody>
                    <a:bodyPr/>
                    <a:lstStyle/>
                    <a:p>
                      <a:pPr algn="just">
                        <a:lnSpc>
                          <a:spcPts val="4480"/>
                        </a:lnSpc>
                        <a:defRPr/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Trong video, chương trình đã dùng phương tiện gì để ghi lại câu trả lời của người được phỏng vấn?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448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7716">
                <a:tc>
                  <a:txBody>
                    <a:bodyPr/>
                    <a:lstStyle/>
                    <a:p>
                      <a:pPr algn="just">
                        <a:lnSpc>
                          <a:spcPts val="4480"/>
                        </a:lnSpc>
                        <a:defRPr/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Nhận xét về giọng điệu, cử chỉ, điệu bộ, ánh mắt, nét mặt… của người phỏng vấn và người được phỏng vấn trong video.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448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57510" y="9397109"/>
            <a:ext cx="19403020" cy="1779782"/>
            <a:chOff x="0" y="0"/>
            <a:chExt cx="5110260" cy="4687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10261" cy="468749"/>
            </a:xfrm>
            <a:custGeom>
              <a:avLst/>
              <a:gdLst/>
              <a:ahLst/>
              <a:cxnLst/>
              <a:rect l="l" t="t" r="r" b="b"/>
              <a:pathLst>
                <a:path w="5110261" h="468749">
                  <a:moveTo>
                    <a:pt x="0" y="0"/>
                  </a:moveTo>
                  <a:lnTo>
                    <a:pt x="5110261" y="0"/>
                  </a:lnTo>
                  <a:lnTo>
                    <a:pt x="5110261" y="468749"/>
                  </a:lnTo>
                  <a:lnTo>
                    <a:pt x="0" y="468749"/>
                  </a:lnTo>
                  <a:close/>
                </a:path>
              </a:pathLst>
            </a:custGeom>
            <a:solidFill>
              <a:srgbClr val="8DAFA8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110260" cy="5163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2587305" y="5386117"/>
            <a:ext cx="1276972" cy="1363757"/>
          </a:xfrm>
          <a:custGeom>
            <a:avLst/>
            <a:gdLst/>
            <a:ahLst/>
            <a:cxnLst/>
            <a:rect l="l" t="t" r="r" b="b"/>
            <a:pathLst>
              <a:path w="1276972" h="1363757">
                <a:moveTo>
                  <a:pt x="0" y="0"/>
                </a:moveTo>
                <a:lnTo>
                  <a:pt x="1276973" y="0"/>
                </a:lnTo>
                <a:lnTo>
                  <a:pt x="1276973" y="1363757"/>
                </a:lnTo>
                <a:lnTo>
                  <a:pt x="0" y="136375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1028700" y="1667657"/>
          <a:ext cx="15871054" cy="4199231"/>
        </p:xfrm>
        <a:graphic>
          <a:graphicData uri="http://schemas.openxmlformats.org/drawingml/2006/table">
            <a:tbl>
              <a:tblPr/>
              <a:tblGrid>
                <a:gridCol w="8352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18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6613">
                <a:tc>
                  <a:txBody>
                    <a:bodyPr/>
                    <a:lstStyle/>
                    <a:p>
                      <a:pPr algn="just">
                        <a:lnSpc>
                          <a:spcPts val="4480"/>
                        </a:lnSpc>
                        <a:defRPr/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Theo em, để buổi phỏng vấn diễn ra hiệu quả, người phỏng vấn trong video đã phải làm những công việc nào?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448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2618">
                <a:tc>
                  <a:txBody>
                    <a:bodyPr/>
                    <a:lstStyle/>
                    <a:p>
                      <a:pPr algn="just">
                        <a:lnSpc>
                          <a:spcPts val="4480"/>
                        </a:lnSpc>
                        <a:defRPr/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Em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có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thể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nêu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thêm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một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câu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hỏi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khác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(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nếu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có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)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448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2587305" y="5386117"/>
            <a:ext cx="1276972" cy="1363757"/>
          </a:xfrm>
          <a:custGeom>
            <a:avLst/>
            <a:gdLst/>
            <a:ahLst/>
            <a:cxnLst/>
            <a:rect l="l" t="t" r="r" b="b"/>
            <a:pathLst>
              <a:path w="1276972" h="1363757">
                <a:moveTo>
                  <a:pt x="0" y="0"/>
                </a:moveTo>
                <a:lnTo>
                  <a:pt x="1276973" y="0"/>
                </a:lnTo>
                <a:lnTo>
                  <a:pt x="1276973" y="1363757"/>
                </a:lnTo>
                <a:lnTo>
                  <a:pt x="0" y="136375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>
            <a:off x="1966316" y="2577716"/>
            <a:ext cx="12105430" cy="7293522"/>
          </a:xfrm>
          <a:custGeom>
            <a:avLst/>
            <a:gdLst/>
            <a:ahLst/>
            <a:cxnLst/>
            <a:rect l="l" t="t" r="r" b="b"/>
            <a:pathLst>
              <a:path w="12105430" h="7293522">
                <a:moveTo>
                  <a:pt x="0" y="0"/>
                </a:moveTo>
                <a:lnTo>
                  <a:pt x="12105430" y="0"/>
                </a:lnTo>
                <a:lnTo>
                  <a:pt x="12105430" y="7293522"/>
                </a:lnTo>
                <a:lnTo>
                  <a:pt x="0" y="729352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TextBox 8"/>
          <p:cNvSpPr txBox="1"/>
          <p:nvPr/>
        </p:nvSpPr>
        <p:spPr>
          <a:xfrm>
            <a:off x="741016" y="559700"/>
            <a:ext cx="17195382" cy="1597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439"/>
              </a:lnSpc>
              <a:spcBef>
                <a:spcPct val="0"/>
              </a:spcBef>
            </a:pPr>
            <a:r>
              <a:rPr lang="en-US" sz="4599" b="1">
                <a:solidFill>
                  <a:srgbClr val="022340"/>
                </a:solidFill>
                <a:latin typeface="Fraunces Bold"/>
                <a:ea typeface="Fraunces Bold"/>
                <a:cs typeface="Fraunces Bold"/>
                <a:sym typeface="Fraunces Bold"/>
              </a:rPr>
              <a:t>I. QUAN SÁT MẪU VÀ TÌM HIỂU CÁCH THỨC </a:t>
            </a:r>
            <a:r>
              <a:rPr lang="en-US" sz="4599" b="1" i="1">
                <a:solidFill>
                  <a:srgbClr val="022340"/>
                </a:solidFill>
                <a:latin typeface="Fraunces Bold Italics"/>
                <a:ea typeface="Fraunces Bold Italics"/>
                <a:cs typeface="Fraunces Bold Italics"/>
                <a:sym typeface="Fraunces Bold Italics"/>
              </a:rPr>
              <a:t>THỰC HIỆN</a:t>
            </a:r>
            <a:r>
              <a:rPr lang="en-US" sz="4599" b="1">
                <a:solidFill>
                  <a:srgbClr val="022340"/>
                </a:solidFill>
                <a:latin typeface="Fraunces Bold"/>
                <a:ea typeface="Fraunces Bold"/>
                <a:cs typeface="Fraunces Bold"/>
                <a:sym typeface="Fraunces Bold"/>
              </a:rPr>
              <a:t> </a:t>
            </a:r>
            <a:r>
              <a:rPr lang="en-US" sz="4599" b="1" i="1">
                <a:solidFill>
                  <a:srgbClr val="022340"/>
                </a:solidFill>
                <a:latin typeface="Fraunces Bold Italics"/>
                <a:ea typeface="Fraunces Bold Italics"/>
                <a:cs typeface="Fraunces Bold Italics"/>
                <a:sym typeface="Fraunces Bold Italics"/>
              </a:rPr>
              <a:t>CUỘC PHỎNG VẤN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832721" y="3557143"/>
            <a:ext cx="8855720" cy="4026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439"/>
              </a:lnSpc>
            </a:pPr>
            <a:r>
              <a:rPr lang="en-US" sz="4599" i="1" dirty="0" err="1">
                <a:solidFill>
                  <a:srgbClr val="000000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Dựa</a:t>
            </a:r>
            <a:r>
              <a:rPr lang="en-US" sz="4599" i="1" dirty="0">
                <a:solidFill>
                  <a:srgbClr val="000000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599" i="1" dirty="0" err="1">
                <a:solidFill>
                  <a:srgbClr val="000000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vào</a:t>
            </a:r>
            <a:r>
              <a:rPr lang="en-US" sz="4599" i="1" dirty="0">
                <a:solidFill>
                  <a:srgbClr val="000000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599" i="1" dirty="0" err="1">
                <a:solidFill>
                  <a:srgbClr val="000000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thông</a:t>
            </a:r>
            <a:r>
              <a:rPr lang="en-US" sz="4599" i="1" dirty="0">
                <a:solidFill>
                  <a:srgbClr val="000000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tin </a:t>
            </a:r>
            <a:r>
              <a:rPr lang="en-US" sz="4599" i="1" dirty="0" err="1">
                <a:solidFill>
                  <a:srgbClr val="000000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SGK</a:t>
            </a:r>
            <a:r>
              <a:rPr lang="en-US" sz="4599" i="1" dirty="0">
                <a:solidFill>
                  <a:srgbClr val="000000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599" i="1" dirty="0" err="1">
                <a:solidFill>
                  <a:srgbClr val="000000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trang</a:t>
            </a:r>
            <a:r>
              <a:rPr lang="en-US" sz="4599" i="1" dirty="0">
                <a:solidFill>
                  <a:srgbClr val="000000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71 - 72 </a:t>
            </a:r>
            <a:r>
              <a:rPr lang="en-US" sz="4599" i="1" dirty="0" err="1">
                <a:solidFill>
                  <a:srgbClr val="000000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kết</a:t>
            </a:r>
            <a:r>
              <a:rPr lang="en-US" sz="4599" i="1" dirty="0">
                <a:solidFill>
                  <a:srgbClr val="000000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599" i="1" dirty="0" err="1">
                <a:solidFill>
                  <a:srgbClr val="000000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hợp</a:t>
            </a:r>
            <a:r>
              <a:rPr lang="en-US" sz="4599" i="1" dirty="0">
                <a:solidFill>
                  <a:srgbClr val="000000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599" i="1" dirty="0" err="1">
                <a:solidFill>
                  <a:srgbClr val="000000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với</a:t>
            </a:r>
            <a:r>
              <a:rPr lang="en-US" sz="4599" i="1" dirty="0">
                <a:solidFill>
                  <a:srgbClr val="000000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599" i="1" dirty="0" err="1">
                <a:solidFill>
                  <a:srgbClr val="000000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hiểu</a:t>
            </a:r>
            <a:r>
              <a:rPr lang="en-US" sz="4599" i="1" dirty="0">
                <a:solidFill>
                  <a:srgbClr val="000000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599" i="1" dirty="0" err="1">
                <a:solidFill>
                  <a:srgbClr val="000000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biết</a:t>
            </a:r>
            <a:r>
              <a:rPr lang="en-US" sz="4599" i="1" dirty="0">
                <a:solidFill>
                  <a:srgbClr val="000000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599" i="1" dirty="0" err="1">
                <a:solidFill>
                  <a:srgbClr val="000000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của</a:t>
            </a:r>
            <a:r>
              <a:rPr lang="en-US" sz="4599" i="1" dirty="0">
                <a:solidFill>
                  <a:srgbClr val="000000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599" i="1" dirty="0" err="1">
                <a:solidFill>
                  <a:srgbClr val="000000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bản</a:t>
            </a:r>
            <a:r>
              <a:rPr lang="en-US" sz="4599" i="1" dirty="0">
                <a:solidFill>
                  <a:srgbClr val="000000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599" i="1" dirty="0" err="1">
                <a:solidFill>
                  <a:srgbClr val="000000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thân</a:t>
            </a:r>
            <a:r>
              <a:rPr lang="en-US" sz="4599" i="1" dirty="0">
                <a:solidFill>
                  <a:srgbClr val="000000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, </a:t>
            </a:r>
            <a:r>
              <a:rPr lang="en-US" sz="4599" i="1" dirty="0" err="1">
                <a:solidFill>
                  <a:srgbClr val="000000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để</a:t>
            </a:r>
            <a:r>
              <a:rPr lang="en-US" sz="4599" i="1" dirty="0">
                <a:solidFill>
                  <a:srgbClr val="000000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599" i="1" dirty="0" err="1">
                <a:solidFill>
                  <a:srgbClr val="000000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phỏng</a:t>
            </a:r>
            <a:r>
              <a:rPr lang="en-US" sz="4599" i="1" dirty="0">
                <a:solidFill>
                  <a:srgbClr val="000000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599" i="1" dirty="0" err="1">
                <a:solidFill>
                  <a:srgbClr val="000000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vấn</a:t>
            </a:r>
            <a:r>
              <a:rPr lang="en-US" sz="4599" i="1" dirty="0">
                <a:solidFill>
                  <a:srgbClr val="000000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599" i="1" dirty="0" err="1">
                <a:solidFill>
                  <a:srgbClr val="000000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một</a:t>
            </a:r>
            <a:r>
              <a:rPr lang="en-US" sz="4599" i="1" dirty="0">
                <a:solidFill>
                  <a:srgbClr val="000000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599" i="1" dirty="0" err="1">
                <a:solidFill>
                  <a:srgbClr val="000000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cách</a:t>
            </a:r>
            <a:r>
              <a:rPr lang="en-US" sz="4599" i="1" dirty="0">
                <a:solidFill>
                  <a:srgbClr val="000000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599" i="1" dirty="0" err="1">
                <a:solidFill>
                  <a:srgbClr val="000000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hiệu</a:t>
            </a:r>
            <a:r>
              <a:rPr lang="en-US" sz="4599" i="1" dirty="0">
                <a:solidFill>
                  <a:srgbClr val="000000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599" i="1" dirty="0" err="1">
                <a:solidFill>
                  <a:srgbClr val="000000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quả</a:t>
            </a:r>
            <a:r>
              <a:rPr lang="en-US" sz="4599" i="1" dirty="0">
                <a:solidFill>
                  <a:srgbClr val="000000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599" i="1" dirty="0" err="1">
                <a:solidFill>
                  <a:srgbClr val="000000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chúng</a:t>
            </a:r>
            <a:r>
              <a:rPr lang="en-US" sz="4599" i="1" dirty="0">
                <a:solidFill>
                  <a:srgbClr val="000000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ta </a:t>
            </a:r>
            <a:r>
              <a:rPr lang="en-US" sz="4599" i="1" dirty="0" err="1">
                <a:solidFill>
                  <a:srgbClr val="000000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cần</a:t>
            </a:r>
            <a:r>
              <a:rPr lang="en-US" sz="4599" i="1" dirty="0">
                <a:solidFill>
                  <a:srgbClr val="000000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599" i="1" dirty="0" err="1">
                <a:solidFill>
                  <a:srgbClr val="000000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thực</a:t>
            </a:r>
            <a:r>
              <a:rPr lang="en-US" sz="4599" i="1" dirty="0">
                <a:solidFill>
                  <a:srgbClr val="000000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599" i="1" dirty="0" err="1">
                <a:solidFill>
                  <a:srgbClr val="000000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hiện</a:t>
            </a:r>
            <a:r>
              <a:rPr lang="en-US" sz="4599" i="1" dirty="0">
                <a:solidFill>
                  <a:srgbClr val="000000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599" i="1" dirty="0" err="1">
                <a:solidFill>
                  <a:srgbClr val="000000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các</a:t>
            </a:r>
            <a:r>
              <a:rPr lang="en-US" sz="4599" i="1" dirty="0">
                <a:solidFill>
                  <a:srgbClr val="000000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599" i="1" dirty="0" err="1">
                <a:solidFill>
                  <a:srgbClr val="000000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thao</a:t>
            </a:r>
            <a:r>
              <a:rPr lang="en-US" sz="4599" i="1" dirty="0">
                <a:solidFill>
                  <a:srgbClr val="000000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599" i="1" dirty="0" err="1">
                <a:solidFill>
                  <a:srgbClr val="000000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tác</a:t>
            </a:r>
            <a:r>
              <a:rPr lang="en-US" sz="4599" i="1" dirty="0">
                <a:solidFill>
                  <a:srgbClr val="000000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599" i="1" dirty="0" err="1">
                <a:solidFill>
                  <a:srgbClr val="000000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gì</a:t>
            </a:r>
            <a:r>
              <a:rPr lang="en-US" sz="4599" i="1" dirty="0">
                <a:solidFill>
                  <a:srgbClr val="000000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?</a:t>
            </a:r>
          </a:p>
          <a:p>
            <a:pPr algn="just">
              <a:lnSpc>
                <a:spcPts val="6439"/>
              </a:lnSpc>
              <a:spcBef>
                <a:spcPct val="0"/>
              </a:spcBef>
            </a:pPr>
            <a:endParaRPr lang="en-US" sz="4599" i="1" dirty="0">
              <a:solidFill>
                <a:srgbClr val="000000"/>
              </a:solidFill>
              <a:latin typeface="Roboto Condensed Italics"/>
              <a:ea typeface="Roboto Condensed Italics"/>
              <a:cs typeface="Roboto Condensed Italics"/>
              <a:sym typeface="Roboto Condensed Itali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811967">
            <a:off x="16693207" y="4369987"/>
            <a:ext cx="1380740" cy="594973"/>
          </a:xfrm>
          <a:custGeom>
            <a:avLst/>
            <a:gdLst/>
            <a:ahLst/>
            <a:cxnLst/>
            <a:rect l="l" t="t" r="r" b="b"/>
            <a:pathLst>
              <a:path w="1380740" h="594973">
                <a:moveTo>
                  <a:pt x="0" y="0"/>
                </a:moveTo>
                <a:lnTo>
                  <a:pt x="1380739" y="0"/>
                </a:lnTo>
                <a:lnTo>
                  <a:pt x="1380739" y="594973"/>
                </a:lnTo>
                <a:lnTo>
                  <a:pt x="0" y="59497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 flipH="1">
            <a:off x="17072975" y="7677714"/>
            <a:ext cx="559764" cy="597806"/>
          </a:xfrm>
          <a:custGeom>
            <a:avLst/>
            <a:gdLst/>
            <a:ahLst/>
            <a:cxnLst/>
            <a:rect l="l" t="t" r="r" b="b"/>
            <a:pathLst>
              <a:path w="559764" h="597806">
                <a:moveTo>
                  <a:pt x="559764" y="0"/>
                </a:moveTo>
                <a:lnTo>
                  <a:pt x="0" y="0"/>
                </a:lnTo>
                <a:lnTo>
                  <a:pt x="0" y="597807"/>
                </a:lnTo>
                <a:lnTo>
                  <a:pt x="559764" y="597807"/>
                </a:lnTo>
                <a:lnTo>
                  <a:pt x="559764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>
            <a:off x="1503167" y="2753537"/>
            <a:ext cx="15191307" cy="7139914"/>
          </a:xfrm>
          <a:custGeom>
            <a:avLst/>
            <a:gdLst/>
            <a:ahLst/>
            <a:cxnLst/>
            <a:rect l="l" t="t" r="r" b="b"/>
            <a:pathLst>
              <a:path w="15191307" h="7139914">
                <a:moveTo>
                  <a:pt x="0" y="0"/>
                </a:moveTo>
                <a:lnTo>
                  <a:pt x="15191307" y="0"/>
                </a:lnTo>
                <a:lnTo>
                  <a:pt x="15191307" y="7139914"/>
                </a:lnTo>
                <a:lnTo>
                  <a:pt x="0" y="71399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TextBox 5"/>
          <p:cNvSpPr txBox="1"/>
          <p:nvPr/>
        </p:nvSpPr>
        <p:spPr>
          <a:xfrm>
            <a:off x="1503167" y="5958976"/>
            <a:ext cx="4225583" cy="1678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799" b="1" dirty="0" err="1">
                <a:solidFill>
                  <a:srgbClr val="2A316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Chuẩn</a:t>
            </a:r>
            <a:r>
              <a:rPr lang="en-US" sz="4799" b="1" dirty="0">
                <a:solidFill>
                  <a:srgbClr val="2A316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799" b="1" dirty="0" err="1">
                <a:solidFill>
                  <a:srgbClr val="2A316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bị</a:t>
            </a:r>
            <a:r>
              <a:rPr lang="en-US" sz="4799" b="1" dirty="0">
                <a:solidFill>
                  <a:srgbClr val="2A316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799" b="1" dirty="0" err="1">
                <a:solidFill>
                  <a:srgbClr val="2A316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trước</a:t>
            </a:r>
            <a:r>
              <a:rPr lang="en-US" sz="4799" b="1" dirty="0">
                <a:solidFill>
                  <a:srgbClr val="2A316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799" b="1" dirty="0" err="1">
                <a:solidFill>
                  <a:srgbClr val="2A316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khi</a:t>
            </a:r>
            <a:r>
              <a:rPr lang="en-US" sz="4799" b="1" dirty="0">
                <a:solidFill>
                  <a:srgbClr val="2A316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799" b="1" dirty="0" err="1">
                <a:solidFill>
                  <a:srgbClr val="2A316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phỏng</a:t>
            </a:r>
            <a:r>
              <a:rPr lang="en-US" sz="4799" b="1" dirty="0">
                <a:solidFill>
                  <a:srgbClr val="2A316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799" b="1" dirty="0" err="1">
                <a:solidFill>
                  <a:srgbClr val="2A316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vấn</a:t>
            </a:r>
            <a:endParaRPr lang="en-US" sz="4799" b="1" dirty="0">
              <a:solidFill>
                <a:srgbClr val="2A316F"/>
              </a:solidFill>
              <a:latin typeface="Roboto Condensed Bold"/>
              <a:ea typeface="Roboto Condensed Bold"/>
              <a:cs typeface="Roboto Condensed Bold"/>
              <a:sym typeface="Roboto Condensed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924635" y="5749490"/>
            <a:ext cx="3899116" cy="2526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799" b="1" dirty="0">
                <a:solidFill>
                  <a:srgbClr val="2A316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799" b="1" dirty="0" err="1">
                <a:solidFill>
                  <a:srgbClr val="2A316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Tiến</a:t>
            </a:r>
            <a:r>
              <a:rPr lang="en-US" sz="4799" b="1" dirty="0">
                <a:solidFill>
                  <a:srgbClr val="2A316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799" b="1" dirty="0" err="1">
                <a:solidFill>
                  <a:srgbClr val="2A316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hành</a:t>
            </a:r>
            <a:r>
              <a:rPr lang="en-US" sz="4799" b="1" dirty="0">
                <a:solidFill>
                  <a:srgbClr val="2A316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799" b="1" dirty="0" err="1">
                <a:solidFill>
                  <a:srgbClr val="2A316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phỏng</a:t>
            </a:r>
            <a:r>
              <a:rPr lang="en-US" sz="4799" b="1" dirty="0">
                <a:solidFill>
                  <a:srgbClr val="2A316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799" b="1" dirty="0" err="1">
                <a:solidFill>
                  <a:srgbClr val="2A316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vấn</a:t>
            </a:r>
            <a:endParaRPr lang="en-US" sz="4799" b="1" dirty="0">
              <a:solidFill>
                <a:srgbClr val="2A316F"/>
              </a:solidFill>
              <a:latin typeface="Roboto Condensed Bold"/>
              <a:ea typeface="Roboto Condensed Bold"/>
              <a:cs typeface="Roboto Condensed Bold"/>
              <a:sym typeface="Roboto Condensed Bold"/>
            </a:endParaRPr>
          </a:p>
          <a:p>
            <a:pPr algn="ctr">
              <a:lnSpc>
                <a:spcPts val="6719"/>
              </a:lnSpc>
            </a:pPr>
            <a:endParaRPr lang="en-US" sz="4799" b="1" dirty="0">
              <a:solidFill>
                <a:srgbClr val="2A316F"/>
              </a:solidFill>
              <a:latin typeface="Roboto Condensed Bold"/>
              <a:ea typeface="Roboto Condensed Bold"/>
              <a:cs typeface="Roboto Condensed Bold"/>
              <a:sym typeface="Roboto Condensed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762461" y="5958976"/>
            <a:ext cx="3323317" cy="2526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799" b="1" dirty="0">
                <a:solidFill>
                  <a:srgbClr val="2A316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Sau </a:t>
            </a:r>
            <a:r>
              <a:rPr lang="en-US" sz="4799" b="1" dirty="0" err="1">
                <a:solidFill>
                  <a:srgbClr val="2A316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khi</a:t>
            </a:r>
            <a:r>
              <a:rPr lang="en-US" sz="4799" b="1" dirty="0">
                <a:solidFill>
                  <a:srgbClr val="2A316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799" b="1" dirty="0" err="1">
                <a:solidFill>
                  <a:srgbClr val="2A316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phỏng</a:t>
            </a:r>
            <a:r>
              <a:rPr lang="en-US" sz="4799" b="1" dirty="0">
                <a:solidFill>
                  <a:srgbClr val="2A316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799" b="1" dirty="0" err="1">
                <a:solidFill>
                  <a:srgbClr val="2A316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vấn</a:t>
            </a:r>
            <a:endParaRPr lang="en-US" sz="4799" b="1" dirty="0">
              <a:solidFill>
                <a:srgbClr val="2A316F"/>
              </a:solidFill>
              <a:latin typeface="Roboto Condensed Bold"/>
              <a:ea typeface="Roboto Condensed Bold"/>
              <a:cs typeface="Roboto Condensed Bold"/>
              <a:sym typeface="Roboto Condensed Bold"/>
            </a:endParaRPr>
          </a:p>
          <a:p>
            <a:pPr algn="ctr">
              <a:lnSpc>
                <a:spcPts val="6719"/>
              </a:lnSpc>
            </a:pPr>
            <a:endParaRPr lang="en-US" sz="4799" b="1" dirty="0">
              <a:solidFill>
                <a:srgbClr val="2A316F"/>
              </a:solidFill>
              <a:latin typeface="Roboto Condensed Bold"/>
              <a:ea typeface="Roboto Condensed Bold"/>
              <a:cs typeface="Roboto Condensed Bold"/>
              <a:sym typeface="Roboto Condensed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41016" y="559700"/>
            <a:ext cx="17146706" cy="1633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579"/>
              </a:lnSpc>
              <a:spcBef>
                <a:spcPct val="0"/>
              </a:spcBef>
            </a:pPr>
            <a:r>
              <a:rPr lang="en-US" sz="4699" b="1">
                <a:solidFill>
                  <a:srgbClr val="022340"/>
                </a:solidFill>
                <a:latin typeface="Fraunces Bold"/>
                <a:ea typeface="Fraunces Bold"/>
                <a:cs typeface="Fraunces Bold"/>
                <a:sym typeface="Fraunces Bold"/>
              </a:rPr>
              <a:t>I. QUAN SÁT MẪU VÀ TÌM HIỂU CÁCH THỨC </a:t>
            </a:r>
            <a:r>
              <a:rPr lang="en-US" sz="4699" b="1" i="1">
                <a:solidFill>
                  <a:srgbClr val="022340"/>
                </a:solidFill>
                <a:latin typeface="Fraunces Bold Italics"/>
                <a:ea typeface="Fraunces Bold Italics"/>
                <a:cs typeface="Fraunces Bold Italics"/>
                <a:sym typeface="Fraunces Bold Italics"/>
              </a:rPr>
              <a:t>THỰC HIỆN</a:t>
            </a:r>
            <a:r>
              <a:rPr lang="en-US" sz="4699" b="1">
                <a:solidFill>
                  <a:srgbClr val="022340"/>
                </a:solidFill>
                <a:latin typeface="Fraunces Bold"/>
                <a:ea typeface="Fraunces Bold"/>
                <a:cs typeface="Fraunces Bold"/>
                <a:sym typeface="Fraunces Bold"/>
              </a:rPr>
              <a:t> </a:t>
            </a:r>
            <a:r>
              <a:rPr lang="en-US" sz="4699" b="1" i="1">
                <a:solidFill>
                  <a:srgbClr val="022340"/>
                </a:solidFill>
                <a:latin typeface="Fraunces Bold Italics"/>
                <a:ea typeface="Fraunces Bold Italics"/>
                <a:cs typeface="Fraunces Bold Italics"/>
                <a:sym typeface="Fraunces Bold Italics"/>
              </a:rPr>
              <a:t>CUỘC PHỎNG VẤN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90620" y="3147777"/>
            <a:ext cx="913608" cy="913608"/>
          </a:xfrm>
          <a:custGeom>
            <a:avLst/>
            <a:gdLst/>
            <a:ahLst/>
            <a:cxnLst/>
            <a:rect l="l" t="t" r="r" b="b"/>
            <a:pathLst>
              <a:path w="913608" h="913608">
                <a:moveTo>
                  <a:pt x="0" y="0"/>
                </a:moveTo>
                <a:lnTo>
                  <a:pt x="913608" y="0"/>
                </a:lnTo>
                <a:lnTo>
                  <a:pt x="913608" y="913608"/>
                </a:lnTo>
                <a:lnTo>
                  <a:pt x="0" y="91360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3" name="Group 3"/>
          <p:cNvGrpSpPr/>
          <p:nvPr/>
        </p:nvGrpSpPr>
        <p:grpSpPr>
          <a:xfrm>
            <a:off x="1751692" y="3011891"/>
            <a:ext cx="16094522" cy="1049494"/>
            <a:chOff x="0" y="0"/>
            <a:chExt cx="5739804" cy="37428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739804" cy="374282"/>
            </a:xfrm>
            <a:custGeom>
              <a:avLst/>
              <a:gdLst/>
              <a:ahLst/>
              <a:cxnLst/>
              <a:rect l="l" t="t" r="r" b="b"/>
              <a:pathLst>
                <a:path w="5739804" h="374282">
                  <a:moveTo>
                    <a:pt x="5536604" y="0"/>
                  </a:moveTo>
                  <a:cubicBezTo>
                    <a:pt x="5648829" y="0"/>
                    <a:pt x="5739804" y="83786"/>
                    <a:pt x="5739804" y="187141"/>
                  </a:cubicBezTo>
                  <a:cubicBezTo>
                    <a:pt x="5739804" y="290496"/>
                    <a:pt x="5648829" y="374282"/>
                    <a:pt x="5536604" y="374282"/>
                  </a:cubicBezTo>
                  <a:lnTo>
                    <a:pt x="203200" y="374282"/>
                  </a:lnTo>
                  <a:cubicBezTo>
                    <a:pt x="90976" y="374282"/>
                    <a:pt x="0" y="290496"/>
                    <a:pt x="0" y="187141"/>
                  </a:cubicBezTo>
                  <a:cubicBezTo>
                    <a:pt x="0" y="8378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7EF"/>
            </a:solidFill>
            <a:ln w="19050" cap="sq">
              <a:solidFill>
                <a:srgbClr val="8F6234"/>
              </a:solidFill>
              <a:prstDash val="solid"/>
              <a:miter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5739804" cy="4219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825666" y="4275737"/>
            <a:ext cx="16094522" cy="965399"/>
            <a:chOff x="0" y="0"/>
            <a:chExt cx="5739804" cy="34429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739804" cy="344291"/>
            </a:xfrm>
            <a:custGeom>
              <a:avLst/>
              <a:gdLst/>
              <a:ahLst/>
              <a:cxnLst/>
              <a:rect l="l" t="t" r="r" b="b"/>
              <a:pathLst>
                <a:path w="5739804" h="344291">
                  <a:moveTo>
                    <a:pt x="5536604" y="0"/>
                  </a:moveTo>
                  <a:cubicBezTo>
                    <a:pt x="5648829" y="0"/>
                    <a:pt x="5739804" y="77072"/>
                    <a:pt x="5739804" y="172146"/>
                  </a:cubicBezTo>
                  <a:cubicBezTo>
                    <a:pt x="5739804" y="267219"/>
                    <a:pt x="5648829" y="344291"/>
                    <a:pt x="5536604" y="344291"/>
                  </a:cubicBezTo>
                  <a:lnTo>
                    <a:pt x="203200" y="344291"/>
                  </a:lnTo>
                  <a:cubicBezTo>
                    <a:pt x="90976" y="344291"/>
                    <a:pt x="0" y="267219"/>
                    <a:pt x="0" y="172146"/>
                  </a:cubicBezTo>
                  <a:cubicBezTo>
                    <a:pt x="0" y="7707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7EF"/>
            </a:solidFill>
            <a:ln w="19050" cap="sq">
              <a:solidFill>
                <a:srgbClr val="8F6234"/>
              </a:solidFill>
              <a:prstDash val="solid"/>
              <a:miter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5739804" cy="3919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751692" y="5460211"/>
            <a:ext cx="16094522" cy="885825"/>
            <a:chOff x="0" y="0"/>
            <a:chExt cx="5739804" cy="31591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739804" cy="315913"/>
            </a:xfrm>
            <a:custGeom>
              <a:avLst/>
              <a:gdLst/>
              <a:ahLst/>
              <a:cxnLst/>
              <a:rect l="l" t="t" r="r" b="b"/>
              <a:pathLst>
                <a:path w="5739804" h="315913">
                  <a:moveTo>
                    <a:pt x="5536604" y="0"/>
                  </a:moveTo>
                  <a:cubicBezTo>
                    <a:pt x="5648829" y="0"/>
                    <a:pt x="5739804" y="70719"/>
                    <a:pt x="5739804" y="157956"/>
                  </a:cubicBezTo>
                  <a:cubicBezTo>
                    <a:pt x="5739804" y="245193"/>
                    <a:pt x="5648829" y="315913"/>
                    <a:pt x="5536604" y="315913"/>
                  </a:cubicBezTo>
                  <a:lnTo>
                    <a:pt x="203200" y="315913"/>
                  </a:lnTo>
                  <a:cubicBezTo>
                    <a:pt x="90976" y="315913"/>
                    <a:pt x="0" y="245193"/>
                    <a:pt x="0" y="157956"/>
                  </a:cubicBezTo>
                  <a:cubicBezTo>
                    <a:pt x="0" y="70719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7EF"/>
            </a:solidFill>
            <a:ln w="19050" cap="sq">
              <a:solidFill>
                <a:srgbClr val="8F6234"/>
              </a:solidFill>
              <a:prstDash val="solid"/>
              <a:miter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5739804" cy="3635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825666" y="6660361"/>
            <a:ext cx="16094522" cy="1527405"/>
            <a:chOff x="0" y="0"/>
            <a:chExt cx="5739804" cy="54472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739804" cy="544720"/>
            </a:xfrm>
            <a:custGeom>
              <a:avLst/>
              <a:gdLst/>
              <a:ahLst/>
              <a:cxnLst/>
              <a:rect l="l" t="t" r="r" b="b"/>
              <a:pathLst>
                <a:path w="5739804" h="544720">
                  <a:moveTo>
                    <a:pt x="5536604" y="0"/>
                  </a:moveTo>
                  <a:cubicBezTo>
                    <a:pt x="5648829" y="0"/>
                    <a:pt x="5739804" y="121940"/>
                    <a:pt x="5739804" y="272360"/>
                  </a:cubicBezTo>
                  <a:cubicBezTo>
                    <a:pt x="5739804" y="422780"/>
                    <a:pt x="5648829" y="544720"/>
                    <a:pt x="5536604" y="544720"/>
                  </a:cubicBezTo>
                  <a:lnTo>
                    <a:pt x="203200" y="544720"/>
                  </a:lnTo>
                  <a:cubicBezTo>
                    <a:pt x="90976" y="544720"/>
                    <a:pt x="0" y="422780"/>
                    <a:pt x="0" y="272360"/>
                  </a:cubicBezTo>
                  <a:cubicBezTo>
                    <a:pt x="0" y="12194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7EF"/>
            </a:solidFill>
            <a:ln w="19050" cap="sq">
              <a:solidFill>
                <a:srgbClr val="8F6234"/>
              </a:solidFill>
              <a:prstDash val="solid"/>
              <a:miter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5739804" cy="5923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490620" y="1928490"/>
            <a:ext cx="8160208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 b="1">
                <a:solidFill>
                  <a:srgbClr val="2A316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Bước 1: Chuẩn bị trước khi phỏng vấn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198953" y="3177374"/>
            <a:ext cx="14887273" cy="646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319"/>
              </a:lnSpc>
            </a:pPr>
            <a:r>
              <a:rPr lang="en-US" sz="37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Mục</a:t>
            </a:r>
            <a:r>
              <a:rPr lang="en-US" sz="37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đích</a:t>
            </a:r>
            <a:r>
              <a:rPr lang="en-US" sz="37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của</a:t>
            </a:r>
            <a:r>
              <a:rPr lang="en-US" sz="37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cuộc</a:t>
            </a:r>
            <a:r>
              <a:rPr lang="en-US" sz="37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phỏng</a:t>
            </a:r>
            <a:r>
              <a:rPr lang="en-US" sz="37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vấn</a:t>
            </a:r>
            <a:r>
              <a:rPr lang="en-US" sz="37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là</a:t>
            </a:r>
            <a:r>
              <a:rPr lang="en-US" sz="37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gì</a:t>
            </a:r>
            <a:r>
              <a:rPr lang="en-US" sz="37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?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306918" y="4497070"/>
            <a:ext cx="15239983" cy="646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319"/>
              </a:lnSpc>
            </a:pPr>
            <a:r>
              <a:rPr lang="en-US" sz="37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Người</a:t>
            </a:r>
            <a:r>
              <a:rPr lang="en-US" sz="37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được</a:t>
            </a:r>
            <a:r>
              <a:rPr lang="en-US" sz="37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phỏng</a:t>
            </a:r>
            <a:r>
              <a:rPr lang="en-US" sz="37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vấn</a:t>
            </a:r>
            <a:r>
              <a:rPr lang="en-US" sz="37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là</a:t>
            </a:r>
            <a:r>
              <a:rPr lang="en-US" sz="37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ai?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378092" y="5541809"/>
            <a:ext cx="15132018" cy="646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319"/>
              </a:lnSpc>
            </a:pPr>
            <a:r>
              <a:rPr lang="en-US" sz="37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Nội</a:t>
            </a:r>
            <a:r>
              <a:rPr lang="en-US" sz="37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dung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phỏng</a:t>
            </a:r>
            <a:r>
              <a:rPr lang="en-US" sz="37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vấn</a:t>
            </a:r>
            <a:r>
              <a:rPr lang="en-US" sz="37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gồm</a:t>
            </a:r>
            <a:r>
              <a:rPr lang="en-US" sz="37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những</a:t>
            </a:r>
            <a:r>
              <a:rPr lang="en-US" sz="37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câu</a:t>
            </a:r>
            <a:r>
              <a:rPr lang="en-US" sz="37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hỏi</a:t>
            </a:r>
            <a:r>
              <a:rPr lang="en-US" sz="37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nào</a:t>
            </a:r>
            <a:r>
              <a:rPr lang="en-US" sz="37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?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198953" y="6717511"/>
            <a:ext cx="15097635" cy="1313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319"/>
              </a:lnSpc>
            </a:pPr>
            <a:r>
              <a:rPr lang="en-US" sz="37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Phỏng</a:t>
            </a:r>
            <a:r>
              <a:rPr lang="en-US" sz="37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vấn</a:t>
            </a:r>
            <a:r>
              <a:rPr lang="en-US" sz="37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bằng</a:t>
            </a:r>
            <a:r>
              <a:rPr lang="en-US" sz="37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cách</a:t>
            </a:r>
            <a:r>
              <a:rPr lang="en-US" sz="37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gặp</a:t>
            </a:r>
            <a:r>
              <a:rPr lang="en-US" sz="37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mặt</a:t>
            </a:r>
            <a:r>
              <a:rPr lang="en-US" sz="37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trực</a:t>
            </a:r>
            <a:r>
              <a:rPr lang="en-US" sz="37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tiếp</a:t>
            </a:r>
            <a:r>
              <a:rPr lang="en-US" sz="37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trực</a:t>
            </a:r>
            <a:r>
              <a:rPr lang="en-US" sz="37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tuyến</a:t>
            </a:r>
            <a:r>
              <a:rPr lang="en-US" sz="37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hay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gửi</a:t>
            </a:r>
            <a:r>
              <a:rPr lang="en-US" sz="37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câu</a:t>
            </a:r>
            <a:r>
              <a:rPr lang="en-US" sz="37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hỏi</a:t>
            </a:r>
            <a:r>
              <a:rPr lang="en-US" sz="37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và</a:t>
            </a:r>
            <a:r>
              <a:rPr lang="en-US" sz="37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nhận</a:t>
            </a:r>
            <a:r>
              <a:rPr lang="en-US" sz="37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câu</a:t>
            </a:r>
            <a:r>
              <a:rPr lang="en-US" sz="37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trả</a:t>
            </a:r>
            <a:r>
              <a:rPr lang="en-US" sz="37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lời</a:t>
            </a:r>
            <a:r>
              <a:rPr lang="en-US" sz="37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qua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thư</a:t>
            </a:r>
            <a:r>
              <a:rPr lang="en-US" sz="37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điện</a:t>
            </a:r>
            <a:r>
              <a:rPr lang="en-US" sz="37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tử</a:t>
            </a:r>
            <a:endParaRPr lang="en-US" sz="3799" dirty="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90620" y="128904"/>
            <a:ext cx="17698375" cy="1668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719"/>
              </a:lnSpc>
              <a:spcBef>
                <a:spcPct val="0"/>
              </a:spcBef>
            </a:pPr>
            <a:r>
              <a:rPr lang="en-US" sz="4799" b="1">
                <a:solidFill>
                  <a:srgbClr val="022340"/>
                </a:solidFill>
                <a:latin typeface="Fraunces Bold"/>
                <a:ea typeface="Fraunces Bold"/>
                <a:cs typeface="Fraunces Bold"/>
                <a:sym typeface="Fraunces Bold"/>
              </a:rPr>
              <a:t>I. QUAN SÁT MẪU VÀ TÌM HIỂU CÁCH THỨC </a:t>
            </a:r>
            <a:r>
              <a:rPr lang="en-US" sz="4799" b="1" i="1">
                <a:solidFill>
                  <a:srgbClr val="022340"/>
                </a:solidFill>
                <a:latin typeface="Fraunces Bold Italics"/>
                <a:ea typeface="Fraunces Bold Italics"/>
                <a:cs typeface="Fraunces Bold Italics"/>
                <a:sym typeface="Fraunces Bold Italics"/>
              </a:rPr>
              <a:t>THỰC HIỆN</a:t>
            </a:r>
            <a:r>
              <a:rPr lang="en-US" sz="4799" b="1">
                <a:solidFill>
                  <a:srgbClr val="022340"/>
                </a:solidFill>
                <a:latin typeface="Fraunces Bold"/>
                <a:ea typeface="Fraunces Bold"/>
                <a:cs typeface="Fraunces Bold"/>
                <a:sym typeface="Fraunces Bold"/>
              </a:rPr>
              <a:t> </a:t>
            </a:r>
            <a:r>
              <a:rPr lang="en-US" sz="4799" b="1" i="1">
                <a:solidFill>
                  <a:srgbClr val="022340"/>
                </a:solidFill>
                <a:latin typeface="Fraunces Bold Italics"/>
                <a:ea typeface="Fraunces Bold Italics"/>
                <a:cs typeface="Fraunces Bold Italics"/>
                <a:sym typeface="Fraunces Bold Italics"/>
              </a:rPr>
              <a:t>CUỘC PHỎNG VẤN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1825666" y="8545041"/>
            <a:ext cx="16094522" cy="1408825"/>
            <a:chOff x="0" y="0"/>
            <a:chExt cx="5739804" cy="50243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5739804" cy="502430"/>
            </a:xfrm>
            <a:custGeom>
              <a:avLst/>
              <a:gdLst/>
              <a:ahLst/>
              <a:cxnLst/>
              <a:rect l="l" t="t" r="r" b="b"/>
              <a:pathLst>
                <a:path w="5739804" h="502430">
                  <a:moveTo>
                    <a:pt x="5536604" y="0"/>
                  </a:moveTo>
                  <a:cubicBezTo>
                    <a:pt x="5648829" y="0"/>
                    <a:pt x="5739804" y="112473"/>
                    <a:pt x="5739804" y="251215"/>
                  </a:cubicBezTo>
                  <a:cubicBezTo>
                    <a:pt x="5739804" y="389958"/>
                    <a:pt x="5648829" y="502430"/>
                    <a:pt x="5536604" y="502430"/>
                  </a:cubicBezTo>
                  <a:lnTo>
                    <a:pt x="203200" y="502430"/>
                  </a:lnTo>
                  <a:cubicBezTo>
                    <a:pt x="90976" y="502430"/>
                    <a:pt x="0" y="389958"/>
                    <a:pt x="0" y="251215"/>
                  </a:cubicBezTo>
                  <a:cubicBezTo>
                    <a:pt x="0" y="112473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7EF"/>
            </a:solidFill>
            <a:ln w="19050" cap="sq">
              <a:solidFill>
                <a:srgbClr val="8F6234"/>
              </a:solidFill>
              <a:prstDash val="solid"/>
              <a:miter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5739804" cy="5500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2378092" y="8833004"/>
            <a:ext cx="15097635" cy="646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319"/>
              </a:lnSpc>
            </a:pPr>
            <a:r>
              <a:rPr lang="en-US" sz="37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Dùng</a:t>
            </a:r>
            <a:r>
              <a:rPr lang="en-US" sz="37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phương</a:t>
            </a:r>
            <a:r>
              <a:rPr lang="en-US" sz="37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tiện</a:t>
            </a:r>
            <a:r>
              <a:rPr lang="en-US" sz="37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gì</a:t>
            </a:r>
            <a:r>
              <a:rPr lang="en-US" sz="37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để</a:t>
            </a:r>
            <a:r>
              <a:rPr lang="en-US" sz="37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ghi</a:t>
            </a:r>
            <a:r>
              <a:rPr lang="en-US" sz="37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lại</a:t>
            </a:r>
            <a:r>
              <a:rPr lang="en-US" sz="37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câu</a:t>
            </a:r>
            <a:r>
              <a:rPr lang="en-US" sz="37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trả</a:t>
            </a:r>
            <a:r>
              <a:rPr lang="en-US" sz="37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lời</a:t>
            </a:r>
            <a:r>
              <a:rPr lang="en-US" sz="37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của</a:t>
            </a:r>
            <a:r>
              <a:rPr lang="en-US" sz="37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người</a:t>
            </a:r>
            <a:r>
              <a:rPr lang="en-US" sz="37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được</a:t>
            </a:r>
            <a:r>
              <a:rPr lang="en-US" sz="37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phỏng</a:t>
            </a:r>
            <a:r>
              <a:rPr lang="en-US" sz="37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vấn</a:t>
            </a:r>
            <a:r>
              <a:rPr lang="en-US" sz="37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?</a:t>
            </a:r>
          </a:p>
        </p:txBody>
      </p:sp>
      <p:sp>
        <p:nvSpPr>
          <p:cNvPr id="25" name="Freeform 25"/>
          <p:cNvSpPr/>
          <p:nvPr/>
        </p:nvSpPr>
        <p:spPr>
          <a:xfrm>
            <a:off x="490620" y="4301633"/>
            <a:ext cx="913608" cy="913608"/>
          </a:xfrm>
          <a:custGeom>
            <a:avLst/>
            <a:gdLst/>
            <a:ahLst/>
            <a:cxnLst/>
            <a:rect l="l" t="t" r="r" b="b"/>
            <a:pathLst>
              <a:path w="913608" h="913608">
                <a:moveTo>
                  <a:pt x="0" y="0"/>
                </a:moveTo>
                <a:lnTo>
                  <a:pt x="913608" y="0"/>
                </a:lnTo>
                <a:lnTo>
                  <a:pt x="913608" y="913608"/>
                </a:lnTo>
                <a:lnTo>
                  <a:pt x="0" y="91360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6" name="Freeform 26"/>
          <p:cNvSpPr/>
          <p:nvPr/>
        </p:nvSpPr>
        <p:spPr>
          <a:xfrm>
            <a:off x="490620" y="5455488"/>
            <a:ext cx="913608" cy="913608"/>
          </a:xfrm>
          <a:custGeom>
            <a:avLst/>
            <a:gdLst/>
            <a:ahLst/>
            <a:cxnLst/>
            <a:rect l="l" t="t" r="r" b="b"/>
            <a:pathLst>
              <a:path w="913608" h="913608">
                <a:moveTo>
                  <a:pt x="0" y="0"/>
                </a:moveTo>
                <a:lnTo>
                  <a:pt x="913608" y="0"/>
                </a:lnTo>
                <a:lnTo>
                  <a:pt x="913608" y="913609"/>
                </a:lnTo>
                <a:lnTo>
                  <a:pt x="0" y="91360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7" name="Freeform 27"/>
          <p:cNvSpPr/>
          <p:nvPr/>
        </p:nvSpPr>
        <p:spPr>
          <a:xfrm>
            <a:off x="490620" y="6864397"/>
            <a:ext cx="913608" cy="913608"/>
          </a:xfrm>
          <a:custGeom>
            <a:avLst/>
            <a:gdLst/>
            <a:ahLst/>
            <a:cxnLst/>
            <a:rect l="l" t="t" r="r" b="b"/>
            <a:pathLst>
              <a:path w="913608" h="913608">
                <a:moveTo>
                  <a:pt x="0" y="0"/>
                </a:moveTo>
                <a:lnTo>
                  <a:pt x="913608" y="0"/>
                </a:lnTo>
                <a:lnTo>
                  <a:pt x="913608" y="913608"/>
                </a:lnTo>
                <a:lnTo>
                  <a:pt x="0" y="91360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8" name="Freeform 28"/>
          <p:cNvSpPr/>
          <p:nvPr/>
        </p:nvSpPr>
        <p:spPr>
          <a:xfrm>
            <a:off x="490620" y="8565826"/>
            <a:ext cx="913608" cy="913608"/>
          </a:xfrm>
          <a:custGeom>
            <a:avLst/>
            <a:gdLst/>
            <a:ahLst/>
            <a:cxnLst/>
            <a:rect l="l" t="t" r="r" b="b"/>
            <a:pathLst>
              <a:path w="913608" h="913608">
                <a:moveTo>
                  <a:pt x="0" y="0"/>
                </a:moveTo>
                <a:lnTo>
                  <a:pt x="913608" y="0"/>
                </a:lnTo>
                <a:lnTo>
                  <a:pt x="913608" y="913608"/>
                </a:lnTo>
                <a:lnTo>
                  <a:pt x="0" y="91360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30304" y="3796279"/>
            <a:ext cx="4959631" cy="6189409"/>
            <a:chOff x="0" y="0"/>
            <a:chExt cx="1321272" cy="16488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1272" cy="1648892"/>
            </a:xfrm>
            <a:custGeom>
              <a:avLst/>
              <a:gdLst/>
              <a:ahLst/>
              <a:cxnLst/>
              <a:rect l="l" t="t" r="r" b="b"/>
              <a:pathLst>
                <a:path w="1321272" h="1648892">
                  <a:moveTo>
                    <a:pt x="31220" y="0"/>
                  </a:moveTo>
                  <a:lnTo>
                    <a:pt x="1290053" y="0"/>
                  </a:lnTo>
                  <a:cubicBezTo>
                    <a:pt x="1307295" y="0"/>
                    <a:pt x="1321272" y="13978"/>
                    <a:pt x="1321272" y="31220"/>
                  </a:cubicBezTo>
                  <a:lnTo>
                    <a:pt x="1321272" y="1617672"/>
                  </a:lnTo>
                  <a:cubicBezTo>
                    <a:pt x="1321272" y="1625952"/>
                    <a:pt x="1317983" y="1633893"/>
                    <a:pt x="1312128" y="1639748"/>
                  </a:cubicBezTo>
                  <a:cubicBezTo>
                    <a:pt x="1306273" y="1645602"/>
                    <a:pt x="1298333" y="1648892"/>
                    <a:pt x="1290053" y="1648892"/>
                  </a:cubicBezTo>
                  <a:lnTo>
                    <a:pt x="31220" y="1648892"/>
                  </a:lnTo>
                  <a:cubicBezTo>
                    <a:pt x="13978" y="1648892"/>
                    <a:pt x="0" y="1634914"/>
                    <a:pt x="0" y="1617672"/>
                  </a:cubicBezTo>
                  <a:lnTo>
                    <a:pt x="0" y="31220"/>
                  </a:lnTo>
                  <a:cubicBezTo>
                    <a:pt x="0" y="13978"/>
                    <a:pt x="13978" y="0"/>
                    <a:pt x="31220" y="0"/>
                  </a:cubicBezTo>
                  <a:close/>
                </a:path>
              </a:pathLst>
            </a:custGeom>
            <a:solidFill>
              <a:srgbClr val="FFE7CF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321272" cy="16965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30003" y="3773631"/>
            <a:ext cx="5526731" cy="6212057"/>
            <a:chOff x="0" y="0"/>
            <a:chExt cx="1472351" cy="16549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72351" cy="1654925"/>
            </a:xfrm>
            <a:custGeom>
              <a:avLst/>
              <a:gdLst/>
              <a:ahLst/>
              <a:cxnLst/>
              <a:rect l="l" t="t" r="r" b="b"/>
              <a:pathLst>
                <a:path w="1472351" h="1654925">
                  <a:moveTo>
                    <a:pt x="28016" y="0"/>
                  </a:moveTo>
                  <a:lnTo>
                    <a:pt x="1444334" y="0"/>
                  </a:lnTo>
                  <a:cubicBezTo>
                    <a:pt x="1451765" y="0"/>
                    <a:pt x="1458891" y="2952"/>
                    <a:pt x="1464145" y="8206"/>
                  </a:cubicBezTo>
                  <a:cubicBezTo>
                    <a:pt x="1469399" y="13460"/>
                    <a:pt x="1472351" y="20586"/>
                    <a:pt x="1472351" y="28016"/>
                  </a:cubicBezTo>
                  <a:lnTo>
                    <a:pt x="1472351" y="1626909"/>
                  </a:lnTo>
                  <a:cubicBezTo>
                    <a:pt x="1472351" y="1642382"/>
                    <a:pt x="1459807" y="1654925"/>
                    <a:pt x="1444334" y="1654925"/>
                  </a:cubicBezTo>
                  <a:lnTo>
                    <a:pt x="28016" y="1654925"/>
                  </a:lnTo>
                  <a:cubicBezTo>
                    <a:pt x="20586" y="1654925"/>
                    <a:pt x="13460" y="1651973"/>
                    <a:pt x="8206" y="1646719"/>
                  </a:cubicBezTo>
                  <a:cubicBezTo>
                    <a:pt x="2952" y="1641465"/>
                    <a:pt x="0" y="1634339"/>
                    <a:pt x="0" y="1626909"/>
                  </a:cubicBezTo>
                  <a:lnTo>
                    <a:pt x="0" y="28016"/>
                  </a:lnTo>
                  <a:cubicBezTo>
                    <a:pt x="0" y="20586"/>
                    <a:pt x="2952" y="13460"/>
                    <a:pt x="8206" y="8206"/>
                  </a:cubicBezTo>
                  <a:cubicBezTo>
                    <a:pt x="13460" y="2952"/>
                    <a:pt x="20586" y="0"/>
                    <a:pt x="28016" y="0"/>
                  </a:cubicBezTo>
                  <a:close/>
                </a:path>
              </a:pathLst>
            </a:custGeom>
            <a:solidFill>
              <a:srgbClr val="FFE7CF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472351" cy="1702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50318" y="3313507"/>
            <a:ext cx="3086100" cy="920248"/>
            <a:chOff x="0" y="0"/>
            <a:chExt cx="812800" cy="2423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242370"/>
            </a:xfrm>
            <a:custGeom>
              <a:avLst/>
              <a:gdLst/>
              <a:ahLst/>
              <a:cxnLst/>
              <a:rect l="l" t="t" r="r" b="b"/>
              <a:pathLst>
                <a:path w="812800" h="242370">
                  <a:moveTo>
                    <a:pt x="121185" y="0"/>
                  </a:moveTo>
                  <a:lnTo>
                    <a:pt x="691615" y="0"/>
                  </a:lnTo>
                  <a:cubicBezTo>
                    <a:pt x="723755" y="0"/>
                    <a:pt x="754579" y="12768"/>
                    <a:pt x="777306" y="35494"/>
                  </a:cubicBezTo>
                  <a:cubicBezTo>
                    <a:pt x="800032" y="58221"/>
                    <a:pt x="812800" y="89045"/>
                    <a:pt x="812800" y="121185"/>
                  </a:cubicBezTo>
                  <a:lnTo>
                    <a:pt x="812800" y="121185"/>
                  </a:lnTo>
                  <a:cubicBezTo>
                    <a:pt x="812800" y="153325"/>
                    <a:pt x="800032" y="184149"/>
                    <a:pt x="777306" y="206876"/>
                  </a:cubicBezTo>
                  <a:cubicBezTo>
                    <a:pt x="754579" y="229602"/>
                    <a:pt x="723755" y="242370"/>
                    <a:pt x="691615" y="242370"/>
                  </a:cubicBezTo>
                  <a:lnTo>
                    <a:pt x="121185" y="242370"/>
                  </a:lnTo>
                  <a:cubicBezTo>
                    <a:pt x="89045" y="242370"/>
                    <a:pt x="58221" y="229602"/>
                    <a:pt x="35494" y="206876"/>
                  </a:cubicBezTo>
                  <a:cubicBezTo>
                    <a:pt x="12768" y="184149"/>
                    <a:pt x="0" y="153325"/>
                    <a:pt x="0" y="121185"/>
                  </a:cubicBezTo>
                  <a:lnTo>
                    <a:pt x="0" y="121185"/>
                  </a:lnTo>
                  <a:cubicBezTo>
                    <a:pt x="0" y="89045"/>
                    <a:pt x="12768" y="58221"/>
                    <a:pt x="35494" y="35494"/>
                  </a:cubicBezTo>
                  <a:cubicBezTo>
                    <a:pt x="58221" y="12768"/>
                    <a:pt x="89045" y="0"/>
                    <a:pt x="121185" y="0"/>
                  </a:cubicBezTo>
                  <a:close/>
                </a:path>
              </a:pathLst>
            </a:custGeom>
            <a:solidFill>
              <a:srgbClr val="8DAFA8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812800" cy="3185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40"/>
                </a:lnSpc>
              </a:pPr>
              <a:r>
                <a:rPr lang="en-US" sz="4100" b="1">
                  <a:solidFill>
                    <a:srgbClr val="FFFFFF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Mở đầu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0" y="2316564"/>
            <a:ext cx="8412037" cy="788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 b="1">
                <a:solidFill>
                  <a:srgbClr val="2A316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Bước 2:  Tiến hành phỏng vấn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29352" y="4205822"/>
            <a:ext cx="4928034" cy="531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320"/>
              </a:lnSpc>
              <a:spcBef>
                <a:spcPct val="0"/>
              </a:spcBef>
            </a:pP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Chào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hỏi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giới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thiệu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về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người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phỏng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vấn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(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tên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phóng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viên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trang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thông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tin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trường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,...)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và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người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được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phỏng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vấn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giới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thiệu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khái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quát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mục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đích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và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nội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dung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cuộc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phỏng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vấn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155259" y="4462997"/>
            <a:ext cx="5103291" cy="531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2" lvl="1" indent="-410211" algn="just">
              <a:lnSpc>
                <a:spcPts val="5320"/>
              </a:lnSpc>
              <a:buFont typeface="Arial"/>
              <a:buChar char="•"/>
            </a:pP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Lần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lượt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thực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hiện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nội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dung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phỏng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vấn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theo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các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câu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hỏi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đã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chuẩn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bị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</a:p>
          <a:p>
            <a:pPr marL="820422" lvl="1" indent="-410211" algn="just">
              <a:lnSpc>
                <a:spcPts val="5320"/>
              </a:lnSpc>
              <a:buFont typeface="Arial"/>
              <a:buChar char="•"/>
            </a:pP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Ghi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chép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nội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dung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trả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lời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người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được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phỏng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vấn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theo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từng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câu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hỏi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65174" y="453511"/>
            <a:ext cx="17747052" cy="1668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719"/>
              </a:lnSpc>
              <a:spcBef>
                <a:spcPct val="0"/>
              </a:spcBef>
            </a:pPr>
            <a:r>
              <a:rPr lang="en-US" sz="4799" b="1">
                <a:solidFill>
                  <a:srgbClr val="022340"/>
                </a:solidFill>
                <a:latin typeface="Fraunces Bold"/>
                <a:ea typeface="Fraunces Bold"/>
                <a:cs typeface="Fraunces Bold"/>
                <a:sym typeface="Fraunces Bold"/>
              </a:rPr>
              <a:t>I. QUAN SÁT MẪU VÀ TÌM HIỂU CÁCH THỨC </a:t>
            </a:r>
            <a:r>
              <a:rPr lang="en-US" sz="4799" b="1" i="1">
                <a:solidFill>
                  <a:srgbClr val="022340"/>
                </a:solidFill>
                <a:latin typeface="Fraunces Bold Italics"/>
                <a:ea typeface="Fraunces Bold Italics"/>
                <a:cs typeface="Fraunces Bold Italics"/>
                <a:sym typeface="Fraunces Bold Italics"/>
              </a:rPr>
              <a:t>THỰC HIỆN</a:t>
            </a:r>
            <a:r>
              <a:rPr lang="en-US" sz="4799" b="1">
                <a:solidFill>
                  <a:srgbClr val="022340"/>
                </a:solidFill>
                <a:latin typeface="Fraunces Bold"/>
                <a:ea typeface="Fraunces Bold"/>
                <a:cs typeface="Fraunces Bold"/>
                <a:sym typeface="Fraunces Bold"/>
              </a:rPr>
              <a:t> </a:t>
            </a:r>
            <a:r>
              <a:rPr lang="en-US" sz="4799" b="1" i="1">
                <a:solidFill>
                  <a:srgbClr val="022340"/>
                </a:solidFill>
                <a:latin typeface="Fraunces Bold Italics"/>
                <a:ea typeface="Fraunces Bold Italics"/>
                <a:cs typeface="Fraunces Bold Italics"/>
                <a:sym typeface="Fraunces Bold Italics"/>
              </a:rPr>
              <a:t>CUỘC PHỎNG VẤN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7600950" y="3361774"/>
            <a:ext cx="3086100" cy="920248"/>
            <a:chOff x="0" y="0"/>
            <a:chExt cx="812800" cy="24237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242370"/>
            </a:xfrm>
            <a:custGeom>
              <a:avLst/>
              <a:gdLst/>
              <a:ahLst/>
              <a:cxnLst/>
              <a:rect l="l" t="t" r="r" b="b"/>
              <a:pathLst>
                <a:path w="812800" h="242370">
                  <a:moveTo>
                    <a:pt x="121185" y="0"/>
                  </a:moveTo>
                  <a:lnTo>
                    <a:pt x="691615" y="0"/>
                  </a:lnTo>
                  <a:cubicBezTo>
                    <a:pt x="723755" y="0"/>
                    <a:pt x="754579" y="12768"/>
                    <a:pt x="777306" y="35494"/>
                  </a:cubicBezTo>
                  <a:cubicBezTo>
                    <a:pt x="800032" y="58221"/>
                    <a:pt x="812800" y="89045"/>
                    <a:pt x="812800" y="121185"/>
                  </a:cubicBezTo>
                  <a:lnTo>
                    <a:pt x="812800" y="121185"/>
                  </a:lnTo>
                  <a:cubicBezTo>
                    <a:pt x="812800" y="153325"/>
                    <a:pt x="800032" y="184149"/>
                    <a:pt x="777306" y="206876"/>
                  </a:cubicBezTo>
                  <a:cubicBezTo>
                    <a:pt x="754579" y="229602"/>
                    <a:pt x="723755" y="242370"/>
                    <a:pt x="691615" y="242370"/>
                  </a:cubicBezTo>
                  <a:lnTo>
                    <a:pt x="121185" y="242370"/>
                  </a:lnTo>
                  <a:cubicBezTo>
                    <a:pt x="89045" y="242370"/>
                    <a:pt x="58221" y="229602"/>
                    <a:pt x="35494" y="206876"/>
                  </a:cubicBezTo>
                  <a:cubicBezTo>
                    <a:pt x="12768" y="184149"/>
                    <a:pt x="0" y="153325"/>
                    <a:pt x="0" y="121185"/>
                  </a:cubicBezTo>
                  <a:lnTo>
                    <a:pt x="0" y="121185"/>
                  </a:lnTo>
                  <a:cubicBezTo>
                    <a:pt x="0" y="89045"/>
                    <a:pt x="12768" y="58221"/>
                    <a:pt x="35494" y="35494"/>
                  </a:cubicBezTo>
                  <a:cubicBezTo>
                    <a:pt x="58221" y="12768"/>
                    <a:pt x="89045" y="0"/>
                    <a:pt x="121185" y="0"/>
                  </a:cubicBezTo>
                  <a:close/>
                </a:path>
              </a:pathLst>
            </a:custGeom>
            <a:solidFill>
              <a:srgbClr val="8DAFA8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76200"/>
              <a:ext cx="812800" cy="3185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40"/>
                </a:lnSpc>
              </a:pPr>
              <a:r>
                <a:rPr lang="en-US" sz="4100" b="1">
                  <a:solidFill>
                    <a:srgbClr val="FFFFFF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Phần chính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111511" y="3821898"/>
            <a:ext cx="5740681" cy="6189409"/>
            <a:chOff x="0" y="0"/>
            <a:chExt cx="1529348" cy="164889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529348" cy="1648892"/>
            </a:xfrm>
            <a:custGeom>
              <a:avLst/>
              <a:gdLst/>
              <a:ahLst/>
              <a:cxnLst/>
              <a:rect l="l" t="t" r="r" b="b"/>
              <a:pathLst>
                <a:path w="1529348" h="1648892">
                  <a:moveTo>
                    <a:pt x="26972" y="0"/>
                  </a:moveTo>
                  <a:lnTo>
                    <a:pt x="1502376" y="0"/>
                  </a:lnTo>
                  <a:cubicBezTo>
                    <a:pt x="1509530" y="0"/>
                    <a:pt x="1516390" y="2842"/>
                    <a:pt x="1521448" y="7900"/>
                  </a:cubicBezTo>
                  <a:cubicBezTo>
                    <a:pt x="1526507" y="12958"/>
                    <a:pt x="1529348" y="19819"/>
                    <a:pt x="1529348" y="26972"/>
                  </a:cubicBezTo>
                  <a:lnTo>
                    <a:pt x="1529348" y="1621920"/>
                  </a:lnTo>
                  <a:cubicBezTo>
                    <a:pt x="1529348" y="1629073"/>
                    <a:pt x="1526507" y="1635933"/>
                    <a:pt x="1521448" y="1640992"/>
                  </a:cubicBezTo>
                  <a:cubicBezTo>
                    <a:pt x="1516390" y="1646050"/>
                    <a:pt x="1509530" y="1648892"/>
                    <a:pt x="1502376" y="1648892"/>
                  </a:cubicBezTo>
                  <a:lnTo>
                    <a:pt x="26972" y="1648892"/>
                  </a:lnTo>
                  <a:cubicBezTo>
                    <a:pt x="19819" y="1648892"/>
                    <a:pt x="12958" y="1646050"/>
                    <a:pt x="7900" y="1640992"/>
                  </a:cubicBezTo>
                  <a:cubicBezTo>
                    <a:pt x="2842" y="1635933"/>
                    <a:pt x="0" y="1629073"/>
                    <a:pt x="0" y="1621920"/>
                  </a:cubicBezTo>
                  <a:lnTo>
                    <a:pt x="0" y="26972"/>
                  </a:lnTo>
                  <a:cubicBezTo>
                    <a:pt x="0" y="19819"/>
                    <a:pt x="2842" y="12958"/>
                    <a:pt x="7900" y="7900"/>
                  </a:cubicBezTo>
                  <a:cubicBezTo>
                    <a:pt x="12958" y="2842"/>
                    <a:pt x="19819" y="0"/>
                    <a:pt x="26972" y="0"/>
                  </a:cubicBezTo>
                  <a:close/>
                </a:path>
              </a:pathLst>
            </a:custGeom>
            <a:solidFill>
              <a:srgbClr val="FFE7CF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1529348" cy="16965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3280636" y="3361774"/>
            <a:ext cx="3086100" cy="920248"/>
            <a:chOff x="0" y="0"/>
            <a:chExt cx="812800" cy="24237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242370"/>
            </a:xfrm>
            <a:custGeom>
              <a:avLst/>
              <a:gdLst/>
              <a:ahLst/>
              <a:cxnLst/>
              <a:rect l="l" t="t" r="r" b="b"/>
              <a:pathLst>
                <a:path w="812800" h="242370">
                  <a:moveTo>
                    <a:pt x="121185" y="0"/>
                  </a:moveTo>
                  <a:lnTo>
                    <a:pt x="691615" y="0"/>
                  </a:lnTo>
                  <a:cubicBezTo>
                    <a:pt x="723755" y="0"/>
                    <a:pt x="754579" y="12768"/>
                    <a:pt x="777306" y="35494"/>
                  </a:cubicBezTo>
                  <a:cubicBezTo>
                    <a:pt x="800032" y="58221"/>
                    <a:pt x="812800" y="89045"/>
                    <a:pt x="812800" y="121185"/>
                  </a:cubicBezTo>
                  <a:lnTo>
                    <a:pt x="812800" y="121185"/>
                  </a:lnTo>
                  <a:cubicBezTo>
                    <a:pt x="812800" y="153325"/>
                    <a:pt x="800032" y="184149"/>
                    <a:pt x="777306" y="206876"/>
                  </a:cubicBezTo>
                  <a:cubicBezTo>
                    <a:pt x="754579" y="229602"/>
                    <a:pt x="723755" y="242370"/>
                    <a:pt x="691615" y="242370"/>
                  </a:cubicBezTo>
                  <a:lnTo>
                    <a:pt x="121185" y="242370"/>
                  </a:lnTo>
                  <a:cubicBezTo>
                    <a:pt x="89045" y="242370"/>
                    <a:pt x="58221" y="229602"/>
                    <a:pt x="35494" y="206876"/>
                  </a:cubicBezTo>
                  <a:cubicBezTo>
                    <a:pt x="12768" y="184149"/>
                    <a:pt x="0" y="153325"/>
                    <a:pt x="0" y="121185"/>
                  </a:cubicBezTo>
                  <a:lnTo>
                    <a:pt x="0" y="121185"/>
                  </a:lnTo>
                  <a:cubicBezTo>
                    <a:pt x="0" y="89045"/>
                    <a:pt x="12768" y="58221"/>
                    <a:pt x="35494" y="35494"/>
                  </a:cubicBezTo>
                  <a:cubicBezTo>
                    <a:pt x="58221" y="12768"/>
                    <a:pt x="89045" y="0"/>
                    <a:pt x="121185" y="0"/>
                  </a:cubicBezTo>
                  <a:close/>
                </a:path>
              </a:pathLst>
            </a:custGeom>
            <a:solidFill>
              <a:srgbClr val="8DAFA8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76200"/>
              <a:ext cx="812800" cy="3185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40"/>
                </a:lnSpc>
              </a:pPr>
              <a:r>
                <a:rPr lang="en-US" sz="4100" b="1">
                  <a:solidFill>
                    <a:srgbClr val="FFFFFF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Kết thúc</a:t>
              </a: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2366236" y="4462997"/>
            <a:ext cx="5276407" cy="5980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320"/>
              </a:lnSpc>
            </a:pP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Cảm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ơn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và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chúc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sức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khoẻ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người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được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phỏng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vấn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</a:p>
          <a:p>
            <a:pPr marL="820422" lvl="1" indent="-410211" algn="just">
              <a:lnSpc>
                <a:spcPts val="5320"/>
              </a:lnSpc>
              <a:buFont typeface="Arial"/>
              <a:buChar char="•"/>
            </a:pP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Ghi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chép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đầy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đủ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chính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xác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trung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thực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nội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dung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câu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trả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lời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người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được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phỏng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vấn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(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nếu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không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dùng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thiết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bị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ghi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âm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nơi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cung</a:t>
            </a:r>
            <a:r>
              <a:rPr lang="en-US" sz="3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câu</a:t>
            </a:r>
            <a:endParaRPr lang="en-US" sz="3800" dirty="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algn="just">
              <a:lnSpc>
                <a:spcPts val="5320"/>
              </a:lnSpc>
            </a:pPr>
            <a:endParaRPr lang="en-US" sz="3800" dirty="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1944</Words>
  <Application>Microsoft Office PowerPoint</Application>
  <PresentationFormat>Custom</PresentationFormat>
  <Paragraphs>190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Fraunces Bold</vt:lpstr>
      <vt:lpstr>Arial</vt:lpstr>
      <vt:lpstr>Roboto Condensed Bold</vt:lpstr>
      <vt:lpstr>#9Slide07 Crocante</vt:lpstr>
      <vt:lpstr>Roboto Condensed</vt:lpstr>
      <vt:lpstr>Calibri</vt:lpstr>
      <vt:lpstr>#9Slide05 VL Fadilla</vt:lpstr>
      <vt:lpstr>Roboto Condensed Italics</vt:lpstr>
      <vt:lpstr>#9Slide05 Aphrodite Pro</vt:lpstr>
      <vt:lpstr>Fraunces Bold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NÓI NGHE</dc:title>
  <cp:lastModifiedBy>QuangHung Xuan</cp:lastModifiedBy>
  <cp:revision>4</cp:revision>
  <dcterms:created xsi:type="dcterms:W3CDTF">2006-08-16T00:00:00Z</dcterms:created>
  <dcterms:modified xsi:type="dcterms:W3CDTF">2026-04-01T00:40:49Z</dcterms:modified>
  <dc:identifier>DAGZOma1tp0</dc:identifier>
</cp:coreProperties>
</file>