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NUL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NUL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2.png"/><Relationship Id="rId7" Type="http://schemas.openxmlformats.org/officeDocument/2006/relationships/image" Target="NULL"/><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0.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19.png"/><Relationship Id="rId10" Type="http://schemas.openxmlformats.org/officeDocument/2006/relationships/image" Target="../media/image44.png"/><Relationship Id="rId4" Type="http://schemas.openxmlformats.org/officeDocument/2006/relationships/image" Target="NUL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5" Type="http://schemas.openxmlformats.org/officeDocument/2006/relationships/image" Target="../media/image47.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NULL"/><Relationship Id="rId12"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media/image48.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NULL"/><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16.png"/><Relationship Id="rId12"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54.png"/><Relationship Id="rId10" Type="http://schemas.openxmlformats.org/officeDocument/2006/relationships/image" Target="NUL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NULL"/><Relationship Id="rId12"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4.png"/><Relationship Id="rId9" Type="http://schemas.openxmlformats.org/officeDocument/2006/relationships/image" Target="NUL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svg"/></Relationships>
</file>

<file path=ppt/slides/_rels/slide26.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0.png"/><Relationship Id="rId2" Type="http://schemas.openxmlformats.org/officeDocument/2006/relationships/image" Target="../media/image58.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NULL"/><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7" Type="http://schemas.openxmlformats.org/officeDocument/2006/relationships/image" Target="NULL"/><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7" Type="http://schemas.openxmlformats.org/officeDocument/2006/relationships/image" Target="NULL"/><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ĐẾN VỚI TIẾT HỌC HÔM NAY!</a:t>
            </a:r>
            <a:endParaRPr lang="en-US" sz="7200" b="1" dirty="0">
              <a:solidFill>
                <a:schemeClr val="bg1"/>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Trong </a:t>
                </a:r>
                <a:r>
                  <a:rPr lang="en-US" sz="4400" dirty="0" err="1" smtClean="0">
                    <a:latin typeface="Arial" panose="020B0604020202020204" pitchFamily="34" charset="0"/>
                    <a:cs typeface="Arial" panose="020B0604020202020204" pitchFamily="34" charset="0"/>
                  </a:rPr>
                  <a:t>đợt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kì</a:t>
                </a:r>
                <a:r>
                  <a:rPr lang="en-US" sz="4400" dirty="0" smtClean="0">
                    <a:latin typeface="Arial" panose="020B0604020202020204" pitchFamily="34" charset="0"/>
                    <a:cs typeface="Arial" panose="020B0604020202020204" pitchFamily="34" charset="0"/>
                  </a:rPr>
                  <a:t> I,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24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giỏi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nhiêu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rotWithShape="0">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75368">
              <a:off x="1089772" y="52420"/>
              <a:ext cx="260762" cy="1039269"/>
            </a:xfrm>
            <a:prstGeom prst="rect">
              <a:avLst/>
            </a:prstGeom>
          </p:spPr>
        </p:pic>
      </p:grpSp>
      <mc:AlternateContent xmlns:mc="http://schemas.openxmlformats.org/markup-compatibility/2006">
        <mc:Choice xmlns:a14="http://schemas.microsoft.com/office/drawing/2010/main"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smtClean="0">
                    <a:solidFill>
                      <a:schemeClr val="accent3">
                        <a:lumMod val="75000"/>
                      </a:schemeClr>
                    </a:solidFill>
                    <a:latin typeface="Arial" panose="020B0604020202020204" pitchFamily="34" charset="0"/>
                    <a:cs typeface="Arial" panose="020B0604020202020204" pitchFamily="34" charset="0"/>
                  </a:rPr>
                  <a:t>Luyện </a:t>
                </a:r>
                <a:r>
                  <a:rPr lang="en-US" sz="4400" b="1" dirty="0" err="1" smtClean="0">
                    <a:solidFill>
                      <a:schemeClr val="accent3">
                        <a:lumMod val="75000"/>
                      </a:schemeClr>
                    </a:solidFill>
                    <a:latin typeface="Arial" panose="020B0604020202020204" pitchFamily="34" charset="0"/>
                    <a:cs typeface="Arial" panose="020B0604020202020204" pitchFamily="34" charset="0"/>
                  </a:rPr>
                  <a:t>tập</a:t>
                </a:r>
                <a:r>
                  <a:rPr lang="en-US" sz="4400" b="1" dirty="0" smtClean="0">
                    <a:solidFill>
                      <a:schemeClr val="accent3">
                        <a:lumMod val="75000"/>
                      </a:schemeClr>
                    </a:solidFill>
                    <a:latin typeface="Arial" panose="020B0604020202020204" pitchFamily="34" charset="0"/>
                    <a:cs typeface="Arial" panose="020B0604020202020204" pitchFamily="34" charset="0"/>
                  </a:rPr>
                  <a:t> 2: </a:t>
                </a: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biết</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-21</a:t>
                </a:r>
              </a:p>
              <a:p>
                <a:pPr algn="just">
                  <a:lnSpc>
                    <a:spcPct val="150000"/>
                  </a:lnSpc>
                </a:pPr>
                <a:r>
                  <a:rPr lang="en-US" sz="4400" dirty="0" smtClean="0">
                    <a:latin typeface="Arial" panose="020B0604020202020204" pitchFamily="34" charset="0"/>
                    <a:cs typeface="Arial" panose="020B0604020202020204" pitchFamily="34" charset="0"/>
                  </a:rPr>
                  <a:t>b) 27%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18 </a:t>
                </a:r>
                <a:endParaRPr lang="en-US" sz="4400" dirty="0">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latin typeface="Cambria Math" panose="02040503050406030204" pitchFamily="18" charset="0"/>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Ví</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dụ</a:t>
            </a:r>
            <a:r>
              <a:rPr lang="en-US" sz="4400" b="1" dirty="0" smtClean="0">
                <a:latin typeface="Arial" panose="020B0604020202020204" pitchFamily="34" charset="0"/>
                <a:cs typeface="Arial" panose="020B0604020202020204" pitchFamily="34" charset="0"/>
              </a:rPr>
              <a:t> 3</a:t>
            </a:r>
            <a:endParaRPr lang="en-US" sz="4400" b="1" dirty="0">
              <a:latin typeface="Arial" panose="020B0604020202020204" pitchFamily="34" charset="0"/>
              <a:cs typeface="Arial" panose="020B0604020202020204" pitchFamily="34" charset="0"/>
            </a:endParaRP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dự</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định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suất</a:t>
            </a:r>
            <a:r>
              <a:rPr lang="en-US" sz="4200" dirty="0" smtClean="0">
                <a:latin typeface="Arial" panose="020B0604020202020204" pitchFamily="34" charset="0"/>
                <a:cs typeface="Arial" panose="020B0604020202020204" pitchFamily="34" charset="0"/>
              </a:rPr>
              <a:t> 6,8%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muốn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3 400 000 </a:t>
            </a:r>
            <a:r>
              <a:rPr lang="en-US" sz="4200" dirty="0" err="1" smtClean="0">
                <a:latin typeface="Arial" panose="020B0604020202020204" pitchFamily="34" charset="0"/>
                <a:cs typeface="Arial" panose="020B0604020202020204" pitchFamily="34" charset="0"/>
              </a:rPr>
              <a:t>đồng</a:t>
            </a:r>
            <a:r>
              <a:rPr lang="en-US" sz="4200" dirty="0" smtClean="0">
                <a:latin typeface="Arial" panose="020B0604020202020204" pitchFamily="34" charset="0"/>
                <a:cs typeface="Arial" panose="020B0604020202020204" pitchFamily="34" charset="0"/>
              </a:rPr>
              <a:t>. Ban </a:t>
            </a:r>
            <a:r>
              <a:rPr lang="en-US" sz="4200" dirty="0" err="1" smtClean="0">
                <a:latin typeface="Arial" panose="020B0604020202020204" pitchFamily="34" charset="0"/>
                <a:cs typeface="Arial" panose="020B0604020202020204" pitchFamily="34" charset="0"/>
              </a:rPr>
              <a:t>đầu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nhiêu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m:t>
                        </m:r>
                        <m:r>
                          <a:rPr lang="en-US" sz="4400" b="0" i="1" smtClean="0">
                            <a:latin typeface="Cambria Math" panose="02040503050406030204" pitchFamily="18" charset="0"/>
                            <a:cs typeface="Arial" panose="020B0604020202020204" pitchFamily="34" charset="0"/>
                          </a:rPr>
                          <m:t>,</m:t>
                        </m:r>
                        <m:r>
                          <a:rPr lang="en-US" sz="4400" b="0" i="1" smtClean="0">
                            <a:latin typeface="Cambria Math" panose="02040503050406030204" pitchFamily="18" charset="0"/>
                            <a:cs typeface="Arial" panose="020B0604020202020204" pitchFamily="34" charset="0"/>
                          </a:rPr>
                          <m:t>8</m:t>
                        </m:r>
                      </m:num>
                      <m:den>
                        <m:r>
                          <a:rPr lang="en-US" sz="4400" b="0" i="1" smtClean="0">
                            <a:latin typeface="Cambria Math" panose="02040503050406030204" pitchFamily="18" charset="0"/>
                            <a:cs typeface="Arial" panose="020B0604020202020204" pitchFamily="34" charset="0"/>
                          </a:rPr>
                          <m:t>100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tiền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cô</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phải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gửi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hàng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i="1">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i="1">
                            <a:latin typeface="Cambria Math" panose="02040503050406030204" pitchFamily="18" charset="0"/>
                            <a:cs typeface="Arial" panose="020B0604020202020204" pitchFamily="34" charset="0"/>
                          </a:rPr>
                          <m:t>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r>
                          <a:rPr lang="en-US" sz="4400" b="0" i="1" smtClean="0">
                            <a:latin typeface="Cambria Math" panose="02040503050406030204" pitchFamily="18" charset="0"/>
                            <a:cs typeface="Arial" panose="020B0604020202020204" pitchFamily="34" charset="0"/>
                          </a:rPr>
                          <m:t> </m:t>
                        </m:r>
                        <m:r>
                          <a:rPr lang="en-US" sz="4400" b="0" i="1" smtClean="0">
                            <a:latin typeface="Cambria Math" panose="02040503050406030204" pitchFamily="18" charset="0"/>
                            <a:cs typeface="Arial" panose="020B0604020202020204" pitchFamily="34" charset="0"/>
                          </a:rPr>
                          <m:t>400</m:t>
                        </m:r>
                        <m:r>
                          <a:rPr lang="en-US" sz="4400" b="0" i="1" smtClean="0">
                            <a:latin typeface="Cambria Math" panose="02040503050406030204" pitchFamily="18" charset="0"/>
                            <a:cs typeface="Arial" panose="020B0604020202020204" pitchFamily="34" charset="0"/>
                          </a:rPr>
                          <m:t> </m:t>
                        </m:r>
                        <m:r>
                          <a:rPr lang="en-US" sz="4400" b="0" i="1" smtClean="0">
                            <a:latin typeface="Cambria Math" panose="02040503050406030204" pitchFamily="18" charset="0"/>
                            <a:cs typeface="Arial" panose="020B0604020202020204" pitchFamily="34" charset="0"/>
                          </a:rPr>
                          <m:t>000</m:t>
                        </m:r>
                        <m:r>
                          <a:rPr lang="en-US" sz="4400" b="0" i="1" smtClean="0">
                            <a:latin typeface="Cambria Math" panose="02040503050406030204" pitchFamily="18" charset="0"/>
                            <a:cs typeface="Arial" panose="020B0604020202020204" pitchFamily="34" charset="0"/>
                          </a:rPr>
                          <m:t> . </m:t>
                        </m:r>
                        <m:r>
                          <a:rPr lang="en-US" sz="4400" b="0" i="1" smtClean="0">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b="0" i="1" smtClean="0">
                            <a:latin typeface="Cambria Math" panose="02040503050406030204" pitchFamily="18" charset="0"/>
                            <a:cs typeface="Arial" panose="020B0604020202020204" pitchFamily="34" charset="0"/>
                          </a:rPr>
                          <m:t>000</m:t>
                        </m:r>
                      </m:num>
                      <m:den>
                        <m:r>
                          <a:rPr lang="en-US" sz="4400" b="0" i="1" smtClean="0">
                            <a:latin typeface="Cambria Math" panose="02040503050406030204" pitchFamily="18" charset="0"/>
                            <a:cs typeface="Arial" panose="020B0604020202020204" pitchFamily="34" charset="0"/>
                          </a:rPr>
                          <m:t>68</m:t>
                        </m:r>
                      </m:den>
                    </m:f>
                  </m:oMath>
                </a14:m>
                <a:r>
                  <a:rPr lang="en-US" sz="4400" dirty="0" smtClean="0">
                    <a:latin typeface="Arial" panose="020B0604020202020204" pitchFamily="34" charset="0"/>
                    <a:cs typeface="Arial" panose="020B0604020202020204" pitchFamily="34" charset="0"/>
                  </a:rPr>
                  <a:t> = 50 000 000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smtClean="0">
                <a:solidFill>
                  <a:srgbClr val="000000"/>
                </a:solidFill>
                <a:latin typeface="Arial" panose="020B0604020202020204" pitchFamily="34" charset="0"/>
                <a:cs typeface="Arial" panose="020B0604020202020204" pitchFamily="34" charset="0"/>
              </a:rPr>
              <a:t>LUYỆN TẬP</a:t>
            </a:r>
            <a:endParaRPr lang="en-US" sz="6000" b="1" dirty="0">
              <a:solidFill>
                <a:srgbClr val="0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3608" y="9006969"/>
            <a:ext cx="650184" cy="650184"/>
          </a:xfrm>
          <a:prstGeom prst="rect">
            <a:avLst/>
          </a:prstGeom>
        </p:spPr>
      </p:pic>
      <mc:AlternateContent xmlns:mc="http://schemas.openxmlformats.org/markup-compatibility/2006">
        <mc:Choice xmlns:a14="http://schemas.microsoft.com/office/drawing/2010/main"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smtClean="0">
                    <a:solidFill>
                      <a:srgbClr val="002060"/>
                    </a:solidFill>
                    <a:latin typeface="Arial" panose="020B0604020202020204" pitchFamily="34" charset="0"/>
                    <a:cs typeface="Arial" panose="020B0604020202020204" pitchFamily="34" charset="0"/>
                  </a:rPr>
                  <a:t>Bài 1 (SGK - tr69): </a:t>
                </a:r>
                <a:r>
                  <a:rPr lang="en-US" sz="4000" dirty="0" err="1" smtClean="0">
                    <a:latin typeface="Arial" panose="020B0604020202020204" pitchFamily="34" charset="0"/>
                    <a:cs typeface="Arial" panose="020B0604020202020204" pitchFamily="34" charset="0"/>
                  </a:rPr>
                  <a:t>Tính</a:t>
                </a:r>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smtClean="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d) 40%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panose="02040503050406030204" pitchFamily="18" charset="0"/>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03608" y="9006969"/>
            <a:ext cx="650184" cy="650184"/>
          </a:xfrm>
          <a:prstGeom prst="rect">
            <a:avLst/>
          </a:prstGeom>
        </p:spPr>
      </p:pic>
      <mc:AlternateContent xmlns:mc="http://schemas.openxmlformats.org/markup-compatibility/2006">
        <mc:Choice xmlns:a14="http://schemas.microsoft.com/office/drawing/2010/main"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Bài 2 (SGK - tr69):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d) 30%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90.</a:t>
                </a:r>
                <a:endParaRPr lang="en-US" sz="4000" dirty="0">
                  <a:latin typeface="Arial" panose="020B0604020202020204" pitchFamily="34" charset="0"/>
                  <a:cs typeface="Arial" panose="020B060402020202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mc:AlternateContent xmlns:mc="http://schemas.openxmlformats.org/markup-compatibility/2006">
    <mc:Choice xmlns:p15="http://schemas.microsoft.com/office/powerpoint/2012/main" Requires="p15">
      <p:transition spd="slow">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smtClean="0">
                <a:solidFill>
                  <a:schemeClr val="bg1"/>
                </a:solidFill>
                <a:latin typeface="Arial" panose="020B0604020202020204" pitchFamily="34" charset="0"/>
                <a:cs typeface="Arial" panose="020B0604020202020204" pitchFamily="34" charset="0"/>
              </a:rPr>
              <a:t>Bạn An </a:t>
            </a:r>
            <a:r>
              <a:rPr lang="en-US" sz="4400" dirty="0" err="1" smtClean="0">
                <a:solidFill>
                  <a:schemeClr val="bg1"/>
                </a:solidFill>
                <a:latin typeface="Arial" panose="020B0604020202020204" pitchFamily="34" charset="0"/>
                <a:cs typeface="Arial" panose="020B0604020202020204" pitchFamily="34" charset="0"/>
              </a:rPr>
              <a:t>tham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gia</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hoạt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tình</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nguyện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gom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loại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thải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xóm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Hết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ngày</a:t>
            </a:r>
            <a:r>
              <a:rPr lang="en-US" sz="4400" dirty="0" smtClean="0">
                <a:solidFill>
                  <a:schemeClr val="bg1"/>
                </a:solidFill>
                <a:latin typeface="Arial" panose="020B0604020202020204" pitchFamily="34" charset="0"/>
                <a:cs typeface="Arial" panose="020B0604020202020204" pitchFamily="34" charset="0"/>
              </a:rPr>
              <a:t>, An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được</a:t>
            </a:r>
            <a:r>
              <a:rPr lang="en-US" sz="4400" dirty="0" smtClean="0">
                <a:solidFill>
                  <a:schemeClr val="bg1"/>
                </a:solidFill>
                <a:latin typeface="Arial" panose="020B0604020202020204" pitchFamily="34" charset="0"/>
                <a:cs typeface="Arial" panose="020B0604020202020204" pitchFamily="34" charset="0"/>
              </a:rPr>
              <a:t> 9kg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khó</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12 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dễ</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83416" y="1028700"/>
            <a:ext cx="1322309" cy="584220"/>
          </a:xfrm>
          <a:prstGeom prst="rect">
            <a:avLst/>
          </a:prstGeom>
        </p:spPr>
      </p:pic>
      <mc:AlternateContent xmlns:mc="http://schemas.openxmlformats.org/markup-compatibility/2006">
        <mc:Choice xmlns:a14="http://schemas.microsoft.com/office/drawing/2010/main"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smtClean="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b)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bạn</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bằng</a:t>
                </a:r>
                <a:r>
                  <a:rPr lang="en-US" sz="4000" dirty="0" smtClean="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của</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tất</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bao</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kg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a:t>
                </a:r>
              </a:p>
            </p:txBody>
          </p:sp>
        </mc:Choice>
        <mc:Fallback>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mc:Choice xmlns:a14="http://schemas.microsoft.com/office/drawing/2010/main"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smtClean="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smtClean="0">
                    <a:latin typeface="Arial" panose="020B0604020202020204" pitchFamily="34" charset="0"/>
                    <a:cs typeface="Arial" panose="020B0604020202020204" pitchFamily="34" charset="0"/>
                  </a:rPr>
                  <a:t> tổng chi</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u </a:t>
                </a:r>
                <a:r>
                  <a:rPr lang="vi-VN" sz="3600" dirty="0">
                    <a:latin typeface="Arial" panose="020B0604020202020204" pitchFamily="34" charset="0"/>
                    <a:cs typeface="Arial" panose="020B0604020202020204" pitchFamily="34" charset="0"/>
                  </a:rPr>
                  <a:t>dài </a:t>
                </a:r>
                <a:r>
                  <a:rPr lang="vi-VN" sz="3600" dirty="0" smtClean="0">
                    <a:latin typeface="Arial" panose="020B0604020202020204" pitchFamily="34" charset="0"/>
                    <a:cs typeface="Arial" panose="020B0604020202020204" pitchFamily="34" charset="0"/>
                  </a:rPr>
                  <a:t>c</a:t>
                </a:r>
                <a:r>
                  <a:rPr lang="en-US" sz="3600" dirty="0" err="1" smtClean="0">
                    <a:latin typeface="Arial" panose="020B0604020202020204" pitchFamily="34" charset="0"/>
                    <a:cs typeface="Arial" panose="020B0604020202020204" pitchFamily="34" charset="0"/>
                  </a:rPr>
                  <a:t>ủa</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toàn bộ cuộc đua.</a:t>
                </a:r>
                <a:endParaRPr lang="en-US" sz="3600" dirty="0">
                  <a:latin typeface="Arial" panose="020B060402020202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smtClean="0">
                <a:solidFill>
                  <a:srgbClr val="002060"/>
                </a:solidFill>
                <a:latin typeface="Arial" panose="020B0604020202020204" pitchFamily="34" charset="0"/>
                <a:cs typeface="Arial" panose="020B0604020202020204" pitchFamily="34" charset="0"/>
              </a:rPr>
              <a:t>Tổng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chiều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dài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của</a:t>
            </a:r>
            <a:r>
              <a:rPr lang="en-US" sz="4000" i="1" dirty="0" smtClean="0">
                <a:solidFill>
                  <a:srgbClr val="002060"/>
                </a:solidFill>
                <a:latin typeface="Arial" panose="020B0604020202020204" pitchFamily="34" charset="0"/>
                <a:cs typeface="Arial" panose="020B0604020202020204" pitchFamily="34" charset="0"/>
              </a:rPr>
              <a:t> 7 </a:t>
            </a:r>
            <a:r>
              <a:rPr lang="en-US" sz="4000" i="1" dirty="0" err="1" smtClean="0">
                <a:solidFill>
                  <a:srgbClr val="002060"/>
                </a:solidFill>
                <a:latin typeface="Arial" panose="020B0604020202020204" pitchFamily="34" charset="0"/>
                <a:cs typeface="Arial" panose="020B0604020202020204" pitchFamily="34" charset="0"/>
              </a:rPr>
              <a:t>chặng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leo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núi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đó</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khoảng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bao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nhiêu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ki-lô-mét</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smtClean="0">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400000">
            <a:off x="13741222" y="4393163"/>
            <a:ext cx="7036156" cy="345411"/>
          </a:xfrm>
          <a:prstGeom prst="rect">
            <a:avLst/>
          </a:prstGeom>
        </p:spPr>
      </p:pic>
      <mc:AlternateContent xmlns:mc="http://schemas.openxmlformats.org/markup-compatibility/2006">
        <mc:Choice xmlns:a14="http://schemas.microsoft.com/office/drawing/2010/main"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5 (SGK - tr70):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gửi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10 </a:t>
            </a:r>
            <a:r>
              <a:rPr lang="en-US" sz="4000" dirty="0" err="1" smtClean="0">
                <a:latin typeface="Arial" panose="020B0604020202020204" pitchFamily="34" charset="0"/>
                <a:cs typeface="Arial" panose="020B0604020202020204" pitchFamily="34" charset="0"/>
              </a:rPr>
              <a:t>triệu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6,8%/</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Giả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đổi</a:t>
            </a:r>
            <a:r>
              <a:rPr lang="en-US" sz="4000" dirty="0" smtClean="0">
                <a:latin typeface="Arial" panose="020B0604020202020204" pitchFamily="34" charset="0"/>
                <a:cs typeface="Arial" panose="020B0604020202020204" pitchFamily="34" charset="0"/>
              </a:rPr>
              <a:t> qua </a:t>
            </a:r>
            <a:r>
              <a:rPr lang="en-US" sz="4000" dirty="0" err="1" smtClean="0">
                <a:latin typeface="Arial" panose="020B0604020202020204" pitchFamily="34" charset="0"/>
                <a:cs typeface="Arial" panose="020B0604020202020204" pitchFamily="34" charset="0"/>
              </a:rPr>
              <a:t>hằng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smtClean="0">
                <a:latin typeface="Arial" panose="020B0604020202020204" pitchFamily="34" charset="0"/>
                <a:cs typeface="Arial" panose="020B0604020202020204" pitchFamily="34" charset="0"/>
              </a:rPr>
              <a:t>VẬN DỤNG</a:t>
            </a:r>
            <a:endParaRPr lang="en-US" sz="6000" b="1" dirty="0">
              <a:latin typeface="Arial" panose="020B0604020202020204" pitchFamily="34" charset="0"/>
              <a:cs typeface="Arial" panose="020B0604020202020204" pitchFamily="34" charset="0"/>
            </a:endParaRP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Thảo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luận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smtClean="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panose="02040503050406030204" pitchFamily="18" charset="0"/>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smtClean="0"/>
                  <a:t> </a:t>
                </a:r>
                <a:r>
                  <a:rPr lang="vi-VN" sz="4400" dirty="0" smtClean="0"/>
                  <a:t>kế </a:t>
                </a:r>
                <a:r>
                  <a:rPr lang="vi-VN" sz="4400" dirty="0"/>
                  <a:t>hoạch, còn phải làm tiếp 560 sản phẩm nữa mới hoàn thành kế </a:t>
                </a:r>
                <a:r>
                  <a:rPr lang="vi-VN" sz="4400" dirty="0" smtClean="0"/>
                  <a:t>hoạch</a:t>
                </a:r>
                <a:r>
                  <a:rPr lang="en-US" sz="4400" dirty="0" smtClean="0"/>
                  <a:t>.</a:t>
                </a:r>
                <a:r>
                  <a:rPr lang="vi-VN" sz="4400" dirty="0" smtClean="0"/>
                  <a:t> </a:t>
                </a:r>
                <a:r>
                  <a:rPr lang="vi-VN" sz="4400" dirty="0"/>
                  <a:t>Hỏi số sản phẩm được giao theo kế </a:t>
                </a:r>
                <a:r>
                  <a:rPr lang="vi-VN" sz="4400" dirty="0" smtClean="0"/>
                  <a:t>hoạc</a:t>
                </a:r>
                <a:r>
                  <a:rPr lang="en-US" sz="4400" dirty="0" smtClean="0"/>
                  <a:t>h</a:t>
                </a:r>
                <a:r>
                  <a:rPr lang="vi-VN" sz="4400" dirty="0" smtClean="0"/>
                  <a:t> </a:t>
                </a:r>
                <a:r>
                  <a:rPr lang="vi-VN" sz="4400" dirty="0"/>
                  <a:t>là bao nhiêu?</a:t>
                </a:r>
                <a:endParaRPr lang="en-US" sz="4400" dirty="0"/>
              </a:p>
            </p:txBody>
          </p:sp>
        </mc:Choice>
        <mc:Fallback>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mc:Choice xmlns:p14="http://schemas.microsoft.com/office/powerpoint/2010/main" Requires="p14">
      <p:transition spd="slow" p14:dur="125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smtClean="0">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3608" y="9006969"/>
            <a:ext cx="650184" cy="650184"/>
          </a:xfrm>
          <a:prstGeom prst="rect">
            <a:avLst/>
          </a:prstGeom>
        </p:spPr>
      </p:pic>
      <mc:AlternateContent xmlns:mc="http://schemas.openxmlformats.org/markup-compatibility/2006">
        <mc:Choice xmlns:a14="http://schemas.microsoft.com/office/drawing/2010/main"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560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được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theo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ctr">
                  <a:lnSpc>
                    <a:spcPct val="150000"/>
                  </a:lnSpc>
                </a:pPr>
                <a:r>
                  <a:rPr lang="en-US" sz="4400" dirty="0" smtClean="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smtClean="0">
                    <a:latin typeface="Arial" panose="020B0604020202020204" pitchFamily="34" charset="0"/>
                    <a:cs typeface="Arial" panose="020B0604020202020204" pitchFamily="34" charset="0"/>
                  </a:rPr>
                  <a:t> = 1 260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+ 14) : (1 - 40%) = 90 (kg)</a:t>
            </a:r>
          </a:p>
          <a:p>
            <a:pPr algn="just">
              <a:lnSpc>
                <a:spcPct val="150000"/>
              </a:lnSpc>
            </a:pPr>
            <a:r>
              <a:rPr lang="vi-VN" sz="4000" dirty="0" smtClean="0">
                <a:latin typeface="Arial" panose="020B0604020202020204" pitchFamily="34" charset="0"/>
                <a:cs typeface="Arial" panose="020B0604020202020204" pitchFamily="34" charset="0"/>
              </a:rPr>
              <a:t>Lần </a:t>
            </a:r>
            <a:r>
              <a:rPr lang="vi-VN" sz="4000" dirty="0">
                <a:latin typeface="Arial" panose="020B0604020202020204" pitchFamily="34" charset="0"/>
                <a:cs typeface="Arial" panose="020B0604020202020204" pitchFamily="34" charset="0"/>
              </a:rPr>
              <a:t>thứ hai bán được 40% tổng số gạo còn </a:t>
            </a:r>
            <a:r>
              <a:rPr lang="vi-VN" sz="4000" dirty="0"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90 = 36 (kg)</a:t>
            </a:r>
          </a:p>
          <a:p>
            <a:pPr algn="just">
              <a:lnSpc>
                <a:spcPct val="150000"/>
              </a:lnSpc>
            </a:pP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ban </a:t>
            </a:r>
            <a:r>
              <a:rPr lang="en-US" sz="4000" dirty="0" err="1" smtClean="0">
                <a:latin typeface="Arial" panose="020B0604020202020204" pitchFamily="34" charset="0"/>
                <a:cs typeface="Arial" panose="020B0604020202020204" pitchFamily="34" charset="0"/>
              </a:rPr>
              <a:t>đầu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90 : (1 - 25%) = 120 (kg)</a:t>
            </a:r>
          </a:p>
          <a:p>
            <a:pPr algn="just">
              <a:lnSpc>
                <a:spcPct val="150000"/>
              </a:lnSpc>
            </a:pP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25% . 120 = 30 (kg)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smtClean="0">
                <a:solidFill>
                  <a:srgbClr val="C00000"/>
                </a:solidFill>
                <a:latin typeface="Arial" panose="020B0604020202020204" pitchFamily="34" charset="0"/>
                <a:cs typeface="Arial" panose="020B0604020202020204" pitchFamily="34" charset="0"/>
              </a:rPr>
              <a:t>HƯỚNG DẪN VỀ NHÀ</a:t>
            </a:r>
            <a:endParaRPr lang="en-US" sz="6000" b="1"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a:t>
            </a:r>
            <a:r>
              <a:rPr lang="en-GB" sz="4000" dirty="0" err="1" smtClean="0">
                <a:latin typeface="Arial" panose="020B0604020202020204" pitchFamily="34" charset="0"/>
                <a:cs typeface="Arial" panose="020B0604020202020204" pitchFamily="34" charset="0"/>
              </a:rPr>
              <a:t>n</a:t>
            </a:r>
            <a:r>
              <a:rPr lang="en-GB" sz="4000" dirty="0" smtClean="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cuối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chương</a:t>
            </a:r>
            <a:r>
              <a:rPr lang="en-US" sz="4000" b="1" dirty="0" smtClean="0">
                <a:latin typeface="Arial" panose="020B0604020202020204" pitchFamily="34" charset="0"/>
                <a:cs typeface="Arial" panose="020B0604020202020204" pitchFamily="34" charset="0"/>
              </a:rPr>
              <a:t> V</a:t>
            </a:r>
            <a:endParaRPr lang="en-US" sz="4000" b="1" dirty="0">
              <a:latin typeface="Arial" panose="020B0604020202020204" pitchFamily="34" charset="0"/>
              <a:cs typeface="Arial" panose="020B0604020202020204" pitchFamily="34" charset="0"/>
            </a:endParaRP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endParaRPr lang="en-US" sz="4800" b="1" dirty="0">
              <a:solidFill>
                <a:srgbClr val="0070C0"/>
              </a:solidFill>
              <a:latin typeface="Arial" panose="020B0604020202020204" pitchFamily="34" charset="0"/>
              <a:cs typeface="Arial" panose="020B0604020202020204" pitchFamily="34" charset="0"/>
            </a:endParaRP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02</a:t>
            </a:r>
            <a:endParaRPr lang="en-US" sz="4800" b="1" dirty="0">
              <a:solidFill>
                <a:srgbClr val="0070C0"/>
              </a:solidFill>
              <a:latin typeface="Arial" panose="020B0604020202020204" pitchFamily="34" charset="0"/>
              <a:cs typeface="Arial" panose="020B0604020202020204" pitchFamily="34" charset="0"/>
            </a:endParaRP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03</a:t>
            </a:r>
            <a:endParaRPr lang="en-US" sz="4800" b="1"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smtClean="0">
                <a:solidFill>
                  <a:schemeClr val="bg1"/>
                </a:solidFill>
                <a:latin typeface="Arial" panose="020B0604020202020204" pitchFamily="34" charset="0"/>
                <a:cs typeface="Arial" panose="020B0604020202020204" pitchFamily="34" charset="0"/>
              </a:rPr>
              <a:t>HẸN GẶP LẠI CÁC EM TRONG TIẾT HỌC SAU!</a:t>
            </a:r>
            <a:endParaRPr lang="en-US" sz="72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smtClean="0"/>
                  <a:t>Coi cả quãng đường đua là 1</a:t>
                </a:r>
                <a:r>
                  <a:rPr lang="en-US" sz="4000" dirty="0" smtClean="0"/>
                  <a:t> </a:t>
                </a:r>
                <a:r>
                  <a:rPr lang="vi-VN" sz="4000" dirty="0" smtClean="0"/>
                  <a:t>001 </a:t>
                </a:r>
                <a:r>
                  <a:rPr lang="vi-VN" sz="4000" dirty="0"/>
                  <a:t>phần bằng nhau thì tổng chiều dài 7 chặng leo núi là 304 phần. Khi đó, tổng chiều dài của 7 chặng leo núi là</a:t>
                </a:r>
                <a:r>
                  <a:rPr lang="vi-VN" sz="4000" dirty="0" smtClean="0"/>
                  <a:t>:</a:t>
                </a:r>
                <a:r>
                  <a:rPr lang="en-US" sz="4000" dirty="0" smtClean="0"/>
                  <a:t> </a:t>
                </a:r>
              </a:p>
              <a:p>
                <a:pPr algn="ctr">
                  <a:lnSpc>
                    <a:spcPct val="150000"/>
                  </a:lnSpc>
                </a:pPr>
                <a:r>
                  <a:rPr lang="en-US" sz="4000" dirty="0" smtClean="0">
                    <a:latin typeface="Arial" panose="020B0604020202020204" pitchFamily="34" charset="0"/>
                    <a:cs typeface="Arial" panose="020B0604020202020204" pitchFamily="34" charset="0"/>
                  </a:rPr>
                  <a:t>3 365,8 </a:t>
                </a:r>
                <a:r>
                  <a:rPr lang="en-US" sz="4000" dirty="0">
                    <a:latin typeface="Arial" panose="020B0604020202020204" pitchFamily="34" charset="0"/>
                    <a:cs typeface="Arial" panose="020B0604020202020204" pitchFamily="34" charset="0"/>
                  </a:rPr>
                  <a:t>: 1001 . 304 </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dirty="0" smtClean="0">
                    <a:latin typeface="Arial" panose="020B0604020202020204" pitchFamily="34" charset="0"/>
                    <a:cs typeface="Arial" panose="020B0604020202020204" pitchFamily="34" charset="0"/>
                  </a:rPr>
                  <a:t>hay 3 365,8 </a:t>
                </a:r>
                <a:r>
                  <a:rPr lang="en-US" sz="4000" dirty="0">
                    <a:latin typeface="Arial" panose="020B0604020202020204" pitchFamily="34" charset="0"/>
                    <a:cs typeface="Arial" panose="020B0604020202020204" pitchFamily="34" charset="0"/>
                  </a:rPr>
                  <a:t>. 304 : 1001 </a:t>
                </a:r>
                <a:r>
                  <a:rPr lang="en-US" sz="4000" dirty="0" smtClean="0">
                    <a:latin typeface="Arial" panose="020B0604020202020204" pitchFamily="34" charset="0"/>
                    <a:cs typeface="Arial" panose="020B0604020202020204" pitchFamily="34" charset="0"/>
                  </a:rPr>
                  <a:t>= 3 365,8.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b="0" i="1" smtClean="0">
                            <a:latin typeface="Cambria Math" panose="02040503050406030204" pitchFamily="18" charset="0"/>
                            <a:cs typeface="Arial" panose="020B0604020202020204" pitchFamily="34" charset="0"/>
                          </a:rPr>
                          <m:t>001</m:t>
                        </m:r>
                      </m:den>
                    </m:f>
                  </m:oMath>
                </a14:m>
                <a:endParaRPr lang="vi-VN" sz="4000" dirty="0">
                  <a:latin typeface="Arial" panose="020B060402020202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smtClean="0">
                <a:solidFill>
                  <a:schemeClr val="accent6">
                    <a:lumMod val="75000"/>
                  </a:schemeClr>
                </a:solidFill>
                <a:latin typeface="Arial" panose="020B0604020202020204" pitchFamily="34" charset="0"/>
                <a:cs typeface="Arial" panose="020B0604020202020204" pitchFamily="34" charset="0"/>
              </a:rPr>
              <a:t>BÀI 10:</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smtClean="0">
                <a:solidFill>
                  <a:schemeClr val="accent6">
                    <a:lumMod val="75000"/>
                  </a:schemeClr>
                </a:solidFill>
                <a:latin typeface="Arial" panose="020B0604020202020204" pitchFamily="34" charset="0"/>
                <a:cs typeface="Arial" panose="020B0604020202020204" pitchFamily="34" charset="0"/>
              </a:rPr>
              <a:t>HAI BÀI TOÁN VỀ PHÂN SỐ (2 </a:t>
            </a:r>
            <a:r>
              <a:rPr lang="en-US" sz="7200" b="1" dirty="0" err="1" smtClean="0">
                <a:solidFill>
                  <a:schemeClr val="accent6">
                    <a:lumMod val="75000"/>
                  </a:schemeClr>
                </a:solidFill>
                <a:latin typeface="Arial" panose="020B0604020202020204" pitchFamily="34" charset="0"/>
                <a:cs typeface="Arial" panose="020B0604020202020204" pitchFamily="34" charset="0"/>
              </a:rPr>
              <a:t>Tiết</a:t>
            </a:r>
            <a:r>
              <a:rPr lang="en-US" sz="7200" b="1" dirty="0" smtClean="0">
                <a:solidFill>
                  <a:schemeClr val="accent6">
                    <a:lumMod val="75000"/>
                  </a:schemeClr>
                </a:solidFill>
                <a:latin typeface="Arial" panose="020B0604020202020204" pitchFamily="34" charset="0"/>
                <a:cs typeface="Arial" panose="020B0604020202020204" pitchFamily="34" charset="0"/>
              </a:rPr>
              <a:t>)</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521187"/>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smtClean="0">
                <a:solidFill>
                  <a:srgbClr val="000000"/>
                </a:solidFill>
                <a:latin typeface="Arial" panose="020B0604020202020204" pitchFamily="34" charset="0"/>
                <a:cs typeface="Arial" panose="020B0604020202020204" pitchFamily="34" charset="0"/>
              </a:rPr>
              <a:t>NỘI DUNG BÀI HỌC</a:t>
            </a:r>
            <a:endParaRPr lang="en-US" sz="6600" b="1" dirty="0">
              <a:solidFill>
                <a:srgbClr val="000000"/>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cho</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biết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Trong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30km.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r>
                          <a:rPr lang="en-GB" sz="4000" i="1">
                            <a:solidFill>
                              <a:srgbClr val="000000"/>
                            </a:solidFill>
                            <a:effectLst/>
                            <a:latin typeface="Cambria Math" panose="02040503050406030204" pitchFamily="18" charset="0"/>
                            <a:ea typeface="Calibri" panose="020F0502020204030204" pitchFamily="34" charset="0"/>
                          </a:rPr>
                          <m:t>.</m:t>
                        </m:r>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mc:Choice xmlns:a14="http://schemas.microsoft.com/office/drawing/2010/main"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rotWithShape="0">
                <a:blip r:embed="rId6"/>
                <a:stretch>
                  <a:fillRect l="-1514" b="-2260"/>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mc:Choice xmlns:a14="http://schemas.microsoft.com/office/drawing/2010/main"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smtClean="0">
                    <a:solidFill>
                      <a:schemeClr val="tx2"/>
                    </a:solidFill>
                    <a:latin typeface="Arial" panose="020B0604020202020204" pitchFamily="34" charset="0"/>
                    <a:cs typeface="Arial" panose="020B0604020202020204" pitchFamily="34" charset="0"/>
                  </a:rPr>
                  <a:t>Luyện </a:t>
                </a:r>
                <a:r>
                  <a:rPr lang="en-US" sz="4400" b="1" dirty="0" err="1" smtClean="0">
                    <a:solidFill>
                      <a:schemeClr val="tx2"/>
                    </a:solidFill>
                    <a:latin typeface="Arial" panose="020B0604020202020204" pitchFamily="34" charset="0"/>
                    <a:cs typeface="Arial" panose="020B0604020202020204" pitchFamily="34" charset="0"/>
                  </a:rPr>
                  <a:t>tập</a:t>
                </a:r>
                <a:r>
                  <a:rPr lang="en-US" sz="4400" b="1" dirty="0" smtClean="0">
                    <a:solidFill>
                      <a:schemeClr val="tx2"/>
                    </a:solidFill>
                    <a:latin typeface="Arial" panose="020B0604020202020204" pitchFamily="34" charset="0"/>
                    <a:cs typeface="Arial" panose="020B0604020202020204" pitchFamily="34" charset="0"/>
                  </a:rPr>
                  <a:t> 1: </a:t>
                </a:r>
                <a:r>
                  <a:rPr lang="en-US" sz="4400" dirty="0" err="1" smtClean="0">
                    <a:latin typeface="Arial" panose="020B0604020202020204" pitchFamily="34" charset="0"/>
                    <a:cs typeface="Arial" panose="020B0604020202020204" pitchFamily="34" charset="0"/>
                  </a:rPr>
                  <a:t>Tính</a:t>
                </a:r>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- 20</a:t>
                </a:r>
              </a:p>
              <a:p>
                <a:pPr algn="just">
                  <a:lnSpc>
                    <a:spcPct val="150000"/>
                  </a:lnSpc>
                </a:pPr>
                <a:r>
                  <a:rPr lang="en-US" sz="4400" dirty="0" smtClean="0">
                    <a:latin typeface="Arial" panose="020B0604020202020204" pitchFamily="34" charset="0"/>
                    <a:cs typeface="Arial" panose="020B0604020202020204" pitchFamily="34" charset="0"/>
                  </a:rPr>
                  <a:t>b) 17%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20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endPar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17%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1 200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923</Words>
  <Application>Microsoft Office PowerPoint</Application>
  <PresentationFormat>Custom</PresentationFormat>
  <Paragraphs>109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Times New Roman</vt:lpstr>
      <vt:lpstr>Wingdings</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23</cp:revision>
  <dcterms:created xsi:type="dcterms:W3CDTF">2006-08-16T00:00:00Z</dcterms:created>
  <dcterms:modified xsi:type="dcterms:W3CDTF">2021-11-21T16:45:12Z</dcterms:modified>
  <dc:identifier>DAEs52c6gtQ</dc:identifier>
</cp:coreProperties>
</file>