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287000" cy="12852400"/>
  <p:notesSz cx="6858000" cy="9144000"/>
  <p:embeddedFontLst>
    <p:embeddedFont>
      <p:font typeface="Lobster" charset="1" panose="00000500000000000000"/>
      <p:regular r:id="rId17"/>
    </p:embeddedFont>
    <p:embeddedFont>
      <p:font typeface="Obra Letra" charset="1" panose="00000000000000000000"/>
      <p:regular r:id="rId18"/>
    </p:embeddedFont>
    <p:embeddedFont>
      <p:font typeface="Cabin" charset="1" panose="00000500000000000000"/>
      <p:regular r:id="rId19"/>
    </p:embeddedFont>
    <p:embeddedFont>
      <p:font typeface="Black Bones" charset="1" panose="02000500000000000000"/>
      <p:regular r:id="rId20"/>
    </p:embeddedFont>
    <p:embeddedFont>
      <p:font typeface="Fira Sans Bold" charset="1" panose="020B0803050000020004"/>
      <p:regular r:id="rId21"/>
    </p:embeddedFont>
    <p:embeddedFont>
      <p:font typeface="Fira Sans" charset="1" panose="020B0503050000020004"/>
      <p:regular r:id="rId22"/>
    </p:embeddedFont>
    <p:embeddedFont>
      <p:font typeface="Saira Bold" charset="1" panose="00000800000000000000"/>
      <p:regular r:id="rId23"/>
    </p:embeddedFont>
    <p:embeddedFont>
      <p:font typeface="Quicksand Bold" charset="1" panose="00000000000000000000"/>
      <p:regular r:id="rId24"/>
    </p:embeddedFont>
    <p:embeddedFont>
      <p:font typeface="Quicksand Medium" charset="1" panose="00000000000000000000"/>
      <p:regular r:id="rId25"/>
    </p:embeddedFont>
    <p:embeddedFont>
      <p:font typeface="Cabin Medium" charset="1" panose="00000600000000000000"/>
      <p:regular r:id="rId26"/>
    </p:embeddedFont>
    <p:embeddedFont>
      <p:font typeface="Intro Rust" charset="1" panose="00000500000000000000"/>
      <p:regular r:id="rId27"/>
    </p:embeddedFont>
    <p:embeddedFont>
      <p:font typeface="Adigiana Toybox" charset="1" panose="02000500000000000000"/>
      <p:regular r:id="rId28"/>
    </p:embeddedFont>
    <p:embeddedFont>
      <p:font typeface="Asap Bold" charset="1" panose="020F0804030202060203"/>
      <p:regular r:id="rId29"/>
    </p:embeddedFont>
    <p:embeddedFont>
      <p:font typeface="Faustina Bold" charset="1" panose="00000800000000000000"/>
      <p:regular r:id="rId30"/>
    </p:embeddedFont>
    <p:embeddedFont>
      <p:font typeface="Della Respira" charset="1" panose="02000603000000000000"/>
      <p:regular r:id="rId31"/>
    </p:embeddedFont>
    <p:embeddedFont>
      <p:font typeface="Ossem Rust" charset="1" panose="00000500000000000000"/>
      <p:regular r:id="rId32"/>
    </p:embeddedFont>
    <p:embeddedFont>
      <p:font typeface="TT Chocolates Bold" charset="1" panose="02000803020000020003"/>
      <p:regular r:id="rId33"/>
    </p:embeddedFont>
    <p:embeddedFont>
      <p:font typeface="Coiny" charset="1" panose="02000903060500060000"/>
      <p:regular r:id="rId34"/>
    </p:embeddedFont>
    <p:embeddedFont>
      <p:font typeface="More Sugar" charset="1" panose="00000000000000000000"/>
      <p:regular r:id="rId35"/>
    </p:embeddedFont>
    <p:embeddedFont>
      <p:font typeface="Quicksand Semi-Bold" charset="1" panose="00000000000000000000"/>
      <p:regular r:id="rId36"/>
    </p:embeddedFont>
    <p:embeddedFont>
      <p:font typeface="Sprite Graffiti" charset="1" panose="00000500000000000000"/>
      <p:regular r:id="rId37"/>
    </p:embeddedFont>
    <p:embeddedFont>
      <p:font typeface="Kalam Bold" charset="1" panose="02000000000000000000"/>
      <p:regular r:id="rId38"/>
    </p:embeddedFont>
    <p:embeddedFont>
      <p:font typeface="Paytone One" charset="1" panose="00000500000000000000"/>
      <p:regular r:id="rId39"/>
    </p:embeddedFont>
    <p:embeddedFont>
      <p:font typeface="Muli Bold" charset="1" panose="00000800000000000000"/>
      <p:regular r:id="rId40"/>
    </p:embeddedFont>
    <p:embeddedFont>
      <p:font typeface="Bukhari Script" charset="1" panose="00000500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6.png" Type="http://schemas.openxmlformats.org/officeDocument/2006/relationships/image"/><Relationship Id="rId11" Target="../media/image127.png" Type="http://schemas.openxmlformats.org/officeDocument/2006/relationships/image"/><Relationship Id="rId12" Target="../media/image128.png" Type="http://schemas.openxmlformats.org/officeDocument/2006/relationships/image"/><Relationship Id="rId13" Target="../media/image129.png" Type="http://schemas.openxmlformats.org/officeDocument/2006/relationships/image"/><Relationship Id="rId14" Target="../media/image130.png" Type="http://schemas.openxmlformats.org/officeDocument/2006/relationships/image"/><Relationship Id="rId15" Target="../media/image131.png" Type="http://schemas.openxmlformats.org/officeDocument/2006/relationships/image"/><Relationship Id="rId16" Target="../media/image132.png" Type="http://schemas.openxmlformats.org/officeDocument/2006/relationships/image"/><Relationship Id="rId17" Target="../media/image133.png" Type="http://schemas.openxmlformats.org/officeDocument/2006/relationships/image"/><Relationship Id="rId18" Target="../media/image134.png" Type="http://schemas.openxmlformats.org/officeDocument/2006/relationships/image"/><Relationship Id="rId19" Target="../media/image135.png" Type="http://schemas.openxmlformats.org/officeDocument/2006/relationships/image"/><Relationship Id="rId2" Target="../media/image118.png" Type="http://schemas.openxmlformats.org/officeDocument/2006/relationships/image"/><Relationship Id="rId20" Target="../media/image136.png" Type="http://schemas.openxmlformats.org/officeDocument/2006/relationships/image"/><Relationship Id="rId3" Target="../media/image119.png" Type="http://schemas.openxmlformats.org/officeDocument/2006/relationships/image"/><Relationship Id="rId4" Target="../media/image120.png" Type="http://schemas.openxmlformats.org/officeDocument/2006/relationships/image"/><Relationship Id="rId5" Target="../media/image121.png" Type="http://schemas.openxmlformats.org/officeDocument/2006/relationships/image"/><Relationship Id="rId6" Target="../media/image122.png" Type="http://schemas.openxmlformats.org/officeDocument/2006/relationships/image"/><Relationship Id="rId7" Target="../media/image123.png" Type="http://schemas.openxmlformats.org/officeDocument/2006/relationships/image"/><Relationship Id="rId8" Target="../media/image124.png" Type="http://schemas.openxmlformats.org/officeDocument/2006/relationships/image"/><Relationship Id="rId9" Target="../media/image1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7.png" Type="http://schemas.openxmlformats.org/officeDocument/2006/relationships/image"/><Relationship Id="rId3" Target="../media/image138.png" Type="http://schemas.openxmlformats.org/officeDocument/2006/relationships/image"/><Relationship Id="rId4" Target="../media/image139.png" Type="http://schemas.openxmlformats.org/officeDocument/2006/relationships/image"/><Relationship Id="rId5" Target="../media/image140.png" Type="http://schemas.openxmlformats.org/officeDocument/2006/relationships/image"/><Relationship Id="rId6" Target="../media/image141.png" Type="http://schemas.openxmlformats.org/officeDocument/2006/relationships/image"/><Relationship Id="rId7" Target="../media/image142.png" Type="http://schemas.openxmlformats.org/officeDocument/2006/relationships/image"/><Relationship Id="rId8" Target="../media/image14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png" Type="http://schemas.openxmlformats.org/officeDocument/2006/relationships/image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png" Type="http://schemas.openxmlformats.org/officeDocument/2006/relationships/image"/><Relationship Id="rId12" Target="../media/image51.png" Type="http://schemas.openxmlformats.org/officeDocument/2006/relationships/image"/><Relationship Id="rId13" Target="../media/image52.png" Type="http://schemas.openxmlformats.org/officeDocument/2006/relationships/image"/><Relationship Id="rId14" Target="../media/image53.png" Type="http://schemas.openxmlformats.org/officeDocument/2006/relationships/image"/><Relationship Id="rId15" Target="../media/image54.png" Type="http://schemas.openxmlformats.org/officeDocument/2006/relationships/image"/><Relationship Id="rId16" Target="../media/image55.png" Type="http://schemas.openxmlformats.org/officeDocument/2006/relationships/image"/><Relationship Id="rId17" Target="../media/image56.png" Type="http://schemas.openxmlformats.org/officeDocument/2006/relationships/image"/><Relationship Id="rId18" Target="../media/image57.png" Type="http://schemas.openxmlformats.org/officeDocument/2006/relationships/image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png" Type="http://schemas.openxmlformats.org/officeDocument/2006/relationships/image"/><Relationship Id="rId12" Target="../media/image68.png" Type="http://schemas.openxmlformats.org/officeDocument/2006/relationships/image"/><Relationship Id="rId13" Target="../media/image69.png" Type="http://schemas.openxmlformats.org/officeDocument/2006/relationships/image"/><Relationship Id="rId14" Target="../media/image70.png" Type="http://schemas.openxmlformats.org/officeDocument/2006/relationships/image"/><Relationship Id="rId15" Target="../media/image71.png" Type="http://schemas.openxmlformats.org/officeDocument/2006/relationships/image"/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Relationship Id="rId7" Target="../media/image63.png" Type="http://schemas.openxmlformats.org/officeDocument/2006/relationships/image"/><Relationship Id="rId8" Target="../media/image64.pn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png" Type="http://schemas.openxmlformats.org/officeDocument/2006/relationships/image"/><Relationship Id="rId2" Target="../media/image72.png" Type="http://schemas.openxmlformats.org/officeDocument/2006/relationships/image"/><Relationship Id="rId3" Target="../media/image73.pn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Relationship Id="rId6" Target="../media/image76.png" Type="http://schemas.openxmlformats.org/officeDocument/2006/relationships/image"/><Relationship Id="rId7" Target="../media/image77.png" Type="http://schemas.openxmlformats.org/officeDocument/2006/relationships/image"/><Relationship Id="rId8" Target="../media/image78.png" Type="http://schemas.openxmlformats.org/officeDocument/2006/relationships/image"/><Relationship Id="rId9" Target="../media/image7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83.png" Type="http://schemas.openxmlformats.org/officeDocument/2006/relationships/image"/><Relationship Id="rId4" Target="../media/image84.png" Type="http://schemas.openxmlformats.org/officeDocument/2006/relationships/image"/><Relationship Id="rId5" Target="../media/image85.pn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88.png" Type="http://schemas.openxmlformats.org/officeDocument/2006/relationships/image"/><Relationship Id="rId9" Target="../media/image8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8.png" Type="http://schemas.openxmlformats.org/officeDocument/2006/relationships/image"/><Relationship Id="rId11" Target="../media/image99.png" Type="http://schemas.openxmlformats.org/officeDocument/2006/relationships/image"/><Relationship Id="rId12" Target="../media/image100.png" Type="http://schemas.openxmlformats.org/officeDocument/2006/relationships/image"/><Relationship Id="rId13" Target="../media/image101.png" Type="http://schemas.openxmlformats.org/officeDocument/2006/relationships/image"/><Relationship Id="rId14" Target="../media/image102.png" Type="http://schemas.openxmlformats.org/officeDocument/2006/relationships/image"/><Relationship Id="rId15" Target="../media/image103.png" Type="http://schemas.openxmlformats.org/officeDocument/2006/relationships/image"/><Relationship Id="rId16" Target="../media/image104.png" Type="http://schemas.openxmlformats.org/officeDocument/2006/relationships/image"/><Relationship Id="rId17" Target="../media/image105.png" Type="http://schemas.openxmlformats.org/officeDocument/2006/relationships/image"/><Relationship Id="rId18" Target="../media/image106.png" Type="http://schemas.openxmlformats.org/officeDocument/2006/relationships/image"/><Relationship Id="rId19" Target="../media/image107.png" Type="http://schemas.openxmlformats.org/officeDocument/2006/relationships/image"/><Relationship Id="rId2" Target="../media/image90.png" Type="http://schemas.openxmlformats.org/officeDocument/2006/relationships/image"/><Relationship Id="rId20" Target="../media/image108.png" Type="http://schemas.openxmlformats.org/officeDocument/2006/relationships/image"/><Relationship Id="rId21" Target="../media/image109.png" Type="http://schemas.openxmlformats.org/officeDocument/2006/relationships/image"/><Relationship Id="rId22" Target="../media/image110.png" Type="http://schemas.openxmlformats.org/officeDocument/2006/relationships/image"/><Relationship Id="rId23" Target="../media/image111.png" Type="http://schemas.openxmlformats.org/officeDocument/2006/relationships/image"/><Relationship Id="rId24" Target="../media/image112.png" Type="http://schemas.openxmlformats.org/officeDocument/2006/relationships/image"/><Relationship Id="rId25" Target="../media/image113.png" Type="http://schemas.openxmlformats.org/officeDocument/2006/relationships/image"/><Relationship Id="rId26" Target="../media/image114.png" Type="http://schemas.openxmlformats.org/officeDocument/2006/relationships/image"/><Relationship Id="rId27" Target="../media/image115.png" Type="http://schemas.openxmlformats.org/officeDocument/2006/relationships/image"/><Relationship Id="rId28" Target="../media/image116.png" Type="http://schemas.openxmlformats.org/officeDocument/2006/relationships/image"/><Relationship Id="rId29" Target="../media/image117.png" Type="http://schemas.openxmlformats.org/officeDocument/2006/relationships/image"/><Relationship Id="rId3" Target="../media/image91.png" Type="http://schemas.openxmlformats.org/officeDocument/2006/relationships/image"/><Relationship Id="rId4" Target="../media/image92.png" Type="http://schemas.openxmlformats.org/officeDocument/2006/relationships/image"/><Relationship Id="rId5" Target="../media/image93.png" Type="http://schemas.openxmlformats.org/officeDocument/2006/relationships/image"/><Relationship Id="rId6" Target="../media/image94.png" Type="http://schemas.openxmlformats.org/officeDocument/2006/relationships/image"/><Relationship Id="rId7" Target="../media/image95.png" Type="http://schemas.openxmlformats.org/officeDocument/2006/relationships/image"/><Relationship Id="rId8" Target="../media/image96.png" Type="http://schemas.openxmlformats.org/officeDocument/2006/relationships/image"/><Relationship Id="rId9" Target="../media/image9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839200"/>
            <a:ext cx="10287000" cy="3057525"/>
          </a:xfrm>
          <a:custGeom>
            <a:avLst/>
            <a:gdLst/>
            <a:ahLst/>
            <a:cxnLst/>
            <a:rect r="r" b="b" t="t" l="l"/>
            <a:pathLst>
              <a:path h="3057525" w="10287000">
                <a:moveTo>
                  <a:pt x="0" y="0"/>
                </a:moveTo>
                <a:lnTo>
                  <a:pt x="10287000" y="0"/>
                </a:lnTo>
                <a:lnTo>
                  <a:pt x="10287000" y="3057525"/>
                </a:lnTo>
                <a:lnTo>
                  <a:pt x="0" y="3057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1125" y="6429375"/>
            <a:ext cx="1390650" cy="3543300"/>
          </a:xfrm>
          <a:custGeom>
            <a:avLst/>
            <a:gdLst/>
            <a:ahLst/>
            <a:cxnLst/>
            <a:rect r="r" b="b" t="t" l="l"/>
            <a:pathLst>
              <a:path h="3543300" w="1390650">
                <a:moveTo>
                  <a:pt x="0" y="0"/>
                </a:moveTo>
                <a:lnTo>
                  <a:pt x="1390650" y="0"/>
                </a:lnTo>
                <a:lnTo>
                  <a:pt x="1390650" y="354330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62250" y="6429375"/>
            <a:ext cx="800100" cy="2895600"/>
          </a:xfrm>
          <a:custGeom>
            <a:avLst/>
            <a:gdLst/>
            <a:ahLst/>
            <a:cxnLst/>
            <a:rect r="r" b="b" t="t" l="l"/>
            <a:pathLst>
              <a:path h="2895600" w="800100">
                <a:moveTo>
                  <a:pt x="0" y="0"/>
                </a:moveTo>
                <a:lnTo>
                  <a:pt x="800100" y="0"/>
                </a:lnTo>
                <a:lnTo>
                  <a:pt x="800100" y="2895600"/>
                </a:lnTo>
                <a:lnTo>
                  <a:pt x="0" y="2895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62325" y="6743700"/>
            <a:ext cx="800100" cy="2419350"/>
          </a:xfrm>
          <a:custGeom>
            <a:avLst/>
            <a:gdLst/>
            <a:ahLst/>
            <a:cxnLst/>
            <a:rect r="r" b="b" t="t" l="l"/>
            <a:pathLst>
              <a:path h="2419350" w="800100">
                <a:moveTo>
                  <a:pt x="0" y="0"/>
                </a:moveTo>
                <a:lnTo>
                  <a:pt x="800100" y="0"/>
                </a:lnTo>
                <a:lnTo>
                  <a:pt x="800100" y="2419350"/>
                </a:lnTo>
                <a:lnTo>
                  <a:pt x="0" y="2419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52875" y="6105525"/>
            <a:ext cx="800100" cy="3057525"/>
          </a:xfrm>
          <a:custGeom>
            <a:avLst/>
            <a:gdLst/>
            <a:ahLst/>
            <a:cxnLst/>
            <a:rect r="r" b="b" t="t" l="l"/>
            <a:pathLst>
              <a:path h="3057525" w="800100">
                <a:moveTo>
                  <a:pt x="0" y="0"/>
                </a:moveTo>
                <a:lnTo>
                  <a:pt x="800100" y="0"/>
                </a:lnTo>
                <a:lnTo>
                  <a:pt x="800100" y="3057525"/>
                </a:lnTo>
                <a:lnTo>
                  <a:pt x="0" y="3057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43450" y="6105525"/>
            <a:ext cx="1000125" cy="2895600"/>
          </a:xfrm>
          <a:custGeom>
            <a:avLst/>
            <a:gdLst/>
            <a:ahLst/>
            <a:cxnLst/>
            <a:rect r="r" b="b" t="t" l="l"/>
            <a:pathLst>
              <a:path h="2895600" w="1000125">
                <a:moveTo>
                  <a:pt x="0" y="0"/>
                </a:moveTo>
                <a:lnTo>
                  <a:pt x="1000125" y="0"/>
                </a:lnTo>
                <a:lnTo>
                  <a:pt x="1000125" y="2895600"/>
                </a:lnTo>
                <a:lnTo>
                  <a:pt x="0" y="2895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734050" y="6267450"/>
            <a:ext cx="600075" cy="2733675"/>
          </a:xfrm>
          <a:custGeom>
            <a:avLst/>
            <a:gdLst/>
            <a:ahLst/>
            <a:cxnLst/>
            <a:rect r="r" b="b" t="t" l="l"/>
            <a:pathLst>
              <a:path h="2733675" w="600075">
                <a:moveTo>
                  <a:pt x="0" y="0"/>
                </a:moveTo>
                <a:lnTo>
                  <a:pt x="600075" y="0"/>
                </a:lnTo>
                <a:lnTo>
                  <a:pt x="600075" y="2733675"/>
                </a:lnTo>
                <a:lnTo>
                  <a:pt x="0" y="27336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24600" y="6581775"/>
            <a:ext cx="1000125" cy="2581275"/>
          </a:xfrm>
          <a:custGeom>
            <a:avLst/>
            <a:gdLst/>
            <a:ahLst/>
            <a:cxnLst/>
            <a:rect r="r" b="b" t="t" l="l"/>
            <a:pathLst>
              <a:path h="2581275" w="1000125">
                <a:moveTo>
                  <a:pt x="0" y="0"/>
                </a:moveTo>
                <a:lnTo>
                  <a:pt x="1000125" y="0"/>
                </a:lnTo>
                <a:lnTo>
                  <a:pt x="1000125" y="2581275"/>
                </a:lnTo>
                <a:lnTo>
                  <a:pt x="0" y="2581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15175" y="6581775"/>
            <a:ext cx="800100" cy="2905125"/>
          </a:xfrm>
          <a:custGeom>
            <a:avLst/>
            <a:gdLst/>
            <a:ahLst/>
            <a:cxnLst/>
            <a:rect r="r" b="b" t="t" l="l"/>
            <a:pathLst>
              <a:path h="2905125" w="800100">
                <a:moveTo>
                  <a:pt x="0" y="0"/>
                </a:moveTo>
                <a:lnTo>
                  <a:pt x="800100" y="0"/>
                </a:lnTo>
                <a:lnTo>
                  <a:pt x="800100" y="2905125"/>
                </a:lnTo>
                <a:lnTo>
                  <a:pt x="0" y="290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15250" y="6905625"/>
            <a:ext cx="1190625" cy="3067050"/>
          </a:xfrm>
          <a:custGeom>
            <a:avLst/>
            <a:gdLst/>
            <a:ahLst/>
            <a:cxnLst/>
            <a:rect r="r" b="b" t="t" l="l"/>
            <a:pathLst>
              <a:path h="3067050" w="1190625">
                <a:moveTo>
                  <a:pt x="0" y="0"/>
                </a:moveTo>
                <a:lnTo>
                  <a:pt x="1190625" y="0"/>
                </a:lnTo>
                <a:lnTo>
                  <a:pt x="1190625" y="3067050"/>
                </a:lnTo>
                <a:lnTo>
                  <a:pt x="0" y="3067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43400" y="5295900"/>
            <a:ext cx="1790700" cy="819150"/>
          </a:xfrm>
          <a:custGeom>
            <a:avLst/>
            <a:gdLst/>
            <a:ahLst/>
            <a:cxnLst/>
            <a:rect r="r" b="b" t="t" l="l"/>
            <a:pathLst>
              <a:path h="819150" w="1790700">
                <a:moveTo>
                  <a:pt x="0" y="0"/>
                </a:moveTo>
                <a:lnTo>
                  <a:pt x="1790700" y="0"/>
                </a:lnTo>
                <a:lnTo>
                  <a:pt x="1790700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804029" y="5531186"/>
            <a:ext cx="1038987" cy="372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3"/>
              </a:lnSpc>
            </a:pPr>
            <a:r>
              <a:rPr lang="en-US" sz="2195">
                <a:solidFill>
                  <a:srgbClr val="F46B1C"/>
                </a:solidFill>
                <a:latin typeface="Lobster"/>
                <a:ea typeface="Lobster"/>
                <a:cs typeface="Lobster"/>
                <a:sym typeface="Lobster"/>
              </a:rPr>
              <a:t>Tương lai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743450" y="4010025"/>
            <a:ext cx="1000125" cy="1133475"/>
          </a:xfrm>
          <a:custGeom>
            <a:avLst/>
            <a:gdLst/>
            <a:ahLst/>
            <a:cxnLst/>
            <a:rect r="r" b="b" t="t" l="l"/>
            <a:pathLst>
              <a:path h="1133475" w="1000125">
                <a:moveTo>
                  <a:pt x="0" y="0"/>
                </a:moveTo>
                <a:lnTo>
                  <a:pt x="1000125" y="0"/>
                </a:lnTo>
                <a:lnTo>
                  <a:pt x="1000125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52825" y="4819650"/>
            <a:ext cx="1000125" cy="971550"/>
          </a:xfrm>
          <a:custGeom>
            <a:avLst/>
            <a:gdLst/>
            <a:ahLst/>
            <a:cxnLst/>
            <a:rect r="r" b="b" t="t" l="l"/>
            <a:pathLst>
              <a:path h="971550" w="1000125">
                <a:moveTo>
                  <a:pt x="0" y="0"/>
                </a:moveTo>
                <a:lnTo>
                  <a:pt x="1000125" y="0"/>
                </a:lnTo>
                <a:lnTo>
                  <a:pt x="1000125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34075" y="4495800"/>
            <a:ext cx="990600" cy="971550"/>
          </a:xfrm>
          <a:custGeom>
            <a:avLst/>
            <a:gdLst/>
            <a:ahLst/>
            <a:cxnLst/>
            <a:rect r="r" b="b" t="t" l="l"/>
            <a:pathLst>
              <a:path h="971550" w="990600">
                <a:moveTo>
                  <a:pt x="0" y="0"/>
                </a:moveTo>
                <a:lnTo>
                  <a:pt x="990600" y="0"/>
                </a:lnTo>
                <a:lnTo>
                  <a:pt x="99060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171700" y="5781675"/>
            <a:ext cx="1000125" cy="971550"/>
          </a:xfrm>
          <a:custGeom>
            <a:avLst/>
            <a:gdLst/>
            <a:ahLst/>
            <a:cxnLst/>
            <a:rect r="r" b="b" t="t" l="l"/>
            <a:pathLst>
              <a:path h="971550" w="1000125">
                <a:moveTo>
                  <a:pt x="0" y="0"/>
                </a:moveTo>
                <a:lnTo>
                  <a:pt x="1000125" y="0"/>
                </a:lnTo>
                <a:lnTo>
                  <a:pt x="1000125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915150" y="5619750"/>
            <a:ext cx="1200150" cy="971550"/>
          </a:xfrm>
          <a:custGeom>
            <a:avLst/>
            <a:gdLst/>
            <a:ahLst/>
            <a:cxnLst/>
            <a:rect r="r" b="b" t="t" l="l"/>
            <a:pathLst>
              <a:path h="971550" w="1200150">
                <a:moveTo>
                  <a:pt x="0" y="0"/>
                </a:moveTo>
                <a:lnTo>
                  <a:pt x="1200150" y="0"/>
                </a:lnTo>
                <a:lnTo>
                  <a:pt x="12001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71525" y="133934"/>
            <a:ext cx="8743950" cy="130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16"/>
              </a:lnSpc>
            </a:pPr>
            <a:r>
              <a:rPr lang="en-US" sz="7583">
                <a:solidFill>
                  <a:srgbClr val="695844"/>
                </a:solidFill>
                <a:latin typeface="Obra Letra"/>
                <a:ea typeface="Obra Letra"/>
                <a:cs typeface="Obra Letra"/>
                <a:sym typeface="Obra Letra"/>
              </a:rPr>
              <a:t>HÀNH TRÌNH KHÁM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790575" y="1285875"/>
            <a:ext cx="8705850" cy="161925"/>
          </a:xfrm>
          <a:custGeom>
            <a:avLst/>
            <a:gdLst/>
            <a:ahLst/>
            <a:cxnLst/>
            <a:rect r="r" b="b" t="t" l="l"/>
            <a:pathLst>
              <a:path h="161925" w="8705850">
                <a:moveTo>
                  <a:pt x="0" y="0"/>
                </a:moveTo>
                <a:lnTo>
                  <a:pt x="8705850" y="0"/>
                </a:lnTo>
                <a:lnTo>
                  <a:pt x="8705850" y="161925"/>
                </a:lnTo>
                <a:lnTo>
                  <a:pt x="0" y="16192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20090" y="1422842"/>
            <a:ext cx="8846820" cy="1924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28"/>
              </a:lnSpc>
            </a:pPr>
            <a:r>
              <a:rPr lang="en-US" sz="11234" spc="-224">
                <a:solidFill>
                  <a:srgbClr val="695844"/>
                </a:solidFill>
                <a:latin typeface="Obra Letra"/>
                <a:ea typeface="Obra Letra"/>
                <a:cs typeface="Obra Letra"/>
                <a:sym typeface="Obra Letra"/>
              </a:rPr>
              <a:t>PHÙ BẢN THÂN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30602" y="3324538"/>
            <a:ext cx="5596128" cy="414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443">
                <a:solidFill>
                  <a:srgbClr val="695844"/>
                </a:solidFill>
                <a:latin typeface="Cabin"/>
                <a:ea typeface="Cabin"/>
                <a:cs typeface="Cabin"/>
                <a:sym typeface="Cabin"/>
              </a:rPr>
              <a:t>Chủ đề 9: Hiểu bản thân - Chọn đúng nghề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581150" y="3857625"/>
            <a:ext cx="7124700" cy="161925"/>
          </a:xfrm>
          <a:custGeom>
            <a:avLst/>
            <a:gdLst/>
            <a:ahLst/>
            <a:cxnLst/>
            <a:rect r="r" b="b" t="t" l="l"/>
            <a:pathLst>
              <a:path h="161925" w="7124700">
                <a:moveTo>
                  <a:pt x="0" y="0"/>
                </a:moveTo>
                <a:lnTo>
                  <a:pt x="7124700" y="0"/>
                </a:lnTo>
                <a:lnTo>
                  <a:pt x="7124700" y="161925"/>
                </a:lnTo>
                <a:lnTo>
                  <a:pt x="0" y="16192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90525" y="11572875"/>
            <a:ext cx="800100" cy="809625"/>
          </a:xfrm>
          <a:custGeom>
            <a:avLst/>
            <a:gdLst/>
            <a:ahLst/>
            <a:cxnLst/>
            <a:rect r="r" b="b" t="t" l="l"/>
            <a:pathLst>
              <a:path h="809625" w="800100">
                <a:moveTo>
                  <a:pt x="0" y="0"/>
                </a:moveTo>
                <a:lnTo>
                  <a:pt x="800100" y="0"/>
                </a:lnTo>
                <a:lnTo>
                  <a:pt x="80010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11480" y="12451724"/>
            <a:ext cx="833247" cy="232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2"/>
              </a:lnSpc>
            </a:pPr>
            <a:r>
              <a:rPr lang="en-US" sz="1344">
                <a:solidFill>
                  <a:srgbClr val="695844"/>
                </a:solidFill>
                <a:latin typeface="Obra Letra"/>
                <a:ea typeface="Obra Letra"/>
                <a:cs typeface="Obra Letra"/>
                <a:sym typeface="Obra Letra"/>
              </a:rPr>
              <a:t>TƯƠNG LAI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468362" y="10840138"/>
            <a:ext cx="2201418" cy="1668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18"/>
              </a:lnSpc>
            </a:pPr>
            <a:r>
              <a:rPr lang="en-US" sz="7441">
                <a:solidFill>
                  <a:srgbClr val="A8694B"/>
                </a:solidFill>
                <a:latin typeface="Black Bones"/>
                <a:ea typeface="Black Bones"/>
                <a:cs typeface="Black Bones"/>
                <a:sym typeface="Black Bones"/>
              </a:rPr>
              <a:t>Future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3171825" cy="3219450"/>
          </a:xfrm>
          <a:custGeom>
            <a:avLst/>
            <a:gdLst/>
            <a:ahLst/>
            <a:cxnLst/>
            <a:rect r="r" b="b" t="t" l="l"/>
            <a:pathLst>
              <a:path h="3219450" w="3171825">
                <a:moveTo>
                  <a:pt x="0" y="0"/>
                </a:moveTo>
                <a:lnTo>
                  <a:pt x="3171825" y="0"/>
                </a:lnTo>
                <a:lnTo>
                  <a:pt x="3171825" y="3219450"/>
                </a:lnTo>
                <a:lnTo>
                  <a:pt x="0" y="321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34025" y="0"/>
            <a:ext cx="4752975" cy="1933575"/>
          </a:xfrm>
          <a:custGeom>
            <a:avLst/>
            <a:gdLst/>
            <a:ahLst/>
            <a:cxnLst/>
            <a:rect r="r" b="b" t="t" l="l"/>
            <a:pathLst>
              <a:path h="1933575" w="4752975">
                <a:moveTo>
                  <a:pt x="0" y="0"/>
                </a:moveTo>
                <a:lnTo>
                  <a:pt x="4752975" y="0"/>
                </a:lnTo>
                <a:lnTo>
                  <a:pt x="4752975" y="1933575"/>
                </a:lnTo>
                <a:lnTo>
                  <a:pt x="0" y="193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477375"/>
            <a:ext cx="1590675" cy="3381375"/>
          </a:xfrm>
          <a:custGeom>
            <a:avLst/>
            <a:gdLst/>
            <a:ahLst/>
            <a:cxnLst/>
            <a:rect r="r" b="b" t="t" l="l"/>
            <a:pathLst>
              <a:path h="3381375" w="1590675">
                <a:moveTo>
                  <a:pt x="0" y="0"/>
                </a:moveTo>
                <a:lnTo>
                  <a:pt x="1590675" y="0"/>
                </a:lnTo>
                <a:lnTo>
                  <a:pt x="1590675" y="3381375"/>
                </a:lnTo>
                <a:lnTo>
                  <a:pt x="0" y="3381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1100" y="5295900"/>
            <a:ext cx="7924800" cy="1133475"/>
          </a:xfrm>
          <a:custGeom>
            <a:avLst/>
            <a:gdLst/>
            <a:ahLst/>
            <a:cxnLst/>
            <a:rect r="r" b="b" t="t" l="l"/>
            <a:pathLst>
              <a:path h="1133475" w="7924800">
                <a:moveTo>
                  <a:pt x="0" y="0"/>
                </a:moveTo>
                <a:lnTo>
                  <a:pt x="7924800" y="0"/>
                </a:lnTo>
                <a:lnTo>
                  <a:pt x="79248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81100" y="6581775"/>
            <a:ext cx="7924800" cy="1133475"/>
          </a:xfrm>
          <a:custGeom>
            <a:avLst/>
            <a:gdLst/>
            <a:ahLst/>
            <a:cxnLst/>
            <a:rect r="r" b="b" t="t" l="l"/>
            <a:pathLst>
              <a:path h="1133475" w="7924800">
                <a:moveTo>
                  <a:pt x="0" y="0"/>
                </a:moveTo>
                <a:lnTo>
                  <a:pt x="7924800" y="0"/>
                </a:lnTo>
                <a:lnTo>
                  <a:pt x="79248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1100" y="7867650"/>
            <a:ext cx="7924800" cy="1133475"/>
          </a:xfrm>
          <a:custGeom>
            <a:avLst/>
            <a:gdLst/>
            <a:ahLst/>
            <a:cxnLst/>
            <a:rect r="r" b="b" t="t" l="l"/>
            <a:pathLst>
              <a:path h="1133475" w="7924800">
                <a:moveTo>
                  <a:pt x="0" y="0"/>
                </a:moveTo>
                <a:lnTo>
                  <a:pt x="7924800" y="0"/>
                </a:lnTo>
                <a:lnTo>
                  <a:pt x="79248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1100" y="9153525"/>
            <a:ext cx="7924800" cy="1133475"/>
          </a:xfrm>
          <a:custGeom>
            <a:avLst/>
            <a:gdLst/>
            <a:ahLst/>
            <a:cxnLst/>
            <a:rect r="r" b="b" t="t" l="l"/>
            <a:pathLst>
              <a:path h="1133475" w="7924800">
                <a:moveTo>
                  <a:pt x="0" y="0"/>
                </a:moveTo>
                <a:lnTo>
                  <a:pt x="7924800" y="0"/>
                </a:lnTo>
                <a:lnTo>
                  <a:pt x="79248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81100" y="10439400"/>
            <a:ext cx="7924800" cy="1133475"/>
          </a:xfrm>
          <a:custGeom>
            <a:avLst/>
            <a:gdLst/>
            <a:ahLst/>
            <a:cxnLst/>
            <a:rect r="r" b="b" t="t" l="l"/>
            <a:pathLst>
              <a:path h="1133475" w="7924800">
                <a:moveTo>
                  <a:pt x="0" y="0"/>
                </a:moveTo>
                <a:lnTo>
                  <a:pt x="7924800" y="0"/>
                </a:lnTo>
                <a:lnTo>
                  <a:pt x="79248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81328" y="1304687"/>
            <a:ext cx="7324344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81"/>
              </a:lnSpc>
            </a:pPr>
            <a:r>
              <a:rPr lang="en-US" sz="11234">
                <a:solidFill>
                  <a:srgbClr val="F4A22F"/>
                </a:solidFill>
                <a:latin typeface="Sprite Graffiti"/>
                <a:ea typeface="Sprite Graffiti"/>
                <a:cs typeface="Sprite Graffiti"/>
                <a:sym typeface="Sprite Graffiti"/>
              </a:rPr>
              <a:t>Hoạt động 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9319" y="3647837"/>
            <a:ext cx="746836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0"/>
              </a:lnSpc>
            </a:pPr>
            <a:r>
              <a:rPr lang="en-US" sz="2975" b="true">
                <a:solidFill>
                  <a:srgbClr val="42887B"/>
                </a:solidFill>
                <a:latin typeface="Kalam Bold"/>
                <a:ea typeface="Kalam Bold"/>
                <a:cs typeface="Kalam Bold"/>
                <a:sym typeface="Kalam Bold"/>
              </a:rPr>
              <a:t>Giờ G đã đến! Cùng trổ tài chế biến món và thưởng thức thành quả quán truyền thống.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771650" y="5457825"/>
            <a:ext cx="409575" cy="819150"/>
          </a:xfrm>
          <a:custGeom>
            <a:avLst/>
            <a:gdLst/>
            <a:ahLst/>
            <a:cxnLst/>
            <a:rect r="r" b="b" t="t" l="l"/>
            <a:pathLst>
              <a:path h="819150" w="409575">
                <a:moveTo>
                  <a:pt x="0" y="0"/>
                </a:moveTo>
                <a:lnTo>
                  <a:pt x="409575" y="0"/>
                </a:lnTo>
                <a:lnTo>
                  <a:pt x="409575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643759" y="5585441"/>
            <a:ext cx="1553337" cy="605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3542" b="true">
                <a:solidFill>
                  <a:srgbClr val="FFFFFF"/>
                </a:solidFill>
                <a:latin typeface="Kalam Bold"/>
                <a:ea typeface="Kalam Bold"/>
                <a:cs typeface="Kalam Bold"/>
                <a:sym typeface="Kalam Bold"/>
              </a:rPr>
              <a:t>Vào bếp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81150" y="6905625"/>
            <a:ext cx="800100" cy="657225"/>
          </a:xfrm>
          <a:custGeom>
            <a:avLst/>
            <a:gdLst/>
            <a:ahLst/>
            <a:cxnLst/>
            <a:rect r="r" b="b" t="t" l="l"/>
            <a:pathLst>
              <a:path h="657225" w="800100">
                <a:moveTo>
                  <a:pt x="0" y="0"/>
                </a:moveTo>
                <a:lnTo>
                  <a:pt x="800100" y="0"/>
                </a:lnTo>
                <a:lnTo>
                  <a:pt x="8001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43759" y="6888487"/>
            <a:ext cx="1738503" cy="596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9"/>
              </a:lnSpc>
            </a:pPr>
            <a:r>
              <a:rPr lang="en-US" sz="3506" b="true">
                <a:solidFill>
                  <a:srgbClr val="FFFFFF"/>
                </a:solidFill>
                <a:latin typeface="Kalam Bold"/>
                <a:ea typeface="Kalam Bold"/>
                <a:cs typeface="Kalam Bold"/>
                <a:sym typeface="Kalam Bold"/>
              </a:rPr>
              <a:t>Sáng tạo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81150" y="8191500"/>
            <a:ext cx="800100" cy="657225"/>
          </a:xfrm>
          <a:custGeom>
            <a:avLst/>
            <a:gdLst/>
            <a:ahLst/>
            <a:cxnLst/>
            <a:rect r="r" b="b" t="t" l="l"/>
            <a:pathLst>
              <a:path h="657225" w="800100">
                <a:moveTo>
                  <a:pt x="0" y="0"/>
                </a:moveTo>
                <a:lnTo>
                  <a:pt x="800100" y="0"/>
                </a:lnTo>
                <a:lnTo>
                  <a:pt x="8001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643759" y="8191906"/>
            <a:ext cx="1501902" cy="61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8"/>
              </a:lnSpc>
            </a:pPr>
            <a:r>
              <a:rPr lang="en-US" sz="3613" b="true">
                <a:solidFill>
                  <a:srgbClr val="FFFFFF"/>
                </a:solidFill>
                <a:latin typeface="Kalam Bold"/>
                <a:ea typeface="Kalam Bold"/>
                <a:cs typeface="Kalam Bold"/>
                <a:sym typeface="Kalam Bold"/>
              </a:rPr>
              <a:t>Ra mắt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81150" y="9477375"/>
            <a:ext cx="800100" cy="657225"/>
          </a:xfrm>
          <a:custGeom>
            <a:avLst/>
            <a:gdLst/>
            <a:ahLst/>
            <a:cxnLst/>
            <a:rect r="r" b="b" t="t" l="l"/>
            <a:pathLst>
              <a:path h="657225" w="800100">
                <a:moveTo>
                  <a:pt x="0" y="0"/>
                </a:moveTo>
                <a:lnTo>
                  <a:pt x="800100" y="0"/>
                </a:lnTo>
                <a:lnTo>
                  <a:pt x="8001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643759" y="9524003"/>
            <a:ext cx="1861947" cy="613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8"/>
              </a:lnSpc>
            </a:pPr>
            <a:r>
              <a:rPr lang="en-US" sz="3577" b="true">
                <a:solidFill>
                  <a:srgbClr val="FFFFFF"/>
                </a:solidFill>
                <a:latin typeface="Kalam Bold"/>
                <a:ea typeface="Kalam Bold"/>
                <a:cs typeface="Kalam Bold"/>
                <a:sym typeface="Kalam Bold"/>
              </a:rPr>
              <a:t>Tiệc tùng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581150" y="10763250"/>
            <a:ext cx="800100" cy="657225"/>
          </a:xfrm>
          <a:custGeom>
            <a:avLst/>
            <a:gdLst/>
            <a:ahLst/>
            <a:cxnLst/>
            <a:rect r="r" b="b" t="t" l="l"/>
            <a:pathLst>
              <a:path h="657225" w="800100">
                <a:moveTo>
                  <a:pt x="0" y="0"/>
                </a:moveTo>
                <a:lnTo>
                  <a:pt x="800100" y="0"/>
                </a:lnTo>
                <a:lnTo>
                  <a:pt x="8001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643759" y="10824087"/>
            <a:ext cx="1789938" cy="62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7"/>
              </a:lnSpc>
            </a:pPr>
            <a:r>
              <a:rPr lang="en-US" sz="3684" b="true">
                <a:solidFill>
                  <a:srgbClr val="FFFFFF"/>
                </a:solidFill>
                <a:latin typeface="Kalam Bold"/>
                <a:ea typeface="Kalam Bold"/>
                <a:cs typeface="Kalam Bold"/>
                <a:sym typeface="Kalam Bold"/>
              </a:rPr>
              <a:t>Trải lòng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6324600" y="8839200"/>
            <a:ext cx="3962400" cy="4019550"/>
          </a:xfrm>
          <a:custGeom>
            <a:avLst/>
            <a:gdLst/>
            <a:ahLst/>
            <a:cxnLst/>
            <a:rect r="r" b="b" t="t" l="l"/>
            <a:pathLst>
              <a:path h="4019550" w="3962400">
                <a:moveTo>
                  <a:pt x="0" y="0"/>
                </a:moveTo>
                <a:lnTo>
                  <a:pt x="3962400" y="0"/>
                </a:lnTo>
                <a:lnTo>
                  <a:pt x="3962400" y="4019550"/>
                </a:lnTo>
                <a:lnTo>
                  <a:pt x="0" y="4019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0" y="0"/>
            <a:ext cx="1390650" cy="2571750"/>
          </a:xfrm>
          <a:custGeom>
            <a:avLst/>
            <a:gdLst/>
            <a:ahLst/>
            <a:cxnLst/>
            <a:rect r="r" b="b" t="t" l="l"/>
            <a:pathLst>
              <a:path h="2571750" w="1390650">
                <a:moveTo>
                  <a:pt x="0" y="0"/>
                </a:moveTo>
                <a:lnTo>
                  <a:pt x="1390650" y="0"/>
                </a:lnTo>
                <a:lnTo>
                  <a:pt x="1390650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515225" y="0"/>
            <a:ext cx="1590675" cy="971550"/>
          </a:xfrm>
          <a:custGeom>
            <a:avLst/>
            <a:gdLst/>
            <a:ahLst/>
            <a:cxnLst/>
            <a:rect r="r" b="b" t="t" l="l"/>
            <a:pathLst>
              <a:path h="971550" w="1590675">
                <a:moveTo>
                  <a:pt x="0" y="0"/>
                </a:moveTo>
                <a:lnTo>
                  <a:pt x="1590675" y="0"/>
                </a:lnTo>
                <a:lnTo>
                  <a:pt x="1590675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096375" y="9639300"/>
            <a:ext cx="1190625" cy="3219450"/>
          </a:xfrm>
          <a:custGeom>
            <a:avLst/>
            <a:gdLst/>
            <a:ahLst/>
            <a:cxnLst/>
            <a:rect r="r" b="b" t="t" l="l"/>
            <a:pathLst>
              <a:path h="3219450" w="1190625">
                <a:moveTo>
                  <a:pt x="0" y="0"/>
                </a:moveTo>
                <a:lnTo>
                  <a:pt x="1190625" y="0"/>
                </a:lnTo>
                <a:lnTo>
                  <a:pt x="1190625" y="3219450"/>
                </a:lnTo>
                <a:lnTo>
                  <a:pt x="0" y="321945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81125" y="12049125"/>
            <a:ext cx="1590675" cy="809625"/>
          </a:xfrm>
          <a:custGeom>
            <a:avLst/>
            <a:gdLst/>
            <a:ahLst/>
            <a:cxnLst/>
            <a:rect r="r" b="b" t="t" l="l"/>
            <a:pathLst>
              <a:path h="809625" w="1590675">
                <a:moveTo>
                  <a:pt x="0" y="0"/>
                </a:moveTo>
                <a:lnTo>
                  <a:pt x="1590675" y="0"/>
                </a:lnTo>
                <a:lnTo>
                  <a:pt x="159067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64108" y="922370"/>
            <a:ext cx="8548497" cy="927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9"/>
              </a:lnSpc>
            </a:pPr>
            <a:r>
              <a:rPr lang="en-US" sz="6909">
                <a:solidFill>
                  <a:srgbClr val="E46C24"/>
                </a:solidFill>
                <a:latin typeface="Paytone One"/>
                <a:ea typeface="Paytone One"/>
                <a:cs typeface="Paytone One"/>
                <a:sym typeface="Paytone One"/>
              </a:rPr>
              <a:t>ĐÁNH GIÁ CHỦ ĐỀ 9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90422" y="2371341"/>
            <a:ext cx="8209026" cy="886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3045" b="true">
                <a:solidFill>
                  <a:srgbClr val="2A7A65"/>
                </a:solidFill>
                <a:latin typeface="Muli Bold"/>
                <a:ea typeface="Muli Bold"/>
                <a:cs typeface="Muli Bold"/>
                <a:sym typeface="Muli Bold"/>
              </a:rPr>
              <a:t>Cùng nhìn lại hành trình khám phá bản thân và nghề truyền thống của chúng mình nào!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762250" y="3371850"/>
            <a:ext cx="4953000" cy="809625"/>
          </a:xfrm>
          <a:custGeom>
            <a:avLst/>
            <a:gdLst/>
            <a:ahLst/>
            <a:cxnLst/>
            <a:rect r="r" b="b" t="t" l="l"/>
            <a:pathLst>
              <a:path h="809625" w="4953000">
                <a:moveTo>
                  <a:pt x="0" y="0"/>
                </a:moveTo>
                <a:lnTo>
                  <a:pt x="4953000" y="0"/>
                </a:lnTo>
                <a:lnTo>
                  <a:pt x="495300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1125" y="4333875"/>
            <a:ext cx="800100" cy="4667250"/>
          </a:xfrm>
          <a:custGeom>
            <a:avLst/>
            <a:gdLst/>
            <a:ahLst/>
            <a:cxnLst/>
            <a:rect r="r" b="b" t="t" l="l"/>
            <a:pathLst>
              <a:path h="4667250" w="800100">
                <a:moveTo>
                  <a:pt x="0" y="0"/>
                </a:moveTo>
                <a:lnTo>
                  <a:pt x="800100" y="0"/>
                </a:lnTo>
                <a:lnTo>
                  <a:pt x="800100" y="4667250"/>
                </a:lnTo>
                <a:lnTo>
                  <a:pt x="0" y="46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30602" y="4632164"/>
            <a:ext cx="5976747" cy="209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68"/>
              </a:lnSpc>
            </a:pPr>
            <a:r>
              <a:rPr lang="en-US" sz="1450" b="true">
                <a:solidFill>
                  <a:srgbClr val="473C38"/>
                </a:solidFill>
                <a:latin typeface="Muli Bold"/>
                <a:ea typeface="Muli Bold"/>
                <a:cs typeface="Muli Bold"/>
                <a:sym typeface="Muli Bold"/>
              </a:rPr>
              <a:t>Nhận diện được các đặc điểm của bản thân liên quan đến công việc.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30602" y="5552132"/>
            <a:ext cx="4639437" cy="28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947" b="true">
                <a:solidFill>
                  <a:srgbClr val="473C38"/>
                </a:solidFill>
                <a:latin typeface="Muli Bold"/>
                <a:ea typeface="Muli Bold"/>
                <a:cs typeface="Muli Bold"/>
                <a:sym typeface="Muli Bold"/>
              </a:rPr>
              <a:t>Nhận diện bản thân ít nhất 9 đặc điểm.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30602" y="6542256"/>
            <a:ext cx="6943725" cy="28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947" b="true">
                <a:solidFill>
                  <a:srgbClr val="473C38"/>
                </a:solidFill>
                <a:latin typeface="Muli Bold"/>
                <a:ea typeface="Muli Bold"/>
                <a:cs typeface="Muli Bold"/>
                <a:sym typeface="Muli Bold"/>
              </a:rPr>
              <a:t>Học các yêu cầu hoặc công dụng trong nghề truyền thống.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0602" y="7479057"/>
            <a:ext cx="3538728" cy="388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5"/>
              </a:lnSpc>
            </a:pPr>
            <a:r>
              <a:rPr lang="en-US" sz="2691" b="true">
                <a:solidFill>
                  <a:srgbClr val="473C38"/>
                </a:solidFill>
                <a:latin typeface="Muli Bold"/>
                <a:ea typeface="Muli Bold"/>
                <a:cs typeface="Muli Bold"/>
                <a:sym typeface="Muli Bold"/>
              </a:rPr>
              <a:t>Xác định THÍCH HỢP.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30602" y="8460271"/>
            <a:ext cx="6233922" cy="808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2797" b="true">
                <a:solidFill>
                  <a:srgbClr val="473C38"/>
                </a:solidFill>
                <a:latin typeface="Muli Bold"/>
                <a:ea typeface="Muli Bold"/>
                <a:cs typeface="Muli Bold"/>
                <a:sym typeface="Muli Bold"/>
              </a:rPr>
              <a:t>Xác định những nét chưa phù hợp với nghề truyền thống.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90575" y="9477375"/>
            <a:ext cx="4352925" cy="2581275"/>
          </a:xfrm>
          <a:custGeom>
            <a:avLst/>
            <a:gdLst/>
            <a:ahLst/>
            <a:cxnLst/>
            <a:rect r="r" b="b" t="t" l="l"/>
            <a:pathLst>
              <a:path h="2581275" w="4352925">
                <a:moveTo>
                  <a:pt x="0" y="0"/>
                </a:moveTo>
                <a:lnTo>
                  <a:pt x="4352925" y="0"/>
                </a:lnTo>
                <a:lnTo>
                  <a:pt x="4352925" y="2581275"/>
                </a:lnTo>
                <a:lnTo>
                  <a:pt x="0" y="2581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1100" y="10601325"/>
            <a:ext cx="1000125" cy="971550"/>
          </a:xfrm>
          <a:custGeom>
            <a:avLst/>
            <a:gdLst/>
            <a:ahLst/>
            <a:cxnLst/>
            <a:rect r="r" b="b" t="t" l="l"/>
            <a:pathLst>
              <a:path h="971550" w="1000125">
                <a:moveTo>
                  <a:pt x="0" y="0"/>
                </a:moveTo>
                <a:lnTo>
                  <a:pt x="1000125" y="0"/>
                </a:lnTo>
                <a:lnTo>
                  <a:pt x="1000125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226800">
            <a:off x="2141844" y="10598677"/>
            <a:ext cx="2479167" cy="471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7"/>
              </a:lnSpc>
            </a:pPr>
            <a:r>
              <a:rPr lang="en-US" sz="3577">
                <a:solidFill>
                  <a:srgbClr val="FFFFFF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Đạt yêu cầu</a:t>
            </a:r>
          </a:p>
        </p:txBody>
      </p:sp>
      <p:sp>
        <p:nvSpPr>
          <p:cNvPr name="TextBox 15" id="15"/>
          <p:cNvSpPr txBox="true"/>
          <p:nvPr/>
        </p:nvSpPr>
        <p:spPr>
          <a:xfrm rot="-226800">
            <a:off x="2569205" y="11239997"/>
            <a:ext cx="1378458" cy="199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7"/>
              </a:lnSpc>
            </a:pPr>
            <a:r>
              <a:rPr lang="en-US" sz="1415" b="true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?un đạt yêu cầu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334000" y="9639300"/>
            <a:ext cx="4162425" cy="2581275"/>
          </a:xfrm>
          <a:custGeom>
            <a:avLst/>
            <a:gdLst/>
            <a:ahLst/>
            <a:cxnLst/>
            <a:rect r="r" b="b" t="t" l="l"/>
            <a:pathLst>
              <a:path h="2581275" w="4162425">
                <a:moveTo>
                  <a:pt x="0" y="0"/>
                </a:moveTo>
                <a:lnTo>
                  <a:pt x="4162425" y="0"/>
                </a:lnTo>
                <a:lnTo>
                  <a:pt x="4162425" y="2581275"/>
                </a:lnTo>
                <a:lnTo>
                  <a:pt x="0" y="2581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34075" y="10287000"/>
            <a:ext cx="600075" cy="647700"/>
          </a:xfrm>
          <a:custGeom>
            <a:avLst/>
            <a:gdLst/>
            <a:ahLst/>
            <a:cxnLst/>
            <a:rect r="r" b="b" t="t" l="l"/>
            <a:pathLst>
              <a:path h="647700" w="600075">
                <a:moveTo>
                  <a:pt x="0" y="0"/>
                </a:moveTo>
                <a:lnTo>
                  <a:pt x="600075" y="0"/>
                </a:lnTo>
                <a:lnTo>
                  <a:pt x="600075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486000">
            <a:off x="6529102" y="10605928"/>
            <a:ext cx="2201418" cy="399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5"/>
              </a:lnSpc>
            </a:pPr>
            <a:r>
              <a:rPr lang="en-US" sz="2975">
                <a:solidFill>
                  <a:srgbClr val="FFFFFF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Cần cố gắng</a:t>
            </a:r>
          </a:p>
        </p:txBody>
      </p:sp>
      <p:sp>
        <p:nvSpPr>
          <p:cNvPr name="TextBox 19" id="19"/>
          <p:cNvSpPr txBox="true"/>
          <p:nvPr/>
        </p:nvSpPr>
        <p:spPr>
          <a:xfrm rot="486000">
            <a:off x="6241032" y="11173280"/>
            <a:ext cx="2355723" cy="169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1"/>
              </a:lnSpc>
            </a:pPr>
            <a:r>
              <a:rPr lang="en-US" sz="1131" b="true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(Cần cố gắng thêm một chút thôi!)</a:t>
            </a:r>
          </a:p>
        </p:txBody>
      </p:sp>
      <p:sp>
        <p:nvSpPr>
          <p:cNvPr name="TextBox 20" id="20"/>
          <p:cNvSpPr txBox="true"/>
          <p:nvPr/>
        </p:nvSpPr>
        <p:spPr>
          <a:xfrm rot="486000">
            <a:off x="6005964" y="10318053"/>
            <a:ext cx="380619" cy="647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499" b="true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❌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0525" y="0"/>
            <a:ext cx="1590675" cy="809625"/>
          </a:xfrm>
          <a:custGeom>
            <a:avLst/>
            <a:gdLst/>
            <a:ahLst/>
            <a:cxnLst/>
            <a:rect r="r" b="b" t="t" l="l"/>
            <a:pathLst>
              <a:path h="809625" w="1590675">
                <a:moveTo>
                  <a:pt x="0" y="0"/>
                </a:moveTo>
                <a:lnTo>
                  <a:pt x="1590675" y="0"/>
                </a:lnTo>
                <a:lnTo>
                  <a:pt x="159067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05800" y="314325"/>
            <a:ext cx="1981200" cy="495300"/>
          </a:xfrm>
          <a:custGeom>
            <a:avLst/>
            <a:gdLst/>
            <a:ahLst/>
            <a:cxnLst/>
            <a:rect r="r" b="b" t="t" l="l"/>
            <a:pathLst>
              <a:path h="495300" w="1981200">
                <a:moveTo>
                  <a:pt x="0" y="0"/>
                </a:moveTo>
                <a:lnTo>
                  <a:pt x="1981200" y="0"/>
                </a:lnTo>
                <a:lnTo>
                  <a:pt x="19812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5543" y="1826678"/>
            <a:ext cx="8455914" cy="1304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72"/>
              </a:lnSpc>
            </a:pPr>
            <a:r>
              <a:rPr lang="en-US" sz="9497" b="true">
                <a:solidFill>
                  <a:srgbClr val="1F654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Mục tiêu: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81075" y="5457825"/>
            <a:ext cx="609600" cy="657225"/>
          </a:xfrm>
          <a:custGeom>
            <a:avLst/>
            <a:gdLst/>
            <a:ahLst/>
            <a:cxnLst/>
            <a:rect r="r" b="b" t="t" l="l"/>
            <a:pathLst>
              <a:path h="657225" w="609600">
                <a:moveTo>
                  <a:pt x="0" y="0"/>
                </a:moveTo>
                <a:lnTo>
                  <a:pt x="609600" y="0"/>
                </a:lnTo>
                <a:lnTo>
                  <a:pt x="6096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31086" y="5662155"/>
            <a:ext cx="3538728" cy="753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✓ Nhận ra những điểm 'siêu</a:t>
            </a:r>
          </a:p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năng lực' của bản thân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81075" y="6905625"/>
            <a:ext cx="609600" cy="657225"/>
          </a:xfrm>
          <a:custGeom>
            <a:avLst/>
            <a:gdLst/>
            <a:ahLst/>
            <a:cxnLst/>
            <a:rect r="r" b="b" t="t" l="l"/>
            <a:pathLst>
              <a:path h="657225" w="609600">
                <a:moveTo>
                  <a:pt x="0" y="0"/>
                </a:moveTo>
                <a:lnTo>
                  <a:pt x="609600" y="0"/>
                </a:lnTo>
                <a:lnTo>
                  <a:pt x="6096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31086" y="7140911"/>
            <a:ext cx="4392549" cy="753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✓ Hiểu được các cô chú làm nghề</a:t>
            </a:r>
          </a:p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truyền thống cần những kỹ năng gì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81075" y="8353425"/>
            <a:ext cx="609600" cy="647700"/>
          </a:xfrm>
          <a:custGeom>
            <a:avLst/>
            <a:gdLst/>
            <a:ahLst/>
            <a:cxnLst/>
            <a:rect r="r" b="b" t="t" l="l"/>
            <a:pathLst>
              <a:path h="647700" w="609600">
                <a:moveTo>
                  <a:pt x="0" y="0"/>
                </a:moveTo>
                <a:lnTo>
                  <a:pt x="609600" y="0"/>
                </a:lnTo>
                <a:lnTo>
                  <a:pt x="6096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31086" y="8435418"/>
            <a:ext cx="4711446" cy="958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7"/>
              </a:lnSpc>
            </a:pPr>
            <a:r>
              <a:rPr lang="en-US" sz="2762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✓ Thách thức năm 'siêu năng</a:t>
            </a:r>
          </a:p>
          <a:p>
            <a:pPr algn="l">
              <a:lnSpc>
                <a:spcPts val="3867"/>
              </a:lnSpc>
            </a:pPr>
            <a:r>
              <a:rPr lang="en-US" sz="2762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lực' của cá nhân nhé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81075" y="9963150"/>
            <a:ext cx="609600" cy="647700"/>
          </a:xfrm>
          <a:custGeom>
            <a:avLst/>
            <a:gdLst/>
            <a:ahLst/>
            <a:cxnLst/>
            <a:rect r="r" b="b" t="t" l="l"/>
            <a:pathLst>
              <a:path h="647700" w="609600">
                <a:moveTo>
                  <a:pt x="0" y="0"/>
                </a:moveTo>
                <a:lnTo>
                  <a:pt x="609600" y="0"/>
                </a:lnTo>
                <a:lnTo>
                  <a:pt x="6096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31086" y="10153036"/>
            <a:ext cx="5287518" cy="824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1"/>
              </a:lnSpc>
            </a:pPr>
            <a:r>
              <a:rPr lang="en-US" sz="2407">
                <a:solidFill>
                  <a:srgbClr val="1F654E"/>
                </a:solidFill>
                <a:latin typeface="Fira Sans"/>
                <a:ea typeface="Fira Sans"/>
                <a:cs typeface="Fira Sans"/>
                <a:sym typeface="Fira Sans"/>
              </a:rPr>
              <a:t>✓ So sánh xem 'siêu năng lực' của mình có hợp với nghề nào không nhé!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6524625" y="4495800"/>
            <a:ext cx="2971800" cy="4029075"/>
          </a:xfrm>
          <a:custGeom>
            <a:avLst/>
            <a:gdLst/>
            <a:ahLst/>
            <a:cxnLst/>
            <a:rect r="r" b="b" t="t" l="l"/>
            <a:pathLst>
              <a:path h="4029075" w="2971800">
                <a:moveTo>
                  <a:pt x="0" y="0"/>
                </a:moveTo>
                <a:lnTo>
                  <a:pt x="2971800" y="0"/>
                </a:lnTo>
                <a:lnTo>
                  <a:pt x="2971800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399599">
            <a:off x="7634480" y="5136525"/>
            <a:ext cx="1512189" cy="591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1"/>
              </a:lnSpc>
            </a:pPr>
            <a:r>
              <a:rPr lang="en-US" sz="2301" b="true">
                <a:solidFill>
                  <a:srgbClr val="1F654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Khách thân</a:t>
            </a:r>
          </a:p>
          <a:p>
            <a:pPr algn="l">
              <a:lnSpc>
                <a:spcPts val="2301"/>
              </a:lnSpc>
            </a:pPr>
            <a:r>
              <a:rPr lang="en-US" sz="2301" b="true">
                <a:solidFill>
                  <a:srgbClr val="1F654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thân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315200" y="8677275"/>
            <a:ext cx="1390650" cy="323850"/>
          </a:xfrm>
          <a:custGeom>
            <a:avLst/>
            <a:gdLst/>
            <a:ahLst/>
            <a:cxnLst/>
            <a:rect r="r" b="b" t="t" l="l"/>
            <a:pathLst>
              <a:path h="323850" w="1390650">
                <a:moveTo>
                  <a:pt x="0" y="0"/>
                </a:moveTo>
                <a:lnTo>
                  <a:pt x="1390650" y="0"/>
                </a:lnTo>
                <a:lnTo>
                  <a:pt x="1390650" y="3238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12049125"/>
            <a:ext cx="1981200" cy="495300"/>
          </a:xfrm>
          <a:custGeom>
            <a:avLst/>
            <a:gdLst/>
            <a:ahLst/>
            <a:cxnLst/>
            <a:rect r="r" b="b" t="t" l="l"/>
            <a:pathLst>
              <a:path h="495300" w="1981200">
                <a:moveTo>
                  <a:pt x="0" y="0"/>
                </a:moveTo>
                <a:lnTo>
                  <a:pt x="1981200" y="0"/>
                </a:lnTo>
                <a:lnTo>
                  <a:pt x="19812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84423" y="309864"/>
            <a:ext cx="3404997" cy="870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0"/>
              </a:lnSpc>
            </a:pPr>
            <a:r>
              <a:rPr lang="en-US" b="true" sz="6520">
                <a:solidFill>
                  <a:srgbClr val="4D4D4D"/>
                </a:solidFill>
                <a:latin typeface="Saira Bold"/>
                <a:ea typeface="Saira Bold"/>
                <a:cs typeface="Saira Bold"/>
                <a:sym typeface="Saira Bold"/>
              </a:rPr>
              <a:t>EM VỚI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94969" y="1212306"/>
            <a:ext cx="8651367" cy="849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9"/>
              </a:lnSpc>
            </a:pPr>
            <a:r>
              <a:rPr lang="en-US" b="true" sz="6449">
                <a:solidFill>
                  <a:srgbClr val="FFC000"/>
                </a:solidFill>
                <a:latin typeface="Saira Bold"/>
                <a:ea typeface="Saira Bold"/>
                <a:cs typeface="Saira Bold"/>
                <a:sym typeface="Saira Bold"/>
              </a:rPr>
              <a:t>NGHỀ TRUYỀN THỐNG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6646" y="2752249"/>
            <a:ext cx="2067687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2230" b="true">
                <a:solidFill>
                  <a:srgbClr val="8F8F8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ACTIVITY 1: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9471" y="3366485"/>
            <a:ext cx="5143500" cy="821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8136" indent="-279068" lvl="1">
              <a:lnSpc>
                <a:spcPts val="3231"/>
              </a:lnSpc>
              <a:buFont typeface="Arial"/>
              <a:buChar char="•"/>
            </a:pPr>
            <a:r>
              <a:rPr lang="en-US" b="true" sz="2585">
                <a:solidFill>
                  <a:srgbClr val="4D4D4D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Khám phá bản thân, liên quan đến nghề truyền thống.'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6646" y="4639151"/>
            <a:ext cx="3147822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2124" b="true">
                <a:solidFill>
                  <a:srgbClr val="8F8F8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HOẠT ĐỘNG BÊN NNG 1: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9471" y="5312806"/>
            <a:ext cx="4732020" cy="1593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0482" indent="-275241" lvl="1">
              <a:lnSpc>
                <a:spcPts val="3187"/>
              </a:lnSpc>
              <a:buFont typeface="Arial"/>
              <a:buChar char="•"/>
            </a:pPr>
            <a:r>
              <a:rPr lang="en-US" b="true" sz="2549">
                <a:solidFill>
                  <a:srgbClr val="4D4D4D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Khám phá các, liên hệ bản thân với yêu cầu nghề truyền thống. &amp; tìm khoảng thời gian thích hợp.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534025" y="2409825"/>
            <a:ext cx="4362450" cy="6276975"/>
          </a:xfrm>
          <a:custGeom>
            <a:avLst/>
            <a:gdLst/>
            <a:ahLst/>
            <a:cxnLst/>
            <a:rect r="r" b="b" t="t" l="l"/>
            <a:pathLst>
              <a:path h="6276975" w="4362450">
                <a:moveTo>
                  <a:pt x="0" y="0"/>
                </a:moveTo>
                <a:lnTo>
                  <a:pt x="4362450" y="0"/>
                </a:lnTo>
                <a:lnTo>
                  <a:pt x="4362450" y="6276975"/>
                </a:lnTo>
                <a:lnTo>
                  <a:pt x="0" y="6276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90525" y="7229475"/>
            <a:ext cx="3371850" cy="5314950"/>
          </a:xfrm>
          <a:custGeom>
            <a:avLst/>
            <a:gdLst/>
            <a:ahLst/>
            <a:cxnLst/>
            <a:rect r="r" b="b" t="t" l="l"/>
            <a:pathLst>
              <a:path h="5314950" w="3371850">
                <a:moveTo>
                  <a:pt x="0" y="0"/>
                </a:moveTo>
                <a:lnTo>
                  <a:pt x="3371850" y="0"/>
                </a:lnTo>
                <a:lnTo>
                  <a:pt x="3371850" y="5314950"/>
                </a:lnTo>
                <a:lnTo>
                  <a:pt x="0" y="531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1150" y="9315450"/>
            <a:ext cx="7124700" cy="819150"/>
          </a:xfrm>
          <a:custGeom>
            <a:avLst/>
            <a:gdLst/>
            <a:ahLst/>
            <a:cxnLst/>
            <a:rect r="r" b="b" t="t" l="l"/>
            <a:pathLst>
              <a:path h="819150" w="7124700">
                <a:moveTo>
                  <a:pt x="0" y="0"/>
                </a:moveTo>
                <a:lnTo>
                  <a:pt x="7124700" y="0"/>
                </a:lnTo>
                <a:lnTo>
                  <a:pt x="7124700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1125" y="7867650"/>
            <a:ext cx="7524750" cy="495300"/>
          </a:xfrm>
          <a:custGeom>
            <a:avLst/>
            <a:gdLst/>
            <a:ahLst/>
            <a:cxnLst/>
            <a:rect r="r" b="b" t="t" l="l"/>
            <a:pathLst>
              <a:path h="495300" w="7524750">
                <a:moveTo>
                  <a:pt x="0" y="0"/>
                </a:moveTo>
                <a:lnTo>
                  <a:pt x="7524750" y="0"/>
                </a:lnTo>
                <a:lnTo>
                  <a:pt x="752475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52900" y="8191500"/>
            <a:ext cx="1790700" cy="1781175"/>
          </a:xfrm>
          <a:custGeom>
            <a:avLst/>
            <a:gdLst/>
            <a:ahLst/>
            <a:cxnLst/>
            <a:rect r="r" b="b" t="t" l="l"/>
            <a:pathLst>
              <a:path h="1781175" w="1790700">
                <a:moveTo>
                  <a:pt x="0" y="0"/>
                </a:moveTo>
                <a:lnTo>
                  <a:pt x="1790700" y="0"/>
                </a:lnTo>
                <a:lnTo>
                  <a:pt x="1790700" y="1781175"/>
                </a:lnTo>
                <a:lnTo>
                  <a:pt x="0" y="1781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1150" y="6581775"/>
            <a:ext cx="2581275" cy="1619250"/>
          </a:xfrm>
          <a:custGeom>
            <a:avLst/>
            <a:gdLst/>
            <a:ahLst/>
            <a:cxnLst/>
            <a:rect r="r" b="b" t="t" l="l"/>
            <a:pathLst>
              <a:path h="1619250" w="2581275">
                <a:moveTo>
                  <a:pt x="0" y="0"/>
                </a:moveTo>
                <a:lnTo>
                  <a:pt x="2581275" y="0"/>
                </a:lnTo>
                <a:lnTo>
                  <a:pt x="2581275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24575" y="6581775"/>
            <a:ext cx="2581275" cy="1619250"/>
          </a:xfrm>
          <a:custGeom>
            <a:avLst/>
            <a:gdLst/>
            <a:ahLst/>
            <a:cxnLst/>
            <a:rect r="r" b="b" t="t" l="l"/>
            <a:pathLst>
              <a:path h="1619250" w="2581275">
                <a:moveTo>
                  <a:pt x="0" y="0"/>
                </a:moveTo>
                <a:lnTo>
                  <a:pt x="2581275" y="0"/>
                </a:lnTo>
                <a:lnTo>
                  <a:pt x="2581275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81150" y="5943600"/>
            <a:ext cx="2581275" cy="809625"/>
          </a:xfrm>
          <a:custGeom>
            <a:avLst/>
            <a:gdLst/>
            <a:ahLst/>
            <a:cxnLst/>
            <a:rect r="r" b="b" t="t" l="l"/>
            <a:pathLst>
              <a:path h="809625" w="2581275">
                <a:moveTo>
                  <a:pt x="0" y="0"/>
                </a:moveTo>
                <a:lnTo>
                  <a:pt x="2581275" y="0"/>
                </a:lnTo>
                <a:lnTo>
                  <a:pt x="258127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57400" y="6923961"/>
            <a:ext cx="1748790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2"/>
              </a:lnSpc>
            </a:pPr>
            <a:r>
              <a:rPr lang="en-US" b="true" sz="3152" spc="63">
                <a:solidFill>
                  <a:srgbClr val="122D46"/>
                </a:solidFill>
                <a:latin typeface="Cabin Medium"/>
                <a:ea typeface="Cabin Medium"/>
                <a:cs typeface="Cabin Medium"/>
                <a:sym typeface="Cabin Medium"/>
              </a:rPr>
              <a:t>Đặc điểm</a:t>
            </a:r>
          </a:p>
          <a:p>
            <a:pPr algn="ctr">
              <a:lnSpc>
                <a:spcPts val="3782"/>
              </a:lnSpc>
            </a:pPr>
            <a:r>
              <a:rPr lang="en-US" b="true" sz="3152" spc="63">
                <a:solidFill>
                  <a:srgbClr val="122D46"/>
                </a:solidFill>
                <a:latin typeface="Cabin Medium"/>
                <a:ea typeface="Cabin Medium"/>
                <a:cs typeface="Cabin Medium"/>
                <a:sym typeface="Cabin Medium"/>
              </a:rPr>
              <a:t>bản thân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01384" y="6981111"/>
            <a:ext cx="1964817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b="true" sz="2833" spc="56">
                <a:solidFill>
                  <a:srgbClr val="122D46"/>
                </a:solidFill>
                <a:latin typeface="Cabin Medium"/>
                <a:ea typeface="Cabin Medium"/>
                <a:cs typeface="Cabin Medium"/>
                <a:sym typeface="Cabin Medium"/>
              </a:rPr>
              <a:t>Yêu cầu</a:t>
            </a:r>
          </a:p>
          <a:p>
            <a:pPr algn="ctr">
              <a:lnSpc>
                <a:spcPts val="3399"/>
              </a:lnSpc>
            </a:pPr>
            <a:r>
              <a:rPr lang="en-US" b="true" sz="2833" spc="56">
                <a:solidFill>
                  <a:srgbClr val="122D46"/>
                </a:solidFill>
                <a:latin typeface="Cabin Medium"/>
                <a:ea typeface="Cabin Medium"/>
                <a:cs typeface="Cabin Medium"/>
                <a:sym typeface="Cabin Medium"/>
              </a:rPr>
              <a:t>nghề nghiệp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17445" y="1252999"/>
            <a:ext cx="5452110" cy="1044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82"/>
              </a:lnSpc>
            </a:pPr>
            <a:r>
              <a:rPr lang="en-US" sz="6130" spc="-122">
                <a:solidFill>
                  <a:srgbClr val="122D46"/>
                </a:solidFill>
                <a:latin typeface="Intro Rust"/>
                <a:ea typeface="Intro Rust"/>
                <a:cs typeface="Intro Rust"/>
                <a:sym typeface="Intro Rust"/>
              </a:rPr>
              <a:t>HOẠT ĐỘNG 2: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0135" y="2495282"/>
            <a:ext cx="8126730" cy="90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9"/>
              </a:lnSpc>
            </a:pPr>
            <a:r>
              <a:rPr lang="en-US" sz="2585" spc="51">
                <a:solidFill>
                  <a:srgbClr val="122D46"/>
                </a:solidFill>
                <a:latin typeface="Cabin"/>
                <a:ea typeface="Cabin"/>
                <a:cs typeface="Cabin"/>
                <a:sym typeface="Cabin"/>
              </a:rPr>
              <a:t>Đánh giá sự phù hợp giữa các đặc</a:t>
            </a:r>
          </a:p>
          <a:p>
            <a:pPr algn="ctr">
              <a:lnSpc>
                <a:spcPts val="3619"/>
              </a:lnSpc>
            </a:pPr>
            <a:r>
              <a:rPr lang="en-US" sz="2585" spc="51">
                <a:solidFill>
                  <a:srgbClr val="122D46"/>
                </a:solidFill>
                <a:latin typeface="Cabin"/>
                <a:ea typeface="Cabin"/>
                <a:cs typeface="Cabin"/>
                <a:sym typeface="Cabin"/>
              </a:rPr>
              <a:t>điểm của bản thân với công việc của nghề truyền thống.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03579" y="1357811"/>
            <a:ext cx="9083421" cy="163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1"/>
              </a:lnSpc>
            </a:pPr>
            <a:r>
              <a:rPr lang="en-US" sz="5846" spc="-116">
                <a:solidFill>
                  <a:srgbClr val="F47F37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EM  TẬP </a:t>
            </a:r>
            <a:r>
              <a:rPr lang="en-US" sz="5846" spc="-116">
                <a:solidFill>
                  <a:srgbClr val="793E84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LÀM</a:t>
            </a:r>
          </a:p>
          <a:p>
            <a:pPr algn="ctr">
              <a:lnSpc>
                <a:spcPts val="6431"/>
              </a:lnSpc>
            </a:pPr>
            <a:r>
              <a:rPr lang="en-US" sz="5846" spc="-116">
                <a:solidFill>
                  <a:srgbClr val="793E84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NGHỀ   TRUYỀN  THỐNG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77715" y="3460784"/>
            <a:ext cx="1090422" cy="215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86"/>
              </a:lnSpc>
            </a:pPr>
            <a:r>
              <a:rPr lang="en-US" sz="15169" spc="-303">
                <a:solidFill>
                  <a:srgbClr val="F47F37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2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571750" y="4171950"/>
            <a:ext cx="600075" cy="495300"/>
          </a:xfrm>
          <a:custGeom>
            <a:avLst/>
            <a:gdLst/>
            <a:ahLst/>
            <a:cxnLst/>
            <a:rect r="r" b="b" t="t" l="l"/>
            <a:pathLst>
              <a:path h="495300" w="600075">
                <a:moveTo>
                  <a:pt x="0" y="0"/>
                </a:moveTo>
                <a:lnTo>
                  <a:pt x="600075" y="0"/>
                </a:lnTo>
                <a:lnTo>
                  <a:pt x="6000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62325" y="4333875"/>
            <a:ext cx="800100" cy="809625"/>
          </a:xfrm>
          <a:custGeom>
            <a:avLst/>
            <a:gdLst/>
            <a:ahLst/>
            <a:cxnLst/>
            <a:rect r="r" b="b" t="t" l="l"/>
            <a:pathLst>
              <a:path h="809625" w="800100">
                <a:moveTo>
                  <a:pt x="0" y="0"/>
                </a:moveTo>
                <a:lnTo>
                  <a:pt x="800100" y="0"/>
                </a:lnTo>
                <a:lnTo>
                  <a:pt x="80010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34050" y="4495800"/>
            <a:ext cx="800100" cy="809625"/>
          </a:xfrm>
          <a:custGeom>
            <a:avLst/>
            <a:gdLst/>
            <a:ahLst/>
            <a:cxnLst/>
            <a:rect r="r" b="b" t="t" l="l"/>
            <a:pathLst>
              <a:path h="809625" w="800100">
                <a:moveTo>
                  <a:pt x="0" y="0"/>
                </a:moveTo>
                <a:lnTo>
                  <a:pt x="800100" y="0"/>
                </a:lnTo>
                <a:lnTo>
                  <a:pt x="80010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24625" y="4010025"/>
            <a:ext cx="800100" cy="657225"/>
          </a:xfrm>
          <a:custGeom>
            <a:avLst/>
            <a:gdLst/>
            <a:ahLst/>
            <a:cxnLst/>
            <a:rect r="r" b="b" t="t" l="l"/>
            <a:pathLst>
              <a:path h="657225" w="800100">
                <a:moveTo>
                  <a:pt x="0" y="0"/>
                </a:moveTo>
                <a:lnTo>
                  <a:pt x="800100" y="0"/>
                </a:lnTo>
                <a:lnTo>
                  <a:pt x="800100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71650" y="4981575"/>
            <a:ext cx="800100" cy="809625"/>
          </a:xfrm>
          <a:custGeom>
            <a:avLst/>
            <a:gdLst/>
            <a:ahLst/>
            <a:cxnLst/>
            <a:rect r="r" b="b" t="t" l="l"/>
            <a:pathLst>
              <a:path h="809625" w="800100">
                <a:moveTo>
                  <a:pt x="0" y="0"/>
                </a:moveTo>
                <a:lnTo>
                  <a:pt x="800100" y="0"/>
                </a:lnTo>
                <a:lnTo>
                  <a:pt x="80010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15200" y="4657725"/>
            <a:ext cx="800100" cy="809625"/>
          </a:xfrm>
          <a:custGeom>
            <a:avLst/>
            <a:gdLst/>
            <a:ahLst/>
            <a:cxnLst/>
            <a:rect r="r" b="b" t="t" l="l"/>
            <a:pathLst>
              <a:path h="809625" w="800100">
                <a:moveTo>
                  <a:pt x="0" y="0"/>
                </a:moveTo>
                <a:lnTo>
                  <a:pt x="800100" y="0"/>
                </a:lnTo>
                <a:lnTo>
                  <a:pt x="80010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305800" y="5295900"/>
            <a:ext cx="400050" cy="495300"/>
          </a:xfrm>
          <a:custGeom>
            <a:avLst/>
            <a:gdLst/>
            <a:ahLst/>
            <a:cxnLst/>
            <a:rect r="r" b="b" t="t" l="l"/>
            <a:pathLst>
              <a:path h="495300" w="400050">
                <a:moveTo>
                  <a:pt x="0" y="0"/>
                </a:moveTo>
                <a:lnTo>
                  <a:pt x="400050" y="0"/>
                </a:lnTo>
                <a:lnTo>
                  <a:pt x="40005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15250" y="5943600"/>
            <a:ext cx="600075" cy="485775"/>
          </a:xfrm>
          <a:custGeom>
            <a:avLst/>
            <a:gdLst/>
            <a:ahLst/>
            <a:cxnLst/>
            <a:rect r="r" b="b" t="t" l="l"/>
            <a:pathLst>
              <a:path h="485775" w="600075">
                <a:moveTo>
                  <a:pt x="0" y="0"/>
                </a:moveTo>
                <a:lnTo>
                  <a:pt x="600075" y="0"/>
                </a:lnTo>
                <a:lnTo>
                  <a:pt x="6000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05775" y="7867650"/>
            <a:ext cx="600075" cy="657225"/>
          </a:xfrm>
          <a:custGeom>
            <a:avLst/>
            <a:gdLst/>
            <a:ahLst/>
            <a:cxnLst/>
            <a:rect r="r" b="b" t="t" l="l"/>
            <a:pathLst>
              <a:path h="657225" w="600075">
                <a:moveTo>
                  <a:pt x="0" y="0"/>
                </a:moveTo>
                <a:lnTo>
                  <a:pt x="600075" y="0"/>
                </a:lnTo>
                <a:lnTo>
                  <a:pt x="600075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15250" y="8353425"/>
            <a:ext cx="400050" cy="647700"/>
          </a:xfrm>
          <a:custGeom>
            <a:avLst/>
            <a:gdLst/>
            <a:ahLst/>
            <a:cxnLst/>
            <a:rect r="r" b="b" t="t" l="l"/>
            <a:pathLst>
              <a:path h="647700" w="400050">
                <a:moveTo>
                  <a:pt x="0" y="0"/>
                </a:moveTo>
                <a:lnTo>
                  <a:pt x="400050" y="0"/>
                </a:lnTo>
                <a:lnTo>
                  <a:pt x="40005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81125" y="7867650"/>
            <a:ext cx="600075" cy="495300"/>
          </a:xfrm>
          <a:custGeom>
            <a:avLst/>
            <a:gdLst/>
            <a:ahLst/>
            <a:cxnLst/>
            <a:rect r="r" b="b" t="t" l="l"/>
            <a:pathLst>
              <a:path h="495300" w="600075">
                <a:moveTo>
                  <a:pt x="0" y="0"/>
                </a:moveTo>
                <a:lnTo>
                  <a:pt x="600075" y="0"/>
                </a:lnTo>
                <a:lnTo>
                  <a:pt x="6000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171700" y="8515350"/>
            <a:ext cx="600075" cy="485775"/>
          </a:xfrm>
          <a:custGeom>
            <a:avLst/>
            <a:gdLst/>
            <a:ahLst/>
            <a:cxnLst/>
            <a:rect r="r" b="b" t="t" l="l"/>
            <a:pathLst>
              <a:path h="485775" w="600075">
                <a:moveTo>
                  <a:pt x="0" y="0"/>
                </a:moveTo>
                <a:lnTo>
                  <a:pt x="600075" y="0"/>
                </a:lnTo>
                <a:lnTo>
                  <a:pt x="6000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71650" y="5457825"/>
            <a:ext cx="2581275" cy="4029075"/>
          </a:xfrm>
          <a:custGeom>
            <a:avLst/>
            <a:gdLst/>
            <a:ahLst/>
            <a:cxnLst/>
            <a:rect r="r" b="b" t="t" l="l"/>
            <a:pathLst>
              <a:path h="4029075" w="2581275">
                <a:moveTo>
                  <a:pt x="0" y="0"/>
                </a:moveTo>
                <a:lnTo>
                  <a:pt x="2581275" y="0"/>
                </a:lnTo>
                <a:lnTo>
                  <a:pt x="2581275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952875" y="5295900"/>
            <a:ext cx="2181225" cy="4191000"/>
          </a:xfrm>
          <a:custGeom>
            <a:avLst/>
            <a:gdLst/>
            <a:ahLst/>
            <a:cxnLst/>
            <a:rect r="r" b="b" t="t" l="l"/>
            <a:pathLst>
              <a:path h="4191000" w="2181225">
                <a:moveTo>
                  <a:pt x="0" y="0"/>
                </a:moveTo>
                <a:lnTo>
                  <a:pt x="2181225" y="0"/>
                </a:lnTo>
                <a:lnTo>
                  <a:pt x="2181225" y="4191000"/>
                </a:lnTo>
                <a:lnTo>
                  <a:pt x="0" y="4191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934075" y="5457825"/>
            <a:ext cx="2581275" cy="4029075"/>
          </a:xfrm>
          <a:custGeom>
            <a:avLst/>
            <a:gdLst/>
            <a:ahLst/>
            <a:cxnLst/>
            <a:rect r="r" b="b" t="t" l="l"/>
            <a:pathLst>
              <a:path h="4029075" w="2581275">
                <a:moveTo>
                  <a:pt x="0" y="0"/>
                </a:moveTo>
                <a:lnTo>
                  <a:pt x="2581275" y="0"/>
                </a:lnTo>
                <a:lnTo>
                  <a:pt x="2581275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571750" y="9153525"/>
            <a:ext cx="5143500" cy="495300"/>
          </a:xfrm>
          <a:custGeom>
            <a:avLst/>
            <a:gdLst/>
            <a:ahLst/>
            <a:cxnLst/>
            <a:rect r="r" b="b" t="t" l="l"/>
            <a:pathLst>
              <a:path h="495300" w="5143500">
                <a:moveTo>
                  <a:pt x="0" y="0"/>
                </a:moveTo>
                <a:lnTo>
                  <a:pt x="5143500" y="0"/>
                </a:lnTo>
                <a:lnTo>
                  <a:pt x="51435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748790" y="10029169"/>
            <a:ext cx="6840855" cy="1191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b="true" sz="3258" spc="-65">
                <a:solidFill>
                  <a:srgbClr val="793E84"/>
                </a:solidFill>
                <a:latin typeface="Asap Bold"/>
                <a:ea typeface="Asap Bold"/>
                <a:cs typeface="Asap Bold"/>
                <a:sym typeface="Asap Bold"/>
              </a:rPr>
              <a:t>Chúng mình hãy cùng thử sức trở thành</a:t>
            </a:r>
          </a:p>
          <a:p>
            <a:pPr algn="ctr">
              <a:lnSpc>
                <a:spcPts val="4725"/>
              </a:lnSpc>
            </a:pPr>
            <a:r>
              <a:rPr lang="en-US" b="true" sz="3258" spc="-65">
                <a:solidFill>
                  <a:srgbClr val="793E84"/>
                </a:solidFill>
                <a:latin typeface="Asap Bold"/>
                <a:ea typeface="Asap Bold"/>
                <a:cs typeface="Asap Bold"/>
                <a:sym typeface="Asap Bold"/>
              </a:rPr>
              <a:t>những nghệ nhân nhí thực thụ nhé!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0"/>
            <a:ext cx="2571750" cy="1933575"/>
          </a:xfrm>
          <a:custGeom>
            <a:avLst/>
            <a:gdLst/>
            <a:ahLst/>
            <a:cxnLst/>
            <a:rect r="r" b="b" t="t" l="l"/>
            <a:pathLst>
              <a:path h="1933575" w="2571750">
                <a:moveTo>
                  <a:pt x="0" y="0"/>
                </a:moveTo>
                <a:lnTo>
                  <a:pt x="2571750" y="0"/>
                </a:lnTo>
                <a:lnTo>
                  <a:pt x="2571750" y="1933575"/>
                </a:lnTo>
                <a:lnTo>
                  <a:pt x="0" y="193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1725275"/>
            <a:ext cx="3171825" cy="1133475"/>
          </a:xfrm>
          <a:custGeom>
            <a:avLst/>
            <a:gdLst/>
            <a:ahLst/>
            <a:cxnLst/>
            <a:rect r="r" b="b" t="t" l="l"/>
            <a:pathLst>
              <a:path h="1133475" w="3171825">
                <a:moveTo>
                  <a:pt x="0" y="0"/>
                </a:moveTo>
                <a:lnTo>
                  <a:pt x="3171825" y="0"/>
                </a:lnTo>
                <a:lnTo>
                  <a:pt x="3171825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0500" y="5143500"/>
            <a:ext cx="1000125" cy="647700"/>
          </a:xfrm>
          <a:custGeom>
            <a:avLst/>
            <a:gdLst/>
            <a:ahLst/>
            <a:cxnLst/>
            <a:rect r="r" b="b" t="t" l="l"/>
            <a:pathLst>
              <a:path h="647700" w="1000125">
                <a:moveTo>
                  <a:pt x="0" y="0"/>
                </a:moveTo>
                <a:lnTo>
                  <a:pt x="1000125" y="0"/>
                </a:lnTo>
                <a:lnTo>
                  <a:pt x="1000125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0525" y="6105525"/>
            <a:ext cx="600075" cy="647700"/>
          </a:xfrm>
          <a:custGeom>
            <a:avLst/>
            <a:gdLst/>
            <a:ahLst/>
            <a:cxnLst/>
            <a:rect r="r" b="b" t="t" l="l"/>
            <a:pathLst>
              <a:path h="647700" w="600075">
                <a:moveTo>
                  <a:pt x="0" y="0"/>
                </a:moveTo>
                <a:lnTo>
                  <a:pt x="600075" y="0"/>
                </a:lnTo>
                <a:lnTo>
                  <a:pt x="600075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0525" y="7067550"/>
            <a:ext cx="600075" cy="647700"/>
          </a:xfrm>
          <a:custGeom>
            <a:avLst/>
            <a:gdLst/>
            <a:ahLst/>
            <a:cxnLst/>
            <a:rect r="r" b="b" t="t" l="l"/>
            <a:pathLst>
              <a:path h="647700" w="600075">
                <a:moveTo>
                  <a:pt x="0" y="0"/>
                </a:moveTo>
                <a:lnTo>
                  <a:pt x="600075" y="0"/>
                </a:lnTo>
                <a:lnTo>
                  <a:pt x="600075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0525" y="7867650"/>
            <a:ext cx="600075" cy="819150"/>
          </a:xfrm>
          <a:custGeom>
            <a:avLst/>
            <a:gdLst/>
            <a:ahLst/>
            <a:cxnLst/>
            <a:rect r="r" b="b" t="t" l="l"/>
            <a:pathLst>
              <a:path h="819150" w="600075">
                <a:moveTo>
                  <a:pt x="0" y="0"/>
                </a:moveTo>
                <a:lnTo>
                  <a:pt x="600075" y="0"/>
                </a:lnTo>
                <a:lnTo>
                  <a:pt x="600075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0525" y="9315450"/>
            <a:ext cx="600075" cy="657225"/>
          </a:xfrm>
          <a:custGeom>
            <a:avLst/>
            <a:gdLst/>
            <a:ahLst/>
            <a:cxnLst/>
            <a:rect r="r" b="b" t="t" l="l"/>
            <a:pathLst>
              <a:path h="657225" w="600075">
                <a:moveTo>
                  <a:pt x="0" y="0"/>
                </a:moveTo>
                <a:lnTo>
                  <a:pt x="600075" y="0"/>
                </a:lnTo>
                <a:lnTo>
                  <a:pt x="600075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90525" y="10763250"/>
            <a:ext cx="600075" cy="657225"/>
          </a:xfrm>
          <a:custGeom>
            <a:avLst/>
            <a:gdLst/>
            <a:ahLst/>
            <a:cxnLst/>
            <a:rect r="r" b="b" t="t" l="l"/>
            <a:pathLst>
              <a:path h="657225" w="600075">
                <a:moveTo>
                  <a:pt x="0" y="0"/>
                </a:moveTo>
                <a:lnTo>
                  <a:pt x="600075" y="0"/>
                </a:lnTo>
                <a:lnTo>
                  <a:pt x="600075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152900" y="5619750"/>
            <a:ext cx="1390650" cy="1781175"/>
          </a:xfrm>
          <a:custGeom>
            <a:avLst/>
            <a:gdLst/>
            <a:ahLst/>
            <a:cxnLst/>
            <a:rect r="r" b="b" t="t" l="l"/>
            <a:pathLst>
              <a:path h="1781175" w="1390650">
                <a:moveTo>
                  <a:pt x="0" y="0"/>
                </a:moveTo>
                <a:lnTo>
                  <a:pt x="1390650" y="0"/>
                </a:lnTo>
                <a:lnTo>
                  <a:pt x="1390650" y="1781175"/>
                </a:lnTo>
                <a:lnTo>
                  <a:pt x="0" y="17811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524625" y="5295900"/>
            <a:ext cx="1390650" cy="1457325"/>
          </a:xfrm>
          <a:custGeom>
            <a:avLst/>
            <a:gdLst/>
            <a:ahLst/>
            <a:cxnLst/>
            <a:rect r="r" b="b" t="t" l="l"/>
            <a:pathLst>
              <a:path h="1457325" w="1390650">
                <a:moveTo>
                  <a:pt x="0" y="0"/>
                </a:moveTo>
                <a:lnTo>
                  <a:pt x="1390650" y="0"/>
                </a:lnTo>
                <a:lnTo>
                  <a:pt x="1390650" y="1457325"/>
                </a:lnTo>
                <a:lnTo>
                  <a:pt x="0" y="1457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96350" y="5457825"/>
            <a:ext cx="1000125" cy="971550"/>
          </a:xfrm>
          <a:custGeom>
            <a:avLst/>
            <a:gdLst/>
            <a:ahLst/>
            <a:cxnLst/>
            <a:rect r="r" b="b" t="t" l="l"/>
            <a:pathLst>
              <a:path h="971550" w="1000125">
                <a:moveTo>
                  <a:pt x="0" y="0"/>
                </a:moveTo>
                <a:lnTo>
                  <a:pt x="1000125" y="0"/>
                </a:lnTo>
                <a:lnTo>
                  <a:pt x="1000125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696325" y="6429375"/>
            <a:ext cx="1590675" cy="2571750"/>
          </a:xfrm>
          <a:custGeom>
            <a:avLst/>
            <a:gdLst/>
            <a:ahLst/>
            <a:cxnLst/>
            <a:rect r="r" b="b" t="t" l="l"/>
            <a:pathLst>
              <a:path h="2571750" w="1590675">
                <a:moveTo>
                  <a:pt x="0" y="0"/>
                </a:moveTo>
                <a:lnTo>
                  <a:pt x="1590675" y="0"/>
                </a:lnTo>
                <a:lnTo>
                  <a:pt x="1590675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752850" y="6743700"/>
            <a:ext cx="6143625" cy="4991100"/>
          </a:xfrm>
          <a:custGeom>
            <a:avLst/>
            <a:gdLst/>
            <a:ahLst/>
            <a:cxnLst/>
            <a:rect r="r" b="b" t="t" l="l"/>
            <a:pathLst>
              <a:path h="4991100" w="6143625">
                <a:moveTo>
                  <a:pt x="0" y="0"/>
                </a:moveTo>
                <a:lnTo>
                  <a:pt x="6143625" y="0"/>
                </a:lnTo>
                <a:lnTo>
                  <a:pt x="6143625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31570" y="1147602"/>
            <a:ext cx="8023860" cy="1286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</a:pPr>
            <a:r>
              <a:rPr lang="en-US" b="true" sz="9781">
                <a:solidFill>
                  <a:srgbClr val="C63D1F"/>
                </a:solidFill>
                <a:latin typeface="Faustina Bold"/>
                <a:ea typeface="Faustina Bold"/>
                <a:cs typeface="Faustina Bold"/>
                <a:sym typeface="Faustina Bold"/>
              </a:rPr>
              <a:t>HOẠT ĐỘNG 1: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0" y="2666062"/>
            <a:ext cx="10461637" cy="502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8"/>
              </a:lnSpc>
            </a:pPr>
            <a:r>
              <a:rPr lang="en-US" sz="3152">
                <a:solidFill>
                  <a:srgbClr val="C63D1F"/>
                </a:solidFill>
                <a:latin typeface="Della Respira"/>
                <a:ea typeface="Della Respira"/>
                <a:cs typeface="Della Respira"/>
                <a:sym typeface="Della Respira"/>
              </a:rPr>
              <a:t>Chia sẻ ý tưởng làm sản phẩm của nghề truyền thống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83005" y="3309000"/>
            <a:ext cx="7910703" cy="101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8"/>
              </a:lnSpc>
            </a:pPr>
            <a:r>
              <a:rPr lang="en-US" sz="3152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Các cắt, té hình hãy vận dụng tận cơm phẩm cốt nền phẩm của nghề truyền thống?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83005" y="5260375"/>
            <a:ext cx="3538728" cy="650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3"/>
              </a:lnSpc>
            </a:pPr>
            <a:r>
              <a:rPr lang="en-US" sz="2017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Các nhóm hãy cùng thảo luận làm bài nhé?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83005" y="6114568"/>
            <a:ext cx="3955352" cy="309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5"/>
              </a:lnSpc>
            </a:pPr>
            <a:r>
              <a:rPr lang="en-US" sz="1911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Sản phẩm nhóm mình sẽ làm là gì??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62336" y="6896100"/>
            <a:ext cx="4176021" cy="97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5680" indent="-217840" lvl="1">
              <a:lnSpc>
                <a:spcPts val="2623"/>
              </a:lnSpc>
              <a:buFont typeface="Arial"/>
              <a:buChar char="•"/>
            </a:pPr>
            <a:r>
              <a:rPr lang="en-US" sz="2017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Vì sao chọn sản phẩm này? Cách sử dụng như thế nào?</a:t>
            </a:r>
          </a:p>
          <a:p>
            <a:pPr algn="l">
              <a:lnSpc>
                <a:spcPts val="2623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183005" y="7927375"/>
            <a:ext cx="2561463" cy="97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3"/>
              </a:lnSpc>
            </a:pPr>
            <a:r>
              <a:rPr lang="en-US" sz="2017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Chế dưới xanh?</a:t>
            </a:r>
          </a:p>
          <a:p>
            <a:pPr algn="l">
              <a:lnSpc>
                <a:spcPts val="2623"/>
              </a:lnSpc>
            </a:pPr>
            <a:r>
              <a:rPr lang="en-US" sz="2017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Thanh giới nói mấy phần tử về font.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83005" y="9192771"/>
            <a:ext cx="2582037" cy="97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3"/>
              </a:lnSpc>
            </a:pPr>
            <a:r>
              <a:rPr lang="en-US" sz="2017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Dụng cụ và nguyên vật liệu cần chuẩn bị là gì?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83005" y="10752741"/>
            <a:ext cx="2561463" cy="965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7"/>
              </a:lnSpc>
            </a:pPr>
            <a:r>
              <a:rPr lang="en-US" sz="1982">
                <a:solidFill>
                  <a:srgbClr val="3C6255"/>
                </a:solidFill>
                <a:latin typeface="Della Respira"/>
                <a:ea typeface="Della Respira"/>
                <a:cs typeface="Della Respira"/>
                <a:sym typeface="Della Respira"/>
              </a:rPr>
              <a:t>Các bước chúng mình sẽ thực hiện để làm sản phẩm.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57400" y="597065"/>
            <a:ext cx="6336792" cy="137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13"/>
              </a:lnSpc>
            </a:pPr>
            <a:r>
              <a:rPr lang="en-US" sz="7938">
                <a:solidFill>
                  <a:srgbClr val="B83500"/>
                </a:solidFill>
                <a:latin typeface="Ossem Rust"/>
                <a:ea typeface="Ossem Rust"/>
                <a:cs typeface="Ossem Rust"/>
                <a:sym typeface="Ossem Rust"/>
              </a:rPr>
              <a:t>HOẠT ĐỘNG 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75588" y="1969487"/>
            <a:ext cx="7828407" cy="613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8"/>
              </a:lnSpc>
            </a:pPr>
            <a:r>
              <a:rPr lang="en-US" sz="3577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Làm sản phẩm của nghề truyền thống!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81150" y="2886075"/>
            <a:ext cx="6934200" cy="1133475"/>
          </a:xfrm>
          <a:custGeom>
            <a:avLst/>
            <a:gdLst/>
            <a:ahLst/>
            <a:cxnLst/>
            <a:rect r="r" b="b" t="t" l="l"/>
            <a:pathLst>
              <a:path h="1133475" w="6934200">
                <a:moveTo>
                  <a:pt x="0" y="0"/>
                </a:moveTo>
                <a:lnTo>
                  <a:pt x="6934200" y="0"/>
                </a:lnTo>
                <a:lnTo>
                  <a:pt x="69342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07158" y="3236115"/>
            <a:ext cx="5359527" cy="44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49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🛠️ Cùng bắt tay vào làm thôi nào!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90575" y="4657725"/>
            <a:ext cx="600075" cy="485775"/>
          </a:xfrm>
          <a:custGeom>
            <a:avLst/>
            <a:gdLst/>
            <a:ahLst/>
            <a:cxnLst/>
            <a:rect r="r" b="b" t="t" l="l"/>
            <a:pathLst>
              <a:path h="485775" w="600075">
                <a:moveTo>
                  <a:pt x="0" y="0"/>
                </a:moveTo>
                <a:lnTo>
                  <a:pt x="600075" y="0"/>
                </a:lnTo>
                <a:lnTo>
                  <a:pt x="6000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94485" y="4663436"/>
            <a:ext cx="2890647" cy="44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2549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Xác định hình thức: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94485" y="5197733"/>
            <a:ext cx="5410962" cy="79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2"/>
              </a:lnSpc>
            </a:pPr>
            <a:r>
              <a:rPr lang="en-US" sz="2301">
                <a:solidFill>
                  <a:srgbClr val="3B3948"/>
                </a:solidFill>
                <a:latin typeface="Ossem Rust"/>
                <a:ea typeface="Ossem Rust"/>
                <a:cs typeface="Ossem Rust"/>
                <a:sym typeface="Ossem Rust"/>
              </a:rPr>
              <a:t>Chúng mình sẽ làm sản phẩm cá nhân hay làm theo nhóm nhỉ? 🙋‍♂️🙋‍♀️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905750" y="4819650"/>
            <a:ext cx="1400175" cy="1295400"/>
          </a:xfrm>
          <a:custGeom>
            <a:avLst/>
            <a:gdLst/>
            <a:ahLst/>
            <a:cxnLst/>
            <a:rect r="r" b="b" t="t" l="l"/>
            <a:pathLst>
              <a:path h="1295400" w="1400175">
                <a:moveTo>
                  <a:pt x="0" y="0"/>
                </a:moveTo>
                <a:lnTo>
                  <a:pt x="1400175" y="0"/>
                </a:lnTo>
                <a:lnTo>
                  <a:pt x="1400175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90575" y="6581775"/>
            <a:ext cx="600075" cy="657225"/>
          </a:xfrm>
          <a:custGeom>
            <a:avLst/>
            <a:gdLst/>
            <a:ahLst/>
            <a:cxnLst/>
            <a:rect r="r" b="b" t="t" l="l"/>
            <a:pathLst>
              <a:path h="657225" w="600075">
                <a:moveTo>
                  <a:pt x="0" y="0"/>
                </a:moveTo>
                <a:lnTo>
                  <a:pt x="600075" y="0"/>
                </a:lnTo>
                <a:lnTo>
                  <a:pt x="600075" y="657225"/>
                </a:lnTo>
                <a:lnTo>
                  <a:pt x="0" y="6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94485" y="6605108"/>
            <a:ext cx="3147822" cy="44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2549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Xác định hình thức: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4485" y="7139404"/>
            <a:ext cx="5976747" cy="79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2"/>
              </a:lnSpc>
            </a:pPr>
            <a:r>
              <a:rPr lang="en-US" sz="2301">
                <a:solidFill>
                  <a:srgbClr val="3B3948"/>
                </a:solidFill>
                <a:latin typeface="Ossem Rust"/>
                <a:ea typeface="Ossem Rust"/>
                <a:cs typeface="Ossem Rust"/>
                <a:sym typeface="Ossem Rust"/>
              </a:rPr>
              <a:t>Chúng mình sẽ làm sản phẩm cá nhân hay làm theo nhóm nhỉ?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105775" y="6429375"/>
            <a:ext cx="1000125" cy="1609725"/>
          </a:xfrm>
          <a:custGeom>
            <a:avLst/>
            <a:gdLst/>
            <a:ahLst/>
            <a:cxnLst/>
            <a:rect r="r" b="b" t="t" l="l"/>
            <a:pathLst>
              <a:path h="1609725" w="1000125">
                <a:moveTo>
                  <a:pt x="0" y="0"/>
                </a:moveTo>
                <a:lnTo>
                  <a:pt x="1000125" y="0"/>
                </a:lnTo>
                <a:lnTo>
                  <a:pt x="1000125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90575" y="8353425"/>
            <a:ext cx="600075" cy="647700"/>
          </a:xfrm>
          <a:custGeom>
            <a:avLst/>
            <a:gdLst/>
            <a:ahLst/>
            <a:cxnLst/>
            <a:rect r="r" b="b" t="t" l="l"/>
            <a:pathLst>
              <a:path h="647700" w="600075">
                <a:moveTo>
                  <a:pt x="0" y="0"/>
                </a:moveTo>
                <a:lnTo>
                  <a:pt x="600075" y="0"/>
                </a:lnTo>
                <a:lnTo>
                  <a:pt x="600075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94485" y="8418191"/>
            <a:ext cx="3641598" cy="44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2549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Chúng mình tự dạy được: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94485" y="8939629"/>
            <a:ext cx="6367653" cy="79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2"/>
              </a:lnSpc>
            </a:pPr>
            <a:r>
              <a:rPr lang="en-US" sz="2301">
                <a:solidFill>
                  <a:srgbClr val="3B3948"/>
                </a:solidFill>
                <a:latin typeface="Ossem Rust"/>
                <a:ea typeface="Ossem Rust"/>
                <a:cs typeface="Ossem Rust"/>
                <a:sym typeface="Ossem Rust"/>
              </a:rPr>
              <a:t>Chúng mình trải  là bài sản phẩm cùng mang cảm thấy hứng thú.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8105775" y="8515350"/>
            <a:ext cx="1000125" cy="1295400"/>
          </a:xfrm>
          <a:custGeom>
            <a:avLst/>
            <a:gdLst/>
            <a:ahLst/>
            <a:cxnLst/>
            <a:rect r="r" b="b" t="t" l="l"/>
            <a:pathLst>
              <a:path h="1295400" w="1000125">
                <a:moveTo>
                  <a:pt x="0" y="0"/>
                </a:moveTo>
                <a:lnTo>
                  <a:pt x="1000125" y="0"/>
                </a:lnTo>
                <a:lnTo>
                  <a:pt x="1000125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90575" y="10439400"/>
            <a:ext cx="600075" cy="495300"/>
          </a:xfrm>
          <a:custGeom>
            <a:avLst/>
            <a:gdLst/>
            <a:ahLst/>
            <a:cxnLst/>
            <a:rect r="r" b="b" t="t" l="l"/>
            <a:pathLst>
              <a:path h="495300" w="600075">
                <a:moveTo>
                  <a:pt x="0" y="0"/>
                </a:moveTo>
                <a:lnTo>
                  <a:pt x="600075" y="0"/>
                </a:lnTo>
                <a:lnTo>
                  <a:pt x="6000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594485" y="10424156"/>
            <a:ext cx="3754755" cy="44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2549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Đừng gò bó vấn thân.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94485" y="10958453"/>
            <a:ext cx="6233922" cy="79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2"/>
              </a:lnSpc>
            </a:pPr>
            <a:r>
              <a:rPr lang="en-US" sz="2301">
                <a:solidFill>
                  <a:srgbClr val="3B3948"/>
                </a:solidFill>
                <a:latin typeface="Ossem Rust"/>
                <a:ea typeface="Ossem Rust"/>
                <a:cs typeface="Ossem Rust"/>
                <a:sym typeface="Ossem Rust"/>
              </a:rPr>
              <a:t>Chúng mình sẽ làm sản phẩm cá nhân hay làm theo nhóm nhỉ?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8105775" y="10287000"/>
            <a:ext cx="1200150" cy="1771650"/>
          </a:xfrm>
          <a:custGeom>
            <a:avLst/>
            <a:gdLst/>
            <a:ahLst/>
            <a:cxnLst/>
            <a:rect r="r" b="b" t="t" l="l"/>
            <a:pathLst>
              <a:path h="1771650" w="1200150">
                <a:moveTo>
                  <a:pt x="0" y="0"/>
                </a:moveTo>
                <a:lnTo>
                  <a:pt x="1200150" y="0"/>
                </a:lnTo>
                <a:lnTo>
                  <a:pt x="1200150" y="1771650"/>
                </a:lnTo>
                <a:lnTo>
                  <a:pt x="0" y="1771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053078" y="12474245"/>
            <a:ext cx="2180844" cy="306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1805">
                <a:solidFill>
                  <a:srgbClr val="B83500">
                    <a:alpha val="29804"/>
                  </a:srgbClr>
                </a:solidFill>
                <a:latin typeface="Ossem Rust"/>
                <a:ea typeface="Ossem Rust"/>
                <a:cs typeface="Ossem Rust"/>
                <a:sym typeface="Ossem Rust"/>
              </a:rPr>
              <a:t>Câ rediro </a:t>
            </a:r>
            <a:r>
              <a:rPr lang="en-US" sz="1805">
                <a:solidFill>
                  <a:srgbClr val="3B3948">
                    <a:alpha val="29804"/>
                  </a:srgbClr>
                </a:solidFill>
                <a:latin typeface="Ossem Rust"/>
                <a:ea typeface="Ossem Rust"/>
                <a:cs typeface="Ossem Rust"/>
                <a:sym typeface="Ossem Rust"/>
              </a:rPr>
              <a:t>cecuinho@s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10996" y="4762701"/>
            <a:ext cx="102870" cy="341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5"/>
              </a:lnSpc>
            </a:pPr>
            <a:r>
              <a:rPr lang="en-US" sz="1947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10996" y="6691513"/>
            <a:ext cx="113157" cy="341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5"/>
              </a:lnSpc>
            </a:pPr>
            <a:r>
              <a:rPr lang="en-US" sz="1947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10996" y="8517456"/>
            <a:ext cx="113157" cy="341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5"/>
              </a:lnSpc>
            </a:pPr>
            <a:r>
              <a:rPr lang="en-US" sz="1947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10996" y="10497703"/>
            <a:ext cx="113157" cy="341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5"/>
              </a:lnSpc>
            </a:pPr>
            <a:r>
              <a:rPr lang="en-US" sz="1947" b="true">
                <a:solidFill>
                  <a:srgbClr val="3B3948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4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0575" y="5943600"/>
            <a:ext cx="400050" cy="485775"/>
          </a:xfrm>
          <a:custGeom>
            <a:avLst/>
            <a:gdLst/>
            <a:ahLst/>
            <a:cxnLst/>
            <a:rect r="r" b="b" t="t" l="l"/>
            <a:pathLst>
              <a:path h="485775" w="400050">
                <a:moveTo>
                  <a:pt x="0" y="0"/>
                </a:moveTo>
                <a:lnTo>
                  <a:pt x="400050" y="0"/>
                </a:lnTo>
                <a:lnTo>
                  <a:pt x="40005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96325" y="5781675"/>
            <a:ext cx="609600" cy="495300"/>
          </a:xfrm>
          <a:custGeom>
            <a:avLst/>
            <a:gdLst/>
            <a:ahLst/>
            <a:cxnLst/>
            <a:rect r="r" b="b" t="t" l="l"/>
            <a:pathLst>
              <a:path h="495300" w="609600">
                <a:moveTo>
                  <a:pt x="0" y="0"/>
                </a:moveTo>
                <a:lnTo>
                  <a:pt x="609600" y="0"/>
                </a:lnTo>
                <a:lnTo>
                  <a:pt x="6096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075" y="6105525"/>
            <a:ext cx="1590675" cy="1771650"/>
          </a:xfrm>
          <a:custGeom>
            <a:avLst/>
            <a:gdLst/>
            <a:ahLst/>
            <a:cxnLst/>
            <a:rect r="r" b="b" t="t" l="l"/>
            <a:pathLst>
              <a:path h="1771650" w="1590675">
                <a:moveTo>
                  <a:pt x="0" y="0"/>
                </a:moveTo>
                <a:lnTo>
                  <a:pt x="1590675" y="0"/>
                </a:lnTo>
                <a:lnTo>
                  <a:pt x="1590675" y="1771650"/>
                </a:lnTo>
                <a:lnTo>
                  <a:pt x="0" y="177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15175" y="5943600"/>
            <a:ext cx="1990725" cy="2095500"/>
          </a:xfrm>
          <a:custGeom>
            <a:avLst/>
            <a:gdLst/>
            <a:ahLst/>
            <a:cxnLst/>
            <a:rect r="r" b="b" t="t" l="l"/>
            <a:pathLst>
              <a:path h="2095500" w="1990725">
                <a:moveTo>
                  <a:pt x="0" y="0"/>
                </a:moveTo>
                <a:lnTo>
                  <a:pt x="1990725" y="0"/>
                </a:lnTo>
                <a:lnTo>
                  <a:pt x="1990725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62250" y="4981575"/>
            <a:ext cx="4762500" cy="6438900"/>
          </a:xfrm>
          <a:custGeom>
            <a:avLst/>
            <a:gdLst/>
            <a:ahLst/>
            <a:cxnLst/>
            <a:rect r="r" b="b" t="t" l="l"/>
            <a:pathLst>
              <a:path h="6438900" w="4762500">
                <a:moveTo>
                  <a:pt x="0" y="0"/>
                </a:moveTo>
                <a:lnTo>
                  <a:pt x="4762500" y="0"/>
                </a:lnTo>
                <a:lnTo>
                  <a:pt x="4762500" y="6438900"/>
                </a:lnTo>
                <a:lnTo>
                  <a:pt x="0" y="6438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1075" y="8677275"/>
            <a:ext cx="2390775" cy="2095500"/>
          </a:xfrm>
          <a:custGeom>
            <a:avLst/>
            <a:gdLst/>
            <a:ahLst/>
            <a:cxnLst/>
            <a:rect r="r" b="b" t="t" l="l"/>
            <a:pathLst>
              <a:path h="2095500" w="2390775">
                <a:moveTo>
                  <a:pt x="0" y="0"/>
                </a:moveTo>
                <a:lnTo>
                  <a:pt x="2390775" y="0"/>
                </a:lnTo>
                <a:lnTo>
                  <a:pt x="2390775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24650" y="8515350"/>
            <a:ext cx="2581275" cy="2257425"/>
          </a:xfrm>
          <a:custGeom>
            <a:avLst/>
            <a:gdLst/>
            <a:ahLst/>
            <a:cxnLst/>
            <a:rect r="r" b="b" t="t" l="l"/>
            <a:pathLst>
              <a:path h="2257425" w="2581275">
                <a:moveTo>
                  <a:pt x="0" y="0"/>
                </a:moveTo>
                <a:lnTo>
                  <a:pt x="2581275" y="0"/>
                </a:lnTo>
                <a:lnTo>
                  <a:pt x="2581275" y="2257425"/>
                </a:lnTo>
                <a:lnTo>
                  <a:pt x="0" y="2257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63365" y="11970555"/>
            <a:ext cx="2160270" cy="55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b="true" sz="4180" spc="-125">
                <a:solidFill>
                  <a:srgbClr val="F8A23F"/>
                </a:solidFill>
                <a:latin typeface="Asap Bold"/>
                <a:ea typeface="Asap Bold"/>
                <a:cs typeface="Asap Bold"/>
                <a:sym typeface="Asap Bold"/>
              </a:rPr>
              <a:t>Chấm dứt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22698" y="1219200"/>
            <a:ext cx="6206196" cy="1788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8"/>
              </a:lnSpc>
            </a:pPr>
            <a:r>
              <a:rPr lang="en-US" sz="10508" spc="-315">
                <a:solidFill>
                  <a:srgbClr val="E86C24"/>
                </a:solidFill>
                <a:latin typeface="Coiny"/>
                <a:ea typeface="Coiny"/>
                <a:cs typeface="Coiny"/>
                <a:sym typeface="Coiny"/>
              </a:rPr>
              <a:t> TRỔ TÀI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4591" y="2614613"/>
            <a:ext cx="9597819" cy="2093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24"/>
              </a:lnSpc>
            </a:pPr>
            <a:r>
              <a:rPr lang="en-US" sz="9324" spc="-279">
                <a:solidFill>
                  <a:srgbClr val="E86C24"/>
                </a:solidFill>
                <a:latin typeface="Coiny"/>
                <a:ea typeface="Coiny"/>
                <a:cs typeface="Coiny"/>
                <a:sym typeface="Coiny"/>
              </a:rPr>
              <a:t>CHẾ BIÊN MÓN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01418" y="3994785"/>
            <a:ext cx="5884164" cy="100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4650" spc="-139">
                <a:solidFill>
                  <a:srgbClr val="794593"/>
                </a:solidFill>
                <a:latin typeface="Coiny"/>
                <a:ea typeface="Coiny"/>
                <a:cs typeface="Coiny"/>
                <a:sym typeface="Coiny"/>
              </a:rPr>
              <a:t>ĂN TRUYỀN THỐNG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90600" cy="1609725"/>
          </a:xfrm>
          <a:custGeom>
            <a:avLst/>
            <a:gdLst/>
            <a:ahLst/>
            <a:cxnLst/>
            <a:rect r="r" b="b" t="t" l="l"/>
            <a:pathLst>
              <a:path h="1609725" w="990600">
                <a:moveTo>
                  <a:pt x="0" y="0"/>
                </a:moveTo>
                <a:lnTo>
                  <a:pt x="990600" y="0"/>
                </a:lnTo>
                <a:lnTo>
                  <a:pt x="990600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24650" y="0"/>
            <a:ext cx="1790700" cy="971550"/>
          </a:xfrm>
          <a:custGeom>
            <a:avLst/>
            <a:gdLst/>
            <a:ahLst/>
            <a:cxnLst/>
            <a:rect r="r" b="b" t="t" l="l"/>
            <a:pathLst>
              <a:path h="971550" w="1790700">
                <a:moveTo>
                  <a:pt x="0" y="0"/>
                </a:moveTo>
                <a:lnTo>
                  <a:pt x="1790700" y="0"/>
                </a:lnTo>
                <a:lnTo>
                  <a:pt x="179070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96400" y="0"/>
            <a:ext cx="990600" cy="1447800"/>
          </a:xfrm>
          <a:custGeom>
            <a:avLst/>
            <a:gdLst/>
            <a:ahLst/>
            <a:cxnLst/>
            <a:rect r="r" b="b" t="t" l="l"/>
            <a:pathLst>
              <a:path h="1447800" w="990600">
                <a:moveTo>
                  <a:pt x="0" y="0"/>
                </a:moveTo>
                <a:lnTo>
                  <a:pt x="990600" y="0"/>
                </a:lnTo>
                <a:lnTo>
                  <a:pt x="9906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86900" y="2247900"/>
            <a:ext cx="800100" cy="1133475"/>
          </a:xfrm>
          <a:custGeom>
            <a:avLst/>
            <a:gdLst/>
            <a:ahLst/>
            <a:cxnLst/>
            <a:rect r="r" b="b" t="t" l="l"/>
            <a:pathLst>
              <a:path h="1133475" w="800100">
                <a:moveTo>
                  <a:pt x="0" y="0"/>
                </a:moveTo>
                <a:lnTo>
                  <a:pt x="800100" y="0"/>
                </a:lnTo>
                <a:lnTo>
                  <a:pt x="80010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4981575"/>
            <a:ext cx="990600" cy="2095500"/>
          </a:xfrm>
          <a:custGeom>
            <a:avLst/>
            <a:gdLst/>
            <a:ahLst/>
            <a:cxnLst/>
            <a:rect r="r" b="b" t="t" l="l"/>
            <a:pathLst>
              <a:path h="2095500" w="990600">
                <a:moveTo>
                  <a:pt x="0" y="0"/>
                </a:moveTo>
                <a:lnTo>
                  <a:pt x="990600" y="0"/>
                </a:lnTo>
                <a:lnTo>
                  <a:pt x="9906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500" y="8029575"/>
            <a:ext cx="609600" cy="495300"/>
          </a:xfrm>
          <a:custGeom>
            <a:avLst/>
            <a:gdLst/>
            <a:ahLst/>
            <a:cxnLst/>
            <a:rect r="r" b="b" t="t" l="l"/>
            <a:pathLst>
              <a:path h="495300" w="609600">
                <a:moveTo>
                  <a:pt x="0" y="0"/>
                </a:moveTo>
                <a:lnTo>
                  <a:pt x="609600" y="0"/>
                </a:lnTo>
                <a:lnTo>
                  <a:pt x="6096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86900" y="7867650"/>
            <a:ext cx="800100" cy="819150"/>
          </a:xfrm>
          <a:custGeom>
            <a:avLst/>
            <a:gdLst/>
            <a:ahLst/>
            <a:cxnLst/>
            <a:rect r="r" b="b" t="t" l="l"/>
            <a:pathLst>
              <a:path h="819150" w="800100">
                <a:moveTo>
                  <a:pt x="0" y="0"/>
                </a:moveTo>
                <a:lnTo>
                  <a:pt x="800100" y="0"/>
                </a:lnTo>
                <a:lnTo>
                  <a:pt x="800100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11410950"/>
            <a:ext cx="1390650" cy="1447800"/>
          </a:xfrm>
          <a:custGeom>
            <a:avLst/>
            <a:gdLst/>
            <a:ahLst/>
            <a:cxnLst/>
            <a:rect r="r" b="b" t="t" l="l"/>
            <a:pathLst>
              <a:path h="1447800" w="1390650">
                <a:moveTo>
                  <a:pt x="0" y="0"/>
                </a:moveTo>
                <a:lnTo>
                  <a:pt x="1390650" y="0"/>
                </a:lnTo>
                <a:lnTo>
                  <a:pt x="139065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934075" y="12372975"/>
            <a:ext cx="990600" cy="485775"/>
          </a:xfrm>
          <a:custGeom>
            <a:avLst/>
            <a:gdLst/>
            <a:ahLst/>
            <a:cxnLst/>
            <a:rect r="r" b="b" t="t" l="l"/>
            <a:pathLst>
              <a:path h="485775" w="990600">
                <a:moveTo>
                  <a:pt x="0" y="0"/>
                </a:moveTo>
                <a:lnTo>
                  <a:pt x="990600" y="0"/>
                </a:lnTo>
                <a:lnTo>
                  <a:pt x="99060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696325" y="11087100"/>
            <a:ext cx="1590675" cy="1619250"/>
          </a:xfrm>
          <a:custGeom>
            <a:avLst/>
            <a:gdLst/>
            <a:ahLst/>
            <a:cxnLst/>
            <a:rect r="r" b="b" t="t" l="l"/>
            <a:pathLst>
              <a:path h="1619250" w="1590675">
                <a:moveTo>
                  <a:pt x="0" y="0"/>
                </a:moveTo>
                <a:lnTo>
                  <a:pt x="1590675" y="0"/>
                </a:lnTo>
                <a:lnTo>
                  <a:pt x="1590675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90575" y="152400"/>
            <a:ext cx="8905875" cy="3390900"/>
          </a:xfrm>
          <a:custGeom>
            <a:avLst/>
            <a:gdLst/>
            <a:ahLst/>
            <a:cxnLst/>
            <a:rect r="r" b="b" t="t" l="l"/>
            <a:pathLst>
              <a:path h="3390900" w="8905875">
                <a:moveTo>
                  <a:pt x="0" y="0"/>
                </a:moveTo>
                <a:lnTo>
                  <a:pt x="8905875" y="0"/>
                </a:lnTo>
                <a:lnTo>
                  <a:pt x="8905875" y="3390900"/>
                </a:lnTo>
                <a:lnTo>
                  <a:pt x="0" y="33909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32988" y="321528"/>
            <a:ext cx="4000846" cy="56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003" spc="-80">
                <a:solidFill>
                  <a:srgbClr val="FF7828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HOẠT ĐỘNG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0180" y="1721625"/>
            <a:ext cx="7653528" cy="1495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7"/>
              </a:lnSpc>
            </a:pPr>
            <a:r>
              <a:rPr lang="en-US" sz="5279" spc="-105">
                <a:solidFill>
                  <a:srgbClr val="FF7828"/>
                </a:solidFill>
                <a:latin typeface="More Sugar"/>
                <a:ea typeface="More Sugar"/>
                <a:cs typeface="More Sugar"/>
                <a:sym typeface="More Sugar"/>
              </a:rPr>
              <a:t>Chia sẻ ý tưởng chế biến món ăn truyền thống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0180" y="3912747"/>
            <a:ext cx="7437501" cy="23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b="true" sz="1415" spc="-28">
                <a:solidFill>
                  <a:srgbClr val="304E7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Loa loa loa! Các siêu đầu bếp nhí hãy cùng chia sẻ công thức bí mật của nhóm mình nào!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81075" y="4657725"/>
            <a:ext cx="8324850" cy="1619250"/>
          </a:xfrm>
          <a:custGeom>
            <a:avLst/>
            <a:gdLst/>
            <a:ahLst/>
            <a:cxnLst/>
            <a:rect r="r" b="b" t="t" l="l"/>
            <a:pathLst>
              <a:path h="1619250" w="8324850">
                <a:moveTo>
                  <a:pt x="0" y="0"/>
                </a:moveTo>
                <a:lnTo>
                  <a:pt x="8324850" y="0"/>
                </a:lnTo>
                <a:lnTo>
                  <a:pt x="83248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81075" y="4495800"/>
            <a:ext cx="409575" cy="495300"/>
          </a:xfrm>
          <a:custGeom>
            <a:avLst/>
            <a:gdLst/>
            <a:ahLst/>
            <a:cxnLst/>
            <a:rect r="r" b="b" t="t" l="l"/>
            <a:pathLst>
              <a:path h="495300" w="409575">
                <a:moveTo>
                  <a:pt x="0" y="0"/>
                </a:moveTo>
                <a:lnTo>
                  <a:pt x="409575" y="0"/>
                </a:lnTo>
                <a:lnTo>
                  <a:pt x="4095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896350" y="4495800"/>
            <a:ext cx="600075" cy="495300"/>
          </a:xfrm>
          <a:custGeom>
            <a:avLst/>
            <a:gdLst/>
            <a:ahLst/>
            <a:cxnLst/>
            <a:rect r="r" b="b" t="t" l="l"/>
            <a:pathLst>
              <a:path h="495300" w="600075">
                <a:moveTo>
                  <a:pt x="0" y="0"/>
                </a:moveTo>
                <a:lnTo>
                  <a:pt x="600075" y="0"/>
                </a:lnTo>
                <a:lnTo>
                  <a:pt x="6000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81125" y="4657725"/>
            <a:ext cx="1190625" cy="1295400"/>
          </a:xfrm>
          <a:custGeom>
            <a:avLst/>
            <a:gdLst/>
            <a:ahLst/>
            <a:cxnLst/>
            <a:rect r="r" b="b" t="t" l="l"/>
            <a:pathLst>
              <a:path h="1295400" w="1190625">
                <a:moveTo>
                  <a:pt x="0" y="0"/>
                </a:moveTo>
                <a:lnTo>
                  <a:pt x="1190625" y="0"/>
                </a:lnTo>
                <a:lnTo>
                  <a:pt x="1190625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921508" y="4934054"/>
            <a:ext cx="5596128" cy="9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7"/>
              </a:lnSpc>
            </a:pPr>
            <a:r>
              <a:rPr lang="en-US" sz="2726" spc="-54" b="true">
                <a:solidFill>
                  <a:srgbClr val="304E7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Tên món ăn chúng mình sẽ chế biến là gì?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981075" y="6267450"/>
            <a:ext cx="8324850" cy="1609725"/>
          </a:xfrm>
          <a:custGeom>
            <a:avLst/>
            <a:gdLst/>
            <a:ahLst/>
            <a:cxnLst/>
            <a:rect r="r" b="b" t="t" l="l"/>
            <a:pathLst>
              <a:path h="1609725" w="8324850">
                <a:moveTo>
                  <a:pt x="0" y="0"/>
                </a:moveTo>
                <a:lnTo>
                  <a:pt x="8324850" y="0"/>
                </a:lnTo>
                <a:lnTo>
                  <a:pt x="8324850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81075" y="6105525"/>
            <a:ext cx="409575" cy="485775"/>
          </a:xfrm>
          <a:custGeom>
            <a:avLst/>
            <a:gdLst/>
            <a:ahLst/>
            <a:cxnLst/>
            <a:rect r="r" b="b" t="t" l="l"/>
            <a:pathLst>
              <a:path h="485775" w="409575">
                <a:moveTo>
                  <a:pt x="0" y="0"/>
                </a:moveTo>
                <a:lnTo>
                  <a:pt x="409575" y="0"/>
                </a:lnTo>
                <a:lnTo>
                  <a:pt x="4095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896350" y="6105525"/>
            <a:ext cx="600075" cy="485775"/>
          </a:xfrm>
          <a:custGeom>
            <a:avLst/>
            <a:gdLst/>
            <a:ahLst/>
            <a:cxnLst/>
            <a:rect r="r" b="b" t="t" l="l"/>
            <a:pathLst>
              <a:path h="485775" w="600075">
                <a:moveTo>
                  <a:pt x="0" y="0"/>
                </a:moveTo>
                <a:lnTo>
                  <a:pt x="600075" y="0"/>
                </a:lnTo>
                <a:lnTo>
                  <a:pt x="6000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81125" y="6429375"/>
            <a:ext cx="1190625" cy="1285875"/>
          </a:xfrm>
          <a:custGeom>
            <a:avLst/>
            <a:gdLst/>
            <a:ahLst/>
            <a:cxnLst/>
            <a:rect r="r" b="b" t="t" l="l"/>
            <a:pathLst>
              <a:path h="1285875" w="1190625">
                <a:moveTo>
                  <a:pt x="0" y="0"/>
                </a:moveTo>
                <a:lnTo>
                  <a:pt x="1190625" y="0"/>
                </a:lnTo>
                <a:lnTo>
                  <a:pt x="1190625" y="1285875"/>
                </a:lnTo>
                <a:lnTo>
                  <a:pt x="0" y="128587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921508" y="6862867"/>
            <a:ext cx="5359527" cy="9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7"/>
              </a:lnSpc>
            </a:pPr>
            <a:r>
              <a:rPr lang="en-US" sz="2726" spc="-54" b="true">
                <a:solidFill>
                  <a:srgbClr val="304E7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Vì sao nhóm mình lại chọn món ăn này nhỉ?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981075" y="7867650"/>
            <a:ext cx="8324850" cy="1619250"/>
          </a:xfrm>
          <a:custGeom>
            <a:avLst/>
            <a:gdLst/>
            <a:ahLst/>
            <a:cxnLst/>
            <a:rect r="r" b="b" t="t" l="l"/>
            <a:pathLst>
              <a:path h="1619250" w="8324850">
                <a:moveTo>
                  <a:pt x="0" y="0"/>
                </a:moveTo>
                <a:lnTo>
                  <a:pt x="8324850" y="0"/>
                </a:lnTo>
                <a:lnTo>
                  <a:pt x="83248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81075" y="7715250"/>
            <a:ext cx="409575" cy="485775"/>
          </a:xfrm>
          <a:custGeom>
            <a:avLst/>
            <a:gdLst/>
            <a:ahLst/>
            <a:cxnLst/>
            <a:rect r="r" b="b" t="t" l="l"/>
            <a:pathLst>
              <a:path h="485775" w="409575">
                <a:moveTo>
                  <a:pt x="0" y="0"/>
                </a:moveTo>
                <a:lnTo>
                  <a:pt x="409575" y="0"/>
                </a:lnTo>
                <a:lnTo>
                  <a:pt x="4095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896350" y="7715250"/>
            <a:ext cx="600075" cy="485775"/>
          </a:xfrm>
          <a:custGeom>
            <a:avLst/>
            <a:gdLst/>
            <a:ahLst/>
            <a:cxnLst/>
            <a:rect r="r" b="b" t="t" l="l"/>
            <a:pathLst>
              <a:path h="485775" w="600075">
                <a:moveTo>
                  <a:pt x="0" y="0"/>
                </a:moveTo>
                <a:lnTo>
                  <a:pt x="600075" y="0"/>
                </a:lnTo>
                <a:lnTo>
                  <a:pt x="600075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81125" y="7867650"/>
            <a:ext cx="1190625" cy="1457325"/>
          </a:xfrm>
          <a:custGeom>
            <a:avLst/>
            <a:gdLst/>
            <a:ahLst/>
            <a:cxnLst/>
            <a:rect r="r" b="b" t="t" l="l"/>
            <a:pathLst>
              <a:path h="1457325" w="1190625">
                <a:moveTo>
                  <a:pt x="0" y="0"/>
                </a:moveTo>
                <a:lnTo>
                  <a:pt x="1190625" y="0"/>
                </a:lnTo>
                <a:lnTo>
                  <a:pt x="1190625" y="1457325"/>
                </a:lnTo>
                <a:lnTo>
                  <a:pt x="0" y="145732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921508" y="8079607"/>
            <a:ext cx="6336792" cy="966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6"/>
              </a:lnSpc>
            </a:pPr>
            <a:r>
              <a:rPr lang="en-US" sz="2833" spc="-56" b="true">
                <a:solidFill>
                  <a:srgbClr val="FF782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chuẩn bị: Những dụng cụ và nguyên vật liệu nào đã sẵn sàng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981075" y="9315450"/>
            <a:ext cx="8324850" cy="1943100"/>
          </a:xfrm>
          <a:custGeom>
            <a:avLst/>
            <a:gdLst/>
            <a:ahLst/>
            <a:cxnLst/>
            <a:rect r="r" b="b" t="t" l="l"/>
            <a:pathLst>
              <a:path h="1943100" w="8324850">
                <a:moveTo>
                  <a:pt x="0" y="0"/>
                </a:moveTo>
                <a:lnTo>
                  <a:pt x="8324850" y="0"/>
                </a:lnTo>
                <a:lnTo>
                  <a:pt x="8324850" y="1943100"/>
                </a:lnTo>
                <a:lnTo>
                  <a:pt x="0" y="19431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981075" y="9153525"/>
            <a:ext cx="409575" cy="495300"/>
          </a:xfrm>
          <a:custGeom>
            <a:avLst/>
            <a:gdLst/>
            <a:ahLst/>
            <a:cxnLst/>
            <a:rect r="r" b="b" t="t" l="l"/>
            <a:pathLst>
              <a:path h="495300" w="409575">
                <a:moveTo>
                  <a:pt x="0" y="0"/>
                </a:moveTo>
                <a:lnTo>
                  <a:pt x="409575" y="0"/>
                </a:lnTo>
                <a:lnTo>
                  <a:pt x="4095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896350" y="9153525"/>
            <a:ext cx="600075" cy="495300"/>
          </a:xfrm>
          <a:custGeom>
            <a:avLst/>
            <a:gdLst/>
            <a:ahLst/>
            <a:cxnLst/>
            <a:rect r="r" b="b" t="t" l="l"/>
            <a:pathLst>
              <a:path h="495300" w="600075">
                <a:moveTo>
                  <a:pt x="0" y="0"/>
                </a:moveTo>
                <a:lnTo>
                  <a:pt x="600075" y="0"/>
                </a:lnTo>
                <a:lnTo>
                  <a:pt x="6000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81125" y="9639300"/>
            <a:ext cx="1000125" cy="1295400"/>
          </a:xfrm>
          <a:custGeom>
            <a:avLst/>
            <a:gdLst/>
            <a:ahLst/>
            <a:cxnLst/>
            <a:rect r="r" b="b" t="t" l="l"/>
            <a:pathLst>
              <a:path h="1295400" w="1000125">
                <a:moveTo>
                  <a:pt x="0" y="0"/>
                </a:moveTo>
                <a:lnTo>
                  <a:pt x="1000125" y="0"/>
                </a:lnTo>
                <a:lnTo>
                  <a:pt x="1000125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2972943" y="10141848"/>
            <a:ext cx="5750433" cy="9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7"/>
              </a:lnSpc>
            </a:pPr>
            <a:r>
              <a:rPr lang="en-US" sz="2726" spc="-54" b="true">
                <a:solidFill>
                  <a:srgbClr val="304E7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Cách thức chúng mình biến hóa ra món ăn đó,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DAHG-k5YLv0</dc:identifier>
  <dcterms:modified xsi:type="dcterms:W3CDTF">2011-08-01T06:04:30Z</dcterms:modified>
  <cp:revision>1</cp:revision>
  <dc:title>Mục tiêu:</dc:title>
</cp:coreProperties>
</file>