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audio3.wav" ContentType="audio/x-wav"/>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 id="2147483780" r:id="rId12"/>
    <p:sldMasterId id="2147483795" r:id="rId13"/>
  </p:sldMasterIdLst>
  <p:notesMasterIdLst>
    <p:notesMasterId r:id="rId49"/>
  </p:notesMasterIdLst>
  <p:sldIdLst>
    <p:sldId id="390" r:id="rId14"/>
    <p:sldId id="419" r:id="rId15"/>
    <p:sldId id="437" r:id="rId16"/>
    <p:sldId id="467" r:id="rId17"/>
    <p:sldId id="473" r:id="rId18"/>
    <p:sldId id="469" r:id="rId19"/>
    <p:sldId id="470" r:id="rId20"/>
    <p:sldId id="471" r:id="rId21"/>
    <p:sldId id="472" r:id="rId22"/>
    <p:sldId id="434" r:id="rId23"/>
    <p:sldId id="293" r:id="rId24"/>
    <p:sldId id="394" r:id="rId25"/>
    <p:sldId id="438" r:id="rId26"/>
    <p:sldId id="439" r:id="rId27"/>
    <p:sldId id="402" r:id="rId28"/>
    <p:sldId id="440" r:id="rId29"/>
    <p:sldId id="441" r:id="rId30"/>
    <p:sldId id="444" r:id="rId31"/>
    <p:sldId id="445" r:id="rId32"/>
    <p:sldId id="446" r:id="rId33"/>
    <p:sldId id="448" r:id="rId34"/>
    <p:sldId id="447" r:id="rId35"/>
    <p:sldId id="452" r:id="rId36"/>
    <p:sldId id="453" r:id="rId37"/>
    <p:sldId id="454" r:id="rId38"/>
    <p:sldId id="455" r:id="rId39"/>
    <p:sldId id="456" r:id="rId40"/>
    <p:sldId id="457" r:id="rId41"/>
    <p:sldId id="458" r:id="rId42"/>
    <p:sldId id="459" r:id="rId43"/>
    <p:sldId id="460" r:id="rId44"/>
    <p:sldId id="466" r:id="rId45"/>
    <p:sldId id="462" r:id="rId46"/>
    <p:sldId id="463" r:id="rId47"/>
    <p:sldId id="464"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ordia New" panose="020B0604020202020204" charset="-34"/>
      <p:regular r:id="rId54"/>
      <p:bold r:id="rId55"/>
      <p:italic r:id="rId56"/>
      <p:boldItalic r:id="rId57"/>
    </p:embeddedFont>
    <p:embeddedFont>
      <p:font typeface="Impact" panose="020B0806030902050204" pitchFamily="34" charset="0"/>
      <p:regular r:id="rId58"/>
    </p:embeddedFont>
    <p:embeddedFont>
      <p:font typeface="Chu Van An" panose="02020503050405090304" charset="0"/>
      <p:regular r:id="rId59"/>
      <p:bold r:id="rId60"/>
      <p:italic r:id="rId61"/>
      <p:boldItalic r:id="rId62"/>
    </p:embeddedFont>
    <p:embeddedFont>
      <p:font typeface="VNI-Times" panose="020B0604020202020204"/>
      <p:regular r:id="rId63"/>
      <p:bold r:id="rId64"/>
      <p:italic r:id="rId65"/>
      <p:boldItalic r:id="rId66"/>
    </p:embeddedFont>
    <p:embeddedFont>
      <p:font typeface="Calibri Light" panose="020F0302020204030204" pitchFamily="34" charset="0"/>
      <p:regular r:id="rId67"/>
      <p:italic r:id="rId6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9966"/>
    <a:srgbClr val="00CC66"/>
    <a:srgbClr val="FFCC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72" d="100"/>
          <a:sy n="72" d="100"/>
        </p:scale>
        <p:origin x="45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1.fntdata"/><Relationship Id="rId55"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5F881-444B-490E-9718-62A10BF5A421}"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55088454-7E43-4FAE-87F3-F294EB7D747A}" type="pres">
      <dgm:prSet presAssocID="{8DA5F881-444B-490E-9718-62A10BF5A421}" presName="linear" presStyleCnt="0">
        <dgm:presLayoutVars>
          <dgm:dir/>
          <dgm:animLvl val="lvl"/>
          <dgm:resizeHandles val="exact"/>
        </dgm:presLayoutVars>
      </dgm:prSet>
      <dgm:spPr/>
      <dgm:t>
        <a:bodyPr/>
        <a:lstStyle/>
        <a:p>
          <a:endParaRPr lang="en-US"/>
        </a:p>
      </dgm:t>
    </dgm:pt>
  </dgm:ptLst>
  <dgm:cxnLst>
    <dgm:cxn modelId="{3F7B93CB-2242-4C00-91BE-98737B3ECE80}" type="presOf" srcId="{8DA5F881-444B-490E-9718-62A10BF5A421}" destId="{55088454-7E43-4FAE-87F3-F294EB7D747A}"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A5F881-444B-490E-9718-62A10BF5A421}"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55088454-7E43-4FAE-87F3-F294EB7D747A}" type="pres">
      <dgm:prSet presAssocID="{8DA5F881-444B-490E-9718-62A10BF5A421}" presName="linear" presStyleCnt="0">
        <dgm:presLayoutVars>
          <dgm:dir/>
          <dgm:animLvl val="lvl"/>
          <dgm:resizeHandles val="exact"/>
        </dgm:presLayoutVars>
      </dgm:prSet>
      <dgm:spPr/>
      <dgm:t>
        <a:bodyPr/>
        <a:lstStyle/>
        <a:p>
          <a:endParaRPr lang="en-US"/>
        </a:p>
      </dgm:t>
    </dgm:pt>
  </dgm:ptLst>
  <dgm:cxnLst>
    <dgm:cxn modelId="{7563218B-A958-41F3-B041-35BB2CC77DA6}" type="presOf" srcId="{8DA5F881-444B-490E-9718-62A10BF5A421}" destId="{55088454-7E43-4FAE-87F3-F294EB7D747A}" srcOrd="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pPr/>
              <a:t>10/04/2025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pPr/>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77321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pPr/>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pPr/>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3310296A-1B10-4853-822D-2F92BD1F9CA1}" type="slidenum">
              <a:rPr lang="en-US"/>
              <a:pPr>
                <a:defRPr/>
              </a:pPr>
              <a:t>‹#›</a:t>
            </a:fld>
            <a:endParaRPr lang="en-US"/>
          </a:p>
        </p:txBody>
      </p:sp>
    </p:spTree>
    <p:extLst>
      <p:ext uri="{BB962C8B-B14F-4D97-AF65-F5344CB8AC3E}">
        <p14:creationId xmlns:p14="http://schemas.microsoft.com/office/powerpoint/2010/main" val="28629718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802EC87F-4B81-4B69-98F2-681F90A81944}" type="slidenum">
              <a:rPr lang="en-US"/>
              <a:pPr>
                <a:defRPr/>
              </a:pPr>
              <a:t>‹#›</a:t>
            </a:fld>
            <a:endParaRPr lang="en-US"/>
          </a:p>
        </p:txBody>
      </p:sp>
    </p:spTree>
    <p:extLst>
      <p:ext uri="{BB962C8B-B14F-4D97-AF65-F5344CB8AC3E}">
        <p14:creationId xmlns:p14="http://schemas.microsoft.com/office/powerpoint/2010/main" val="21098544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CFBE7721-168C-41C3-B356-120754898863}" type="slidenum">
              <a:rPr lang="en-US"/>
              <a:pPr>
                <a:defRPr/>
              </a:pPr>
              <a:t>‹#›</a:t>
            </a:fld>
            <a:endParaRPr lang="en-US"/>
          </a:p>
        </p:txBody>
      </p:sp>
    </p:spTree>
    <p:extLst>
      <p:ext uri="{BB962C8B-B14F-4D97-AF65-F5344CB8AC3E}">
        <p14:creationId xmlns:p14="http://schemas.microsoft.com/office/powerpoint/2010/main" val="3293950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294AE176-3572-4F0C-9A6A-35BD84925739}" type="slidenum">
              <a:rPr lang="en-US"/>
              <a:pPr>
                <a:defRPr/>
              </a:pPr>
              <a:t>‹#›</a:t>
            </a:fld>
            <a:endParaRPr lang="en-US"/>
          </a:p>
        </p:txBody>
      </p:sp>
    </p:spTree>
    <p:extLst>
      <p:ext uri="{BB962C8B-B14F-4D97-AF65-F5344CB8AC3E}">
        <p14:creationId xmlns:p14="http://schemas.microsoft.com/office/powerpoint/2010/main" val="39985028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smtClean="0">
                <a:latin typeface="Arial" charset="0"/>
              </a:defRPr>
            </a:lvl1pPr>
          </a:lstStyle>
          <a:p>
            <a:pPr>
              <a:defRPr/>
            </a:pPr>
            <a:fld id="{861B74D0-9230-4929-9390-3DD0B0C908C3}" type="slidenum">
              <a:rPr lang="en-US"/>
              <a:pPr>
                <a:defRPr/>
              </a:pPr>
              <a:t>‹#›</a:t>
            </a:fld>
            <a:endParaRPr lang="en-US"/>
          </a:p>
        </p:txBody>
      </p:sp>
    </p:spTree>
    <p:extLst>
      <p:ext uri="{BB962C8B-B14F-4D97-AF65-F5344CB8AC3E}">
        <p14:creationId xmlns:p14="http://schemas.microsoft.com/office/powerpoint/2010/main" val="4115386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atin typeface="Arial" charset="0"/>
              </a:defRPr>
            </a:lvl1pPr>
          </a:lstStyle>
          <a:p>
            <a:pPr>
              <a:defRPr/>
            </a:pPr>
            <a:fld id="{6EAB27DB-961F-44AB-9260-416882295F5B}" type="slidenum">
              <a:rPr lang="en-US"/>
              <a:pPr>
                <a:defRPr/>
              </a:pPr>
              <a:t>‹#›</a:t>
            </a:fld>
            <a:endParaRPr lang="en-US"/>
          </a:p>
        </p:txBody>
      </p:sp>
    </p:spTree>
    <p:extLst>
      <p:ext uri="{BB962C8B-B14F-4D97-AF65-F5344CB8AC3E}">
        <p14:creationId xmlns:p14="http://schemas.microsoft.com/office/powerpoint/2010/main" val="39385058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smtClean="0">
                <a:latin typeface="Arial" charset="0"/>
              </a:defRPr>
            </a:lvl1pPr>
          </a:lstStyle>
          <a:p>
            <a:pPr>
              <a:defRPr/>
            </a:pPr>
            <a:fld id="{853D093E-B836-451E-AE00-5343BAA5A4D7}" type="slidenum">
              <a:rPr lang="en-US"/>
              <a:pPr>
                <a:defRPr/>
              </a:pPr>
              <a:t>‹#›</a:t>
            </a:fld>
            <a:endParaRPr lang="en-US"/>
          </a:p>
        </p:txBody>
      </p:sp>
    </p:spTree>
    <p:extLst>
      <p:ext uri="{BB962C8B-B14F-4D97-AF65-F5344CB8AC3E}">
        <p14:creationId xmlns:p14="http://schemas.microsoft.com/office/powerpoint/2010/main" val="161252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47E0856D-A6DA-4B0E-8C43-E1BBB378038B}" type="slidenum">
              <a:rPr lang="en-US"/>
              <a:pPr>
                <a:defRPr/>
              </a:pPr>
              <a:t>‹#›</a:t>
            </a:fld>
            <a:endParaRPr lang="en-US"/>
          </a:p>
        </p:txBody>
      </p:sp>
    </p:spTree>
    <p:extLst>
      <p:ext uri="{BB962C8B-B14F-4D97-AF65-F5344CB8AC3E}">
        <p14:creationId xmlns:p14="http://schemas.microsoft.com/office/powerpoint/2010/main" val="41142234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atin typeface="Arial" charset="0"/>
              </a:defRPr>
            </a:lvl1pPr>
          </a:lstStyle>
          <a:p>
            <a:pPr>
              <a:defRPr/>
            </a:pPr>
            <a:fld id="{B45A5CE3-C53A-46BF-852A-723C622779E6}" type="slidenum">
              <a:rPr lang="en-US"/>
              <a:pPr>
                <a:defRPr/>
              </a:pPr>
              <a:t>‹#›</a:t>
            </a:fld>
            <a:endParaRPr lang="en-US"/>
          </a:p>
        </p:txBody>
      </p:sp>
    </p:spTree>
    <p:extLst>
      <p:ext uri="{BB962C8B-B14F-4D97-AF65-F5344CB8AC3E}">
        <p14:creationId xmlns:p14="http://schemas.microsoft.com/office/powerpoint/2010/main" val="37145839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FC4931F3-B0FE-4ECD-A107-41E1AFEF5D06}" type="slidenum">
              <a:rPr lang="en-US"/>
              <a:pPr>
                <a:defRPr/>
              </a:pPr>
              <a:t>‹#›</a:t>
            </a:fld>
            <a:endParaRPr lang="en-US"/>
          </a:p>
        </p:txBody>
      </p:sp>
    </p:spTree>
    <p:extLst>
      <p:ext uri="{BB962C8B-B14F-4D97-AF65-F5344CB8AC3E}">
        <p14:creationId xmlns:p14="http://schemas.microsoft.com/office/powerpoint/2010/main" val="12347831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28811964-045F-4F2D-AE4D-F55AD104E3FE}" type="slidenum">
              <a:rPr lang="en-US"/>
              <a:pPr>
                <a:defRPr/>
              </a:pPr>
              <a:t>‹#›</a:t>
            </a:fld>
            <a:endParaRPr lang="en-US"/>
          </a:p>
        </p:txBody>
      </p:sp>
    </p:spTree>
    <p:extLst>
      <p:ext uri="{BB962C8B-B14F-4D97-AF65-F5344CB8AC3E}">
        <p14:creationId xmlns:p14="http://schemas.microsoft.com/office/powerpoint/2010/main" val="679207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07EC96F2-A01F-4C39-96B0-18E365CDDE79}" type="slidenum">
              <a:rPr lang="en-US"/>
              <a:pPr>
                <a:defRPr/>
              </a:pPr>
              <a:t>‹#›</a:t>
            </a:fld>
            <a:endParaRPr lang="en-US"/>
          </a:p>
        </p:txBody>
      </p:sp>
    </p:spTree>
    <p:extLst>
      <p:ext uri="{BB962C8B-B14F-4D97-AF65-F5344CB8AC3E}">
        <p14:creationId xmlns:p14="http://schemas.microsoft.com/office/powerpoint/2010/main" val="31104103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atin typeface="Arial" charset="0"/>
              </a:defRPr>
            </a:lvl1pPr>
          </a:lstStyle>
          <a:p>
            <a:pPr>
              <a:defRPr/>
            </a:pPr>
            <a:fld id="{E2DB863D-D8CA-44ED-B604-EA1ECAA2EE12}" type="slidenum">
              <a:rPr lang="en-US"/>
              <a:pPr>
                <a:defRPr/>
              </a:pPr>
              <a:t>‹#›</a:t>
            </a:fld>
            <a:endParaRPr lang="en-US"/>
          </a:p>
        </p:txBody>
      </p:sp>
    </p:spTree>
    <p:extLst>
      <p:ext uri="{BB962C8B-B14F-4D97-AF65-F5344CB8AC3E}">
        <p14:creationId xmlns:p14="http://schemas.microsoft.com/office/powerpoint/2010/main" val="3431965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0940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5747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4210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28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8146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1662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9115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5945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8785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1870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88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pPr/>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smtClean="0">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smtClean="0">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atin typeface="Arial" charset="0"/>
              </a:defRPr>
            </a:lvl1pPr>
          </a:lstStyle>
          <a:p>
            <a:pPr>
              <a:defRPr/>
            </a:pPr>
            <a:fld id="{07EC96F2-A01F-4C39-96B0-18E365CDDE79}" type="slidenum">
              <a:rPr lang="en-US"/>
              <a:pPr>
                <a:defRPr/>
              </a:pPr>
              <a:t>‹#›</a:t>
            </a:fld>
            <a:endParaRPr lang="en-US"/>
          </a:p>
        </p:txBody>
      </p:sp>
    </p:spTree>
    <p:extLst>
      <p:ext uri="{BB962C8B-B14F-4D97-AF65-F5344CB8AC3E}">
        <p14:creationId xmlns:p14="http://schemas.microsoft.com/office/powerpoint/2010/main" val="3869914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pPr/>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pPr/>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pPr/>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pPr/>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pPr/>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pPr/>
              <a:t>10/04/2025</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pPr/>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4.gi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6.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4.gif"/><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8.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6.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5.gif"/><Relationship Id="rId2" Type="http://schemas.openxmlformats.org/officeDocument/2006/relationships/slideLayout" Target="../slideLayouts/slideLayout24.xml"/><Relationship Id="rId16" Type="http://schemas.openxmlformats.org/officeDocument/2006/relationships/image" Target="../media/image4.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gif"/><Relationship Id="rId10" Type="http://schemas.openxmlformats.org/officeDocument/2006/relationships/slideLayout" Target="../slideLayouts/slideLayout32.xml"/><Relationship Id="rId19" Type="http://schemas.openxmlformats.org/officeDocument/2006/relationships/image" Target="../media/image7.gif"/><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9.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0.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3.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2007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2007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itchFamily="34" charset="0"/>
              </a:defRPr>
            </a:lvl1pPr>
          </a:lstStyle>
          <a:p>
            <a:pPr fontAlgn="base">
              <a:spcBef>
                <a:spcPct val="0"/>
              </a:spcBef>
              <a:spcAft>
                <a:spcPct val="0"/>
              </a:spcAft>
              <a:defRPr/>
            </a:pPr>
            <a:fld id="{0A6F51BD-2980-4909-9728-02AA673C4BE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012953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pPr defTabSz="1219170"/>
            <a:fld id="{D746744B-6CC8-4ED2-8A71-07BEB184F142}" type="datetimeFigureOut">
              <a:rPr lang="en-US" smtClean="0">
                <a:solidFill>
                  <a:prstClr val="black">
                    <a:tint val="75000"/>
                  </a:prstClr>
                </a:solidFill>
              </a:rPr>
              <a:pPr defTabSz="1219170"/>
              <a:t>4/10/2025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pPr defTabSz="1219170"/>
            <a:fld id="{FF21B5B8-D539-4E5C-A527-7E3AD844CB1B}"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2302121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4"/>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4.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jpeg"/><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4.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jpeg"/><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4.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jpeg"/><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3.gif"/><Relationship Id="rId10" Type="http://schemas.openxmlformats.org/officeDocument/2006/relationships/image" Target="../media/image49.gif"/><Relationship Id="rId4" Type="http://schemas.openxmlformats.org/officeDocument/2006/relationships/image" Target="../media/image55.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5.png"/><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52.gif"/><Relationship Id="rId4" Type="http://schemas.openxmlformats.org/officeDocument/2006/relationships/image" Target="../media/image4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gif"/><Relationship Id="rId1" Type="http://schemas.openxmlformats.org/officeDocument/2006/relationships/slideLayout" Target="../slideLayouts/slideLayout29.xml"/><Relationship Id="rId5" Type="http://schemas.openxmlformats.org/officeDocument/2006/relationships/image" Target="../media/image7.gif"/><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1.xml"/><Relationship Id="rId18" Type="http://schemas.openxmlformats.org/officeDocument/2006/relationships/image" Target="../media/image32.png"/><Relationship Id="rId3" Type="http://schemas.openxmlformats.org/officeDocument/2006/relationships/slide" Target="slide7.xml"/><Relationship Id="rId21" Type="http://schemas.microsoft.com/office/2007/relationships/hdphoto" Target="../media/hdphoto5.wdp"/><Relationship Id="rId7" Type="http://schemas.openxmlformats.org/officeDocument/2006/relationships/image" Target="../media/image26.pn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4.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36.xml"/><Relationship Id="rId6" Type="http://schemas.openxmlformats.org/officeDocument/2006/relationships/slide" Target="slide6.xml"/><Relationship Id="rId11" Type="http://schemas.openxmlformats.org/officeDocument/2006/relationships/slide" Target="slide9.xml"/><Relationship Id="rId5" Type="http://schemas.microsoft.com/office/2007/relationships/hdphoto" Target="../media/hdphoto3.wdp"/><Relationship Id="rId15" Type="http://schemas.openxmlformats.org/officeDocument/2006/relationships/slide" Target="slide10.xml"/><Relationship Id="rId23" Type="http://schemas.openxmlformats.org/officeDocument/2006/relationships/image" Target="../media/image36.gif"/><Relationship Id="rId10" Type="http://schemas.openxmlformats.org/officeDocument/2006/relationships/image" Target="../media/image27.png"/><Relationship Id="rId19"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slide" Target="slide8.xml"/><Relationship Id="rId14" Type="http://schemas.openxmlformats.org/officeDocument/2006/relationships/image" Target="../media/image29.png"/><Relationship Id="rId22" Type="http://schemas.openxmlformats.org/officeDocument/2006/relationships/image" Target="../media/image35.gif"/></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6.wdp"/><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6.wdp"/><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6.wdp"/><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6.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2576946" y="1432611"/>
            <a:ext cx="6858000" cy="1676400"/>
          </a:xfrm>
          <a:prstGeom prst="rect">
            <a:avLst/>
          </a:prstGeom>
        </p:spPr>
        <p:txBody>
          <a:bodyPr wrap="none" fromWordArt="1">
            <a:prstTxWarp prst="textPlain">
              <a:avLst>
                <a:gd name="adj" fmla="val 50000"/>
              </a:avLst>
            </a:prstTxWarp>
          </a:bodyPr>
          <a:lstStyle/>
          <a:p>
            <a:pPr algn="ctr"/>
            <a:r>
              <a:rPr lang="en-US" sz="3600" b="1" kern="1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ÑEÁN DÖÏ GIÔØ MOÂN TIN HỌC LỚP 6 A</a:t>
            </a: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560807" y="318521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0000FF"/>
                </a:solidFill>
                <a:latin typeface="VNI-Times" pitchFamily="2" charset="0"/>
              </a:rPr>
              <a:t>CHUÙC CAÙC EM HOÏC TOÁT</a:t>
            </a:r>
          </a:p>
        </p:txBody>
      </p:sp>
      <p:sp>
        <p:nvSpPr>
          <p:cNvPr id="8" name="Rectangle 3">
            <a:extLst>
              <a:ext uri="{FF2B5EF4-FFF2-40B4-BE49-F238E27FC236}">
                <a16:creationId xmlns:a16="http://schemas.microsoft.com/office/drawing/2014/main" id="{B2801ADD-39A9-4313-88C6-528A13508C45}"/>
              </a:ext>
            </a:extLst>
          </p:cNvPr>
          <p:cNvSpPr/>
          <p:nvPr/>
        </p:nvSpPr>
        <p:spPr>
          <a:xfrm>
            <a:off x="0" y="274782"/>
            <a:ext cx="11498731" cy="1752600"/>
          </a:xfrm>
          <a:prstGeom prst="rect">
            <a:avLst/>
          </a:prstGeom>
          <a:noFill/>
        </p:spPr>
        <p:txBody>
          <a:bodyPr wrap="none" lIns="121920" tIns="60960" rIns="121920" bIns="60960" numCol="1">
            <a:prstTxWarp prst="textDeflateBottom">
              <a:avLst/>
            </a:prstTxWarp>
            <a:spAutoFit/>
          </a:bodyPr>
          <a:lstStyle/>
          <a:p>
            <a:pPr algn="ctr"/>
            <a:r>
              <a:rPr lang="en-US" sz="5867" b="1" err="1">
                <a:ln w="1905"/>
                <a:solidFill>
                  <a:srgbClr val="FF0000"/>
                </a:solidFill>
                <a:effectLst>
                  <a:innerShdw blurRad="69850" dist="43180" dir="5400000">
                    <a:srgbClr val="000000">
                      <a:alpha val="65000"/>
                    </a:srgbClr>
                  </a:innerShdw>
                </a:effectLst>
              </a:rPr>
              <a:t>Kính</a:t>
            </a:r>
            <a:r>
              <a:rPr lang="en-US" sz="5867" b="1">
                <a:ln w="1905"/>
                <a:solidFill>
                  <a:srgbClr val="FF0000"/>
                </a:solidFill>
                <a:effectLst>
                  <a:innerShdw blurRad="69850" dist="43180" dir="5400000">
                    <a:srgbClr val="000000">
                      <a:alpha val="65000"/>
                    </a:srgbClr>
                  </a:innerShdw>
                </a:effectLst>
              </a:rPr>
              <a:t> </a:t>
            </a:r>
            <a:r>
              <a:rPr lang="en-US" sz="5867" b="1" err="1">
                <a:ln w="1905"/>
                <a:solidFill>
                  <a:srgbClr val="FF0000"/>
                </a:solidFill>
                <a:effectLst>
                  <a:innerShdw blurRad="69850" dist="43180" dir="5400000">
                    <a:srgbClr val="000000">
                      <a:alpha val="65000"/>
                    </a:srgbClr>
                  </a:innerShdw>
                </a:effectLst>
              </a:rPr>
              <a:t>chào</a:t>
            </a:r>
            <a:r>
              <a:rPr lang="en-US" sz="5867" b="1">
                <a:ln w="1905"/>
                <a:solidFill>
                  <a:srgbClr val="FF0000"/>
                </a:solidFill>
                <a:effectLst>
                  <a:innerShdw blurRad="69850" dist="43180" dir="5400000">
                    <a:srgbClr val="000000">
                      <a:alpha val="65000"/>
                    </a:srgbClr>
                  </a:innerShdw>
                </a:effectLst>
              </a:rPr>
              <a:t> </a:t>
            </a:r>
            <a:r>
              <a:rPr lang="en-US" sz="5867" b="1" err="1">
                <a:ln w="1905"/>
                <a:solidFill>
                  <a:srgbClr val="FF0000"/>
                </a:solidFill>
                <a:effectLst>
                  <a:innerShdw blurRad="69850" dist="43180" dir="5400000">
                    <a:srgbClr val="000000">
                      <a:alpha val="65000"/>
                    </a:srgbClr>
                  </a:innerShdw>
                </a:effectLst>
              </a:rPr>
              <a:t>quý</a:t>
            </a:r>
            <a:r>
              <a:rPr lang="en-US" sz="5867" b="1">
                <a:ln w="1905"/>
                <a:solidFill>
                  <a:srgbClr val="FF0000"/>
                </a:solidFill>
                <a:effectLst>
                  <a:innerShdw blurRad="69850" dist="43180" dir="5400000">
                    <a:srgbClr val="000000">
                      <a:alpha val="65000"/>
                    </a:srgbClr>
                  </a:innerShdw>
                </a:effectLst>
              </a:rPr>
              <a:t> </a:t>
            </a:r>
            <a:r>
              <a:rPr lang="en-US" sz="5867" b="1" err="1">
                <a:ln w="1905"/>
                <a:solidFill>
                  <a:srgbClr val="FF0000"/>
                </a:solidFill>
                <a:effectLst>
                  <a:innerShdw blurRad="69850" dist="43180" dir="5400000">
                    <a:srgbClr val="000000">
                      <a:alpha val="65000"/>
                    </a:srgbClr>
                  </a:innerShdw>
                </a:effectLst>
              </a:rPr>
              <a:t>thầy</a:t>
            </a:r>
            <a:r>
              <a:rPr lang="en-US" sz="5867" b="1">
                <a:ln w="1905"/>
                <a:solidFill>
                  <a:srgbClr val="FF0000"/>
                </a:solidFill>
                <a:effectLst>
                  <a:innerShdw blurRad="69850" dist="43180" dir="5400000">
                    <a:srgbClr val="000000">
                      <a:alpha val="65000"/>
                    </a:srgbClr>
                  </a:innerShdw>
                </a:effectLst>
              </a:rPr>
              <a:t> </a:t>
            </a:r>
            <a:r>
              <a:rPr lang="en-US" sz="5867" b="1" err="1">
                <a:ln w="1905"/>
                <a:solidFill>
                  <a:srgbClr val="FF0000"/>
                </a:solidFill>
                <a:effectLst>
                  <a:innerShdw blurRad="69850" dist="43180" dir="5400000">
                    <a:srgbClr val="000000">
                      <a:alpha val="65000"/>
                    </a:srgbClr>
                  </a:innerShdw>
                </a:effectLst>
              </a:rPr>
              <a:t>cô</a:t>
            </a:r>
            <a:endParaRPr lang="en-US" sz="5867" b="1">
              <a:ln w="1905"/>
              <a:solidFill>
                <a:srgbClr val="FF0000"/>
              </a:solidFill>
              <a:effectLst>
                <a:innerShdw blurRad="69850" dist="43180" dir="5400000">
                  <a:srgbClr val="000000">
                    <a:alpha val="65000"/>
                  </a:srgbClr>
                </a:innerShdw>
              </a:effectLst>
            </a:endParaRPr>
          </a:p>
        </p:txBody>
      </p:sp>
      <p:sp>
        <p:nvSpPr>
          <p:cNvPr id="9"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0" y="5534561"/>
            <a:ext cx="120950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TRƯỜNG THCS Phan Đình Phùng</a:t>
            </a:r>
          </a:p>
          <a:p>
            <a:pPr algn="ctr" eaLnBrk="1" hangingPunct="1">
              <a:spcBef>
                <a:spcPct val="50000"/>
              </a:spcBef>
            </a:pPr>
            <a:r>
              <a:rPr lang="en-US" altLang="en-US" sz="3200" b="1" err="1">
                <a:solidFill>
                  <a:srgbClr val="0000FF"/>
                </a:solidFill>
                <a:latin typeface="Times New Roman" panose="02020603050405020304" pitchFamily="18" charset="0"/>
                <a:cs typeface="Times New Roman" panose="02020603050405020304" pitchFamily="18" charset="0"/>
              </a:rPr>
              <a:t>Gv</a:t>
            </a:r>
            <a:r>
              <a:rPr lang="en-US" altLang="en-US" sz="3200" b="1">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thực</a:t>
            </a:r>
            <a:r>
              <a:rPr lang="en-US" altLang="en-US" sz="3200" b="1">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hiện</a:t>
            </a:r>
            <a:r>
              <a:rPr lang="en-US" altLang="en-US" sz="3200" b="1">
                <a:solidFill>
                  <a:srgbClr val="0000FF"/>
                </a:solidFill>
                <a:latin typeface="Times New Roman" panose="02020603050405020304" pitchFamily="18" charset="0"/>
                <a:cs typeface="Times New Roman" panose="02020603050405020304" pitchFamily="18" charset="0"/>
              </a:rPr>
              <a:t>: </a:t>
            </a:r>
            <a:r>
              <a:rPr lang="en-US" altLang="en-US" sz="3200" b="1" err="1">
                <a:solidFill>
                  <a:srgbClr val="0000FF"/>
                </a:solidFill>
                <a:latin typeface="Times New Roman" panose="02020603050405020304" pitchFamily="18" charset="0"/>
                <a:cs typeface="Times New Roman" panose="02020603050405020304" pitchFamily="18" charset="0"/>
              </a:rPr>
              <a:t>Nguyễn</a:t>
            </a:r>
            <a:r>
              <a:rPr lang="en-US" altLang="en-US" sz="3200" b="1">
                <a:solidFill>
                  <a:srgbClr val="0000FF"/>
                </a:solidFill>
                <a:latin typeface="Times New Roman" panose="02020603050405020304" pitchFamily="18" charset="0"/>
                <a:cs typeface="Times New Roman" panose="02020603050405020304" pitchFamily="18" charset="0"/>
              </a:rPr>
              <a:t> Ngọc Tú</a:t>
            </a:r>
          </a:p>
        </p:txBody>
      </p:sp>
    </p:spTree>
    <p:extLst>
      <p:ext uri="{BB962C8B-B14F-4D97-AF65-F5344CB8AC3E}">
        <p14:creationId xmlns:p14="http://schemas.microsoft.com/office/powerpoint/2010/main" val="14969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par>
                          <p:cTn id="23" fill="hold">
                            <p:stCondLst>
                              <p:cond delay="4500"/>
                            </p:stCondLst>
                            <p:childTnLst>
                              <p:par>
                                <p:cTn id="24" presetID="18" presetClass="entr" presetSubtype="6" fill="hold"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strips(downRight)">
                                      <p:cBhvr>
                                        <p:cTn id="26" dur="500"/>
                                        <p:tgtEl>
                                          <p:spTgt spid="9">
                                            <p:txEl>
                                              <p:pRg st="0" end="0"/>
                                            </p:txEl>
                                          </p:spTgt>
                                        </p:tgtEl>
                                      </p:cBhvr>
                                    </p:animEffect>
                                  </p:childTnLst>
                                </p:cTn>
                              </p:par>
                            </p:childTnLst>
                          </p:cTn>
                        </p:par>
                        <p:par>
                          <p:cTn id="27" fill="hold">
                            <p:stCondLst>
                              <p:cond delay="5000"/>
                            </p:stCondLst>
                            <p:childTnLst>
                              <p:par>
                                <p:cTn id="28" presetID="18" presetClass="entr" presetSubtype="6"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strips(downRight)">
                                      <p:cBhvr>
                                        <p:cTn id="30" dur="500"/>
                                        <p:tgtEl>
                                          <p:spTgt spid="9">
                                            <p:txEl>
                                              <p:pRg st="1" end="1"/>
                                            </p:txEl>
                                          </p:spTgt>
                                        </p:tgtEl>
                                      </p:cBhvr>
                                    </p:animEffect>
                                  </p:childTnLst>
                                </p:cTn>
                              </p:par>
                            </p:childTnLst>
                          </p:cTn>
                        </p:par>
                        <p:par>
                          <p:cTn id="31" fill="hold">
                            <p:stCondLst>
                              <p:cond delay="5500"/>
                            </p:stCondLst>
                            <p:childTnLst>
                              <p:par>
                                <p:cTn id="32" presetID="6" presetClass="emph" presetSubtype="0" fill="hold" grpId="0" nodeType="afterEffect">
                                  <p:stCondLst>
                                    <p:cond delay="0"/>
                                  </p:stCondLst>
                                  <p:childTnLst>
                                    <p:animScale>
                                      <p:cBhvr>
                                        <p:cTn id="33" dur="2000" fill="hold"/>
                                        <p:tgtEl>
                                          <p:spTgt spid="9">
                                            <p:txEl>
                                              <p:pRg st="0" end="0"/>
                                            </p:txEl>
                                          </p:spTgt>
                                        </p:tgtEl>
                                      </p:cBhvr>
                                      <p:by x="120000" y="120000"/>
                                    </p:animScale>
                                  </p:childTnLst>
                                </p:cTn>
                              </p:par>
                              <p:par>
                                <p:cTn id="34" presetID="6" presetClass="emph" presetSubtype="0" fill="hold" grpId="0" nodeType="withEffect">
                                  <p:stCondLst>
                                    <p:cond delay="0"/>
                                  </p:stCondLst>
                                  <p:childTnLst>
                                    <p:animScale>
                                      <p:cBhvr>
                                        <p:cTn id="35" dur="2000" fill="hold"/>
                                        <p:tgtEl>
                                          <p:spTgt spid="9">
                                            <p:txEl>
                                              <p:pRg st="1" end="1"/>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862797" y="547971"/>
            <a:ext cx="853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6000" b="1">
                <a:solidFill>
                  <a:srgbClr val="FF0066"/>
                </a:solidFill>
                <a:latin typeface="Times New Roman" panose="02020603050405020304" pitchFamily="18" charset="0"/>
                <a:cs typeface="Times New Roman" panose="02020603050405020304" pitchFamily="18" charset="0"/>
              </a:rPr>
              <a:t>TIẾT…. </a:t>
            </a:r>
          </a:p>
        </p:txBody>
      </p:sp>
      <p:sp>
        <p:nvSpPr>
          <p:cNvPr id="7" name="Rectangle 6"/>
          <p:cNvSpPr/>
          <p:nvPr/>
        </p:nvSpPr>
        <p:spPr>
          <a:xfrm>
            <a:off x="370704" y="1884218"/>
            <a:ext cx="11677134" cy="1015663"/>
          </a:xfrm>
          <a:prstGeom prst="rect">
            <a:avLst/>
          </a:prstGeom>
        </p:spPr>
        <p:txBody>
          <a:bodyPr wrap="square">
            <a:spAutoFit/>
          </a:bodyPr>
          <a:lstStyle/>
          <a:p>
            <a:r>
              <a:rPr lang="en-US" sz="6000">
                <a:solidFill>
                  <a:srgbClr val="FF0000"/>
                </a:solidFill>
                <a:latin typeface="Times New Roman" panose="02020603050405020304" pitchFamily="18" charset="0"/>
                <a:cs typeface="Times New Roman" panose="02020603050405020304" pitchFamily="18" charset="0"/>
              </a:rPr>
              <a:t>BÀI 7: KHÁI NIỆM THUẬT TOÁN</a:t>
            </a:r>
          </a:p>
        </p:txBody>
      </p:sp>
    </p:spTree>
    <p:extLst>
      <p:ext uri="{BB962C8B-B14F-4D97-AF65-F5344CB8AC3E}">
        <p14:creationId xmlns:p14="http://schemas.microsoft.com/office/powerpoint/2010/main" val="3381261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64755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r>
              <a:rPr lang="en-US" b="1">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31863" y="-6978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Khài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9161564"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864" y="1286934"/>
            <a:ext cx="11887200" cy="2554545"/>
          </a:xfrm>
          <a:prstGeom prst="rect">
            <a:avLst/>
          </a:prstGeom>
        </p:spPr>
        <p:txBody>
          <a:bodyPr wrap="square">
            <a:spAutoFit/>
          </a:bodyPr>
          <a:lstStyle/>
          <a:p>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thang </a:t>
            </a:r>
            <a:r>
              <a:rPr lang="en-US" sz="3200" dirty="0" err="1">
                <a:solidFill>
                  <a:srgbClr val="0000FF"/>
                </a:solidFill>
                <a:latin typeface="Times New Roman" panose="02020603050405020304" pitchFamily="18" charset="0"/>
                <a:cs typeface="Times New Roman" panose="02020603050405020304" pitchFamily="18" charset="0"/>
              </a:rPr>
              <a:t>thông</a:t>
            </a:r>
            <a:r>
              <a:rPr lang="en-US" sz="3200" dirty="0">
                <a:solidFill>
                  <a:srgbClr val="0000FF"/>
                </a:solidFill>
                <a:latin typeface="Times New Roman" panose="02020603050405020304" pitchFamily="18" charset="0"/>
                <a:cs typeface="Times New Roman" panose="02020603050405020304" pitchFamily="18" charset="0"/>
              </a:rPr>
              <a:t> qua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thơ</a:t>
            </a:r>
            <a:r>
              <a:rPr lang="en-US" sz="3200" dirty="0">
                <a:solidFill>
                  <a:srgbClr val="0000FF"/>
                </a:solidFill>
                <a:latin typeface="Times New Roman" panose="02020603050405020304" pitchFamily="18" charset="0"/>
                <a:cs typeface="Times New Roman" panose="02020603050405020304" pitchFamily="18" charset="0"/>
              </a:rPr>
              <a:t>:</a:t>
            </a:r>
          </a:p>
          <a:p>
            <a:pPr algn="ct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Muốn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tìm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diện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thang</a:t>
            </a:r>
          </a:p>
          <a:p>
            <a:pPr algn="ctr"/>
            <a:r>
              <a:rPr lang="en-US" sz="3200" dirty="0" err="1">
                <a:solidFill>
                  <a:srgbClr val="0000FF"/>
                </a:solidFill>
                <a:latin typeface="Times New Roman" panose="02020603050405020304" pitchFamily="18" charset="0"/>
                <a:cs typeface="Times New Roman" panose="02020603050405020304" pitchFamily="18" charset="0"/>
              </a:rPr>
              <a:t>Đáy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lớn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đáy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bé</a:t>
            </a:r>
            <a:r>
              <a:rPr lang="en-US" sz="3200" dirty="0">
                <a:solidFill>
                  <a:srgbClr val="0000FF"/>
                </a:solidFill>
                <a:latin typeface="Times New Roman" panose="02020603050405020304" pitchFamily="18" charset="0"/>
                <a:cs typeface="Times New Roman" panose="02020603050405020304" pitchFamily="18" charset="0"/>
              </a:rPr>
              <a:t> ta </a:t>
            </a:r>
            <a:r>
              <a:rPr lang="en-US" sz="3200" dirty="0" err="1">
                <a:solidFill>
                  <a:srgbClr val="0000FF"/>
                </a:solidFill>
                <a:latin typeface="Times New Roman" panose="02020603050405020304" pitchFamily="18" charset="0"/>
                <a:cs typeface="Times New Roman" panose="02020603050405020304" pitchFamily="18" charset="0"/>
              </a:rPr>
              <a:t>mang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cộng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endParaRPr lang="en-US" sz="3200" dirty="0">
              <a:solidFill>
                <a:srgbClr val="0000FF"/>
              </a:solidFill>
              <a:latin typeface="Times New Roman" panose="02020603050405020304" pitchFamily="18" charset="0"/>
              <a:cs typeface="Times New Roman" panose="02020603050405020304" pitchFamily="18" charset="0"/>
            </a:endParaRPr>
          </a:p>
          <a:p>
            <a:pPr algn="ctr"/>
            <a:r>
              <a:rPr lang="en-US" sz="3200" dirty="0" err="1">
                <a:solidFill>
                  <a:srgbClr val="0000FF"/>
                </a:solidFill>
                <a:latin typeface="Times New Roman" panose="02020603050405020304" pitchFamily="18" charset="0"/>
                <a:cs typeface="Times New Roman" panose="02020603050405020304" pitchFamily="18" charset="0"/>
              </a:rPr>
              <a:t>Rồi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nhân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cao</a:t>
            </a:r>
            <a:endParaRPr lang="en-US" sz="3200" dirty="0">
              <a:solidFill>
                <a:srgbClr val="0000FF"/>
              </a:solidFill>
              <a:latin typeface="Times New Roman" panose="02020603050405020304" pitchFamily="18" charset="0"/>
              <a:cs typeface="Times New Roman" panose="02020603050405020304" pitchFamily="18" charset="0"/>
            </a:endParaRPr>
          </a:p>
          <a:p>
            <a:pPr algn="ctr"/>
            <a:r>
              <a:rPr lang="en-US" sz="3200" dirty="0">
                <a:solidFill>
                  <a:srgbClr val="0000FF"/>
                </a:solidFill>
                <a:latin typeface="Times New Roman" panose="02020603050405020304" pitchFamily="18" charset="0"/>
                <a:cs typeface="Times New Roman" panose="02020603050405020304" pitchFamily="18" charset="0"/>
              </a:rPr>
              <a:t>Chia </a:t>
            </a:r>
            <a:r>
              <a:rPr lang="en-US" sz="3200" dirty="0" err="1">
                <a:solidFill>
                  <a:srgbClr val="0000FF"/>
                </a:solidFill>
                <a:latin typeface="Times New Roman" panose="02020603050405020304" pitchFamily="18" charset="0"/>
                <a:cs typeface="Times New Roman" panose="02020603050405020304" pitchFamily="18" charset="0"/>
              </a:rPr>
              <a:t>đôi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lấy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nữa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thế</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cũng</a:t>
            </a:r>
            <a:r>
              <a:rPr lang="en-US" sz="3200" dirty="0">
                <a:solidFill>
                  <a:srgbClr val="0000FF"/>
                </a:solidFill>
                <a:latin typeface="Times New Roman" panose="02020603050405020304" pitchFamily="18" charset="0"/>
                <a:cs typeface="Times New Roman" panose="02020603050405020304" pitchFamily="18" charset="0"/>
              </a:rPr>
              <a:t> ra.”</a:t>
            </a:r>
          </a:p>
        </p:txBody>
      </p:sp>
      <p:sp>
        <p:nvSpPr>
          <p:cNvPr id="7" name="Rectangle 6"/>
          <p:cNvSpPr/>
          <p:nvPr/>
        </p:nvSpPr>
        <p:spPr>
          <a:xfrm>
            <a:off x="31865" y="3863994"/>
            <a:ext cx="11887200" cy="2062103"/>
          </a:xfrm>
          <a:prstGeom prst="rect">
            <a:avLst/>
          </a:prstGeom>
        </p:spPr>
        <p:txBody>
          <a:bodyPr wrap="square">
            <a:spAutoFit/>
          </a:bodyPr>
          <a:lstStyle/>
          <a:p>
            <a:r>
              <a:rPr lang="en-US" sz="3200" b="1" err="1">
                <a:solidFill>
                  <a:srgbClr val="0000FF"/>
                </a:solidFill>
                <a:latin typeface="Times New Roman" pitchFamily="18" charset="0"/>
                <a:cs typeface="Times New Roman" panose="02020603050405020304" pitchFamily="18" charset="0"/>
              </a:rPr>
              <a:t>Các</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bước</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tính</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diện</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tích</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hình</a:t>
            </a:r>
            <a:r>
              <a:rPr lang="en-US" sz="3200" b="1">
                <a:solidFill>
                  <a:srgbClr val="0000FF"/>
                </a:solidFill>
                <a:latin typeface="Times New Roman" pitchFamily="18" charset="0"/>
                <a:cs typeface="Times New Roman" panose="02020603050405020304" pitchFamily="18" charset="0"/>
              </a:rPr>
              <a:t> </a:t>
            </a:r>
            <a:r>
              <a:rPr lang="en-US" sz="3200" b="1" err="1">
                <a:solidFill>
                  <a:srgbClr val="0000FF"/>
                </a:solidFill>
                <a:latin typeface="Times New Roman" pitchFamily="18" charset="0"/>
                <a:cs typeface="Times New Roman" panose="02020603050405020304" pitchFamily="18" charset="0"/>
              </a:rPr>
              <a:t>thang</a:t>
            </a:r>
            <a:endParaRPr lang="en-US" sz="3200" b="1">
              <a:solidFill>
                <a:srgbClr val="0000FF"/>
              </a:solidFill>
              <a:latin typeface="Times New Roman" pitchFamily="18" charset="0"/>
              <a:cs typeface="Times New Roman" panose="02020603050405020304" pitchFamily="18" charset="0"/>
            </a:endParaRPr>
          </a:p>
          <a:p>
            <a:r>
              <a:rPr lang="en-US" sz="3200" err="1">
                <a:solidFill>
                  <a:srgbClr val="0000FF"/>
                </a:solidFill>
                <a:latin typeface="Times New Roman" pitchFamily="18" charset="0"/>
                <a:cs typeface="Times New Roman" pitchFamily="18" charset="0"/>
              </a:rPr>
              <a:t>Bước</a:t>
            </a:r>
            <a:r>
              <a:rPr lang="en-US" sz="3200">
                <a:solidFill>
                  <a:srgbClr val="0000FF"/>
                </a:solidFill>
                <a:latin typeface="Times New Roman" pitchFamily="18" charset="0"/>
                <a:cs typeface="Times New Roman" pitchFamily="18" charset="0"/>
              </a:rPr>
              <a:t> 1: </a:t>
            </a:r>
            <a:r>
              <a:rPr lang="en-US" sz="3200" err="1">
                <a:solidFill>
                  <a:srgbClr val="0000FF"/>
                </a:solidFill>
                <a:latin typeface="Times New Roman" pitchFamily="18" charset="0"/>
                <a:cs typeface="Times New Roman" pitchFamily="18" charset="0"/>
              </a:rPr>
              <a:t>Đáy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lớn</a:t>
            </a:r>
            <a:r>
              <a:rPr lang="en-US" sz="3200">
                <a:solidFill>
                  <a:srgbClr val="0000FF"/>
                </a:solidFill>
                <a:latin typeface="Times New Roman" pitchFamily="18" charset="0"/>
                <a:cs typeface="Times New Roman" pitchFamily="18" charset="0"/>
              </a:rPr>
              <a:t> + </a:t>
            </a:r>
            <a:r>
              <a:rPr lang="en-US" sz="3200" err="1">
                <a:solidFill>
                  <a:srgbClr val="0000FF"/>
                </a:solidFill>
                <a:latin typeface="Times New Roman" pitchFamily="18" charset="0"/>
                <a:cs typeface="Times New Roman" pitchFamily="18" charset="0"/>
              </a:rPr>
              <a:t>Đáy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nhỏ</a:t>
            </a:r>
            <a:endParaRPr lang="en-US" sz="3200">
              <a:solidFill>
                <a:srgbClr val="0000FF"/>
              </a:solidFill>
              <a:latin typeface="Times New Roman" pitchFamily="18" charset="0"/>
              <a:cs typeface="Times New Roman" pitchFamily="18" charset="0"/>
            </a:endParaRPr>
          </a:p>
          <a:p>
            <a:r>
              <a:rPr lang="en-US" sz="3200" err="1">
                <a:solidFill>
                  <a:srgbClr val="0000FF"/>
                </a:solidFill>
                <a:latin typeface="Times New Roman" pitchFamily="18" charset="0"/>
                <a:cs typeface="Times New Roman" pitchFamily="18" charset="0"/>
              </a:rPr>
              <a:t>Bước</a:t>
            </a:r>
            <a:r>
              <a:rPr lang="en-US" sz="3200">
                <a:solidFill>
                  <a:srgbClr val="0000FF"/>
                </a:solidFill>
                <a:latin typeface="Times New Roman" pitchFamily="18" charset="0"/>
                <a:cs typeface="Times New Roman" pitchFamily="18" charset="0"/>
              </a:rPr>
              <a:t> 2: </a:t>
            </a:r>
            <a:r>
              <a:rPr lang="en-US" sz="3200" err="1">
                <a:solidFill>
                  <a:srgbClr val="0000FF"/>
                </a:solidFill>
                <a:latin typeface="Times New Roman" pitchFamily="18" charset="0"/>
                <a:cs typeface="Times New Roman" pitchFamily="18" charset="0"/>
              </a:rPr>
              <a:t>Lấy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tổng</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của</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đáy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lớn</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và</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đáy</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nhỏ</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nhân</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với</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chiều</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cao</a:t>
            </a:r>
            <a:endParaRPr lang="en-US" sz="3200">
              <a:solidFill>
                <a:srgbClr val="0000FF"/>
              </a:solidFill>
              <a:latin typeface="Times New Roman" pitchFamily="18" charset="0"/>
              <a:cs typeface="Times New Roman" pitchFamily="18" charset="0"/>
            </a:endParaRPr>
          </a:p>
          <a:p>
            <a:r>
              <a:rPr lang="en-US" sz="3200" err="1">
                <a:solidFill>
                  <a:srgbClr val="0000FF"/>
                </a:solidFill>
                <a:latin typeface="Times New Roman" pitchFamily="18" charset="0"/>
                <a:cs typeface="Times New Roman" pitchFamily="18" charset="0"/>
              </a:rPr>
              <a:t>Bước</a:t>
            </a:r>
            <a:r>
              <a:rPr lang="en-US" sz="3200">
                <a:solidFill>
                  <a:srgbClr val="0000FF"/>
                </a:solidFill>
                <a:latin typeface="Times New Roman" pitchFamily="18" charset="0"/>
                <a:cs typeface="Times New Roman" pitchFamily="18" charset="0"/>
              </a:rPr>
              <a:t> 3: </a:t>
            </a:r>
            <a:r>
              <a:rPr lang="en-US" sz="3200" err="1">
                <a:solidFill>
                  <a:srgbClr val="0000FF"/>
                </a:solidFill>
                <a:latin typeface="Times New Roman" pitchFamily="18" charset="0"/>
                <a:cs typeface="Times New Roman" pitchFamily="18" charset="0"/>
              </a:rPr>
              <a:t>Kết</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quả</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của</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phép</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tính</a:t>
            </a:r>
            <a:r>
              <a:rPr lang="en-US" sz="3200">
                <a:solidFill>
                  <a:srgbClr val="0000FF"/>
                </a:solidFill>
                <a:latin typeface="Times New Roman" pitchFamily="18" charset="0"/>
                <a:cs typeface="Times New Roman" pitchFamily="18" charset="0"/>
              </a:rPr>
              <a:t> ở </a:t>
            </a:r>
            <a:r>
              <a:rPr lang="en-US" sz="3200" err="1">
                <a:solidFill>
                  <a:srgbClr val="0000FF"/>
                </a:solidFill>
                <a:latin typeface="Times New Roman" pitchFamily="18" charset="0"/>
                <a:cs typeface="Times New Roman" pitchFamily="18" charset="0"/>
              </a:rPr>
              <a:t>bước</a:t>
            </a:r>
            <a:r>
              <a:rPr lang="en-US" sz="3200">
                <a:solidFill>
                  <a:srgbClr val="0000FF"/>
                </a:solidFill>
                <a:latin typeface="Times New Roman" pitchFamily="18" charset="0"/>
                <a:cs typeface="Times New Roman" pitchFamily="18" charset="0"/>
              </a:rPr>
              <a:t> 2 chia </a:t>
            </a:r>
            <a:r>
              <a:rPr lang="en-US" sz="3200" err="1">
                <a:solidFill>
                  <a:srgbClr val="0000FF"/>
                </a:solidFill>
                <a:latin typeface="Times New Roman" pitchFamily="18" charset="0"/>
                <a:cs typeface="Times New Roman" pitchFamily="18" charset="0"/>
              </a:rPr>
              <a:t>cho</a:t>
            </a:r>
            <a:r>
              <a:rPr lang="en-US" sz="3200">
                <a:solidFill>
                  <a:srgbClr val="0000FF"/>
                </a:solidFill>
                <a:latin typeface="Times New Roman" pitchFamily="18" charset="0"/>
                <a:cs typeface="Times New Roman" pitchFamily="18" charset="0"/>
              </a:rPr>
              <a:t> </a:t>
            </a:r>
            <a:r>
              <a:rPr lang="en-US" sz="3200" err="1">
                <a:solidFill>
                  <a:srgbClr val="0000FF"/>
                </a:solidFill>
                <a:latin typeface="Times New Roman" pitchFamily="18" charset="0"/>
                <a:cs typeface="Times New Roman" pitchFamily="18" charset="0"/>
              </a:rPr>
              <a:t>hai</a:t>
            </a:r>
            <a:r>
              <a:rPr lang="en-US" sz="320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423899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1000"/>
                                        <p:tgtEl>
                                          <p:spTgt spid="7">
                                            <p:txEl>
                                              <p:pRg st="2" end="2"/>
                                            </p:txEl>
                                          </p:spTgt>
                                        </p:tgtEl>
                                      </p:cBhvr>
                                    </p:animEffect>
                                    <p:anim calcmode="lin" valueType="num">
                                      <p:cBhvr>
                                        <p:cTn id="3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1000"/>
                                        <p:tgtEl>
                                          <p:spTgt spid="7">
                                            <p:txEl>
                                              <p:pRg st="3" end="3"/>
                                            </p:txEl>
                                          </p:spTgt>
                                        </p:tgtEl>
                                      </p:cBhvr>
                                    </p:animEffect>
                                    <p:anim calcmode="lin" valueType="num">
                                      <p:cBhvr>
                                        <p:cTn id="4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r>
              <a:rPr lang="en-US" b="1">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31863" y="-6978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Khài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9161564"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865" y="1180398"/>
            <a:ext cx="11887200" cy="1077218"/>
          </a:xfrm>
          <a:prstGeom prst="rect">
            <a:avLst/>
          </a:prstGeom>
        </p:spPr>
        <p:txBody>
          <a:bodyPr wrap="square">
            <a:spAutoFit/>
          </a:bodyPr>
          <a:lstStyle/>
          <a:p>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nhóm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thảo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luận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từ</a:t>
            </a:r>
            <a:r>
              <a:rPr lang="en-US" sz="3200" dirty="0">
                <a:solidFill>
                  <a:srgbClr val="0000FF"/>
                </a:solidFill>
                <a:latin typeface="Times New Roman" pitchFamily="18" charset="0"/>
                <a:cs typeface="Times New Roman" pitchFamily="18" charset="0"/>
              </a:rPr>
              <a:t> 3 </a:t>
            </a:r>
            <a:r>
              <a:rPr lang="en-US" sz="3200" dirty="0" err="1">
                <a:solidFill>
                  <a:srgbClr val="0000FF"/>
                </a:solidFill>
                <a:latin typeface="Times New Roman" pitchFamily="18" charset="0"/>
                <a:cs typeface="Times New Roman" pitchFamily="18" charset="0"/>
              </a:rPr>
              <a:t>đến</a:t>
            </a:r>
            <a:r>
              <a:rPr lang="en-US" sz="3200" dirty="0">
                <a:solidFill>
                  <a:srgbClr val="0000FF"/>
                </a:solidFill>
                <a:latin typeface="Times New Roman" pitchFamily="18" charset="0"/>
                <a:cs typeface="Times New Roman" pitchFamily="18" charset="0"/>
              </a:rPr>
              <a:t> 5 </a:t>
            </a:r>
            <a:r>
              <a:rPr lang="en-US" sz="3200" dirty="0" err="1">
                <a:solidFill>
                  <a:srgbClr val="0000FF"/>
                </a:solidFill>
                <a:latin typeface="Times New Roman" pitchFamily="18" charset="0"/>
                <a:cs typeface="Times New Roman" pitchFamily="18" charset="0"/>
              </a:rPr>
              <a:t>phút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thực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hành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mô</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phỏng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rửa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tay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với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phòng</a:t>
            </a:r>
            <a:endParaRPr lang="en-US" sz="3200" dirty="0">
              <a:solidFill>
                <a:srgbClr val="0000FF"/>
              </a:solidFill>
              <a:latin typeface="Times New Roman" pitchFamily="18" charset="0"/>
              <a:cs typeface="Times New Roman" pitchFamily="18" charset="0"/>
            </a:endParaRPr>
          </a:p>
        </p:txBody>
      </p:sp>
      <p:sp>
        <p:nvSpPr>
          <p:cNvPr id="7" name="Rectangle 6"/>
          <p:cNvSpPr/>
          <p:nvPr/>
        </p:nvSpPr>
        <p:spPr>
          <a:xfrm>
            <a:off x="31865" y="2158762"/>
            <a:ext cx="11887200" cy="5232202"/>
          </a:xfrm>
          <a:prstGeom prst="rect">
            <a:avLst/>
          </a:prstGeom>
        </p:spPr>
        <p:txBody>
          <a:bodyPr wrap="square">
            <a:spAutoFit/>
          </a:bodyPr>
          <a:lstStyle/>
          <a:p>
            <a:r>
              <a:rPr lang="en-US" sz="3200" b="1" dirty="0" err="1">
                <a:solidFill>
                  <a:srgbClr val="0000FF"/>
                </a:solidFill>
                <a:latin typeface="Times New Roman" pitchFamily="18" charset="0"/>
                <a:cs typeface="Times New Roman" panose="02020603050405020304" pitchFamily="18" charset="0"/>
              </a:rPr>
              <a:t>Các</a:t>
            </a:r>
            <a:r>
              <a:rPr lang="en-US" sz="3200" b="1" dirty="0">
                <a:solidFill>
                  <a:srgbClr val="0000FF"/>
                </a:solidFill>
                <a:latin typeface="Times New Roman" pitchFamily="18" charset="0"/>
                <a:cs typeface="Times New Roman" panose="02020603050405020304" pitchFamily="18" charset="0"/>
              </a:rPr>
              <a:t> </a:t>
            </a:r>
            <a:r>
              <a:rPr lang="en-US" sz="3200" b="1" dirty="0" err="1">
                <a:solidFill>
                  <a:srgbClr val="0000FF"/>
                </a:solidFill>
                <a:latin typeface="Times New Roman" pitchFamily="18" charset="0"/>
                <a:cs typeface="Times New Roman" panose="02020603050405020304" pitchFamily="18" charset="0"/>
              </a:rPr>
              <a:t>bước</a:t>
            </a:r>
            <a:r>
              <a:rPr lang="en-US" sz="3200" b="1" dirty="0">
                <a:solidFill>
                  <a:srgbClr val="0000FF"/>
                </a:solidFill>
                <a:latin typeface="Times New Roman" pitchFamily="18" charset="0"/>
                <a:cs typeface="Times New Roman" panose="02020603050405020304" pitchFamily="18" charset="0"/>
              </a:rPr>
              <a:t> </a:t>
            </a:r>
            <a:r>
              <a:rPr lang="en-US" sz="3200" b="1" dirty="0" err="1">
                <a:solidFill>
                  <a:srgbClr val="0000FF"/>
                </a:solidFill>
                <a:latin typeface="Times New Roman" pitchFamily="18" charset="0"/>
                <a:cs typeface="Times New Roman" panose="02020603050405020304" pitchFamily="18" charset="0"/>
              </a:rPr>
              <a:t>rửa</a:t>
            </a:r>
            <a:r>
              <a:rPr lang="en-US" sz="3200" b="1" dirty="0">
                <a:solidFill>
                  <a:srgbClr val="0000FF"/>
                </a:solidFill>
                <a:latin typeface="Times New Roman" pitchFamily="18" charset="0"/>
                <a:cs typeface="Times New Roman" panose="02020603050405020304" pitchFamily="18" charset="0"/>
              </a:rPr>
              <a:t> </a:t>
            </a:r>
            <a:r>
              <a:rPr lang="en-US" sz="3200" b="1" dirty="0" err="1">
                <a:solidFill>
                  <a:srgbClr val="0000FF"/>
                </a:solidFill>
                <a:latin typeface="Times New Roman" pitchFamily="18" charset="0"/>
                <a:cs typeface="Times New Roman" panose="02020603050405020304" pitchFamily="18" charset="0"/>
              </a:rPr>
              <a:t>tay</a:t>
            </a:r>
            <a:endParaRPr lang="en-US" sz="3200" b="1" dirty="0">
              <a:solidFill>
                <a:srgbClr val="0000FF"/>
              </a:solidFill>
              <a:latin typeface="Times New Roman" pitchFamily="18" charset="0"/>
              <a:cs typeface="Times New Roman" panose="02020603050405020304" pitchFamily="18" charset="0"/>
            </a:endParaRP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1: </a:t>
            </a:r>
            <a:r>
              <a:rPr lang="en-US" sz="3000" dirty="0" err="1">
                <a:solidFill>
                  <a:srgbClr val="0000FF"/>
                </a:solidFill>
                <a:latin typeface="Times New Roman" pitchFamily="18" charset="0"/>
                <a:cs typeface="Times New Roman" pitchFamily="18" charset="0"/>
              </a:rPr>
              <a:t>Làm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ướt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hai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bằng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nước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lấy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2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nhau</a:t>
            </a:r>
            <a:r>
              <a:rPr lang="en-US" sz="3000" dirty="0">
                <a:solidFill>
                  <a:srgbClr val="0000FF"/>
                </a:solidFill>
                <a:latin typeface="Times New Roman" pitchFamily="18" charset="0"/>
                <a:cs typeface="Times New Roman" pitchFamily="18" charset="0"/>
              </a:rPr>
              <a:t>.</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2: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lên</a:t>
            </a:r>
            <a:r>
              <a:rPr lang="en-US" sz="3000" dirty="0">
                <a:solidFill>
                  <a:srgbClr val="0000FF"/>
                </a:solidFill>
                <a:latin typeface="Times New Roman" pitchFamily="18" charset="0"/>
                <a:cs typeface="Times New Roman" pitchFamily="18" charset="0"/>
              </a:rPr>
              <a:t> mu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3: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2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nhau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miết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mạnh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kẽ</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4: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mu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5: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6: </a:t>
            </a:r>
            <a:r>
              <a:rPr lang="en-US" sz="3000" dirty="0" err="1">
                <a:solidFill>
                  <a:srgbClr val="0000FF"/>
                </a:solidFill>
                <a:latin typeface="Times New Roman" pitchFamily="18" charset="0"/>
                <a:cs typeface="Times New Roman" pitchFamily="18" charset="0"/>
              </a:rPr>
              <a:t>Chà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đầu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ngón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lòng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kia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p>
          <a:p>
            <a:pPr algn="just" fontAlgn="base"/>
            <a:r>
              <a:rPr lang="en-US" sz="3000" dirty="0" err="1">
                <a:solidFill>
                  <a:srgbClr val="0000FF"/>
                </a:solidFill>
                <a:latin typeface="Times New Roman" pitchFamily="18" charset="0"/>
                <a:cs typeface="Times New Roman" pitchFamily="18" charset="0"/>
              </a:rPr>
              <a:t>Bước</a:t>
            </a:r>
            <a:r>
              <a:rPr lang="en-US" sz="3000" dirty="0">
                <a:solidFill>
                  <a:srgbClr val="0000FF"/>
                </a:solidFill>
                <a:latin typeface="Times New Roman" pitchFamily="18" charset="0"/>
                <a:cs typeface="Times New Roman" pitchFamily="18" charset="0"/>
              </a:rPr>
              <a:t> 7: </a:t>
            </a:r>
            <a:r>
              <a:rPr lang="en-US" sz="3000" dirty="0" err="1">
                <a:solidFill>
                  <a:srgbClr val="0000FF"/>
                </a:solidFill>
                <a:latin typeface="Times New Roman" pitchFamily="18" charset="0"/>
                <a:cs typeface="Times New Roman" pitchFamily="18" charset="0"/>
              </a:rPr>
              <a:t>Rửa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sạch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dưới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vòi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nước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chảy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đến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cổ</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khô</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tay</a:t>
            </a:r>
            <a:r>
              <a:rPr lang="en-US" sz="3000" dirty="0">
                <a:solidFill>
                  <a:srgbClr val="0000FF"/>
                </a:solidFill>
                <a:latin typeface="Times New Roman" pitchFamily="18" charset="0"/>
                <a:cs typeface="Times New Roman" pitchFamily="18" charset="0"/>
              </a:rPr>
              <a:t>.</a:t>
            </a:r>
          </a:p>
          <a:p>
            <a:endParaRPr lang="en-US" sz="3200" dirty="0">
              <a:solidFill>
                <a:srgbClr val="0000FF"/>
              </a:solidFill>
            </a:endParaRPr>
          </a:p>
        </p:txBody>
      </p:sp>
    </p:spTree>
    <p:extLst>
      <p:ext uri="{BB962C8B-B14F-4D97-AF65-F5344CB8AC3E}">
        <p14:creationId xmlns:p14="http://schemas.microsoft.com/office/powerpoint/2010/main" val="209050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1000"/>
                                        <p:tgtEl>
                                          <p:spTgt spid="7">
                                            <p:txEl>
                                              <p:pRg st="2" end="2"/>
                                            </p:txEl>
                                          </p:spTgt>
                                        </p:tgtEl>
                                      </p:cBhvr>
                                    </p:animEffect>
                                    <p:anim calcmode="lin" valueType="num">
                                      <p:cBhvr>
                                        <p:cTn id="3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fade">
                                      <p:cBhvr>
                                        <p:cTn id="41" dur="1000"/>
                                        <p:tgtEl>
                                          <p:spTgt spid="7">
                                            <p:txEl>
                                              <p:pRg st="3" end="3"/>
                                            </p:txEl>
                                          </p:spTgt>
                                        </p:tgtEl>
                                      </p:cBhvr>
                                    </p:animEffect>
                                    <p:anim calcmode="lin" valueType="num">
                                      <p:cBhvr>
                                        <p:cTn id="4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fade">
                                      <p:cBhvr>
                                        <p:cTn id="48" dur="1000"/>
                                        <p:tgtEl>
                                          <p:spTgt spid="7">
                                            <p:txEl>
                                              <p:pRg st="4" end="4"/>
                                            </p:txEl>
                                          </p:spTgt>
                                        </p:tgtEl>
                                      </p:cBhvr>
                                    </p:animEffect>
                                    <p:anim calcmode="lin" valueType="num">
                                      <p:cBhvr>
                                        <p:cTn id="4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fade">
                                      <p:cBhvr>
                                        <p:cTn id="55" dur="1000"/>
                                        <p:tgtEl>
                                          <p:spTgt spid="7">
                                            <p:txEl>
                                              <p:pRg st="5" end="5"/>
                                            </p:txEl>
                                          </p:spTgt>
                                        </p:tgtEl>
                                      </p:cBhvr>
                                    </p:animEffect>
                                    <p:anim calcmode="lin" valueType="num">
                                      <p:cBhvr>
                                        <p:cTn id="5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
                                            <p:txEl>
                                              <p:pRg st="6" end="6"/>
                                            </p:txEl>
                                          </p:spTgt>
                                        </p:tgtEl>
                                        <p:attrNameLst>
                                          <p:attrName>style.visibility</p:attrName>
                                        </p:attrNameLst>
                                      </p:cBhvr>
                                      <p:to>
                                        <p:strVal val="visible"/>
                                      </p:to>
                                    </p:set>
                                    <p:animEffect transition="in" filter="fade">
                                      <p:cBhvr>
                                        <p:cTn id="62" dur="1000"/>
                                        <p:tgtEl>
                                          <p:spTgt spid="7">
                                            <p:txEl>
                                              <p:pRg st="6" end="6"/>
                                            </p:txEl>
                                          </p:spTgt>
                                        </p:tgtEl>
                                      </p:cBhvr>
                                    </p:animEffect>
                                    <p:anim calcmode="lin" valueType="num">
                                      <p:cBhvr>
                                        <p:cTn id="6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7">
                                            <p:txEl>
                                              <p:pRg st="7" end="7"/>
                                            </p:txEl>
                                          </p:spTgt>
                                        </p:tgtEl>
                                        <p:attrNameLst>
                                          <p:attrName>style.visibility</p:attrName>
                                        </p:attrNameLst>
                                      </p:cBhvr>
                                      <p:to>
                                        <p:strVal val="visible"/>
                                      </p:to>
                                    </p:set>
                                    <p:animEffect transition="in" filter="fade">
                                      <p:cBhvr>
                                        <p:cTn id="69" dur="1000"/>
                                        <p:tgtEl>
                                          <p:spTgt spid="7">
                                            <p:txEl>
                                              <p:pRg st="7" end="7"/>
                                            </p:txEl>
                                          </p:spTgt>
                                        </p:tgtEl>
                                      </p:cBhvr>
                                    </p:animEffect>
                                    <p:anim calcmode="lin" valueType="num">
                                      <p:cBhvr>
                                        <p:cTn id="7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86934"/>
            <a:ext cx="12160135" cy="5655734"/>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sz="11200"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r>
              <a:rPr lang="en-US" b="1">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31863" y="-6978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ctr">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Khài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3" y="673689"/>
            <a:ext cx="9161564"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865" y="1338837"/>
            <a:ext cx="11887200" cy="2554545"/>
          </a:xfrm>
          <a:prstGeom prst="rect">
            <a:avLst/>
          </a:prstGeom>
        </p:spPr>
        <p:txBody>
          <a:bodyPr wrap="square">
            <a:spAutoFit/>
          </a:bodyPr>
          <a:lstStyle/>
          <a:p>
            <a:pPr algn="just"/>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Có</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thể</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xem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trình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gồm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các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rửa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tay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tính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diện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tích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hình</a:t>
            </a:r>
            <a:r>
              <a:rPr lang="en-US" sz="3200" dirty="0">
                <a:solidFill>
                  <a:srgbClr val="0000FF"/>
                </a:solidFill>
                <a:latin typeface="Times New Roman" pitchFamily="18" charset="0"/>
                <a:cs typeface="Times New Roman" pitchFamily="18" charset="0"/>
              </a:rPr>
              <a:t> thang </a:t>
            </a:r>
            <a:r>
              <a:rPr lang="en-US" sz="3200" dirty="0" err="1">
                <a:solidFill>
                  <a:srgbClr val="0000FF"/>
                </a:solidFill>
                <a:latin typeface="Times New Roman" pitchFamily="18" charset="0"/>
                <a:cs typeface="Times New Roman" pitchFamily="18" charset="0"/>
              </a:rPr>
              <a:t>là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thuật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toán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của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bài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toán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rửa</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tay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thuật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toán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tính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diện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tích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hình</a:t>
            </a:r>
            <a:r>
              <a:rPr lang="en-US" sz="3200" dirty="0">
                <a:solidFill>
                  <a:srgbClr val="0000FF"/>
                </a:solidFill>
                <a:latin typeface="Times New Roman" pitchFamily="18" charset="0"/>
                <a:cs typeface="Times New Roman" pitchFamily="18" charset="0"/>
              </a:rPr>
              <a:t> thang.</a:t>
            </a:r>
          </a:p>
          <a:p>
            <a:pPr algn="just"/>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Trong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cuộc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sống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hằng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ngày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chúng</a:t>
            </a:r>
            <a:r>
              <a:rPr lang="en-US" sz="3200" dirty="0">
                <a:solidFill>
                  <a:srgbClr val="0000FF"/>
                </a:solidFill>
                <a:latin typeface="Times New Roman" pitchFamily="18" charset="0"/>
                <a:cs typeface="Times New Roman" pitchFamily="18" charset="0"/>
              </a:rPr>
              <a:t> ta </a:t>
            </a:r>
            <a:r>
              <a:rPr lang="en-US" sz="3200" dirty="0" err="1">
                <a:solidFill>
                  <a:srgbClr val="0000FF"/>
                </a:solidFill>
                <a:latin typeface="Times New Roman" pitchFamily="18" charset="0"/>
                <a:cs typeface="Times New Roman" pitchFamily="18" charset="0"/>
              </a:rPr>
              <a:t>gặp</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rất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nhiều</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những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quy</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trình</a:t>
            </a:r>
            <a:r>
              <a:rPr lang="en-US" sz="3200" dirty="0">
                <a:solidFill>
                  <a:srgbClr val="0000FF"/>
                </a:solidFill>
                <a:latin typeface="Times New Roman" pitchFamily="18" charset="0"/>
                <a:cs typeface="Times New Roman" pitchFamily="18" charset="0"/>
              </a:rPr>
              <a:t> (hay </a:t>
            </a:r>
            <a:r>
              <a:rPr lang="en-US" sz="3200" dirty="0" err="1">
                <a:solidFill>
                  <a:srgbClr val="0000FF"/>
                </a:solidFill>
                <a:latin typeface="Times New Roman" pitchFamily="18" charset="0"/>
                <a:cs typeface="Times New Roman" pitchFamily="18" charset="0"/>
              </a:rPr>
              <a:t>thuật</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toán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như</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vậy</a:t>
            </a:r>
            <a:r>
              <a:rPr lang="en-US" sz="32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4014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355058"/>
            <a:ext cx="12160136" cy="5491020"/>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dirty="0">
                <a:solidFill>
                  <a:srgbClr val="FF0000"/>
                </a:solidFill>
                <a:latin typeface="Times New Roman" panose="02020603050405020304" pitchFamily="18" charset="0"/>
                <a:cs typeface="Times New Roman" panose="02020603050405020304" pitchFamily="18" charset="0"/>
              </a:rPr>
              <a:t>2. </a:t>
            </a:r>
            <a:r>
              <a:rPr lang="en-US" sz="12800" b="1" dirty="0" err="1">
                <a:solidFill>
                  <a:srgbClr val="FF0000"/>
                </a:solidFill>
                <a:latin typeface="Times New Roman" panose="02020603050405020304" pitchFamily="18" charset="0"/>
                <a:cs typeface="Times New Roman" panose="02020603050405020304" pitchFamily="18" charset="0"/>
              </a:rPr>
              <a:t>Bài</a:t>
            </a:r>
            <a:r>
              <a:rPr lang="en-US" sz="12800" b="1" dirty="0">
                <a:solidFill>
                  <a:srgbClr val="FF0000"/>
                </a:solidFill>
                <a:latin typeface="Times New Roman" panose="02020603050405020304" pitchFamily="18" charset="0"/>
                <a:cs typeface="Times New Roman" panose="02020603050405020304" pitchFamily="18" charset="0"/>
              </a:rPr>
              <a:t> </a:t>
            </a:r>
            <a:r>
              <a:rPr lang="en-US" sz="12800" b="1" dirty="0" err="1">
                <a:solidFill>
                  <a:srgbClr val="FF0000"/>
                </a:solidFill>
                <a:latin typeface="Times New Roman" panose="02020603050405020304" pitchFamily="18" charset="0"/>
                <a:cs typeface="Times New Roman" panose="02020603050405020304" pitchFamily="18" charset="0"/>
              </a:rPr>
              <a:t>toán</a:t>
            </a:r>
            <a:r>
              <a:rPr lang="en-US" sz="12800" b="1" dirty="0">
                <a:solidFill>
                  <a:srgbClr val="FF0000"/>
                </a:solidFill>
                <a:latin typeface="Times New Roman" panose="02020603050405020304" pitchFamily="18" charset="0"/>
                <a:cs typeface="Times New Roman" panose="02020603050405020304" pitchFamily="18" charset="0"/>
              </a:rPr>
              <a:t> </a:t>
            </a:r>
            <a:r>
              <a:rPr lang="en-US" sz="12800" b="1" dirty="0" err="1">
                <a:solidFill>
                  <a:srgbClr val="FF0000"/>
                </a:solidFill>
                <a:latin typeface="Times New Roman" panose="02020603050405020304" pitchFamily="18" charset="0"/>
                <a:cs typeface="Times New Roman" panose="02020603050405020304" pitchFamily="18" charset="0"/>
              </a:rPr>
              <a:t>và</a:t>
            </a:r>
            <a:r>
              <a:rPr lang="en-US" sz="12800" b="1" dirty="0">
                <a:solidFill>
                  <a:srgbClr val="FF0000"/>
                </a:solidFill>
                <a:latin typeface="Times New Roman" panose="02020603050405020304" pitchFamily="18" charset="0"/>
                <a:cs typeface="Times New Roman" panose="02020603050405020304" pitchFamily="18" charset="0"/>
              </a:rPr>
              <a:t> </a:t>
            </a:r>
            <a:r>
              <a:rPr lang="en-US" sz="12800" b="1" dirty="0" err="1">
                <a:solidFill>
                  <a:srgbClr val="FF0000"/>
                </a:solidFill>
                <a:latin typeface="Times New Roman" panose="02020603050405020304" pitchFamily="18" charset="0"/>
                <a:cs typeface="Times New Roman" panose="02020603050405020304" pitchFamily="18" charset="0"/>
              </a:rPr>
              <a:t>thuật</a:t>
            </a:r>
            <a:r>
              <a:rPr lang="en-US" sz="12800" b="1" dirty="0">
                <a:solidFill>
                  <a:srgbClr val="FF0000"/>
                </a:solidFill>
                <a:latin typeface="Times New Roman" panose="02020603050405020304" pitchFamily="18" charset="0"/>
                <a:cs typeface="Times New Roman" panose="02020603050405020304" pitchFamily="18" charset="0"/>
              </a:rPr>
              <a:t> </a:t>
            </a:r>
            <a:r>
              <a:rPr lang="en-US" sz="12800" b="1" dirty="0" err="1">
                <a:solidFill>
                  <a:srgbClr val="FF0000"/>
                </a:solidFill>
                <a:latin typeface="Times New Roman" panose="02020603050405020304" pitchFamily="18" charset="0"/>
                <a:cs typeface="Times New Roman" panose="02020603050405020304" pitchFamily="18" charset="0"/>
              </a:rPr>
              <a:t>toán</a:t>
            </a:r>
            <a:r>
              <a:rPr lang="en-US" sz="12800" b="1" dirty="0">
                <a:solidFill>
                  <a:srgbClr val="FF0000"/>
                </a:solidFill>
                <a:latin typeface="Times New Roman" panose="02020603050405020304" pitchFamily="18" charset="0"/>
                <a:cs typeface="Times New Roman" panose="02020603050405020304" pitchFamily="18" charset="0"/>
              </a:rPr>
              <a:t>.</a:t>
            </a:r>
          </a:p>
          <a:p>
            <a:r>
              <a:rPr lang="en-US" sz="11200" u="sng" dirty="0" err="1"/>
              <a:t>Ví</a:t>
            </a:r>
            <a:r>
              <a:rPr lang="en-US" sz="11200" u="sng" dirty="0"/>
              <a:t> </a:t>
            </a:r>
            <a:r>
              <a:rPr lang="en-US" sz="11200" u="sng" dirty="0" err="1"/>
              <a:t>dụ</a:t>
            </a:r>
            <a:r>
              <a:rPr lang="en-US" sz="11200" u="sng" dirty="0"/>
              <a:t> 1: </a:t>
            </a:r>
            <a:r>
              <a:rPr lang="en-US" sz="11200" dirty="0"/>
              <a:t>Cho </a:t>
            </a:r>
            <a:r>
              <a:rPr lang="en-US" sz="11200" dirty="0" err="1"/>
              <a:t>hình</a:t>
            </a:r>
            <a:r>
              <a:rPr lang="en-US" sz="11200" dirty="0"/>
              <a:t> thang ABCD </a:t>
            </a:r>
            <a:r>
              <a:rPr lang="en-US" sz="11200" dirty="0" err="1"/>
              <a:t>có</a:t>
            </a:r>
            <a:r>
              <a:rPr lang="en-US" sz="11200" dirty="0"/>
              <a:t> </a:t>
            </a:r>
            <a:r>
              <a:rPr lang="en-US" sz="11200" dirty="0" err="1"/>
              <a:t>chiều</a:t>
            </a:r>
            <a:r>
              <a:rPr lang="en-US" sz="11200" dirty="0"/>
              <a:t> </a:t>
            </a:r>
            <a:r>
              <a:rPr lang="en-US" sz="11200" dirty="0" err="1"/>
              <a:t>dài</a:t>
            </a:r>
            <a:r>
              <a:rPr lang="en-US" sz="11200" dirty="0"/>
              <a:t> </a:t>
            </a:r>
            <a:r>
              <a:rPr lang="en-US" sz="11200" dirty="0" err="1"/>
              <a:t>bằng</a:t>
            </a:r>
            <a:r>
              <a:rPr lang="en-US" sz="11200" dirty="0"/>
              <a:t> 12cm, </a:t>
            </a:r>
            <a:r>
              <a:rPr lang="en-US" sz="11200" dirty="0" err="1"/>
              <a:t>chiều</a:t>
            </a:r>
            <a:r>
              <a:rPr lang="en-US" sz="11200" dirty="0"/>
              <a:t> </a:t>
            </a:r>
            <a:r>
              <a:rPr lang="en-US" sz="11200" dirty="0" err="1"/>
              <a:t>rộng</a:t>
            </a:r>
            <a:r>
              <a:rPr lang="en-US" sz="11200" dirty="0"/>
              <a:t> </a:t>
            </a:r>
            <a:r>
              <a:rPr lang="en-US" sz="11200" dirty="0" err="1"/>
              <a:t>bằng</a:t>
            </a:r>
            <a:r>
              <a:rPr lang="en-US" sz="11200" dirty="0"/>
              <a:t> 6cm, </a:t>
            </a:r>
            <a:r>
              <a:rPr lang="en-US" sz="11200" dirty="0" err="1"/>
              <a:t>chiều</a:t>
            </a:r>
            <a:r>
              <a:rPr lang="en-US" sz="11200" dirty="0"/>
              <a:t> </a:t>
            </a:r>
            <a:r>
              <a:rPr lang="en-US" sz="11200" dirty="0" err="1"/>
              <a:t>cao</a:t>
            </a:r>
            <a:r>
              <a:rPr lang="en-US" sz="11200" dirty="0"/>
              <a:t> </a:t>
            </a:r>
            <a:r>
              <a:rPr lang="en-US" sz="11200" dirty="0" err="1"/>
              <a:t>bằng</a:t>
            </a:r>
            <a:r>
              <a:rPr lang="en-US" sz="11200" dirty="0"/>
              <a:t> 4cm.</a:t>
            </a:r>
          </a:p>
          <a:p>
            <a:pPr algn="just"/>
            <a:endParaRPr lang="en-US" sz="11200"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
        <p:nvSpPr>
          <p:cNvPr id="2" name="Cloud Callout 1"/>
          <p:cNvSpPr/>
          <p:nvPr/>
        </p:nvSpPr>
        <p:spPr>
          <a:xfrm>
            <a:off x="7630297" y="-12590"/>
            <a:ext cx="4497859" cy="1940448"/>
          </a:xfrm>
          <a:prstGeom prst="cloudCallout">
            <a:avLst>
              <a:gd name="adj1" fmla="val -60722"/>
              <a:gd name="adj2" fmla="val 39697"/>
            </a:avLst>
          </a:prstGeom>
          <a:solidFill>
            <a:srgbClr val="339966"/>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 </a:t>
            </a:r>
            <a:r>
              <a:rPr lang="en-US" sz="3200" err="1"/>
              <a:t>Em</a:t>
            </a:r>
            <a:r>
              <a:rPr lang="en-US" sz="3200"/>
              <a:t> </a:t>
            </a:r>
            <a:r>
              <a:rPr lang="en-US" sz="3200" err="1"/>
              <a:t>có</a:t>
            </a:r>
            <a:r>
              <a:rPr lang="en-US" sz="3200"/>
              <a:t> </a:t>
            </a:r>
            <a:r>
              <a:rPr lang="en-US" sz="3200" err="1"/>
              <a:t>nhận</a:t>
            </a:r>
            <a:r>
              <a:rPr lang="en-US" sz="3200"/>
              <a:t> </a:t>
            </a:r>
            <a:r>
              <a:rPr lang="en-US" sz="3200" err="1"/>
              <a:t>xét</a:t>
            </a:r>
            <a:r>
              <a:rPr lang="en-US" sz="3200"/>
              <a:t> </a:t>
            </a:r>
            <a:r>
              <a:rPr lang="en-US" sz="3200" err="1"/>
              <a:t>gì</a:t>
            </a:r>
            <a:r>
              <a:rPr lang="en-US" sz="3200"/>
              <a:t> </a:t>
            </a:r>
            <a:r>
              <a:rPr lang="en-US" sz="3200" err="1"/>
              <a:t>về</a:t>
            </a:r>
            <a:r>
              <a:rPr lang="en-US" sz="3200"/>
              <a:t> </a:t>
            </a:r>
            <a:r>
              <a:rPr lang="en-US" sz="3200" err="1"/>
              <a:t>ví</a:t>
            </a:r>
            <a:r>
              <a:rPr lang="en-US" sz="3200"/>
              <a:t> </a:t>
            </a:r>
            <a:r>
              <a:rPr lang="en-US" sz="3200" err="1"/>
              <a:t>dụ</a:t>
            </a:r>
            <a:r>
              <a:rPr lang="en-US" sz="3200"/>
              <a:t> </a:t>
            </a:r>
            <a:r>
              <a:rPr lang="en-US" sz="3200" err="1"/>
              <a:t>trên</a:t>
            </a:r>
            <a:r>
              <a:rPr lang="en-US" sz="3200"/>
              <a:t>.</a:t>
            </a:r>
          </a:p>
          <a:p>
            <a:pPr algn="ctr"/>
            <a:endParaRPr lang="en-US" sz="700"/>
          </a:p>
        </p:txBody>
      </p:sp>
      <p:sp>
        <p:nvSpPr>
          <p:cNvPr id="14" name="Cloud Callout 13"/>
          <p:cNvSpPr/>
          <p:nvPr/>
        </p:nvSpPr>
        <p:spPr>
          <a:xfrm>
            <a:off x="293834" y="3324530"/>
            <a:ext cx="5375190" cy="2631430"/>
          </a:xfrm>
          <a:prstGeom prst="cloudCallout">
            <a:avLst>
              <a:gd name="adj1" fmla="val 46745"/>
              <a:gd name="adj2" fmla="val -76007"/>
            </a:avLst>
          </a:prstGeom>
          <a:solidFill>
            <a:srgbClr val="339966"/>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 Em cần làm gì để ví dụ trên trở thành bài toán.</a:t>
            </a:r>
          </a:p>
          <a:p>
            <a:pPr algn="ctr"/>
            <a:endParaRPr lang="en-US">
              <a:solidFill>
                <a:srgbClr val="0000FF"/>
              </a:solidFill>
            </a:endParaRPr>
          </a:p>
        </p:txBody>
      </p:sp>
      <p:sp>
        <p:nvSpPr>
          <p:cNvPr id="18" name="Cloud Callout 17"/>
          <p:cNvSpPr/>
          <p:nvPr/>
        </p:nvSpPr>
        <p:spPr>
          <a:xfrm>
            <a:off x="5798894" y="3012549"/>
            <a:ext cx="6113019" cy="2943411"/>
          </a:xfrm>
          <a:prstGeom prst="cloudCallout">
            <a:avLst>
              <a:gd name="adj1" fmla="val -44765"/>
              <a:gd name="adj2" fmla="val -60478"/>
            </a:avLst>
          </a:prstGeom>
          <a:solidFill>
            <a:schemeClr val="accent4">
              <a:lumMod val="20000"/>
              <a:lumOff val="8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FF0000"/>
                </a:solidFill>
              </a:rPr>
              <a:t>? Em hãy cho biết điều kiện cần và đủ để xác định một bài toán trên là gì?</a:t>
            </a:r>
          </a:p>
          <a:p>
            <a:pPr algn="ctr"/>
            <a:endParaRPr lang="en-US" sz="700">
              <a:solidFill>
                <a:srgbClr val="FF0000"/>
              </a:solidFill>
            </a:endParaRPr>
          </a:p>
        </p:txBody>
      </p:sp>
      <p:sp>
        <p:nvSpPr>
          <p:cNvPr id="7" name="TextBox 6"/>
          <p:cNvSpPr txBox="1"/>
          <p:nvPr/>
        </p:nvSpPr>
        <p:spPr>
          <a:xfrm>
            <a:off x="8262852" y="417043"/>
            <a:ext cx="3299254" cy="1288499"/>
          </a:xfrm>
          <a:prstGeom prst="rect">
            <a:avLst/>
          </a:prstGeom>
          <a:ln>
            <a:noFill/>
          </a:ln>
        </p:spPr>
        <p:txBody>
          <a:bodyPr vert="horz" wrap="square" lIns="91440" tIns="45720" rIns="91440" bIns="45720" rtlCol="0">
            <a:noAutofit/>
          </a:bodyPr>
          <a:lstStyle/>
          <a:p>
            <a:pPr algn="ctr"/>
            <a:r>
              <a:rPr lang="en-US" sz="2800" b="1" err="1">
                <a:solidFill>
                  <a:schemeClr val="bg1"/>
                </a:solidFill>
                <a:latin typeface="Times New Roman" pitchFamily="18" charset="0"/>
                <a:cs typeface="Times New Roman" pitchFamily="18" charset="0"/>
              </a:rPr>
              <a:t>Ví</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dụ</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trên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thiếu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yêu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cầu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cần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giải</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quyết</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đầu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ra</a:t>
            </a:r>
            <a:r>
              <a:rPr lang="en-US" sz="2800" b="1">
                <a:solidFill>
                  <a:schemeClr val="bg1"/>
                </a:solidFill>
                <a:latin typeface="Times New Roman" pitchFamily="18" charset="0"/>
                <a:cs typeface="Times New Roman" pitchFamily="18" charset="0"/>
              </a:rPr>
              <a:t>)</a:t>
            </a:r>
          </a:p>
        </p:txBody>
      </p:sp>
      <p:sp>
        <p:nvSpPr>
          <p:cNvPr id="19" name="TextBox 18"/>
          <p:cNvSpPr txBox="1"/>
          <p:nvPr/>
        </p:nvSpPr>
        <p:spPr>
          <a:xfrm>
            <a:off x="1211396" y="3840004"/>
            <a:ext cx="3880308" cy="1288499"/>
          </a:xfrm>
          <a:prstGeom prst="rect">
            <a:avLst/>
          </a:prstGeom>
          <a:ln>
            <a:noFill/>
          </a:ln>
        </p:spPr>
        <p:txBody>
          <a:bodyPr vert="horz" wrap="square" lIns="91440" tIns="45720" rIns="91440" bIns="45720" rtlCol="0">
            <a:noAutofit/>
          </a:bodyPr>
          <a:lstStyle/>
          <a:p>
            <a:r>
              <a:rPr lang="en-US" sz="2800" b="1" err="1">
                <a:solidFill>
                  <a:schemeClr val="bg1"/>
                </a:solidFill>
                <a:latin typeface="Times New Roman" pitchFamily="18" charset="0"/>
                <a:cs typeface="Times New Roman" pitchFamily="18" charset="0"/>
              </a:rPr>
              <a:t>Cần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thêm</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câu</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hỏi</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để</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ví</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dụ</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trên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trở</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thành</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bài</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toán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Tính</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diện</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tích</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hình</a:t>
            </a:r>
            <a:r>
              <a:rPr lang="en-US" sz="2800" b="1">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thang</a:t>
            </a:r>
            <a:r>
              <a:rPr lang="en-US" sz="2800" b="1">
                <a:solidFill>
                  <a:schemeClr val="bg1"/>
                </a:solidFill>
                <a:latin typeface="Times New Roman" pitchFamily="18" charset="0"/>
                <a:cs typeface="Times New Roman" pitchFamily="18" charset="0"/>
              </a:rPr>
              <a:t> ABCD</a:t>
            </a:r>
          </a:p>
        </p:txBody>
      </p:sp>
      <p:sp>
        <p:nvSpPr>
          <p:cNvPr id="20" name="TextBox 19"/>
          <p:cNvSpPr txBox="1"/>
          <p:nvPr/>
        </p:nvSpPr>
        <p:spPr>
          <a:xfrm>
            <a:off x="6446409" y="3595424"/>
            <a:ext cx="5115697" cy="1777660"/>
          </a:xfrm>
          <a:prstGeom prst="rect">
            <a:avLst/>
          </a:prstGeom>
          <a:ln>
            <a:noFill/>
          </a:ln>
        </p:spPr>
        <p:txBody>
          <a:bodyPr vert="horz" wrap="square" lIns="91440" tIns="45720" rIns="91440" bIns="45720" rtlCol="0">
            <a:noAutofit/>
          </a:bodyPr>
          <a:lstStyle/>
          <a:p>
            <a:r>
              <a:rPr lang="en-US" sz="2800">
                <a:solidFill>
                  <a:srgbClr val="0000FF"/>
                </a:solidFill>
                <a:latin typeface="Times New Roman" pitchFamily="18" charset="0"/>
                <a:cs typeface="Times New Roman" pitchFamily="18" charset="0"/>
              </a:rPr>
              <a:t>Cần </a:t>
            </a:r>
            <a:r>
              <a:rPr lang="en-US" sz="2800" err="1">
                <a:solidFill>
                  <a:srgbClr val="0000FF"/>
                </a:solidFill>
                <a:latin typeface="Times New Roman" pitchFamily="18" charset="0"/>
                <a:cs typeface="Times New Roman" pitchFamily="18" charset="0"/>
              </a:rPr>
              <a:t>có</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điều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kiện</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cho</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trước</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chiều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dài</a:t>
            </a:r>
            <a:r>
              <a:rPr lang="en-US" sz="2800">
                <a:solidFill>
                  <a:srgbClr val="0000FF"/>
                </a:solidFill>
                <a:latin typeface="Times New Roman" pitchFamily="18" charset="0"/>
                <a:cs typeface="Times New Roman" pitchFamily="18" charset="0"/>
              </a:rPr>
              <a:t> 12cm, </a:t>
            </a:r>
            <a:r>
              <a:rPr lang="en-US" sz="2800" err="1">
                <a:solidFill>
                  <a:srgbClr val="0000FF"/>
                </a:solidFill>
                <a:latin typeface="Times New Roman" pitchFamily="18" charset="0"/>
                <a:cs typeface="Times New Roman" pitchFamily="18" charset="0"/>
              </a:rPr>
              <a:t>chiều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rộng</a:t>
            </a:r>
            <a:r>
              <a:rPr lang="en-US" sz="2800">
                <a:solidFill>
                  <a:srgbClr val="0000FF"/>
                </a:solidFill>
                <a:latin typeface="Times New Roman" pitchFamily="18" charset="0"/>
                <a:cs typeface="Times New Roman" pitchFamily="18" charset="0"/>
              </a:rPr>
              <a:t> 6m, </a:t>
            </a:r>
            <a:r>
              <a:rPr lang="en-US" sz="2800" err="1">
                <a:solidFill>
                  <a:srgbClr val="0000FF"/>
                </a:solidFill>
                <a:latin typeface="Times New Roman" pitchFamily="18" charset="0"/>
                <a:cs typeface="Times New Roman" pitchFamily="18" charset="0"/>
              </a:rPr>
              <a:t>chiều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cao</a:t>
            </a:r>
            <a:r>
              <a:rPr lang="en-US" sz="2800">
                <a:solidFill>
                  <a:srgbClr val="0000FF"/>
                </a:solidFill>
                <a:latin typeface="Times New Roman" pitchFamily="18" charset="0"/>
                <a:cs typeface="Times New Roman" pitchFamily="18" charset="0"/>
              </a:rPr>
              <a:t> 4cm </a:t>
            </a:r>
            <a:r>
              <a:rPr lang="en-US" sz="2800" err="1">
                <a:solidFill>
                  <a:srgbClr val="0000FF"/>
                </a:solidFill>
                <a:latin typeface="Times New Roman" pitchFamily="18" charset="0"/>
                <a:cs typeface="Times New Roman" pitchFamily="18" charset="0"/>
              </a:rPr>
              <a:t>và</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kết</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quả</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là</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câu</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hỏi</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tính</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diện</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tích</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hình</a:t>
            </a:r>
            <a:r>
              <a:rPr lang="en-US" sz="2800">
                <a:solidFill>
                  <a:srgbClr val="0000FF"/>
                </a:solidFill>
                <a:latin typeface="Times New Roman" pitchFamily="18" charset="0"/>
                <a:cs typeface="Times New Roman" pitchFamily="18" charset="0"/>
              </a:rPr>
              <a:t> </a:t>
            </a:r>
            <a:r>
              <a:rPr lang="en-US" sz="2800" err="1">
                <a:solidFill>
                  <a:srgbClr val="0000FF"/>
                </a:solidFill>
                <a:latin typeface="Times New Roman" pitchFamily="18" charset="0"/>
                <a:cs typeface="Times New Roman" pitchFamily="18" charset="0"/>
              </a:rPr>
              <a:t>thang</a:t>
            </a:r>
            <a:r>
              <a:rPr lang="en-US" sz="2800">
                <a:solidFill>
                  <a:srgbClr val="0000FF"/>
                </a:solidFill>
                <a:latin typeface="Times New Roman" pitchFamily="18" charset="0"/>
                <a:cs typeface="Times New Roman" pitchFamily="18" charset="0"/>
              </a:rPr>
              <a:t> ABCD</a:t>
            </a:r>
          </a:p>
        </p:txBody>
      </p:sp>
    </p:spTree>
    <p:extLst>
      <p:ext uri="{BB962C8B-B14F-4D97-AF65-F5344CB8AC3E}">
        <p14:creationId xmlns:p14="http://schemas.microsoft.com/office/powerpoint/2010/main" val="26379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2" presetClass="entr" presetSubtype="4"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p:tgtEl>
                                          <p:spTgt spid="2">
                                            <p:txEl>
                                              <p:pRg st="0" end="0"/>
                                            </p:txEl>
                                          </p:spTgt>
                                        </p:tgtEl>
                                        <p:attrNameLst>
                                          <p:attrName>ppt_y</p:attrName>
                                        </p:attrNameLst>
                                      </p:cBhvr>
                                      <p:tavLst>
                                        <p:tav tm="0">
                                          <p:val>
                                            <p:strVal val="ppt_y"/>
                                          </p:val>
                                        </p:tav>
                                        <p:tav tm="100000">
                                          <p:val>
                                            <p:strVal val="1+ppt_h/2"/>
                                          </p:val>
                                        </p:tav>
                                      </p:tavLst>
                                    </p:anim>
                                    <p:set>
                                      <p:cBhvr>
                                        <p:cTn id="2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2" dur="500"/>
                                        <p:tgtEl>
                                          <p:spTgt spid="14">
                                            <p:txEl>
                                              <p:pRg st="0" end="0"/>
                                            </p:txEl>
                                          </p:spTgt>
                                        </p:tgtEl>
                                        <p:attrNameLst>
                                          <p:attrName>ppt_y</p:attrName>
                                        </p:attrNameLst>
                                      </p:cBhvr>
                                      <p:tavLst>
                                        <p:tav tm="0">
                                          <p:val>
                                            <p:strVal val="ppt_y"/>
                                          </p:val>
                                        </p:tav>
                                        <p:tav tm="100000">
                                          <p:val>
                                            <p:strVal val="1+ppt_h/2"/>
                                          </p:val>
                                        </p:tav>
                                      </p:tavLst>
                                    </p:anim>
                                    <p:set>
                                      <p:cBhvr>
                                        <p:cTn id="43" dur="1" fill="hold">
                                          <p:stCondLst>
                                            <p:cond delay="499"/>
                                          </p:stCondLst>
                                        </p:cTn>
                                        <p:tgtEl>
                                          <p:spTgt spid="14">
                                            <p:txEl>
                                              <p:pRg st="0" end="0"/>
                                            </p:txEl>
                                          </p:spTgt>
                                        </p:tgtEl>
                                        <p:attrNameLst>
                                          <p:attrName>style.visibility</p:attrName>
                                        </p:attrNameLst>
                                      </p:cBhvr>
                                      <p:to>
                                        <p:strVal val="hidden"/>
                                      </p:to>
                                    </p:set>
                                  </p:childTnLst>
                                </p:cTn>
                              </p:par>
                              <p:par>
                                <p:cTn id="44" presetID="2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 calcmode="lin" valueType="num">
                                      <p:cBhvr additive="base">
                                        <p:cTn id="5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nodeType="clickEffect">
                                  <p:stCondLst>
                                    <p:cond delay="0"/>
                                  </p:stCondLst>
                                  <p:childTnLst>
                                    <p:animEffect transition="out" filter="fade">
                                      <p:cBhvr>
                                        <p:cTn id="60" dur="1000"/>
                                        <p:tgtEl>
                                          <p:spTgt spid="18">
                                            <p:txEl>
                                              <p:pRg st="0" end="0"/>
                                            </p:txEl>
                                          </p:spTgt>
                                        </p:tgtEl>
                                      </p:cBhvr>
                                    </p:animEffect>
                                    <p:anim calcmode="lin" valueType="num">
                                      <p:cBhvr>
                                        <p:cTn id="61"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62" dur="1000"/>
                                        <p:tgtEl>
                                          <p:spTgt spid="18">
                                            <p:txEl>
                                              <p:pRg st="0" end="0"/>
                                            </p:txEl>
                                          </p:spTgt>
                                        </p:tgtEl>
                                        <p:attrNameLst>
                                          <p:attrName>ppt_y</p:attrName>
                                        </p:attrNameLst>
                                      </p:cBhvr>
                                      <p:tavLst>
                                        <p:tav tm="0">
                                          <p:val>
                                            <p:strVal val="ppt_y"/>
                                          </p:val>
                                        </p:tav>
                                        <p:tav tm="100000">
                                          <p:val>
                                            <p:strVal val="ppt_y+.1"/>
                                          </p:val>
                                        </p:tav>
                                      </p:tavLst>
                                    </p:anim>
                                    <p:set>
                                      <p:cBhvr>
                                        <p:cTn id="63" dur="1" fill="hold">
                                          <p:stCondLst>
                                            <p:cond delay="999"/>
                                          </p:stCondLst>
                                        </p:cTn>
                                        <p:tgtEl>
                                          <p:spTgt spid="18">
                                            <p:txEl>
                                              <p:pRg st="0" end="0"/>
                                            </p:txEl>
                                          </p:spTgt>
                                        </p:tgtEl>
                                        <p:attrNameLst>
                                          <p:attrName>style.visibility</p:attrName>
                                        </p:attrNameLst>
                                      </p:cBhvr>
                                      <p:to>
                                        <p:strVal val="hidden"/>
                                      </p:to>
                                    </p:set>
                                  </p:childTnLst>
                                </p:cTn>
                              </p:par>
                              <p:par>
                                <p:cTn id="64" presetID="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8" grpId="0" animBg="1"/>
      <p:bldP spid="7"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69998"/>
            <a:ext cx="12160136" cy="5491020"/>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a:solidFill>
                  <a:srgbClr val="FF0000"/>
                </a:solidFill>
                <a:latin typeface="Times New Roman" pitchFamily="18" charset="0"/>
                <a:cs typeface="Times New Roman" panose="02020603050405020304" pitchFamily="18" charset="0"/>
              </a:rPr>
              <a:t>2. </a:t>
            </a:r>
            <a:r>
              <a:rPr lang="en-US" sz="12800" b="1" err="1">
                <a:solidFill>
                  <a:srgbClr val="FF0000"/>
                </a:solidFill>
                <a:latin typeface="Times New Roman" pitchFamily="18" charset="0"/>
                <a:cs typeface="Times New Roman" panose="02020603050405020304" pitchFamily="18" charset="0"/>
              </a:rPr>
              <a:t>Bài</a:t>
            </a:r>
            <a:r>
              <a:rPr lang="en-US" sz="12800" b="1">
                <a:solidFill>
                  <a:srgbClr val="FF0000"/>
                </a:solidFill>
                <a:latin typeface="Times New Roman" pitchFamily="18" charset="0"/>
                <a:cs typeface="Times New Roman" panose="02020603050405020304" pitchFamily="18" charset="0"/>
              </a:rPr>
              <a:t> </a:t>
            </a:r>
            <a:r>
              <a:rPr lang="en-US" sz="12800" b="1" err="1">
                <a:solidFill>
                  <a:srgbClr val="FF0000"/>
                </a:solidFill>
                <a:latin typeface="Times New Roman" pitchFamily="18" charset="0"/>
                <a:cs typeface="Times New Roman" panose="02020603050405020304" pitchFamily="18" charset="0"/>
              </a:rPr>
              <a:t>toán</a:t>
            </a:r>
            <a:r>
              <a:rPr lang="en-US" sz="12800" b="1">
                <a:solidFill>
                  <a:srgbClr val="FF0000"/>
                </a:solidFill>
                <a:latin typeface="Times New Roman" pitchFamily="18" charset="0"/>
                <a:cs typeface="Times New Roman" panose="02020603050405020304" pitchFamily="18" charset="0"/>
              </a:rPr>
              <a:t> </a:t>
            </a:r>
            <a:r>
              <a:rPr lang="en-US" sz="12800" b="1" err="1">
                <a:solidFill>
                  <a:srgbClr val="FF0000"/>
                </a:solidFill>
                <a:latin typeface="Times New Roman" pitchFamily="18" charset="0"/>
                <a:cs typeface="Times New Roman" panose="02020603050405020304" pitchFamily="18" charset="0"/>
              </a:rPr>
              <a:t>và</a:t>
            </a:r>
            <a:r>
              <a:rPr lang="en-US" sz="12800" b="1">
                <a:solidFill>
                  <a:srgbClr val="FF0000"/>
                </a:solidFill>
                <a:latin typeface="Times New Roman" pitchFamily="18" charset="0"/>
                <a:cs typeface="Times New Roman" panose="02020603050405020304" pitchFamily="18" charset="0"/>
              </a:rPr>
              <a:t> </a:t>
            </a:r>
            <a:r>
              <a:rPr lang="en-US" sz="12800" b="1" err="1">
                <a:solidFill>
                  <a:srgbClr val="FF0000"/>
                </a:solidFill>
                <a:latin typeface="Times New Roman" pitchFamily="18" charset="0"/>
                <a:cs typeface="Times New Roman" panose="02020603050405020304" pitchFamily="18" charset="0"/>
              </a:rPr>
              <a:t>thuật</a:t>
            </a:r>
            <a:r>
              <a:rPr lang="en-US" sz="12800" b="1">
                <a:solidFill>
                  <a:srgbClr val="FF0000"/>
                </a:solidFill>
                <a:latin typeface="Times New Roman" pitchFamily="18" charset="0"/>
                <a:cs typeface="Times New Roman" panose="02020603050405020304" pitchFamily="18" charset="0"/>
              </a:rPr>
              <a:t> </a:t>
            </a:r>
            <a:r>
              <a:rPr lang="en-US" sz="12800" b="1" err="1">
                <a:solidFill>
                  <a:srgbClr val="FF0000"/>
                </a:solidFill>
                <a:latin typeface="Times New Roman" pitchFamily="18" charset="0"/>
                <a:cs typeface="Times New Roman" panose="02020603050405020304" pitchFamily="18" charset="0"/>
              </a:rPr>
              <a:t>toán</a:t>
            </a:r>
            <a:r>
              <a:rPr lang="en-US" sz="12800" b="1">
                <a:solidFill>
                  <a:srgbClr val="FF0000"/>
                </a:solidFill>
                <a:latin typeface="Times New Roman" panose="02020603050405020304" pitchFamily="18" charset="0"/>
                <a:cs typeface="Times New Roman" panose="02020603050405020304" pitchFamily="18" charset="0"/>
              </a:rPr>
              <a:t>.</a:t>
            </a:r>
          </a:p>
          <a:p>
            <a:r>
              <a:rPr lang="en-US" sz="12000" b="1" err="1">
                <a:solidFill>
                  <a:srgbClr val="0070C0"/>
                </a:solidFill>
                <a:latin typeface="Times New Roman" pitchFamily="18" charset="0"/>
                <a:cs typeface="Times New Roman" pitchFamily="18" charset="0"/>
              </a:rPr>
              <a:t>Bài</a:t>
            </a:r>
            <a:r>
              <a:rPr lang="en-US" sz="12000" b="1">
                <a:solidFill>
                  <a:srgbClr val="0070C0"/>
                </a:solidFill>
                <a:latin typeface="Times New Roman" pitchFamily="18" charset="0"/>
                <a:cs typeface="Times New Roman" pitchFamily="18" charset="0"/>
              </a:rPr>
              <a:t> </a:t>
            </a:r>
            <a:r>
              <a:rPr lang="en-US" sz="12000" b="1" err="1">
                <a:solidFill>
                  <a:srgbClr val="0070C0"/>
                </a:solidFill>
                <a:latin typeface="Times New Roman" pitchFamily="18" charset="0"/>
                <a:cs typeface="Times New Roman" pitchFamily="18" charset="0"/>
              </a:rPr>
              <a:t>toán</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một</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vấn</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đề</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cần</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giải</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quyết</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được</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phát</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biểu</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chặt</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chẽ</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và</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nêu</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rõ</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ràng</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đầu</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vào</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là</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gì</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đầu</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ra</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là</a:t>
            </a:r>
            <a:r>
              <a:rPr lang="en-US" sz="12000">
                <a:solidFill>
                  <a:srgbClr val="0070C0"/>
                </a:solidFill>
                <a:latin typeface="Times New Roman" pitchFamily="18" charset="0"/>
                <a:cs typeface="Times New Roman" pitchFamily="18" charset="0"/>
              </a:rPr>
              <a:t> </a:t>
            </a:r>
            <a:r>
              <a:rPr lang="en-US" sz="12000" err="1">
                <a:solidFill>
                  <a:srgbClr val="0070C0"/>
                </a:solidFill>
                <a:latin typeface="Times New Roman" pitchFamily="18" charset="0"/>
                <a:cs typeface="Times New Roman" pitchFamily="18" charset="0"/>
              </a:rPr>
              <a:t>gì</a:t>
            </a:r>
            <a:r>
              <a:rPr lang="en-US" sz="12000">
                <a:solidFill>
                  <a:srgbClr val="0070C0"/>
                </a:solidFill>
                <a:latin typeface="Times New Roman" pitchFamily="18" charset="0"/>
                <a:cs typeface="Times New Roman" pitchFamily="18" charset="0"/>
              </a:rPr>
              <a:t>.</a:t>
            </a:r>
          </a:p>
          <a:p>
            <a:r>
              <a:rPr lang="en-US" sz="12800" u="sng" err="1">
                <a:latin typeface="Times New Roman" pitchFamily="18" charset="0"/>
                <a:cs typeface="Times New Roman" pitchFamily="18" charset="0"/>
              </a:rPr>
              <a:t>Ví</a:t>
            </a:r>
            <a:r>
              <a:rPr lang="en-US" sz="12800" u="sng">
                <a:latin typeface="Times New Roman" pitchFamily="18" charset="0"/>
                <a:cs typeface="Times New Roman" pitchFamily="18" charset="0"/>
              </a:rPr>
              <a:t>  </a:t>
            </a:r>
            <a:r>
              <a:rPr lang="en-US" sz="12800" u="sng" err="1">
                <a:latin typeface="Times New Roman" pitchFamily="18" charset="0"/>
                <a:cs typeface="Times New Roman" pitchFamily="18" charset="0"/>
              </a:rPr>
              <a:t>dụ</a:t>
            </a:r>
            <a:r>
              <a:rPr lang="en-US" sz="12800" u="sng">
                <a:latin typeface="Times New Roman" pitchFamily="18" charset="0"/>
                <a:cs typeface="Times New Roman" pitchFamily="18" charset="0"/>
              </a:rPr>
              <a:t> 2:</a:t>
            </a:r>
          </a:p>
          <a:p>
            <a:r>
              <a:rPr lang="en-US" sz="12800" err="1">
                <a:latin typeface="Times New Roman" pitchFamily="18" charset="0"/>
                <a:cs typeface="Times New Roman" pitchFamily="18" charset="0"/>
              </a:rPr>
              <a:t>Xét</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bài</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toán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hãy</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tính</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hiệu</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hai</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số</a:t>
            </a:r>
            <a:r>
              <a:rPr lang="en-US" sz="12800">
                <a:latin typeface="Times New Roman" pitchFamily="18" charset="0"/>
                <a:cs typeface="Times New Roman" pitchFamily="18" charset="0"/>
              </a:rPr>
              <a:t> 5 </a:t>
            </a:r>
            <a:r>
              <a:rPr lang="en-US" sz="12800" err="1">
                <a:latin typeface="Times New Roman" pitchFamily="18" charset="0"/>
                <a:cs typeface="Times New Roman" pitchFamily="18" charset="0"/>
              </a:rPr>
              <a:t>và</a:t>
            </a:r>
            <a:r>
              <a:rPr lang="en-US" sz="12800">
                <a:latin typeface="Times New Roman" pitchFamily="18" charset="0"/>
                <a:cs typeface="Times New Roman" pitchFamily="18" charset="0"/>
              </a:rPr>
              <a:t> 3 </a:t>
            </a:r>
            <a:r>
              <a:rPr lang="en-US" sz="12800" err="1">
                <a:latin typeface="Times New Roman" pitchFamily="18" charset="0"/>
                <a:cs typeface="Times New Roman" pitchFamily="18" charset="0"/>
              </a:rPr>
              <a:t>bằng</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cách</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sử</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dụng</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máy</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tính</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bỏ</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túi</a:t>
            </a:r>
            <a:r>
              <a:rPr lang="en-US" sz="12800">
                <a:latin typeface="Times New Roman" pitchFamily="18" charset="0"/>
                <a:cs typeface="Times New Roman" pitchFamily="18" charset="0"/>
              </a:rPr>
              <a:t>.</a:t>
            </a:r>
          </a:p>
          <a:p>
            <a:r>
              <a:rPr lang="en-US" sz="12800">
                <a:latin typeface="Times New Roman" pitchFamily="18" charset="0"/>
                <a:cs typeface="Times New Roman" pitchFamily="18" charset="0"/>
              </a:rPr>
              <a:t>B1: </a:t>
            </a:r>
            <a:r>
              <a:rPr lang="en-US" sz="12800" err="1">
                <a:latin typeface="Times New Roman" pitchFamily="18" charset="0"/>
                <a:cs typeface="Times New Roman" pitchFamily="18" charset="0"/>
              </a:rPr>
              <a:t>Chọn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số</a:t>
            </a:r>
            <a:r>
              <a:rPr lang="en-US" sz="12800">
                <a:latin typeface="Times New Roman" pitchFamily="18" charset="0"/>
                <a:cs typeface="Times New Roman" pitchFamily="18" charset="0"/>
              </a:rPr>
              <a:t> 5</a:t>
            </a:r>
          </a:p>
          <a:p>
            <a:r>
              <a:rPr lang="en-US" sz="12800">
                <a:latin typeface="Times New Roman" pitchFamily="18" charset="0"/>
                <a:cs typeface="Times New Roman" pitchFamily="18" charset="0"/>
              </a:rPr>
              <a:t>B2: </a:t>
            </a:r>
            <a:r>
              <a:rPr lang="en-US" sz="12800" err="1">
                <a:latin typeface="Times New Roman" pitchFamily="18" charset="0"/>
                <a:cs typeface="Times New Roman" pitchFamily="18" charset="0"/>
              </a:rPr>
              <a:t>Chọn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dấu</a:t>
            </a:r>
            <a:r>
              <a:rPr lang="en-US" sz="12800">
                <a:latin typeface="Times New Roman" pitchFamily="18" charset="0"/>
                <a:cs typeface="Times New Roman" pitchFamily="18" charset="0"/>
              </a:rPr>
              <a:t> –</a:t>
            </a:r>
          </a:p>
          <a:p>
            <a:r>
              <a:rPr lang="en-US" sz="12800">
                <a:latin typeface="Times New Roman" pitchFamily="18" charset="0"/>
                <a:cs typeface="Times New Roman" pitchFamily="18" charset="0"/>
              </a:rPr>
              <a:t>B3: </a:t>
            </a:r>
            <a:r>
              <a:rPr lang="en-US" sz="12800" err="1">
                <a:latin typeface="Times New Roman" pitchFamily="18" charset="0"/>
                <a:cs typeface="Times New Roman" pitchFamily="18" charset="0"/>
              </a:rPr>
              <a:t>Chọn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số</a:t>
            </a:r>
            <a:r>
              <a:rPr lang="en-US" sz="12800">
                <a:latin typeface="Times New Roman" pitchFamily="18" charset="0"/>
                <a:cs typeface="Times New Roman" pitchFamily="18" charset="0"/>
              </a:rPr>
              <a:t> 3</a:t>
            </a:r>
          </a:p>
          <a:p>
            <a:r>
              <a:rPr lang="en-US" sz="12800">
                <a:latin typeface="Times New Roman" pitchFamily="18" charset="0"/>
                <a:cs typeface="Times New Roman" pitchFamily="18" charset="0"/>
              </a:rPr>
              <a:t>B4: </a:t>
            </a:r>
            <a:r>
              <a:rPr lang="en-US" sz="12800" err="1">
                <a:latin typeface="Times New Roman" pitchFamily="18" charset="0"/>
                <a:cs typeface="Times New Roman" pitchFamily="18" charset="0"/>
              </a:rPr>
              <a:t>Nhấn</a:t>
            </a:r>
            <a:r>
              <a:rPr lang="en-US" sz="12800">
                <a:latin typeface="Times New Roman" pitchFamily="18" charset="0"/>
                <a:cs typeface="Times New Roman" pitchFamily="18" charset="0"/>
              </a:rPr>
              <a:t> </a:t>
            </a:r>
            <a:r>
              <a:rPr lang="en-US" sz="12800" err="1">
                <a:latin typeface="Times New Roman" pitchFamily="18" charset="0"/>
                <a:cs typeface="Times New Roman" pitchFamily="18" charset="0"/>
              </a:rPr>
              <a:t>dấu</a:t>
            </a:r>
            <a:r>
              <a:rPr lang="en-US" sz="12800">
                <a:latin typeface="Times New Roman" pitchFamily="18" charset="0"/>
                <a:cs typeface="Times New Roman" pitchFamily="18" charset="0"/>
              </a:rPr>
              <a:t> =</a:t>
            </a:r>
          </a:p>
          <a:p>
            <a:pPr algn="just"/>
            <a:endParaRPr lang="en-US" sz="12800" b="1">
              <a:solidFill>
                <a:srgbClr val="0000FF"/>
              </a:solidFill>
              <a:latin typeface="Times New Roman" pitchFamily="18" charset="0"/>
              <a:cs typeface="Times New Roman" pitchFamily="18" charset="0"/>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endParaRPr lang="en-US" b="1">
              <a:solidFill>
                <a:srgbClr val="0000FF"/>
              </a:solidFill>
            </a:endParaRPr>
          </a:p>
          <a:p>
            <a:pPr algn="just"/>
            <a:r>
              <a:rPr lang="en-US" b="1">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
        <p:nvSpPr>
          <p:cNvPr id="11" name="Cloud Callout 10"/>
          <p:cNvSpPr/>
          <p:nvPr/>
        </p:nvSpPr>
        <p:spPr>
          <a:xfrm>
            <a:off x="5315499" y="3443142"/>
            <a:ext cx="5998682" cy="3073452"/>
          </a:xfrm>
          <a:prstGeom prst="cloudCallout">
            <a:avLst>
              <a:gd name="adj1" fmla="val -77091"/>
              <a:gd name="adj2" fmla="val -11720"/>
            </a:avLst>
          </a:prstGeom>
          <a:solidFill>
            <a:srgbClr val="339966"/>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 </a:t>
            </a:r>
            <a:r>
              <a:rPr lang="en-US" sz="2800" err="1">
                <a:solidFill>
                  <a:schemeClr val="bg1"/>
                </a:solidFill>
              </a:rPr>
              <a:t>Nếu</a:t>
            </a:r>
            <a:r>
              <a:rPr lang="en-US" sz="2800">
                <a:solidFill>
                  <a:schemeClr val="bg1"/>
                </a:solidFill>
              </a:rPr>
              <a:t> </a:t>
            </a:r>
            <a:r>
              <a:rPr lang="en-US" sz="2800" err="1">
                <a:solidFill>
                  <a:schemeClr val="bg1"/>
                </a:solidFill>
              </a:rPr>
              <a:t>thay</a:t>
            </a:r>
            <a:r>
              <a:rPr lang="en-US" sz="2800">
                <a:solidFill>
                  <a:schemeClr val="bg1"/>
                </a:solidFill>
              </a:rPr>
              <a:t> </a:t>
            </a:r>
            <a:r>
              <a:rPr lang="en-US" sz="2800" err="1">
                <a:solidFill>
                  <a:schemeClr val="bg1"/>
                </a:solidFill>
              </a:rPr>
              <a:t>đổi</a:t>
            </a:r>
            <a:r>
              <a:rPr lang="en-US" sz="2800">
                <a:solidFill>
                  <a:schemeClr val="bg1"/>
                </a:solidFill>
              </a:rPr>
              <a:t> B3 </a:t>
            </a:r>
            <a:r>
              <a:rPr lang="en-US" sz="2800" err="1">
                <a:solidFill>
                  <a:schemeClr val="bg1"/>
                </a:solidFill>
              </a:rPr>
              <a:t>và</a:t>
            </a:r>
            <a:r>
              <a:rPr lang="en-US" sz="2800">
                <a:solidFill>
                  <a:schemeClr val="bg1"/>
                </a:solidFill>
              </a:rPr>
              <a:t> B1 </a:t>
            </a:r>
            <a:r>
              <a:rPr lang="en-US" sz="2800" err="1">
                <a:solidFill>
                  <a:schemeClr val="bg1"/>
                </a:solidFill>
              </a:rPr>
              <a:t>cho</a:t>
            </a:r>
            <a:r>
              <a:rPr lang="en-US" sz="2800">
                <a:solidFill>
                  <a:schemeClr val="bg1"/>
                </a:solidFill>
              </a:rPr>
              <a:t> </a:t>
            </a:r>
            <a:r>
              <a:rPr lang="en-US" sz="2800" err="1">
                <a:solidFill>
                  <a:schemeClr val="bg1"/>
                </a:solidFill>
              </a:rPr>
              <a:t>nhau</a:t>
            </a:r>
            <a:r>
              <a:rPr lang="en-US" sz="2800">
                <a:solidFill>
                  <a:schemeClr val="bg1"/>
                </a:solidFill>
              </a:rPr>
              <a:t> </a:t>
            </a:r>
            <a:r>
              <a:rPr lang="en-US" sz="2800" err="1">
                <a:solidFill>
                  <a:schemeClr val="bg1"/>
                </a:solidFill>
              </a:rPr>
              <a:t>em</a:t>
            </a:r>
            <a:r>
              <a:rPr lang="en-US" sz="2800">
                <a:solidFill>
                  <a:schemeClr val="bg1"/>
                </a:solidFill>
              </a:rPr>
              <a:t> </a:t>
            </a:r>
            <a:r>
              <a:rPr lang="en-US" sz="2800" err="1">
                <a:solidFill>
                  <a:schemeClr val="bg1"/>
                </a:solidFill>
              </a:rPr>
              <a:t>có</a:t>
            </a:r>
            <a:r>
              <a:rPr lang="en-US" sz="2800">
                <a:solidFill>
                  <a:schemeClr val="bg1"/>
                </a:solidFill>
              </a:rPr>
              <a:t> </a:t>
            </a:r>
            <a:r>
              <a:rPr lang="en-US" sz="2800" err="1">
                <a:solidFill>
                  <a:schemeClr val="bg1"/>
                </a:solidFill>
              </a:rPr>
              <a:t>nhận</a:t>
            </a:r>
            <a:r>
              <a:rPr lang="en-US" sz="2800">
                <a:solidFill>
                  <a:schemeClr val="bg1"/>
                </a:solidFill>
              </a:rPr>
              <a:t> </a:t>
            </a:r>
            <a:r>
              <a:rPr lang="en-US" sz="2800" err="1">
                <a:solidFill>
                  <a:schemeClr val="bg1"/>
                </a:solidFill>
              </a:rPr>
              <a:t>xét</a:t>
            </a:r>
            <a:r>
              <a:rPr lang="en-US" sz="2800">
                <a:solidFill>
                  <a:schemeClr val="bg1"/>
                </a:solidFill>
              </a:rPr>
              <a:t> </a:t>
            </a:r>
            <a:r>
              <a:rPr lang="en-US" sz="2800" err="1">
                <a:solidFill>
                  <a:schemeClr val="bg1"/>
                </a:solidFill>
              </a:rPr>
              <a:t>gì</a:t>
            </a:r>
            <a:r>
              <a:rPr lang="en-US" sz="2800">
                <a:solidFill>
                  <a:schemeClr val="bg1"/>
                </a:solidFill>
              </a:rPr>
              <a:t> </a:t>
            </a:r>
            <a:r>
              <a:rPr lang="en-US" sz="2800" err="1">
                <a:solidFill>
                  <a:schemeClr val="bg1"/>
                </a:solidFill>
              </a:rPr>
              <a:t>về</a:t>
            </a:r>
            <a:r>
              <a:rPr lang="en-US" sz="2800">
                <a:solidFill>
                  <a:schemeClr val="bg1"/>
                </a:solidFill>
              </a:rPr>
              <a:t> </a:t>
            </a:r>
            <a:r>
              <a:rPr lang="en-US" sz="2800" err="1">
                <a:solidFill>
                  <a:schemeClr val="bg1"/>
                </a:solidFill>
              </a:rPr>
              <a:t>kết</a:t>
            </a:r>
            <a:r>
              <a:rPr lang="en-US" sz="2800">
                <a:solidFill>
                  <a:schemeClr val="bg1"/>
                </a:solidFill>
              </a:rPr>
              <a:t> </a:t>
            </a:r>
            <a:r>
              <a:rPr lang="en-US" sz="2800" err="1">
                <a:solidFill>
                  <a:schemeClr val="bg1"/>
                </a:solidFill>
              </a:rPr>
              <a:t>quả</a:t>
            </a:r>
            <a:r>
              <a:rPr lang="en-US" sz="2800">
                <a:solidFill>
                  <a:schemeClr val="bg1"/>
                </a:solidFill>
              </a:rPr>
              <a:t> </a:t>
            </a:r>
            <a:r>
              <a:rPr lang="en-US" sz="2800" err="1">
                <a:solidFill>
                  <a:schemeClr val="bg1"/>
                </a:solidFill>
              </a:rPr>
              <a:t>thu</a:t>
            </a:r>
            <a:r>
              <a:rPr lang="en-US" sz="2800">
                <a:solidFill>
                  <a:schemeClr val="bg1"/>
                </a:solidFill>
              </a:rPr>
              <a:t> </a:t>
            </a:r>
            <a:r>
              <a:rPr lang="en-US" sz="2800" err="1">
                <a:solidFill>
                  <a:schemeClr val="bg1"/>
                </a:solidFill>
              </a:rPr>
              <a:t>được</a:t>
            </a:r>
            <a:r>
              <a:rPr lang="en-US" sz="2800">
                <a:solidFill>
                  <a:schemeClr val="bg1"/>
                </a:solidFill>
              </a:rPr>
              <a:t>?</a:t>
            </a:r>
          </a:p>
          <a:p>
            <a:pPr algn="ctr"/>
            <a:endParaRPr lang="en-US" sz="700">
              <a:solidFill>
                <a:schemeClr val="bg1"/>
              </a:solidFill>
            </a:endParaRPr>
          </a:p>
        </p:txBody>
      </p:sp>
      <p:sp>
        <p:nvSpPr>
          <p:cNvPr id="5" name="TextBox 4"/>
          <p:cNvSpPr txBox="1"/>
          <p:nvPr/>
        </p:nvSpPr>
        <p:spPr>
          <a:xfrm>
            <a:off x="6111933" y="3906137"/>
            <a:ext cx="4633993" cy="1899488"/>
          </a:xfrm>
          <a:prstGeom prst="rect">
            <a:avLst/>
          </a:prstGeom>
          <a:ln>
            <a:noFill/>
          </a:ln>
        </p:spPr>
        <p:txBody>
          <a:bodyPr vert="horz" wrap="square" lIns="91440" tIns="45720" rIns="91440" bIns="45720" rtlCol="0">
            <a:normAutofit fontScale="32500" lnSpcReduction="20000"/>
          </a:bodyPr>
          <a:lstStyle/>
          <a:p>
            <a:pPr algn="just"/>
            <a:r>
              <a:rPr lang="en-US" sz="8600" err="1">
                <a:solidFill>
                  <a:srgbClr val="FFFF00"/>
                </a:solidFill>
              </a:rPr>
              <a:t>Nếu</a:t>
            </a:r>
            <a:r>
              <a:rPr lang="en-US" sz="8600">
                <a:solidFill>
                  <a:srgbClr val="FFFF00"/>
                </a:solidFill>
              </a:rPr>
              <a:t> </a:t>
            </a:r>
            <a:r>
              <a:rPr lang="en-US" sz="8600" err="1">
                <a:solidFill>
                  <a:srgbClr val="FFFF00"/>
                </a:solidFill>
              </a:rPr>
              <a:t>đổi</a:t>
            </a:r>
            <a:r>
              <a:rPr lang="en-US" sz="8600">
                <a:solidFill>
                  <a:srgbClr val="FFFF00"/>
                </a:solidFill>
              </a:rPr>
              <a:t> </a:t>
            </a:r>
            <a:r>
              <a:rPr lang="en-US" sz="8600" err="1">
                <a:solidFill>
                  <a:srgbClr val="FFFF00"/>
                </a:solidFill>
              </a:rPr>
              <a:t>hai</a:t>
            </a:r>
            <a:r>
              <a:rPr lang="en-US" sz="8600">
                <a:solidFill>
                  <a:srgbClr val="FFFF00"/>
                </a:solidFill>
              </a:rPr>
              <a:t> </a:t>
            </a:r>
            <a:r>
              <a:rPr lang="en-US" sz="8600" err="1">
                <a:solidFill>
                  <a:srgbClr val="FFFF00"/>
                </a:solidFill>
              </a:rPr>
              <a:t>bước</a:t>
            </a:r>
            <a:r>
              <a:rPr lang="en-US" sz="8600">
                <a:solidFill>
                  <a:srgbClr val="FFFF00"/>
                </a:solidFill>
              </a:rPr>
              <a:t> </a:t>
            </a:r>
            <a:r>
              <a:rPr lang="en-US" sz="8600" err="1">
                <a:solidFill>
                  <a:srgbClr val="FFFF00"/>
                </a:solidFill>
              </a:rPr>
              <a:t>cho</a:t>
            </a:r>
            <a:r>
              <a:rPr lang="en-US" sz="8600">
                <a:solidFill>
                  <a:srgbClr val="FFFF00"/>
                </a:solidFill>
              </a:rPr>
              <a:t> </a:t>
            </a:r>
            <a:r>
              <a:rPr lang="en-US" sz="8600" err="1">
                <a:solidFill>
                  <a:srgbClr val="FFFF00"/>
                </a:solidFill>
              </a:rPr>
              <a:t>nhau</a:t>
            </a:r>
            <a:r>
              <a:rPr lang="en-US" sz="8600">
                <a:solidFill>
                  <a:srgbClr val="FFFF00"/>
                </a:solidFill>
              </a:rPr>
              <a:t> </a:t>
            </a:r>
            <a:r>
              <a:rPr lang="en-US" sz="8600" err="1">
                <a:solidFill>
                  <a:srgbClr val="FFFF00"/>
                </a:solidFill>
              </a:rPr>
              <a:t>thì</a:t>
            </a:r>
            <a:r>
              <a:rPr lang="en-US" sz="8600">
                <a:solidFill>
                  <a:srgbClr val="FFFF00"/>
                </a:solidFill>
              </a:rPr>
              <a:t> </a:t>
            </a:r>
            <a:r>
              <a:rPr lang="en-US" sz="8600" err="1">
                <a:solidFill>
                  <a:srgbClr val="FFFF00"/>
                </a:solidFill>
              </a:rPr>
              <a:t>kết</a:t>
            </a:r>
            <a:r>
              <a:rPr lang="en-US" sz="8600">
                <a:solidFill>
                  <a:srgbClr val="FFFF00"/>
                </a:solidFill>
              </a:rPr>
              <a:t> </a:t>
            </a:r>
            <a:r>
              <a:rPr lang="en-US" sz="8600" err="1">
                <a:solidFill>
                  <a:srgbClr val="FFFF00"/>
                </a:solidFill>
              </a:rPr>
              <a:t>quả</a:t>
            </a:r>
            <a:r>
              <a:rPr lang="en-US" sz="8600">
                <a:solidFill>
                  <a:srgbClr val="FFFF00"/>
                </a:solidFill>
              </a:rPr>
              <a:t> </a:t>
            </a:r>
            <a:r>
              <a:rPr lang="en-US" sz="8600" err="1">
                <a:solidFill>
                  <a:srgbClr val="FFFF00"/>
                </a:solidFill>
              </a:rPr>
              <a:t>thu</a:t>
            </a:r>
            <a:r>
              <a:rPr lang="en-US" sz="8600">
                <a:solidFill>
                  <a:srgbClr val="FFFF00"/>
                </a:solidFill>
              </a:rPr>
              <a:t> </a:t>
            </a:r>
            <a:r>
              <a:rPr lang="en-US" sz="8600" err="1">
                <a:solidFill>
                  <a:srgbClr val="FFFF00"/>
                </a:solidFill>
              </a:rPr>
              <a:t>được</a:t>
            </a:r>
            <a:r>
              <a:rPr lang="en-US" sz="8600">
                <a:solidFill>
                  <a:srgbClr val="FFFF00"/>
                </a:solidFill>
              </a:rPr>
              <a:t> </a:t>
            </a:r>
            <a:r>
              <a:rPr lang="en-US" sz="8600" err="1">
                <a:solidFill>
                  <a:srgbClr val="FFFF00"/>
                </a:solidFill>
              </a:rPr>
              <a:t>sẽ</a:t>
            </a:r>
            <a:r>
              <a:rPr lang="en-US" sz="8600">
                <a:solidFill>
                  <a:srgbClr val="FFFF00"/>
                </a:solidFill>
              </a:rPr>
              <a:t> </a:t>
            </a:r>
            <a:r>
              <a:rPr lang="en-US" sz="8600" err="1">
                <a:solidFill>
                  <a:srgbClr val="FFFF00"/>
                </a:solidFill>
              </a:rPr>
              <a:t>khác</a:t>
            </a:r>
            <a:r>
              <a:rPr lang="en-US" sz="8600">
                <a:solidFill>
                  <a:srgbClr val="FFFF00"/>
                </a:solidFill>
              </a:rPr>
              <a:t> </a:t>
            </a:r>
            <a:r>
              <a:rPr lang="en-US" sz="8600" err="1">
                <a:solidFill>
                  <a:srgbClr val="FFFF00"/>
                </a:solidFill>
              </a:rPr>
              <a:t>với</a:t>
            </a:r>
            <a:r>
              <a:rPr lang="en-US" sz="8600">
                <a:solidFill>
                  <a:srgbClr val="FFFF00"/>
                </a:solidFill>
              </a:rPr>
              <a:t> </a:t>
            </a:r>
            <a:r>
              <a:rPr lang="en-US" sz="8600" err="1">
                <a:solidFill>
                  <a:srgbClr val="FFFF00"/>
                </a:solidFill>
              </a:rPr>
              <a:t>yêu</a:t>
            </a:r>
            <a:r>
              <a:rPr lang="en-US" sz="8600">
                <a:solidFill>
                  <a:srgbClr val="FFFF00"/>
                </a:solidFill>
              </a:rPr>
              <a:t> </a:t>
            </a:r>
            <a:r>
              <a:rPr lang="en-US" sz="8600" err="1">
                <a:solidFill>
                  <a:srgbClr val="FFFF00"/>
                </a:solidFill>
              </a:rPr>
              <a:t>cầu</a:t>
            </a:r>
            <a:r>
              <a:rPr lang="en-US" sz="8600">
                <a:solidFill>
                  <a:srgbClr val="FFFF00"/>
                </a:solidFill>
              </a:rPr>
              <a:t> </a:t>
            </a:r>
            <a:r>
              <a:rPr lang="en-US" sz="8600" err="1">
                <a:solidFill>
                  <a:srgbClr val="FFFF00"/>
                </a:solidFill>
              </a:rPr>
              <a:t>bài</a:t>
            </a:r>
            <a:r>
              <a:rPr lang="en-US" sz="8600">
                <a:solidFill>
                  <a:srgbClr val="FFFF00"/>
                </a:solidFill>
              </a:rPr>
              <a:t> </a:t>
            </a:r>
            <a:r>
              <a:rPr lang="en-US" sz="8600" err="1">
                <a:solidFill>
                  <a:srgbClr val="FFFF00"/>
                </a:solidFill>
              </a:rPr>
              <a:t>toán</a:t>
            </a:r>
            <a:r>
              <a:rPr lang="en-US" sz="8600">
                <a:solidFill>
                  <a:srgbClr val="FFFF00"/>
                </a:solidFill>
              </a:rPr>
              <a:t> ban </a:t>
            </a:r>
            <a:r>
              <a:rPr lang="en-US" sz="8600" err="1">
                <a:solidFill>
                  <a:srgbClr val="FFFF00"/>
                </a:solidFill>
              </a:rPr>
              <a:t>đầu</a:t>
            </a:r>
            <a:r>
              <a:rPr lang="en-US" sz="8600">
                <a:solidFill>
                  <a:srgbClr val="FFFF00"/>
                </a:solidFill>
              </a:rPr>
              <a:t> </a:t>
            </a:r>
            <a:r>
              <a:rPr lang="en-US" sz="8600" err="1">
                <a:solidFill>
                  <a:srgbClr val="FFFF00"/>
                </a:solidFill>
              </a:rPr>
              <a:t>từ</a:t>
            </a:r>
            <a:r>
              <a:rPr lang="en-US" sz="8600">
                <a:solidFill>
                  <a:srgbClr val="FFFF00"/>
                </a:solidFill>
              </a:rPr>
              <a:t> </a:t>
            </a:r>
            <a:r>
              <a:rPr lang="en-US" sz="8600" err="1">
                <a:solidFill>
                  <a:srgbClr val="FFFF00"/>
                </a:solidFill>
              </a:rPr>
              <a:t>đó</a:t>
            </a:r>
            <a:r>
              <a:rPr lang="en-US" sz="8600">
                <a:solidFill>
                  <a:srgbClr val="FFFF00"/>
                </a:solidFill>
              </a:rPr>
              <a:t> </a:t>
            </a:r>
            <a:r>
              <a:rPr lang="en-US" sz="8600" err="1">
                <a:solidFill>
                  <a:srgbClr val="FFFF00"/>
                </a:solidFill>
              </a:rPr>
              <a:t>sẽ</a:t>
            </a:r>
            <a:r>
              <a:rPr lang="en-US" sz="8600">
                <a:solidFill>
                  <a:srgbClr val="FFFF00"/>
                </a:solidFill>
              </a:rPr>
              <a:t> </a:t>
            </a:r>
            <a:r>
              <a:rPr lang="en-US" sz="8600" err="1">
                <a:solidFill>
                  <a:srgbClr val="FFFF00"/>
                </a:solidFill>
              </a:rPr>
              <a:t>dẫn</a:t>
            </a:r>
            <a:r>
              <a:rPr lang="en-US" sz="8600">
                <a:solidFill>
                  <a:srgbClr val="FFFF00"/>
                </a:solidFill>
              </a:rPr>
              <a:t> </a:t>
            </a:r>
            <a:r>
              <a:rPr lang="en-US" sz="8600" err="1">
                <a:solidFill>
                  <a:srgbClr val="FFFF00"/>
                </a:solidFill>
              </a:rPr>
              <a:t>đến</a:t>
            </a:r>
            <a:r>
              <a:rPr lang="en-US" sz="8600">
                <a:solidFill>
                  <a:srgbClr val="FFFF00"/>
                </a:solidFill>
              </a:rPr>
              <a:t> </a:t>
            </a:r>
            <a:r>
              <a:rPr lang="en-US" sz="8600" err="1">
                <a:solidFill>
                  <a:srgbClr val="FFFF00"/>
                </a:solidFill>
              </a:rPr>
              <a:t>bài</a:t>
            </a:r>
            <a:r>
              <a:rPr lang="en-US" sz="8600">
                <a:solidFill>
                  <a:srgbClr val="FFFF00"/>
                </a:solidFill>
              </a:rPr>
              <a:t> </a:t>
            </a:r>
            <a:r>
              <a:rPr lang="en-US" sz="8600" err="1">
                <a:solidFill>
                  <a:srgbClr val="FFFF00"/>
                </a:solidFill>
              </a:rPr>
              <a:t>toán</a:t>
            </a:r>
            <a:r>
              <a:rPr lang="en-US" sz="8600">
                <a:solidFill>
                  <a:srgbClr val="FFFF00"/>
                </a:solidFill>
              </a:rPr>
              <a:t> </a:t>
            </a:r>
            <a:r>
              <a:rPr lang="en-US" sz="8600" err="1">
                <a:solidFill>
                  <a:srgbClr val="FFFF00"/>
                </a:solidFill>
              </a:rPr>
              <a:t>bị</a:t>
            </a:r>
            <a:r>
              <a:rPr lang="en-US" sz="8600">
                <a:solidFill>
                  <a:srgbClr val="FFFF00"/>
                </a:solidFill>
              </a:rPr>
              <a:t> </a:t>
            </a:r>
            <a:r>
              <a:rPr lang="en-US" sz="8600" err="1">
                <a:solidFill>
                  <a:srgbClr val="FFFF00"/>
                </a:solidFill>
              </a:rPr>
              <a:t>giải</a:t>
            </a:r>
            <a:r>
              <a:rPr lang="en-US" sz="8600">
                <a:solidFill>
                  <a:srgbClr val="FFFF00"/>
                </a:solidFill>
              </a:rPr>
              <a:t> </a:t>
            </a:r>
            <a:r>
              <a:rPr lang="en-US" sz="8600" err="1">
                <a:solidFill>
                  <a:srgbClr val="FFFF00"/>
                </a:solidFill>
              </a:rPr>
              <a:t>sai</a:t>
            </a:r>
            <a:r>
              <a:rPr lang="en-US" sz="8600">
                <a:solidFill>
                  <a:srgbClr val="FFFF00"/>
                </a:solidFill>
              </a:rPr>
              <a:t>.</a:t>
            </a:r>
          </a:p>
          <a:p>
            <a:pPr algn="just"/>
            <a:endParaRPr lang="en-US" b="1">
              <a:solidFill>
                <a:srgbClr val="FFFF00"/>
              </a:solidFill>
            </a:endParaRPr>
          </a:p>
        </p:txBody>
      </p:sp>
    </p:spTree>
    <p:extLst>
      <p:ext uri="{BB962C8B-B14F-4D97-AF65-F5344CB8AC3E}">
        <p14:creationId xmlns:p14="http://schemas.microsoft.com/office/powerpoint/2010/main" val="233745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1">
                                            <p:txEl>
                                              <p:pRg st="0" end="0"/>
                                            </p:txEl>
                                          </p:spTgt>
                                        </p:tgtEl>
                                      </p:cBhvr>
                                    </p:animEffect>
                                    <p:anim calcmode="lin" valueType="num">
                                      <p:cBhvr>
                                        <p:cTn id="56" dur="1000"/>
                                        <p:tgtEl>
                                          <p:spTgt spid="11">
                                            <p:txEl>
                                              <p:pRg st="0" end="0"/>
                                            </p:txEl>
                                          </p:spTgt>
                                        </p:tgtEl>
                                        <p:attrNameLst>
                                          <p:attrName>ppt_x</p:attrName>
                                        </p:attrNameLst>
                                      </p:cBhvr>
                                      <p:tavLst>
                                        <p:tav tm="0">
                                          <p:val>
                                            <p:strVal val="ppt_x"/>
                                          </p:val>
                                        </p:tav>
                                        <p:tav tm="100000">
                                          <p:val>
                                            <p:strVal val="ppt_x"/>
                                          </p:val>
                                        </p:tav>
                                      </p:tavLst>
                                    </p:anim>
                                    <p:anim calcmode="lin" valueType="num">
                                      <p:cBhvr>
                                        <p:cTn id="57" dur="1000"/>
                                        <p:tgtEl>
                                          <p:spTgt spid="11">
                                            <p:txEl>
                                              <p:pRg st="0" end="0"/>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11">
                                            <p:txEl>
                                              <p:pRg st="0" end="0"/>
                                            </p:txEl>
                                          </p:spTgt>
                                        </p:tgtEl>
                                        <p:attrNameLst>
                                          <p:attrName>style.visibility</p:attrName>
                                        </p:attrNameLst>
                                      </p:cBhvr>
                                      <p:to>
                                        <p:strVal val="hidden"/>
                                      </p:to>
                                    </p:set>
                                  </p:childTnLst>
                                </p:cTn>
                              </p:par>
                              <p:par>
                                <p:cTn id="59" presetID="6" presetClass="entr" presetSubtype="16"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circle(in)">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69998"/>
            <a:ext cx="12160136" cy="5491020"/>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dirty="0">
                <a:solidFill>
                  <a:srgbClr val="FF0000"/>
                </a:solidFill>
                <a:latin typeface="Times New Roman" pitchFamily="18" charset="0"/>
                <a:cs typeface="Times New Roman" panose="02020603050405020304" pitchFamily="18" charset="0"/>
              </a:rPr>
              <a:t>2. </a:t>
            </a:r>
            <a:r>
              <a:rPr lang="en-US" sz="12800" b="1" dirty="0" err="1">
                <a:solidFill>
                  <a:srgbClr val="FF0000"/>
                </a:solidFill>
                <a:latin typeface="Times New Roman" pitchFamily="18" charset="0"/>
                <a:cs typeface="Times New Roman" panose="02020603050405020304" pitchFamily="18" charset="0"/>
              </a:rPr>
              <a:t>Bài</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toán</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và</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thuật</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toán</a:t>
            </a:r>
            <a:r>
              <a:rPr lang="en-US" sz="12800" b="1" dirty="0">
                <a:solidFill>
                  <a:srgbClr val="FF0000"/>
                </a:solidFill>
                <a:latin typeface="Times New Roman" pitchFamily="18" charset="0"/>
                <a:cs typeface="Times New Roman" panose="02020603050405020304" pitchFamily="18" charset="0"/>
              </a:rPr>
              <a:t>.</a:t>
            </a:r>
          </a:p>
          <a:p>
            <a:pPr algn="just"/>
            <a:r>
              <a:rPr lang="en-US" sz="12800" b="1" dirty="0" err="1">
                <a:solidFill>
                  <a:srgbClr val="0000FF"/>
                </a:solidFill>
                <a:latin typeface="Times New Roman" pitchFamily="18" charset="0"/>
                <a:cs typeface="Times New Roman" pitchFamily="18" charset="0"/>
              </a:rPr>
              <a:t>Bài</a:t>
            </a:r>
            <a:r>
              <a:rPr lang="en-US" sz="12800" b="1" dirty="0">
                <a:solidFill>
                  <a:srgbClr val="0000FF"/>
                </a:solidFill>
                <a:latin typeface="Times New Roman" pitchFamily="18" charset="0"/>
                <a:cs typeface="Times New Roman" pitchFamily="18" charset="0"/>
              </a:rPr>
              <a:t> </a:t>
            </a:r>
            <a:r>
              <a:rPr lang="en-US" sz="12800" b="1"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vấn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đề</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cần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giải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quyết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được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phát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biểu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chặt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chẽ</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nêu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rõ</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ràng</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đầu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vào</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là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gì</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đầu</a:t>
            </a:r>
            <a:r>
              <a:rPr lang="en-US" sz="12800" dirty="0">
                <a:solidFill>
                  <a:srgbClr val="0000FF"/>
                </a:solidFill>
                <a:latin typeface="Times New Roman" pitchFamily="18" charset="0"/>
                <a:cs typeface="Times New Roman" pitchFamily="18" charset="0"/>
              </a:rPr>
              <a:t> ra </a:t>
            </a:r>
            <a:r>
              <a:rPr lang="en-US" sz="12800" dirty="0" err="1">
                <a:solidFill>
                  <a:srgbClr val="0000FF"/>
                </a:solidFill>
                <a:latin typeface="Times New Roman" pitchFamily="18" charset="0"/>
                <a:cs typeface="Times New Roman" pitchFamily="18" charset="0"/>
              </a:rPr>
              <a:t>là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gì</a:t>
            </a:r>
            <a:r>
              <a:rPr lang="en-US" sz="12800" dirty="0">
                <a:solidFill>
                  <a:srgbClr val="0000FF"/>
                </a:solidFill>
                <a:latin typeface="Times New Roman" pitchFamily="18" charset="0"/>
                <a:cs typeface="Times New Roman" pitchFamily="18" charset="0"/>
              </a:rPr>
              <a:t>.</a:t>
            </a:r>
          </a:p>
          <a:p>
            <a:pPr algn="just"/>
            <a:r>
              <a:rPr lang="en-US" sz="12800" b="1" dirty="0" err="1">
                <a:solidFill>
                  <a:srgbClr val="0000FF"/>
                </a:solidFill>
                <a:latin typeface="Times New Roman" pitchFamily="18" charset="0"/>
                <a:cs typeface="Times New Roman" pitchFamily="18" charset="0"/>
              </a:rPr>
              <a:t>Thuật</a:t>
            </a:r>
            <a:r>
              <a:rPr lang="en-US" sz="12800" b="1" dirty="0">
                <a:solidFill>
                  <a:srgbClr val="0000FF"/>
                </a:solidFill>
                <a:latin typeface="Times New Roman" pitchFamily="18" charset="0"/>
                <a:cs typeface="Times New Roman" pitchFamily="18" charset="0"/>
              </a:rPr>
              <a:t> </a:t>
            </a:r>
            <a:r>
              <a:rPr lang="en-US" sz="12800" b="1"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quy</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trình</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chặt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chẽ</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gồm</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số</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bước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có</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chỉ</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rõ</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trình</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tự</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thực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hiện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để</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giải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bài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a:t>
            </a:r>
            <a:endParaRPr lang="en-US" sz="12800" b="1" dirty="0">
              <a:solidFill>
                <a:srgbClr val="0000FF"/>
              </a:solidFill>
              <a:latin typeface="Times New Roman" pitchFamily="18" charset="0"/>
              <a:cs typeface="Times New Roman" pitchFamily="18" charset="0"/>
            </a:endParaRPr>
          </a:p>
          <a:p>
            <a:pPr algn="just"/>
            <a:r>
              <a:rPr lang="en-US" sz="12800" b="1" dirty="0">
                <a:solidFill>
                  <a:srgbClr val="FF0000"/>
                </a:solidFill>
                <a:latin typeface="Times New Roman" pitchFamily="18" charset="0"/>
                <a:cs typeface="Times New Roman" pitchFamily="18" charset="0"/>
              </a:rPr>
              <a:t>3.Vận </a:t>
            </a:r>
            <a:r>
              <a:rPr lang="en-US" sz="12800" b="1" dirty="0" err="1">
                <a:solidFill>
                  <a:srgbClr val="FF0000"/>
                </a:solidFill>
                <a:latin typeface="Times New Roman" pitchFamily="18" charset="0"/>
                <a:cs typeface="Times New Roman" pitchFamily="18" charset="0"/>
              </a:rPr>
              <a:t>dụng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thuật</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toán</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trong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cuộc</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sống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hằng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ngày</a:t>
            </a:r>
            <a:r>
              <a:rPr lang="en-US" sz="12800" b="1" dirty="0">
                <a:solidFill>
                  <a:srgbClr val="FF0000"/>
                </a:solidFill>
                <a:latin typeface="Times New Roman" pitchFamily="18" charset="0"/>
                <a:cs typeface="Times New Roman" pitchFamily="18" charset="0"/>
              </a:rPr>
              <a:t> </a:t>
            </a:r>
          </a:p>
          <a:p>
            <a:pPr algn="just"/>
            <a:endParaRPr lang="en-US" b="1" dirty="0">
              <a:solidFill>
                <a:srgbClr val="0000FF"/>
              </a:solidFill>
              <a:latin typeface="Times New Roman" pitchFamily="18" charset="0"/>
              <a:cs typeface="Times New Roman" pitchFamily="18" charset="0"/>
            </a:endParaRPr>
          </a:p>
          <a:p>
            <a:pPr algn="just"/>
            <a:endParaRPr lang="en-US" b="1" dirty="0">
              <a:solidFill>
                <a:srgbClr val="0000FF"/>
              </a:solidFill>
              <a:latin typeface="Times New Roman" pitchFamily="18" charset="0"/>
              <a:cs typeface="Times New Roman" pitchFamily="18" charset="0"/>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Thuật toán trong cuộc sống hàng ngày</a:t>
            </a:r>
            <a:endParaRPr lang="vi-VN" sz="32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97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8"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5" descr="bg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 y="400109"/>
            <a:ext cx="12182716" cy="64888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8"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3111818"/>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1"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552" y="3188018"/>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03"/>
          <p:cNvGrpSpPr>
            <a:grpSpLocks/>
          </p:cNvGrpSpPr>
          <p:nvPr/>
        </p:nvGrpSpPr>
        <p:grpSpPr bwMode="auto">
          <a:xfrm>
            <a:off x="6684963" y="5656263"/>
            <a:ext cx="1727200" cy="841375"/>
            <a:chOff x="3832" y="3312"/>
            <a:chExt cx="908" cy="843"/>
          </a:xfrm>
        </p:grpSpPr>
        <p:pic>
          <p:nvPicPr>
            <p:cNvPr id="40" name="Picture 104"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05"/>
            <p:cNvSpPr txBox="1">
              <a:spLocks noChangeArrowheads="1"/>
            </p:cNvSpPr>
            <p:nvPr/>
          </p:nvSpPr>
          <p:spPr bwMode="auto">
            <a:xfrm>
              <a:off x="3832" y="3757"/>
              <a:ext cx="9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0000FF"/>
                  </a:solidFill>
                </a:rPr>
                <a:t>Làm lại</a:t>
              </a:r>
            </a:p>
          </p:txBody>
        </p:sp>
      </p:grpSp>
      <p:grpSp>
        <p:nvGrpSpPr>
          <p:cNvPr id="42" name="Group 106"/>
          <p:cNvGrpSpPr>
            <a:grpSpLocks/>
          </p:cNvGrpSpPr>
          <p:nvPr/>
        </p:nvGrpSpPr>
        <p:grpSpPr bwMode="auto">
          <a:xfrm>
            <a:off x="8430685" y="5469500"/>
            <a:ext cx="1727200" cy="1169988"/>
            <a:chOff x="4875" y="3187"/>
            <a:chExt cx="885" cy="784"/>
          </a:xfrm>
        </p:grpSpPr>
        <p:pic>
          <p:nvPicPr>
            <p:cNvPr id="43" name="Picture 107" descr="Ketq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8"/>
            <p:cNvSpPr txBox="1">
              <a:spLocks noChangeArrowheads="1"/>
            </p:cNvSpPr>
            <p:nvPr/>
          </p:nvSpPr>
          <p:spPr bwMode="auto">
            <a:xfrm>
              <a:off x="4875" y="3705"/>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45" name="Picture 109"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2247900"/>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0"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2300288"/>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3995163"/>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4085651"/>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4"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4826498"/>
            <a:ext cx="603249" cy="4524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5"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4907460"/>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19"/>
          <p:cNvGrpSpPr>
            <a:grpSpLocks/>
          </p:cNvGrpSpPr>
          <p:nvPr/>
        </p:nvGrpSpPr>
        <p:grpSpPr bwMode="auto">
          <a:xfrm>
            <a:off x="654050" y="5287963"/>
            <a:ext cx="7776635" cy="1065212"/>
            <a:chOff x="204" y="3475"/>
            <a:chExt cx="3674" cy="671"/>
          </a:xfrm>
        </p:grpSpPr>
        <p:pic>
          <p:nvPicPr>
            <p:cNvPr id="52" name="Picture 120"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21"/>
            <p:cNvSpPr txBox="1">
              <a:spLocks noChangeArrowheads="1"/>
            </p:cNvSpPr>
            <p:nvPr/>
          </p:nvSpPr>
          <p:spPr bwMode="auto">
            <a:xfrm>
              <a:off x="793" y="3702"/>
              <a:ext cx="30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Tiếc quá …! Bạn chọn sai rồi !</a:t>
              </a:r>
            </a:p>
          </p:txBody>
        </p:sp>
      </p:grpSp>
      <p:grpSp>
        <p:nvGrpSpPr>
          <p:cNvPr id="54" name="Group 122" descr="D"/>
          <p:cNvGrpSpPr>
            <a:grpSpLocks/>
          </p:cNvGrpSpPr>
          <p:nvPr/>
        </p:nvGrpSpPr>
        <p:grpSpPr bwMode="auto">
          <a:xfrm>
            <a:off x="468313" y="5248275"/>
            <a:ext cx="7776635" cy="1176338"/>
            <a:chOff x="240" y="3531"/>
            <a:chExt cx="3674" cy="741"/>
          </a:xfrm>
        </p:grpSpPr>
        <p:pic>
          <p:nvPicPr>
            <p:cNvPr id="55" name="Picture 117"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18"/>
            <p:cNvSpPr txBox="1">
              <a:spLocks noChangeArrowheads="1"/>
            </p:cNvSpPr>
            <p:nvPr/>
          </p:nvSpPr>
          <p:spPr bwMode="auto">
            <a:xfrm>
              <a:off x="966" y="3787"/>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Hoan hô . Bạn chọn</a:t>
              </a:r>
              <a:r>
                <a:rPr lang="en-US" b="1"/>
                <a:t> </a:t>
              </a:r>
              <a:r>
                <a:rPr lang="en-US" sz="2400" b="1">
                  <a:solidFill>
                    <a:srgbClr val="FF0066"/>
                  </a:solidFill>
                </a:rPr>
                <a:t>đúng rồi !</a:t>
              </a:r>
            </a:p>
          </p:txBody>
        </p:sp>
      </p:grpSp>
      <p:sp>
        <p:nvSpPr>
          <p:cNvPr id="57" name="Rectangle 163"/>
          <p:cNvSpPr>
            <a:spLocks noChangeArrowheads="1"/>
          </p:cNvSpPr>
          <p:nvPr/>
        </p:nvSpPr>
        <p:spPr bwMode="auto">
          <a:xfrm>
            <a:off x="1598084" y="2247901"/>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A. Cần có kế hoạch cụ thể cho từng công việc</a:t>
            </a:r>
          </a:p>
          <a:p>
            <a:pPr>
              <a:spcBef>
                <a:spcPct val="50000"/>
              </a:spcBef>
              <a:buClr>
                <a:srgbClr val="FF0000"/>
              </a:buClr>
            </a:pPr>
            <a:endParaRPr lang="en-US" sz="2800"/>
          </a:p>
        </p:txBody>
      </p:sp>
      <p:pic>
        <p:nvPicPr>
          <p:cNvPr id="58" name="Picture 16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050" y="5272088"/>
            <a:ext cx="1153584" cy="11144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716042" y="1445433"/>
            <a:ext cx="11341640" cy="523220"/>
          </a:xfrm>
          <a:prstGeom prst="rect">
            <a:avLst/>
          </a:prstGeom>
          <a:solidFill>
            <a:schemeClr val="accent1">
              <a:lumMod val="50000"/>
            </a:schemeClr>
          </a:solidFill>
          <a:ln>
            <a:noFill/>
          </a:ln>
          <a:effectLst/>
        </p:spPr>
        <p:txBody>
          <a:bodyPr wrap="square">
            <a:spAutoFit/>
          </a:bodyPr>
          <a:lstStyle/>
          <a:p>
            <a:r>
              <a:rPr lang="en-US" sz="2800">
                <a:solidFill>
                  <a:srgbClr val="FFFF00"/>
                </a:solidFill>
              </a:rPr>
              <a:t>Trong các công việc hàng ngày chúng ta cần làm gì để có hiệu quả?</a:t>
            </a:r>
          </a:p>
        </p:txBody>
      </p:sp>
      <p:pic>
        <p:nvPicPr>
          <p:cNvPr id="62" name="Picture 56" descr="Picture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4" y="3111818"/>
            <a:ext cx="8559801"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B. Nhờ người khác làm giúp công việc</a:t>
            </a:r>
          </a:p>
        </p:txBody>
      </p:sp>
      <p:sp>
        <p:nvSpPr>
          <p:cNvPr id="64" name="Rectangle 163"/>
          <p:cNvSpPr>
            <a:spLocks noChangeArrowheads="1"/>
          </p:cNvSpPr>
          <p:nvPr/>
        </p:nvSpPr>
        <p:spPr bwMode="auto">
          <a:xfrm>
            <a:off x="1598084" y="3934986"/>
            <a:ext cx="855980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C. Thuê người khác làm thay công việc của mình</a:t>
            </a:r>
          </a:p>
        </p:txBody>
      </p:sp>
      <p:sp>
        <p:nvSpPr>
          <p:cNvPr id="65" name="Rectangle 163"/>
          <p:cNvSpPr>
            <a:spLocks noChangeArrowheads="1"/>
          </p:cNvSpPr>
          <p:nvPr/>
        </p:nvSpPr>
        <p:spPr bwMode="auto">
          <a:xfrm>
            <a:off x="1598085" y="4749651"/>
            <a:ext cx="864764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D. Gặp công việc nào làm công việc đó</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3.Vận dụng thuật toán trong cuộc sống hằng ngày </a:t>
            </a:r>
          </a:p>
        </p:txBody>
      </p:sp>
    </p:spTree>
    <p:extLst>
      <p:ext uri="{BB962C8B-B14F-4D97-AF65-F5344CB8AC3E}">
        <p14:creationId xmlns:p14="http://schemas.microsoft.com/office/powerpoint/2010/main" val="14595729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5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explode.wav"/>
                                        </p:tgtEl>
                                      </p:cMediaNode>
                                    </p:audio>
                                  </p:sub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par>
                                <p:cTn id="83" presetID="1" presetClass="exit" presetSubtype="0" fill="hold" nodeType="with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1"/>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4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4"/>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5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5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8"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5" descr="bg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 y="400109"/>
            <a:ext cx="12182716" cy="64888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8"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3111818"/>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1"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552" y="3188018"/>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03"/>
          <p:cNvGrpSpPr>
            <a:grpSpLocks/>
          </p:cNvGrpSpPr>
          <p:nvPr/>
        </p:nvGrpSpPr>
        <p:grpSpPr bwMode="auto">
          <a:xfrm>
            <a:off x="6684963" y="5656263"/>
            <a:ext cx="1727200" cy="841375"/>
            <a:chOff x="3832" y="3312"/>
            <a:chExt cx="908" cy="843"/>
          </a:xfrm>
        </p:grpSpPr>
        <p:pic>
          <p:nvPicPr>
            <p:cNvPr id="40" name="Picture 104"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05"/>
            <p:cNvSpPr txBox="1">
              <a:spLocks noChangeArrowheads="1"/>
            </p:cNvSpPr>
            <p:nvPr/>
          </p:nvSpPr>
          <p:spPr bwMode="auto">
            <a:xfrm>
              <a:off x="3832" y="3757"/>
              <a:ext cx="9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0000FF"/>
                  </a:solidFill>
                </a:rPr>
                <a:t>Làm lại</a:t>
              </a:r>
            </a:p>
          </p:txBody>
        </p:sp>
      </p:grpSp>
      <p:grpSp>
        <p:nvGrpSpPr>
          <p:cNvPr id="42" name="Group 106"/>
          <p:cNvGrpSpPr>
            <a:grpSpLocks/>
          </p:cNvGrpSpPr>
          <p:nvPr/>
        </p:nvGrpSpPr>
        <p:grpSpPr bwMode="auto">
          <a:xfrm>
            <a:off x="8430685" y="5469500"/>
            <a:ext cx="1727200" cy="1169988"/>
            <a:chOff x="4875" y="3187"/>
            <a:chExt cx="885" cy="784"/>
          </a:xfrm>
        </p:grpSpPr>
        <p:pic>
          <p:nvPicPr>
            <p:cNvPr id="43" name="Picture 107" descr="Ketq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8"/>
            <p:cNvSpPr txBox="1">
              <a:spLocks noChangeArrowheads="1"/>
            </p:cNvSpPr>
            <p:nvPr/>
          </p:nvSpPr>
          <p:spPr bwMode="auto">
            <a:xfrm>
              <a:off x="4875" y="3705"/>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45" name="Picture 109"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3968178"/>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0"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4067060"/>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2305881"/>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2396369"/>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4"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4826498"/>
            <a:ext cx="603249" cy="4524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5"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4907460"/>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19"/>
          <p:cNvGrpSpPr>
            <a:grpSpLocks/>
          </p:cNvGrpSpPr>
          <p:nvPr/>
        </p:nvGrpSpPr>
        <p:grpSpPr bwMode="auto">
          <a:xfrm>
            <a:off x="654050" y="5287963"/>
            <a:ext cx="7776635" cy="1065212"/>
            <a:chOff x="204" y="3475"/>
            <a:chExt cx="3674" cy="671"/>
          </a:xfrm>
        </p:grpSpPr>
        <p:pic>
          <p:nvPicPr>
            <p:cNvPr id="52" name="Picture 120"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21"/>
            <p:cNvSpPr txBox="1">
              <a:spLocks noChangeArrowheads="1"/>
            </p:cNvSpPr>
            <p:nvPr/>
          </p:nvSpPr>
          <p:spPr bwMode="auto">
            <a:xfrm>
              <a:off x="793" y="3702"/>
              <a:ext cx="30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Tiếc quá …! Bạn chọn sai rồi !</a:t>
              </a:r>
            </a:p>
          </p:txBody>
        </p:sp>
      </p:grpSp>
      <p:grpSp>
        <p:nvGrpSpPr>
          <p:cNvPr id="54" name="Group 122" descr="D"/>
          <p:cNvGrpSpPr>
            <a:grpSpLocks/>
          </p:cNvGrpSpPr>
          <p:nvPr/>
        </p:nvGrpSpPr>
        <p:grpSpPr bwMode="auto">
          <a:xfrm>
            <a:off x="468313" y="5248275"/>
            <a:ext cx="7776635" cy="1176338"/>
            <a:chOff x="240" y="3531"/>
            <a:chExt cx="3674" cy="741"/>
          </a:xfrm>
        </p:grpSpPr>
        <p:pic>
          <p:nvPicPr>
            <p:cNvPr id="55" name="Picture 117"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18"/>
            <p:cNvSpPr txBox="1">
              <a:spLocks noChangeArrowheads="1"/>
            </p:cNvSpPr>
            <p:nvPr/>
          </p:nvSpPr>
          <p:spPr bwMode="auto">
            <a:xfrm>
              <a:off x="966" y="3787"/>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Hoan hô . Bạn chọn</a:t>
              </a:r>
              <a:r>
                <a:rPr lang="en-US" b="1"/>
                <a:t> </a:t>
              </a:r>
              <a:r>
                <a:rPr lang="en-US" sz="2400" b="1">
                  <a:solidFill>
                    <a:srgbClr val="FF0066"/>
                  </a:solidFill>
                </a:rPr>
                <a:t>đúng rồi !</a:t>
              </a:r>
            </a:p>
          </p:txBody>
        </p:sp>
      </p:grpSp>
      <p:sp>
        <p:nvSpPr>
          <p:cNvPr id="57" name="Rectangle 163"/>
          <p:cNvSpPr>
            <a:spLocks noChangeArrowheads="1"/>
          </p:cNvSpPr>
          <p:nvPr/>
        </p:nvSpPr>
        <p:spPr bwMode="auto">
          <a:xfrm>
            <a:off x="1598084" y="2247901"/>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A. Cần có kế hoạch cụ thể cho từng công việc nhỏ</a:t>
            </a:r>
          </a:p>
          <a:p>
            <a:pPr>
              <a:spcBef>
                <a:spcPct val="50000"/>
              </a:spcBef>
              <a:buClr>
                <a:srgbClr val="FF0000"/>
              </a:buClr>
            </a:pPr>
            <a:endParaRPr lang="en-US" sz="2800"/>
          </a:p>
        </p:txBody>
      </p:sp>
      <p:pic>
        <p:nvPicPr>
          <p:cNvPr id="58" name="Picture 16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050" y="5272088"/>
            <a:ext cx="1153584" cy="11144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654050" y="1243958"/>
            <a:ext cx="11341640" cy="954107"/>
          </a:xfrm>
          <a:prstGeom prst="rect">
            <a:avLst/>
          </a:prstGeom>
          <a:solidFill>
            <a:schemeClr val="accent1">
              <a:lumMod val="50000"/>
            </a:schemeClr>
          </a:solidFill>
          <a:ln>
            <a:noFill/>
          </a:ln>
          <a:effectLst/>
        </p:spPr>
        <p:txBody>
          <a:bodyPr wrap="square">
            <a:spAutoFit/>
          </a:bodyPr>
          <a:lstStyle/>
          <a:p>
            <a:r>
              <a:rPr lang="en-US" sz="2800">
                <a:latin typeface="Times New Roman" pitchFamily="18" charset="0"/>
                <a:cs typeface="Times New Roman" pitchFamily="18" charset="0"/>
              </a:rPr>
              <a:t>Khi một công việc lớn có nhiều việc nhỏ chúng ta cần làm gì để công việc dễ dàng thực hiện hơn?</a:t>
            </a:r>
            <a:endParaRPr lang="en-US" sz="2800">
              <a:solidFill>
                <a:srgbClr val="FFFF00"/>
              </a:solidFill>
              <a:latin typeface="Times New Roman" pitchFamily="18" charset="0"/>
              <a:cs typeface="Times New Roman" pitchFamily="18" charset="0"/>
            </a:endParaRPr>
          </a:p>
        </p:txBody>
      </p:sp>
      <p:pic>
        <p:nvPicPr>
          <p:cNvPr id="62" name="Picture 56" descr="Picture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4" y="3111818"/>
            <a:ext cx="8559801"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B. Tìm hướng giải quyết công việc lớn luôn</a:t>
            </a:r>
          </a:p>
        </p:txBody>
      </p:sp>
      <p:sp>
        <p:nvSpPr>
          <p:cNvPr id="64" name="Rectangle 163"/>
          <p:cNvSpPr>
            <a:spLocks noChangeArrowheads="1"/>
          </p:cNvSpPr>
          <p:nvPr/>
        </p:nvSpPr>
        <p:spPr bwMode="auto">
          <a:xfrm>
            <a:off x="1598084" y="3684609"/>
            <a:ext cx="10397606" cy="9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C. Chia công việc lớn thành nhiều công việc nhỏ và lên kế hoạch giải quyết từng công việc nhỏ để hoàn thành công việc lớn</a:t>
            </a:r>
          </a:p>
          <a:p>
            <a:pPr>
              <a:spcBef>
                <a:spcPct val="50000"/>
              </a:spcBef>
              <a:buClr>
                <a:srgbClr val="FF0000"/>
              </a:buClr>
            </a:pPr>
            <a:endParaRPr lang="en-US" sz="2800"/>
          </a:p>
        </p:txBody>
      </p:sp>
      <p:sp>
        <p:nvSpPr>
          <p:cNvPr id="65" name="Rectangle 163"/>
          <p:cNvSpPr>
            <a:spLocks noChangeArrowheads="1"/>
          </p:cNvSpPr>
          <p:nvPr/>
        </p:nvSpPr>
        <p:spPr bwMode="auto">
          <a:xfrm>
            <a:off x="1598085" y="4749651"/>
            <a:ext cx="864764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t>D. </a:t>
            </a:r>
            <a:r>
              <a:rPr lang="en-US" sz="2800">
                <a:latin typeface="Times New Roman" pitchFamily="18" charset="0"/>
                <a:cs typeface="Times New Roman" pitchFamily="18" charset="0"/>
              </a:rPr>
              <a:t>Chia công việc lớn thành nhiều công việc nhỏ</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3.Vận dụng thuật toán trong cuộc sống hằng ngày </a:t>
            </a:r>
          </a:p>
        </p:txBody>
      </p:sp>
    </p:spTree>
    <p:extLst>
      <p:ext uri="{BB962C8B-B14F-4D97-AF65-F5344CB8AC3E}">
        <p14:creationId xmlns:p14="http://schemas.microsoft.com/office/powerpoint/2010/main" val="110685272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5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explode.wav"/>
                                        </p:tgtEl>
                                      </p:cMediaNode>
                                    </p:audio>
                                  </p:sub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par>
                                <p:cTn id="83" presetID="1" presetClass="exit" presetSubtype="0" fill="hold" nodeType="with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1"/>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4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4"/>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5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5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989215" y="1313411"/>
            <a:ext cx="13784315" cy="1200329"/>
          </a:xfrm>
          <a:prstGeom prst="rect">
            <a:avLst/>
          </a:prstGeom>
          <a:noFill/>
        </p:spPr>
        <p:txBody>
          <a:bodyPr wrap="square" lIns="91440" tIns="45720" rIns="91440" bIns="45720">
            <a:spAutoFit/>
          </a:bodyPr>
          <a:lstStyle/>
          <a:p>
            <a:pPr algn="ctr"/>
            <a:r>
              <a:rPr lang="en-US" sz="7200" b="1">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77152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8"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5" descr="bg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 y="400109"/>
            <a:ext cx="12182716" cy="64888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8"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028" y="3856389"/>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1"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3932589"/>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03"/>
          <p:cNvGrpSpPr>
            <a:grpSpLocks/>
          </p:cNvGrpSpPr>
          <p:nvPr/>
        </p:nvGrpSpPr>
        <p:grpSpPr bwMode="auto">
          <a:xfrm>
            <a:off x="6684963" y="5656263"/>
            <a:ext cx="1727200" cy="841375"/>
            <a:chOff x="3832" y="3312"/>
            <a:chExt cx="908" cy="843"/>
          </a:xfrm>
        </p:grpSpPr>
        <p:pic>
          <p:nvPicPr>
            <p:cNvPr id="40" name="Picture 104"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05"/>
            <p:cNvSpPr txBox="1">
              <a:spLocks noChangeArrowheads="1"/>
            </p:cNvSpPr>
            <p:nvPr/>
          </p:nvSpPr>
          <p:spPr bwMode="auto">
            <a:xfrm>
              <a:off x="3832" y="3757"/>
              <a:ext cx="9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0000FF"/>
                  </a:solidFill>
                </a:rPr>
                <a:t>Làm lại</a:t>
              </a:r>
            </a:p>
          </p:txBody>
        </p:sp>
      </p:grpSp>
      <p:grpSp>
        <p:nvGrpSpPr>
          <p:cNvPr id="42" name="Group 106"/>
          <p:cNvGrpSpPr>
            <a:grpSpLocks/>
          </p:cNvGrpSpPr>
          <p:nvPr/>
        </p:nvGrpSpPr>
        <p:grpSpPr bwMode="auto">
          <a:xfrm>
            <a:off x="8430685" y="5469500"/>
            <a:ext cx="1727200" cy="1169988"/>
            <a:chOff x="4875" y="3187"/>
            <a:chExt cx="885" cy="784"/>
          </a:xfrm>
        </p:grpSpPr>
        <p:pic>
          <p:nvPicPr>
            <p:cNvPr id="43" name="Picture 107" descr="Ketq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8"/>
            <p:cNvSpPr txBox="1">
              <a:spLocks noChangeArrowheads="1"/>
            </p:cNvSpPr>
            <p:nvPr/>
          </p:nvSpPr>
          <p:spPr bwMode="auto">
            <a:xfrm>
              <a:off x="4875" y="3705"/>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45" name="Picture 109"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678" y="3048239"/>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0"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3147121"/>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2305881"/>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902" y="2396369"/>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4"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153" y="4826498"/>
            <a:ext cx="603249" cy="4524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5"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427" y="4907460"/>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19"/>
          <p:cNvGrpSpPr>
            <a:grpSpLocks/>
          </p:cNvGrpSpPr>
          <p:nvPr/>
        </p:nvGrpSpPr>
        <p:grpSpPr bwMode="auto">
          <a:xfrm>
            <a:off x="654050" y="5287963"/>
            <a:ext cx="7776635" cy="1065212"/>
            <a:chOff x="204" y="3475"/>
            <a:chExt cx="3674" cy="671"/>
          </a:xfrm>
        </p:grpSpPr>
        <p:pic>
          <p:nvPicPr>
            <p:cNvPr id="52" name="Picture 120"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21"/>
            <p:cNvSpPr txBox="1">
              <a:spLocks noChangeArrowheads="1"/>
            </p:cNvSpPr>
            <p:nvPr/>
          </p:nvSpPr>
          <p:spPr bwMode="auto">
            <a:xfrm>
              <a:off x="793" y="3702"/>
              <a:ext cx="30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Tiếc quá …! Bạn chọn sai rồi !</a:t>
              </a:r>
            </a:p>
          </p:txBody>
        </p:sp>
      </p:grpSp>
      <p:grpSp>
        <p:nvGrpSpPr>
          <p:cNvPr id="54" name="Group 122" descr="D"/>
          <p:cNvGrpSpPr>
            <a:grpSpLocks/>
          </p:cNvGrpSpPr>
          <p:nvPr/>
        </p:nvGrpSpPr>
        <p:grpSpPr bwMode="auto">
          <a:xfrm>
            <a:off x="468313" y="5248275"/>
            <a:ext cx="7776635" cy="1176338"/>
            <a:chOff x="240" y="3531"/>
            <a:chExt cx="3674" cy="741"/>
          </a:xfrm>
        </p:grpSpPr>
        <p:pic>
          <p:nvPicPr>
            <p:cNvPr id="55" name="Picture 117"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18"/>
            <p:cNvSpPr txBox="1">
              <a:spLocks noChangeArrowheads="1"/>
            </p:cNvSpPr>
            <p:nvPr/>
          </p:nvSpPr>
          <p:spPr bwMode="auto">
            <a:xfrm>
              <a:off x="966" y="3787"/>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Hoan hô . Bạn chọn</a:t>
              </a:r>
              <a:r>
                <a:rPr lang="en-US" b="1"/>
                <a:t> </a:t>
              </a:r>
              <a:r>
                <a:rPr lang="en-US" sz="2400" b="1">
                  <a:solidFill>
                    <a:srgbClr val="FF0066"/>
                  </a:solidFill>
                </a:rPr>
                <a:t>đúng rồi !</a:t>
              </a:r>
            </a:p>
          </p:txBody>
        </p:sp>
      </p:grpSp>
      <p:sp>
        <p:nvSpPr>
          <p:cNvPr id="57" name="Rectangle 163"/>
          <p:cNvSpPr>
            <a:spLocks noChangeArrowheads="1"/>
          </p:cNvSpPr>
          <p:nvPr/>
        </p:nvSpPr>
        <p:spPr bwMode="auto">
          <a:xfrm>
            <a:off x="1598084" y="2247901"/>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A. Thực hiện công việc theo thứ tự đó</a:t>
            </a:r>
          </a:p>
          <a:p>
            <a:pPr>
              <a:spcBef>
                <a:spcPct val="50000"/>
              </a:spcBef>
              <a:buClr>
                <a:srgbClr val="FF0000"/>
              </a:buClr>
            </a:pPr>
            <a:endParaRPr lang="en-US" sz="2800"/>
          </a:p>
        </p:txBody>
      </p:sp>
      <p:pic>
        <p:nvPicPr>
          <p:cNvPr id="58" name="Picture 16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050" y="5272088"/>
            <a:ext cx="1153584" cy="11144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654050" y="1476428"/>
            <a:ext cx="11341640" cy="523220"/>
          </a:xfrm>
          <a:prstGeom prst="rect">
            <a:avLst/>
          </a:prstGeom>
          <a:solidFill>
            <a:schemeClr val="bg1"/>
          </a:solidFill>
          <a:ln>
            <a:noFill/>
          </a:ln>
          <a:effectLst/>
        </p:spPr>
        <p:txBody>
          <a:bodyPr wrap="square">
            <a:spAutoFit/>
          </a:bodyPr>
          <a:lstStyle/>
          <a:p>
            <a:r>
              <a:rPr lang="en-US" sz="2800" dirty="0"/>
              <a:t>Khi </a:t>
            </a:r>
            <a:r>
              <a:rPr lang="en-US" sz="2800"/>
              <a:t>các</a:t>
            </a:r>
            <a:r>
              <a:rPr lang="en-US" sz="2800" dirty="0"/>
              <a:t> </a:t>
            </a:r>
            <a:r>
              <a:rPr lang="en-US" sz="2800" dirty="0" err="1"/>
              <a:t>công</a:t>
            </a:r>
            <a:r>
              <a:rPr lang="en-US" sz="2800" dirty="0"/>
              <a:t> </a:t>
            </a:r>
            <a:r>
              <a:rPr lang="en-US" sz="2800" dirty="0" err="1"/>
              <a:t>việc</a:t>
            </a:r>
            <a:r>
              <a:rPr lang="en-US" sz="2800" dirty="0"/>
              <a:t> </a:t>
            </a:r>
            <a:r>
              <a:rPr lang="en-US" sz="2800" dirty="0" err="1"/>
              <a:t>sắp</a:t>
            </a:r>
            <a:r>
              <a:rPr lang="en-US" sz="2800" dirty="0"/>
              <a:t> </a:t>
            </a:r>
            <a:r>
              <a:rPr lang="en-US" sz="2800" dirty="0" err="1"/>
              <a:t>xếp</a:t>
            </a:r>
            <a:r>
              <a:rPr lang="en-US" sz="2800" dirty="0"/>
              <a:t> </a:t>
            </a:r>
            <a:r>
              <a:rPr lang="en-US" sz="2800" dirty="0" err="1"/>
              <a:t>lộn</a:t>
            </a:r>
            <a:r>
              <a:rPr lang="en-US" sz="2800" dirty="0"/>
              <a:t> </a:t>
            </a:r>
            <a:r>
              <a:rPr lang="en-US" sz="2800" dirty="0" err="1"/>
              <a:t>xộn</a:t>
            </a:r>
            <a:r>
              <a:rPr lang="en-US" sz="2800" dirty="0"/>
              <a:t> </a:t>
            </a:r>
            <a:r>
              <a:rPr lang="en-US" sz="2800" dirty="0" err="1"/>
              <a:t>thì</a:t>
            </a:r>
            <a:r>
              <a:rPr lang="en-US" sz="2800" dirty="0"/>
              <a:t> </a:t>
            </a:r>
            <a:r>
              <a:rPr lang="en-US" sz="2800" dirty="0" err="1"/>
              <a:t>em</a:t>
            </a:r>
            <a:r>
              <a:rPr lang="en-US" sz="2800" dirty="0"/>
              <a:t> </a:t>
            </a:r>
            <a:r>
              <a:rPr lang="en-US" sz="2800" dirty="0" err="1"/>
              <a:t>cần</a:t>
            </a:r>
            <a:r>
              <a:rPr lang="en-US" sz="2800" dirty="0"/>
              <a:t> </a:t>
            </a:r>
            <a:r>
              <a:rPr lang="en-US" sz="2800" dirty="0" err="1"/>
              <a:t>làm</a:t>
            </a:r>
            <a:r>
              <a:rPr lang="en-US" sz="2800" dirty="0"/>
              <a:t> </a:t>
            </a:r>
            <a:r>
              <a:rPr lang="en-US" sz="2800" dirty="0" err="1"/>
              <a:t>gì</a:t>
            </a:r>
            <a:r>
              <a:rPr lang="en-US" sz="2800" dirty="0"/>
              <a:t>?</a:t>
            </a:r>
            <a:endParaRPr lang="en-US" sz="2800" dirty="0">
              <a:effectLst/>
            </a:endParaRPr>
          </a:p>
        </p:txBody>
      </p:sp>
      <p:pic>
        <p:nvPicPr>
          <p:cNvPr id="62" name="Picture 56" descr="Picture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5" y="2820692"/>
            <a:ext cx="10072140" cy="86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B. Cần sắp xếp lại theo một trình tự đảm bảo tính khoa học và logic để công việc có thể thực hiện được</a:t>
            </a:r>
          </a:p>
        </p:txBody>
      </p:sp>
      <p:sp>
        <p:nvSpPr>
          <p:cNvPr id="64" name="Rectangle 163"/>
          <p:cNvSpPr>
            <a:spLocks noChangeArrowheads="1"/>
          </p:cNvSpPr>
          <p:nvPr/>
        </p:nvSpPr>
        <p:spPr bwMode="auto">
          <a:xfrm>
            <a:off x="1598084" y="3815766"/>
            <a:ext cx="10397606" cy="9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C. Tìm các các công việc dễ để thực hiện trước</a:t>
            </a:r>
          </a:p>
          <a:p>
            <a:pPr>
              <a:spcBef>
                <a:spcPct val="50000"/>
              </a:spcBef>
              <a:buClr>
                <a:srgbClr val="FF0000"/>
              </a:buClr>
            </a:pPr>
            <a:endParaRPr lang="en-US" sz="2800"/>
          </a:p>
        </p:txBody>
      </p:sp>
      <p:sp>
        <p:nvSpPr>
          <p:cNvPr id="65" name="Rectangle 163"/>
          <p:cNvSpPr>
            <a:spLocks noChangeArrowheads="1"/>
          </p:cNvSpPr>
          <p:nvPr/>
        </p:nvSpPr>
        <p:spPr bwMode="auto">
          <a:xfrm>
            <a:off x="1598085" y="4749651"/>
            <a:ext cx="864764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itchFamily="18" charset="0"/>
                <a:cs typeface="Times New Roman" pitchFamily="18" charset="0"/>
              </a:rPr>
              <a:t>D.</a:t>
            </a:r>
            <a:r>
              <a:rPr lang="en-US" sz="2800"/>
              <a:t> </a:t>
            </a:r>
            <a:r>
              <a:rPr lang="en-US" sz="2800">
                <a:latin typeface="Times New Roman" pitchFamily="18" charset="0"/>
                <a:cs typeface="Times New Roman" pitchFamily="18" charset="0"/>
              </a:rPr>
              <a:t>Bỏ qua công việc không cần thực hiện</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3.Vận dụng thuật toán trong cuộc sống hằng ngày </a:t>
            </a:r>
          </a:p>
        </p:txBody>
      </p:sp>
    </p:spTree>
    <p:extLst>
      <p:ext uri="{BB962C8B-B14F-4D97-AF65-F5344CB8AC3E}">
        <p14:creationId xmlns:p14="http://schemas.microsoft.com/office/powerpoint/2010/main" val="6735918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5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explode.wav"/>
                                        </p:tgtEl>
                                      </p:cMediaNode>
                                    </p:audio>
                                  </p:sub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par>
                                <p:cTn id="83" presetID="1" presetClass="exit" presetSubtype="0" fill="hold" nodeType="with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1"/>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4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4"/>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5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5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778694"/>
            <a:ext cx="10537980" cy="553998"/>
          </a:xfrm>
          <a:prstGeom prst="rect">
            <a:avLst/>
          </a:prstGeom>
          <a:no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3.Vận dụng thuật toán trong cuộc sống hằng ngày </a:t>
            </a:r>
          </a:p>
        </p:txBody>
      </p:sp>
      <p:sp>
        <p:nvSpPr>
          <p:cNvPr id="2" name="TextBox 1"/>
          <p:cNvSpPr txBox="1"/>
          <p:nvPr/>
        </p:nvSpPr>
        <p:spPr>
          <a:xfrm>
            <a:off x="170480" y="1336787"/>
            <a:ext cx="11840705" cy="1995187"/>
          </a:xfrm>
          <a:prstGeom prst="rect">
            <a:avLst/>
          </a:prstGeom>
          <a:ln>
            <a:noFill/>
          </a:ln>
        </p:spPr>
        <p:txBody>
          <a:bodyPr vert="horz" wrap="square" lIns="91440" tIns="45720" rIns="91440" bIns="45720" rtlCol="0">
            <a:normAutofit/>
          </a:bodyPr>
          <a:lstStyle/>
          <a:p>
            <a:r>
              <a:rPr lang="en-US" sz="3000" dirty="0" err="1">
                <a:solidFill>
                  <a:srgbClr val="0000FF"/>
                </a:solidFill>
                <a:latin typeface="Times New Roman" pitchFamily="18" charset="0"/>
                <a:cs typeface="Times New Roman" pitchFamily="18" charset="0"/>
              </a:rPr>
              <a:t>Trong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công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việc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em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cần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kế</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hoạch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cụ</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a:t>
            </a:r>
          </a:p>
          <a:p>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định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như</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một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định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đầu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đầu</a:t>
            </a:r>
            <a:r>
              <a:rPr lang="en-US" sz="3000" dirty="0">
                <a:solidFill>
                  <a:srgbClr val="0000FF"/>
                </a:solidFill>
                <a:latin typeface="Times New Roman" pitchFamily="18" charset="0"/>
                <a:cs typeface="Times New Roman" pitchFamily="18" charset="0"/>
              </a:rPr>
              <a:t> ra.</a:t>
            </a:r>
          </a:p>
          <a:p>
            <a:r>
              <a:rPr lang="en-US" sz="3000" dirty="0">
                <a:solidFill>
                  <a:srgbClr val="0000FF"/>
                </a:solidFill>
                <a:latin typeface="Times New Roman" pitchFamily="18" charset="0"/>
                <a:cs typeface="Times New Roman" pitchFamily="18" charset="0"/>
              </a:rPr>
              <a:t>- Chia </a:t>
            </a:r>
            <a:r>
              <a:rPr lang="en-US" sz="3000" dirty="0" err="1">
                <a:solidFill>
                  <a:srgbClr val="0000FF"/>
                </a:solidFill>
                <a:latin typeface="Times New Roman" pitchFamily="18" charset="0"/>
                <a:cs typeface="Times New Roman" pitchFamily="18" charset="0"/>
              </a:rPr>
              <a:t>bài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thành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nhỏ</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để</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giải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quyết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từng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nhỏ</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đó</a:t>
            </a:r>
            <a:r>
              <a:rPr lang="en-US" sz="3000" dirty="0">
                <a:solidFill>
                  <a:srgbClr val="0000FF"/>
                </a:solidFill>
                <a:latin typeface="Times New Roman" pitchFamily="18" charset="0"/>
                <a:cs typeface="Times New Roman" pitchFamily="18" charset="0"/>
              </a:rPr>
              <a:t>.</a:t>
            </a:r>
          </a:p>
          <a:p>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Sắp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xếp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tự</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việc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làm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hợp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lý</a:t>
            </a:r>
            <a:r>
              <a:rPr lang="en-US" sz="3000" dirty="0">
                <a:solidFill>
                  <a:srgbClr val="0000FF"/>
                </a:solidFill>
                <a:latin typeface="Times New Roman" pitchFamily="18" charset="0"/>
                <a:cs typeface="Times New Roman" pitchFamily="18" charset="0"/>
              </a:rPr>
              <a:t>.</a:t>
            </a:r>
            <a:endParaRPr lang="en-US" sz="3000" b="1" dirty="0">
              <a:solidFill>
                <a:srgbClr val="0000FF"/>
              </a:solidFill>
              <a:latin typeface="Times New Roman" pitchFamily="18" charset="0"/>
              <a:cs typeface="Times New Roman" pitchFamily="18" charset="0"/>
            </a:endParaRPr>
          </a:p>
        </p:txBody>
      </p:sp>
      <p:sp>
        <p:nvSpPr>
          <p:cNvPr id="7" name="Horizontal Scroll 6"/>
          <p:cNvSpPr/>
          <p:nvPr/>
        </p:nvSpPr>
        <p:spPr>
          <a:xfrm>
            <a:off x="535125" y="4486920"/>
            <a:ext cx="9531457" cy="2371080"/>
          </a:xfrm>
          <a:prstGeom prst="horizontalScroll">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FF00"/>
                </a:solidFill>
                <a:latin typeface="Times New Roman" pitchFamily="18" charset="0"/>
                <a:cs typeface="Times New Roman" pitchFamily="18" charset="0"/>
              </a:rPr>
              <a:t>? Em hãy lấy một ví dụ trong công việc của em có  phân tích vận dụng thuật toán. </a:t>
            </a:r>
          </a:p>
        </p:txBody>
      </p:sp>
      <p:sp>
        <p:nvSpPr>
          <p:cNvPr id="8" name="TextBox 7"/>
          <p:cNvSpPr txBox="1"/>
          <p:nvPr/>
        </p:nvSpPr>
        <p:spPr>
          <a:xfrm>
            <a:off x="635431" y="3533614"/>
            <a:ext cx="9314480" cy="914400"/>
          </a:xfrm>
          <a:prstGeom prst="rect">
            <a:avLst/>
          </a:prstGeom>
          <a:ln>
            <a:noFill/>
          </a:ln>
        </p:spPr>
        <p:txBody>
          <a:bodyPr vert="horz" wrap="none" lIns="91440" tIns="45720" rIns="91440" bIns="45720" rtlCol="0">
            <a:normAutofit/>
          </a:bodyPr>
          <a:lstStyle/>
          <a:p>
            <a:pPr algn="just"/>
            <a:endParaRPr lang="en-US" b="1">
              <a:solidFill>
                <a:srgbClr val="0000FF"/>
              </a:solidFill>
            </a:endParaRPr>
          </a:p>
        </p:txBody>
      </p:sp>
      <p:sp>
        <p:nvSpPr>
          <p:cNvPr id="9" name="Rectangle 8"/>
          <p:cNvSpPr/>
          <p:nvPr/>
        </p:nvSpPr>
        <p:spPr>
          <a:xfrm>
            <a:off x="170481" y="3331974"/>
            <a:ext cx="11561736" cy="1477328"/>
          </a:xfrm>
          <a:prstGeom prst="rect">
            <a:avLst/>
          </a:prstGeom>
        </p:spPr>
        <p:txBody>
          <a:bodyPr wrap="square">
            <a:spAutoFit/>
          </a:bodyPr>
          <a:lstStyle/>
          <a:p>
            <a:pPr algn="just"/>
            <a:r>
              <a:rPr lang="en-US" sz="3000" dirty="0" err="1">
                <a:solidFill>
                  <a:srgbClr val="00B050"/>
                </a:solidFill>
                <a:latin typeface="Times New Roman" pitchFamily="18" charset="0"/>
                <a:cs typeface="Times New Roman" pitchFamily="18" charset="0"/>
              </a:rPr>
              <a:t>Chú</a:t>
            </a:r>
            <a:r>
              <a:rPr lang="en-US" sz="3000" dirty="0">
                <a:solidFill>
                  <a:srgbClr val="00B050"/>
                </a:solidFill>
                <a:latin typeface="Times New Roman" pitchFamily="18" charset="0"/>
                <a:cs typeface="Times New Roman" pitchFamily="18" charset="0"/>
              </a:rPr>
              <a:t> ý: </a:t>
            </a:r>
            <a:r>
              <a:rPr lang="en-US" sz="3000" dirty="0" err="1">
                <a:solidFill>
                  <a:srgbClr val="00B050"/>
                </a:solidFill>
                <a:latin typeface="Times New Roman" pitchFamily="18" charset="0"/>
                <a:cs typeface="Times New Roman" pitchFamily="18" charset="0"/>
              </a:rPr>
              <a:t>Các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em</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cần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tạo</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thói</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quen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lên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kế</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hoạch</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cụ</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thể</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khi</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giải</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quyết</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một</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vấn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đề</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công</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việc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trong</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cuộc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sống</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kiểu</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thuật</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toán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có</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đầu</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vào</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đầu</a:t>
            </a:r>
            <a:r>
              <a:rPr lang="en-US" sz="3000" dirty="0">
                <a:solidFill>
                  <a:srgbClr val="00B050"/>
                </a:solidFill>
                <a:latin typeface="Times New Roman" pitchFamily="18" charset="0"/>
                <a:cs typeface="Times New Roman" pitchFamily="18" charset="0"/>
              </a:rPr>
              <a:t> ra </a:t>
            </a:r>
            <a:r>
              <a:rPr lang="en-US" sz="3000" dirty="0" err="1">
                <a:solidFill>
                  <a:srgbClr val="00B050"/>
                </a:solidFill>
                <a:latin typeface="Times New Roman" pitchFamily="18" charset="0"/>
                <a:cs typeface="Times New Roman" pitchFamily="18" charset="0"/>
              </a:rPr>
              <a:t>và</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các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bước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thực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hiện</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trước</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sau</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rõ</a:t>
            </a:r>
            <a:r>
              <a:rPr lang="en-US" sz="3000" dirty="0">
                <a:solidFill>
                  <a:srgbClr val="00B050"/>
                </a:solidFill>
                <a:latin typeface="Times New Roman" pitchFamily="18" charset="0"/>
                <a:cs typeface="Times New Roman" pitchFamily="18" charset="0"/>
              </a:rPr>
              <a:t> </a:t>
            </a:r>
            <a:r>
              <a:rPr lang="en-US" sz="3000" dirty="0" err="1">
                <a:solidFill>
                  <a:srgbClr val="00B050"/>
                </a:solidFill>
                <a:latin typeface="Times New Roman" pitchFamily="18" charset="0"/>
                <a:cs typeface="Times New Roman" pitchFamily="18" charset="0"/>
              </a:rPr>
              <a:t>ràng</a:t>
            </a:r>
            <a:r>
              <a:rPr lang="en-US" sz="3000" dirty="0">
                <a:solidFill>
                  <a:srgbClr val="00B050"/>
                </a:solidFill>
                <a:latin typeface="Times New Roman" pitchFamily="18" charset="0"/>
                <a:cs typeface="Times New Roman" pitchFamily="18" charset="0"/>
              </a:rPr>
              <a:t>.</a:t>
            </a:r>
          </a:p>
        </p:txBody>
      </p:sp>
    </p:spTree>
    <p:extLst>
      <p:ext uri="{BB962C8B-B14F-4D97-AF65-F5344CB8AC3E}">
        <p14:creationId xmlns:p14="http://schemas.microsoft.com/office/powerpoint/2010/main" val="40664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barn(inVertical)">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69998"/>
            <a:ext cx="12160136" cy="5491020"/>
          </a:xfrm>
          <a:prstGeom prst="rect">
            <a:avLst/>
          </a:prstGeom>
          <a:ln>
            <a:noFill/>
          </a:ln>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2800" b="1" dirty="0">
                <a:solidFill>
                  <a:srgbClr val="FF0000"/>
                </a:solidFill>
                <a:latin typeface="Times New Roman" pitchFamily="18" charset="0"/>
                <a:cs typeface="Times New Roman" panose="02020603050405020304" pitchFamily="18" charset="0"/>
              </a:rPr>
              <a:t>2. </a:t>
            </a:r>
            <a:r>
              <a:rPr lang="en-US" sz="12800" b="1" dirty="0" err="1">
                <a:solidFill>
                  <a:srgbClr val="FF0000"/>
                </a:solidFill>
                <a:latin typeface="Times New Roman" pitchFamily="18" charset="0"/>
                <a:cs typeface="Times New Roman" panose="02020603050405020304" pitchFamily="18" charset="0"/>
              </a:rPr>
              <a:t>Bài</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toán</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và</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thuật</a:t>
            </a:r>
            <a:r>
              <a:rPr lang="en-US" sz="12800" b="1" dirty="0">
                <a:solidFill>
                  <a:srgbClr val="FF0000"/>
                </a:solidFill>
                <a:latin typeface="Times New Roman" pitchFamily="18" charset="0"/>
                <a:cs typeface="Times New Roman" panose="02020603050405020304" pitchFamily="18" charset="0"/>
              </a:rPr>
              <a:t> </a:t>
            </a:r>
            <a:r>
              <a:rPr lang="en-US" sz="12800" b="1" dirty="0" err="1">
                <a:solidFill>
                  <a:srgbClr val="FF0000"/>
                </a:solidFill>
                <a:latin typeface="Times New Roman" pitchFamily="18" charset="0"/>
                <a:cs typeface="Times New Roman" panose="02020603050405020304" pitchFamily="18" charset="0"/>
              </a:rPr>
              <a:t>toán</a:t>
            </a:r>
            <a:r>
              <a:rPr lang="en-US" sz="12800" b="1" dirty="0">
                <a:solidFill>
                  <a:srgbClr val="FF0000"/>
                </a:solidFill>
                <a:latin typeface="Times New Roman" panose="02020603050405020304" pitchFamily="18" charset="0"/>
                <a:cs typeface="Times New Roman" panose="02020603050405020304" pitchFamily="18" charset="0"/>
              </a:rPr>
              <a:t>.</a:t>
            </a:r>
          </a:p>
          <a:p>
            <a:pPr algn="just"/>
            <a:r>
              <a:rPr lang="en-US" sz="12800" b="1" dirty="0" err="1">
                <a:solidFill>
                  <a:srgbClr val="0000FF"/>
                </a:solidFill>
                <a:latin typeface="Times New Roman" pitchFamily="18" charset="0"/>
                <a:cs typeface="Times New Roman" pitchFamily="18" charset="0"/>
              </a:rPr>
              <a:t>Bài</a:t>
            </a:r>
            <a:r>
              <a:rPr lang="en-US" sz="12800" b="1" dirty="0">
                <a:solidFill>
                  <a:srgbClr val="0000FF"/>
                </a:solidFill>
                <a:latin typeface="Times New Roman" pitchFamily="18" charset="0"/>
                <a:cs typeface="Times New Roman" pitchFamily="18" charset="0"/>
              </a:rPr>
              <a:t> </a:t>
            </a:r>
            <a:r>
              <a:rPr lang="en-US" sz="12800" b="1"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vấn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đề</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cần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giải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quyết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được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phát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biểu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chặt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chẽ</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nêu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rõ</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ràng</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đầu</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vào</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là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gì</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đầu</a:t>
            </a:r>
            <a:r>
              <a:rPr lang="en-US" sz="12800" dirty="0">
                <a:solidFill>
                  <a:srgbClr val="0000FF"/>
                </a:solidFill>
                <a:latin typeface="Times New Roman" pitchFamily="18" charset="0"/>
                <a:cs typeface="Times New Roman" pitchFamily="18" charset="0"/>
              </a:rPr>
              <a:t> ra </a:t>
            </a:r>
            <a:r>
              <a:rPr lang="en-US" sz="12800" dirty="0" err="1">
                <a:solidFill>
                  <a:srgbClr val="0000FF"/>
                </a:solidFill>
                <a:latin typeface="Times New Roman" pitchFamily="18" charset="0"/>
                <a:cs typeface="Times New Roman" pitchFamily="18" charset="0"/>
              </a:rPr>
              <a:t>là</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gì</a:t>
            </a:r>
            <a:r>
              <a:rPr lang="en-US" sz="12800" dirty="0">
                <a:solidFill>
                  <a:srgbClr val="0000FF"/>
                </a:solidFill>
                <a:latin typeface="Times New Roman" pitchFamily="18" charset="0"/>
                <a:cs typeface="Times New Roman" pitchFamily="18" charset="0"/>
              </a:rPr>
              <a:t>.</a:t>
            </a:r>
          </a:p>
          <a:p>
            <a:pPr algn="just"/>
            <a:r>
              <a:rPr lang="en-US" sz="12800" b="1" dirty="0" err="1">
                <a:solidFill>
                  <a:srgbClr val="0000FF"/>
                </a:solidFill>
                <a:latin typeface="Times New Roman" pitchFamily="18" charset="0"/>
                <a:cs typeface="Times New Roman" pitchFamily="18" charset="0"/>
              </a:rPr>
              <a:t>Thuật</a:t>
            </a:r>
            <a:r>
              <a:rPr lang="en-US" sz="12800" b="1" dirty="0">
                <a:solidFill>
                  <a:srgbClr val="0000FF"/>
                </a:solidFill>
                <a:latin typeface="Times New Roman" pitchFamily="18" charset="0"/>
                <a:cs typeface="Times New Roman" pitchFamily="18" charset="0"/>
              </a:rPr>
              <a:t> </a:t>
            </a:r>
            <a:r>
              <a:rPr lang="en-US" sz="12800" b="1"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quy</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trình</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chặt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chẽ</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gồm</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số</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bước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có</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chỉ</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rõ</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trình</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tự</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thực</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hiện</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để</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giải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một</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bài</a:t>
            </a:r>
            <a:r>
              <a:rPr lang="en-US" sz="12800" dirty="0">
                <a:solidFill>
                  <a:srgbClr val="0000FF"/>
                </a:solidFill>
                <a:latin typeface="Times New Roman" pitchFamily="18" charset="0"/>
                <a:cs typeface="Times New Roman" pitchFamily="18" charset="0"/>
              </a:rPr>
              <a:t> </a:t>
            </a:r>
            <a:r>
              <a:rPr lang="en-US" sz="12800" dirty="0" err="1">
                <a:solidFill>
                  <a:srgbClr val="0000FF"/>
                </a:solidFill>
                <a:latin typeface="Times New Roman" pitchFamily="18" charset="0"/>
                <a:cs typeface="Times New Roman" pitchFamily="18" charset="0"/>
              </a:rPr>
              <a:t>toán</a:t>
            </a:r>
            <a:r>
              <a:rPr lang="en-US" sz="12800" dirty="0">
                <a:solidFill>
                  <a:srgbClr val="0000FF"/>
                </a:solidFill>
                <a:latin typeface="Times New Roman" pitchFamily="18" charset="0"/>
                <a:cs typeface="Times New Roman" pitchFamily="18" charset="0"/>
              </a:rPr>
              <a:t>.</a:t>
            </a:r>
            <a:endParaRPr lang="en-US" sz="12800" b="1" dirty="0">
              <a:solidFill>
                <a:srgbClr val="0000FF"/>
              </a:solidFill>
              <a:latin typeface="Times New Roman" pitchFamily="18" charset="0"/>
              <a:cs typeface="Times New Roman" pitchFamily="18" charset="0"/>
            </a:endParaRPr>
          </a:p>
          <a:p>
            <a:pPr algn="just"/>
            <a:r>
              <a:rPr lang="en-US" sz="12800" b="1" dirty="0">
                <a:solidFill>
                  <a:srgbClr val="FF0000"/>
                </a:solidFill>
                <a:latin typeface="Times New Roman" pitchFamily="18" charset="0"/>
                <a:cs typeface="Times New Roman" pitchFamily="18" charset="0"/>
              </a:rPr>
              <a:t>3.Vận </a:t>
            </a:r>
            <a:r>
              <a:rPr lang="en-US" sz="12800" b="1" dirty="0" err="1">
                <a:solidFill>
                  <a:srgbClr val="FF0000"/>
                </a:solidFill>
                <a:latin typeface="Times New Roman" pitchFamily="18" charset="0"/>
                <a:cs typeface="Times New Roman" pitchFamily="18" charset="0"/>
              </a:rPr>
              <a:t>dụng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thuật</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toán</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trong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cuộc</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sống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hằng</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ngày</a:t>
            </a:r>
            <a:r>
              <a:rPr lang="en-US" sz="12800" b="1" dirty="0">
                <a:solidFill>
                  <a:srgbClr val="FF0000"/>
                </a:solidFill>
                <a:latin typeface="Times New Roman" pitchFamily="18" charset="0"/>
                <a:cs typeface="Times New Roman" pitchFamily="18" charset="0"/>
              </a:rPr>
              <a:t> </a:t>
            </a:r>
          </a:p>
          <a:p>
            <a:r>
              <a:rPr lang="en-US" sz="12800" dirty="0" err="1">
                <a:latin typeface="Times New Roman" pitchFamily="18" charset="0"/>
                <a:cs typeface="Times New Roman" pitchFamily="18" charset="0"/>
              </a:rPr>
              <a:t>Trong</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công</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việc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em</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cần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có</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kế</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hoạch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cụ</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thể</a:t>
            </a:r>
            <a:r>
              <a:rPr lang="en-US" sz="12800" dirty="0">
                <a:latin typeface="Times New Roman" pitchFamily="18" charset="0"/>
                <a:cs typeface="Times New Roman" pitchFamily="18" charset="0"/>
              </a:rPr>
              <a:t>:</a:t>
            </a:r>
          </a:p>
          <a:p>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Xác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định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nó</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như</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một</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bài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toán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xác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định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đầu</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vào</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đầu</a:t>
            </a:r>
            <a:r>
              <a:rPr lang="en-US" sz="12800" dirty="0">
                <a:latin typeface="Times New Roman" pitchFamily="18" charset="0"/>
                <a:cs typeface="Times New Roman" pitchFamily="18" charset="0"/>
              </a:rPr>
              <a:t> ra.</a:t>
            </a:r>
          </a:p>
          <a:p>
            <a:r>
              <a:rPr lang="en-US" sz="12800" dirty="0">
                <a:latin typeface="Times New Roman" pitchFamily="18" charset="0"/>
                <a:cs typeface="Times New Roman" pitchFamily="18" charset="0"/>
              </a:rPr>
              <a:t>- Chia </a:t>
            </a:r>
            <a:r>
              <a:rPr lang="en-US" sz="12800" dirty="0" err="1">
                <a:latin typeface="Times New Roman" pitchFamily="18" charset="0"/>
                <a:cs typeface="Times New Roman" pitchFamily="18" charset="0"/>
              </a:rPr>
              <a:t>bài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toán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thành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bài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toán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nhỏ</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để</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giải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quyết</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từng</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bài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toán</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nhỏ</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đó</a:t>
            </a:r>
            <a:r>
              <a:rPr lang="en-US" sz="12800" dirty="0">
                <a:latin typeface="Times New Roman" pitchFamily="18" charset="0"/>
                <a:cs typeface="Times New Roman" pitchFamily="18" charset="0"/>
              </a:rPr>
              <a:t>.</a:t>
            </a:r>
          </a:p>
          <a:p>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Sắp</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xếp</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lại</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trình</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tự</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các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việc</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làm</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cho</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hợp</a:t>
            </a:r>
            <a:r>
              <a:rPr lang="en-US" sz="12800" dirty="0">
                <a:latin typeface="Times New Roman" pitchFamily="18" charset="0"/>
                <a:cs typeface="Times New Roman" pitchFamily="18" charset="0"/>
              </a:rPr>
              <a:t> </a:t>
            </a:r>
            <a:r>
              <a:rPr lang="en-US" sz="12800" dirty="0" err="1">
                <a:latin typeface="Times New Roman" pitchFamily="18" charset="0"/>
                <a:cs typeface="Times New Roman" pitchFamily="18" charset="0"/>
              </a:rPr>
              <a:t>lý</a:t>
            </a:r>
            <a:r>
              <a:rPr lang="en-US" sz="12800" dirty="0">
                <a:latin typeface="Times New Roman" pitchFamily="18" charset="0"/>
                <a:cs typeface="Times New Roman" pitchFamily="18" charset="0"/>
              </a:rPr>
              <a:t>.</a:t>
            </a:r>
            <a:endParaRPr lang="en-US" sz="12800" b="1" dirty="0">
              <a:solidFill>
                <a:srgbClr val="0000FF"/>
              </a:solidFill>
              <a:latin typeface="Times New Roman" pitchFamily="18" charset="0"/>
              <a:cs typeface="Times New Roman" pitchFamily="18" charset="0"/>
            </a:endParaRPr>
          </a:p>
          <a:p>
            <a:pPr algn="just"/>
            <a:endParaRPr lang="en-US" sz="12800" b="1" dirty="0">
              <a:solidFill>
                <a:srgbClr val="0000FF"/>
              </a:solidFill>
              <a:latin typeface="Times New Roman" pitchFamily="18" charset="0"/>
              <a:cs typeface="Times New Roman" pitchFamily="18" charset="0"/>
            </a:endParaRPr>
          </a:p>
          <a:p>
            <a:pPr algn="just"/>
            <a:endParaRPr lang="en-US" b="1" dirty="0">
              <a:solidFill>
                <a:srgbClr val="0000FF"/>
              </a:solidFill>
              <a:latin typeface="Times New Roman" pitchFamily="18" charset="0"/>
              <a:cs typeface="Times New Roman" pitchFamily="18" charset="0"/>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endParaRPr lang="en-US" b="1" dirty="0">
              <a:solidFill>
                <a:srgbClr val="0000FF"/>
              </a:solidFill>
            </a:endParaRPr>
          </a:p>
          <a:p>
            <a:pPr algn="just"/>
            <a:r>
              <a:rPr lang="en-US" b="1" dirty="0">
                <a:solidFill>
                  <a:srgbClr val="0000FF"/>
                </a:solidFill>
              </a:rPr>
              <a:t> </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58642"/>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endParaRPr lang="vi-VN" sz="32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900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623707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092498" y="2998112"/>
            <a:ext cx="3980985" cy="861774"/>
          </a:xfrm>
          <a:prstGeom prst="rect">
            <a:avLst/>
          </a:prstGeom>
          <a:noFill/>
        </p:spPr>
        <p:txBody>
          <a:bodyPr wrap="square" rtlCol="0">
            <a:spAutoFit/>
          </a:bodyPr>
          <a:lstStyle/>
          <a:p>
            <a:r>
              <a:rPr lang="en-US" sz="5000" b="1">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752717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4315" y="1573268"/>
            <a:ext cx="8977488" cy="3539430"/>
          </a:xfrm>
          <a:prstGeom prst="rect">
            <a:avLst/>
          </a:prstGeom>
          <a:noFill/>
        </p:spPr>
        <p:txBody>
          <a:bodyPr wrap="square" rtlCol="0">
            <a:spAutoFit/>
          </a:bodyPr>
          <a:lstStyle/>
          <a:p>
            <a:pPr algn="just"/>
            <a:r>
              <a:rPr lang="en-US" sz="3200" b="1" dirty="0" err="1">
                <a:solidFill>
                  <a:srgbClr val="0000FF"/>
                </a:solidFill>
                <a:latin typeface="Times New Roman" panose="02020603050405020304" pitchFamily="18" charset="0"/>
                <a:cs typeface="Times New Roman" panose="02020603050405020304" pitchFamily="18" charset="0"/>
              </a:rPr>
              <a:t>Bài</a:t>
            </a:r>
            <a:r>
              <a:rPr lang="en-US" sz="3200" b="1" dirty="0">
                <a:solidFill>
                  <a:srgbClr val="0000FF"/>
                </a:solidFill>
                <a:latin typeface="Times New Roman" panose="02020603050405020304" pitchFamily="18" charset="0"/>
                <a:cs typeface="Times New Roman" panose="02020603050405020304" pitchFamily="18" charset="0"/>
              </a:rPr>
              <a:t> 1: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tập</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theo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nhóm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Mai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nhiệm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vụ</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tìm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ảnh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đồng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hồ</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Internet.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a:t>
            </a:r>
          </a:p>
          <a:p>
            <a:pPr algn="just"/>
            <a:r>
              <a:rPr lang="en-US" sz="3200" dirty="0">
                <a:solidFill>
                  <a:srgbClr val="0000FF"/>
                </a:solidFill>
                <a:latin typeface="Times New Roman" panose="02020603050405020304" pitchFamily="18" charset="0"/>
                <a:cs typeface="Times New Roman" panose="02020603050405020304" pitchFamily="18" charset="0"/>
              </a:rPr>
              <a:t>1) </a:t>
            </a:r>
            <a:r>
              <a:rPr lang="en-US" sz="3200" dirty="0" err="1">
                <a:solidFill>
                  <a:srgbClr val="0000FF"/>
                </a:solidFill>
                <a:latin typeface="Times New Roman" panose="02020603050405020304" pitchFamily="18" charset="0"/>
                <a:cs typeface="Times New Roman" panose="02020603050405020304" pitchFamily="18" charset="0"/>
              </a:rPr>
              <a:t>Phát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nhiệm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vụ</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Mai </a:t>
            </a:r>
            <a:r>
              <a:rPr lang="en-US" sz="3200" dirty="0" err="1">
                <a:solidFill>
                  <a:srgbClr val="0000FF"/>
                </a:solidFill>
                <a:latin typeface="Times New Roman" panose="02020603050405020304" pitchFamily="18" charset="0"/>
                <a:cs typeface="Times New Roman" panose="02020603050405020304" pitchFamily="18" charset="0"/>
              </a:rPr>
              <a:t>dưới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đặt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a:t>
            </a:r>
          </a:p>
          <a:p>
            <a:pPr algn="just"/>
            <a:r>
              <a:rPr lang="en-US" sz="3200" dirty="0">
                <a:solidFill>
                  <a:srgbClr val="0000FF"/>
                </a:solidFill>
                <a:latin typeface="Times New Roman" panose="02020603050405020304" pitchFamily="18" charset="0"/>
                <a:cs typeface="Times New Roman" panose="02020603050405020304" pitchFamily="18" charset="0"/>
              </a:rPr>
              <a:t>2) </a:t>
            </a:r>
            <a:r>
              <a:rPr lang="en-US" sz="3200" dirty="0" err="1">
                <a:solidFill>
                  <a:srgbClr val="0000FF"/>
                </a:solidFill>
                <a:latin typeface="Times New Roman" panose="02020603050405020304" pitchFamily="18" charset="0"/>
                <a:cs typeface="Times New Roman" panose="02020603050405020304" pitchFamily="18" charset="0"/>
              </a:rPr>
              <a:t>Nêu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vừa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cs typeface="Times New Roman" panose="02020603050405020304" pitchFamily="18" charset="0"/>
              </a:rPr>
              <a:t> ở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đánh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thuật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toán</a:t>
            </a:r>
            <a:r>
              <a:rPr lang="en-US" sz="3200" dirty="0">
                <a:solidFill>
                  <a:srgbClr val="0000FF"/>
                </a:solidFill>
                <a:latin typeface="Times New Roman" panose="02020603050405020304" pitchFamily="18" charset="0"/>
                <a:cs typeface="Times New Roman" panose="02020603050405020304" pitchFamily="18" charset="0"/>
              </a:rPr>
              <a:t>. </a:t>
            </a:r>
          </a:p>
        </p:txBody>
      </p:sp>
      <p:sp>
        <p:nvSpPr>
          <p:cNvPr id="3"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817153"/>
            <a:ext cx="3301139"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3119902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6325" y="1473638"/>
            <a:ext cx="9918916" cy="4308872"/>
          </a:xfrm>
          <a:prstGeom prst="rect">
            <a:avLst/>
          </a:prstGeom>
          <a:noFill/>
        </p:spPr>
        <p:txBody>
          <a:bodyPr wrap="square" rtlCol="0">
            <a:spAutoFit/>
          </a:bodyPr>
          <a:lstStyle/>
          <a:p>
            <a:pPr algn="just"/>
            <a:r>
              <a:rPr lang="en-US" sz="3200" b="1" err="1">
                <a:solidFill>
                  <a:srgbClr val="002060"/>
                </a:solidFill>
                <a:latin typeface="Times New Roman" panose="02020603050405020304" pitchFamily="18" charset="0"/>
                <a:cs typeface="Times New Roman" panose="02020603050405020304" pitchFamily="18" charset="0"/>
              </a:rPr>
              <a:t>Bài</a:t>
            </a:r>
            <a:r>
              <a:rPr lang="en-US" sz="3200" b="1">
                <a:solidFill>
                  <a:srgbClr val="002060"/>
                </a:solidFill>
                <a:latin typeface="Times New Roman" panose="02020603050405020304" pitchFamily="18" charset="0"/>
                <a:cs typeface="Times New Roman" panose="02020603050405020304" pitchFamily="18" charset="0"/>
              </a:rPr>
              <a:t> 1:</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Tìm</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ảnh</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của</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một</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chiếc</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đồng</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hồ</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thông</a:t>
            </a:r>
            <a:r>
              <a:rPr lang="en-US" sz="3200">
                <a:solidFill>
                  <a:srgbClr val="002060"/>
                </a:solidFill>
                <a:latin typeface="Times New Roman" panose="02020603050405020304" pitchFamily="18" charset="0"/>
                <a:cs typeface="Times New Roman" panose="02020603050405020304" pitchFamily="18" charset="0"/>
              </a:rPr>
              <a:t> minh </a:t>
            </a:r>
            <a:r>
              <a:rPr lang="en-US" sz="3200" err="1">
                <a:solidFill>
                  <a:srgbClr val="002060"/>
                </a:solidFill>
                <a:latin typeface="Times New Roman" panose="02020603050405020304" pitchFamily="18" charset="0"/>
                <a:cs typeface="Times New Roman" panose="02020603050405020304" pitchFamily="18" charset="0"/>
              </a:rPr>
              <a:t>trên</a:t>
            </a:r>
            <a:r>
              <a:rPr lang="en-US" sz="3200">
                <a:solidFill>
                  <a:srgbClr val="002060"/>
                </a:solidFill>
                <a:latin typeface="Times New Roman" panose="02020603050405020304" pitchFamily="18" charset="0"/>
                <a:cs typeface="Times New Roman" panose="02020603050405020304" pitchFamily="18" charset="0"/>
              </a:rPr>
              <a:t> Internet. </a:t>
            </a:r>
          </a:p>
          <a:p>
            <a:pPr algn="just"/>
            <a:r>
              <a:rPr lang="en-US" sz="3200">
                <a:solidFill>
                  <a:srgbClr val="002060"/>
                </a:solidFill>
                <a:latin typeface="Times New Roman" panose="02020603050405020304" pitchFamily="18" charset="0"/>
                <a:cs typeface="Times New Roman" panose="02020603050405020304" pitchFamily="18" charset="0"/>
              </a:rPr>
              <a:t>1)</a:t>
            </a:r>
            <a:r>
              <a:rPr lang="en-US" sz="3200" err="1">
                <a:solidFill>
                  <a:srgbClr val="002060"/>
                </a:solidFill>
                <a:latin typeface="Times New Roman" panose="02020603050405020304" pitchFamily="18" charset="0"/>
                <a:cs typeface="Times New Roman" panose="02020603050405020304" pitchFamily="18" charset="0"/>
              </a:rPr>
              <a:t>Tên</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bài</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toán</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Tìm</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ảnh</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đồng</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hồ</a:t>
            </a:r>
            <a:endParaRPr lang="en-US" sz="3200">
              <a:solidFill>
                <a:srgbClr val="002060"/>
              </a:solidFill>
              <a:latin typeface="Times New Roman" panose="02020603050405020304" pitchFamily="18" charset="0"/>
              <a:cs typeface="Times New Roman" panose="02020603050405020304" pitchFamily="18" charset="0"/>
            </a:endParaRPr>
          </a:p>
          <a:p>
            <a:pPr algn="just"/>
            <a:r>
              <a:rPr lang="en-US" sz="3200">
                <a:solidFill>
                  <a:srgbClr val="002060"/>
                </a:solidFill>
                <a:latin typeface="Times New Roman" panose="02020603050405020304" pitchFamily="18" charset="0"/>
                <a:cs typeface="Times New Roman" panose="02020603050405020304" pitchFamily="18" charset="0"/>
              </a:rPr>
              <a:t>2) </a:t>
            </a:r>
            <a:r>
              <a:rPr lang="en-US" sz="3200" err="1">
                <a:solidFill>
                  <a:srgbClr val="002060"/>
                </a:solidFill>
                <a:latin typeface="Times New Roman" panose="02020603050405020304" pitchFamily="18" charset="0"/>
                <a:cs typeface="Times New Roman" panose="02020603050405020304" pitchFamily="18" charset="0"/>
              </a:rPr>
              <a:t>Thuật</a:t>
            </a:r>
            <a:r>
              <a:rPr lang="en-US" sz="320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toán</a:t>
            </a:r>
            <a:r>
              <a:rPr lang="en-US" sz="3200">
                <a:solidFill>
                  <a:srgbClr val="002060"/>
                </a:solidFill>
                <a:latin typeface="Times New Roman" panose="02020603050405020304" pitchFamily="18" charset="0"/>
                <a:cs typeface="Times New Roman" panose="02020603050405020304" pitchFamily="18" charset="0"/>
              </a:rPr>
              <a:t>:</a:t>
            </a:r>
          </a:p>
          <a:p>
            <a:pPr algn="just"/>
            <a:r>
              <a:rPr lang="vi-VN" sz="3200">
                <a:solidFill>
                  <a:srgbClr val="002060"/>
                </a:solidFill>
                <a:latin typeface="Times New Roman" panose="02020603050405020304" pitchFamily="18" charset="0"/>
                <a:cs typeface="Times New Roman" panose="02020603050405020304" pitchFamily="18" charset="0"/>
              </a:rPr>
              <a:t>Bước 1: Mở máy tìm kiếm</a:t>
            </a:r>
          </a:p>
          <a:p>
            <a:pPr algn="just"/>
            <a:r>
              <a:rPr lang="vi-VN" sz="3200">
                <a:solidFill>
                  <a:srgbClr val="002060"/>
                </a:solidFill>
                <a:latin typeface="Times New Roman" panose="02020603050405020304" pitchFamily="18" charset="0"/>
                <a:cs typeface="Times New Roman" panose="02020603050405020304" pitchFamily="18" charset="0"/>
              </a:rPr>
              <a:t>Bước 2: Gõ từ khóa "đồng hồ thông minh"</a:t>
            </a:r>
          </a:p>
          <a:p>
            <a:pPr algn="just"/>
            <a:r>
              <a:rPr lang="vi-VN" sz="3200">
                <a:solidFill>
                  <a:srgbClr val="002060"/>
                </a:solidFill>
                <a:latin typeface="Times New Roman" panose="02020603050405020304" pitchFamily="18" charset="0"/>
                <a:cs typeface="Times New Roman" panose="02020603050405020304" pitchFamily="18" charset="0"/>
              </a:rPr>
              <a:t>Bước 3 : Nhấn enter và nhận kết quả hiển thị trên màn hình</a:t>
            </a:r>
          </a:p>
          <a:p>
            <a:pPr algn="just"/>
            <a:endParaRPr lang="en-US" sz="2500">
              <a:solidFill>
                <a:srgbClr val="002060"/>
              </a:solidFill>
              <a:latin typeface="Times New Roman" panose="02020603050405020304" pitchFamily="18" charset="0"/>
              <a:cs typeface="Times New Roman" panose="02020603050405020304" pitchFamily="18" charset="0"/>
            </a:endParaRPr>
          </a:p>
          <a:p>
            <a:pPr algn="just"/>
            <a:endParaRPr lang="en-US" sz="250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81393" y="817153"/>
            <a:ext cx="3980985" cy="861774"/>
          </a:xfrm>
          <a:prstGeom prst="rect">
            <a:avLst/>
          </a:prstGeom>
          <a:noFill/>
        </p:spPr>
        <p:txBody>
          <a:bodyPr wrap="square" rtlCol="0">
            <a:spAutoFit/>
          </a:bodyPr>
          <a:lstStyle/>
          <a:p>
            <a:r>
              <a:rPr lang="en-US" sz="5000" b="1">
                <a:solidFill>
                  <a:srgbClr val="FF0000"/>
                </a:solidFill>
                <a:latin typeface="Times New Roman" panose="02020603050405020304" pitchFamily="18" charset="0"/>
                <a:cs typeface="Times New Roman" panose="02020603050405020304" pitchFamily="18" charset="0"/>
              </a:rPr>
              <a:t>LUYỆN TẬP</a:t>
            </a:r>
          </a:p>
        </p:txBody>
      </p:sp>
      <p:sp>
        <p:nvSpPr>
          <p:cNvPr id="5"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3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3" y="1"/>
            <a:ext cx="12160137"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62" y="724104"/>
            <a:ext cx="11240625" cy="4578213"/>
          </a:xfrm>
          <a:prstGeom prst="rect">
            <a:avLst/>
          </a:prstGeom>
        </p:spPr>
      </p:pic>
      <p:sp>
        <p:nvSpPr>
          <p:cNvPr id="7" name="TextBox 6"/>
          <p:cNvSpPr txBox="1"/>
          <p:nvPr/>
        </p:nvSpPr>
        <p:spPr>
          <a:xfrm>
            <a:off x="261257" y="159657"/>
            <a:ext cx="2583543" cy="493486"/>
          </a:xfrm>
          <a:prstGeom prst="rect">
            <a:avLst/>
          </a:prstGeom>
          <a:ln>
            <a:noFill/>
          </a:ln>
        </p:spPr>
        <p:txBody>
          <a:bodyPr vert="horz" wrap="square" lIns="91440" tIns="45720" rIns="91440" bIns="45720" rtlCol="0">
            <a:noAutofit/>
          </a:bodyPr>
          <a:lstStyle/>
          <a:p>
            <a:pPr algn="just"/>
            <a:r>
              <a:rPr lang="en-US" sz="3200" b="1" err="1">
                <a:solidFill>
                  <a:srgbClr val="0000FF"/>
                </a:solidFill>
                <a:latin typeface="Times New Roman" panose="02020603050405020304" pitchFamily="18" charset="0"/>
                <a:cs typeface="Times New Roman" panose="02020603050405020304" pitchFamily="18" charset="0"/>
              </a:rPr>
              <a:t>Bài</a:t>
            </a:r>
            <a:r>
              <a:rPr lang="en-US" sz="3200" b="1">
                <a:solidFill>
                  <a:srgbClr val="0000FF"/>
                </a:solidFill>
                <a:latin typeface="Times New Roman" panose="02020603050405020304" pitchFamily="18" charset="0"/>
                <a:cs typeface="Times New Roman" panose="02020603050405020304" pitchFamily="18" charset="0"/>
              </a:rPr>
              <a:t> 2:</a:t>
            </a:r>
          </a:p>
        </p:txBody>
      </p:sp>
      <p:sp>
        <p:nvSpPr>
          <p:cNvPr id="8" name="TextBox 7"/>
          <p:cNvSpPr txBox="1"/>
          <p:nvPr/>
        </p:nvSpPr>
        <p:spPr>
          <a:xfrm>
            <a:off x="597662" y="5573486"/>
            <a:ext cx="11240625" cy="841828"/>
          </a:xfrm>
          <a:prstGeom prst="rect">
            <a:avLst/>
          </a:prstGeom>
          <a:ln>
            <a:noFill/>
          </a:ln>
        </p:spPr>
        <p:txBody>
          <a:bodyPr vert="horz" wrap="square" lIns="91440" tIns="45720" rIns="91440" bIns="45720" rtlCol="0">
            <a:normAutofit fontScale="85000" lnSpcReduction="10000"/>
          </a:bodyPr>
          <a:lstStyle/>
          <a:p>
            <a:pPr algn="just"/>
            <a:r>
              <a:rPr lang="en-US" sz="3200">
                <a:solidFill>
                  <a:srgbClr val="0000FF"/>
                </a:solidFill>
                <a:latin typeface="Times New Roman" panose="02020603050405020304" pitchFamily="18" charset="0"/>
                <a:cs typeface="Times New Roman" panose="02020603050405020304" pitchFamily="18" charset="0"/>
              </a:rPr>
              <a:t>Theo </a:t>
            </a:r>
            <a:r>
              <a:rPr lang="en-US" sz="3200" err="1">
                <a:solidFill>
                  <a:srgbClr val="0000FF"/>
                </a:solidFill>
                <a:latin typeface="Times New Roman" panose="02020603050405020304" pitchFamily="18" charset="0"/>
                <a:cs typeface="Times New Roman" panose="02020603050405020304" pitchFamily="18" charset="0"/>
              </a:rPr>
              <a:t>kiểu</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mô</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tả</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một</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thuật</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toán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em</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hãy</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chỉ</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cho</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bạn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Tuấn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cách</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đi</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từ</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trường</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học</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về</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nhà</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bạn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Quân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nhà</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có</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mủi</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tên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chỉ</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vào</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sau</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khi</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quan</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sát</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hình</a:t>
            </a:r>
            <a:r>
              <a:rPr lang="en-US" sz="3200">
                <a:solidFill>
                  <a:srgbClr val="0000FF"/>
                </a:solidFill>
                <a:latin typeface="Times New Roman" panose="02020603050405020304" pitchFamily="18" charset="0"/>
                <a:cs typeface="Times New Roman" panose="02020603050405020304" pitchFamily="18" charset="0"/>
              </a:rPr>
              <a:t> </a:t>
            </a:r>
            <a:r>
              <a:rPr lang="en-US" sz="3200" err="1">
                <a:solidFill>
                  <a:srgbClr val="0000FF"/>
                </a:solidFill>
                <a:latin typeface="Times New Roman" panose="02020603050405020304" pitchFamily="18" charset="0"/>
                <a:cs typeface="Times New Roman" panose="02020603050405020304" pitchFamily="18" charset="0"/>
              </a:rPr>
              <a:t>trên</a:t>
            </a:r>
            <a:r>
              <a:rPr lang="en-US" sz="320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497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216480" y="1692411"/>
            <a:ext cx="8935637" cy="4659737"/>
          </a:xfrm>
          <a:prstGeom prst="rect">
            <a:avLst/>
          </a:prstGeom>
          <a:solidFill>
            <a:schemeClr val="bg1"/>
          </a:solidFill>
        </p:spPr>
        <p:txBody>
          <a:bodyPr wrap="square">
            <a:spAutoFit/>
          </a:bodyPr>
          <a:lstStyle/>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1. </a:t>
            </a:r>
            <a:r>
              <a:rPr lang="en-US" sz="2800" dirty="0" err="1">
                <a:solidFill>
                  <a:srgbClr val="0000FF"/>
                </a:solidFill>
                <a:latin typeface="Times New Roman" panose="02020603050405020304" pitchFamily="18" charset="0"/>
                <a:ea typeface="Calibri" panose="020F0502020204030204" pitchFamily="34" charset="0"/>
              </a:rPr>
              <a:t>Từ</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cổng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trường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ra </a:t>
            </a:r>
            <a:r>
              <a:rPr lang="en-US" sz="2800" dirty="0" err="1">
                <a:solidFill>
                  <a:srgbClr val="0000FF"/>
                </a:solidFill>
                <a:latin typeface="Times New Roman" panose="02020603050405020304" pitchFamily="18" charset="0"/>
                <a:ea typeface="Calibri" panose="020F0502020204030204" pitchFamily="34" charset="0"/>
              </a:rPr>
              <a:t>rẽ</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tay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trái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2.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i="1" dirty="0" err="1">
                <a:solidFill>
                  <a:srgbClr val="0000FF"/>
                </a:solidFill>
                <a:latin typeface="Times New Roman" panose="02020603050405020304" pitchFamily="18" charset="0"/>
                <a:ea typeface="Calibri" panose="020F0502020204030204" pitchFamily="34" charset="0"/>
              </a:rPr>
              <a:t>cho</a:t>
            </a:r>
            <a:r>
              <a:rPr lang="en-US" sz="2800" i="1"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tư</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đầu</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tiên</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3. </a:t>
            </a:r>
            <a:r>
              <a:rPr lang="en-US" sz="2800" dirty="0">
                <a:solidFill>
                  <a:srgbClr val="0000FF"/>
                </a:solidFill>
                <a:latin typeface="Times New Roman" panose="02020603050405020304" pitchFamily="18" charset="0"/>
                <a:ea typeface="Calibri" panose="020F0502020204030204" pitchFamily="34" charset="0"/>
              </a:rPr>
              <a:t>(</a:t>
            </a:r>
            <a:r>
              <a:rPr lang="en-US" sz="2800" dirty="0" err="1">
                <a:solidFill>
                  <a:srgbClr val="0000FF"/>
                </a:solidFill>
                <a:latin typeface="Times New Roman" panose="02020603050405020304" pitchFamily="18" charset="0"/>
                <a:ea typeface="Calibri" panose="020F0502020204030204" pitchFamily="34" charset="0"/>
              </a:rPr>
              <a:t>Tại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tư</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này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rẽ</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tay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trái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4.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i="1" dirty="0" err="1">
                <a:solidFill>
                  <a:srgbClr val="0000FF"/>
                </a:solidFill>
                <a:latin typeface="Times New Roman" panose="02020603050405020304" pitchFamily="18" charset="0"/>
                <a:ea typeface="Calibri" panose="020F0502020204030204" pitchFamily="34" charset="0"/>
              </a:rPr>
              <a:t>cho</a:t>
            </a:r>
            <a:r>
              <a:rPr lang="en-US" sz="2800" i="1"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ba</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đầu</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tiên</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5. </a:t>
            </a:r>
            <a:r>
              <a:rPr lang="en-US" sz="2800" dirty="0">
                <a:solidFill>
                  <a:srgbClr val="0000FF"/>
                </a:solidFill>
                <a:latin typeface="Times New Roman" panose="02020603050405020304" pitchFamily="18" charset="0"/>
                <a:ea typeface="Calibri" panose="020F0502020204030204" pitchFamily="34" charset="0"/>
              </a:rPr>
              <a:t>(</a:t>
            </a:r>
            <a:r>
              <a:rPr lang="en-US" sz="2800" dirty="0" err="1">
                <a:solidFill>
                  <a:srgbClr val="0000FF"/>
                </a:solidFill>
                <a:latin typeface="Times New Roman" panose="02020603050405020304" pitchFamily="18" charset="0"/>
                <a:ea typeface="Calibri" panose="020F0502020204030204" pitchFamily="34" charset="0"/>
              </a:rPr>
              <a:t>Tại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ba</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này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rẽ</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tay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phải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6.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i="1" dirty="0" err="1">
                <a:solidFill>
                  <a:srgbClr val="0000FF"/>
                </a:solidFill>
                <a:latin typeface="Times New Roman" panose="02020603050405020304" pitchFamily="18" charset="0"/>
                <a:ea typeface="Calibri" panose="020F0502020204030204" pitchFamily="34" charset="0"/>
              </a:rPr>
              <a:t>cho</a:t>
            </a:r>
            <a:r>
              <a:rPr lang="en-US" sz="2800" i="1"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ba</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đầu</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tiên</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7. </a:t>
            </a:r>
            <a:r>
              <a:rPr lang="en-US" sz="2800" dirty="0">
                <a:solidFill>
                  <a:srgbClr val="0000FF"/>
                </a:solidFill>
                <a:latin typeface="Times New Roman" panose="02020603050405020304" pitchFamily="18" charset="0"/>
                <a:ea typeface="Calibri" panose="020F0502020204030204" pitchFamily="34" charset="0"/>
              </a:rPr>
              <a:t>(</a:t>
            </a:r>
            <a:r>
              <a:rPr lang="en-US" sz="2800" dirty="0" err="1">
                <a:solidFill>
                  <a:srgbClr val="0000FF"/>
                </a:solidFill>
                <a:latin typeface="Times New Roman" panose="02020603050405020304" pitchFamily="18" charset="0"/>
                <a:ea typeface="Calibri" panose="020F0502020204030204" pitchFamily="34" charset="0"/>
              </a:rPr>
              <a:t>Tại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ngã</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ba</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này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rẽ</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tay</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phải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pPr algn="just">
              <a:lnSpc>
                <a:spcPct val="120000"/>
              </a:lnSpc>
            </a:pPr>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8.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i="1" dirty="0" err="1">
                <a:solidFill>
                  <a:srgbClr val="0000FF"/>
                </a:solidFill>
                <a:latin typeface="Times New Roman" panose="02020603050405020304" pitchFamily="18" charset="0"/>
                <a:ea typeface="Calibri" panose="020F0502020204030204" pitchFamily="34" charset="0"/>
              </a:rPr>
              <a:t>cho</a:t>
            </a:r>
            <a:r>
              <a:rPr lang="en-US" sz="2800" i="1"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chỗ</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đường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ngoặt</a:t>
            </a:r>
            <a:r>
              <a:rPr lang="en-US" sz="2800" dirty="0">
                <a:solidFill>
                  <a:srgbClr val="0000FF"/>
                </a:solidFill>
                <a:latin typeface="Times New Roman" panose="02020603050405020304" pitchFamily="18" charset="0"/>
                <a:ea typeface="Calibri" panose="020F0502020204030204" pitchFamily="34" charset="0"/>
              </a:rPr>
              <a:t> sang </a:t>
            </a:r>
            <a:r>
              <a:rPr lang="en-US" sz="2800" dirty="0" err="1">
                <a:solidFill>
                  <a:srgbClr val="0000FF"/>
                </a:solidFill>
                <a:latin typeface="Times New Roman" panose="02020603050405020304" pitchFamily="18" charset="0"/>
                <a:ea typeface="Calibri" panose="020F0502020204030204" pitchFamily="34" charset="0"/>
              </a:rPr>
              <a:t>trái</a:t>
            </a:r>
            <a:r>
              <a:rPr lang="en-US" sz="2800" dirty="0">
                <a:solidFill>
                  <a:srgbClr val="0000FF"/>
                </a:solidFill>
                <a:latin typeface="Times New Roman" panose="02020603050405020304" pitchFamily="18" charset="0"/>
                <a:ea typeface="Calibri" panose="020F0502020204030204" pitchFamily="34" charset="0"/>
              </a:rPr>
              <a:t>.</a:t>
            </a:r>
            <a:endParaRPr lang="en-US" sz="2800" dirty="0">
              <a:solidFill>
                <a:srgbClr val="0000FF"/>
              </a:solidFill>
            </a:endParaRPr>
          </a:p>
          <a:p>
            <a:r>
              <a:rPr lang="en-US" sz="2800" i="1" dirty="0" err="1">
                <a:solidFill>
                  <a:srgbClr val="0000FF"/>
                </a:solidFill>
                <a:latin typeface="Times New Roman" panose="02020603050405020304" pitchFamily="18" charset="0"/>
                <a:ea typeface="Calibri" panose="020F0502020204030204" pitchFamily="34" charset="0"/>
              </a:rPr>
              <a:t>Bước</a:t>
            </a:r>
            <a:r>
              <a:rPr lang="en-US" sz="2800" i="1" dirty="0">
                <a:solidFill>
                  <a:srgbClr val="0000FF"/>
                </a:solidFill>
                <a:latin typeface="Times New Roman" panose="02020603050405020304" pitchFamily="18" charset="0"/>
                <a:ea typeface="Calibri" panose="020F0502020204030204" pitchFamily="34" charset="0"/>
              </a:rPr>
              <a:t> 9. </a:t>
            </a:r>
            <a:r>
              <a:rPr lang="en-US" sz="2800" dirty="0" err="1">
                <a:solidFill>
                  <a:srgbClr val="0000FF"/>
                </a:solidFill>
                <a:latin typeface="Times New Roman" panose="02020603050405020304" pitchFamily="18" charset="0"/>
                <a:ea typeface="Calibri" panose="020F0502020204030204" pitchFamily="34" charset="0"/>
              </a:rPr>
              <a:t>Đi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theo</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đường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ngoặt</a:t>
            </a:r>
            <a:r>
              <a:rPr lang="en-US" sz="2800" dirty="0">
                <a:solidFill>
                  <a:srgbClr val="0000FF"/>
                </a:solidFill>
                <a:latin typeface="Times New Roman" panose="02020603050405020304" pitchFamily="18" charset="0"/>
                <a:ea typeface="Calibri" panose="020F0502020204030204" pitchFamily="34" charset="0"/>
              </a:rPr>
              <a:t> sang </a:t>
            </a:r>
            <a:r>
              <a:rPr lang="en-US" sz="2800" dirty="0" err="1">
                <a:solidFill>
                  <a:srgbClr val="0000FF"/>
                </a:solidFill>
                <a:latin typeface="Times New Roman" panose="02020603050405020304" pitchFamily="18" charset="0"/>
                <a:ea typeface="Calibri" panose="020F0502020204030204" pitchFamily="34" charset="0"/>
              </a:rPr>
              <a:t>trái</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thẳng</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đến</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nhà</a:t>
            </a:r>
            <a:r>
              <a:rPr lang="en-US" sz="2800" dirty="0">
                <a:solidFill>
                  <a:srgbClr val="0000FF"/>
                </a:solidFill>
                <a:latin typeface="Times New Roman" panose="02020603050405020304" pitchFamily="18" charset="0"/>
                <a:ea typeface="Calibri" panose="020F0502020204030204" pitchFamily="34" charset="0"/>
              </a:rPr>
              <a:t> </a:t>
            </a:r>
            <a:r>
              <a:rPr lang="en-US" sz="2800" dirty="0" err="1">
                <a:solidFill>
                  <a:srgbClr val="0000FF"/>
                </a:solidFill>
                <a:latin typeface="Times New Roman" panose="02020603050405020304" pitchFamily="18" charset="0"/>
                <a:ea typeface="Calibri" panose="020F0502020204030204" pitchFamily="34" charset="0"/>
              </a:rPr>
              <a:t>Quân</a:t>
            </a:r>
            <a:r>
              <a:rPr lang="en-US" sz="2800" dirty="0">
                <a:solidFill>
                  <a:srgbClr val="0000FF"/>
                </a:solidFill>
                <a:latin typeface="Times New Roman" panose="02020603050405020304" pitchFamily="18" charset="0"/>
                <a:ea typeface="Calibri" panose="020F0502020204030204" pitchFamily="34" charset="0"/>
              </a:rPr>
              <a:t>. </a:t>
            </a:r>
            <a:endParaRPr lang="en-US" sz="2800" dirty="0">
              <a:solidFill>
                <a:srgbClr val="0000FF"/>
              </a:solidFill>
            </a:endParaRPr>
          </a:p>
        </p:txBody>
      </p:sp>
      <p:sp>
        <p:nvSpPr>
          <p:cNvPr id="5" name="TextBox 4"/>
          <p:cNvSpPr txBox="1"/>
          <p:nvPr/>
        </p:nvSpPr>
        <p:spPr>
          <a:xfrm>
            <a:off x="216480" y="1243958"/>
            <a:ext cx="6125481" cy="670031"/>
          </a:xfrm>
          <a:prstGeom prst="rect">
            <a:avLst/>
          </a:prstGeom>
          <a:ln>
            <a:noFill/>
          </a:ln>
        </p:spPr>
        <p:txBody>
          <a:bodyPr vert="horz" wrap="square" lIns="91440" tIns="45720" rIns="91440" bIns="45720" rtlCol="0">
            <a:normAutofit fontScale="77500" lnSpcReduction="20000"/>
          </a:bodyPr>
          <a:lstStyle/>
          <a:p>
            <a:pPr algn="just"/>
            <a:r>
              <a:rPr lang="en-US" sz="3200" b="1" err="1">
                <a:solidFill>
                  <a:srgbClr val="0000FF"/>
                </a:solidFill>
                <a:latin typeface="Times New Roman" panose="02020603050405020304" pitchFamily="18" charset="0"/>
                <a:cs typeface="Times New Roman" panose="02020603050405020304" pitchFamily="18" charset="0"/>
              </a:rPr>
              <a:t>Các</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bước</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đi</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từ</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trường</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về</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nhà</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của</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bạn</a:t>
            </a:r>
            <a:r>
              <a:rPr lang="en-US" sz="3200" b="1">
                <a:solidFill>
                  <a:srgbClr val="0000FF"/>
                </a:solidFill>
                <a:latin typeface="Times New Roman" panose="02020603050405020304" pitchFamily="18" charset="0"/>
                <a:cs typeface="Times New Roman" panose="02020603050405020304" pitchFamily="18" charset="0"/>
              </a:rPr>
              <a:t> </a:t>
            </a:r>
            <a:r>
              <a:rPr lang="en-US" sz="3200" b="1" err="1">
                <a:solidFill>
                  <a:srgbClr val="0000FF"/>
                </a:solidFill>
                <a:latin typeface="Times New Roman" panose="02020603050405020304" pitchFamily="18" charset="0"/>
                <a:cs typeface="Times New Roman" panose="02020603050405020304" pitchFamily="18" charset="0"/>
              </a:rPr>
              <a:t>Tuấn</a:t>
            </a:r>
            <a:endParaRPr lang="en-US" sz="3200" b="1">
              <a:solidFill>
                <a:srgbClr val="0000FF"/>
              </a:solidFill>
              <a:latin typeface="Times New Roman" panose="02020603050405020304" pitchFamily="18" charset="0"/>
              <a:cs typeface="Times New Roman" panose="02020603050405020304" pitchFamily="18" charset="0"/>
            </a:endParaRPr>
          </a:p>
        </p:txBody>
      </p:sp>
      <p:sp>
        <p:nvSpPr>
          <p:cNvPr id="6"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7"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err="1">
                <a:solidFill>
                  <a:srgbClr val="FF0000"/>
                </a:solidFill>
                <a:latin typeface="Times New Roman" pitchFamily="18" charset="0"/>
                <a:cs typeface="Times New Roman" pitchFamily="18" charset="0"/>
              </a:rPr>
              <a:t>Luyện</a:t>
            </a:r>
            <a:r>
              <a:rPr lang="en-US" sz="3000" b="1">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tập</a:t>
            </a:r>
            <a:r>
              <a:rPr lang="en-US" sz="3000" b="1">
                <a:solidFill>
                  <a:srgbClr val="FF0000"/>
                </a:solidFill>
                <a:latin typeface="Times New Roman" pitchFamily="18" charset="0"/>
                <a:cs typeface="Times New Roman" pitchFamily="18" charset="0"/>
              </a:rPr>
              <a:t>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686" y="689960"/>
            <a:ext cx="5620313" cy="4634368"/>
          </a:xfrm>
          <a:prstGeom prst="rect">
            <a:avLst/>
          </a:prstGeom>
        </p:spPr>
      </p:pic>
      <p:cxnSp>
        <p:nvCxnSpPr>
          <p:cNvPr id="3" name="Straight Arrow Connector 2">
            <a:extLst>
              <a:ext uri="{FF2B5EF4-FFF2-40B4-BE49-F238E27FC236}">
                <a16:creationId xmlns:a16="http://schemas.microsoft.com/office/drawing/2014/main" id="{48889EB5-DA44-452D-B94C-0EFE292028F1}"/>
              </a:ext>
            </a:extLst>
          </p:cNvPr>
          <p:cNvCxnSpPr/>
          <p:nvPr/>
        </p:nvCxnSpPr>
        <p:spPr>
          <a:xfrm>
            <a:off x="7381461" y="3429000"/>
            <a:ext cx="1855305" cy="0"/>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E803E04F-C07D-4872-8D7A-C51097110CEA}"/>
              </a:ext>
            </a:extLst>
          </p:cNvPr>
          <p:cNvCxnSpPr/>
          <p:nvPr/>
        </p:nvCxnSpPr>
        <p:spPr>
          <a:xfrm flipV="1">
            <a:off x="9250017" y="1590261"/>
            <a:ext cx="0" cy="1838739"/>
          </a:xfrm>
          <a:prstGeom prst="straightConnector1">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2B4B300D-3D0B-470A-A11C-D09E08293278}"/>
              </a:ext>
            </a:extLst>
          </p:cNvPr>
          <p:cNvCxnSpPr>
            <a:cxnSpLocks/>
          </p:cNvCxnSpPr>
          <p:nvPr/>
        </p:nvCxnSpPr>
        <p:spPr>
          <a:xfrm flipV="1">
            <a:off x="9250017" y="1524001"/>
            <a:ext cx="1736035" cy="662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E31FE4-B304-4EEF-994B-3E7C11B22FBA}"/>
              </a:ext>
            </a:extLst>
          </p:cNvPr>
          <p:cNvCxnSpPr/>
          <p:nvPr/>
        </p:nvCxnSpPr>
        <p:spPr>
          <a:xfrm>
            <a:off x="10986052" y="1524001"/>
            <a:ext cx="0" cy="7951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5385A7-5D7B-4B77-B5D9-2CC5CC63DD47}"/>
              </a:ext>
            </a:extLst>
          </p:cNvPr>
          <p:cNvCxnSpPr/>
          <p:nvPr/>
        </p:nvCxnSpPr>
        <p:spPr>
          <a:xfrm>
            <a:off x="7421217" y="3233530"/>
            <a:ext cx="0" cy="221974"/>
          </a:xfrm>
          <a:prstGeom prst="straightConnector1">
            <a:avLst/>
          </a:prstGeom>
          <a:ln w="19050">
            <a:solidFill>
              <a:srgbClr val="FF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A1B4E98A-19B3-4F04-A9A8-BDEAC3D1B910}"/>
              </a:ext>
            </a:extLst>
          </p:cNvPr>
          <p:cNvCxnSpPr/>
          <p:nvPr/>
        </p:nvCxnSpPr>
        <p:spPr>
          <a:xfrm>
            <a:off x="11039060" y="2279374"/>
            <a:ext cx="51683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38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circle(in)">
                                      <p:cBhvr>
                                        <p:cTn id="28" dur="2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circle(in)">
                                      <p:cBhvr>
                                        <p:cTn id="33" dur="20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circle(in)">
                                      <p:cBhvr>
                                        <p:cTn id="45" dur="2000"/>
                                        <p:tgtEl>
                                          <p:spTgt spid="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
                                            <p:txEl>
                                              <p:pRg st="5" end="5"/>
                                            </p:txEl>
                                          </p:spTgt>
                                        </p:tgtEl>
                                        <p:attrNameLst>
                                          <p:attrName>style.visibility</p:attrName>
                                        </p:attrNameLst>
                                      </p:cBhvr>
                                      <p:to>
                                        <p:strVal val="visible"/>
                                      </p:to>
                                    </p:set>
                                    <p:animEffect transition="in" filter="circle(in)">
                                      <p:cBhvr>
                                        <p:cTn id="50" dur="2000"/>
                                        <p:tgtEl>
                                          <p:spTgt spid="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4">
                                            <p:txEl>
                                              <p:pRg st="6" end="6"/>
                                            </p:txEl>
                                          </p:spTgt>
                                        </p:tgtEl>
                                        <p:attrNameLst>
                                          <p:attrName>style.visibility</p:attrName>
                                        </p:attrNameLst>
                                      </p:cBhvr>
                                      <p:to>
                                        <p:strVal val="visible"/>
                                      </p:to>
                                    </p:set>
                                    <p:animEffect transition="in" filter="circle(in)">
                                      <p:cBhvr>
                                        <p:cTn id="60" dur="2000"/>
                                        <p:tgtEl>
                                          <p:spTgt spid="4">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4">
                                            <p:txEl>
                                              <p:pRg st="7" end="7"/>
                                            </p:txEl>
                                          </p:spTgt>
                                        </p:tgtEl>
                                        <p:attrNameLst>
                                          <p:attrName>style.visibility</p:attrName>
                                        </p:attrNameLst>
                                      </p:cBhvr>
                                      <p:to>
                                        <p:strVal val="visible"/>
                                      </p:to>
                                    </p:set>
                                    <p:animEffect transition="in" filter="circle(in)">
                                      <p:cBhvr>
                                        <p:cTn id="65" dur="2000"/>
                                        <p:tgtEl>
                                          <p:spTgt spid="4">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circle(in)">
                                      <p:cBhvr>
                                        <p:cTn id="75" dur="2000"/>
                                        <p:tgtEl>
                                          <p:spTgt spid="4">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618" name="Picture 173" descr="Bellco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8" descr="V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731" y="3396231"/>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1" descr="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828" y="3483582"/>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03"/>
          <p:cNvGrpSpPr>
            <a:grpSpLocks/>
          </p:cNvGrpSpPr>
          <p:nvPr/>
        </p:nvGrpSpPr>
        <p:grpSpPr bwMode="auto">
          <a:xfrm>
            <a:off x="6684963" y="5656263"/>
            <a:ext cx="1727200" cy="841375"/>
            <a:chOff x="3832" y="3312"/>
            <a:chExt cx="908" cy="843"/>
          </a:xfrm>
        </p:grpSpPr>
        <p:pic>
          <p:nvPicPr>
            <p:cNvPr id="40" name="Picture 104" descr="Lamla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5" y="3312"/>
              <a:ext cx="453" cy="399"/>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105"/>
            <p:cNvSpPr txBox="1">
              <a:spLocks noChangeArrowheads="1"/>
            </p:cNvSpPr>
            <p:nvPr/>
          </p:nvSpPr>
          <p:spPr bwMode="auto">
            <a:xfrm>
              <a:off x="3832" y="3757"/>
              <a:ext cx="908"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a:solidFill>
                    <a:srgbClr val="0000FF"/>
                  </a:solidFill>
                </a:rPr>
                <a:t>Làm lại</a:t>
              </a:r>
            </a:p>
          </p:txBody>
        </p:sp>
      </p:grpSp>
      <p:grpSp>
        <p:nvGrpSpPr>
          <p:cNvPr id="42" name="Group 106"/>
          <p:cNvGrpSpPr>
            <a:grpSpLocks/>
          </p:cNvGrpSpPr>
          <p:nvPr/>
        </p:nvGrpSpPr>
        <p:grpSpPr bwMode="auto">
          <a:xfrm>
            <a:off x="8430685" y="5469519"/>
            <a:ext cx="1727200" cy="1034190"/>
            <a:chOff x="4875" y="3187"/>
            <a:chExt cx="885" cy="693"/>
          </a:xfrm>
        </p:grpSpPr>
        <p:pic>
          <p:nvPicPr>
            <p:cNvPr id="43" name="Picture 107" descr="Ketqu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8"/>
            <p:cNvSpPr txBox="1">
              <a:spLocks noChangeArrowheads="1"/>
            </p:cNvSpPr>
            <p:nvPr/>
          </p:nvSpPr>
          <p:spPr bwMode="auto">
            <a:xfrm>
              <a:off x="4875" y="3614"/>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45" name="Picture 109" descr="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793" y="4791846"/>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0" descr="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009" y="4881560"/>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58" y="2617249"/>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8138" y="2698218"/>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4" descr="V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883" y="4023976"/>
            <a:ext cx="603249" cy="4524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5" descr="D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157" y="4104938"/>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119"/>
          <p:cNvGrpSpPr>
            <a:grpSpLocks/>
          </p:cNvGrpSpPr>
          <p:nvPr/>
        </p:nvGrpSpPr>
        <p:grpSpPr bwMode="auto">
          <a:xfrm>
            <a:off x="654050" y="5287963"/>
            <a:ext cx="7776635" cy="1065212"/>
            <a:chOff x="204" y="3475"/>
            <a:chExt cx="3674" cy="671"/>
          </a:xfrm>
        </p:grpSpPr>
        <p:pic>
          <p:nvPicPr>
            <p:cNvPr id="52" name="Picture 120" descr="Hoabuo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 y="3475"/>
              <a:ext cx="606" cy="671"/>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121"/>
            <p:cNvSpPr txBox="1">
              <a:spLocks noChangeArrowheads="1"/>
            </p:cNvSpPr>
            <p:nvPr/>
          </p:nvSpPr>
          <p:spPr bwMode="auto">
            <a:xfrm>
              <a:off x="793" y="3702"/>
              <a:ext cx="308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Tiếc quá …! Bạn chọn sai rồi !</a:t>
              </a:r>
            </a:p>
          </p:txBody>
        </p:sp>
      </p:grpSp>
      <p:grpSp>
        <p:nvGrpSpPr>
          <p:cNvPr id="54" name="Group 122" descr="D"/>
          <p:cNvGrpSpPr>
            <a:grpSpLocks/>
          </p:cNvGrpSpPr>
          <p:nvPr/>
        </p:nvGrpSpPr>
        <p:grpSpPr bwMode="auto">
          <a:xfrm>
            <a:off x="468313" y="5248275"/>
            <a:ext cx="7708902" cy="1176338"/>
            <a:chOff x="240" y="3531"/>
            <a:chExt cx="3642" cy="741"/>
          </a:xfrm>
        </p:grpSpPr>
        <p:pic>
          <p:nvPicPr>
            <p:cNvPr id="55" name="Picture 117" descr="Hoacuoi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 y="3531"/>
              <a:ext cx="817" cy="7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18"/>
            <p:cNvSpPr txBox="1">
              <a:spLocks noChangeArrowheads="1"/>
            </p:cNvSpPr>
            <p:nvPr/>
          </p:nvSpPr>
          <p:spPr bwMode="auto">
            <a:xfrm>
              <a:off x="934" y="3769"/>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srgbClr val="FF0066"/>
                  </a:solidFill>
                </a:rPr>
                <a:t>Hoan hô . Bạn chọn</a:t>
              </a:r>
              <a:r>
                <a:rPr lang="en-US" b="1"/>
                <a:t> </a:t>
              </a:r>
              <a:r>
                <a:rPr lang="en-US" sz="2400" b="1">
                  <a:solidFill>
                    <a:srgbClr val="FF0066"/>
                  </a:solidFill>
                </a:rPr>
                <a:t>đúng rồi !</a:t>
              </a:r>
            </a:p>
          </p:txBody>
        </p:sp>
      </p:grpSp>
      <p:sp>
        <p:nvSpPr>
          <p:cNvPr id="57" name="Rectangle 163"/>
          <p:cNvSpPr>
            <a:spLocks noChangeArrowheads="1"/>
          </p:cNvSpPr>
          <p:nvPr/>
        </p:nvSpPr>
        <p:spPr bwMode="auto">
          <a:xfrm>
            <a:off x="1598084" y="2526865"/>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anose="02020603050405020304" pitchFamily="18" charset="0"/>
                <a:cs typeface="Times New Roman" panose="02020603050405020304" pitchFamily="18" charset="0"/>
              </a:rPr>
              <a:t>1) </a:t>
            </a:r>
            <a:r>
              <a:rPr lang="en-US" sz="2800" err="1">
                <a:latin typeface="Times New Roman" panose="02020603050405020304" pitchFamily="18" charset="0"/>
                <a:cs typeface="Times New Roman" panose="02020603050405020304" pitchFamily="18" charset="0"/>
              </a:rPr>
              <a:t>Xác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định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như</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một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bài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toán</a:t>
            </a:r>
            <a:r>
              <a:rPr lang="en-US" sz="2800">
                <a:latin typeface="Times New Roman" panose="02020603050405020304" pitchFamily="18" charset="0"/>
                <a:cs typeface="Times New Roman" panose="02020603050405020304" pitchFamily="18" charset="0"/>
              </a:rPr>
              <a:t>.</a:t>
            </a:r>
          </a:p>
        </p:txBody>
      </p:sp>
      <p:pic>
        <p:nvPicPr>
          <p:cNvPr id="58" name="Picture 166" descr="tn_tm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050" y="5272088"/>
            <a:ext cx="1153584" cy="11144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3" descr="Bellco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733916" y="1167018"/>
            <a:ext cx="11537950" cy="1384995"/>
          </a:xfrm>
          <a:prstGeom prst="rect">
            <a:avLst/>
          </a:prstGeom>
          <a:solidFill>
            <a:schemeClr val="accent1">
              <a:lumMod val="50000"/>
            </a:schemeClr>
          </a:solidFill>
          <a:ln>
            <a:noFill/>
          </a:ln>
          <a:effectLst/>
        </p:spPr>
        <p:txBody>
          <a:bodyPr wrap="square">
            <a:spAutoFit/>
          </a:bodyPr>
          <a:lstStyle/>
          <a:p>
            <a:r>
              <a:rPr lang="en-US" sz="2800" err="1">
                <a:solidFill>
                  <a:srgbClr val="FFFF00"/>
                </a:solidFill>
                <a:latin typeface="Times New Roman" pitchFamily="18" charset="0"/>
                <a:cs typeface="Times New Roman" pitchFamily="18" charset="0"/>
              </a:rPr>
              <a:t>Câu</a:t>
            </a:r>
            <a:r>
              <a:rPr lang="en-US" sz="2800">
                <a:solidFill>
                  <a:srgbClr val="FFFF00"/>
                </a:solidFill>
                <a:latin typeface="Times New Roman" pitchFamily="18" charset="0"/>
                <a:cs typeface="Times New Roman" pitchFamily="18" charset="0"/>
              </a:rPr>
              <a:t> 1: </a:t>
            </a:r>
            <a:r>
              <a:rPr lang="en-US" sz="2800" err="1">
                <a:solidFill>
                  <a:srgbClr val="FFFF00"/>
                </a:solidFill>
                <a:latin typeface="Times New Roman" pitchFamily="18" charset="0"/>
                <a:cs typeface="Times New Roman" pitchFamily="18" charset="0"/>
              </a:rPr>
              <a:t>Em</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hãy</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chọn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câu</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trả</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lời</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đúng</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cho</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câu</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hỏi</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Cần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làm</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thế</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nào</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để</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lên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kế</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hoạch</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cụ</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thể</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từng</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bước</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rõ</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rằng</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nhằm</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hoàn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thành</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một</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nhiệm</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vụ</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giải</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quyết</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một</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vấn</a:t>
            </a:r>
            <a:r>
              <a:rPr lang="en-US" sz="2800">
                <a:solidFill>
                  <a:srgbClr val="FFFF00"/>
                </a:solidFill>
                <a:latin typeface="Times New Roman" pitchFamily="18" charset="0"/>
                <a:cs typeface="Times New Roman" pitchFamily="18" charset="0"/>
              </a:rPr>
              <a:t> </a:t>
            </a:r>
            <a:r>
              <a:rPr lang="en-US" sz="2800" err="1">
                <a:solidFill>
                  <a:srgbClr val="FFFF00"/>
                </a:solidFill>
                <a:latin typeface="Times New Roman" pitchFamily="18" charset="0"/>
                <a:cs typeface="Times New Roman" pitchFamily="18" charset="0"/>
              </a:rPr>
              <a:t>đề</a:t>
            </a:r>
            <a:r>
              <a:rPr lang="en-US" sz="2800">
                <a:solidFill>
                  <a:srgbClr val="FFFF00"/>
                </a:solidFill>
                <a:latin typeface="Times New Roman" pitchFamily="18" charset="0"/>
                <a:cs typeface="Times New Roman" pitchFamily="18" charset="0"/>
              </a:rPr>
              <a:t>”?:</a:t>
            </a:r>
          </a:p>
        </p:txBody>
      </p:sp>
      <p:pic>
        <p:nvPicPr>
          <p:cNvPr id="62" name="Picture 56" descr="Picture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4" y="3136766"/>
            <a:ext cx="9952568" cy="85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50000"/>
              </a:spcBef>
              <a:buClr>
                <a:srgbClr val="FF0000"/>
              </a:buClr>
            </a:pPr>
            <a:r>
              <a:rPr lang="en-US" sz="2800">
                <a:latin typeface="Times New Roman" panose="02020603050405020304" pitchFamily="18" charset="0"/>
                <a:cs typeface="Times New Roman" panose="02020603050405020304" pitchFamily="18" charset="0"/>
              </a:rPr>
              <a:t>2) Chia </a:t>
            </a:r>
            <a:r>
              <a:rPr lang="en-US" sz="2800" err="1">
                <a:latin typeface="Times New Roman" panose="02020603050405020304" pitchFamily="18" charset="0"/>
                <a:cs typeface="Times New Roman" panose="02020603050405020304" pitchFamily="18" charset="0"/>
              </a:rPr>
              <a:t>bài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toán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nhiều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nêu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để</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quyết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mỗi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phần</a:t>
            </a:r>
            <a:endParaRPr lang="en-US" sz="2800">
              <a:latin typeface="Times New Roman" panose="02020603050405020304" pitchFamily="18" charset="0"/>
              <a:cs typeface="Times New Roman" panose="02020603050405020304" pitchFamily="18" charset="0"/>
            </a:endParaRPr>
          </a:p>
        </p:txBody>
      </p:sp>
      <p:sp>
        <p:nvSpPr>
          <p:cNvPr id="64" name="Rectangle 163"/>
          <p:cNvSpPr>
            <a:spLocks noChangeArrowheads="1"/>
          </p:cNvSpPr>
          <p:nvPr/>
        </p:nvSpPr>
        <p:spPr bwMode="auto">
          <a:xfrm>
            <a:off x="1598084" y="4001870"/>
            <a:ext cx="10478687" cy="61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anose="02020603050405020304" pitchFamily="18" charset="0"/>
                <a:cs typeface="Times New Roman" panose="02020603050405020304" pitchFamily="18" charset="0"/>
              </a:rPr>
              <a:t>3) </a:t>
            </a:r>
            <a:r>
              <a:rPr lang="en-US" sz="2800" err="1">
                <a:latin typeface="Times New Roman" panose="02020603050405020304" pitchFamily="18" charset="0"/>
                <a:cs typeface="Times New Roman" panose="02020603050405020304" pitchFamily="18" charset="0"/>
              </a:rPr>
              <a:t>Sắp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xếp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lại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trình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tự</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lí</a:t>
            </a:r>
            <a:endParaRPr lang="en-US" sz="2800">
              <a:latin typeface="Times New Roman" panose="02020603050405020304" pitchFamily="18" charset="0"/>
              <a:cs typeface="Times New Roman" panose="02020603050405020304" pitchFamily="18" charset="0"/>
            </a:endParaRPr>
          </a:p>
        </p:txBody>
      </p:sp>
      <p:sp>
        <p:nvSpPr>
          <p:cNvPr id="65" name="Rectangle 163"/>
          <p:cNvSpPr>
            <a:spLocks noChangeArrowheads="1"/>
          </p:cNvSpPr>
          <p:nvPr/>
        </p:nvSpPr>
        <p:spPr bwMode="auto">
          <a:xfrm>
            <a:off x="1598085" y="4749651"/>
            <a:ext cx="8647640"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latin typeface="Times New Roman" panose="02020603050405020304" pitchFamily="18" charset="0"/>
                <a:cs typeface="Times New Roman" panose="02020603050405020304" pitchFamily="18" charset="0"/>
              </a:rPr>
              <a:t>4) Cần làm cả 3 việc trên</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err="1">
                <a:solidFill>
                  <a:srgbClr val="FF0000"/>
                </a:solidFill>
                <a:latin typeface="Times New Roman" pitchFamily="18" charset="0"/>
                <a:cs typeface="Times New Roman" pitchFamily="18" charset="0"/>
              </a:rPr>
              <a:t>Luyện</a:t>
            </a:r>
            <a:r>
              <a:rPr lang="en-US" sz="3000" b="1">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tập</a:t>
            </a:r>
            <a:r>
              <a:rPr lang="en-US" sz="3000" b="1">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692847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50"/>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5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4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5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4"/>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explode.wav"/>
                                        </p:tgtEl>
                                      </p:cMediaNode>
                                    </p:audio>
                                  </p:sub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4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explode.wav"/>
                                        </p:tgtEl>
                                      </p:cMediaNode>
                                    </p:audio>
                                  </p:subTnLst>
                                </p:cTn>
                              </p:par>
                              <p:par>
                                <p:cTn id="83" presetID="1" presetClass="exit" presetSubtype="0" fill="hold" nodeType="with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4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5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51"/>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3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8"/>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4"/>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4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54"/>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5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50"/>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5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51"/>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95"/>
            <a:ext cx="12192000" cy="6858000"/>
          </a:xfrm>
          <a:prstGeom prst="rect">
            <a:avLst/>
          </a:prstGeom>
        </p:spPr>
      </p:pic>
      <p:pic>
        <p:nvPicPr>
          <p:cNvPr id="25618"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09302"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163"/>
          <p:cNvSpPr>
            <a:spLocks noChangeArrowheads="1"/>
          </p:cNvSpPr>
          <p:nvPr/>
        </p:nvSpPr>
        <p:spPr bwMode="auto">
          <a:xfrm>
            <a:off x="1598084" y="2247901"/>
            <a:ext cx="8647642"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solidFill>
                  <a:srgbClr val="0000FF"/>
                </a:solidFill>
                <a:latin typeface="Times New Roman" panose="02020603050405020304" pitchFamily="18" charset="0"/>
                <a:cs typeface="Times New Roman" panose="02020603050405020304" pitchFamily="18" charset="0"/>
              </a:rPr>
              <a:t>1) Bài toán là một vấn đề phải giải quyết bằng tính toán.</a:t>
            </a:r>
          </a:p>
          <a:p>
            <a:pPr>
              <a:spcBef>
                <a:spcPct val="50000"/>
              </a:spcBef>
              <a:buClr>
                <a:srgbClr val="FF0000"/>
              </a:buClr>
            </a:pP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60" name="Picture 173" descr="Bellco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1975" y="0"/>
            <a:ext cx="1282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74"/>
          <p:cNvSpPr txBox="1">
            <a:spLocks noChangeArrowheads="1"/>
          </p:cNvSpPr>
          <p:nvPr/>
        </p:nvSpPr>
        <p:spPr bwMode="auto">
          <a:xfrm>
            <a:off x="654050" y="1243958"/>
            <a:ext cx="11537950" cy="954107"/>
          </a:xfrm>
          <a:prstGeom prst="rect">
            <a:avLst/>
          </a:prstGeom>
          <a:solidFill>
            <a:srgbClr val="3E374D"/>
          </a:solidFill>
          <a:ln>
            <a:noFill/>
          </a:ln>
          <a:effectLst/>
        </p:spPr>
        <p:txBody>
          <a:bodyPr wrap="square">
            <a:spAutoFit/>
          </a:bodyPr>
          <a:lstStyle/>
          <a:p>
            <a:r>
              <a:rPr lang="en-US" sz="2800">
                <a:solidFill>
                  <a:srgbClr val="FFFF00"/>
                </a:solidFill>
                <a:latin typeface="Times New Roman" pitchFamily="18" charset="0"/>
                <a:cs typeface="Times New Roman" pitchFamily="18" charset="0"/>
              </a:rPr>
              <a:t>Câu 2: Trong các câu sau đây câu nào đúng?</a:t>
            </a:r>
          </a:p>
          <a:p>
            <a:endParaRPr lang="en-US" sz="2800">
              <a:solidFill>
                <a:srgbClr val="FFFF00"/>
              </a:solidFill>
              <a:latin typeface="Times New Roman" pitchFamily="18" charset="0"/>
              <a:cs typeface="Times New Roman" pitchFamily="18" charset="0"/>
            </a:endParaRPr>
          </a:p>
        </p:txBody>
      </p:sp>
      <p:pic>
        <p:nvPicPr>
          <p:cNvPr id="62" name="Picture 56" descr="Picture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5277" y="1336947"/>
            <a:ext cx="92498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63"/>
          <p:cNvSpPr>
            <a:spLocks noChangeArrowheads="1"/>
          </p:cNvSpPr>
          <p:nvPr/>
        </p:nvSpPr>
        <p:spPr bwMode="auto">
          <a:xfrm>
            <a:off x="1598084" y="2771447"/>
            <a:ext cx="9731555" cy="86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50000"/>
              </a:spcBef>
              <a:buClr>
                <a:srgbClr val="FF0000"/>
              </a:buClr>
            </a:pPr>
            <a:r>
              <a:rPr lang="en-US" sz="2800">
                <a:solidFill>
                  <a:srgbClr val="0000FF"/>
                </a:solidFill>
                <a:latin typeface="Times New Roman" panose="02020603050405020304" pitchFamily="18" charset="0"/>
                <a:cs typeface="Times New Roman" panose="02020603050405020304" pitchFamily="18" charset="0"/>
              </a:rPr>
              <a:t>2) Bài toán là một nhiệm vụ cần hoàn thành, đã xác định rõ ràng đầu vào và đầu ra</a:t>
            </a:r>
          </a:p>
        </p:txBody>
      </p:sp>
      <p:sp>
        <p:nvSpPr>
          <p:cNvPr id="64" name="Rectangle 163"/>
          <p:cNvSpPr>
            <a:spLocks noChangeArrowheads="1"/>
          </p:cNvSpPr>
          <p:nvPr/>
        </p:nvSpPr>
        <p:spPr bwMode="auto">
          <a:xfrm>
            <a:off x="1598083" y="3636283"/>
            <a:ext cx="10478687" cy="57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r>
              <a:rPr lang="en-US" sz="2800">
                <a:solidFill>
                  <a:srgbClr val="0000FF"/>
                </a:solidFill>
                <a:latin typeface="Times New Roman" panose="02020603050405020304" pitchFamily="18" charset="0"/>
                <a:cs typeface="Times New Roman" panose="02020603050405020304" pitchFamily="18" charset="0"/>
              </a:rPr>
              <a:t>3) Thuật toán là cách để tính toán nhanh</a:t>
            </a:r>
          </a:p>
          <a:p>
            <a:pPr>
              <a:spcBef>
                <a:spcPct val="50000"/>
              </a:spcBef>
              <a:buClr>
                <a:srgbClr val="FF0000"/>
              </a:buClr>
            </a:pPr>
            <a:endParaRPr lang="en-US" sz="2800">
              <a:solidFill>
                <a:srgbClr val="0000FF"/>
              </a:solidFill>
              <a:latin typeface="Times New Roman" panose="02020603050405020304" pitchFamily="18" charset="0"/>
              <a:cs typeface="Times New Roman" panose="02020603050405020304" pitchFamily="18" charset="0"/>
            </a:endParaRPr>
          </a:p>
        </p:txBody>
      </p:sp>
      <p:sp>
        <p:nvSpPr>
          <p:cNvPr id="65" name="Rectangle 163"/>
          <p:cNvSpPr>
            <a:spLocks noChangeArrowheads="1"/>
          </p:cNvSpPr>
          <p:nvPr/>
        </p:nvSpPr>
        <p:spPr bwMode="auto">
          <a:xfrm>
            <a:off x="1598085" y="4085536"/>
            <a:ext cx="9731554" cy="9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50000"/>
              </a:spcBef>
              <a:buClr>
                <a:srgbClr val="FF0000"/>
              </a:buClr>
            </a:pPr>
            <a:r>
              <a:rPr lang="en-US" sz="2800">
                <a:solidFill>
                  <a:srgbClr val="0000FF"/>
                </a:solidFill>
                <a:latin typeface="Times New Roman" panose="02020603050405020304" pitchFamily="18" charset="0"/>
                <a:cs typeface="Times New Roman" panose="02020603050405020304" pitchFamily="18" charset="0"/>
              </a:rPr>
              <a:t>4) </a:t>
            </a:r>
            <a:r>
              <a:rPr lang="en-US" sz="2500">
                <a:solidFill>
                  <a:srgbClr val="0000FF"/>
                </a:solidFill>
                <a:latin typeface="Times New Roman" panose="02020603050405020304" pitchFamily="18" charset="0"/>
                <a:cs typeface="Times New Roman" panose="02020603050405020304" pitchFamily="18" charset="0"/>
              </a:rPr>
              <a:t>Thuật toán là một quy trình chặt chẽ gồm một số bước, có chỉ rõ trình tự thực hiện để hoàn thành một nhiệm vụ, giải quyết một vấn đề nào đó.</a:t>
            </a:r>
          </a:p>
        </p:txBody>
      </p:sp>
      <p:sp>
        <p:nvSpPr>
          <p:cNvPr id="34"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35" name="Hộp Văn bản 5">
            <a:extLst>
              <a:ext uri="{FF2B5EF4-FFF2-40B4-BE49-F238E27FC236}">
                <a16:creationId xmlns:a16="http://schemas.microsoft.com/office/drawing/2014/main" id="{16336C16-5CCD-471A-A6C9-53B8EA177AE9}"/>
              </a:ext>
            </a:extLst>
          </p:cNvPr>
          <p:cNvSpPr txBox="1"/>
          <p:nvPr/>
        </p:nvSpPr>
        <p:spPr>
          <a:xfrm>
            <a:off x="16366" y="689960"/>
            <a:ext cx="12175634"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 </a:t>
            </a:r>
            <a:r>
              <a:rPr lang="en-US" sz="3000" b="1" err="1">
                <a:solidFill>
                  <a:srgbClr val="FF0000"/>
                </a:solidFill>
                <a:latin typeface="Times New Roman" pitchFamily="18" charset="0"/>
                <a:cs typeface="Times New Roman" pitchFamily="18" charset="0"/>
              </a:rPr>
              <a:t>Luyện</a:t>
            </a:r>
            <a:r>
              <a:rPr lang="en-US" sz="3000" b="1">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Tập</a:t>
            </a:r>
            <a:r>
              <a:rPr lang="en-US" sz="3000" b="1">
                <a:solidFill>
                  <a:srgbClr val="FF0000"/>
                </a:solidFill>
                <a:latin typeface="Times New Roman" pitchFamily="18" charset="0"/>
                <a:cs typeface="Times New Roman" pitchFamily="18" charset="0"/>
              </a:rPr>
              <a:t> </a:t>
            </a:r>
          </a:p>
        </p:txBody>
      </p:sp>
      <p:pic>
        <p:nvPicPr>
          <p:cNvPr id="15"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58" y="2903967"/>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907" y="2994455"/>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58" y="3713112"/>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907" y="3803600"/>
            <a:ext cx="302683" cy="257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771" y="4281148"/>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20" y="4371636"/>
            <a:ext cx="302683" cy="25717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106"/>
          <p:cNvGrpSpPr>
            <a:grpSpLocks/>
          </p:cNvGrpSpPr>
          <p:nvPr/>
        </p:nvGrpSpPr>
        <p:grpSpPr bwMode="auto">
          <a:xfrm>
            <a:off x="8382559" y="5356205"/>
            <a:ext cx="1411146" cy="1044595"/>
            <a:chOff x="4875" y="3187"/>
            <a:chExt cx="885" cy="784"/>
          </a:xfrm>
        </p:grpSpPr>
        <p:pic>
          <p:nvPicPr>
            <p:cNvPr id="22" name="Picture 107" descr="Ketqu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7" y="3187"/>
              <a:ext cx="396" cy="492"/>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08"/>
            <p:cNvSpPr txBox="1">
              <a:spLocks noChangeArrowheads="1"/>
            </p:cNvSpPr>
            <p:nvPr/>
          </p:nvSpPr>
          <p:spPr bwMode="auto">
            <a:xfrm>
              <a:off x="4875" y="3705"/>
              <a:ext cx="88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rPr>
                <a:t>Đáp án</a:t>
              </a:r>
            </a:p>
          </p:txBody>
        </p:sp>
      </p:grpSp>
      <p:pic>
        <p:nvPicPr>
          <p:cNvPr id="26" name="Picture 112" descr="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222" y="2286351"/>
            <a:ext cx="603249" cy="4524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3" descr="D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971" y="2376839"/>
            <a:ext cx="302683" cy="2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807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3" presetClass="emph" presetSubtype="2" repeatCount="5000" fill="hold" nodeType="clickEffect">
                                  <p:stCondLst>
                                    <p:cond delay="0"/>
                                  </p:stCondLst>
                                  <p:childTnLst>
                                    <p:animClr clrSpc="rgb" dir="cw">
                                      <p:cBhvr override="childStyle">
                                        <p:cTn id="79" dur="500" fill="hold"/>
                                        <p:tgtEl>
                                          <p:spTgt spid="63"/>
                                        </p:tgtEl>
                                        <p:attrNameLst>
                                          <p:attrName>style.color</p:attrName>
                                        </p:attrNameLst>
                                      </p:cBhvr>
                                      <p:to>
                                        <a:srgbClr val="00CC66"/>
                                      </p:to>
                                    </p:animClr>
                                  </p:childTnLst>
                                  <p:subTnLst>
                                    <p:audio>
                                      <p:cMediaNode vol="100000">
                                        <p:cTn display="0" masterRel="sameClick">
                                          <p:stCondLst>
                                            <p:cond evt="begin" delay="0">
                                              <p:tn val="78"/>
                                            </p:cond>
                                          </p:stCondLst>
                                          <p:endCondLst>
                                            <p:cond evt="onStopAudio" delay="0">
                                              <p:tgtEl>
                                                <p:sldTgt/>
                                              </p:tgtEl>
                                            </p:cond>
                                          </p:endCondLst>
                                        </p:cTn>
                                        <p:tgtEl>
                                          <p:sndTgt r:embed="rId2" name="chimes.wav"/>
                                        </p:tgtEl>
                                      </p:cMediaNode>
                                    </p:audio>
                                  </p:subTnLst>
                                </p:cTn>
                              </p:par>
                              <p:par>
                                <p:cTn id="80" presetID="3" presetClass="emph" presetSubtype="2" repeatCount="5000" fill="hold" nodeType="withEffect">
                                  <p:stCondLst>
                                    <p:cond delay="0"/>
                                  </p:stCondLst>
                                  <p:childTnLst>
                                    <p:animClr clrSpc="rgb" dir="cw">
                                      <p:cBhvr override="childStyle">
                                        <p:cTn id="81" dur="500" fill="hold"/>
                                        <p:tgtEl>
                                          <p:spTgt spid="65">
                                            <p:txEl>
                                              <p:pRg st="0" end="0"/>
                                            </p:txEl>
                                          </p:spTgt>
                                        </p:tgtEl>
                                        <p:attrNameLst>
                                          <p:attrName>style.color</p:attrName>
                                        </p:attrNameLst>
                                      </p:cBhvr>
                                      <p:to>
                                        <a:srgbClr val="00CC66"/>
                                      </p:to>
                                    </p:animClr>
                                  </p:childTnLst>
                                  <p:subTnLst>
                                    <p:audio>
                                      <p:cMediaNode vol="100000">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ron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
        <p:nvSpPr>
          <p:cNvPr id="2" name="Title 1"/>
          <p:cNvSpPr>
            <a:spLocks noGrp="1"/>
          </p:cNvSpPr>
          <p:nvPr>
            <p:ph type="title"/>
          </p:nvPr>
        </p:nvSpPr>
        <p:spPr>
          <a:xfrm>
            <a:off x="13855" y="6362054"/>
            <a:ext cx="12192000" cy="356461"/>
          </a:xfrm>
        </p:spPr>
        <p:txBody>
          <a:bodyPr/>
          <a:lstStyle/>
          <a:p>
            <a:pPr algn="ctr"/>
            <a:r>
              <a:rPr lang="en-US" sz="2400">
                <a:solidFill>
                  <a:srgbClr val="FF0000"/>
                </a:solidFill>
                <a:latin typeface="Times New Roman" pitchFamily="18" charset="0"/>
                <a:cs typeface="Times New Roman" pitchFamily="18" charset="0"/>
              </a:rPr>
              <a:t>Để phòng chống dịch Covid19 cần rửa tay sát khuẩn theo đúng thứ tự các động tác các em nhé.  </a:t>
            </a:r>
            <a:r>
              <a:rPr lang="en-US" sz="3200">
                <a:solidFill>
                  <a:srgbClr val="FF0000"/>
                </a:solidFill>
                <a:latin typeface="Times New Roman" pitchFamily="18" charset="0"/>
                <a:cs typeface="Times New Roman" pitchFamily="18" charset="0"/>
              </a:rPr>
              <a:t/>
            </a:r>
            <a:br>
              <a:rPr lang="en-US" sz="3200">
                <a:solidFill>
                  <a:srgbClr val="FF0000"/>
                </a:solidFill>
                <a:latin typeface="Times New Roman" pitchFamily="18" charset="0"/>
                <a:cs typeface="Times New Roman" pitchFamily="18" charset="0"/>
              </a:rPr>
            </a:br>
            <a:r>
              <a:rPr lang="en-US" sz="4000">
                <a:solidFill>
                  <a:srgbClr val="FF0000"/>
                </a:solidFill>
                <a:latin typeface="Times New Roman" panose="02020603050405020304" pitchFamily="18" charset="0"/>
                <a:cs typeface="Times New Roman" panose="02020603050405020304" pitchFamily="18" charset="0"/>
              </a:rPr>
              <a:t/>
            </a:r>
            <a:br>
              <a:rPr lang="en-US" sz="4000">
                <a:solidFill>
                  <a:srgbClr val="FF0000"/>
                </a:solidFill>
                <a:latin typeface="Times New Roman" panose="02020603050405020304" pitchFamily="18" charset="0"/>
                <a:cs typeface="Times New Roman" panose="02020603050405020304" pitchFamily="18" charset="0"/>
              </a:rPr>
            </a:br>
            <a:endParaRPr lang="en-US">
              <a:latin typeface="Times New Roman" pitchFamily="18" charset="0"/>
              <a:cs typeface="Times New Roman" pitchFamily="18" charset="0"/>
            </a:endParaRPr>
          </a:p>
        </p:txBody>
      </p:sp>
      <p:sp>
        <p:nvSpPr>
          <p:cNvPr id="7" name="Title 1"/>
          <p:cNvSpPr txBox="1">
            <a:spLocks/>
          </p:cNvSpPr>
          <p:nvPr/>
        </p:nvSpPr>
        <p:spPr>
          <a:xfrm>
            <a:off x="0" y="0"/>
            <a:ext cx="12205855" cy="6058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rgbClr val="FF0000"/>
                </a:solidFill>
                <a:latin typeface="Times New Roman" panose="02020603050405020304" pitchFamily="18" charset="0"/>
                <a:cs typeface="Times New Roman" panose="02020603050405020304" pitchFamily="18" charset="0"/>
              </a:rPr>
              <a:t>Múa </a:t>
            </a:r>
            <a:r>
              <a:rPr lang="vi-VN" sz="3200">
                <a:solidFill>
                  <a:srgbClr val="FF0000"/>
                </a:solidFill>
              </a:rPr>
              <a:t>“Rửa tay en co vi”</a:t>
            </a:r>
            <a:r>
              <a:rPr lang="en-US" sz="3200">
                <a:solidFill>
                  <a:srgbClr val="FF0000"/>
                </a:solidFill>
                <a:latin typeface="Times New Roman" panose="02020603050405020304" pitchFamily="18" charset="0"/>
                <a:cs typeface="Times New Roman" panose="02020603050405020304" pitchFamily="18" charset="0"/>
              </a:rPr>
              <a:t> các em đứng dậy quan sát và múa theo nhé</a:t>
            </a:r>
            <a:r>
              <a:rPr lang="en-US" sz="4000">
                <a:solidFill>
                  <a:srgbClr val="FF0000"/>
                </a:solidFill>
                <a:latin typeface="Times New Roman" panose="02020603050405020304" pitchFamily="18" charset="0"/>
                <a:cs typeface="Times New Roman" panose="02020603050405020304" pitchFamily="18" charset="0"/>
              </a:rPr>
              <a:t/>
            </a:r>
            <a:br>
              <a:rPr lang="en-US" sz="4000">
                <a:solidFill>
                  <a:srgbClr val="FF0000"/>
                </a:solidFill>
                <a:latin typeface="Times New Roman" panose="02020603050405020304" pitchFamily="18" charset="0"/>
                <a:cs typeface="Times New Roman" panose="02020603050405020304" pitchFamily="18" charset="0"/>
              </a:rPr>
            </a:br>
            <a:endParaRPr lang="en-US"/>
          </a:p>
        </p:txBody>
      </p:sp>
    </p:spTree>
    <p:extLst>
      <p:ext uri="{BB962C8B-B14F-4D97-AF65-F5344CB8AC3E}">
        <p14:creationId xmlns:p14="http://schemas.microsoft.com/office/powerpoint/2010/main" val="398278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bldLst>
      <p:bldP spid="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092498" y="2998112"/>
            <a:ext cx="3980985" cy="861774"/>
          </a:xfrm>
          <a:prstGeom prst="rect">
            <a:avLst/>
          </a:prstGeom>
          <a:noFill/>
        </p:spPr>
        <p:txBody>
          <a:bodyPr wrap="square" rtlCol="0">
            <a:spAutoFit/>
          </a:bodyPr>
          <a:lstStyle/>
          <a:p>
            <a:r>
              <a:rPr lang="en-US" sz="5000" b="1">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568866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3232" y="798861"/>
            <a:ext cx="8538055" cy="3637919"/>
          </a:xfrm>
          <a:prstGeom prst="rect">
            <a:avLst/>
          </a:prstGeom>
          <a:solidFill>
            <a:schemeClr val="bg1"/>
          </a:solidFill>
        </p:spPr>
        <p:txBody>
          <a:bodyPr wrap="square">
            <a:spAutoFit/>
          </a:bodyPr>
          <a:lstStyle/>
          <a:p>
            <a:pPr algn="just">
              <a:lnSpc>
                <a:spcPct val="120000"/>
              </a:lnSpc>
            </a:pPr>
            <a:r>
              <a:rPr lang="en-US" sz="3200" i="1" dirty="0" err="1">
                <a:solidFill>
                  <a:srgbClr val="0000FF"/>
                </a:solidFill>
                <a:latin typeface="Times New Roman" panose="02020603050405020304" pitchFamily="18" charset="0"/>
              </a:rPr>
              <a:t>Khi</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học</a:t>
            </a:r>
            <a:r>
              <a:rPr lang="en-US" sz="3200" i="1" dirty="0">
                <a:solidFill>
                  <a:srgbClr val="0000FF"/>
                </a:solidFill>
                <a:latin typeface="Times New Roman" panose="02020603050405020304" pitchFamily="18" charset="0"/>
              </a:rPr>
              <a:t> ở </a:t>
            </a:r>
            <a:r>
              <a:rPr lang="en-US" sz="3200" i="1" dirty="0" err="1">
                <a:solidFill>
                  <a:srgbClr val="0000FF"/>
                </a:solidFill>
                <a:latin typeface="Times New Roman" panose="02020603050405020304" pitchFamily="18" charset="0"/>
              </a:rPr>
              <a:t>cấp</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tiểu</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học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em</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đã</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từng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tạo</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được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một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chương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trình</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trong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môi</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trường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lập</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trình</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trực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quan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ví</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dụ</a:t>
            </a:r>
            <a:r>
              <a:rPr lang="en-US" sz="3200" i="1" dirty="0">
                <a:solidFill>
                  <a:srgbClr val="0000FF"/>
                </a:solidFill>
                <a:latin typeface="Times New Roman" panose="02020603050405020304" pitchFamily="18" charset="0"/>
              </a:rPr>
              <a:t> Scratch) </a:t>
            </a:r>
            <a:r>
              <a:rPr lang="en-US" sz="3200" i="1" dirty="0" err="1">
                <a:solidFill>
                  <a:srgbClr val="0000FF"/>
                </a:solidFill>
                <a:latin typeface="Times New Roman" panose="02020603050405020304" pitchFamily="18" charset="0"/>
              </a:rPr>
              <a:t>để</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thể</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hiện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một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nhân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vật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chuyển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động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Bản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liệt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kê</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tuần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tự</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các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bước</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làm</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cho</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nhân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vật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chuyển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động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có</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phải</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là</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một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thuật</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toán</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không</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Vì</a:t>
            </a:r>
            <a:r>
              <a:rPr lang="en-US" sz="3200" i="1" dirty="0">
                <a:solidFill>
                  <a:srgbClr val="0000FF"/>
                </a:solidFill>
                <a:latin typeface="Times New Roman" panose="02020603050405020304" pitchFamily="18" charset="0"/>
              </a:rPr>
              <a:t> </a:t>
            </a:r>
            <a:r>
              <a:rPr lang="en-US" sz="3200" i="1" dirty="0" err="1">
                <a:solidFill>
                  <a:srgbClr val="0000FF"/>
                </a:solidFill>
                <a:latin typeface="Times New Roman" panose="02020603050405020304" pitchFamily="18" charset="0"/>
              </a:rPr>
              <a:t>sao</a:t>
            </a:r>
            <a:r>
              <a:rPr lang="en-US" sz="3200" i="1" dirty="0">
                <a:solidFill>
                  <a:srgbClr val="0000FF"/>
                </a:solidFill>
                <a:latin typeface="Times New Roman" panose="02020603050405020304" pitchFamily="18" charset="0"/>
              </a:rPr>
              <a:t>?</a:t>
            </a:r>
            <a:endParaRPr lang="en-US" sz="3200" dirty="0">
              <a:solidFill>
                <a:srgbClr val="0000FF"/>
              </a:solidFill>
            </a:endParaRPr>
          </a:p>
        </p:txBody>
      </p:sp>
      <p:sp>
        <p:nvSpPr>
          <p:cNvPr id="5"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7" name="Hộp Văn bản 5">
            <a:extLst>
              <a:ext uri="{FF2B5EF4-FFF2-40B4-BE49-F238E27FC236}">
                <a16:creationId xmlns:a16="http://schemas.microsoft.com/office/drawing/2014/main" id="{16336C16-5CCD-471A-A6C9-53B8EA177AE9}"/>
              </a:ext>
            </a:extLst>
          </p:cNvPr>
          <p:cNvSpPr txBox="1"/>
          <p:nvPr/>
        </p:nvSpPr>
        <p:spPr>
          <a:xfrm>
            <a:off x="16366" y="689960"/>
            <a:ext cx="2526866" cy="553998"/>
          </a:xfrm>
          <a:prstGeom prst="rect">
            <a:avLst/>
          </a:prstGeom>
          <a:solidFill>
            <a:schemeClr val="bg1"/>
          </a:solidFill>
          <a:scene3d>
            <a:camera prst="orthographicFront"/>
            <a:lightRig rig="threePt" dir="t"/>
          </a:scene3d>
          <a:sp3d>
            <a:bevelT prst="softRound"/>
          </a:sp3d>
        </p:spPr>
        <p:txBody>
          <a:bodyPr wrap="square">
            <a:spAutoFit/>
          </a:bodyPr>
          <a:lstStyle/>
          <a:p>
            <a:pPr algn="just"/>
            <a:r>
              <a:rPr lang="en-US" sz="3000" b="1">
                <a:solidFill>
                  <a:srgbClr val="FF0000"/>
                </a:solidFill>
                <a:latin typeface="Times New Roman" pitchFamily="18" charset="0"/>
                <a:cs typeface="Times New Roman" pitchFamily="18" charset="0"/>
              </a:rPr>
              <a:t>3. </a:t>
            </a:r>
            <a:r>
              <a:rPr lang="en-US" sz="3000" b="1" err="1">
                <a:solidFill>
                  <a:srgbClr val="FF0000"/>
                </a:solidFill>
                <a:latin typeface="Times New Roman" pitchFamily="18" charset="0"/>
                <a:cs typeface="Times New Roman" pitchFamily="18" charset="0"/>
              </a:rPr>
              <a:t>Vận</a:t>
            </a:r>
            <a:r>
              <a:rPr lang="en-US" sz="3000" b="1">
                <a:solidFill>
                  <a:srgbClr val="FF0000"/>
                </a:solidFill>
                <a:latin typeface="Times New Roman" pitchFamily="18" charset="0"/>
                <a:cs typeface="Times New Roman" pitchFamily="18" charset="0"/>
              </a:rPr>
              <a:t> </a:t>
            </a:r>
            <a:r>
              <a:rPr lang="en-US" sz="3000" b="1" err="1">
                <a:solidFill>
                  <a:srgbClr val="FF0000"/>
                </a:solidFill>
                <a:latin typeface="Times New Roman" pitchFamily="18" charset="0"/>
                <a:cs typeface="Times New Roman" pitchFamily="18" charset="0"/>
              </a:rPr>
              <a:t>dụng</a:t>
            </a:r>
            <a:r>
              <a:rPr lang="en-US" sz="3000" b="1">
                <a:solidFill>
                  <a:srgbClr val="FF0000"/>
                </a:solidFill>
                <a:latin typeface="Times New Roman" pitchFamily="18" charset="0"/>
                <a:cs typeface="Times New Roman" pitchFamily="18" charset="0"/>
              </a:rPr>
              <a:t>  </a:t>
            </a:r>
          </a:p>
        </p:txBody>
      </p:sp>
      <p:sp>
        <p:nvSpPr>
          <p:cNvPr id="8" name="Rectangle 7"/>
          <p:cNvSpPr/>
          <p:nvPr/>
        </p:nvSpPr>
        <p:spPr>
          <a:xfrm>
            <a:off x="2543231" y="4434049"/>
            <a:ext cx="8538055" cy="1274195"/>
          </a:xfrm>
          <a:prstGeom prst="rect">
            <a:avLst/>
          </a:prstGeom>
          <a:solidFill>
            <a:schemeClr val="bg1"/>
          </a:solidFill>
        </p:spPr>
        <p:txBody>
          <a:bodyPr wrap="square">
            <a:spAutoFit/>
          </a:bodyPr>
          <a:lstStyle/>
          <a:p>
            <a:pPr algn="just">
              <a:lnSpc>
                <a:spcPct val="120000"/>
              </a:lnSpc>
              <a:spcAft>
                <a:spcPts val="800"/>
              </a:spcAft>
            </a:pPr>
            <a:r>
              <a:rPr lang="en-US" sz="3200" dirty="0" err="1">
                <a:solidFill>
                  <a:srgbClr val="0000FF"/>
                </a:solidFill>
                <a:latin typeface="Times New Roman" panose="02020603050405020304" pitchFamily="18" charset="0"/>
                <a:ea typeface="Calibri" panose="020F0502020204030204" pitchFamily="34" charset="0"/>
                <a:cs typeface="Cordia New"/>
              </a:rPr>
              <a:t>Viết</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chương</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trình</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trong</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môi</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trường</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lập</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trình</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trực</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quan</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chính</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là</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một</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cách</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mô</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tả</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thuật</a:t>
            </a:r>
            <a:r>
              <a:rPr lang="en-US" sz="3200" dirty="0">
                <a:solidFill>
                  <a:srgbClr val="0000FF"/>
                </a:solidFill>
                <a:latin typeface="Times New Roman" panose="02020603050405020304" pitchFamily="18" charset="0"/>
                <a:ea typeface="Calibri" panose="020F0502020204030204" pitchFamily="34" charset="0"/>
                <a:cs typeface="Cordia New"/>
              </a:rPr>
              <a:t> </a:t>
            </a:r>
            <a:r>
              <a:rPr lang="en-US" sz="3200" dirty="0" err="1">
                <a:solidFill>
                  <a:srgbClr val="0000FF"/>
                </a:solidFill>
                <a:latin typeface="Times New Roman" panose="02020603050405020304" pitchFamily="18" charset="0"/>
                <a:ea typeface="Calibri" panose="020F0502020204030204" pitchFamily="34" charset="0"/>
                <a:cs typeface="Cordia New"/>
              </a:rPr>
              <a:t>toán</a:t>
            </a:r>
            <a:r>
              <a:rPr lang="en-US" sz="3200" dirty="0">
                <a:solidFill>
                  <a:srgbClr val="0000FF"/>
                </a:solidFill>
                <a:latin typeface="Times New Roman" panose="02020603050405020304" pitchFamily="18" charset="0"/>
                <a:ea typeface="Calibri" panose="020F0502020204030204" pitchFamily="34" charset="0"/>
                <a:cs typeface="Cordia New"/>
              </a:rPr>
              <a:t>. </a:t>
            </a:r>
            <a:endParaRPr lang="en-US" sz="3200" dirty="0">
              <a:solidFill>
                <a:srgbClr val="0000FF"/>
              </a:solidFill>
              <a:effectLst/>
              <a:latin typeface="Calibri" panose="020F0502020204030204" pitchFamily="34" charset="0"/>
              <a:ea typeface="Calibri" panose="020F0502020204030204" pitchFamily="34" charset="0"/>
              <a:cs typeface="Cordia New"/>
            </a:endParaRPr>
          </a:p>
        </p:txBody>
      </p:sp>
    </p:spTree>
    <p:extLst>
      <p:ext uri="{BB962C8B-B14F-4D97-AF65-F5344CB8AC3E}">
        <p14:creationId xmlns:p14="http://schemas.microsoft.com/office/powerpoint/2010/main" val="244354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6D542-09DA-4A9F-9C8C-DA318D3AB632}"/>
              </a:ext>
            </a:extLst>
          </p:cNvPr>
          <p:cNvSpPr txBox="1">
            <a:spLocks/>
          </p:cNvSpPr>
          <p:nvPr/>
        </p:nvSpPr>
        <p:spPr>
          <a:xfrm>
            <a:off x="31865" y="1269998"/>
            <a:ext cx="12160136" cy="5491020"/>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err="1">
                <a:solidFill>
                  <a:srgbClr val="0000FF"/>
                </a:solidFill>
                <a:latin typeface="Times New Roman" pitchFamily="18" charset="0"/>
                <a:cs typeface="Times New Roman" pitchFamily="18" charset="0"/>
              </a:rPr>
              <a:t>Viết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thuật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toán</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cho</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bài</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toán</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sau</a:t>
            </a:r>
            <a:r>
              <a:rPr lang="en-US">
                <a:solidFill>
                  <a:srgbClr val="0000FF"/>
                </a:solidFill>
                <a:latin typeface="Times New Roman" pitchFamily="18" charset="0"/>
                <a:cs typeface="Times New Roman" pitchFamily="18" charset="0"/>
              </a:rPr>
              <a:t>:</a:t>
            </a:r>
          </a:p>
          <a:p>
            <a:r>
              <a:rPr lang="en-US">
                <a:solidFill>
                  <a:srgbClr val="0000FF"/>
                </a:solidFill>
                <a:latin typeface="Times New Roman" pitchFamily="18" charset="0"/>
                <a:cs typeface="Times New Roman" pitchFamily="18" charset="0"/>
              </a:rPr>
              <a:t>Cho </a:t>
            </a:r>
            <a:r>
              <a:rPr lang="en-US" err="1">
                <a:solidFill>
                  <a:srgbClr val="0000FF"/>
                </a:solidFill>
                <a:latin typeface="Times New Roman" pitchFamily="18" charset="0"/>
                <a:cs typeface="Times New Roman" pitchFamily="18" charset="0"/>
              </a:rPr>
              <a:t>hình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chữ</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nhật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có</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dài</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gấp</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đôi</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rộng</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biết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rộng</a:t>
            </a:r>
            <a:r>
              <a:rPr lang="en-US">
                <a:solidFill>
                  <a:srgbClr val="0000FF"/>
                </a:solidFill>
                <a:latin typeface="Times New Roman" pitchFamily="18" charset="0"/>
                <a:cs typeface="Times New Roman" pitchFamily="18" charset="0"/>
              </a:rPr>
              <a:t> 6cm. </a:t>
            </a:r>
            <a:r>
              <a:rPr lang="en-US" err="1">
                <a:solidFill>
                  <a:srgbClr val="0000FF"/>
                </a:solidFill>
                <a:latin typeface="Times New Roman" pitchFamily="18" charset="0"/>
                <a:cs typeface="Times New Roman" pitchFamily="18" charset="0"/>
              </a:rPr>
              <a:t>Tính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chu</a:t>
            </a:r>
            <a:r>
              <a:rPr lang="en-US">
                <a:solidFill>
                  <a:srgbClr val="0000FF"/>
                </a:solidFill>
                <a:latin typeface="Times New Roman" pitchFamily="18" charset="0"/>
                <a:cs typeface="Times New Roman" pitchFamily="18" charset="0"/>
              </a:rPr>
              <a:t> vi </a:t>
            </a:r>
            <a:r>
              <a:rPr lang="en-US" err="1">
                <a:solidFill>
                  <a:srgbClr val="0000FF"/>
                </a:solidFill>
                <a:latin typeface="Times New Roman" pitchFamily="18" charset="0"/>
                <a:cs typeface="Times New Roman" pitchFamily="18" charset="0"/>
              </a:rPr>
              <a:t>của</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hình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chữ</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nhật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trên</a:t>
            </a:r>
            <a:r>
              <a:rPr lang="en-US">
                <a:solidFill>
                  <a:srgbClr val="0000FF"/>
                </a:solidFill>
                <a:latin typeface="Times New Roman" pitchFamily="18" charset="0"/>
                <a:cs typeface="Times New Roman" pitchFamily="18" charset="0"/>
              </a:rPr>
              <a:t>.</a:t>
            </a:r>
          </a:p>
          <a:p>
            <a:r>
              <a:rPr lang="en-US" err="1">
                <a:solidFill>
                  <a:srgbClr val="0000FF"/>
                </a:solidFill>
                <a:latin typeface="Times New Roman" pitchFamily="18" charset="0"/>
                <a:cs typeface="Times New Roman" pitchFamily="18" charset="0"/>
              </a:rPr>
              <a:t>Thuật</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toán</a:t>
            </a:r>
            <a:r>
              <a:rPr lang="en-US">
                <a:solidFill>
                  <a:srgbClr val="0000FF"/>
                </a:solidFill>
                <a:latin typeface="Times New Roman" pitchFamily="18" charset="0"/>
                <a:cs typeface="Times New Roman" pitchFamily="18" charset="0"/>
              </a:rPr>
              <a:t>:</a:t>
            </a:r>
          </a:p>
          <a:p>
            <a:r>
              <a:rPr lang="en-US">
                <a:solidFill>
                  <a:srgbClr val="0000FF"/>
                </a:solidFill>
                <a:latin typeface="Times New Roman" pitchFamily="18" charset="0"/>
                <a:cs typeface="Times New Roman" pitchFamily="18" charset="0"/>
              </a:rPr>
              <a:t>B1: </a:t>
            </a:r>
            <a:r>
              <a:rPr lang="en-US" err="1">
                <a:solidFill>
                  <a:srgbClr val="0000FF"/>
                </a:solidFill>
                <a:latin typeface="Times New Roman" pitchFamily="18" charset="0"/>
                <a:cs typeface="Times New Roman" pitchFamily="18" charset="0"/>
              </a:rPr>
              <a:t>Tính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dài</a:t>
            </a:r>
            <a:r>
              <a:rPr lang="en-US">
                <a:solidFill>
                  <a:srgbClr val="0000FF"/>
                </a:solidFill>
                <a:latin typeface="Times New Roman" pitchFamily="18" charset="0"/>
                <a:cs typeface="Times New Roman" pitchFamily="18" charset="0"/>
              </a:rPr>
              <a:t> HCN: =6*2=12 cm</a:t>
            </a:r>
          </a:p>
          <a:p>
            <a:r>
              <a:rPr lang="en-US">
                <a:solidFill>
                  <a:srgbClr val="0000FF"/>
                </a:solidFill>
                <a:latin typeface="Times New Roman" pitchFamily="18" charset="0"/>
                <a:cs typeface="Times New Roman" pitchFamily="18" charset="0"/>
              </a:rPr>
              <a:t>B2: </a:t>
            </a:r>
            <a:r>
              <a:rPr lang="en-US" err="1">
                <a:solidFill>
                  <a:srgbClr val="0000FF"/>
                </a:solidFill>
                <a:latin typeface="Times New Roman" pitchFamily="18" charset="0"/>
                <a:cs typeface="Times New Roman" pitchFamily="18" charset="0"/>
              </a:rPr>
              <a:t>Tính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tổng</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dài</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và</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chiều</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rộng</a:t>
            </a:r>
            <a:r>
              <a:rPr lang="en-US">
                <a:solidFill>
                  <a:srgbClr val="0000FF"/>
                </a:solidFill>
                <a:latin typeface="Times New Roman" pitchFamily="18" charset="0"/>
                <a:cs typeface="Times New Roman" pitchFamily="18" charset="0"/>
              </a:rPr>
              <a:t> = 6+12=18 cm</a:t>
            </a:r>
          </a:p>
          <a:p>
            <a:r>
              <a:rPr lang="en-US">
                <a:solidFill>
                  <a:srgbClr val="0000FF"/>
                </a:solidFill>
                <a:latin typeface="Times New Roman" pitchFamily="18" charset="0"/>
                <a:cs typeface="Times New Roman" pitchFamily="18" charset="0"/>
              </a:rPr>
              <a:t>B3: </a:t>
            </a:r>
            <a:r>
              <a:rPr lang="en-US" err="1">
                <a:solidFill>
                  <a:srgbClr val="0000FF"/>
                </a:solidFill>
                <a:latin typeface="Times New Roman" pitchFamily="18" charset="0"/>
                <a:cs typeface="Times New Roman" pitchFamily="18" charset="0"/>
              </a:rPr>
              <a:t>Tính</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chu</a:t>
            </a:r>
            <a:r>
              <a:rPr lang="en-US">
                <a:solidFill>
                  <a:srgbClr val="0000FF"/>
                </a:solidFill>
                <a:latin typeface="Times New Roman" pitchFamily="18" charset="0"/>
                <a:cs typeface="Times New Roman" pitchFamily="18" charset="0"/>
              </a:rPr>
              <a:t> vi =18x2=36 cm</a:t>
            </a:r>
          </a:p>
        </p:txBody>
      </p:sp>
      <p:sp>
        <p:nvSpPr>
          <p:cNvPr id="4" name="Hộp Văn bản 3">
            <a:extLst>
              <a:ext uri="{FF2B5EF4-FFF2-40B4-BE49-F238E27FC236}">
                <a16:creationId xmlns:a16="http://schemas.microsoft.com/office/drawing/2014/main" id="{77CE9DA1-CFCC-44CF-A3CB-81107D528218}"/>
              </a:ext>
            </a:extLst>
          </p:cNvPr>
          <p:cNvSpPr txBox="1"/>
          <p:nvPr/>
        </p:nvSpPr>
        <p:spPr>
          <a:xfrm>
            <a:off x="0" y="16934"/>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7. Khái niệm thuật toán</a:t>
            </a:r>
            <a:endParaRPr lang="vi-VN" sz="4000" b="1">
              <a:solidFill>
                <a:srgbClr val="FFFFFF"/>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6336C16-5CCD-471A-A6C9-53B8EA177AE9}"/>
              </a:ext>
            </a:extLst>
          </p:cNvPr>
          <p:cNvSpPr txBox="1"/>
          <p:nvPr/>
        </p:nvSpPr>
        <p:spPr>
          <a:xfrm>
            <a:off x="31864" y="643466"/>
            <a:ext cx="8197736" cy="613245"/>
          </a:xfrm>
          <a:prstGeom prst="rect">
            <a:avLst/>
          </a:prstGeom>
          <a:noFill/>
          <a:scene3d>
            <a:camera prst="orthographicFront"/>
            <a:lightRig rig="threePt" dir="t"/>
          </a:scene3d>
          <a:sp3d>
            <a:bevelT prst="softRound"/>
          </a:sp3d>
        </p:spPr>
        <p:txBody>
          <a:bodyPr wrap="square">
            <a:spAutoFit/>
          </a:bodyPr>
          <a:lstStyle/>
          <a:p>
            <a:pPr algn="just">
              <a:lnSpc>
                <a:spcPct val="115000"/>
              </a:lnSpc>
              <a:spcBef>
                <a:spcPts val="600"/>
              </a:spcBef>
            </a:pP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endParaRPr lang="vi-VN" sz="32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2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6705" y="1552215"/>
            <a:ext cx="8415580" cy="3046988"/>
          </a:xfrm>
          <a:prstGeom prst="rect">
            <a:avLst/>
          </a:prstGeom>
          <a:noFill/>
        </p:spPr>
        <p:txBody>
          <a:bodyPr wrap="square" rtlCol="0">
            <a:spAutoFit/>
          </a:bodyPr>
          <a:lstStyle/>
          <a:p>
            <a:pPr indent="457200" algn="just"/>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Bài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toán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là</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một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vấn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đề</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cần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giải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quyết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với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đầu</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vào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đầu</a:t>
            </a:r>
            <a:r>
              <a:rPr lang="en-US" sz="3200" b="1" i="1" dirty="0">
                <a:solidFill>
                  <a:srgbClr val="0000FF"/>
                </a:solidFill>
                <a:latin typeface="Times New Roman" panose="02020603050405020304" pitchFamily="18" charset="0"/>
                <a:cs typeface="Times New Roman" panose="02020603050405020304" pitchFamily="18" charset="0"/>
              </a:rPr>
              <a:t> ra </a:t>
            </a:r>
            <a:r>
              <a:rPr lang="en-US" sz="3200" b="1" i="1" dirty="0" err="1">
                <a:solidFill>
                  <a:srgbClr val="0000FF"/>
                </a:solidFill>
                <a:latin typeface="Times New Roman" panose="02020603050405020304" pitchFamily="18" charset="0"/>
                <a:cs typeface="Times New Roman" panose="02020603050405020304" pitchFamily="18" charset="0"/>
              </a:rPr>
              <a:t>được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xác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định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rõ</a:t>
            </a:r>
            <a:r>
              <a:rPr lang="en-US" sz="3200" b="1" i="1" dirty="0">
                <a:solidFill>
                  <a:srgbClr val="0000FF"/>
                </a:solidFill>
                <a:latin typeface="Times New Roman" panose="02020603050405020304" pitchFamily="18" charset="0"/>
                <a:cs typeface="Times New Roman" panose="02020603050405020304" pitchFamily="18" charset="0"/>
              </a:rPr>
              <a:t> rang, </a:t>
            </a:r>
            <a:r>
              <a:rPr lang="en-US" sz="3200" b="1" i="1" dirty="0" err="1">
                <a:solidFill>
                  <a:srgbClr val="0000FF"/>
                </a:solidFill>
                <a:latin typeface="Times New Roman" panose="02020603050405020304" pitchFamily="18" charset="0"/>
                <a:cs typeface="Times New Roman" panose="02020603050405020304" pitchFamily="18" charset="0"/>
              </a:rPr>
              <a:t>chặt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chẽ</a:t>
            </a:r>
            <a:r>
              <a:rPr lang="en-US" sz="3200" b="1" i="1" dirty="0">
                <a:solidFill>
                  <a:srgbClr val="0000FF"/>
                </a:solidFill>
                <a:latin typeface="Times New Roman" panose="02020603050405020304" pitchFamily="18" charset="0"/>
                <a:cs typeface="Times New Roman" panose="02020603050405020304" pitchFamily="18" charset="0"/>
              </a:rPr>
              <a:t>.</a:t>
            </a:r>
          </a:p>
          <a:p>
            <a:pPr indent="457200" algn="just"/>
            <a:endParaRPr lang="en-US" sz="3200" b="1" i="1" dirty="0">
              <a:solidFill>
                <a:srgbClr val="0000FF"/>
              </a:solidFill>
              <a:latin typeface="Times New Roman" panose="02020603050405020304" pitchFamily="18" charset="0"/>
              <a:cs typeface="Times New Roman" panose="02020603050405020304" pitchFamily="18" charset="0"/>
            </a:endParaRPr>
          </a:p>
          <a:p>
            <a:pPr indent="457200" algn="just"/>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Thuật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toán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là</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một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quy</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trình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chặt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chẽ</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gồm</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một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số</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bước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có</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chỉ</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rõ</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trình</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tự</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thực</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hiện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để</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giải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quyết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một</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bài</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toán</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cụ</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thể</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nào</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b="1" i="1" dirty="0" err="1">
                <a:solidFill>
                  <a:srgbClr val="0000FF"/>
                </a:solidFill>
                <a:latin typeface="Times New Roman" panose="02020603050405020304" pitchFamily="18" charset="0"/>
                <a:cs typeface="Times New Roman" panose="02020603050405020304" pitchFamily="18" charset="0"/>
              </a:rPr>
              <a:t>đó</a:t>
            </a:r>
            <a:r>
              <a:rPr lang="en-US" sz="3200" b="1" i="1" dirty="0">
                <a:solidFill>
                  <a:srgbClr val="0000FF"/>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4090319" y="880757"/>
            <a:ext cx="2714172"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TÓM TẮT</a:t>
            </a:r>
          </a:p>
        </p:txBody>
      </p:sp>
      <p:sp>
        <p:nvSpPr>
          <p:cNvPr id="6"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6503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0219"/>
            <a:ext cx="9585934" cy="1034183"/>
          </a:xfrm>
        </p:spPr>
        <p:txBody>
          <a:bodyPr numCol="1"/>
          <a:lstStyle/>
          <a:p>
            <a:r>
              <a:rPr lang="en-US" sz="4000" err="1">
                <a:solidFill>
                  <a:srgbClr val="FF0000"/>
                </a:solidFill>
                <a:latin typeface="Times New Roman" panose="02020603050405020304" pitchFamily="18" charset="0"/>
                <a:cs typeface="Times New Roman" panose="02020603050405020304" pitchFamily="18" charset="0"/>
              </a:rPr>
              <a:t>Hướng</a:t>
            </a:r>
            <a:r>
              <a:rPr lang="en-US" sz="4000">
                <a:solidFill>
                  <a:srgbClr val="FF0000"/>
                </a:solidFill>
                <a:latin typeface="Times New Roman" panose="02020603050405020304" pitchFamily="18" charset="0"/>
                <a:cs typeface="Times New Roman" panose="02020603050405020304" pitchFamily="18" charset="0"/>
              </a:rPr>
              <a:t> </a:t>
            </a:r>
            <a:r>
              <a:rPr lang="en-US" sz="4000" err="1">
                <a:solidFill>
                  <a:srgbClr val="FF0000"/>
                </a:solidFill>
                <a:latin typeface="Times New Roman" panose="02020603050405020304" pitchFamily="18" charset="0"/>
                <a:cs typeface="Times New Roman" panose="02020603050405020304" pitchFamily="18" charset="0"/>
              </a:rPr>
              <a:t>dẫn</a:t>
            </a:r>
            <a:r>
              <a:rPr lang="en-US" sz="4000">
                <a:solidFill>
                  <a:srgbClr val="FF0000"/>
                </a:solidFill>
                <a:latin typeface="Times New Roman" panose="02020603050405020304" pitchFamily="18" charset="0"/>
                <a:cs typeface="Times New Roman" panose="02020603050405020304" pitchFamily="18" charset="0"/>
              </a:rPr>
              <a:t> </a:t>
            </a:r>
            <a:r>
              <a:rPr lang="en-US" sz="4000" err="1">
                <a:solidFill>
                  <a:srgbClr val="FF0000"/>
                </a:solidFill>
                <a:latin typeface="Times New Roman" panose="02020603050405020304" pitchFamily="18" charset="0"/>
                <a:cs typeface="Times New Roman" panose="02020603050405020304" pitchFamily="18" charset="0"/>
              </a:rPr>
              <a:t>về</a:t>
            </a:r>
            <a:r>
              <a:rPr lang="en-US" sz="4000">
                <a:solidFill>
                  <a:srgbClr val="FF0000"/>
                </a:solidFill>
                <a:latin typeface="Times New Roman" panose="02020603050405020304" pitchFamily="18" charset="0"/>
                <a:cs typeface="Times New Roman" panose="02020603050405020304" pitchFamily="18" charset="0"/>
              </a:rPr>
              <a:t> </a:t>
            </a:r>
            <a:r>
              <a:rPr lang="en-US" sz="4000" err="1">
                <a:solidFill>
                  <a:srgbClr val="FF0000"/>
                </a:solidFill>
                <a:latin typeface="Times New Roman" panose="02020603050405020304" pitchFamily="18" charset="0"/>
                <a:cs typeface="Times New Roman" panose="02020603050405020304" pitchFamily="18" charset="0"/>
              </a:rPr>
              <a:t>nhà</a:t>
            </a:r>
            <a:r>
              <a:rPr lang="en-US" sz="6000">
                <a:solidFill>
                  <a:srgbClr val="FF0000"/>
                </a:solidFill>
                <a:latin typeface="Times New Roman" panose="02020603050405020304" pitchFamily="18" charset="0"/>
                <a:cs typeface="Times New Roman" panose="02020603050405020304" pitchFamily="18" charset="0"/>
              </a:rPr>
              <a:t/>
            </a:r>
            <a:br>
              <a:rPr lang="en-US" sz="6000">
                <a:solidFill>
                  <a:srgbClr val="FF0000"/>
                </a:solidFill>
                <a:latin typeface="Times New Roman" panose="02020603050405020304" pitchFamily="18" charset="0"/>
                <a:cs typeface="Times New Roman" panose="02020603050405020304" pitchFamily="18" charset="0"/>
              </a:rPr>
            </a:br>
            <a:r>
              <a:rPr lang="en-US" sz="6000">
                <a:solidFill>
                  <a:srgbClr val="FF0000"/>
                </a:solidFill>
                <a:latin typeface="Times New Roman" panose="02020603050405020304" pitchFamily="18" charset="0"/>
                <a:cs typeface="Times New Roman" panose="02020603050405020304" pitchFamily="18" charset="0"/>
              </a:rPr>
              <a:t/>
            </a:r>
            <a:br>
              <a:rPr lang="en-US" sz="6000">
                <a:solidFill>
                  <a:srgbClr val="FF0000"/>
                </a:solidFill>
                <a:latin typeface="Times New Roman" panose="02020603050405020304" pitchFamily="18" charset="0"/>
                <a:cs typeface="Times New Roman" panose="02020603050405020304" pitchFamily="18" charset="0"/>
              </a:rPr>
            </a:br>
            <a:endParaRPr lang="en-US" sz="60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520820" y="1499055"/>
            <a:ext cx="8560467" cy="1490152"/>
          </a:xfrm>
          <a:prstGeom prst="rect">
            <a:avLst/>
          </a:prstGeom>
          <a:ln>
            <a:solidFill>
              <a:srgbClr val="FF0000"/>
            </a:solidFill>
          </a:ln>
        </p:spPr>
        <p:txBody>
          <a:bodyPr wrap="square">
            <a:spAutoFit/>
          </a:bodyPr>
          <a:lstStyle/>
          <a:p>
            <a:pPr>
              <a:lnSpc>
                <a:spcPct val="150000"/>
              </a:lnSpc>
            </a:pPr>
            <a:r>
              <a:rPr lang="vi-VN" sz="3200" dirty="0">
                <a:solidFill>
                  <a:srgbClr val="0000FF"/>
                </a:solidFill>
              </a:rPr>
              <a:t>- Đọc lại toàn bộ nội dung bài đã học.</a:t>
            </a:r>
          </a:p>
          <a:p>
            <a:pPr>
              <a:lnSpc>
                <a:spcPct val="150000"/>
              </a:lnSpc>
            </a:pPr>
            <a:r>
              <a:rPr lang="vi-VN" sz="3200" dirty="0">
                <a:solidFill>
                  <a:srgbClr val="0000FF"/>
                </a:solidFill>
              </a:rPr>
              <a:t>- Học</a:t>
            </a:r>
            <a:r>
              <a:rPr lang="en-US" sz="3200" dirty="0">
                <a:solidFill>
                  <a:srgbClr val="0000FF"/>
                </a:solidFill>
              </a:rPr>
              <a:t>, </a:t>
            </a:r>
            <a:r>
              <a:rPr lang="en-US" sz="3200" dirty="0" err="1">
                <a:solidFill>
                  <a:srgbClr val="0000FF"/>
                </a:solidFill>
              </a:rPr>
              <a:t>nhớ</a:t>
            </a:r>
            <a:r>
              <a:rPr lang="vi-VN" sz="3200" dirty="0">
                <a:solidFill>
                  <a:srgbClr val="0000FF"/>
                </a:solidFill>
              </a:rPr>
              <a:t>: khái niệm </a:t>
            </a:r>
            <a:r>
              <a:rPr lang="en-US" sz="3200" dirty="0" err="1">
                <a:solidFill>
                  <a:srgbClr val="0000FF"/>
                </a:solidFill>
              </a:rPr>
              <a:t>bài</a:t>
            </a:r>
            <a:r>
              <a:rPr lang="en-US" sz="3200" dirty="0">
                <a:solidFill>
                  <a:srgbClr val="0000FF"/>
                </a:solidFill>
              </a:rPr>
              <a:t> </a:t>
            </a:r>
            <a:r>
              <a:rPr lang="en-US" sz="3200" dirty="0" err="1">
                <a:solidFill>
                  <a:srgbClr val="0000FF"/>
                </a:solidFill>
              </a:rPr>
              <a:t>toán</a:t>
            </a:r>
            <a:r>
              <a:rPr lang="en-US" sz="3200" dirty="0">
                <a:solidFill>
                  <a:srgbClr val="0000FF"/>
                </a:solidFill>
              </a:rPr>
              <a:t>, </a:t>
            </a:r>
            <a:r>
              <a:rPr lang="en-US" sz="3200" dirty="0" err="1">
                <a:solidFill>
                  <a:srgbClr val="0000FF"/>
                </a:solidFill>
              </a:rPr>
              <a:t>thuật</a:t>
            </a:r>
            <a:r>
              <a:rPr lang="en-US" sz="3200" dirty="0">
                <a:solidFill>
                  <a:srgbClr val="0000FF"/>
                </a:solidFill>
              </a:rPr>
              <a:t> </a:t>
            </a:r>
            <a:r>
              <a:rPr lang="en-US" sz="3200" dirty="0" err="1">
                <a:solidFill>
                  <a:srgbClr val="0000FF"/>
                </a:solidFill>
              </a:rPr>
              <a:t>toán</a:t>
            </a:r>
            <a:r>
              <a:rPr lang="en-US" sz="3200" dirty="0">
                <a:solidFill>
                  <a:srgbClr val="0000FF"/>
                </a:solidFill>
              </a:rPr>
              <a:t>.</a:t>
            </a:r>
            <a:endParaRPr lang="vi-VN" sz="3200" dirty="0">
              <a:solidFill>
                <a:srgbClr val="0000FF"/>
              </a:solidFill>
            </a:endParaRPr>
          </a:p>
        </p:txBody>
      </p:sp>
      <p:sp>
        <p:nvSpPr>
          <p:cNvPr id="5"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4066" y="3027995"/>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2461543" y="2654343"/>
            <a:ext cx="8501122" cy="1446550"/>
          </a:xfrm>
          <a:prstGeom prst="rect">
            <a:avLst/>
          </a:prstGeom>
        </p:spPr>
        <p:txBody>
          <a:bodyPr>
            <a:spAutoFit/>
            <a:scene3d>
              <a:camera prst="orthographicFront"/>
              <a:lightRig rig="threePt" dir="t"/>
            </a:scene3d>
            <a:sp3d extrusionH="57150">
              <a:bevelT w="38100" h="38100" prst="angle"/>
            </a:sp3d>
          </a:bodyPr>
          <a:lstStyle/>
          <a:p>
            <a:pPr algn="ctr">
              <a:defRPr/>
            </a:pPr>
            <a:r>
              <a:rPr lang="en-US" altLang="vi-VN" sz="4400" b="1">
                <a:ln w="12700">
                  <a:solidFill>
                    <a:srgbClr val="C0504D">
                      <a:lumMod val="75000"/>
                    </a:srgbClr>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CHÚC CÁC EM CHĂM NGOAN HỌC TỐT!</a:t>
            </a:r>
            <a:endParaRPr lang="en-US" sz="2800" b="1">
              <a:ln w="12700">
                <a:solidFill>
                  <a:srgbClr val="C0504D">
                    <a:lumMod val="75000"/>
                  </a:srgbClr>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4">
            <a:extLst>
              <a:ext uri="{FF2B5EF4-FFF2-40B4-BE49-F238E27FC236}">
                <a16:creationId xmlns:a16="http://schemas.microsoft.com/office/drawing/2014/main" id="{A36A5CAA-2539-40D8-9293-FDC2749E6E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Hộp Văn bản 3">
            <a:extLst>
              <a:ext uri="{FF2B5EF4-FFF2-40B4-BE49-F238E27FC236}">
                <a16:creationId xmlns:a16="http://schemas.microsoft.com/office/drawing/2014/main" id="{77CE9DA1-CFCC-44CF-A3CB-81107D528218}"/>
              </a:ext>
            </a:extLst>
          </p:cNvPr>
          <p:cNvSpPr txBox="1"/>
          <p:nvPr/>
        </p:nvSpPr>
        <p:spPr>
          <a:xfrm>
            <a:off x="0" y="0"/>
            <a:ext cx="12192000" cy="800219"/>
          </a:xfrm>
          <a:prstGeom prst="rect">
            <a:avLst/>
          </a:prstGeom>
          <a:solidFill>
            <a:srgbClr val="0000FF"/>
          </a:solidFill>
          <a:scene3d>
            <a:camera prst="orthographicFront"/>
            <a:lightRig rig="threePt" dir="t"/>
          </a:scene3d>
          <a:sp3d>
            <a:bevelT prst="softRound"/>
          </a:sp3d>
        </p:spPr>
        <p:txBody>
          <a:bodyPr wrap="square">
            <a:spAutoFit/>
          </a:bodyPr>
          <a:lstStyle/>
          <a:p>
            <a:pPr algn="just">
              <a:lnSpc>
                <a:spcPct val="115000"/>
              </a:lnSpc>
              <a:spcBef>
                <a:spcPts val="600"/>
              </a:spcBef>
            </a:pPr>
            <a:r>
              <a:rPr lang="en-US" sz="4000" b="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Khái</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0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toán</a:t>
            </a:r>
            <a:endParaRPr lang="vi-VN" sz="4000"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049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b="22019"/>
          <a:stretch/>
        </p:blipFill>
        <p:spPr bwMode="auto">
          <a:xfrm>
            <a:off x="0" y="-1549400"/>
            <a:ext cx="4876800" cy="33276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800" y="177801"/>
            <a:ext cx="3251200" cy="1600434"/>
          </a:xfrm>
          <a:prstGeom prst="rect">
            <a:avLst/>
          </a:prstGeom>
          <a:noFill/>
        </p:spPr>
        <p:txBody>
          <a:bodyPr wrap="square" lIns="121917" tIns="60958" rIns="121917" bIns="60958" rtlCol="0">
            <a:spAutoFit/>
          </a:bodyPr>
          <a:lstStyle/>
          <a:p>
            <a:pPr algn="ctr"/>
            <a:r>
              <a:rPr lang="en-US" sz="4800" dirty="0" err="1">
                <a:solidFill>
                  <a:srgbClr val="006600"/>
                </a:solidFill>
                <a:latin typeface="Arial" panose="020B0604020202020204" pitchFamily="34" charset="0"/>
                <a:cs typeface="Arial" panose="020B0604020202020204" pitchFamily="34" charset="0"/>
              </a:rPr>
              <a:t>Cuộc</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Đua</a:t>
            </a:r>
            <a:endParaRPr lang="en-US" sz="4800" dirty="0">
              <a:solidFill>
                <a:srgbClr val="006600"/>
              </a:solidFill>
              <a:latin typeface="Arial" panose="020B0604020202020204" pitchFamily="34" charset="0"/>
              <a:cs typeface="Arial" panose="020B0604020202020204" pitchFamily="34" charset="0"/>
            </a:endParaRPr>
          </a:p>
          <a:p>
            <a:pPr algn="ctr"/>
            <a:r>
              <a:rPr lang="en-US" sz="4800" dirty="0">
                <a:solidFill>
                  <a:srgbClr val="006600"/>
                </a:solidFill>
                <a:latin typeface="Arial" panose="020B0604020202020204" pitchFamily="34" charset="0"/>
                <a:cs typeface="Arial" panose="020B0604020202020204" pitchFamily="34" charset="0"/>
              </a:rPr>
              <a:t> </a:t>
            </a:r>
            <a:r>
              <a:rPr lang="en-US" sz="4800" err="1">
                <a:solidFill>
                  <a:srgbClr val="006600"/>
                </a:solidFill>
                <a:latin typeface="Arial" panose="020B0604020202020204" pitchFamily="34" charset="0"/>
                <a:cs typeface="Arial" panose="020B0604020202020204" pitchFamily="34" charset="0"/>
              </a:rPr>
              <a:t>Kỳ</a:t>
            </a:r>
            <a:r>
              <a:rPr lang="en-US" sz="4800">
                <a:solidFill>
                  <a:srgbClr val="006600"/>
                </a:solidFill>
                <a:latin typeface="Arial" panose="020B0604020202020204" pitchFamily="34" charset="0"/>
                <a:cs typeface="Arial" panose="020B0604020202020204" pitchFamily="34" charset="0"/>
              </a:rPr>
              <a:t> </a:t>
            </a:r>
            <a:r>
              <a:rPr lang="en-US" sz="4800" smtClean="0">
                <a:solidFill>
                  <a:srgbClr val="006600"/>
                </a:solidFill>
                <a:latin typeface="Arial" panose="020B0604020202020204" pitchFamily="34" charset="0"/>
                <a:cs typeface="Arial" panose="020B0604020202020204" pitchFamily="34" charset="0"/>
              </a:rPr>
              <a:t>Thú</a:t>
            </a:r>
            <a:endParaRPr lang="en-US" sz="4800"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32815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031" name="Picture 7" descr="C:\Users\ADMIN\Desktop\Baby Panda\zuize_post_61b57e73ce10529cb023fc5bcfca651a (3).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59108"/>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55176" y="568189"/>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1846" y="239830"/>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3324" y="506064"/>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74648" y="339905"/>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67441" y="486615"/>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613" y="1152596"/>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 y="3977895"/>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20" cstate="print">
            <a:extLst>
              <a:ext uri="{BEBA8EAE-BF5A-486C-A8C5-ECC9F3942E4B}">
                <a14:imgProps xmlns:a14="http://schemas.microsoft.com/office/drawing/2010/main">
                  <a14:imgLayer r:embed="rId2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 y="5497615"/>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911395" y="164998"/>
            <a:ext cx="8038953" cy="1600439"/>
          </a:xfrm>
          <a:prstGeom prst="rect">
            <a:avLst/>
          </a:prstGeom>
          <a:noFill/>
        </p:spPr>
        <p:txBody>
          <a:bodyPr wrap="non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9" y="1360906"/>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568189"/>
            <a:ext cx="6350000" cy="604316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915654" y="119289"/>
            <a:ext cx="8038953" cy="1600439"/>
          </a:xfrm>
          <a:prstGeom prst="rect">
            <a:avLst/>
          </a:prstGeom>
          <a:noFill/>
        </p:spPr>
        <p:txBody>
          <a:bodyPr wrap="non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9" y="1360906"/>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38068" y="359643"/>
            <a:ext cx="6350000" cy="625171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927573" y="127536"/>
            <a:ext cx="8038953" cy="1600439"/>
          </a:xfrm>
          <a:prstGeom prst="rect">
            <a:avLst/>
          </a:prstGeom>
          <a:noFill/>
        </p:spPr>
        <p:txBody>
          <a:bodyPr wrap="non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53718" y="1360906"/>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38068" y="440129"/>
            <a:ext cx="6350000" cy="602712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930402" y="124943"/>
            <a:ext cx="8038953" cy="1600439"/>
          </a:xfrm>
          <a:prstGeom prst="rect">
            <a:avLst/>
          </a:prstGeom>
          <a:noFill/>
        </p:spPr>
        <p:txBody>
          <a:bodyPr wrap="none" lIns="121914" tIns="60957" rIns="121914" bIns="6095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4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9" y="1384563"/>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28876" y="486615"/>
            <a:ext cx="6350000" cy="5934155"/>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8742947" y="6336633"/>
            <a:ext cx="1892000" cy="753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C00000"/>
                </a:solidFill>
                <a:hlinkClick r:id="rId15" action="ppaction://hlinksldjump"/>
              </a:rPr>
              <a:t>Bài mới</a:t>
            </a:r>
            <a:endParaRPr lang="en-US" sz="2800">
              <a:solidFill>
                <a:srgbClr val="C00000"/>
              </a:solidFill>
            </a:endParaRPr>
          </a:p>
        </p:txBody>
      </p:sp>
    </p:spTree>
    <p:extLst>
      <p:ext uri="{BB962C8B-B14F-4D97-AF65-F5344CB8AC3E}">
        <p14:creationId xmlns:p14="http://schemas.microsoft.com/office/powerpoint/2010/main" val="38409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2"/>
                                        </p:tgtEl>
                                        <p:attrNameLst>
                                          <p:attrName>r</p:attrName>
                                        </p:attrNameLst>
                                      </p:cBhvr>
                                    </p:animRot>
                                    <p:animRot by="-240000">
                                      <p:cBhvr>
                                        <p:cTn id="7" dur="400" fill="hold">
                                          <p:stCondLst>
                                            <p:cond delay="400"/>
                                          </p:stCondLst>
                                        </p:cTn>
                                        <p:tgtEl>
                                          <p:spTgt spid="1032"/>
                                        </p:tgtEl>
                                        <p:attrNameLst>
                                          <p:attrName>r</p:attrName>
                                        </p:attrNameLst>
                                      </p:cBhvr>
                                    </p:animRot>
                                    <p:animRot by="240000">
                                      <p:cBhvr>
                                        <p:cTn id="8" dur="400" fill="hold">
                                          <p:stCondLst>
                                            <p:cond delay="800"/>
                                          </p:stCondLst>
                                        </p:cTn>
                                        <p:tgtEl>
                                          <p:spTgt spid="1032"/>
                                        </p:tgtEl>
                                        <p:attrNameLst>
                                          <p:attrName>r</p:attrName>
                                        </p:attrNameLst>
                                      </p:cBhvr>
                                    </p:animRot>
                                    <p:animRot by="-240000">
                                      <p:cBhvr>
                                        <p:cTn id="9" dur="400" fill="hold">
                                          <p:stCondLst>
                                            <p:cond delay="1200"/>
                                          </p:stCondLst>
                                        </p:cTn>
                                        <p:tgtEl>
                                          <p:spTgt spid="1032"/>
                                        </p:tgtEl>
                                        <p:attrNameLst>
                                          <p:attrName>r</p:attrName>
                                        </p:attrNameLst>
                                      </p:cBhvr>
                                    </p:animRot>
                                    <p:animRot by="120000">
                                      <p:cBhvr>
                                        <p:cTn id="10" dur="400" fill="hold">
                                          <p:stCondLst>
                                            <p:cond delay="16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4"/>
                                        </p:tgtEl>
                                        <p:attrNameLst>
                                          <p:attrName>r</p:attrName>
                                        </p:attrNameLst>
                                      </p:cBhvr>
                                    </p:animRot>
                                    <p:animRot by="-240000">
                                      <p:cBhvr>
                                        <p:cTn id="19" dur="400" fill="hold">
                                          <p:stCondLst>
                                            <p:cond delay="400"/>
                                          </p:stCondLst>
                                        </p:cTn>
                                        <p:tgtEl>
                                          <p:spTgt spid="4"/>
                                        </p:tgtEl>
                                        <p:attrNameLst>
                                          <p:attrName>r</p:attrName>
                                        </p:attrNameLst>
                                      </p:cBhvr>
                                    </p:animRot>
                                    <p:animRot by="240000">
                                      <p:cBhvr>
                                        <p:cTn id="20" dur="400" fill="hold">
                                          <p:stCondLst>
                                            <p:cond delay="800"/>
                                          </p:stCondLst>
                                        </p:cTn>
                                        <p:tgtEl>
                                          <p:spTgt spid="4"/>
                                        </p:tgtEl>
                                        <p:attrNameLst>
                                          <p:attrName>r</p:attrName>
                                        </p:attrNameLst>
                                      </p:cBhvr>
                                    </p:animRot>
                                    <p:animRot by="-240000">
                                      <p:cBhvr>
                                        <p:cTn id="21" dur="400" fill="hold">
                                          <p:stCondLst>
                                            <p:cond delay="1200"/>
                                          </p:stCondLst>
                                        </p:cTn>
                                        <p:tgtEl>
                                          <p:spTgt spid="4"/>
                                        </p:tgtEl>
                                        <p:attrNameLst>
                                          <p:attrName>r</p:attrName>
                                        </p:attrNameLst>
                                      </p:cBhvr>
                                    </p:animRot>
                                    <p:animRot by="120000">
                                      <p:cBhvr>
                                        <p:cTn id="22" dur="400" fill="hold">
                                          <p:stCondLst>
                                            <p:cond delay="1600"/>
                                          </p:stCondLst>
                                        </p:cTn>
                                        <p:tgtEl>
                                          <p:spTgt spid="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5"/>
                                        </p:tgtEl>
                                        <p:attrNameLst>
                                          <p:attrName>r</p:attrName>
                                        </p:attrNameLst>
                                      </p:cBhvr>
                                    </p:animRot>
                                    <p:animRot by="-240000">
                                      <p:cBhvr>
                                        <p:cTn id="25" dur="400" fill="hold">
                                          <p:stCondLst>
                                            <p:cond delay="400"/>
                                          </p:stCondLst>
                                        </p:cTn>
                                        <p:tgtEl>
                                          <p:spTgt spid="5"/>
                                        </p:tgtEl>
                                        <p:attrNameLst>
                                          <p:attrName>r</p:attrName>
                                        </p:attrNameLst>
                                      </p:cBhvr>
                                    </p:animRot>
                                    <p:animRot by="240000">
                                      <p:cBhvr>
                                        <p:cTn id="26" dur="400" fill="hold">
                                          <p:stCondLst>
                                            <p:cond delay="800"/>
                                          </p:stCondLst>
                                        </p:cTn>
                                        <p:tgtEl>
                                          <p:spTgt spid="5"/>
                                        </p:tgtEl>
                                        <p:attrNameLst>
                                          <p:attrName>r</p:attrName>
                                        </p:attrNameLst>
                                      </p:cBhvr>
                                    </p:animRot>
                                    <p:animRot by="-240000">
                                      <p:cBhvr>
                                        <p:cTn id="27" dur="400" fill="hold">
                                          <p:stCondLst>
                                            <p:cond delay="1200"/>
                                          </p:stCondLst>
                                        </p:cTn>
                                        <p:tgtEl>
                                          <p:spTgt spid="5"/>
                                        </p:tgtEl>
                                        <p:attrNameLst>
                                          <p:attrName>r</p:attrName>
                                        </p:attrNameLst>
                                      </p:cBhvr>
                                    </p:animRot>
                                    <p:animRot by="120000">
                                      <p:cBhvr>
                                        <p:cTn id="28" dur="400" fill="hold">
                                          <p:stCondLst>
                                            <p:cond delay="1600"/>
                                          </p:stCondLst>
                                        </p:cTn>
                                        <p:tgtEl>
                                          <p:spTgt spid="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
                                        </p:tgtEl>
                                        <p:attrNameLst>
                                          <p:attrName>r</p:attrName>
                                        </p:attrNameLst>
                                      </p:cBhvr>
                                    </p:animRot>
                                    <p:animRot by="-240000">
                                      <p:cBhvr>
                                        <p:cTn id="31" dur="400" fill="hold">
                                          <p:stCondLst>
                                            <p:cond delay="400"/>
                                          </p:stCondLst>
                                        </p:cTn>
                                        <p:tgtEl>
                                          <p:spTgt spid="11"/>
                                        </p:tgtEl>
                                        <p:attrNameLst>
                                          <p:attrName>r</p:attrName>
                                        </p:attrNameLst>
                                      </p:cBhvr>
                                    </p:animRot>
                                    <p:animRot by="240000">
                                      <p:cBhvr>
                                        <p:cTn id="32" dur="400" fill="hold">
                                          <p:stCondLst>
                                            <p:cond delay="800"/>
                                          </p:stCondLst>
                                        </p:cTn>
                                        <p:tgtEl>
                                          <p:spTgt spid="11"/>
                                        </p:tgtEl>
                                        <p:attrNameLst>
                                          <p:attrName>r</p:attrName>
                                        </p:attrNameLst>
                                      </p:cBhvr>
                                    </p:animRot>
                                    <p:animRot by="-240000">
                                      <p:cBhvr>
                                        <p:cTn id="33" dur="400" fill="hold">
                                          <p:stCondLst>
                                            <p:cond delay="1200"/>
                                          </p:stCondLst>
                                        </p:cTn>
                                        <p:tgtEl>
                                          <p:spTgt spid="11"/>
                                        </p:tgtEl>
                                        <p:attrNameLst>
                                          <p:attrName>r</p:attrName>
                                        </p:attrNameLst>
                                      </p:cBhvr>
                                    </p:animRot>
                                    <p:animRot by="120000">
                                      <p:cBhvr>
                                        <p:cTn id="34" dur="400" fill="hold">
                                          <p:stCondLst>
                                            <p:cond delay="1600"/>
                                          </p:stCondLst>
                                        </p:cTn>
                                        <p:tgtEl>
                                          <p:spTgt spid="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8"/>
                                        </p:tgtEl>
                                        <p:attrNameLst>
                                          <p:attrName>r</p:attrName>
                                        </p:attrNameLst>
                                      </p:cBhvr>
                                    </p:animRot>
                                    <p:animRot by="-240000">
                                      <p:cBhvr>
                                        <p:cTn id="37" dur="400" fill="hold">
                                          <p:stCondLst>
                                            <p:cond delay="400"/>
                                          </p:stCondLst>
                                        </p:cTn>
                                        <p:tgtEl>
                                          <p:spTgt spid="8"/>
                                        </p:tgtEl>
                                        <p:attrNameLst>
                                          <p:attrName>r</p:attrName>
                                        </p:attrNameLst>
                                      </p:cBhvr>
                                    </p:animRot>
                                    <p:animRot by="240000">
                                      <p:cBhvr>
                                        <p:cTn id="38" dur="400" fill="hold">
                                          <p:stCondLst>
                                            <p:cond delay="800"/>
                                          </p:stCondLst>
                                        </p:cTn>
                                        <p:tgtEl>
                                          <p:spTgt spid="8"/>
                                        </p:tgtEl>
                                        <p:attrNameLst>
                                          <p:attrName>r</p:attrName>
                                        </p:attrNameLst>
                                      </p:cBhvr>
                                    </p:animRot>
                                    <p:animRot by="-240000">
                                      <p:cBhvr>
                                        <p:cTn id="39" dur="400" fill="hold">
                                          <p:stCondLst>
                                            <p:cond delay="1200"/>
                                          </p:stCondLst>
                                        </p:cTn>
                                        <p:tgtEl>
                                          <p:spTgt spid="8"/>
                                        </p:tgtEl>
                                        <p:attrNameLst>
                                          <p:attrName>r</p:attrName>
                                        </p:attrNameLst>
                                      </p:cBhvr>
                                    </p:animRot>
                                    <p:animRot by="120000">
                                      <p:cBhvr>
                                        <p:cTn id="40" dur="400" fill="hold">
                                          <p:stCondLst>
                                            <p:cond delay="1600"/>
                                          </p:stCondLst>
                                        </p:cTn>
                                        <p:tgtEl>
                                          <p:spTgt spid="8"/>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6"/>
                                        </p:tgtEl>
                                        <p:attrNameLst>
                                          <p:attrName>r</p:attrName>
                                        </p:attrNameLst>
                                      </p:cBhvr>
                                    </p:animRot>
                                    <p:animRot by="-240000">
                                      <p:cBhvr>
                                        <p:cTn id="43" dur="600" fill="hold">
                                          <p:stCondLst>
                                            <p:cond delay="600"/>
                                          </p:stCondLst>
                                        </p:cTn>
                                        <p:tgtEl>
                                          <p:spTgt spid="26"/>
                                        </p:tgtEl>
                                        <p:attrNameLst>
                                          <p:attrName>r</p:attrName>
                                        </p:attrNameLst>
                                      </p:cBhvr>
                                    </p:animRot>
                                    <p:animRot by="240000">
                                      <p:cBhvr>
                                        <p:cTn id="44" dur="600" fill="hold">
                                          <p:stCondLst>
                                            <p:cond delay="1200"/>
                                          </p:stCondLst>
                                        </p:cTn>
                                        <p:tgtEl>
                                          <p:spTgt spid="26"/>
                                        </p:tgtEl>
                                        <p:attrNameLst>
                                          <p:attrName>r</p:attrName>
                                        </p:attrNameLst>
                                      </p:cBhvr>
                                    </p:animRot>
                                    <p:animRot by="-240000">
                                      <p:cBhvr>
                                        <p:cTn id="45" dur="600" fill="hold">
                                          <p:stCondLst>
                                            <p:cond delay="1800"/>
                                          </p:stCondLst>
                                        </p:cTn>
                                        <p:tgtEl>
                                          <p:spTgt spid="26"/>
                                        </p:tgtEl>
                                        <p:attrNameLst>
                                          <p:attrName>r</p:attrName>
                                        </p:attrNameLst>
                                      </p:cBhvr>
                                    </p:animRot>
                                    <p:animRot by="120000">
                                      <p:cBhvr>
                                        <p:cTn id="46" dur="600" fill="hold">
                                          <p:stCondLst>
                                            <p:cond delay="2400"/>
                                          </p:stCondLst>
                                        </p:cTn>
                                        <p:tgtEl>
                                          <p:spTgt spid="26"/>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7"/>
                                        </p:tgtEl>
                                        <p:attrNameLst>
                                          <p:attrName>r</p:attrName>
                                        </p:attrNameLst>
                                      </p:cBhvr>
                                    </p:animRot>
                                    <p:animRot by="-240000">
                                      <p:cBhvr>
                                        <p:cTn id="49" dur="600" fill="hold">
                                          <p:stCondLst>
                                            <p:cond delay="600"/>
                                          </p:stCondLst>
                                        </p:cTn>
                                        <p:tgtEl>
                                          <p:spTgt spid="27"/>
                                        </p:tgtEl>
                                        <p:attrNameLst>
                                          <p:attrName>r</p:attrName>
                                        </p:attrNameLst>
                                      </p:cBhvr>
                                    </p:animRot>
                                    <p:animRot by="240000">
                                      <p:cBhvr>
                                        <p:cTn id="50" dur="600" fill="hold">
                                          <p:stCondLst>
                                            <p:cond delay="1200"/>
                                          </p:stCondLst>
                                        </p:cTn>
                                        <p:tgtEl>
                                          <p:spTgt spid="27"/>
                                        </p:tgtEl>
                                        <p:attrNameLst>
                                          <p:attrName>r</p:attrName>
                                        </p:attrNameLst>
                                      </p:cBhvr>
                                    </p:animRot>
                                    <p:animRot by="-240000">
                                      <p:cBhvr>
                                        <p:cTn id="51" dur="600" fill="hold">
                                          <p:stCondLst>
                                            <p:cond delay="1800"/>
                                          </p:stCondLst>
                                        </p:cTn>
                                        <p:tgtEl>
                                          <p:spTgt spid="27"/>
                                        </p:tgtEl>
                                        <p:attrNameLst>
                                          <p:attrName>r</p:attrName>
                                        </p:attrNameLst>
                                      </p:cBhvr>
                                    </p:animRot>
                                    <p:animRot by="120000">
                                      <p:cBhvr>
                                        <p:cTn id="52" dur="600" fill="hold">
                                          <p:stCondLst>
                                            <p:cond delay="2400"/>
                                          </p:stCondLst>
                                        </p:cTn>
                                        <p:tgtEl>
                                          <p:spTgt spid="27"/>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28"/>
                                        </p:tgtEl>
                                        <p:attrNameLst>
                                          <p:attrName>r</p:attrName>
                                        </p:attrNameLst>
                                      </p:cBhvr>
                                    </p:animRot>
                                    <p:animRot by="-240000">
                                      <p:cBhvr>
                                        <p:cTn id="55" dur="600" fill="hold">
                                          <p:stCondLst>
                                            <p:cond delay="600"/>
                                          </p:stCondLst>
                                        </p:cTn>
                                        <p:tgtEl>
                                          <p:spTgt spid="28"/>
                                        </p:tgtEl>
                                        <p:attrNameLst>
                                          <p:attrName>r</p:attrName>
                                        </p:attrNameLst>
                                      </p:cBhvr>
                                    </p:animRot>
                                    <p:animRot by="240000">
                                      <p:cBhvr>
                                        <p:cTn id="56" dur="600" fill="hold">
                                          <p:stCondLst>
                                            <p:cond delay="1200"/>
                                          </p:stCondLst>
                                        </p:cTn>
                                        <p:tgtEl>
                                          <p:spTgt spid="28"/>
                                        </p:tgtEl>
                                        <p:attrNameLst>
                                          <p:attrName>r</p:attrName>
                                        </p:attrNameLst>
                                      </p:cBhvr>
                                    </p:animRot>
                                    <p:animRot by="-240000">
                                      <p:cBhvr>
                                        <p:cTn id="57" dur="600" fill="hold">
                                          <p:stCondLst>
                                            <p:cond delay="1800"/>
                                          </p:stCondLst>
                                        </p:cTn>
                                        <p:tgtEl>
                                          <p:spTgt spid="28"/>
                                        </p:tgtEl>
                                        <p:attrNameLst>
                                          <p:attrName>r</p:attrName>
                                        </p:attrNameLst>
                                      </p:cBhvr>
                                    </p:animRot>
                                    <p:animRot by="120000">
                                      <p:cBhvr>
                                        <p:cTn id="58" dur="600" fill="hold">
                                          <p:stCondLst>
                                            <p:cond delay="2400"/>
                                          </p:stCondLst>
                                        </p:cTn>
                                        <p:tgtEl>
                                          <p:spTgt spid="2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9"/>
                                        </p:tgtEl>
                                        <p:attrNameLst>
                                          <p:attrName>r</p:attrName>
                                        </p:attrNameLst>
                                      </p:cBhvr>
                                    </p:animRot>
                                    <p:animRot by="-240000">
                                      <p:cBhvr>
                                        <p:cTn id="61" dur="600" fill="hold">
                                          <p:stCondLst>
                                            <p:cond delay="600"/>
                                          </p:stCondLst>
                                        </p:cTn>
                                        <p:tgtEl>
                                          <p:spTgt spid="29"/>
                                        </p:tgtEl>
                                        <p:attrNameLst>
                                          <p:attrName>r</p:attrName>
                                        </p:attrNameLst>
                                      </p:cBhvr>
                                    </p:animRot>
                                    <p:animRot by="240000">
                                      <p:cBhvr>
                                        <p:cTn id="62" dur="600" fill="hold">
                                          <p:stCondLst>
                                            <p:cond delay="1200"/>
                                          </p:stCondLst>
                                        </p:cTn>
                                        <p:tgtEl>
                                          <p:spTgt spid="29"/>
                                        </p:tgtEl>
                                        <p:attrNameLst>
                                          <p:attrName>r</p:attrName>
                                        </p:attrNameLst>
                                      </p:cBhvr>
                                    </p:animRot>
                                    <p:animRot by="-240000">
                                      <p:cBhvr>
                                        <p:cTn id="63" dur="600" fill="hold">
                                          <p:stCondLst>
                                            <p:cond delay="1800"/>
                                          </p:stCondLst>
                                        </p:cTn>
                                        <p:tgtEl>
                                          <p:spTgt spid="29"/>
                                        </p:tgtEl>
                                        <p:attrNameLst>
                                          <p:attrName>r</p:attrName>
                                        </p:attrNameLst>
                                      </p:cBhvr>
                                    </p:animRot>
                                    <p:animRot by="120000">
                                      <p:cBhvr>
                                        <p:cTn id="64"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63" presetClass="path" presetSubtype="0" accel="50000" decel="50000" fill="hold" nodeType="clickEffect">
                                  <p:stCondLst>
                                    <p:cond delay="0"/>
                                  </p:stCondLst>
                                  <p:childTnLst>
                                    <p:animMotion origin="layout" path="M 8.33333E-7 4.68393E-6 L 0.18802 -0.00062 " pathEditMode="relative" rAng="0" ptsTypes="AA">
                                      <p:cBhvr>
                                        <p:cTn id="69" dur="2000" fill="hold"/>
                                        <p:tgtEl>
                                          <p:spTgt spid="26"/>
                                        </p:tgtEl>
                                        <p:attrNameLst>
                                          <p:attrName>ppt_x</p:attrName>
                                          <p:attrName>ppt_y</p:attrName>
                                        </p:attrNameLst>
                                      </p:cBhvr>
                                      <p:rCtr x="9392" y="-31"/>
                                    </p:animMotion>
                                  </p:childTnLst>
                                </p:cTn>
                              </p:par>
                            </p:childTnLst>
                          </p:cTn>
                        </p:par>
                      </p:childTnLst>
                    </p:cTn>
                  </p:par>
                  <p:par>
                    <p:cTn id="70" fill="hold">
                      <p:stCondLst>
                        <p:cond delay="indefinite"/>
                      </p:stCondLst>
                      <p:childTnLst>
                        <p:par>
                          <p:cTn id="71" fill="hold">
                            <p:stCondLst>
                              <p:cond delay="0"/>
                            </p:stCondLst>
                            <p:childTnLst>
                              <p:par>
                                <p:cTn id="72" presetID="63" presetClass="path" presetSubtype="0" accel="50000" decel="50000" fill="hold" nodeType="clickEffect">
                                  <p:stCondLst>
                                    <p:cond delay="0"/>
                                  </p:stCondLst>
                                  <p:childTnLst>
                                    <p:animMotion origin="layout" path="M 0.18802 -0.00062 L 0.46302 -0.00062 " pathEditMode="relative" rAng="0" ptsTypes="AA">
                                      <p:cBhvr>
                                        <p:cTn id="73" dur="2000" fill="hold"/>
                                        <p:tgtEl>
                                          <p:spTgt spid="26"/>
                                        </p:tgtEl>
                                        <p:attrNameLst>
                                          <p:attrName>ppt_x</p:attrName>
                                          <p:attrName>ppt_y</p:attrName>
                                        </p:attrNameLst>
                                      </p:cBhvr>
                                      <p:rCtr x="13750" y="0"/>
                                    </p:animMotion>
                                  </p:childTnLst>
                                </p:cTn>
                              </p:par>
                            </p:childTnLst>
                          </p:cTn>
                        </p:par>
                      </p:childTnLst>
                    </p:cTn>
                  </p:par>
                  <p:par>
                    <p:cTn id="74" fill="hold">
                      <p:stCondLst>
                        <p:cond delay="indefinite"/>
                      </p:stCondLst>
                      <p:childTnLst>
                        <p:par>
                          <p:cTn id="75" fill="hold">
                            <p:stCondLst>
                              <p:cond delay="0"/>
                            </p:stCondLst>
                            <p:childTnLst>
                              <p:par>
                                <p:cTn id="76" presetID="63" presetClass="path" presetSubtype="0" accel="50000" decel="50000" fill="hold" nodeType="clickEffect">
                                  <p:stCondLst>
                                    <p:cond delay="0"/>
                                  </p:stCondLst>
                                  <p:childTnLst>
                                    <p:animMotion origin="layout" path="M 0.46302 -0.00062 L 0.85469 -0.00062 " pathEditMode="relative" rAng="0" ptsTypes="AA">
                                      <p:cBhvr>
                                        <p:cTn id="77" dur="2000" fill="hold"/>
                                        <p:tgtEl>
                                          <p:spTgt spid="26"/>
                                        </p:tgtEl>
                                        <p:attrNameLst>
                                          <p:attrName>ppt_x</p:attrName>
                                          <p:attrName>ppt_y</p:attrName>
                                        </p:attrNameLst>
                                      </p:cBhvr>
                                      <p:rCtr x="19583" y="0"/>
                                    </p:animMotion>
                                  </p:childTnLst>
                                </p:cTn>
                              </p:par>
                            </p:childTnLst>
                          </p:cTn>
                        </p:par>
                        <p:par>
                          <p:cTn id="78" fill="hold">
                            <p:stCondLst>
                              <p:cond delay="2000"/>
                            </p:stCondLst>
                            <p:childTnLst>
                              <p:par>
                                <p:cTn id="79" presetID="1" presetClass="entr" presetSubtype="0"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xit" presetSubtype="0" fill="hold" nodeType="withEffect">
                                  <p:stCondLst>
                                    <p:cond delay="150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150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xit" presetSubtype="0" fill="hold" grpId="1" nodeType="withEffect">
                                  <p:stCondLst>
                                    <p:cond delay="1500"/>
                                  </p:stCondLst>
                                  <p:childTnLst>
                                    <p:set>
                                      <p:cBhvr>
                                        <p:cTn id="9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5.55556E-7 -3.03423E-6 L 0.17743 -3.03423E-6 " pathEditMode="relative" rAng="0" ptsTypes="AA">
                                      <p:cBhvr>
                                        <p:cTn id="95" dur="2000" fill="hold"/>
                                        <p:tgtEl>
                                          <p:spTgt spid="27"/>
                                        </p:tgtEl>
                                        <p:attrNameLst>
                                          <p:attrName>ppt_x</p:attrName>
                                          <p:attrName>ppt_y</p:attrName>
                                        </p:attrNameLst>
                                      </p:cBhvr>
                                      <p:rCtr x="8872" y="0"/>
                                    </p:animMotion>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0.17743 -4.13506E-6 L 0.45243 -4.13506E-6 " pathEditMode="relative" rAng="0" ptsTypes="AA">
                                      <p:cBhvr>
                                        <p:cTn id="99" dur="2000" fill="hold"/>
                                        <p:tgtEl>
                                          <p:spTgt spid="27"/>
                                        </p:tgtEl>
                                        <p:attrNameLst>
                                          <p:attrName>ppt_x</p:attrName>
                                          <p:attrName>ppt_y</p:attrName>
                                        </p:attrNameLst>
                                      </p:cBhvr>
                                      <p:rCtr x="13750" y="0"/>
                                    </p:animMotion>
                                  </p:childTnLst>
                                </p:cTn>
                              </p:par>
                            </p:childTnLst>
                          </p:cTn>
                        </p:par>
                      </p:childTnLst>
                    </p:cTn>
                  </p:par>
                  <p:par>
                    <p:cTn id="100" fill="hold">
                      <p:stCondLst>
                        <p:cond delay="indefinite"/>
                      </p:stCondLst>
                      <p:childTnLst>
                        <p:par>
                          <p:cTn id="101" fill="hold">
                            <p:stCondLst>
                              <p:cond delay="0"/>
                            </p:stCondLst>
                            <p:childTnLst>
                              <p:par>
                                <p:cTn id="102" presetID="63" presetClass="path" presetSubtype="0" accel="50000" decel="50000" fill="hold" nodeType="clickEffect">
                                  <p:stCondLst>
                                    <p:cond delay="0"/>
                                  </p:stCondLst>
                                  <p:childTnLst>
                                    <p:animMotion origin="layout" path="M 0.45243 4.44444E-6 L 0.82743 4.44444E-6 " pathEditMode="relative" rAng="0" ptsTypes="AA">
                                      <p:cBhvr>
                                        <p:cTn id="103" dur="2000" fill="hold"/>
                                        <p:tgtEl>
                                          <p:spTgt spid="27"/>
                                        </p:tgtEl>
                                        <p:attrNameLst>
                                          <p:attrName>ppt_x</p:attrName>
                                          <p:attrName>ppt_y</p:attrName>
                                        </p:attrNameLst>
                                      </p:cBhvr>
                                      <p:rCtr x="18750" y="0"/>
                                    </p:animMotion>
                                  </p:childTnLst>
                                </p:cTn>
                              </p:par>
                            </p:childTnLst>
                          </p:cTn>
                        </p:par>
                        <p:par>
                          <p:cTn id="104" fill="hold">
                            <p:stCondLst>
                              <p:cond delay="2000"/>
                            </p:stCondLst>
                            <p:childTnLst>
                              <p:par>
                                <p:cTn id="105" presetID="1" presetClass="entr" presetSubtype="0" fill="hold" nodeType="after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childTnLst>
                                </p:cTn>
                              </p:par>
                              <p:par>
                                <p:cTn id="111" presetID="1" presetClass="exit" presetSubtype="0" fill="hold" nodeType="withEffect">
                                  <p:stCondLst>
                                    <p:cond delay="1500"/>
                                  </p:stCondLst>
                                  <p:childTnLst>
                                    <p:set>
                                      <p:cBhvr>
                                        <p:cTn id="112" dur="1" fill="hold">
                                          <p:stCondLst>
                                            <p:cond delay="0"/>
                                          </p:stCondLst>
                                        </p:cTn>
                                        <p:tgtEl>
                                          <p:spTgt spid="34"/>
                                        </p:tgtEl>
                                        <p:attrNameLst>
                                          <p:attrName>style.visibility</p:attrName>
                                        </p:attrNameLst>
                                      </p:cBhvr>
                                      <p:to>
                                        <p:strVal val="hidden"/>
                                      </p:to>
                                    </p:set>
                                  </p:childTnLst>
                                </p:cTn>
                              </p:par>
                              <p:par>
                                <p:cTn id="113" presetID="1" presetClass="exit" presetSubtype="0" fill="hold" nodeType="withEffect">
                                  <p:stCondLst>
                                    <p:cond delay="1500"/>
                                  </p:stCondLst>
                                  <p:childTnLst>
                                    <p:set>
                                      <p:cBhvr>
                                        <p:cTn id="114" dur="1" fill="hold">
                                          <p:stCondLst>
                                            <p:cond delay="0"/>
                                          </p:stCondLst>
                                        </p:cTn>
                                        <p:tgtEl>
                                          <p:spTgt spid="35"/>
                                        </p:tgtEl>
                                        <p:attrNameLst>
                                          <p:attrName>style.visibility</p:attrName>
                                        </p:attrNameLst>
                                      </p:cBhvr>
                                      <p:to>
                                        <p:strVal val="hidden"/>
                                      </p:to>
                                    </p:set>
                                  </p:childTnLst>
                                </p:cTn>
                              </p:par>
                              <p:par>
                                <p:cTn id="115" presetID="1" presetClass="exit" presetSubtype="0" fill="hold" grpId="1" nodeType="withEffect">
                                  <p:stCondLst>
                                    <p:cond delay="1500"/>
                                  </p:stCondLst>
                                  <p:childTnLst>
                                    <p:set>
                                      <p:cBhvr>
                                        <p:cTn id="11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7" restart="whenNotActive" fill="hold" evtFilter="cancelBubble" nodeType="interactiveSeq">
                <p:stCondLst>
                  <p:cond evt="onClick" delay="0">
                    <p:tgtEl>
                      <p:spTgt spid="28"/>
                    </p:tgtEl>
                  </p:cond>
                </p:stCondLst>
                <p:endSync evt="end" delay="0">
                  <p:rtn val="all"/>
                </p:endSync>
                <p:childTnLst>
                  <p:par>
                    <p:cTn id="118" fill="hold">
                      <p:stCondLst>
                        <p:cond delay="0"/>
                      </p:stCondLst>
                      <p:childTnLst>
                        <p:par>
                          <p:cTn id="119" fill="hold">
                            <p:stCondLst>
                              <p:cond delay="0"/>
                            </p:stCondLst>
                            <p:childTnLst>
                              <p:par>
                                <p:cTn id="120" presetID="63" presetClass="path" presetSubtype="0" accel="50000" decel="50000" fill="hold" nodeType="clickEffect">
                                  <p:stCondLst>
                                    <p:cond delay="0"/>
                                  </p:stCondLst>
                                  <p:childTnLst>
                                    <p:animMotion origin="layout" path="M 1.38889E-6 1.55103E-6 L 0.16545 0.00894 " pathEditMode="relative" rAng="0" ptsTypes="AA">
                                      <p:cBhvr>
                                        <p:cTn id="121" dur="2000" fill="hold"/>
                                        <p:tgtEl>
                                          <p:spTgt spid="28"/>
                                        </p:tgtEl>
                                        <p:attrNameLst>
                                          <p:attrName>ppt_x</p:attrName>
                                          <p:attrName>ppt_y</p:attrName>
                                        </p:attrNameLst>
                                      </p:cBhvr>
                                      <p:rCtr x="8264" y="432"/>
                                    </p:animMotion>
                                  </p:childTnLst>
                                </p:cTn>
                              </p:par>
                            </p:childTnLst>
                          </p:cTn>
                        </p:par>
                      </p:childTnLst>
                    </p:cTn>
                  </p:par>
                  <p:par>
                    <p:cTn id="122" fill="hold">
                      <p:stCondLst>
                        <p:cond delay="indefinite"/>
                      </p:stCondLst>
                      <p:childTnLst>
                        <p:par>
                          <p:cTn id="123" fill="hold">
                            <p:stCondLst>
                              <p:cond delay="0"/>
                            </p:stCondLst>
                            <p:childTnLst>
                              <p:par>
                                <p:cTn id="124" presetID="63" presetClass="path" presetSubtype="0" accel="50000" decel="50000" fill="hold" nodeType="clickEffect">
                                  <p:stCondLst>
                                    <p:cond delay="0"/>
                                  </p:stCondLst>
                                  <p:childTnLst>
                                    <p:animMotion origin="layout" path="M 0.16545 0.00894 L 0.44045 0.00894 " pathEditMode="relative" rAng="0" ptsTypes="AA">
                                      <p:cBhvr>
                                        <p:cTn id="125" dur="2000" fill="hold"/>
                                        <p:tgtEl>
                                          <p:spTgt spid="28"/>
                                        </p:tgtEl>
                                        <p:attrNameLst>
                                          <p:attrName>ppt_x</p:attrName>
                                          <p:attrName>ppt_y</p:attrName>
                                        </p:attrNameLst>
                                      </p:cBhvr>
                                      <p:rCtr x="13750" y="0"/>
                                    </p:animMotion>
                                  </p:childTnLst>
                                </p:cTn>
                              </p:par>
                            </p:childTnLst>
                          </p:cTn>
                        </p:par>
                      </p:childTnLst>
                    </p:cTn>
                  </p:par>
                  <p:par>
                    <p:cTn id="126" fill="hold">
                      <p:stCondLst>
                        <p:cond delay="indefinite"/>
                      </p:stCondLst>
                      <p:childTnLst>
                        <p:par>
                          <p:cTn id="127" fill="hold">
                            <p:stCondLst>
                              <p:cond delay="0"/>
                            </p:stCondLst>
                            <p:childTnLst>
                              <p:par>
                                <p:cTn id="128" presetID="63" presetClass="path" presetSubtype="0" accel="50000" decel="50000" fill="hold" nodeType="clickEffect">
                                  <p:stCondLst>
                                    <p:cond delay="0"/>
                                  </p:stCondLst>
                                  <p:childTnLst>
                                    <p:animMotion origin="layout" path="M 0.44045 0.00895 L 0.81545 0.00895 " pathEditMode="relative" rAng="0" ptsTypes="AA">
                                      <p:cBhvr>
                                        <p:cTn id="129" dur="2000" fill="hold"/>
                                        <p:tgtEl>
                                          <p:spTgt spid="28"/>
                                        </p:tgtEl>
                                        <p:attrNameLst>
                                          <p:attrName>ppt_x</p:attrName>
                                          <p:attrName>ppt_y</p:attrName>
                                        </p:attrNameLst>
                                      </p:cBhvr>
                                      <p:rCtr x="18750" y="0"/>
                                    </p:animMotion>
                                  </p:childTnLst>
                                </p:cTn>
                              </p:par>
                            </p:childTnLst>
                          </p:cTn>
                        </p:par>
                        <p:par>
                          <p:cTn id="130" fill="hold">
                            <p:stCondLst>
                              <p:cond delay="2000"/>
                            </p:stCondLst>
                            <p:childTnLst>
                              <p:par>
                                <p:cTn id="131" presetID="1" presetClass="entr" presetSubtype="0" fill="hold" nodeType="afterEffect">
                                  <p:stCondLst>
                                    <p:cond delay="0"/>
                                  </p:stCondLst>
                                  <p:childTnLst>
                                    <p:set>
                                      <p:cBhvr>
                                        <p:cTn id="132" dur="1" fill="hold">
                                          <p:stCondLst>
                                            <p:cond delay="0"/>
                                          </p:stCondLst>
                                        </p:cTn>
                                        <p:tgtEl>
                                          <p:spTgt spid="37"/>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3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6"/>
                                        </p:tgtEl>
                                        <p:attrNameLst>
                                          <p:attrName>style.visibility</p:attrName>
                                        </p:attrNameLst>
                                      </p:cBhvr>
                                      <p:to>
                                        <p:strVal val="visible"/>
                                      </p:to>
                                    </p:set>
                                  </p:childTnLst>
                                </p:cTn>
                              </p:par>
                              <p:par>
                                <p:cTn id="137" presetID="1" presetClass="exit" presetSubtype="0" fill="hold" nodeType="withEffect">
                                  <p:stCondLst>
                                    <p:cond delay="1500"/>
                                  </p:stCondLst>
                                  <p:childTnLst>
                                    <p:set>
                                      <p:cBhvr>
                                        <p:cTn id="138" dur="1" fill="hold">
                                          <p:stCondLst>
                                            <p:cond delay="0"/>
                                          </p:stCondLst>
                                        </p:cTn>
                                        <p:tgtEl>
                                          <p:spTgt spid="37"/>
                                        </p:tgtEl>
                                        <p:attrNameLst>
                                          <p:attrName>style.visibility</p:attrName>
                                        </p:attrNameLst>
                                      </p:cBhvr>
                                      <p:to>
                                        <p:strVal val="hidden"/>
                                      </p:to>
                                    </p:set>
                                  </p:childTnLst>
                                </p:cTn>
                              </p:par>
                              <p:par>
                                <p:cTn id="139" presetID="1" presetClass="exit" presetSubtype="0" fill="hold" nodeType="withEffect">
                                  <p:stCondLst>
                                    <p:cond delay="1500"/>
                                  </p:stCondLst>
                                  <p:childTnLst>
                                    <p:set>
                                      <p:cBhvr>
                                        <p:cTn id="140" dur="1" fill="hold">
                                          <p:stCondLst>
                                            <p:cond delay="0"/>
                                          </p:stCondLst>
                                        </p:cTn>
                                        <p:tgtEl>
                                          <p:spTgt spid="38"/>
                                        </p:tgtEl>
                                        <p:attrNameLst>
                                          <p:attrName>style.visibility</p:attrName>
                                        </p:attrNameLst>
                                      </p:cBhvr>
                                      <p:to>
                                        <p:strVal val="hidden"/>
                                      </p:to>
                                    </p:set>
                                  </p:childTnLst>
                                </p:cTn>
                              </p:par>
                              <p:par>
                                <p:cTn id="141" presetID="1" presetClass="exit" presetSubtype="0" fill="hold" grpId="1" nodeType="withEffect">
                                  <p:stCondLst>
                                    <p:cond delay="1500"/>
                                  </p:stCondLst>
                                  <p:childTnLst>
                                    <p:set>
                                      <p:cBhvr>
                                        <p:cTn id="142"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3" restart="whenNotActive" fill="hold" evtFilter="cancelBubble" nodeType="interactiveSeq">
                <p:stCondLst>
                  <p:cond evt="onClick" delay="0">
                    <p:tgtEl>
                      <p:spTgt spid="29"/>
                    </p:tgtEl>
                  </p:cond>
                </p:stCondLst>
                <p:endSync evt="end" delay="0">
                  <p:rtn val="all"/>
                </p:endSync>
                <p:childTnLst>
                  <p:par>
                    <p:cTn id="144" fill="hold">
                      <p:stCondLst>
                        <p:cond delay="0"/>
                      </p:stCondLst>
                      <p:childTnLst>
                        <p:par>
                          <p:cTn id="145" fill="hold">
                            <p:stCondLst>
                              <p:cond delay="0"/>
                            </p:stCondLst>
                            <p:childTnLst>
                              <p:par>
                                <p:cTn id="146" presetID="63" presetClass="path" presetSubtype="0" accel="50000" decel="50000" fill="hold" nodeType="clickEffect">
                                  <p:stCondLst>
                                    <p:cond delay="0"/>
                                  </p:stCondLst>
                                  <p:childTnLst>
                                    <p:animMotion origin="layout" path="M 2.77778E-7 -1.53562E-6 L 0.14184 -0.00277 " pathEditMode="relative" rAng="0" ptsTypes="AA">
                                      <p:cBhvr>
                                        <p:cTn id="147" dur="2000" fill="hold"/>
                                        <p:tgtEl>
                                          <p:spTgt spid="29"/>
                                        </p:tgtEl>
                                        <p:attrNameLst>
                                          <p:attrName>ppt_x</p:attrName>
                                          <p:attrName>ppt_y</p:attrName>
                                        </p:attrNameLst>
                                      </p:cBhvr>
                                      <p:rCtr x="7083" y="-154"/>
                                    </p:animMotion>
                                  </p:childTnLst>
                                </p:cTn>
                              </p:par>
                            </p:childTnLst>
                          </p:cTn>
                        </p:par>
                      </p:childTnLst>
                    </p:cTn>
                  </p:par>
                  <p:par>
                    <p:cTn id="148" fill="hold">
                      <p:stCondLst>
                        <p:cond delay="indefinite"/>
                      </p:stCondLst>
                      <p:childTnLst>
                        <p:par>
                          <p:cTn id="149" fill="hold">
                            <p:stCondLst>
                              <p:cond delay="0"/>
                            </p:stCondLst>
                            <p:childTnLst>
                              <p:par>
                                <p:cTn id="150" presetID="63" presetClass="path" presetSubtype="0" accel="50000" decel="50000" fill="hold" nodeType="clickEffect">
                                  <p:stCondLst>
                                    <p:cond delay="0"/>
                                  </p:stCondLst>
                                  <p:childTnLst>
                                    <p:animMotion origin="layout" path="M 0.14184 -0.00277 L 0.44184 -0.00277 " pathEditMode="relative" rAng="0" ptsTypes="AA">
                                      <p:cBhvr>
                                        <p:cTn id="151" dur="2000" fill="hold"/>
                                        <p:tgtEl>
                                          <p:spTgt spid="29"/>
                                        </p:tgtEl>
                                        <p:attrNameLst>
                                          <p:attrName>ppt_x</p:attrName>
                                          <p:attrName>ppt_y</p:attrName>
                                        </p:attrNameLst>
                                      </p:cBhvr>
                                      <p:rCtr x="15000" y="0"/>
                                    </p:animMotion>
                                  </p:childTnLst>
                                </p:cTn>
                              </p:par>
                            </p:childTnLst>
                          </p:cTn>
                        </p:par>
                      </p:childTnLst>
                    </p:cTn>
                  </p:par>
                  <p:par>
                    <p:cTn id="152" fill="hold">
                      <p:stCondLst>
                        <p:cond delay="indefinite"/>
                      </p:stCondLst>
                      <p:childTnLst>
                        <p:par>
                          <p:cTn id="153" fill="hold">
                            <p:stCondLst>
                              <p:cond delay="0"/>
                            </p:stCondLst>
                            <p:childTnLst>
                              <p:par>
                                <p:cTn id="154" presetID="63" presetClass="path" presetSubtype="0" accel="50000" decel="50000" fill="hold" nodeType="clickEffect">
                                  <p:stCondLst>
                                    <p:cond delay="0"/>
                                  </p:stCondLst>
                                  <p:childTnLst>
                                    <p:animMotion origin="layout" path="M 0.44184 -0.00277 L 0.80017 -0.00277 " pathEditMode="relative" rAng="0" ptsTypes="AA">
                                      <p:cBhvr>
                                        <p:cTn id="155" dur="2000" fill="hold"/>
                                        <p:tgtEl>
                                          <p:spTgt spid="29"/>
                                        </p:tgtEl>
                                        <p:attrNameLst>
                                          <p:attrName>ppt_x</p:attrName>
                                          <p:attrName>ppt_y</p:attrName>
                                        </p:attrNameLst>
                                      </p:cBhvr>
                                      <p:rCtr x="17917" y="0"/>
                                    </p:animMotion>
                                  </p:childTnLst>
                                </p:cTn>
                              </p:par>
                            </p:childTnLst>
                          </p:cTn>
                        </p:par>
                        <p:par>
                          <p:cTn id="156" fill="hold">
                            <p:stCondLst>
                              <p:cond delay="2000"/>
                            </p:stCondLst>
                            <p:childTnLst>
                              <p:par>
                                <p:cTn id="157" presetID="1" presetClass="entr" presetSubtype="0" fill="hold" nodeType="afterEffect">
                                  <p:stCondLst>
                                    <p:cond delay="0"/>
                                  </p:stCondLst>
                                  <p:childTnLst>
                                    <p:set>
                                      <p:cBhvr>
                                        <p:cTn id="158" dur="1" fill="hold">
                                          <p:stCondLst>
                                            <p:cond delay="0"/>
                                          </p:stCondLst>
                                        </p:cTn>
                                        <p:tgtEl>
                                          <p:spTgt spid="40"/>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1"/>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childTnLst>
                                </p:cTn>
                              </p:par>
                              <p:par>
                                <p:cTn id="163" presetID="1" presetClass="exit" presetSubtype="0" fill="hold" nodeType="withEffect">
                                  <p:stCondLst>
                                    <p:cond delay="1500"/>
                                  </p:stCondLst>
                                  <p:childTnLst>
                                    <p:set>
                                      <p:cBhvr>
                                        <p:cTn id="164" dur="1" fill="hold">
                                          <p:stCondLst>
                                            <p:cond delay="0"/>
                                          </p:stCondLst>
                                        </p:cTn>
                                        <p:tgtEl>
                                          <p:spTgt spid="40"/>
                                        </p:tgtEl>
                                        <p:attrNameLst>
                                          <p:attrName>style.visibility</p:attrName>
                                        </p:attrNameLst>
                                      </p:cBhvr>
                                      <p:to>
                                        <p:strVal val="hidden"/>
                                      </p:to>
                                    </p:set>
                                  </p:childTnLst>
                                </p:cTn>
                              </p:par>
                              <p:par>
                                <p:cTn id="165" presetID="1" presetClass="exit" presetSubtype="0" fill="hold" nodeType="withEffect">
                                  <p:stCondLst>
                                    <p:cond delay="1500"/>
                                  </p:stCondLst>
                                  <p:childTnLst>
                                    <p:set>
                                      <p:cBhvr>
                                        <p:cTn id="166" dur="1" fill="hold">
                                          <p:stCondLst>
                                            <p:cond delay="0"/>
                                          </p:stCondLst>
                                        </p:cTn>
                                        <p:tgtEl>
                                          <p:spTgt spid="41"/>
                                        </p:tgtEl>
                                        <p:attrNameLst>
                                          <p:attrName>style.visibility</p:attrName>
                                        </p:attrNameLst>
                                      </p:cBhvr>
                                      <p:to>
                                        <p:strVal val="hidden"/>
                                      </p:to>
                                    </p:set>
                                  </p:childTnLst>
                                </p:cTn>
                              </p:par>
                              <p:par>
                                <p:cTn id="167" presetID="1" presetClass="exit" presetSubtype="0" fill="hold" grpId="1" nodeType="withEffect">
                                  <p:stCondLst>
                                    <p:cond delay="1500"/>
                                  </p:stCondLst>
                                  <p:childTnLst>
                                    <p:set>
                                      <p:cBhvr>
                                        <p:cTn id="16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6261"/>
            <a:ext cx="11373853" cy="4531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385" y="3295296"/>
            <a:ext cx="7292468"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128336"/>
            <a:ext cx="4973053" cy="2845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32164" y="3824686"/>
            <a:ext cx="6337991" cy="2154432"/>
          </a:xfrm>
          <a:prstGeom prst="rect">
            <a:avLst/>
          </a:prstGeom>
          <a:noFill/>
        </p:spPr>
        <p:txBody>
          <a:bodyPr wrap="square" lIns="121917" tIns="60958" rIns="121917" bIns="60958" rtlCol="0">
            <a:spAutoFit/>
          </a:bodyPr>
          <a:lstStyle/>
          <a:p>
            <a:pPr algn="just"/>
            <a:r>
              <a:rPr lang="en-US" sz="4400">
                <a:solidFill>
                  <a:srgbClr val="0000FF"/>
                </a:solidFill>
                <a:latin typeface="Times New Roman" pitchFamily="18" charset="0"/>
                <a:cs typeface="Times New Roman" pitchFamily="18" charset="0"/>
              </a:rPr>
              <a:t>Theo qui định của bộ y tế để rửa tay đúng cách có bao nhiêu </a:t>
            </a:r>
            <a:r>
              <a:rPr lang="en-US" sz="4400" smtClean="0">
                <a:solidFill>
                  <a:srgbClr val="0000FF"/>
                </a:solidFill>
                <a:latin typeface="Times New Roman" pitchFamily="18" charset="0"/>
                <a:cs typeface="Times New Roman" pitchFamily="18" charset="0"/>
              </a:rPr>
              <a:t>bước</a:t>
            </a:r>
            <a:endParaRPr lang="en-US" sz="44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3352800" y="1603076"/>
            <a:ext cx="5277853" cy="738660"/>
          </a:xfrm>
          <a:prstGeom prst="rect">
            <a:avLst/>
          </a:prstGeom>
          <a:noFill/>
        </p:spPr>
        <p:txBody>
          <a:bodyPr wrap="square" lIns="121917" tIns="60958" rIns="121917" bIns="60958" rtlCol="0">
            <a:spAutoFit/>
          </a:bodyPr>
          <a:lstStyle/>
          <a:p>
            <a:pPr algn="ctr"/>
            <a:r>
              <a:rPr lang="en-US" sz="4000" smtClean="0">
                <a:solidFill>
                  <a:srgbClr val="0000FF"/>
                </a:solidFill>
                <a:latin typeface="Times New Roman" pitchFamily="18" charset="0"/>
                <a:cs typeface="Times New Roman" pitchFamily="18" charset="0"/>
              </a:rPr>
              <a:t>7 Bước</a:t>
            </a:r>
            <a:endParaRPr lang="en-US" sz="4000">
              <a:solidFill>
                <a:srgbClr val="0000FF"/>
              </a:solidFill>
              <a:latin typeface="Times New Roman" pitchFamily="18" charset="0"/>
              <a:cs typeface="Times New Roman"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73997"/>
            <a:ext cx="6400800" cy="51840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526" y="2261938"/>
            <a:ext cx="9705474" cy="46194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3465095" y="-799248"/>
            <a:ext cx="6186905" cy="2805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15916" y="2610852"/>
            <a:ext cx="8614610" cy="3570204"/>
          </a:xfrm>
          <a:prstGeom prst="rect">
            <a:avLst/>
          </a:prstGeom>
          <a:noFill/>
        </p:spPr>
        <p:txBody>
          <a:bodyPr wrap="square" lIns="121917" tIns="60958" rIns="121917" bIns="60958" rtlCol="0">
            <a:spAutoFit/>
          </a:bodyPr>
          <a:lstStyle/>
          <a:p>
            <a:r>
              <a:rPr lang="en-US" sz="2800">
                <a:solidFill>
                  <a:srgbClr val="0000FF"/>
                </a:solidFill>
                <a:latin typeface="Times New Roman" pitchFamily="18" charset="0"/>
                <a:cs typeface="Times New Roman" pitchFamily="18" charset="0"/>
              </a:rPr>
              <a:t>Theo em bài toán sau thiếu nội dung nào?</a:t>
            </a:r>
          </a:p>
          <a:p>
            <a:r>
              <a:rPr lang="en-US" sz="2800">
                <a:solidFill>
                  <a:srgbClr val="0000FF"/>
                </a:solidFill>
                <a:latin typeface="Times New Roman" pitchFamily="18" charset="0"/>
                <a:cs typeface="Times New Roman" pitchFamily="18" charset="0"/>
              </a:rPr>
              <a:t>Cho hình chữ nhật có chiều dài gấp đôi chiều rộng. Tính chu vi của hình chữ nhật trên</a:t>
            </a:r>
            <a:r>
              <a:rPr lang="en-US" sz="2800" smtClean="0">
                <a:solidFill>
                  <a:srgbClr val="0000FF"/>
                </a:solidFill>
                <a:latin typeface="Times New Roman" pitchFamily="18" charset="0"/>
                <a:cs typeface="Times New Roman" pitchFamily="18" charset="0"/>
              </a:rPr>
              <a:t>.</a:t>
            </a:r>
          </a:p>
          <a:p>
            <a:pPr marL="514350" indent="-514350">
              <a:buAutoNum type="alphaUcPeriod"/>
            </a:pPr>
            <a:r>
              <a:rPr lang="en-US" sz="2800" smtClean="0">
                <a:solidFill>
                  <a:srgbClr val="0000FF"/>
                </a:solidFill>
              </a:rPr>
              <a:t>Thiếu </a:t>
            </a:r>
            <a:r>
              <a:rPr lang="en-US" sz="2800">
                <a:solidFill>
                  <a:srgbClr val="0000FF"/>
                </a:solidFill>
              </a:rPr>
              <a:t>đơn vị các cạnh hình chữ nhật </a:t>
            </a:r>
            <a:endParaRPr lang="en-US" sz="2800" smtClean="0">
              <a:solidFill>
                <a:srgbClr val="0000FF"/>
              </a:solidFill>
            </a:endParaRPr>
          </a:p>
          <a:p>
            <a:pPr marL="514350" indent="-514350">
              <a:buFontTx/>
              <a:buAutoNum type="alphaUcPeriod"/>
            </a:pPr>
            <a:r>
              <a:rPr lang="en-US" sz="2800" smtClean="0">
                <a:solidFill>
                  <a:srgbClr val="0000FF"/>
                </a:solidFill>
              </a:rPr>
              <a:t>Thiếu </a:t>
            </a:r>
            <a:r>
              <a:rPr lang="en-US" sz="2800">
                <a:solidFill>
                  <a:srgbClr val="0000FF"/>
                </a:solidFill>
              </a:rPr>
              <a:t>chu vi của hình chữ </a:t>
            </a:r>
            <a:r>
              <a:rPr lang="en-US" sz="2800" smtClean="0">
                <a:solidFill>
                  <a:srgbClr val="0000FF"/>
                </a:solidFill>
              </a:rPr>
              <a:t>nhật</a:t>
            </a:r>
          </a:p>
          <a:p>
            <a:pPr marL="514350" indent="-514350">
              <a:buFontTx/>
              <a:buAutoNum type="alphaUcPeriod"/>
            </a:pPr>
            <a:r>
              <a:rPr lang="en-US" sz="2800" smtClean="0">
                <a:solidFill>
                  <a:srgbClr val="0000FF"/>
                </a:solidFill>
              </a:rPr>
              <a:t> Thiếu </a:t>
            </a:r>
            <a:r>
              <a:rPr lang="en-US" sz="2800">
                <a:solidFill>
                  <a:srgbClr val="0000FF"/>
                </a:solidFill>
              </a:rPr>
              <a:t>độ dài chiều dài và chiều rộng hình chữ </a:t>
            </a:r>
            <a:r>
              <a:rPr lang="en-US" sz="2800" smtClean="0">
                <a:solidFill>
                  <a:srgbClr val="0000FF"/>
                </a:solidFill>
              </a:rPr>
              <a:t>nhật</a:t>
            </a:r>
          </a:p>
          <a:p>
            <a:pPr marL="514350" indent="-514350">
              <a:buFontTx/>
              <a:buAutoNum type="alphaUcPeriod"/>
            </a:pPr>
            <a:r>
              <a:rPr lang="en-US" sz="2800" smtClean="0">
                <a:solidFill>
                  <a:srgbClr val="0000FF"/>
                </a:solidFill>
              </a:rPr>
              <a:t> </a:t>
            </a:r>
            <a:r>
              <a:rPr lang="en-US" sz="2800">
                <a:solidFill>
                  <a:srgbClr val="0000FF"/>
                </a:solidFill>
              </a:rPr>
              <a:t>Thiếu độ dài chiều dài hoặc chiều rộng của hình chữ </a:t>
            </a:r>
            <a:r>
              <a:rPr lang="en-US" sz="2800" smtClean="0">
                <a:solidFill>
                  <a:srgbClr val="0000FF"/>
                </a:solidFill>
              </a:rPr>
              <a:t>nhật</a:t>
            </a:r>
            <a:endParaRPr lang="en-US" sz="3200">
              <a:solidFill>
                <a:srgbClr val="0000FF"/>
              </a:solidFill>
              <a:latin typeface="Times New Roman" pitchFamily="18" charset="0"/>
              <a:cs typeface="Times New Roman" pitchFamily="18" charset="0"/>
            </a:endParaRPr>
          </a:p>
        </p:txBody>
      </p:sp>
      <p:sp>
        <p:nvSpPr>
          <p:cNvPr id="6" name="TextBox 5"/>
          <p:cNvSpPr txBox="1"/>
          <p:nvPr/>
        </p:nvSpPr>
        <p:spPr>
          <a:xfrm>
            <a:off x="4138862" y="494889"/>
            <a:ext cx="4892843" cy="984881"/>
          </a:xfrm>
          <a:prstGeom prst="rect">
            <a:avLst/>
          </a:prstGeom>
          <a:noFill/>
        </p:spPr>
        <p:txBody>
          <a:bodyPr wrap="square" lIns="121917" tIns="60958" rIns="121917" bIns="60958" rtlCol="0">
            <a:spAutoFit/>
          </a:bodyPr>
          <a:lstStyle/>
          <a:p>
            <a:r>
              <a:rPr lang="en-US" sz="2800" smtClean="0">
                <a:solidFill>
                  <a:srgbClr val="0000FF"/>
                </a:solidFill>
              </a:rPr>
              <a:t>D. Thiếu </a:t>
            </a:r>
            <a:r>
              <a:rPr lang="en-US" sz="2800">
                <a:solidFill>
                  <a:srgbClr val="0000FF"/>
                </a:solidFill>
              </a:rPr>
              <a:t>độ dài chiều dài hoặc chiều rộng của hình chữ nhật</a:t>
            </a:r>
            <a:endParaRPr lang="en-US" sz="2800">
              <a:solidFill>
                <a:srgbClr val="0000FF"/>
              </a:solidFill>
              <a:latin typeface="Times New Roman" pitchFamily="18" charset="0"/>
              <a:cs typeface="Times New Roman" pitchFamily="18"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63"/>
          <p:cNvSpPr>
            <a:spLocks noChangeArrowheads="1"/>
          </p:cNvSpPr>
          <p:nvPr/>
        </p:nvSpPr>
        <p:spPr bwMode="auto">
          <a:xfrm>
            <a:off x="1598084" y="4967250"/>
            <a:ext cx="8559801"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endParaRPr lang="en-US" sz="2800" dirty="0">
              <a:solidFill>
                <a:srgbClr val="000000"/>
              </a:solidFill>
            </a:endParaRPr>
          </a:p>
        </p:txBody>
      </p:sp>
      <p:sp>
        <p:nvSpPr>
          <p:cNvPr id="10" name="Rectangle 163"/>
          <p:cNvSpPr>
            <a:spLocks noChangeArrowheads="1"/>
          </p:cNvSpPr>
          <p:nvPr/>
        </p:nvSpPr>
        <p:spPr bwMode="auto">
          <a:xfrm>
            <a:off x="1598084" y="5635438"/>
            <a:ext cx="9952568"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endParaRPr lang="en-US" sz="2800" dirty="0">
              <a:solidFill>
                <a:srgbClr val="000000"/>
              </a:solidFill>
            </a:endParaRPr>
          </a:p>
        </p:txBody>
      </p:sp>
      <p:sp>
        <p:nvSpPr>
          <p:cNvPr id="11" name="Rectangle 163"/>
          <p:cNvSpPr>
            <a:spLocks noChangeArrowheads="1"/>
          </p:cNvSpPr>
          <p:nvPr/>
        </p:nvSpPr>
        <p:spPr bwMode="auto">
          <a:xfrm>
            <a:off x="1598085" y="6420203"/>
            <a:ext cx="10087638" cy="5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buClr>
                <a:srgbClr val="FF0000"/>
              </a:buClr>
            </a:pPr>
            <a:endParaRPr lang="en-US" sz="2800" dirty="0">
              <a:solidFill>
                <a:srgbClr val="000000"/>
              </a:solidFill>
            </a:endParaRPr>
          </a:p>
          <a:p>
            <a:pPr>
              <a:spcBef>
                <a:spcPct val="50000"/>
              </a:spcBef>
              <a:buClr>
                <a:srgbClr val="FF0000"/>
              </a:buClr>
            </a:pPr>
            <a:endParaRPr lang="en-US" sz="2800" dirty="0">
              <a:solidFill>
                <a:srgbClr val="000000"/>
              </a:solidFill>
            </a:endParaRPr>
          </a:p>
        </p:txBody>
      </p:sp>
    </p:spTree>
    <p:extLst>
      <p:ext uri="{BB962C8B-B14F-4D97-AF65-F5344CB8AC3E}">
        <p14:creationId xmlns:p14="http://schemas.microsoft.com/office/powerpoint/2010/main" val="19470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barn(inVertical)">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1000"/>
                                        <p:tgtEl>
                                          <p:spTgt spid="2">
                                            <p:txEl>
                                              <p:pRg st="3" end="3"/>
                                            </p:txEl>
                                          </p:spTgt>
                                        </p:tgtEl>
                                      </p:cBhvr>
                                    </p:animEffect>
                                    <p:anim calcmode="lin" valueType="num">
                                      <p:cBhvr>
                                        <p:cTn id="3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barn(inVertical)">
                                      <p:cBhvr>
                                        <p:cTn id="45" dur="500"/>
                                        <p:tgtEl>
                                          <p:spTgt spid="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barn(inVertical)">
                                      <p:cBhvr>
                                        <p:cTn id="50" dur="500"/>
                                        <p:tgtEl>
                                          <p:spTgt spid="2">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8"/>
            <a:ext cx="6769768" cy="520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567" y="3132852"/>
            <a:ext cx="9320465" cy="37251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03622" y="3628664"/>
            <a:ext cx="8328489" cy="2339098"/>
          </a:xfrm>
          <a:prstGeom prst="rect">
            <a:avLst/>
          </a:prstGeom>
          <a:noFill/>
        </p:spPr>
        <p:txBody>
          <a:bodyPr wrap="square" lIns="121917" tIns="60958" rIns="121917" bIns="60958" rtlCol="0">
            <a:spAutoFit/>
          </a:bodyPr>
          <a:lstStyle/>
          <a:p>
            <a:r>
              <a:rPr lang="en-US" sz="3600">
                <a:solidFill>
                  <a:srgbClr val="0000FF"/>
                </a:solidFill>
                <a:latin typeface="Times New Roman" pitchFamily="18" charset="0"/>
                <a:cs typeface="Times New Roman" pitchFamily="18" charset="0"/>
              </a:rPr>
              <a:t>Sắp xếp lại thứ tự thực hiện công việc tính tổng 2 số 3 và 5 bằng máy tính bỏ túi</a:t>
            </a:r>
          </a:p>
          <a:p>
            <a:pPr marL="514350" indent="-514350">
              <a:buFontTx/>
              <a:buAutoNum type="arabicPeriod"/>
            </a:pPr>
            <a:r>
              <a:rPr lang="en-US" sz="3600">
                <a:solidFill>
                  <a:srgbClr val="0000FF"/>
                </a:solidFill>
                <a:latin typeface="Times New Roman" pitchFamily="18" charset="0"/>
                <a:cs typeface="Times New Roman" pitchFamily="18" charset="0"/>
              </a:rPr>
              <a:t>nhấn dấu +                 </a:t>
            </a:r>
            <a:r>
              <a:rPr lang="en-US" sz="3600" smtClean="0">
                <a:solidFill>
                  <a:srgbClr val="0000FF"/>
                </a:solidFill>
                <a:latin typeface="Times New Roman" pitchFamily="18" charset="0"/>
                <a:cs typeface="Times New Roman" pitchFamily="18" charset="0"/>
              </a:rPr>
              <a:t>3</a:t>
            </a:r>
            <a:r>
              <a:rPr lang="en-US" sz="3600">
                <a:solidFill>
                  <a:srgbClr val="0000FF"/>
                </a:solidFill>
                <a:latin typeface="Times New Roman" pitchFamily="18" charset="0"/>
                <a:cs typeface="Times New Roman" pitchFamily="18" charset="0"/>
              </a:rPr>
              <a:t>. nhấn số 5</a:t>
            </a:r>
          </a:p>
          <a:p>
            <a:r>
              <a:rPr lang="en-US" sz="3600">
                <a:solidFill>
                  <a:srgbClr val="0000FF"/>
                </a:solidFill>
                <a:latin typeface="Times New Roman" pitchFamily="18" charset="0"/>
                <a:cs typeface="Times New Roman" pitchFamily="18" charset="0"/>
              </a:rPr>
              <a:t>2. Nhấn số 3                  </a:t>
            </a:r>
            <a:r>
              <a:rPr lang="en-US" sz="3600" smtClean="0">
                <a:solidFill>
                  <a:srgbClr val="0000FF"/>
                </a:solidFill>
                <a:latin typeface="Times New Roman" pitchFamily="18" charset="0"/>
                <a:cs typeface="Times New Roman" pitchFamily="18" charset="0"/>
              </a:rPr>
              <a:t>  </a:t>
            </a:r>
            <a:r>
              <a:rPr lang="en-US" sz="3600">
                <a:solidFill>
                  <a:srgbClr val="0000FF"/>
                </a:solidFill>
                <a:latin typeface="Times New Roman" pitchFamily="18" charset="0"/>
                <a:cs typeface="Times New Roman" pitchFamily="18" charset="0"/>
              </a:rPr>
              <a:t>4. nhấn =</a:t>
            </a:r>
            <a:endParaRPr lang="en-US" sz="3600"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175959" y="734458"/>
            <a:ext cx="2612248" cy="2400653"/>
          </a:xfrm>
          <a:prstGeom prst="rect">
            <a:avLst/>
          </a:prstGeom>
          <a:noFill/>
        </p:spPr>
        <p:txBody>
          <a:bodyPr wrap="none" lIns="121917" tIns="60958" rIns="121917" bIns="60958" rtlCol="0">
            <a:spAutoFit/>
          </a:bodyPr>
          <a:lstStyle/>
          <a:p>
            <a:pPr algn="ctr"/>
            <a:r>
              <a:rPr lang="en-US" sz="3700" smtClean="0">
                <a:solidFill>
                  <a:srgbClr val="0000FF"/>
                </a:solidFill>
                <a:latin typeface="Arial" panose="020B0604020202020204" pitchFamily="34" charset="0"/>
                <a:cs typeface="Arial" panose="020B0604020202020204" pitchFamily="34" charset="0"/>
              </a:rPr>
              <a:t>2-&gt;1-&gt;3-&gt;4</a:t>
            </a:r>
          </a:p>
          <a:p>
            <a:pPr algn="ctr"/>
            <a:r>
              <a:rPr lang="en-US" sz="3700" smtClean="0">
                <a:solidFill>
                  <a:srgbClr val="0000FF"/>
                </a:solidFill>
                <a:latin typeface="Arial" panose="020B0604020202020204" pitchFamily="34" charset="0"/>
                <a:cs typeface="Arial" panose="020B0604020202020204" pitchFamily="34" charset="0"/>
              </a:rPr>
              <a:t>Hoặc</a:t>
            </a:r>
          </a:p>
          <a:p>
            <a:pPr algn="ctr"/>
            <a:r>
              <a:rPr lang="en-US" sz="3700" smtClean="0">
                <a:solidFill>
                  <a:srgbClr val="0000FF"/>
                </a:solidFill>
                <a:latin typeface="Arial" panose="020B0604020202020204" pitchFamily="34" charset="0"/>
                <a:cs typeface="Arial" panose="020B0604020202020204" pitchFamily="34" charset="0"/>
              </a:rPr>
              <a:t>3-&gt;1-&gt;2-&gt;4</a:t>
            </a:r>
          </a:p>
          <a:p>
            <a:pPr algn="ctr"/>
            <a:endParaRPr lang="en-US" sz="37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94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barn(inVertical)">
                                      <p:cBhvr>
                                        <p:cTn id="21" dur="500"/>
                                        <p:tgtEl>
                                          <p:spTgt spid="2">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barn(inVertical)">
                                      <p:cBhvr>
                                        <p:cTn id="24" dur="500"/>
                                        <p:tgtEl>
                                          <p:spTgt spid="2">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8" y="2095132"/>
            <a:ext cx="10989733" cy="4856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968" y="3132852"/>
            <a:ext cx="8775032"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43197" y="3471391"/>
            <a:ext cx="7694864" cy="3077762"/>
          </a:xfrm>
          <a:prstGeom prst="rect">
            <a:avLst/>
          </a:prstGeom>
          <a:noFill/>
        </p:spPr>
        <p:txBody>
          <a:bodyPr wrap="square" lIns="121917" tIns="60958" rIns="121917" bIns="60958" rtlCol="0">
            <a:spAutoFit/>
          </a:bodyPr>
          <a:lstStyle/>
          <a:p>
            <a:r>
              <a:rPr lang="en-US" sz="3200">
                <a:solidFill>
                  <a:srgbClr val="0000FF"/>
                </a:solidFill>
                <a:latin typeface="Times New Roman" pitchFamily="18" charset="0"/>
                <a:cs typeface="Times New Roman" pitchFamily="18" charset="0"/>
              </a:rPr>
              <a:t>Sắp xếp lại thứ tự thực hiện công việc pha trà mời khách</a:t>
            </a:r>
          </a:p>
          <a:p>
            <a:pPr marL="514350" indent="-514350">
              <a:buFontTx/>
              <a:buAutoNum type="arabicPeriod"/>
            </a:pPr>
            <a:r>
              <a:rPr lang="en-US" sz="3200">
                <a:solidFill>
                  <a:srgbClr val="0000FF"/>
                </a:solidFill>
                <a:latin typeface="Times New Roman" pitchFamily="18" charset="0"/>
                <a:cs typeface="Times New Roman" pitchFamily="18" charset="0"/>
              </a:rPr>
              <a:t>Rót nước sôi vào ấm đợi khoảng 3-4 phút  </a:t>
            </a:r>
            <a:endParaRPr lang="en-US" sz="3200" smtClean="0">
              <a:solidFill>
                <a:srgbClr val="0000FF"/>
              </a:solidFill>
              <a:latin typeface="Times New Roman" pitchFamily="18" charset="0"/>
              <a:cs typeface="Times New Roman" pitchFamily="18" charset="0"/>
            </a:endParaRPr>
          </a:p>
          <a:p>
            <a:pPr marL="514350" indent="-514350">
              <a:buFontTx/>
              <a:buAutoNum type="arabicPeriod"/>
            </a:pPr>
            <a:r>
              <a:rPr lang="en-US" sz="3200" smtClean="0">
                <a:solidFill>
                  <a:srgbClr val="0000FF"/>
                </a:solidFill>
                <a:latin typeface="Times New Roman" pitchFamily="18" charset="0"/>
                <a:cs typeface="Times New Roman" pitchFamily="18" charset="0"/>
              </a:rPr>
              <a:t>Cho </a:t>
            </a:r>
            <a:r>
              <a:rPr lang="en-US" sz="3200">
                <a:solidFill>
                  <a:srgbClr val="0000FF"/>
                </a:solidFill>
                <a:latin typeface="Times New Roman" pitchFamily="18" charset="0"/>
                <a:cs typeface="Times New Roman" pitchFamily="18" charset="0"/>
              </a:rPr>
              <a:t>trà vào </a:t>
            </a:r>
            <a:r>
              <a:rPr lang="en-US" sz="3200" smtClean="0">
                <a:solidFill>
                  <a:srgbClr val="0000FF"/>
                </a:solidFill>
                <a:latin typeface="Times New Roman" pitchFamily="18" charset="0"/>
                <a:cs typeface="Times New Roman" pitchFamily="18" charset="0"/>
              </a:rPr>
              <a:t>ấm</a:t>
            </a:r>
          </a:p>
          <a:p>
            <a:r>
              <a:rPr lang="en-US" sz="3200" smtClean="0">
                <a:solidFill>
                  <a:srgbClr val="0000FF"/>
                </a:solidFill>
                <a:latin typeface="Times New Roman" pitchFamily="18" charset="0"/>
                <a:cs typeface="Times New Roman" pitchFamily="18" charset="0"/>
              </a:rPr>
              <a:t>3. Tráng </a:t>
            </a:r>
            <a:r>
              <a:rPr lang="en-US" sz="3200">
                <a:solidFill>
                  <a:srgbClr val="0000FF"/>
                </a:solidFill>
                <a:latin typeface="Times New Roman" pitchFamily="18" charset="0"/>
                <a:cs typeface="Times New Roman" pitchFamily="18" charset="0"/>
              </a:rPr>
              <a:t>ấm chén bằng nước sôi </a:t>
            </a:r>
            <a:r>
              <a:rPr lang="en-US" sz="3200" smtClean="0">
                <a:solidFill>
                  <a:srgbClr val="0000FF"/>
                </a:solidFill>
                <a:latin typeface="Times New Roman" pitchFamily="18" charset="0"/>
                <a:cs typeface="Times New Roman" pitchFamily="18" charset="0"/>
              </a:rPr>
              <a:t>                            </a:t>
            </a:r>
          </a:p>
          <a:p>
            <a:r>
              <a:rPr lang="en-US" sz="3200" smtClean="0">
                <a:solidFill>
                  <a:srgbClr val="0000FF"/>
                </a:solidFill>
                <a:latin typeface="Times New Roman" pitchFamily="18" charset="0"/>
                <a:cs typeface="Times New Roman" pitchFamily="18" charset="0"/>
              </a:rPr>
              <a:t>4. Rót </a:t>
            </a:r>
            <a:r>
              <a:rPr lang="en-US" sz="3200">
                <a:solidFill>
                  <a:srgbClr val="0000FF"/>
                </a:solidFill>
                <a:latin typeface="Times New Roman" pitchFamily="18" charset="0"/>
                <a:cs typeface="Times New Roman" pitchFamily="18" charset="0"/>
              </a:rPr>
              <a:t>trà ra chén mời khách</a:t>
            </a:r>
          </a:p>
        </p:txBody>
      </p:sp>
      <p:sp>
        <p:nvSpPr>
          <p:cNvPr id="6" name="TextBox 5"/>
          <p:cNvSpPr txBox="1"/>
          <p:nvPr/>
        </p:nvSpPr>
        <p:spPr>
          <a:xfrm>
            <a:off x="6151896" y="1071143"/>
            <a:ext cx="2612249" cy="692493"/>
          </a:xfrm>
          <a:prstGeom prst="rect">
            <a:avLst/>
          </a:prstGeom>
          <a:noFill/>
        </p:spPr>
        <p:txBody>
          <a:bodyPr wrap="none" lIns="121917" tIns="60958" rIns="121917" bIns="60958" rtlCol="0">
            <a:spAutoFit/>
          </a:bodyPr>
          <a:lstStyle/>
          <a:p>
            <a:pPr algn="ctr"/>
            <a:r>
              <a:rPr lang="en-US" sz="3700" smtClean="0">
                <a:solidFill>
                  <a:srgbClr val="0000FF"/>
                </a:solidFill>
                <a:latin typeface="Arial" panose="020B0604020202020204" pitchFamily="34" charset="0"/>
                <a:cs typeface="Arial" panose="020B0604020202020204" pitchFamily="34" charset="0"/>
              </a:rPr>
              <a:t>3-&gt;2-&gt;1-&gt;4</a:t>
            </a:r>
            <a:endParaRPr lang="en-US" sz="3700" dirty="0">
              <a:solidFill>
                <a:srgbClr val="0000FF"/>
              </a:solidFill>
              <a:latin typeface="Arial" panose="020B0604020202020204" pitchFamily="34" charset="0"/>
              <a:cs typeface="Arial" panose="020B0604020202020204" pitchFamily="34" charset="0"/>
            </a:endParaRP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4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barn(inVertical)">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1000"/>
                                        <p:tgtEl>
                                          <p:spTgt spid="2">
                                            <p:txEl>
                                              <p:pRg st="3" end="3"/>
                                            </p:txEl>
                                          </p:spTgt>
                                        </p:tgtEl>
                                      </p:cBhvr>
                                    </p:animEffect>
                                    <p:anim calcmode="lin" valueType="num">
                                      <p:cBhvr>
                                        <p:cTn id="4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1000"/>
                                        <p:tgtEl>
                                          <p:spTgt spid="2">
                                            <p:txEl>
                                              <p:pRg st="4" end="4"/>
                                            </p:txEl>
                                          </p:spTgt>
                                        </p:tgtEl>
                                      </p:cBhvr>
                                    </p:animEffect>
                                    <p:anim calcmode="lin" valueType="num">
                                      <p:cBhvr>
                                        <p:cTn id="4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2740</TotalTime>
  <Words>2552</Words>
  <Application>Microsoft Office PowerPoint</Application>
  <PresentationFormat>Widescreen</PresentationFormat>
  <Paragraphs>630</Paragraphs>
  <Slides>35</Slides>
  <Notes>1</Notes>
  <HiddenSlides>0</HiddenSlides>
  <MMClips>2</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35</vt:i4>
      </vt:variant>
    </vt:vector>
  </HeadingPairs>
  <TitlesOfParts>
    <vt:vector size="57" baseType="lpstr">
      <vt:lpstr>Calibri</vt:lpstr>
      <vt:lpstr>Cordia New</vt:lpstr>
      <vt:lpstr>Impact</vt:lpstr>
      <vt:lpstr>等线</vt:lpstr>
      <vt:lpstr>Chu Van An</vt:lpstr>
      <vt:lpstr>Times New Roman</vt:lpstr>
      <vt:lpstr>Arial</vt:lpstr>
      <vt:lpstr>VNI-Times</vt:lpstr>
      <vt:lpstr>Calibri Light</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Default Design</vt:lpstr>
      <vt:lpstr>Office Theme</vt:lpstr>
      <vt:lpstr>PowerPoint Presentation</vt:lpstr>
      <vt:lpstr>PowerPoint Presentation</vt:lpstr>
      <vt:lpstr>Để phòng chống dịch Covid19 cần rửa tay sát khuẩn theo đúng thứ tự các động tác các em nhé.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NHATMINH</cp:lastModifiedBy>
  <cp:revision>268</cp:revision>
  <dcterms:created xsi:type="dcterms:W3CDTF">2021-06-22T15:39:08Z</dcterms:created>
  <dcterms:modified xsi:type="dcterms:W3CDTF">2025-04-10T00:31:44Z</dcterms:modified>
</cp:coreProperties>
</file>