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6" r:id="rId3"/>
  </p:sldMasterIdLst>
  <p:notesMasterIdLst>
    <p:notesMasterId r:id="rId28"/>
  </p:notesMasterIdLst>
  <p:sldIdLst>
    <p:sldId id="330" r:id="rId4"/>
    <p:sldId id="331" r:id="rId5"/>
    <p:sldId id="7333" r:id="rId6"/>
    <p:sldId id="332" r:id="rId7"/>
    <p:sldId id="7304" r:id="rId8"/>
    <p:sldId id="7306" r:id="rId9"/>
    <p:sldId id="7307" r:id="rId10"/>
    <p:sldId id="7337" r:id="rId11"/>
    <p:sldId id="7325" r:id="rId12"/>
    <p:sldId id="333" r:id="rId13"/>
    <p:sldId id="7335" r:id="rId14"/>
    <p:sldId id="7311" r:id="rId15"/>
    <p:sldId id="7334" r:id="rId16"/>
    <p:sldId id="7313" r:id="rId17"/>
    <p:sldId id="7336" r:id="rId18"/>
    <p:sldId id="7326" r:id="rId19"/>
    <p:sldId id="7312" r:id="rId20"/>
    <p:sldId id="7327" r:id="rId21"/>
    <p:sldId id="7338" r:id="rId22"/>
    <p:sldId id="7329" r:id="rId23"/>
    <p:sldId id="7330" r:id="rId24"/>
    <p:sldId id="7339" r:id="rId25"/>
    <p:sldId id="7331" r:id="rId26"/>
    <p:sldId id="7322" r:id="rId27"/>
  </p:sldIdLst>
  <p:sldSz cx="12192000" cy="6858000"/>
  <p:notesSz cx="6858000" cy="9144000"/>
  <p:embeddedFontLst>
    <p:embeddedFont>
      <p:font typeface="宋体" panose="02010600030101010101" pitchFamily="2" charset="-122"/>
      <p:regular r:id="rId29"/>
    </p:embeddedFont>
    <p:embeddedFont>
      <p:font typeface="#9Slide03 IcielNovecento sans E" panose="020B0604020202020204" charset="0"/>
      <p:bold r:id="rId30"/>
    </p:embeddedFont>
    <p:embeddedFont>
      <p:font typeface="Forte" panose="020B0604020202020204" charset="0"/>
      <p:regular r:id="rId31"/>
    </p:embeddedFont>
    <p:embeddedFont>
      <p:font typeface="SVN-Yahoo" panose="020B0604020202020204" charset="0"/>
      <p:regular r:id="rId32"/>
    </p:embeddedFont>
    <p:embeddedFont>
      <p:font typeface="等线 Light" panose="020B0604020202020204" charset="-122"/>
      <p:regular r:id="rId33"/>
    </p:embeddedFont>
    <p:embeddedFont>
      <p:font typeface="#9Slide07 Koni" panose="020B0604020202020204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#9Slide07 Altus" panose="020B0604020202020204" charset="0"/>
      <p:regular r:id="rId39"/>
    </p:embeddedFont>
    <p:embeddedFont>
      <p:font typeface="Segoe UI Black" panose="020B0A02040204020203" pitchFamily="34" charset="0"/>
      <p:bold r:id="rId40"/>
      <p:italic r:id="rId41"/>
      <p:boldItalic r:id="rId42"/>
    </p:embeddedFont>
    <p:embeddedFont>
      <p:font typeface="等线" panose="020B0604020202020204" charset="-122"/>
      <p:regular r:id="rId43"/>
      <p:bold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9BD2"/>
    <a:srgbClr val="CCFF66"/>
    <a:srgbClr val="3C97D2"/>
    <a:srgbClr val="4BA8D8"/>
    <a:srgbClr val="BAD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49"/>
  </p:normalViewPr>
  <p:slideViewPr>
    <p:cSldViewPr snapToGrid="0" showGuides="1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41FAC-815A-4FEC-A51C-D9B7C21CC347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63959-F275-4DE4-907D-E3ACDEB7E4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1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23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4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7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0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1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8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4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1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1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03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1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52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51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9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D17D4E-C64A-6A4D-B1C6-FD8E8EB6A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"/>
          <a:stretch/>
        </p:blipFill>
        <p:spPr>
          <a:xfrm>
            <a:off x="0" y="502324"/>
            <a:ext cx="12192000" cy="7087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207" y="372317"/>
            <a:ext cx="2132546" cy="2132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1E5A75-252A-5046-93B3-C426CC6F8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" y="502324"/>
            <a:ext cx="112649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632476" y="1104190"/>
            <a:ext cx="10611873" cy="1978164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zh-CN" altLang="en-US" sz="2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392905" y="3461509"/>
            <a:ext cx="9851444" cy="229230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Những sự vật được nhắc đến trong bài thơ đó là: </a:t>
            </a:r>
            <a:r>
              <a:rPr lang="vi-VN" sz="4000" i="1" dirty="0">
                <a:solidFill>
                  <a:srgbClr val="C00000"/>
                </a:solidFill>
                <a:latin typeface="Cambria" panose="02040503050406030204" pitchFamily="18" charset="0"/>
              </a:rPr>
              <a:t>mưa, dòng suối, bãi cỏ, chân đồi, sông, biển, giọt nước</a:t>
            </a:r>
            <a:endParaRPr lang="zh-CN" altLang="en-US" sz="16600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CB3A30-E0DC-EF4A-99DA-466D4E96E646}"/>
              </a:ext>
            </a:extLst>
          </p:cNvPr>
          <p:cNvGrpSpPr/>
          <p:nvPr/>
        </p:nvGrpSpPr>
        <p:grpSpPr>
          <a:xfrm>
            <a:off x="8763000" y="247770"/>
            <a:ext cx="2796524" cy="1198612"/>
            <a:chOff x="8763000" y="247770"/>
            <a:chExt cx="2796524" cy="1198612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9065244" y="761999"/>
              <a:ext cx="2494280" cy="684383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4400" b="1" dirty="0" err="1">
                  <a:solidFill>
                    <a:schemeClr val="tx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lang="en-US" altLang="zh-CN" sz="4400" b="1" dirty="0">
                  <a:solidFill>
                    <a:schemeClr val="tx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lang="zh-CN" altLang="en-US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AF0565-4401-E645-AA06-7CB5EC45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0" y="247770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77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45A61-89B2-3145-89AD-8C5C9F0A33E8}"/>
              </a:ext>
            </a:extLst>
          </p:cNvPr>
          <p:cNvCxnSpPr/>
          <p:nvPr/>
        </p:nvCxnSpPr>
        <p:spPr>
          <a:xfrm>
            <a:off x="1127760" y="3505200"/>
            <a:ext cx="71628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9C68CD-EFFF-8942-83ED-E39FC90BC08B}"/>
              </a:ext>
            </a:extLst>
          </p:cNvPr>
          <p:cNvCxnSpPr>
            <a:cxnSpLocks/>
          </p:cNvCxnSpPr>
          <p:nvPr/>
        </p:nvCxnSpPr>
        <p:spPr>
          <a:xfrm>
            <a:off x="2316480" y="4953000"/>
            <a:ext cx="164913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DF99FB-0E24-A641-8CA4-5D9F4F2167AD}"/>
              </a:ext>
            </a:extLst>
          </p:cNvPr>
          <p:cNvCxnSpPr>
            <a:cxnSpLocks/>
          </p:cNvCxnSpPr>
          <p:nvPr/>
        </p:nvCxnSpPr>
        <p:spPr>
          <a:xfrm>
            <a:off x="2990255" y="5455920"/>
            <a:ext cx="9753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CCF392-2EB2-3A4A-BAA7-F924F1E53DF6}"/>
              </a:ext>
            </a:extLst>
          </p:cNvPr>
          <p:cNvCxnSpPr>
            <a:cxnSpLocks/>
          </p:cNvCxnSpPr>
          <p:nvPr/>
        </p:nvCxnSpPr>
        <p:spPr>
          <a:xfrm>
            <a:off x="3218855" y="5974080"/>
            <a:ext cx="145982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9BBB46-A988-5546-9998-539C3450DFA9}"/>
              </a:ext>
            </a:extLst>
          </p:cNvPr>
          <p:cNvCxnSpPr>
            <a:cxnSpLocks/>
          </p:cNvCxnSpPr>
          <p:nvPr/>
        </p:nvCxnSpPr>
        <p:spPr>
          <a:xfrm>
            <a:off x="6537960" y="2057400"/>
            <a:ext cx="7467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CFFC5D-AF01-734C-9DD9-1B751959ABE3}"/>
              </a:ext>
            </a:extLst>
          </p:cNvPr>
          <p:cNvCxnSpPr>
            <a:cxnSpLocks/>
          </p:cNvCxnSpPr>
          <p:nvPr/>
        </p:nvCxnSpPr>
        <p:spPr>
          <a:xfrm>
            <a:off x="8369975" y="2545080"/>
            <a:ext cx="8654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9BA743-5B0B-CB42-81A7-9DA78976CD7D}"/>
              </a:ext>
            </a:extLst>
          </p:cNvPr>
          <p:cNvCxnSpPr>
            <a:cxnSpLocks/>
          </p:cNvCxnSpPr>
          <p:nvPr/>
        </p:nvCxnSpPr>
        <p:spPr>
          <a:xfrm>
            <a:off x="6537960" y="3032760"/>
            <a:ext cx="85344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02F335-9AFC-5F4D-8452-102F1B8C0CED}"/>
              </a:ext>
            </a:extLst>
          </p:cNvPr>
          <p:cNvCxnSpPr>
            <a:cxnSpLocks/>
          </p:cNvCxnSpPr>
          <p:nvPr/>
        </p:nvCxnSpPr>
        <p:spPr>
          <a:xfrm>
            <a:off x="8361006" y="303276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CC384-0A64-2D41-8575-FFB6C459E02C}"/>
              </a:ext>
            </a:extLst>
          </p:cNvPr>
          <p:cNvCxnSpPr>
            <a:cxnSpLocks/>
          </p:cNvCxnSpPr>
          <p:nvPr/>
        </p:nvCxnSpPr>
        <p:spPr>
          <a:xfrm>
            <a:off x="6547446" y="350520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0082A2C-74FC-9A4B-8157-9F80891813E1}"/>
              </a:ext>
            </a:extLst>
          </p:cNvPr>
          <p:cNvCxnSpPr>
            <a:cxnSpLocks/>
          </p:cNvCxnSpPr>
          <p:nvPr/>
        </p:nvCxnSpPr>
        <p:spPr>
          <a:xfrm>
            <a:off x="6547446" y="448056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21FB1-2064-8C48-826A-0B8678AB563B}"/>
              </a:ext>
            </a:extLst>
          </p:cNvPr>
          <p:cNvCxnSpPr>
            <a:cxnSpLocks/>
          </p:cNvCxnSpPr>
          <p:nvPr/>
        </p:nvCxnSpPr>
        <p:spPr>
          <a:xfrm>
            <a:off x="6547446" y="496824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1D8A1E-1424-9744-BC7E-75FB259A821C}"/>
              </a:ext>
            </a:extLst>
          </p:cNvPr>
          <p:cNvCxnSpPr>
            <a:cxnSpLocks/>
          </p:cNvCxnSpPr>
          <p:nvPr/>
        </p:nvCxnSpPr>
        <p:spPr>
          <a:xfrm>
            <a:off x="7507566" y="5471160"/>
            <a:ext cx="17278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00E710-6419-2F47-A2EA-88634C0CEB07}"/>
              </a:ext>
            </a:extLst>
          </p:cNvPr>
          <p:cNvCxnSpPr>
            <a:cxnSpLocks/>
          </p:cNvCxnSpPr>
          <p:nvPr/>
        </p:nvCxnSpPr>
        <p:spPr>
          <a:xfrm>
            <a:off x="8108197" y="597408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17AAE87-4A44-F646-9C03-3153E4617B7D}"/>
              </a:ext>
            </a:extLst>
          </p:cNvPr>
          <p:cNvGrpSpPr/>
          <p:nvPr/>
        </p:nvGrpSpPr>
        <p:grpSpPr>
          <a:xfrm>
            <a:off x="3405127" y="0"/>
            <a:ext cx="5516544" cy="1028457"/>
            <a:chOff x="3405127" y="0"/>
            <a:chExt cx="5516544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635CEA7-F3AA-F846-9C4A-CCFA9C05C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127" y="0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4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29082" y="1391082"/>
            <a:ext cx="11358846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541002" y="3164499"/>
            <a:ext cx="10243411" cy="224506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Những điều góp phần tạo nên dòng suối nhỏ đó là những hạt mưa rơi.</a:t>
            </a:r>
            <a:endParaRPr lang="en-US" sz="34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E1B7CD-A1C5-8C41-B2B1-FB190C160F03}"/>
              </a:ext>
            </a:extLst>
          </p:cNvPr>
          <p:cNvGrpSpPr/>
          <p:nvPr/>
        </p:nvGrpSpPr>
        <p:grpSpPr>
          <a:xfrm>
            <a:off x="601710" y="362625"/>
            <a:ext cx="2911519" cy="1189275"/>
            <a:chOff x="601710" y="362625"/>
            <a:chExt cx="2911519" cy="1189275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1018949" y="669880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4400" dirty="0" err="1">
                  <a:solidFill>
                    <a:schemeClr val="bg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lang="en-US" altLang="zh-CN" sz="4400" dirty="0">
                  <a:solidFill>
                    <a:schemeClr val="bg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2</a:t>
              </a:r>
              <a:endParaRPr lang="zh-CN" altLang="en-US" sz="4400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B89E00-37AA-3548-AEAC-60B2AAA2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10" y="362625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19427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65DBF2-65B6-644F-A548-3E9323BA04D7}"/>
              </a:ext>
            </a:extLst>
          </p:cNvPr>
          <p:cNvGrpSpPr/>
          <p:nvPr/>
        </p:nvGrpSpPr>
        <p:grpSpPr>
          <a:xfrm>
            <a:off x="3289296" y="82061"/>
            <a:ext cx="5632375" cy="1028457"/>
            <a:chOff x="3289296" y="82061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38A1624-427D-D348-A686-5DE74168C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82061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615635" y="1574576"/>
            <a:ext cx="9919384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endParaRPr lang="en-US" sz="8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68495" y="102000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2804" y="3564183"/>
            <a:ext cx="10180955" cy="22738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dòng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dòng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tạo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US" sz="8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69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18C2F8-98A6-4645-A0DB-CDFDC2DD09DC}"/>
              </a:ext>
            </a:extLst>
          </p:cNvPr>
          <p:cNvGrpSpPr/>
          <p:nvPr/>
        </p:nvGrpSpPr>
        <p:grpSpPr>
          <a:xfrm>
            <a:off x="3289296" y="156258"/>
            <a:ext cx="5632375" cy="1028457"/>
            <a:chOff x="3289296" y="156258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F0E4F7-EFC8-0A48-998A-2920A45A1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56258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52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91774" y="1017955"/>
            <a:ext cx="10411691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8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853901" y="255755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771F1C-44A7-C54B-A5EF-547172F1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61" y="2379170"/>
            <a:ext cx="9708115" cy="33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809873" y="745291"/>
            <a:ext cx="6174203" cy="102362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Mưa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rơi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nhỏ</a:t>
            </a:r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380443" y="2671093"/>
            <a:ext cx="8086434" cy="93877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men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940859" y="4641544"/>
            <a:ext cx="8086433" cy="959355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mênh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mông</a:t>
            </a:r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A45F0EFD-29B6-3D4B-BBB6-10E5401ED2F5}"/>
              </a:ext>
            </a:extLst>
          </p:cNvPr>
          <p:cNvSpPr/>
          <p:nvPr/>
        </p:nvSpPr>
        <p:spPr>
          <a:xfrm>
            <a:off x="7284720" y="1257101"/>
            <a:ext cx="1173480" cy="1173480"/>
          </a:xfrm>
          <a:prstGeom prst="curved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6" name="Curved Right Arrow 15">
            <a:extLst>
              <a:ext uri="{FF2B5EF4-FFF2-40B4-BE49-F238E27FC236}">
                <a16:creationId xmlns:a16="http://schemas.microsoft.com/office/drawing/2014/main" id="{27831FB2-5327-4E46-A913-D464DA4ED043}"/>
              </a:ext>
            </a:extLst>
          </p:cNvPr>
          <p:cNvSpPr/>
          <p:nvPr/>
        </p:nvSpPr>
        <p:spPr>
          <a:xfrm>
            <a:off x="1292397" y="3818351"/>
            <a:ext cx="1088046" cy="1725149"/>
          </a:xfrm>
          <a:prstGeom prst="curvedRightArrow">
            <a:avLst>
              <a:gd name="adj1" fmla="val 25000"/>
              <a:gd name="adj2" fmla="val 76080"/>
              <a:gd name="adj3" fmla="val 3037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03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lại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3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C272-793D-D74E-A8B0-3E3FEB1247B5}"/>
              </a:ext>
            </a:extLst>
          </p:cNvPr>
          <p:cNvGrpSpPr/>
          <p:nvPr/>
        </p:nvGrpSpPr>
        <p:grpSpPr>
          <a:xfrm>
            <a:off x="3289296" y="164085"/>
            <a:ext cx="5632375" cy="1028457"/>
            <a:chOff x="3289296" y="164085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BC0AA-E50F-8349-AF12-F85A31E0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64085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89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9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32954" y="561109"/>
            <a:ext cx="11326091" cy="58396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24912" y="927724"/>
            <a:ext cx="5756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#9Slide07 Altus" panose="020B0604020202020204" charset="0"/>
              </a:rPr>
              <a:t>Quan</a:t>
            </a:r>
            <a:r>
              <a:rPr lang="en-US" sz="54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#9Slide07 Altus" panose="020B0604020202020204" charset="0"/>
              </a:rPr>
              <a:t>sát</a:t>
            </a:r>
            <a:r>
              <a:rPr lang="en-US" sz="54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endParaRPr lang="en-US" sz="5400" b="1" dirty="0">
              <a:solidFill>
                <a:srgbClr val="C00000"/>
              </a:solidFill>
              <a:latin typeface="#9Slide07 Altus" panose="020B060402020202020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7773383" y="2201744"/>
            <a:ext cx="3562549" cy="1668163"/>
          </a:xfrm>
          <a:prstGeom prst="cloudCallout">
            <a:avLst>
              <a:gd name="adj1" fmla="val -59098"/>
              <a:gd name="adj2" fmla="val 6193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725D9-C99A-824A-8ECF-2BF4ECD54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2" y="2467922"/>
            <a:ext cx="6282241" cy="2501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30E829-DFD1-0447-955A-4AAA4D700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76" y="815922"/>
            <a:ext cx="1423836" cy="1423836"/>
          </a:xfrm>
          <a:prstGeom prst="rect">
            <a:avLst/>
          </a:prstGeom>
        </p:spPr>
      </p:pic>
      <p:sp>
        <p:nvSpPr>
          <p:cNvPr id="19" name="Cloud Callout 18">
            <a:extLst>
              <a:ext uri="{FF2B5EF4-FFF2-40B4-BE49-F238E27FC236}">
                <a16:creationId xmlns:a16="http://schemas.microsoft.com/office/drawing/2014/main" id="{C3F34881-466E-8E4C-A3C5-AB3C861A78EB}"/>
              </a:ext>
            </a:extLst>
          </p:cNvPr>
          <p:cNvSpPr/>
          <p:nvPr/>
        </p:nvSpPr>
        <p:spPr>
          <a:xfrm>
            <a:off x="7269166" y="4374410"/>
            <a:ext cx="4570982" cy="2026390"/>
          </a:xfrm>
          <a:prstGeom prst="cloudCallout">
            <a:avLst>
              <a:gd name="adj1" fmla="val -48467"/>
              <a:gd name="adj2" fmla="val -54569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45707-A7A7-604D-841F-DC9C79280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61" y="533581"/>
            <a:ext cx="1353528" cy="16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441345" y="1379954"/>
            <a:ext cx="11092562" cy="4178376"/>
            <a:chOff x="1354526" y="2679941"/>
            <a:chExt cx="5919821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134261" y="2679941"/>
              <a:ext cx="5140086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54526" y="3349827"/>
              <a:ext cx="1080489" cy="553264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04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240275" y="2857562"/>
              <a:ext cx="492805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tập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theo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văn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bản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6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236236" y="630506"/>
            <a:ext cx="9782165" cy="1978164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zh-CN" altLang="en-US" sz="2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9C32C7-0DE4-B94C-9411-AC94639D4BFF}"/>
              </a:ext>
            </a:extLst>
          </p:cNvPr>
          <p:cNvGrpSpPr/>
          <p:nvPr/>
        </p:nvGrpSpPr>
        <p:grpSpPr>
          <a:xfrm>
            <a:off x="2028626" y="2757973"/>
            <a:ext cx="3200400" cy="1348535"/>
            <a:chOff x="533400" y="2900796"/>
            <a:chExt cx="3200400" cy="1348535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1B4E8A8-57A2-24C1-3D49-3EF849A543B6}"/>
                </a:ext>
              </a:extLst>
            </p:cNvPr>
            <p:cNvSpPr/>
            <p:nvPr/>
          </p:nvSpPr>
          <p:spPr>
            <a:xfrm>
              <a:off x="1062857" y="3114628"/>
              <a:ext cx="2670943" cy="1134703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3D7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Nhỏ</a:t>
              </a:r>
              <a:endParaRPr lang="zh-CN" altLang="en-US" sz="9600" i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B95C22-B52A-E440-99C4-83917977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900796"/>
              <a:ext cx="834478" cy="10284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3B3079-5857-4C40-BDAE-293E349EAC39}"/>
              </a:ext>
            </a:extLst>
          </p:cNvPr>
          <p:cNvGrpSpPr/>
          <p:nvPr/>
        </p:nvGrpSpPr>
        <p:grpSpPr>
          <a:xfrm>
            <a:off x="6564497" y="2757973"/>
            <a:ext cx="3200400" cy="1348535"/>
            <a:chOff x="533400" y="2900796"/>
            <a:chExt cx="3200400" cy="1348535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3F8531DB-8233-5D4A-A306-DC62F847A4C8}"/>
                </a:ext>
              </a:extLst>
            </p:cNvPr>
            <p:cNvSpPr/>
            <p:nvPr/>
          </p:nvSpPr>
          <p:spPr>
            <a:xfrm>
              <a:off x="1062857" y="3114628"/>
              <a:ext cx="2670943" cy="1134703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3D7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Lớn</a:t>
              </a:r>
              <a:endParaRPr lang="zh-CN" altLang="en-US" sz="9600" i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BEEB69-6038-C24E-86C9-7D4080EF3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900796"/>
              <a:ext cx="834478" cy="102845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8FBC14-76CE-2241-98F8-05F793091C97}"/>
              </a:ext>
            </a:extLst>
          </p:cNvPr>
          <p:cNvGrpSpPr/>
          <p:nvPr/>
        </p:nvGrpSpPr>
        <p:grpSpPr>
          <a:xfrm>
            <a:off x="3840480" y="4320340"/>
            <a:ext cx="4693699" cy="1664868"/>
            <a:chOff x="480326" y="2900796"/>
            <a:chExt cx="4693699" cy="1348535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63818BED-363F-ED43-B680-65F80559B3A9}"/>
                </a:ext>
              </a:extLst>
            </p:cNvPr>
            <p:cNvSpPr/>
            <p:nvPr/>
          </p:nvSpPr>
          <p:spPr>
            <a:xfrm>
              <a:off x="1062857" y="3114628"/>
              <a:ext cx="4111168" cy="1134703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3D7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Mênh</a:t>
              </a:r>
              <a:r>
                <a:rPr lang="en-US" altLang="zh-CN" sz="5400" i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mông</a:t>
              </a:r>
              <a:endParaRPr lang="zh-CN" altLang="en-US" sz="9600" i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F0673B-9B5C-BF4E-9B0C-1148D7BCB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26" y="2900796"/>
              <a:ext cx="887552" cy="919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6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C272-793D-D74E-A8B0-3E3FEB1247B5}"/>
              </a:ext>
            </a:extLst>
          </p:cNvPr>
          <p:cNvGrpSpPr/>
          <p:nvPr/>
        </p:nvGrpSpPr>
        <p:grpSpPr>
          <a:xfrm>
            <a:off x="3289296" y="164085"/>
            <a:ext cx="5632375" cy="1028457"/>
            <a:chOff x="3289296" y="164085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BC0AA-E50F-8349-AF12-F85A31E0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64085"/>
              <a:ext cx="834478" cy="1028457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9368A4-3B5E-B244-84C5-0E616B8392BD}"/>
              </a:ext>
            </a:extLst>
          </p:cNvPr>
          <p:cNvCxnSpPr/>
          <p:nvPr/>
        </p:nvCxnSpPr>
        <p:spPr>
          <a:xfrm>
            <a:off x="2407920" y="4968240"/>
            <a:ext cx="1569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453D56-E685-4149-9268-34301184254E}"/>
              </a:ext>
            </a:extLst>
          </p:cNvPr>
          <p:cNvCxnSpPr>
            <a:cxnSpLocks/>
          </p:cNvCxnSpPr>
          <p:nvPr/>
        </p:nvCxnSpPr>
        <p:spPr>
          <a:xfrm>
            <a:off x="6534530" y="3566160"/>
            <a:ext cx="7959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AF601B-C222-C941-8B97-6CACD1C2DF17}"/>
              </a:ext>
            </a:extLst>
          </p:cNvPr>
          <p:cNvCxnSpPr>
            <a:cxnSpLocks/>
          </p:cNvCxnSpPr>
          <p:nvPr/>
        </p:nvCxnSpPr>
        <p:spPr>
          <a:xfrm>
            <a:off x="8412480" y="2545080"/>
            <a:ext cx="807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42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786245" y="2514288"/>
            <a:ext cx="10619509" cy="400533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mênh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bao la,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hôm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nay.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giọt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ấy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giọt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veo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lượn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cỏ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qua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trở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bao la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hùng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vĩ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984117" y="779390"/>
            <a:ext cx="9662160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Đóng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vai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biển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em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hãy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nói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lời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cảm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ơn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giọt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nước</a:t>
            </a:r>
            <a:endParaRPr lang="zh-CN" altLang="en-US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1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6160" y="1188720"/>
            <a:ext cx="4815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Hẹn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gặp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lại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nhé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67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01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568933" y="2992710"/>
              <a:ext cx="3370538" cy="492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8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C272-793D-D74E-A8B0-3E3FEB1247B5}"/>
              </a:ext>
            </a:extLst>
          </p:cNvPr>
          <p:cNvGrpSpPr/>
          <p:nvPr/>
        </p:nvGrpSpPr>
        <p:grpSpPr>
          <a:xfrm>
            <a:off x="3289296" y="164085"/>
            <a:ext cx="5632375" cy="1028457"/>
            <a:chOff x="3289296" y="164085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BC0AA-E50F-8349-AF12-F85A31E0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64085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62126" y="463873"/>
            <a:ext cx="11795903" cy="6287447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0145" y="1700057"/>
            <a:ext cx="787302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530145" y="4051155"/>
            <a:ext cx="840270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5625559" y="1733010"/>
            <a:ext cx="832989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3</a:t>
            </a: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341657" y="539023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Chia  </a:t>
            </a:r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lang="zh-CN" altLang="en-US" sz="7200" dirty="0">
              <a:ln w="28575">
                <a:solidFill>
                  <a:schemeClr val="tx1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6" name="文本框 6">
            <a:extLst>
              <a:ext uri="{FF2B5EF4-FFF2-40B4-BE49-F238E27FC236}">
                <a16:creationId xmlns:a16="http://schemas.microsoft.com/office/drawing/2014/main" id="{4CAE32C7-2846-5C4E-8299-30E7ECFB25D5}"/>
              </a:ext>
            </a:extLst>
          </p:cNvPr>
          <p:cNvSpPr txBox="1"/>
          <p:nvPr/>
        </p:nvSpPr>
        <p:spPr>
          <a:xfrm>
            <a:off x="1540217" y="1645122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8CAE89-5319-894F-9445-08EDB8D5A9C9}"/>
              </a:ext>
            </a:extLst>
          </p:cNvPr>
          <p:cNvSpPr txBox="1"/>
          <p:nvPr/>
        </p:nvSpPr>
        <p:spPr>
          <a:xfrm>
            <a:off x="6774114" y="1700057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91AB912-A110-444B-BC1E-4DC32BC625DC}"/>
              </a:ext>
            </a:extLst>
          </p:cNvPr>
          <p:cNvSpPr/>
          <p:nvPr/>
        </p:nvSpPr>
        <p:spPr>
          <a:xfrm>
            <a:off x="5685723" y="4048465"/>
            <a:ext cx="832989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12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6513" y="376524"/>
            <a:ext cx="11632557" cy="6048377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85C56351-589F-3B5A-C21E-E426EBA15B27}"/>
              </a:ext>
            </a:extLst>
          </p:cNvPr>
          <p:cNvGrpSpPr/>
          <p:nvPr/>
        </p:nvGrpSpPr>
        <p:grpSpPr>
          <a:xfrm>
            <a:off x="845803" y="1798069"/>
            <a:ext cx="4253067" cy="1177090"/>
            <a:chOff x="2360277" y="2671670"/>
            <a:chExt cx="1378812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AC793EE5-7FAD-D500-A931-1920EBC60A56}"/>
                </a:ext>
              </a:extLst>
            </p:cNvPr>
            <p:cNvGrpSpPr/>
            <p:nvPr/>
          </p:nvGrpSpPr>
          <p:grpSpPr>
            <a:xfrm>
              <a:off x="2360277" y="2671670"/>
              <a:ext cx="1378812" cy="892629"/>
              <a:chOff x="1336246" y="3302000"/>
              <a:chExt cx="1076947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305A463D-AEF9-6C58-5431-6E9B1E2356F6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76947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C7F9C397-E9BF-FAAA-364F-AE2A86E20D3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88094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08C0AB92-8CFF-0402-0DEF-FDC8C6055AEC}"/>
                </a:ext>
              </a:extLst>
            </p:cNvPr>
            <p:cNvSpPr txBox="1"/>
            <p:nvPr/>
          </p:nvSpPr>
          <p:spPr>
            <a:xfrm>
              <a:off x="2513438" y="2800356"/>
              <a:ext cx="1081478" cy="63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tách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2515355" y="3195977"/>
            <a:ext cx="3439088" cy="1155142"/>
            <a:chOff x="2360278" y="2671670"/>
            <a:chExt cx="1258031" cy="892629"/>
          </a:xfrm>
        </p:grpSpPr>
        <p:grpSp>
          <p:nvGrpSpPr>
            <p:cNvPr id="2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32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84341" y="2779593"/>
              <a:ext cx="902328" cy="642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Mưa</a:t>
              </a:r>
              <a:r>
                <a:rPr lang="en-US" altLang="zh-CN" sz="48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rơi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405318" y="523257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TỪ KHÓ</a:t>
            </a:r>
            <a:endParaRPr lang="zh-CN" altLang="en-US" sz="7200" dirty="0">
              <a:ln w="28575">
                <a:solidFill>
                  <a:schemeClr val="tx1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3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005273" y="1798069"/>
            <a:ext cx="4053847" cy="1176545"/>
            <a:chOff x="2360278" y="2671670"/>
            <a:chExt cx="1258031" cy="892629"/>
          </a:xfrm>
        </p:grpSpPr>
        <p:grpSp>
          <p:nvGrpSpPr>
            <p:cNvPr id="3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4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5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34811" y="2790537"/>
              <a:ext cx="908959" cy="596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Dòng</a:t>
              </a:r>
              <a:r>
                <a:rPr lang="en-US" altLang="zh-CN" sz="48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suối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413867" y="3284085"/>
            <a:ext cx="4953033" cy="1155143"/>
            <a:chOff x="2360279" y="2671670"/>
            <a:chExt cx="1477396" cy="892629"/>
          </a:xfrm>
        </p:grpSpPr>
        <p:grpSp>
          <p:nvGrpSpPr>
            <p:cNvPr id="47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9" y="2671670"/>
              <a:ext cx="1309484" cy="892629"/>
              <a:chOff x="1336246" y="3302000"/>
              <a:chExt cx="1022796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9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22796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50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3394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8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46140" y="2770870"/>
              <a:ext cx="1291535" cy="630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Chảy</a:t>
              </a:r>
              <a:r>
                <a:rPr lang="en-US" altLang="zh-CN" sz="4800" b="1" i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xuống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4" name="组合 44">
            <a:extLst>
              <a:ext uri="{FF2B5EF4-FFF2-40B4-BE49-F238E27FC236}">
                <a16:creationId xmlns:a16="http://schemas.microsoft.com/office/drawing/2014/main" id="{DB88414B-77DC-684F-BABA-5CB8E69F1693}"/>
              </a:ext>
            </a:extLst>
          </p:cNvPr>
          <p:cNvGrpSpPr/>
          <p:nvPr/>
        </p:nvGrpSpPr>
        <p:grpSpPr>
          <a:xfrm>
            <a:off x="1170302" y="4790433"/>
            <a:ext cx="3873564" cy="1259388"/>
            <a:chOff x="2360278" y="2671670"/>
            <a:chExt cx="1258031" cy="892629"/>
          </a:xfrm>
        </p:grpSpPr>
        <p:grpSp>
          <p:nvGrpSpPr>
            <p:cNvPr id="37" name="组合 30">
              <a:extLst>
                <a:ext uri="{FF2B5EF4-FFF2-40B4-BE49-F238E27FC236}">
                  <a16:creationId xmlns:a16="http://schemas.microsoft.com/office/drawing/2014/main" id="{44D9D831-6B69-B049-86DC-8F260F63DE3A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1" name="圆角矩形 27">
                <a:extLst>
                  <a:ext uri="{FF2B5EF4-FFF2-40B4-BE49-F238E27FC236}">
                    <a16:creationId xmlns:a16="http://schemas.microsoft.com/office/drawing/2014/main" id="{48710104-A5B7-914F-8B0B-37687EE29B93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2" name="圆角矩形 28">
                <a:extLst>
                  <a:ext uri="{FF2B5EF4-FFF2-40B4-BE49-F238E27FC236}">
                    <a16:creationId xmlns:a16="http://schemas.microsoft.com/office/drawing/2014/main" id="{CBB3DDD1-80B2-3A48-8A7F-9D6D7A7BEB61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8" name="文本框 40">
              <a:extLst>
                <a:ext uri="{FF2B5EF4-FFF2-40B4-BE49-F238E27FC236}">
                  <a16:creationId xmlns:a16="http://schemas.microsoft.com/office/drawing/2014/main" id="{8154BA03-EAB6-0A48-A81E-E370582A7726}"/>
                </a:ext>
              </a:extLst>
            </p:cNvPr>
            <p:cNvSpPr txBox="1"/>
            <p:nvPr/>
          </p:nvSpPr>
          <p:spPr>
            <a:xfrm>
              <a:off x="2468263" y="2819879"/>
              <a:ext cx="1069192" cy="596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noProof="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Lượn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43" name="文本框 40">
            <a:extLst>
              <a:ext uri="{FF2B5EF4-FFF2-40B4-BE49-F238E27FC236}">
                <a16:creationId xmlns:a16="http://schemas.microsoft.com/office/drawing/2014/main" id="{2AFD8BF7-32BC-9B47-95D6-79D6BB80A4BA}"/>
              </a:ext>
            </a:extLst>
          </p:cNvPr>
          <p:cNvSpPr txBox="1"/>
          <p:nvPr/>
        </p:nvSpPr>
        <p:spPr>
          <a:xfrm>
            <a:off x="5594578" y="5134415"/>
            <a:ext cx="700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: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Uốn</a:t>
            </a: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theo</a:t>
            </a: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đường</a:t>
            </a: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vòng</a:t>
            </a:r>
            <a:endParaRPr kumimoji="0" lang="zh-CN" altLang="en-US" sz="88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ea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7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grpSp>
        <p:nvGrpSpPr>
          <p:cNvPr id="24" name="组合 30">
            <a:extLst>
              <a:ext uri="{FF2B5EF4-FFF2-40B4-BE49-F238E27FC236}">
                <a16:creationId xmlns:a16="http://schemas.microsoft.com/office/drawing/2014/main" id="{AC793EE5-7FAD-D500-A931-1920EBC60A56}"/>
              </a:ext>
            </a:extLst>
          </p:cNvPr>
          <p:cNvGrpSpPr/>
          <p:nvPr/>
        </p:nvGrpSpPr>
        <p:grpSpPr>
          <a:xfrm>
            <a:off x="2527502" y="1590727"/>
            <a:ext cx="7239000" cy="4737516"/>
            <a:chOff x="1336246" y="3301999"/>
            <a:chExt cx="2814813" cy="41282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26" name="圆角矩形 27">
              <a:extLst>
                <a:ext uri="{FF2B5EF4-FFF2-40B4-BE49-F238E27FC236}">
                  <a16:creationId xmlns:a16="http://schemas.microsoft.com/office/drawing/2014/main" id="{305A463D-AEF9-6C58-5431-6E9B1E2356F6}"/>
                </a:ext>
              </a:extLst>
            </p:cNvPr>
            <p:cNvSpPr/>
            <p:nvPr/>
          </p:nvSpPr>
          <p:spPr>
            <a:xfrm>
              <a:off x="1336246" y="3301999"/>
              <a:ext cx="2814813" cy="4128200"/>
            </a:xfrm>
            <a:prstGeom prst="roundRect">
              <a:avLst>
                <a:gd name="adj" fmla="val 65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  <p:sp>
          <p:nvSpPr>
            <p:cNvPr id="27" name="圆角矩形 28">
              <a:extLst>
                <a:ext uri="{FF2B5EF4-FFF2-40B4-BE49-F238E27FC236}">
                  <a16:creationId xmlns:a16="http://schemas.microsoft.com/office/drawing/2014/main" id="{C7F9C397-E9BF-FAAA-364F-AE2A86E20D34}"/>
                </a:ext>
              </a:extLst>
            </p:cNvPr>
            <p:cNvSpPr/>
            <p:nvPr/>
          </p:nvSpPr>
          <p:spPr>
            <a:xfrm>
              <a:off x="1386921" y="3540798"/>
              <a:ext cx="2692758" cy="3628762"/>
            </a:xfrm>
            <a:prstGeom prst="roundRect">
              <a:avLst>
                <a:gd name="adj" fmla="val 12670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713727" y="460805"/>
            <a:ext cx="11041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Luyện</a:t>
            </a:r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</a:t>
            </a:r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đọc</a:t>
            </a:r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</a:t>
            </a:r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lang="zh-CN" altLang="en-US" sz="7200" dirty="0">
              <a:ln w="28575">
                <a:solidFill>
                  <a:schemeClr val="tx1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167-A658-CB46-872B-712BAF00B50C}"/>
              </a:ext>
            </a:extLst>
          </p:cNvPr>
          <p:cNvSpPr txBox="1"/>
          <p:nvPr/>
        </p:nvSpPr>
        <p:spPr>
          <a:xfrm>
            <a:off x="4672438" y="2227630"/>
            <a:ext cx="35571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Tí ta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tí tách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Mưa rơi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Rơi rơi. </a:t>
            </a:r>
            <a:r>
              <a:rPr lang="vi-VN" sz="4400" dirty="0">
                <a:latin typeface="Cambria" panose="02040503050406030204" pitchFamily="18" charset="0"/>
              </a:rPr>
              <a:t>//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9437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706535" y="252714"/>
            <a:ext cx="5215136" cy="72850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Giọt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nước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và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biển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lớn</a:t>
            </a:r>
            <a:endParaRPr lang="zh-CN" altLang="en-US" sz="3200" b="1" dirty="0">
              <a:solidFill>
                <a:schemeClr val="tx1"/>
              </a:solidFill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46999A-2315-A44C-B4F1-E4633B82B4F8}"/>
              </a:ext>
            </a:extLst>
          </p:cNvPr>
          <p:cNvGrpSpPr/>
          <p:nvPr/>
        </p:nvGrpSpPr>
        <p:grpSpPr>
          <a:xfrm>
            <a:off x="1250570" y="1224199"/>
            <a:ext cx="9632832" cy="4438273"/>
            <a:chOff x="710836" y="1134617"/>
            <a:chExt cx="9632832" cy="44382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1BF1F5-E0EC-0B49-8DBC-BC300497E498}"/>
                </a:ext>
              </a:extLst>
            </p:cNvPr>
            <p:cNvSpPr txBox="1"/>
            <p:nvPr/>
          </p:nvSpPr>
          <p:spPr>
            <a:xfrm>
              <a:off x="5401288" y="2274838"/>
              <a:ext cx="4942380" cy="23083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Luyện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đọc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</a:p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nhóm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4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6DC15D-3D9A-4342-91F1-A35EBCF0C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36" y="1134617"/>
              <a:ext cx="5383235" cy="4438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7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02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Trả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lời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câu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hỏi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1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 panose="020F0302020204030204"/>
        <a:ea typeface="字魂27号-布丁体"/>
        <a:cs typeface=""/>
      </a:majorFont>
      <a:minorFont>
        <a:latin typeface="字魂27号-布丁体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924</Words>
  <Application>Microsoft Office PowerPoint</Application>
  <PresentationFormat>Widescreen</PresentationFormat>
  <Paragraphs>216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宋体</vt:lpstr>
      <vt:lpstr>字魂27号-布丁体</vt:lpstr>
      <vt:lpstr>胡晓波男神体</vt:lpstr>
      <vt:lpstr>#9Slide03 IcielNovecento sans E</vt:lpstr>
      <vt:lpstr>Forte</vt:lpstr>
      <vt:lpstr>SVN-Yahoo</vt:lpstr>
      <vt:lpstr>等线 Light</vt:lpstr>
      <vt:lpstr>#9Slide07 Koni</vt:lpstr>
      <vt:lpstr>字魂131号-酷乐潮玩体</vt:lpstr>
      <vt:lpstr>Calibri</vt:lpstr>
      <vt:lpstr>#9Slide07 Altus</vt:lpstr>
      <vt:lpstr>阿里巴巴普惠体 Light</vt:lpstr>
      <vt:lpstr>Segoe UI Black</vt:lpstr>
      <vt:lpstr>Arial</vt:lpstr>
      <vt:lpstr>等线</vt:lpstr>
      <vt:lpstr>Cambria</vt:lpstr>
      <vt:lpstr>思源黑体 CN</vt:lpstr>
      <vt:lpstr>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梦南 徐</dc:creator>
  <cp:lastModifiedBy>Admin</cp:lastModifiedBy>
  <cp:revision>40</cp:revision>
  <dcterms:created xsi:type="dcterms:W3CDTF">2022-09-21T10:29:11Z</dcterms:created>
  <dcterms:modified xsi:type="dcterms:W3CDTF">2023-01-30T16:50:18Z</dcterms:modified>
</cp:coreProperties>
</file>