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33" r:id="rId3"/>
    <p:sldId id="337" r:id="rId4"/>
    <p:sldId id="359" r:id="rId5"/>
    <p:sldId id="335" r:id="rId6"/>
    <p:sldId id="339" r:id="rId7"/>
    <p:sldId id="360" r:id="rId8"/>
    <p:sldId id="342" r:id="rId9"/>
    <p:sldId id="343" r:id="rId10"/>
    <p:sldId id="361" r:id="rId11"/>
    <p:sldId id="349" r:id="rId12"/>
    <p:sldId id="347" r:id="rId13"/>
    <p:sldId id="364" r:id="rId14"/>
    <p:sldId id="350" r:id="rId15"/>
    <p:sldId id="353" r:id="rId16"/>
    <p:sldId id="365" r:id="rId17"/>
    <p:sldId id="362" r:id="rId18"/>
    <p:sldId id="366" r:id="rId19"/>
    <p:sldId id="351" r:id="rId20"/>
    <p:sldId id="296" r:id="rId21"/>
    <p:sldId id="35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2026/4/7</a:t>
            </a:fld>
            <a:endParaRPr lang="zh-CN" altLang="en-US" dirty="0"/>
          </a:p>
        </p:txBody>
      </p:sp>
      <p:sp>
        <p:nvSpPr>
          <p:cNvPr id="6" name="页脚占位符 5">
            <a:extLst>
              <a:ext uri="{FF2B5EF4-FFF2-40B4-BE49-F238E27FC236}">
                <a16:creationId xmlns:a16="http://schemas.microsoft.com/office/drawing/2014/main"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2026/4/7</a:t>
            </a:fld>
            <a:endParaRPr lang="zh-CN" altLang="en-US" dirty="0"/>
          </a:p>
        </p:txBody>
      </p:sp>
      <p:sp>
        <p:nvSpPr>
          <p:cNvPr id="6" name="页脚占位符 5">
            <a:extLst>
              <a:ext uri="{FF2B5EF4-FFF2-40B4-BE49-F238E27FC236}">
                <a16:creationId xmlns:a16="http://schemas.microsoft.com/office/drawing/2014/main"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2026/4/7</a:t>
            </a:fld>
            <a:endParaRPr lang="zh-CN" altLang="en-US" dirty="0"/>
          </a:p>
        </p:txBody>
      </p:sp>
      <p:sp>
        <p:nvSpPr>
          <p:cNvPr id="5" name="页脚占位符 4">
            <a:extLst>
              <a:ext uri="{FF2B5EF4-FFF2-40B4-BE49-F238E27FC236}">
                <a16:creationId xmlns:a16="http://schemas.microsoft.com/office/drawing/2014/main"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2026/4/7</a:t>
            </a:fld>
            <a:endParaRPr lang="zh-CN" altLang="en-US" dirty="0"/>
          </a:p>
        </p:txBody>
      </p:sp>
      <p:sp>
        <p:nvSpPr>
          <p:cNvPr id="5" name="页脚占位符 4">
            <a:extLst>
              <a:ext uri="{FF2B5EF4-FFF2-40B4-BE49-F238E27FC236}">
                <a16:creationId xmlns:a16="http://schemas.microsoft.com/office/drawing/2014/main"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2026/4/7</a:t>
            </a:fld>
            <a:endParaRPr lang="zh-CN" altLang="en-US" dirty="0"/>
          </a:p>
        </p:txBody>
      </p:sp>
      <p:sp>
        <p:nvSpPr>
          <p:cNvPr id="5" name="页脚占位符 4">
            <a:extLst>
              <a:ext uri="{FF2B5EF4-FFF2-40B4-BE49-F238E27FC236}">
                <a16:creationId xmlns:a16="http://schemas.microsoft.com/office/drawing/2014/main"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2026/4/7</a:t>
            </a:fld>
            <a:endParaRPr lang="zh-CN" altLang="en-US" dirty="0"/>
          </a:p>
        </p:txBody>
      </p:sp>
      <p:sp>
        <p:nvSpPr>
          <p:cNvPr id="5" name="页脚占位符 4">
            <a:extLst>
              <a:ext uri="{FF2B5EF4-FFF2-40B4-BE49-F238E27FC236}">
                <a16:creationId xmlns:a16="http://schemas.microsoft.com/office/drawing/2014/main"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2026/4/7</a:t>
            </a:fld>
            <a:endParaRPr lang="zh-CN" altLang="en-US" dirty="0"/>
          </a:p>
        </p:txBody>
      </p:sp>
      <p:sp>
        <p:nvSpPr>
          <p:cNvPr id="6" name="页脚占位符 5">
            <a:extLst>
              <a:ext uri="{FF2B5EF4-FFF2-40B4-BE49-F238E27FC236}">
                <a16:creationId xmlns:a16="http://schemas.microsoft.com/office/drawing/2014/main"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2026/4/7</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2026/4/7</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2026/4/7</a:t>
            </a:fld>
            <a:endParaRPr lang="zh-CN" altLang="en-US" dirty="0"/>
          </a:p>
        </p:txBody>
      </p:sp>
      <p:sp>
        <p:nvSpPr>
          <p:cNvPr id="4" name="页脚占位符 3">
            <a:extLst>
              <a:ext uri="{FF2B5EF4-FFF2-40B4-BE49-F238E27FC236}">
                <a16:creationId xmlns:a16="http://schemas.microsoft.com/office/drawing/2014/main"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2026/4/7</a:t>
            </a:fld>
            <a:endParaRPr lang="zh-CN" altLang="en-US" dirty="0"/>
          </a:p>
        </p:txBody>
      </p:sp>
      <p:sp>
        <p:nvSpPr>
          <p:cNvPr id="3" name="页脚占位符 2">
            <a:extLst>
              <a:ext uri="{FF2B5EF4-FFF2-40B4-BE49-F238E27FC236}">
                <a16:creationId xmlns:a16="http://schemas.microsoft.com/office/drawing/2014/main"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2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2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9.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id="{D3A34C35-C162-84E6-F700-70752C859868}"/>
              </a:ext>
            </a:extLst>
          </p:cNvPr>
          <p:cNvPicPr>
            <a:picLocks noChangeAspect="1"/>
          </p:cNvPicPr>
          <p:nvPr/>
        </p:nvPicPr>
        <p:blipFill>
          <a:blip r:embed="rId3"/>
          <a:stretch>
            <a:fillRect/>
          </a:stretch>
        </p:blipFill>
        <p:spPr>
          <a:xfrm rot="486726">
            <a:off x="3945873" y="184867"/>
            <a:ext cx="4585144" cy="1616311"/>
          </a:xfrm>
          <a:prstGeom prst="rect">
            <a:avLst/>
          </a:prstGeom>
        </p:spPr>
      </p:pic>
      <p:pic>
        <p:nvPicPr>
          <p:cNvPr id="5" name="Picture 4">
            <a:extLst>
              <a:ext uri="{FF2B5EF4-FFF2-40B4-BE49-F238E27FC236}">
                <a16:creationId xmlns:a16="http://schemas.microsoft.com/office/drawing/2014/main" id="{C76D5DAF-6057-1568-0332-518885EA9E93}"/>
              </a:ext>
            </a:extLst>
          </p:cNvPr>
          <p:cNvPicPr>
            <a:picLocks noChangeAspect="1"/>
          </p:cNvPicPr>
          <p:nvPr/>
        </p:nvPicPr>
        <p:blipFill>
          <a:blip r:embed="rId4"/>
          <a:stretch>
            <a:fillRect/>
          </a:stretch>
        </p:blipFill>
        <p:spPr>
          <a:xfrm>
            <a:off x="1780411" y="1616843"/>
            <a:ext cx="8821677" cy="2786113"/>
          </a:xfrm>
          <a:prstGeom prst="rect">
            <a:avLst/>
          </a:prstGeom>
        </p:spPr>
      </p:pic>
      <p:sp>
        <p:nvSpPr>
          <p:cNvPr id="7" name="Rounded Rectangle 24">
            <a:extLst>
              <a:ext uri="{FF2B5EF4-FFF2-40B4-BE49-F238E27FC236}">
                <a16:creationId xmlns:a16="http://schemas.microsoft.com/office/drawing/2014/main" id="{45156564-9DF7-AC92-7DC7-D6906B845DAE}"/>
              </a:ext>
            </a:extLst>
          </p:cNvPr>
          <p:cNvSpPr/>
          <p:nvPr/>
        </p:nvSpPr>
        <p:spPr>
          <a:xfrm>
            <a:off x="3637982" y="4253499"/>
            <a:ext cx="6921238" cy="1263469"/>
          </a:xfrm>
          <a:prstGeom prst="roundRect">
            <a:avLst/>
          </a:prstGeom>
          <a:noFill/>
          <a:l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1" i="1" strike="noStrike" kern="1200" cap="none" spc="0" normalizeH="0" baseline="0" noProof="0" dirty="0" err="1">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Giáo</a:t>
            </a:r>
            <a:r>
              <a:rPr kumimoji="0" lang="en-US" sz="2800" b="1" i="1" strike="noStrike" kern="1200" cap="none" spc="0" normalizeH="0" noProof="0" dirty="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800" b="1" i="1" strike="noStrike" kern="1200" cap="none" spc="0" normalizeH="0" noProof="0" dirty="0" err="1">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viên</a:t>
            </a:r>
            <a:r>
              <a:rPr kumimoji="0" lang="en-US" sz="2800" b="1" i="1" strike="noStrike" kern="1200" cap="none" spc="0" normalizeH="0" noProof="0" dirty="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vi-VN" sz="2800" b="1" i="1" noProof="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Phạm Thị Thanh Huế</a:t>
            </a:r>
          </a:p>
          <a:p>
            <a:pPr marL="0" marR="0" lvl="0" indent="0" defTabSz="914400" rtl="0" eaLnBrk="1" fontAlgn="auto" latinLnBrk="0" hangingPunct="1">
              <a:lnSpc>
                <a:spcPct val="130000"/>
              </a:lnSpc>
              <a:spcBef>
                <a:spcPts val="0"/>
              </a:spcBef>
              <a:spcAft>
                <a:spcPts val="0"/>
              </a:spcAft>
              <a:buClrTx/>
              <a:buSzTx/>
              <a:buFontTx/>
              <a:buNone/>
              <a:tabLst/>
              <a:defRPr/>
            </a:pPr>
            <a:r>
              <a:rPr lang="vi-VN" sz="28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i="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endParaRPr kumimoji="0" lang="en-US" sz="2800" b="1" i="1" strike="noStrike" kern="1200" cap="none" spc="0" normalizeH="0" noProof="0" dirty="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3.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Xếp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các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mở</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kết</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ở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hai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tập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trên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vào</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nhóm</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thích</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hợp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8D3036A-2A41-26F4-5F32-7F44E974C5D6}"/>
              </a:ext>
            </a:extLst>
          </p:cNvPr>
          <p:cNvPicPr>
            <a:picLocks noChangeAspect="1"/>
          </p:cNvPicPr>
          <p:nvPr/>
        </p:nvPicPr>
        <p:blipFill>
          <a:blip r:embed="rId2"/>
          <a:stretch>
            <a:fillRect/>
          </a:stretch>
        </p:blipFill>
        <p:spPr>
          <a:xfrm>
            <a:off x="1038225" y="2566987"/>
            <a:ext cx="10460358" cy="1538288"/>
          </a:xfrm>
          <a:prstGeom prst="rect">
            <a:avLst/>
          </a:prstGeom>
        </p:spPr>
      </p:pic>
    </p:spTree>
    <p:extLst>
      <p:ext uri="{BB962C8B-B14F-4D97-AF65-F5344CB8AC3E}">
        <p14:creationId xmlns:p14="http://schemas.microsoft.com/office/powerpoint/2010/main" val="267248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5EEE8DE-436F-0200-D692-7460F95AB12D}"/>
              </a:ext>
            </a:extLst>
          </p:cNvPr>
          <p:cNvGraphicFramePr>
            <a:graphicFrameLocks noGrp="1"/>
          </p:cNvGraphicFramePr>
          <p:nvPr>
            <p:extLst>
              <p:ext uri="{D42A27DB-BD31-4B8C-83A1-F6EECF244321}">
                <p14:modId xmlns:p14="http://schemas.microsoft.com/office/powerpoint/2010/main" val="4246552016"/>
              </p:ext>
            </p:extLst>
          </p:nvPr>
        </p:nvGraphicFramePr>
        <p:xfrm>
          <a:off x="1562100" y="1266825"/>
          <a:ext cx="9982200" cy="4014628"/>
        </p:xfrm>
        <a:graphic>
          <a:graphicData uri="http://schemas.openxmlformats.org/drawingml/2006/table">
            <a:tbl>
              <a:tblPr>
                <a:tableStyleId>{775DCB02-9BB8-47FD-8907-85C794F793BA}</a:tableStyleId>
              </a:tblPr>
              <a:tblGrid>
                <a:gridCol w="2457450">
                  <a:extLst>
                    <a:ext uri="{9D8B030D-6E8A-4147-A177-3AD203B41FA5}">
                      <a16:colId xmlns:a16="http://schemas.microsoft.com/office/drawing/2014/main" val="192010861"/>
                    </a:ext>
                  </a:extLst>
                </a:gridCol>
                <a:gridCol w="3019425">
                  <a:extLst>
                    <a:ext uri="{9D8B030D-6E8A-4147-A177-3AD203B41FA5}">
                      <a16:colId xmlns:a16="http://schemas.microsoft.com/office/drawing/2014/main" val="1618850691"/>
                    </a:ext>
                  </a:extLst>
                </a:gridCol>
                <a:gridCol w="4505325">
                  <a:extLst>
                    <a:ext uri="{9D8B030D-6E8A-4147-A177-3AD203B41FA5}">
                      <a16:colId xmlns:a16="http://schemas.microsoft.com/office/drawing/2014/main" val="2479686381"/>
                    </a:ext>
                  </a:extLst>
                </a:gridCol>
              </a:tblGrid>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Mở</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2149285"/>
                  </a:ext>
                </a:extLst>
              </a:tr>
              <a:tr h="1003657">
                <a:tc vMerge="1">
                  <a:txBody>
                    <a:bodyPr/>
                    <a:lstStyle/>
                    <a:p>
                      <a:endParaRPr lang="en-US"/>
                    </a:p>
                  </a:txBody>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9363557"/>
                  </a:ext>
                </a:extLst>
              </a:tr>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Kết</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970366"/>
                  </a:ext>
                </a:extLst>
              </a:tr>
              <a:tr h="1003657">
                <a:tc vMerge="1">
                  <a:txBody>
                    <a:bodyPr/>
                    <a:lstStyle/>
                    <a:p>
                      <a:endParaRPr lang="en-US"/>
                    </a:p>
                  </a:txBody>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7689147"/>
                  </a:ext>
                </a:extLst>
              </a:tr>
            </a:tbl>
          </a:graphicData>
        </a:graphic>
      </p:graphicFrame>
      <p:sp>
        <p:nvSpPr>
          <p:cNvPr id="3" name="TextBox 2">
            <a:extLst>
              <a:ext uri="{FF2B5EF4-FFF2-40B4-BE49-F238E27FC236}">
                <a16:creationId xmlns:a16="http://schemas.microsoft.com/office/drawing/2014/main" id="{81B7FDA1-377D-525A-F1C6-3238D5245E51}"/>
              </a:ext>
            </a:extLst>
          </p:cNvPr>
          <p:cNvSpPr txBox="1"/>
          <p:nvPr/>
        </p:nvSpPr>
        <p:spPr>
          <a:xfrm>
            <a:off x="7210425" y="135255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trực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6E9F251-4AD5-D463-BFD7-AE8A1CCC065C}"/>
              </a:ext>
            </a:extLst>
          </p:cNvPr>
          <p:cNvSpPr txBox="1"/>
          <p:nvPr/>
        </p:nvSpPr>
        <p:spPr>
          <a:xfrm>
            <a:off x="7267575" y="224790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gián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DC4350B-4855-F242-1A2C-5A00501AB346}"/>
              </a:ext>
            </a:extLst>
          </p:cNvPr>
          <p:cNvSpPr txBox="1"/>
          <p:nvPr/>
        </p:nvSpPr>
        <p:spPr>
          <a:xfrm>
            <a:off x="7258050" y="334327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không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8C58AECC-4B71-7184-97D5-12446E9D5CEC}"/>
              </a:ext>
            </a:extLst>
          </p:cNvPr>
          <p:cNvSpPr txBox="1"/>
          <p:nvPr/>
        </p:nvSpPr>
        <p:spPr>
          <a:xfrm>
            <a:off x="7353300" y="435292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7039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52649" y="675431"/>
            <a:ext cx="9867901" cy="4401205"/>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Mở bài trực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ngắn gọn, chỉ nêu tên cây, vị trí cây được trồng</a:t>
            </a:r>
            <a:r>
              <a:rPr lang="en-US"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a:t>
            </a:r>
          </a:p>
          <a:p>
            <a:pPr marL="571500" lvl="0" indent="-571500" algn="just">
              <a:buFont typeface="Arial" panose="020B0604020202020204" pitchFamily="34" charset="0"/>
              <a:buChar char="•"/>
            </a:pPr>
            <a:r>
              <a:rPr lang="en-US"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a:t>
            </a: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ở bài gián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bổ sung thông tin về kỉ niệm với cây, một câu chuyện liên quan đến cây.</a:t>
            </a:r>
          </a:p>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Kết bài mở rộng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có thể kể việc làm chăm sóc hoặc tác dụng của cây với con người ,..</a:t>
            </a:r>
          </a:p>
        </p:txBody>
      </p:sp>
      <p:pic>
        <p:nvPicPr>
          <p:cNvPr id="2" name="Picture 6" descr="Hình ảnh Học Sinh Hoạt Hình Minh Họa, Mở Hình Minh Họa, Phim Hoạt Hình Minh  Họa, Học Sinh Sinh Viên Tranh Minh Hoạ miễn phí tải tập tin PNG PSDComment  và">
            <a:extLst>
              <a:ext uri="{FF2B5EF4-FFF2-40B4-BE49-F238E27FC236}">
                <a16:creationId xmlns:a16="http://schemas.microsoft.com/office/drawing/2014/main" id="{E71B8B20-20A1-95B2-3A51-8523D06FE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drawing of a tree&#10;&#10;AI-generated content may be incorrect.">
            <a:extLst>
              <a:ext uri="{FF2B5EF4-FFF2-40B4-BE49-F238E27FC236}">
                <a16:creationId xmlns:a16="http://schemas.microsoft.com/office/drawing/2014/main" id="{032C94D6-10FC-F493-302C-0AE712D8A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54091"/>
          </a:xfrm>
          <a:prstGeom prst="rect">
            <a:avLst/>
          </a:prstGeom>
        </p:spPr>
      </p:pic>
    </p:spTree>
    <p:extLst>
      <p:ext uri="{BB962C8B-B14F-4D97-AF65-F5344CB8AC3E}">
        <p14:creationId xmlns:p14="http://schemas.microsoft.com/office/powerpoint/2010/main" val="65644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623544" y="1977999"/>
            <a:ext cx="4444001" cy="4717270"/>
          </a:xfrm>
          <a:prstGeom prst="rect">
            <a:avLst/>
          </a:prstGeom>
        </p:spPr>
      </p:pic>
      <p:sp>
        <p:nvSpPr>
          <p:cNvPr id="17" name="TextBox 16"/>
          <p:cNvSpPr txBox="1"/>
          <p:nvPr/>
        </p:nvSpPr>
        <p:spPr>
          <a:xfrm>
            <a:off x="941269" y="1068394"/>
            <a:ext cx="10188056" cy="1446550"/>
          </a:xfrm>
          <a:prstGeom prst="rect">
            <a:avLst/>
          </a:prstGeom>
          <a:noFill/>
        </p:spPr>
        <p:txBody>
          <a:bodyPr wrap="square" rtlCol="0">
            <a:spAutoFit/>
          </a:bodyPr>
          <a:lstStyle/>
          <a:p>
            <a:pPr lvl="0" algn="ctr">
              <a:defRPr/>
            </a:pP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4.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mở</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kết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cho</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một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biết</a:t>
            </a:r>
            <a:endParaRPr kumimoji="0" lang="en-US" sz="4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1">
            <a:extLst>
              <a:ext uri="{FF2B5EF4-FFF2-40B4-BE49-F238E27FC236}">
                <a16:creationId xmlns:a16="http://schemas.microsoft.com/office/drawing/2014/main" id="{4002AD9A-E43D-444B-1C7B-7C7EB82660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257176" y="2876550"/>
            <a:ext cx="3981450" cy="3981450"/>
          </a:xfrm>
          <a:prstGeom prst="rect">
            <a:avLst/>
          </a:prstGeom>
        </p:spPr>
      </p:pic>
    </p:spTree>
    <p:extLst>
      <p:ext uri="{BB962C8B-B14F-4D97-AF65-F5344CB8AC3E}">
        <p14:creationId xmlns:p14="http://schemas.microsoft.com/office/powerpoint/2010/main" val="1032386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30CF3-BD1C-CB7A-DC12-8DBCF7A00AC7}"/>
              </a:ext>
            </a:extLst>
          </p:cNvPr>
          <p:cNvSpPr txBox="1"/>
          <p:nvPr/>
        </p:nvSpPr>
        <p:spPr>
          <a:xfrm>
            <a:off x="1009650" y="1152525"/>
            <a:ext cx="10134600" cy="4524315"/>
          </a:xfrm>
          <a:prstGeom prst="rect">
            <a:avLst/>
          </a:prstGeom>
          <a:noFill/>
        </p:spPr>
        <p:txBody>
          <a:bodyPr wrap="square" rtlCol="0">
            <a:spAutoFit/>
          </a:bodyPr>
          <a:lstStyle/>
          <a:p>
            <a:pPr algn="ctr"/>
            <a:r>
              <a:rPr lang="en-US" sz="3600" b="1" i="0" dirty="0" err="1">
                <a:solidFill>
                  <a:srgbClr val="000000"/>
                </a:solidFill>
                <a:effectLst/>
                <a:latin typeface="Cambria" panose="02040503050406030204" pitchFamily="18" charset="0"/>
                <a:ea typeface="Cambria" panose="02040503050406030204" pitchFamily="18" charset="0"/>
              </a:rPr>
              <a:t>Ví</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dụ</a:t>
            </a:r>
            <a:r>
              <a:rPr lang="en-US" sz="3600" b="1"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Mở bài gián tiếp:</a:t>
            </a:r>
          </a:p>
          <a:p>
            <a:pPr algn="just"/>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p:txBody>
      </p:sp>
    </p:spTree>
    <p:extLst>
      <p:ext uri="{BB962C8B-B14F-4D97-AF65-F5344CB8AC3E}">
        <p14:creationId xmlns:p14="http://schemas.microsoft.com/office/powerpoint/2010/main" val="3612739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kids and a tree&#10;&#10;AI-generated content may be incorrect.">
            <a:extLst>
              <a:ext uri="{FF2B5EF4-FFF2-40B4-BE49-F238E27FC236}">
                <a16:creationId xmlns:a16="http://schemas.microsoft.com/office/drawing/2014/main" id="{D310200D-49E8-8A1E-A21D-C62806C37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09"/>
            <a:ext cx="12192000" cy="6650182"/>
          </a:xfrm>
          <a:prstGeom prst="rect">
            <a:avLst/>
          </a:prstGeom>
        </p:spPr>
      </p:pic>
    </p:spTree>
    <p:extLst>
      <p:ext uri="{BB962C8B-B14F-4D97-AF65-F5344CB8AC3E}">
        <p14:creationId xmlns:p14="http://schemas.microsoft.com/office/powerpoint/2010/main" val="2392418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30CF3-BD1C-CB7A-DC12-8DBCF7A00AC7}"/>
              </a:ext>
            </a:extLst>
          </p:cNvPr>
          <p:cNvSpPr txBox="1"/>
          <p:nvPr/>
        </p:nvSpPr>
        <p:spPr>
          <a:xfrm>
            <a:off x="1038225" y="1152525"/>
            <a:ext cx="10134600" cy="3970318"/>
          </a:xfrm>
          <a:prstGeom prst="rect">
            <a:avLst/>
          </a:prstGeom>
          <a:noFill/>
        </p:spPr>
        <p:txBody>
          <a:bodyPr wrap="square" rtlCol="0">
            <a:spAutoFit/>
          </a:bodyPr>
          <a:lstStyle/>
          <a:p>
            <a:pPr lvl="0" algn="ctr"/>
            <a:r>
              <a:rPr lang="vi-VN" sz="3600" b="1" dirty="0">
                <a:solidFill>
                  <a:srgbClr val="000000"/>
                </a:solidFill>
                <a:latin typeface="Cambria" panose="02040503050406030204" pitchFamily="18" charset="0"/>
                <a:ea typeface="Cambria" panose="02040503050406030204" pitchFamily="18" charset="0"/>
              </a:rPr>
              <a:t>Kết bài mở rộng:</a:t>
            </a:r>
          </a:p>
          <a:p>
            <a:pPr lvl="0" algn="just"/>
            <a:r>
              <a:rPr lang="en-US" sz="3600" dirty="0">
                <a:solidFill>
                  <a:srgbClr val="000000"/>
                </a:solidFill>
                <a:latin typeface="Cambria" panose="02040503050406030204" pitchFamily="18" charset="0"/>
                <a:ea typeface="Cambria" panose="02040503050406030204" pitchFamily="18" charset="0"/>
              </a:rPr>
              <a:t>   </a:t>
            </a:r>
            <a:r>
              <a:rPr lang="vi-VN" sz="3600" dirty="0">
                <a:solidFill>
                  <a:srgbClr val="000000"/>
                </a:solidFill>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endParaRPr kumimoji="0" lang="vi-VN" sz="36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3448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cartoon children and a tree&#10;&#10;AI-generated content may be incorrect.">
            <a:extLst>
              <a:ext uri="{FF2B5EF4-FFF2-40B4-BE49-F238E27FC236}">
                <a16:creationId xmlns:a16="http://schemas.microsoft.com/office/drawing/2014/main" id="{6C3C0381-1547-3A71-1138-4566BFC1A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54091"/>
          </a:xfrm>
          <a:prstGeom prst="rect">
            <a:avLst/>
          </a:prstGeom>
        </p:spPr>
      </p:pic>
    </p:spTree>
    <p:extLst>
      <p:ext uri="{BB962C8B-B14F-4D97-AF65-F5344CB8AC3E}">
        <p14:creationId xmlns:p14="http://schemas.microsoft.com/office/powerpoint/2010/main" val="1276387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id="{D1BDBF4D-E64F-4928-A4FD-310146931E65}"/>
              </a:ext>
            </a:extLst>
          </p:cNvPr>
          <p:cNvPicPr>
            <a:picLocks noChangeAspect="1"/>
          </p:cNvPicPr>
          <p:nvPr/>
        </p:nvPicPr>
        <p:blipFill>
          <a:blip r:embed="rId3"/>
          <a:stretch>
            <a:fillRect/>
          </a:stretch>
        </p:blipFill>
        <p:spPr>
          <a:xfrm>
            <a:off x="1125166" y="1471535"/>
            <a:ext cx="6767147" cy="3017782"/>
          </a:xfrm>
          <a:prstGeom prst="rect">
            <a:avLst/>
          </a:prstGeom>
        </p:spPr>
      </p:pic>
    </p:spTree>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red text with white border&#10;&#10;AI-generated content may be incorrect.">
            <a:extLst>
              <a:ext uri="{FF2B5EF4-FFF2-40B4-BE49-F238E27FC236}">
                <a16:creationId xmlns:a16="http://schemas.microsoft.com/office/drawing/2014/main" id="{095AA85B-1721-2852-DEF9-2F5706361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030" y="2134359"/>
            <a:ext cx="7643902" cy="2201501"/>
          </a:xfrm>
          <a:prstGeom prst="rect">
            <a:avLst/>
          </a:prstGeom>
        </p:spPr>
      </p:pic>
      <p:pic>
        <p:nvPicPr>
          <p:cNvPr id="2" name="Picture 1" descr="A round pink circle with white text and a black background&#10;&#10;AI-generated content may be incorrect.">
            <a:extLst>
              <a:ext uri="{FF2B5EF4-FFF2-40B4-BE49-F238E27FC236}">
                <a16:creationId xmlns:a16="http://schemas.microsoft.com/office/drawing/2014/main" id="{517DFE8C-9DB0-7420-AA66-CB8D06981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33648"/>
            <a:ext cx="1733252" cy="1733252"/>
          </a:xfrm>
          <a:prstGeom prst="rect">
            <a:avLst/>
          </a:prstGeom>
        </p:spPr>
      </p:pic>
    </p:spTree>
    <p:extLst>
      <p:ext uri="{BB962C8B-B14F-4D97-AF65-F5344CB8AC3E}">
        <p14:creationId xmlns:p14="http://schemas.microsoft.com/office/powerpoint/2010/main" val="22956757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id="{A6852DF7-ACCE-6503-8AD1-A1EA153B7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id="{4969F1AB-877E-083A-A166-67ABB7E3479C}"/>
              </a:ext>
            </a:extLst>
          </p:cNvPr>
          <p:cNvSpPr txBox="1"/>
          <p:nvPr/>
        </p:nvSpPr>
        <p:spPr>
          <a:xfrm>
            <a:off x="561974" y="2049266"/>
            <a:ext cx="7359271" cy="2123658"/>
          </a:xfrm>
          <a:prstGeom prst="rect">
            <a:avLst/>
          </a:prstGeom>
          <a:noFill/>
        </p:spPr>
        <p:txBody>
          <a:bodyPr wrap="square" rtlCol="0">
            <a:spAutoFit/>
          </a:bodyPr>
          <a:lstStyle/>
          <a:p>
            <a:pPr lvl="0" algn="ctr"/>
            <a:r>
              <a:rPr lang="en-US" sz="4400" b="1" dirty="0" err="1">
                <a:solidFill>
                  <a:sysClr val="windowText" lastClr="000000"/>
                </a:solidFill>
                <a:latin typeface="Cambria" panose="02040503050406030204" pitchFamily="18" charset="0"/>
                <a:ea typeface="Cambria" panose="02040503050406030204" pitchFamily="18" charset="0"/>
              </a:rPr>
              <a:t>Về</a:t>
            </a:r>
            <a:r>
              <a:rPr lang="en-US" sz="4400" b="1" dirty="0">
                <a:solidFill>
                  <a:sysClr val="windowText" lastClr="000000"/>
                </a:solidFill>
                <a:latin typeface="Cambria" panose="02040503050406030204" pitchFamily="18" charset="0"/>
                <a:ea typeface="Cambria" panose="02040503050406030204" pitchFamily="18" charset="0"/>
              </a:rPr>
              <a:t> </a:t>
            </a:r>
            <a:r>
              <a:rPr lang="en-US" sz="4400" b="1" dirty="0" err="1">
                <a:solidFill>
                  <a:sysClr val="windowText" lastClr="000000"/>
                </a:solidFill>
                <a:latin typeface="Cambria" panose="02040503050406030204" pitchFamily="18" charset="0"/>
                <a:ea typeface="Cambria" panose="02040503050406030204" pitchFamily="18" charset="0"/>
              </a:rPr>
              <a:t>nhà</a:t>
            </a:r>
            <a:r>
              <a:rPr lang="en-US" sz="4400" dirty="0">
                <a:solidFill>
                  <a:sysClr val="windowText" lastClr="000000"/>
                </a:solidFill>
                <a:latin typeface="Cambria" panose="02040503050406030204" pitchFamily="18" charset="0"/>
                <a:ea typeface="Cambria" panose="02040503050406030204" pitchFamily="18" charset="0"/>
              </a:rPr>
              <a:t>: </a:t>
            </a:r>
            <a:r>
              <a:rPr lang="vi-VN" sz="4400" dirty="0">
                <a:solidFill>
                  <a:sysClr val="windowText" lastClr="000000"/>
                </a:solidFill>
                <a:latin typeface="Cambria" panose="02040503050406030204" pitchFamily="18" charset="0"/>
                <a:ea typeface="Cambria" panose="02040503050406030204" pitchFamily="18" charset="0"/>
              </a:rPr>
              <a:t>Tìm đọc những bài văn miêu tả cây cối để học tập cách viết mở bài, kết bài.</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41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a:extLst>
              <a:ext uri="{FF2B5EF4-FFF2-40B4-BE49-F238E27FC236}">
                <a16:creationId xmlns:a16="http://schemas.microsoft.com/office/drawing/2014/main" id="{E6A22261-E326-4089-9BE3-DA504928A4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547" y="341105"/>
            <a:ext cx="7529079" cy="6516895"/>
          </a:xfrm>
          <a:prstGeom prst="rect">
            <a:avLst/>
          </a:prstGeom>
        </p:spPr>
      </p:pic>
      <p:pic>
        <p:nvPicPr>
          <p:cNvPr id="2" name="Picture 1">
            <a:extLst>
              <a:ext uri="{FF2B5EF4-FFF2-40B4-BE49-F238E27FC236}">
                <a16:creationId xmlns:a16="http://schemas.microsoft.com/office/drawing/2014/main" id="{C99A917C-61A3-4C57-9736-B5C5ADEBF7C1}"/>
              </a:ext>
            </a:extLst>
          </p:cNvPr>
          <p:cNvPicPr>
            <a:picLocks noChangeAspect="1"/>
          </p:cNvPicPr>
          <p:nvPr/>
        </p:nvPicPr>
        <p:blipFill>
          <a:blip r:embed="rId3"/>
          <a:stretch>
            <a:fillRect/>
          </a:stretch>
        </p:blipFill>
        <p:spPr>
          <a:xfrm>
            <a:off x="5597255" y="923327"/>
            <a:ext cx="5828281" cy="5011346"/>
          </a:xfrm>
          <a:prstGeom prst="rect">
            <a:avLst/>
          </a:prstGeom>
        </p:spPr>
      </p:pic>
    </p:spTree>
    <p:extLst>
      <p:ext uri="{BB962C8B-B14F-4D97-AF65-F5344CB8AC3E}">
        <p14:creationId xmlns:p14="http://schemas.microsoft.com/office/powerpoint/2010/main" val="346540321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sp>
        <p:nvSpPr>
          <p:cNvPr id="17" name="TextBox 16"/>
          <p:cNvSpPr txBox="1"/>
          <p:nvPr/>
        </p:nvSpPr>
        <p:spPr>
          <a:xfrm>
            <a:off x="1465144" y="891940"/>
            <a:ext cx="10188056" cy="1446550"/>
          </a:xfrm>
          <a:prstGeom prst="rect">
            <a:avLst/>
          </a:prstGeom>
          <a:noFill/>
        </p:spPr>
        <p:txBody>
          <a:bodyPr wrap="square" rtlCol="0">
            <a:spAutoFit/>
          </a:bodyPr>
          <a:lstStyle/>
          <a:p>
            <a:pPr lvl="0" algn="ct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1. Khi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cối</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ta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cần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dùng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những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giác</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nào</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 </a:t>
            </a:r>
            <a:endParaRPr kumimoji="0" lang="en-US" sz="4400" b="1" i="0" u="none" strike="noStrike" kern="1200" cap="none" spc="0" normalizeH="0" baseline="0" noProof="0" dirty="0">
              <a:ln>
                <a:noFill/>
              </a:ln>
              <a:solidFill>
                <a:srgbClr val="FF5D1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990850" y="3125377"/>
            <a:ext cx="6229350" cy="2024010"/>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3114675" y="3363716"/>
            <a:ext cx="6038850" cy="1323439"/>
          </a:xfrm>
          <a:prstGeom prst="rect">
            <a:avLst/>
          </a:prstGeom>
          <a:noFill/>
        </p:spPr>
        <p:txBody>
          <a:bodyPr wrap="square" rtlCol="0">
            <a:spAutoFit/>
          </a:bodyPr>
          <a:lstStyle/>
          <a:p>
            <a:pPr lvl="0" algn="ctr"/>
            <a:r>
              <a:rPr lang="vi-VN" sz="4000" dirty="0">
                <a:solidFill>
                  <a:sysClr val="windowText" lastClr="000000"/>
                </a:solidFill>
                <a:latin typeface="Cambria" panose="02040503050406030204" pitchFamily="18" charset="0"/>
                <a:ea typeface="Cambria" panose="02040503050406030204" pitchFamily="18" charset="0"/>
              </a:rPr>
              <a:t>mắt nhìn, tai nghe, mũi ngửi,</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tay</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chạm</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lưỡi</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nếm</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4718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sp>
        <p:nvSpPr>
          <p:cNvPr id="17" name="TextBox 16"/>
          <p:cNvSpPr txBox="1"/>
          <p:nvPr/>
        </p:nvSpPr>
        <p:spPr>
          <a:xfrm>
            <a:off x="1465144" y="891940"/>
            <a:ext cx="10188056" cy="1446550"/>
          </a:xfrm>
          <a:prstGeom prst="rect">
            <a:avLst/>
          </a:prstGeom>
          <a:noFill/>
        </p:spPr>
        <p:txBody>
          <a:bodyPr wrap="square" rtlCol="0">
            <a:spAutoFit/>
          </a:bodyPr>
          <a:lstStyle/>
          <a:p>
            <a:pPr lvl="0" algn="ct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2. Khi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sát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bao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cối</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 ta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cần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sát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những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đặc</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điểm</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nào</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của</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endParaRPr kumimoji="0" lang="en-US" sz="4400" b="1" i="0" u="none" strike="noStrike" kern="1200" cap="none" spc="0" normalizeH="0" baseline="0" noProof="0" dirty="0">
              <a:ln>
                <a:noFill/>
              </a:ln>
              <a:solidFill>
                <a:srgbClr val="FF5D1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990850" y="3125377"/>
            <a:ext cx="6229350" cy="2024010"/>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3067050" y="3620891"/>
            <a:ext cx="6038850" cy="707886"/>
          </a:xfrm>
          <a:prstGeom prst="rect">
            <a:avLst/>
          </a:prstGeom>
          <a:noFill/>
        </p:spPr>
        <p:txBody>
          <a:bodyPr wrap="square" rtlCol="0">
            <a:spAutoFit/>
          </a:bodyPr>
          <a:lstStyle/>
          <a:p>
            <a:pPr lvl="0" algn="ctr"/>
            <a:r>
              <a:rPr lang="vi-VN" sz="4000" dirty="0">
                <a:solidFill>
                  <a:sysClr val="windowText" lastClr="000000"/>
                </a:solidFill>
                <a:latin typeface="Cambria" panose="02040503050406030204" pitchFamily="18" charset="0"/>
                <a:ea typeface="Cambria" panose="02040503050406030204" pitchFamily="18" charset="0"/>
              </a:rPr>
              <a:t>hình dáng, tán lá , ...</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31317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350" y="454045"/>
            <a:ext cx="8171214" cy="646331"/>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1.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Đọc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văn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sau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trả</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lời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câu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hỏi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4BA1F02-2247-1BE1-35BA-F7C908622E93}"/>
              </a:ext>
            </a:extLst>
          </p:cNvPr>
          <p:cNvSpPr txBox="1"/>
          <p:nvPr/>
        </p:nvSpPr>
        <p:spPr>
          <a:xfrm>
            <a:off x="1000125" y="1666875"/>
            <a:ext cx="10010775" cy="4093428"/>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Mảnh vườn nhỏ sau nhà ông bà có trồng một cây khế.</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Từ một cây khế bé nhỏ khẳng khiu, vậy mà cây lớn vùn vụt, trổ đầy hoa tím đến nỗi ong vàng ham mật rủ nhau về xây tổ trên cành. Rồi khế ra quả từng chùm, từng chùm lủng lẳng. Quả nào cũng to, mỡ màng, mọng nước, kéo trĩu cả cành xuống. Bà tha hồ làm nộm, rang tép và kho cá với khế. Giáp Tết vừa rồi, ông phân phát từng chùm khế thật đẹp, tặng khách đến nhà chơi. Ông bảo đó là lộc của vườn nhà.</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Cùng với cây cam, cây bưởi, cây hồng, cây khế mang lại vẻ đẹp bình dị cho mảnh vườn nhỏ nhà ông bà.</a:t>
            </a:r>
          </a:p>
          <a:p>
            <a:pPr algn="r"/>
            <a:r>
              <a:rPr lang="vi-VN" sz="2600" b="0" i="1" dirty="0">
                <a:solidFill>
                  <a:srgbClr val="000000"/>
                </a:solidFill>
                <a:effectLst/>
                <a:latin typeface="Cambria" panose="02040503050406030204" pitchFamily="18" charset="0"/>
                <a:ea typeface="Cambria" panose="02040503050406030204" pitchFamily="18" charset="0"/>
              </a:rPr>
              <a:t>(Theo </a:t>
            </a:r>
            <a:r>
              <a:rPr lang="vi-VN" sz="2600" b="0" i="0" dirty="0">
                <a:solidFill>
                  <a:srgbClr val="000000"/>
                </a:solidFill>
                <a:effectLst/>
                <a:latin typeface="Cambria" panose="02040503050406030204" pitchFamily="18" charset="0"/>
                <a:ea typeface="Cambria" panose="02040503050406030204" pitchFamily="18" charset="0"/>
              </a:rPr>
              <a:t>Vũ Tú Nam</a:t>
            </a:r>
            <a:r>
              <a:rPr lang="vi-VN" sz="2600" b="0" i="1" dirty="0">
                <a:solidFill>
                  <a:srgbClr val="000000"/>
                </a:solidFill>
                <a:effectLst/>
                <a:latin typeface="Cambria" panose="02040503050406030204" pitchFamily="18" charset="0"/>
                <a:ea typeface="Cambria" panose="02040503050406030204" pitchFamily="18" charset="0"/>
              </a:rPr>
              <a:t>)</a:t>
            </a:r>
            <a:endParaRPr lang="vi-VN" sz="2600" b="0" i="0" dirty="0">
              <a:solidFill>
                <a:srgbClr val="000000"/>
              </a:solidFill>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41E7393B-7FB6-0DE5-0F11-FC25093AEF4F}"/>
              </a:ext>
            </a:extLst>
          </p:cNvPr>
          <p:cNvSpPr/>
          <p:nvPr/>
        </p:nvSpPr>
        <p:spPr>
          <a:xfrm>
            <a:off x="1247775" y="1743075"/>
            <a:ext cx="7724775" cy="3429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EF4170-D712-C3A5-7042-BD8C1710B0BC}"/>
              </a:ext>
            </a:extLst>
          </p:cNvPr>
          <p:cNvSpPr/>
          <p:nvPr/>
        </p:nvSpPr>
        <p:spPr>
          <a:xfrm>
            <a:off x="1104900" y="4552949"/>
            <a:ext cx="9934575" cy="7620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51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733425" y="1085850"/>
            <a:ext cx="10439400" cy="1664949"/>
            <a:chOff x="-162464" y="-565220"/>
            <a:chExt cx="11802519" cy="8947326"/>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2464" y="-565220"/>
              <a:ext cx="1087641" cy="4960904"/>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739200" y="1270032"/>
              <a:ext cx="10655365" cy="7112074"/>
            </a:xfrm>
            <a:prstGeom prst="rect">
              <a:avLst/>
            </a:prstGeom>
            <a:noFill/>
          </p:spPr>
          <p:txBody>
            <a:bodyPr wrap="square" rtlCol="0">
              <a:spAutoFit/>
            </a:bodyPr>
            <a:lstStyle/>
            <a:p>
              <a:r>
                <a:rPr lang="vi-VN" sz="4000" dirty="0">
                  <a:solidFill>
                    <a:srgbClr val="002060"/>
                  </a:solidFill>
                  <a:latin typeface="Arial" panose="020B0604020202020204" pitchFamily="34" charset="0"/>
                  <a:cs typeface="Arial" panose="020B0604020202020204" pitchFamily="34" charset="0"/>
                </a:rPr>
                <a:t>a. Mở bài giới thiệu thế nào về cây khế?</a:t>
              </a:r>
              <a:endParaRPr lang="en-US" sz="4000" dirty="0">
                <a:solidFill>
                  <a:srgbClr val="002060"/>
                </a:solidFill>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7249" y="2887252"/>
            <a:ext cx="7591425" cy="2024010"/>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876299" y="3087491"/>
            <a:ext cx="7359271" cy="1446550"/>
          </a:xfrm>
          <a:prstGeom prst="rect">
            <a:avLst/>
          </a:prstGeom>
          <a:noFill/>
        </p:spPr>
        <p:txBody>
          <a:bodyPr wrap="square" rtlCol="0">
            <a:spAutoFit/>
          </a:bodyPr>
          <a:lstStyle/>
          <a:p>
            <a:pPr lvl="0" algn="ctr"/>
            <a:r>
              <a:rPr lang="vi-VN" sz="4400" dirty="0">
                <a:solidFill>
                  <a:sysClr val="windowText" lastClr="000000"/>
                </a:solidFill>
                <a:latin typeface="Cambria" panose="02040503050406030204" pitchFamily="18" charset="0"/>
                <a:ea typeface="Cambria" panose="02040503050406030204" pitchFamily="18" charset="0"/>
              </a:rPr>
              <a:t>Mở bài giới thiệu nơi cây khế được trồng</a:t>
            </a:r>
            <a:r>
              <a:rPr lang="en-US" sz="4400" dirty="0">
                <a:solidFill>
                  <a:sysClr val="windowText" lastClr="000000"/>
                </a:solidFill>
                <a:latin typeface="Cambria" panose="02040503050406030204" pitchFamily="18" charset="0"/>
                <a:ea typeface="Cambria" panose="02040503050406030204" pitchFamily="18" charset="0"/>
              </a:rPr>
              <a:t>.</a:t>
            </a:r>
            <a:r>
              <a:rPr lang="vi-VN" sz="4400" dirty="0">
                <a:solidFill>
                  <a:sysClr val="windowText" lastClr="000000"/>
                </a:solidFill>
                <a:latin typeface="Cambria" panose="02040503050406030204" pitchFamily="18" charset="0"/>
                <a:ea typeface="Cambria" panose="02040503050406030204" pitchFamily="18" charset="0"/>
              </a:rPr>
              <a:t> </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09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514351" y="628650"/>
            <a:ext cx="10658474" cy="1413611"/>
            <a:chOff x="-410144" y="103606"/>
            <a:chExt cx="12050199" cy="5514494"/>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0144" y="103606"/>
              <a:ext cx="1443009" cy="4960903"/>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19"/>
              <a:ext cx="10655365" cy="4682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 Ở đoạn kết, cây khế được nhận xét như thế nào?</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57225" y="2419350"/>
            <a:ext cx="8248650" cy="3124200"/>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781050" y="2839841"/>
            <a:ext cx="7734300" cy="1938992"/>
          </a:xfrm>
          <a:prstGeom prst="rect">
            <a:avLst/>
          </a:prstGeom>
          <a:noFill/>
        </p:spPr>
        <p:txBody>
          <a:bodyPr wrap="square" rtlCol="0">
            <a:spAutoFit/>
          </a:bodyPr>
          <a:lstStyle/>
          <a:p>
            <a:pPr lvl="0" algn="just"/>
            <a:r>
              <a:rPr lang="vi-VN" sz="4000" dirty="0">
                <a:solidFill>
                  <a:sysClr val="windowText" lastClr="000000"/>
                </a:solidFill>
                <a:latin typeface="Cambria" panose="02040503050406030204" pitchFamily="18" charset="0"/>
                <a:ea typeface="Cambria" panose="02040503050406030204" pitchFamily="18" charset="0"/>
              </a:rPr>
              <a:t>Ở đoạn kết , cây khế được nhận xét là mang đến một vẻ đẹp bình dị cho mảnh vườn nhỏ nhà ông bà</a:t>
            </a:r>
            <a:r>
              <a:rPr lang="en-US" sz="4000" dirty="0">
                <a:solidFill>
                  <a:sysClr val="windowText" lastClr="000000"/>
                </a:solidFill>
                <a:latin typeface="Cambria" panose="02040503050406030204" pitchFamily="18" charset="0"/>
                <a:ea typeface="Cambria" panose="02040503050406030204" pitchFamily="18" charset="0"/>
              </a:rPr>
              <a:t>.</a:t>
            </a:r>
            <a:r>
              <a:rPr lang="vi-VN" sz="4000" dirty="0">
                <a:solidFill>
                  <a:sysClr val="windowText" lastClr="000000"/>
                </a:solidFill>
                <a:latin typeface="Cambria" panose="02040503050406030204" pitchFamily="18" charset="0"/>
                <a:ea typeface="Cambria" panose="02040503050406030204" pitchFamily="18" charset="0"/>
              </a:rPr>
              <a:t> </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31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2. </a:t>
            </a:r>
            <a:r>
              <a:rPr lang="vi-VN" altLang="en-US" sz="3600" b="1" dirty="0">
                <a:solidFill>
                  <a:srgbClr val="CD2D66"/>
                </a:solidFill>
                <a:latin typeface="Cambria" panose="02040503050406030204" pitchFamily="18" charset="0"/>
                <a:ea typeface="Cambria" panose="02040503050406030204" pitchFamily="18" charset="0"/>
                <a:cs typeface="Times New Roman" pitchFamily="18" charset="0"/>
              </a:rPr>
              <a:t>Cách mở bài và kết bài dưới đây có gì khác với cách mở bài và kết bài của bài văn trên?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712E1189-D2D5-D0D6-BD16-85FB1A98B60A}"/>
              </a:ext>
            </a:extLst>
          </p:cNvPr>
          <p:cNvPicPr>
            <a:picLocks noChangeAspect="1"/>
          </p:cNvPicPr>
          <p:nvPr/>
        </p:nvPicPr>
        <p:blipFill>
          <a:blip r:embed="rId2"/>
          <a:stretch>
            <a:fillRect/>
          </a:stretch>
        </p:blipFill>
        <p:spPr>
          <a:xfrm>
            <a:off x="1290637" y="2181224"/>
            <a:ext cx="9965093" cy="2962275"/>
          </a:xfrm>
          <a:prstGeom prst="rect">
            <a:avLst/>
          </a:prstGeom>
        </p:spPr>
      </p:pic>
    </p:spTree>
    <p:extLst>
      <p:ext uri="{BB962C8B-B14F-4D97-AF65-F5344CB8AC3E}">
        <p14:creationId xmlns:p14="http://schemas.microsoft.com/office/powerpoint/2010/main" val="2233122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4858EB-09DC-DEE7-13DD-E9B9008F6BE5}"/>
              </a:ext>
            </a:extLst>
          </p:cNvPr>
          <p:cNvGraphicFramePr>
            <a:graphicFrameLocks noGrp="1"/>
          </p:cNvGraphicFramePr>
          <p:nvPr>
            <p:extLst>
              <p:ext uri="{D42A27DB-BD31-4B8C-83A1-F6EECF244321}">
                <p14:modId xmlns:p14="http://schemas.microsoft.com/office/powerpoint/2010/main" val="871859304"/>
              </p:ext>
            </p:extLst>
          </p:nvPr>
        </p:nvGraphicFramePr>
        <p:xfrm>
          <a:off x="847725" y="295275"/>
          <a:ext cx="10582275" cy="5751966"/>
        </p:xfrm>
        <a:graphic>
          <a:graphicData uri="http://schemas.openxmlformats.org/drawingml/2006/table">
            <a:tbl>
              <a:tblPr firstRow="1" firstCol="1" bandRow="1" bandCol="1">
                <a:tableStyleId>{00A15C55-8517-42AA-B614-E9B94910E393}</a:tableStyleId>
              </a:tblPr>
              <a:tblGrid>
                <a:gridCol w="4019550">
                  <a:extLst>
                    <a:ext uri="{9D8B030D-6E8A-4147-A177-3AD203B41FA5}">
                      <a16:colId xmlns:a16="http://schemas.microsoft.com/office/drawing/2014/main" val="1697383667"/>
                    </a:ext>
                  </a:extLst>
                </a:gridCol>
                <a:gridCol w="6562725">
                  <a:extLst>
                    <a:ext uri="{9D8B030D-6E8A-4147-A177-3AD203B41FA5}">
                      <a16:colId xmlns:a16="http://schemas.microsoft.com/office/drawing/2014/main" val="4042982622"/>
                    </a:ext>
                  </a:extLst>
                </a:gridCol>
              </a:tblGrid>
              <a:tr h="1063220">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1</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2</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1834941"/>
                  </a:ext>
                </a:extLst>
              </a:tr>
              <a:tr h="2344373">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5476189"/>
                  </a:ext>
                </a:extLst>
              </a:tr>
              <a:tr h="2344373">
                <a:tc>
                  <a:txBody>
                    <a:bodyPr/>
                    <a:lstStyle/>
                    <a:p>
                      <a:pPr marL="0" marR="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9492822"/>
                  </a:ext>
                </a:extLst>
              </a:tr>
            </a:tbl>
          </a:graphicData>
        </a:graphic>
      </p:graphicFrame>
      <p:sp>
        <p:nvSpPr>
          <p:cNvPr id="13" name="TextBox 12">
            <a:extLst>
              <a:ext uri="{FF2B5EF4-FFF2-40B4-BE49-F238E27FC236}">
                <a16:creationId xmlns:a16="http://schemas.microsoft.com/office/drawing/2014/main" id="{97852B93-710B-028B-1926-6915D64F428D}"/>
              </a:ext>
            </a:extLst>
          </p:cNvPr>
          <p:cNvSpPr txBox="1"/>
          <p:nvPr/>
        </p:nvSpPr>
        <p:spPr>
          <a:xfrm>
            <a:off x="1095375" y="1638300"/>
            <a:ext cx="4371975" cy="1569660"/>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Mở</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Nêu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trồng</a:t>
            </a:r>
            <a:endParaRPr lang="en-US" sz="3200" dirty="0">
              <a:solidFill>
                <a:srgbClr val="FF0000"/>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1 </a:t>
            </a:r>
            <a:r>
              <a:rPr lang="en-US" sz="3200" dirty="0" err="1">
                <a:solidFill>
                  <a:srgbClr val="FF0000"/>
                </a:solidFill>
                <a:latin typeface="Cambria" panose="02040503050406030204" pitchFamily="18" charset="0"/>
                <a:ea typeface="Cambria" panose="02040503050406030204" pitchFamily="18" charset="0"/>
              </a:rPr>
              <a:t>câu</a:t>
            </a:r>
            <a:endParaRPr lang="en-US" sz="3200" dirty="0">
              <a:solidFill>
                <a:srgbClr val="FF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D0A55AD-06E7-2366-C86A-2A12C32D3EB9}"/>
              </a:ext>
            </a:extLst>
          </p:cNvPr>
          <p:cNvSpPr txBox="1"/>
          <p:nvPr/>
        </p:nvSpPr>
        <p:spPr>
          <a:xfrm>
            <a:off x="4924425" y="1485900"/>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Mở bài : </a:t>
            </a:r>
          </a:p>
          <a:p>
            <a:r>
              <a:rPr lang="vi-VN" sz="2400" dirty="0">
                <a:solidFill>
                  <a:srgbClr val="FF0000"/>
                </a:solidFill>
                <a:latin typeface="Cambria" panose="02040503050406030204" pitchFamily="18" charset="0"/>
                <a:ea typeface="Cambria" panose="02040503050406030204" pitchFamily="18" charset="0"/>
              </a:rPr>
              <a:t>- Giới thiệu khái quát về vẻ đẹp của khu vườn </a:t>
            </a:r>
          </a:p>
          <a:p>
            <a:r>
              <a:rPr lang="vi-VN" sz="2400" dirty="0">
                <a:solidFill>
                  <a:srgbClr val="FF0000"/>
                </a:solidFill>
                <a:latin typeface="Cambria" panose="02040503050406030204" pitchFamily="18" charset="0"/>
                <a:ea typeface="Cambria" panose="02040503050406030204" pitchFamily="18" charset="0"/>
              </a:rPr>
              <a:t>- Nêu tên cây , nơi trồng </a:t>
            </a:r>
          </a:p>
          <a:p>
            <a:r>
              <a:rPr lang="vi-VN" sz="2400" dirty="0">
                <a:solidFill>
                  <a:srgbClr val="FF0000"/>
                </a:solidFill>
                <a:latin typeface="Cambria" panose="02040503050406030204" pitchFamily="18" charset="0"/>
                <a:ea typeface="Cambria" panose="02040503050406030204" pitchFamily="18" charset="0"/>
              </a:rPr>
              <a:t>- Nêu kỉ niệm gắn với cây </a:t>
            </a:r>
          </a:p>
          <a:p>
            <a:r>
              <a:rPr lang="vi-VN" sz="2400" dirty="0">
                <a:solidFill>
                  <a:srgbClr val="FF0000"/>
                </a:solidFill>
                <a:latin typeface="Cambria" panose="02040503050406030204" pitchFamily="18" charset="0"/>
                <a:ea typeface="Cambria" panose="02040503050406030204" pitchFamily="18" charset="0"/>
              </a:rPr>
              <a:t>- Gồm 4 câu </a:t>
            </a:r>
          </a:p>
        </p:txBody>
      </p:sp>
      <p:sp>
        <p:nvSpPr>
          <p:cNvPr id="15" name="TextBox 14">
            <a:extLst>
              <a:ext uri="{FF2B5EF4-FFF2-40B4-BE49-F238E27FC236}">
                <a16:creationId xmlns:a16="http://schemas.microsoft.com/office/drawing/2014/main" id="{5603A8D7-EBD3-2D7E-1C5B-303637F6774D}"/>
              </a:ext>
            </a:extLst>
          </p:cNvPr>
          <p:cNvSpPr txBox="1"/>
          <p:nvPr/>
        </p:nvSpPr>
        <p:spPr>
          <a:xfrm>
            <a:off x="981075" y="3857625"/>
            <a:ext cx="3800475" cy="2062103"/>
          </a:xfrm>
          <a:prstGeom prst="rect">
            <a:avLst/>
          </a:prstGeom>
          <a:noFill/>
        </p:spPr>
        <p:txBody>
          <a:bodyPr wrap="square" rtlCol="0">
            <a:spAutoFit/>
          </a:bodyPr>
          <a:lstStyle/>
          <a:p>
            <a:r>
              <a:rPr lang="vi-VN" sz="3200" b="1" dirty="0">
                <a:solidFill>
                  <a:srgbClr val="FF0000"/>
                </a:solidFill>
                <a:latin typeface="Cambria" panose="02040503050406030204" pitchFamily="18" charset="0"/>
                <a:ea typeface="Cambria" panose="02040503050406030204" pitchFamily="18" charset="0"/>
              </a:rPr>
              <a:t>Kết bài : </a:t>
            </a:r>
          </a:p>
          <a:p>
            <a:pPr algn="just"/>
            <a:r>
              <a:rPr lang="vi-VN" sz="3200" dirty="0">
                <a:solidFill>
                  <a:srgbClr val="FF0000"/>
                </a:solidFill>
                <a:latin typeface="Cambria" panose="02040503050406030204" pitchFamily="18" charset="0"/>
                <a:ea typeface="Cambria" panose="02040503050406030204" pitchFamily="18" charset="0"/>
              </a:rPr>
              <a:t>- Nhận xét về vẻ đẹp của cây </a:t>
            </a:r>
          </a:p>
          <a:p>
            <a:pPr algn="just"/>
            <a:r>
              <a:rPr lang="vi-VN" sz="3200" dirty="0">
                <a:solidFill>
                  <a:srgbClr val="FF0000"/>
                </a:solidFill>
                <a:latin typeface="Cambria" panose="02040503050406030204" pitchFamily="18" charset="0"/>
                <a:ea typeface="Cambria" panose="02040503050406030204" pitchFamily="18" charset="0"/>
              </a:rPr>
              <a:t>- Có 1 câu </a:t>
            </a:r>
          </a:p>
        </p:txBody>
      </p:sp>
      <p:sp>
        <p:nvSpPr>
          <p:cNvPr id="18" name="TextBox 17">
            <a:extLst>
              <a:ext uri="{FF2B5EF4-FFF2-40B4-BE49-F238E27FC236}">
                <a16:creationId xmlns:a16="http://schemas.microsoft.com/office/drawing/2014/main" id="{FCB4F228-18CE-7350-ABB3-26EFCF3A51C8}"/>
              </a:ext>
            </a:extLst>
          </p:cNvPr>
          <p:cNvSpPr txBox="1"/>
          <p:nvPr/>
        </p:nvSpPr>
        <p:spPr>
          <a:xfrm>
            <a:off x="5000625" y="3914775"/>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Kết bài : </a:t>
            </a:r>
          </a:p>
          <a:p>
            <a:r>
              <a:rPr lang="vi-VN" sz="2400" dirty="0">
                <a:solidFill>
                  <a:srgbClr val="FF0000"/>
                </a:solidFill>
                <a:latin typeface="Cambria" panose="02040503050406030204" pitchFamily="18" charset="0"/>
                <a:ea typeface="Cambria" panose="02040503050406030204" pitchFamily="18" charset="0"/>
              </a:rPr>
              <a:t>- Nói về một sự kiện gắn với cây </a:t>
            </a:r>
          </a:p>
          <a:p>
            <a:r>
              <a:rPr lang="vi-VN" sz="2400" dirty="0">
                <a:solidFill>
                  <a:srgbClr val="FF0000"/>
                </a:solidFill>
                <a:latin typeface="Cambria" panose="02040503050406030204" pitchFamily="18" charset="0"/>
                <a:ea typeface="Cambria" panose="02040503050406030204" pitchFamily="18" charset="0"/>
              </a:rPr>
              <a:t>- Kể về những việc sẽ làm để chăm sóc cây </a:t>
            </a:r>
          </a:p>
          <a:p>
            <a:r>
              <a:rPr lang="vi-VN" sz="2400" dirty="0">
                <a:solidFill>
                  <a:srgbClr val="FF0000"/>
                </a:solidFill>
                <a:latin typeface="Cambria" panose="02040503050406030204" pitchFamily="18" charset="0"/>
                <a:ea typeface="Cambria" panose="02040503050406030204" pitchFamily="18" charset="0"/>
              </a:rPr>
              <a:t>- Nêu tình cảm , suy nghĩ về cây </a:t>
            </a:r>
          </a:p>
          <a:p>
            <a:r>
              <a:rPr lang="vi-VN" sz="2400" dirty="0">
                <a:solidFill>
                  <a:srgbClr val="FF0000"/>
                </a:solidFill>
                <a:latin typeface="Cambria" panose="02040503050406030204" pitchFamily="18" charset="0"/>
                <a:ea typeface="Cambria" panose="02040503050406030204" pitchFamily="18" charset="0"/>
              </a:rPr>
              <a:t>- Gồm 5 câu </a:t>
            </a:r>
          </a:p>
        </p:txBody>
      </p:sp>
    </p:spTree>
    <p:extLst>
      <p:ext uri="{BB962C8B-B14F-4D97-AF65-F5344CB8AC3E}">
        <p14:creationId xmlns:p14="http://schemas.microsoft.com/office/powerpoint/2010/main" val="215592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769</Words>
  <Application>Microsoft Office PowerPoint</Application>
  <PresentationFormat>Widescreen</PresentationFormat>
  <Paragraphs>55</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微软雅黑</vt:lpstr>
      <vt:lpstr>#9Slide03 Arima Madurai Black</vt:lpstr>
      <vt:lpstr>Alibaba PuHuiTi</vt:lpstr>
      <vt:lpstr>Arial</vt:lpstr>
      <vt:lpstr>Cambria</vt:lpstr>
      <vt:lpstr>KaiTi</vt:lpstr>
      <vt:lpstr>Times New Roman</vt:lpstr>
      <vt:lpstr>义启小魏楷</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28</cp:revision>
  <dcterms:created xsi:type="dcterms:W3CDTF">2024-01-04T06:44:16Z</dcterms:created>
  <dcterms:modified xsi:type="dcterms:W3CDTF">2026-04-07T07:52:06Z</dcterms:modified>
</cp:coreProperties>
</file>