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8" r:id="rId3"/>
    <p:sldMasterId id="2147483708" r:id="rId4"/>
    <p:sldMasterId id="2147483733" r:id="rId5"/>
    <p:sldMasterId id="2147483746" r:id="rId6"/>
  </p:sldMasterIdLst>
  <p:notesMasterIdLst>
    <p:notesMasterId r:id="rId29"/>
  </p:notesMasterIdLst>
  <p:sldIdLst>
    <p:sldId id="329" r:id="rId7"/>
    <p:sldId id="291" r:id="rId8"/>
    <p:sldId id="292" r:id="rId9"/>
    <p:sldId id="293" r:id="rId10"/>
    <p:sldId id="294" r:id="rId11"/>
    <p:sldId id="257" r:id="rId12"/>
    <p:sldId id="330" r:id="rId13"/>
    <p:sldId id="261" r:id="rId14"/>
    <p:sldId id="263" r:id="rId15"/>
    <p:sldId id="264" r:id="rId16"/>
    <p:sldId id="318" r:id="rId17"/>
    <p:sldId id="283" r:id="rId18"/>
    <p:sldId id="319" r:id="rId19"/>
    <p:sldId id="320" r:id="rId20"/>
    <p:sldId id="321" r:id="rId21"/>
    <p:sldId id="286" r:id="rId22"/>
    <p:sldId id="328" r:id="rId23"/>
    <p:sldId id="331" r:id="rId24"/>
    <p:sldId id="323" r:id="rId25"/>
    <p:sldId id="324" r:id="rId26"/>
    <p:sldId id="325" r:id="rId27"/>
    <p:sldId id="32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B1A6C-22CD-4A72-BB16-F1A968209B12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75520-7C83-4341-BAD2-B125F53DE0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99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6" name="Google Shape;85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-GV </a:t>
            </a:r>
            <a:r>
              <a:rPr lang="en-US" dirty="0" err="1"/>
              <a:t>phổ</a:t>
            </a:r>
            <a:r>
              <a:rPr lang="en-US" baseline="0" dirty="0"/>
              <a:t> </a:t>
            </a:r>
            <a:r>
              <a:rPr lang="en-US" baseline="0" dirty="0" err="1"/>
              <a:t>biến</a:t>
            </a:r>
            <a:r>
              <a:rPr lang="en-US" baseline="0" dirty="0"/>
              <a:t> </a:t>
            </a:r>
            <a:r>
              <a:rPr lang="en-US" baseline="0" dirty="0" err="1"/>
              <a:t>trò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r>
              <a:rPr lang="en-US" baseline="0" dirty="0"/>
              <a:t>: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đúng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bạn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lên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</a:t>
            </a:r>
            <a:r>
              <a:rPr lang="en-US" baseline="0" dirty="0" err="1"/>
              <a:t>buýt</a:t>
            </a:r>
            <a:endParaRPr dirty="0"/>
          </a:p>
        </p:txBody>
      </p:sp>
      <p:sp>
        <p:nvSpPr>
          <p:cNvPr id="857" name="Google Shape;85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385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baseline="0" dirty="0"/>
              <a:t>GV </a:t>
            </a:r>
            <a:r>
              <a:rPr lang="en-US" baseline="0" dirty="0" err="1"/>
              <a:t>đợi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</a:t>
            </a:r>
            <a:r>
              <a:rPr lang="en-US" baseline="0" dirty="0" err="1"/>
              <a:t>buýt</a:t>
            </a:r>
            <a:r>
              <a:rPr lang="en-US" baseline="0" dirty="0"/>
              <a:t> </a:t>
            </a:r>
            <a:r>
              <a:rPr lang="en-US" baseline="0" dirty="0" err="1"/>
              <a:t>chạy</a:t>
            </a:r>
            <a:r>
              <a:rPr lang="en-US" baseline="0" dirty="0"/>
              <a:t> </a:t>
            </a:r>
            <a:r>
              <a:rPr lang="en-US" baseline="0" dirty="0" err="1"/>
              <a:t>ra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. </a:t>
            </a:r>
          </a:p>
          <a:p>
            <a:pPr>
              <a:buFontTx/>
              <a:buChar char="-"/>
            </a:pPr>
            <a:r>
              <a:rPr lang="en-US" baseline="0" dirty="0"/>
              <a:t>HS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, GV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chuột</a:t>
            </a:r>
            <a:r>
              <a:rPr lang="en-US" baseline="0" dirty="0"/>
              <a:t> 1 </a:t>
            </a:r>
            <a:r>
              <a:rPr lang="en-US" baseline="0" dirty="0" err="1"/>
              <a:t>lần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. </a:t>
            </a:r>
          </a:p>
          <a:p>
            <a:pPr>
              <a:buFontTx/>
              <a:buChar char="-"/>
            </a:pPr>
            <a:r>
              <a:rPr lang="en-US" baseline="0" dirty="0" err="1"/>
              <a:t>Khi</a:t>
            </a:r>
            <a:r>
              <a:rPr lang="en-US" baseline="0" dirty="0"/>
              <a:t> HS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đúng</a:t>
            </a:r>
            <a:r>
              <a:rPr lang="en-US" baseline="0" dirty="0"/>
              <a:t> </a:t>
            </a:r>
            <a:r>
              <a:rPr lang="en-US" baseline="0" dirty="0" err="1"/>
              <a:t>thì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ô “</a:t>
            </a:r>
            <a:r>
              <a:rPr lang="en-US" baseline="0" dirty="0" err="1"/>
              <a:t>đúng</a:t>
            </a:r>
            <a:r>
              <a:rPr lang="en-US" baseline="0" dirty="0"/>
              <a:t>”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bạn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lên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(Sai </a:t>
            </a:r>
            <a:r>
              <a:rPr lang="en-US" baseline="0" dirty="0" err="1"/>
              <a:t>thì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 </a:t>
            </a:r>
            <a:r>
              <a:rPr lang="en-US" baseline="0" dirty="0" err="1"/>
              <a:t>ngược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6939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baseline="0" dirty="0"/>
              <a:t>GV </a:t>
            </a:r>
            <a:r>
              <a:rPr lang="en-US" baseline="0" dirty="0" err="1"/>
              <a:t>đợi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</a:t>
            </a:r>
            <a:r>
              <a:rPr lang="en-US" baseline="0" dirty="0" err="1"/>
              <a:t>buýt</a:t>
            </a:r>
            <a:r>
              <a:rPr lang="en-US" baseline="0" dirty="0"/>
              <a:t> </a:t>
            </a:r>
            <a:r>
              <a:rPr lang="en-US" baseline="0" dirty="0" err="1"/>
              <a:t>chạy</a:t>
            </a:r>
            <a:r>
              <a:rPr lang="en-US" baseline="0" dirty="0"/>
              <a:t> </a:t>
            </a:r>
            <a:r>
              <a:rPr lang="en-US" baseline="0" dirty="0" err="1"/>
              <a:t>ra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. </a:t>
            </a:r>
          </a:p>
          <a:p>
            <a:pPr>
              <a:buFontTx/>
              <a:buChar char="-"/>
            </a:pPr>
            <a:r>
              <a:rPr lang="en-US" baseline="0" dirty="0"/>
              <a:t>HS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, GV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chuột</a:t>
            </a:r>
            <a:r>
              <a:rPr lang="en-US" baseline="0" dirty="0"/>
              <a:t> 1 </a:t>
            </a:r>
            <a:r>
              <a:rPr lang="en-US" baseline="0" dirty="0" err="1"/>
              <a:t>lần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. </a:t>
            </a:r>
          </a:p>
          <a:p>
            <a:pPr>
              <a:buFontTx/>
              <a:buChar char="-"/>
            </a:pPr>
            <a:r>
              <a:rPr lang="en-US" baseline="0" dirty="0" err="1"/>
              <a:t>Khi</a:t>
            </a:r>
            <a:r>
              <a:rPr lang="en-US" baseline="0" dirty="0"/>
              <a:t> HS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đúng</a:t>
            </a:r>
            <a:r>
              <a:rPr lang="en-US" baseline="0" dirty="0"/>
              <a:t> </a:t>
            </a:r>
            <a:r>
              <a:rPr lang="en-US" baseline="0" dirty="0" err="1"/>
              <a:t>thì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ô “</a:t>
            </a:r>
            <a:r>
              <a:rPr lang="en-US" baseline="0" dirty="0" err="1"/>
              <a:t>đúng</a:t>
            </a:r>
            <a:r>
              <a:rPr lang="en-US" baseline="0" dirty="0"/>
              <a:t>”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bạn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lên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(Sai </a:t>
            </a:r>
            <a:r>
              <a:rPr lang="en-US" baseline="0" dirty="0" err="1"/>
              <a:t>thì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 </a:t>
            </a:r>
            <a:r>
              <a:rPr lang="en-US" baseline="0" dirty="0" err="1"/>
              <a:t>ngược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0288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baseline="0" dirty="0"/>
              <a:t>GV </a:t>
            </a:r>
            <a:r>
              <a:rPr lang="en-US" baseline="0" dirty="0" err="1"/>
              <a:t>đợi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</a:t>
            </a:r>
            <a:r>
              <a:rPr lang="en-US" baseline="0" dirty="0" err="1"/>
              <a:t>buýt</a:t>
            </a:r>
            <a:r>
              <a:rPr lang="en-US" baseline="0" dirty="0"/>
              <a:t> </a:t>
            </a:r>
            <a:r>
              <a:rPr lang="en-US" baseline="0" dirty="0" err="1"/>
              <a:t>chạy</a:t>
            </a:r>
            <a:r>
              <a:rPr lang="en-US" baseline="0" dirty="0"/>
              <a:t> </a:t>
            </a:r>
            <a:r>
              <a:rPr lang="en-US" baseline="0" dirty="0" err="1"/>
              <a:t>ra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. </a:t>
            </a:r>
          </a:p>
          <a:p>
            <a:pPr>
              <a:buFontTx/>
              <a:buChar char="-"/>
            </a:pPr>
            <a:r>
              <a:rPr lang="en-US" baseline="0" dirty="0"/>
              <a:t>HS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, GV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chuột</a:t>
            </a:r>
            <a:r>
              <a:rPr lang="en-US" baseline="0" dirty="0"/>
              <a:t> 1 </a:t>
            </a:r>
            <a:r>
              <a:rPr lang="en-US" baseline="0" dirty="0" err="1"/>
              <a:t>lần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. </a:t>
            </a:r>
          </a:p>
          <a:p>
            <a:pPr>
              <a:buFontTx/>
              <a:buChar char="-"/>
            </a:pPr>
            <a:r>
              <a:rPr lang="en-US" baseline="0" dirty="0" err="1"/>
              <a:t>Khi</a:t>
            </a:r>
            <a:r>
              <a:rPr lang="en-US" baseline="0" dirty="0"/>
              <a:t> HS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đúng</a:t>
            </a:r>
            <a:r>
              <a:rPr lang="en-US" baseline="0" dirty="0"/>
              <a:t> </a:t>
            </a:r>
            <a:r>
              <a:rPr lang="en-US" baseline="0" dirty="0" err="1"/>
              <a:t>thì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ô “</a:t>
            </a:r>
            <a:r>
              <a:rPr lang="en-US" baseline="0" dirty="0" err="1"/>
              <a:t>đúng</a:t>
            </a:r>
            <a:r>
              <a:rPr lang="en-US" baseline="0" dirty="0"/>
              <a:t>”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bạn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lên</a:t>
            </a:r>
            <a:r>
              <a:rPr lang="en-US" baseline="0" dirty="0"/>
              <a:t> </a:t>
            </a:r>
            <a:r>
              <a:rPr lang="en-US" baseline="0" dirty="0" err="1"/>
              <a:t>xe</a:t>
            </a:r>
            <a:r>
              <a:rPr lang="en-US" baseline="0" dirty="0"/>
              <a:t> (Sai </a:t>
            </a:r>
            <a:r>
              <a:rPr lang="en-US" baseline="0" dirty="0" err="1"/>
              <a:t>thì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 </a:t>
            </a:r>
            <a:r>
              <a:rPr lang="en-US" baseline="0" dirty="0" err="1"/>
              <a:t>ngược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1094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730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851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6058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53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026235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04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44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9224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Title Slide">
  <p:cSld name="13_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8" name="Google Shape;38;p8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8194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Title Slide">
  <p:cSld name="12_Title Slid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4" name="Google Shape;44;p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5775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Title Slide">
  <p:cSld name="11_Title Slid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0" name="Google Shape;50;p8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8758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Title Slide">
  <p:cSld name="10_Title Slid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" name="Google Shape;56;p8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9529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Title Slide">
  <p:cSld name="9_Title Sl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8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2" name="Google Shape;62;p8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8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0565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Title Slide">
  <p:cSld name="8_Title Slid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8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8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8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8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8524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Slide">
  <p:cSld name="7_Title Sl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8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4" name="Google Shape;74;p8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8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8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2686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774714"/>
      </p:ext>
    </p:extLst>
  </p:cSld>
  <p:clrMapOvr>
    <a:masterClrMapping/>
  </p:clrMapOvr>
  <p:transition spd="med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Slide">
  <p:cSld name="6_Title Slid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9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9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0" name="Google Shape;80;p9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9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1557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6" name="Google Shape;86;p9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9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9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9061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9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2" name="Google Shape;92;p9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9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39547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9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8" name="Google Shape;98;p9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9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9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2207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9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4" name="Google Shape;104;p9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9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9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44716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9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0" name="Google Shape;110;p9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9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9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05698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9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9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9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9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9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6875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9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9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9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9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1439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9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9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9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9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9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9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74062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9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5" name="Google Shape;135;p9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9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7" name="Google Shape;137;p9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9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8862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466490"/>
      </p:ext>
    </p:extLst>
  </p:cSld>
  <p:clrMapOvr>
    <a:masterClrMapping/>
  </p:clrMapOvr>
  <p:transition spd="med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0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0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1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81648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0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74382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0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53" name="Google Shape;153;p10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4" name="Google Shape;154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9177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10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10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1" name="Google Shape;161;p10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10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10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32760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0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10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0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10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73729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10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0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34113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344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0418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7204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02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76103"/>
      </p:ext>
    </p:extLst>
  </p:cSld>
  <p:clrMapOvr>
    <a:masterClrMapping/>
  </p:clrMapOvr>
  <p:transition spd="med">
    <p:pull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5918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5782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56866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1845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7088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8505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7128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058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8974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5468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530240"/>
      </p:ext>
    </p:extLst>
  </p:cSld>
  <p:clrMapOvr>
    <a:masterClrMapping/>
  </p:clrMapOvr>
  <p:transition spd="med">
    <p:pull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E39D8-3B70-4BE0-A74B-E501E9928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5CABD-5198-4401-BE26-B8C465DF2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61B0C-8883-44FA-B4D5-3FC22FFEF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07FD0-21CE-40DB-AD52-10022AEBB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0C7B1-C08C-4283-A007-A1BAAA7A7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4288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BA895-3D24-4340-BDED-D75A925B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61405-827B-40E0-87AE-1EA549E78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09EB-08C9-4FDE-9507-059733BAB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40AA8-592A-441A-9AC1-B93B28ED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15704-DD1F-4E2D-8B46-D7EBDE04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6726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F5B1-94A9-4063-B98E-A88C8CC2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EC53A-5430-41A6-B940-033D006FD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65F69-17F1-4572-8537-5CEDF6D586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4470E-8F28-4F25-8095-8A7886645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23752-13F2-4166-BCE5-5D8869974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4ABAB5-CD13-4051-A25B-2BAF8F879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5474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0D568-B194-4F92-A67E-DE9BD3E4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6AD74-D6BF-48C4-AC57-CD640F400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EF74C-5A6C-4D5E-9831-7E25A67DE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7AC15C-0116-4560-A7FC-B8CA1634C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F948AC-4D7A-453A-81DC-5133AA72CD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365D38-E9DA-487F-9805-640B07FE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A3396-D9F6-4940-ACBB-160B9B94D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B55FCF-0B4B-4706-9520-8EC7FE94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93034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C2B12-B491-49FE-A4BC-F82EECAE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18DDE-7A17-490E-B90D-1219B0CED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413E0E-5059-41BF-8F6F-17D0A6D1A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0C85C3-4094-416C-ABBB-7289E47B0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7724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FB4618-D865-418B-BBB2-3B938BFB5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3D7763-FB90-4EBB-B55D-CD91290C8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C6D44-9E08-4684-8ABE-C5A9E1875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9172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5979E-1157-4F55-868C-125160A83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4948E-2D11-4056-AD27-9466FA967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E1ADF-D8B3-468A-8D78-6716BA209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D08044-7F6A-43E5-AE5E-30532F95F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202997-5453-46E2-AEAA-38C5D6283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CBC2BF-A3EB-45B8-896C-7AC1FEA51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7854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9BEA3-FC27-4117-962B-63C516736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1B243C-1995-4825-BBD0-3AA89235E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E7880-AACD-43C6-B2D5-CC2C92755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394A-388C-4FE2-A9ED-4D2F24FA6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BD0F67-4E91-40F8-B49F-B9A4ECAD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C0059-C178-4892-9B3C-16A71EAC1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53187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7086-8C1A-4F8A-8048-42A92E60C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F264DE-7B21-4DE9-AA17-3B12C08E7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55B61-50E6-49A5-9B95-E134F6EF3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F1053-1727-4BC8-A58D-E8F5C9488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1DA4E-46BE-474B-A115-DD04B172D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1626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829D28-47D8-47EB-8FEC-A3E9EED6A5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8A773D-A9F0-46B3-8AB0-EAF01DC64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3F93C-9788-48D5-B7EB-10410DF0E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1166A-5E9C-4D4F-B011-890D74625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D177C-7598-4424-B9CB-A4F27D219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419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41BD2F-E492-8337-DE42-2D564AD830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330C12-6C1A-FCBF-BDD5-77A47753CB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0522" y="231228"/>
            <a:ext cx="11530956" cy="646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0207"/>
      </p:ext>
    </p:extLst>
  </p:cSld>
  <p:clrMapOvr>
    <a:masterClrMapping/>
  </p:clrMapOvr>
  <p:transition spd="med">
    <p:pull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4051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965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2129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6425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92655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55740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381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4693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23165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702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63793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2468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47763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876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110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325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906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78863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33623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157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040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27544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511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427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C9CD82-9A0F-443B-AD11-2C1E2FE1AB31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ED41E8-AF64-43F9-B20A-DCAED39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0066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110DEB-4855-4762-AE95-09758409A2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05"/>
          <a:stretch/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26487"/>
      </p:ext>
    </p:extLst>
  </p:cSld>
  <p:clrMapOvr>
    <a:masterClrMapping/>
  </p:clrMapOvr>
  <p:transition spd="slow" advTm="3000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735E91-12B9-4F06-A240-66039B1C6B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05"/>
          <a:stretch/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254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4CA893-D6FD-4369-881A-816A5B7AB1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05"/>
          <a:stretch/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753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2CB0347-C00F-4EA9-ACF1-799F91768A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05"/>
          <a:stretch/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20E9695-2281-444D-BA6A-ABEFA212ED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0" r="78499"/>
          <a:stretch/>
        </p:blipFill>
        <p:spPr>
          <a:xfrm>
            <a:off x="0" y="5780455"/>
            <a:ext cx="1197795" cy="10775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0A47D58-B9DA-406F-BC4F-167CF194EA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1" t="61811" r="41987" b="725"/>
          <a:stretch/>
        </p:blipFill>
        <p:spPr>
          <a:xfrm>
            <a:off x="1209453" y="5883592"/>
            <a:ext cx="2490267" cy="9878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02B96ED-5B16-4B61-A19A-5F56F79EB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1" t="61811" r="41987" b="725"/>
          <a:stretch/>
        </p:blipFill>
        <p:spPr>
          <a:xfrm>
            <a:off x="3592525" y="5862952"/>
            <a:ext cx="2490267" cy="9878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04BB2C5-472F-49FE-BFF7-5FA00DE38C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1" t="61811" r="41987" b="725"/>
          <a:stretch/>
        </p:blipFill>
        <p:spPr>
          <a:xfrm>
            <a:off x="6109209" y="5862952"/>
            <a:ext cx="2490267" cy="98782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E5EEFFC-B045-4F22-B206-84EC6425E5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1" t="61811" r="22796" b="-666"/>
          <a:stretch/>
        </p:blipFill>
        <p:spPr>
          <a:xfrm>
            <a:off x="8492285" y="5846917"/>
            <a:ext cx="3672889" cy="10244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1363905-71F2-4909-8859-C06A75B296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7" t="35821" r="77721" b="22172"/>
          <a:stretch/>
        </p:blipFill>
        <p:spPr>
          <a:xfrm>
            <a:off x="478752" y="2168121"/>
            <a:ext cx="900019" cy="13361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20F0C65-BB01-4382-987B-0E3AE7CAA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81" t="53696" r="31567" b="21621"/>
          <a:stretch/>
        </p:blipFill>
        <p:spPr>
          <a:xfrm>
            <a:off x="10874209" y="942204"/>
            <a:ext cx="1203407" cy="79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40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" name="Google Shape;3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8970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Relationship Id="rId9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73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27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F061FEE-56D5-4BA9-AC75-184C9A67A85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A2E7F3-096B-413D-B2D4-5725623671A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5BED0DE-B3D7-4C5F-BF74-E8D4D7A53B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7" r="5537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CF95A1B-65AB-4309-ACCC-E1390B66B8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7" r="5537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 descr="图片包含 镜子, 事情&#10;&#10;已生成高可信度的说明">
              <a:extLst>
                <a:ext uri="{FF2B5EF4-FFF2-40B4-BE49-F238E27FC236}">
                  <a16:creationId xmlns:a16="http://schemas.microsoft.com/office/drawing/2014/main" id="{C11A98B6-6E0B-4DD7-835F-2FE23E9B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099" y="198750"/>
              <a:ext cx="11803802" cy="646050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A860EF8-90D3-1EF4-A0A3-FDE5DF666C6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AC9642-C8ED-D0EF-4199-3B6DFD8AACD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30522" y="231228"/>
            <a:ext cx="11530956" cy="646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2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44842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6449D9-D391-4A05-BE1E-6558785DC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96D0-0298-40E4-81F8-ECFA19871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78EA5-06EB-47D5-AB02-FAE73870D5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4FA40C-620F-437A-BEEC-CAD60EDDC48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10/25/2025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63BB5-6658-43FB-847C-890D4F5C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FC28C-FAAB-4D85-8621-9D27F81A1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284CCE-7BB3-49F4-BF5E-9B85821055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57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6461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ECADAFA1-BB9B-3402-79AD-410E899003E1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42A5310-E08D-6FCC-6361-27ACB6D61C4B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5228" y="0"/>
            <a:ext cx="1487573" cy="148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9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35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jpg"/><Relationship Id="rId1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11" Type="http://schemas.openxmlformats.org/officeDocument/2006/relationships/slide" Target="slide3.xml"/><Relationship Id="rId5" Type="http://schemas.openxmlformats.org/officeDocument/2006/relationships/image" Target="../media/image16.png"/><Relationship Id="rId10" Type="http://schemas.openxmlformats.org/officeDocument/2006/relationships/image" Target="../media/image21.gif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22.png"/><Relationship Id="rId18" Type="http://schemas.openxmlformats.org/officeDocument/2006/relationships/image" Target="../media/image21.gif"/><Relationship Id="rId3" Type="http://schemas.microsoft.com/office/2007/relationships/media" Target="../media/media2.mp3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6.png"/><Relationship Id="rId17" Type="http://schemas.openxmlformats.org/officeDocument/2006/relationships/image" Target="../media/image23.png"/><Relationship Id="rId2" Type="http://schemas.microsoft.com/office/2007/relationships/media" Target="../media/media1.mp3"/><Relationship Id="rId16" Type="http://schemas.openxmlformats.org/officeDocument/2006/relationships/image" Target="../media/image19.png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4.png"/><Relationship Id="rId5" Type="http://schemas.openxmlformats.org/officeDocument/2006/relationships/audio" Target="../media/media3.mp3"/><Relationship Id="rId15" Type="http://schemas.openxmlformats.org/officeDocument/2006/relationships/image" Target="../media/image18.gif"/><Relationship Id="rId10" Type="http://schemas.openxmlformats.org/officeDocument/2006/relationships/audio" Target="../media/audio3.wav"/><Relationship Id="rId4" Type="http://schemas.microsoft.com/office/2007/relationships/media" Target="../media/media3.mp3"/><Relationship Id="rId9" Type="http://schemas.openxmlformats.org/officeDocument/2006/relationships/audio" Target="../media/audio2.wav"/><Relationship Id="rId1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24.png"/><Relationship Id="rId18" Type="http://schemas.openxmlformats.org/officeDocument/2006/relationships/image" Target="../media/image23.png"/><Relationship Id="rId3" Type="http://schemas.microsoft.com/office/2007/relationships/media" Target="../media/media2.mp3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microsoft.com/office/2007/relationships/media" Target="../media/media1.mp3"/><Relationship Id="rId16" Type="http://schemas.openxmlformats.org/officeDocument/2006/relationships/image" Target="../media/image18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3.wav"/><Relationship Id="rId5" Type="http://schemas.microsoft.com/office/2007/relationships/media" Target="../media/media3.mp3"/><Relationship Id="rId15" Type="http://schemas.openxmlformats.org/officeDocument/2006/relationships/image" Target="../media/image17.gif"/><Relationship Id="rId10" Type="http://schemas.openxmlformats.org/officeDocument/2006/relationships/audio" Target="../media/audio2.wav"/><Relationship Id="rId19" Type="http://schemas.openxmlformats.org/officeDocument/2006/relationships/image" Target="../media/image21.gif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15.png"/><Relationship Id="rId18" Type="http://schemas.openxmlformats.org/officeDocument/2006/relationships/image" Target="../media/image23.png"/><Relationship Id="rId3" Type="http://schemas.microsoft.com/office/2007/relationships/media" Target="../media/media2.mp3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microsoft.com/office/2007/relationships/media" Target="../media/media1.mp3"/><Relationship Id="rId16" Type="http://schemas.openxmlformats.org/officeDocument/2006/relationships/image" Target="../media/image18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3.wav"/><Relationship Id="rId5" Type="http://schemas.microsoft.com/office/2007/relationships/media" Target="../media/media3.mp3"/><Relationship Id="rId15" Type="http://schemas.openxmlformats.org/officeDocument/2006/relationships/image" Target="../media/image17.gif"/><Relationship Id="rId10" Type="http://schemas.openxmlformats.org/officeDocument/2006/relationships/audio" Target="../media/audio2.wav"/><Relationship Id="rId19" Type="http://schemas.openxmlformats.org/officeDocument/2006/relationships/image" Target="../media/image21.gif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3.png"/><Relationship Id="rId10" Type="http://schemas.openxmlformats.org/officeDocument/2006/relationships/image" Target="../media/image31.png"/><Relationship Id="rId4" Type="http://schemas.openxmlformats.org/officeDocument/2006/relationships/image" Target="../media/image2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7A25E9-206E-45C8-B0E2-5AD902B58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black background with orange letters&#10;&#10;AI-generated content may be incorrect.">
            <a:extLst>
              <a:ext uri="{FF2B5EF4-FFF2-40B4-BE49-F238E27FC236}">
                <a16:creationId xmlns:a16="http://schemas.microsoft.com/office/drawing/2014/main" id="{514E943C-8659-8F37-A0E0-6F97F1951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81" y="1212912"/>
            <a:ext cx="10120237" cy="44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9F744AE4-6948-4225-8DF0-1C4D73C0AC65}"/>
              </a:ext>
            </a:extLst>
          </p:cNvPr>
          <p:cNvSpPr txBox="1"/>
          <p:nvPr/>
        </p:nvSpPr>
        <p:spPr>
          <a:xfrm>
            <a:off x="671033" y="425302"/>
            <a:ext cx="108508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600" b="1" dirty="0">
                <a:latin typeface="Cambria" panose="02040503050406030204" pitchFamily="18" charset="0"/>
                <a:ea typeface="Cambria" panose="02040503050406030204" pitchFamily="18" charset="0"/>
              </a:rPr>
              <a:t>Em hãy quan sát hình 5 và cho biết những hình ảnh nào thể hiện xem ti vi không đúng cách?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600" b="1" dirty="0">
                <a:latin typeface="Cambria" panose="02040503050406030204" pitchFamily="18" charset="0"/>
                <a:ea typeface="Cambria" panose="02040503050406030204" pitchFamily="18" charset="0"/>
              </a:rPr>
              <a:t>Chỉ ra ảnh hưởng xấu có thể xảy ra khi xem ti vi không đúng cách.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08792FB-3545-4B82-8AC9-6C1D61D65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602" y="1749862"/>
            <a:ext cx="6543675" cy="4848225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66BA5DBA-1C8F-4A0F-A470-3FAA05E87F4D}"/>
              </a:ext>
            </a:extLst>
          </p:cNvPr>
          <p:cNvGrpSpPr/>
          <p:nvPr/>
        </p:nvGrpSpPr>
        <p:grpSpPr>
          <a:xfrm>
            <a:off x="7913549" y="4530599"/>
            <a:ext cx="4278451" cy="2175001"/>
            <a:chOff x="892354" y="3758439"/>
            <a:chExt cx="4278451" cy="2175001"/>
          </a:xfrm>
        </p:grpSpPr>
        <p:pic>
          <p:nvPicPr>
            <p:cNvPr id="30" name="Picture 9">
              <a:extLst>
                <a:ext uri="{FF2B5EF4-FFF2-40B4-BE49-F238E27FC236}">
                  <a16:creationId xmlns:a16="http://schemas.microsoft.com/office/drawing/2014/main" id="{96211DA6-62EF-48C7-91BF-77B5F6B6C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8B63017-E3F9-4893-A13C-2F6A85A3C5AE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5882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79498" y="1091251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A75334-50A4-4CA5-B050-85C93422FFD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03847" y="2016680"/>
            <a:ext cx="3414847" cy="253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peech Bubble: Rectangle with Corners Rounded 4">
            <a:extLst>
              <a:ext uri="{FF2B5EF4-FFF2-40B4-BE49-F238E27FC236}">
                <a16:creationId xmlns:a16="http://schemas.microsoft.com/office/drawing/2014/main" id="{826769B3-0F9D-4406-9300-961A91FAB16B}"/>
              </a:ext>
            </a:extLst>
          </p:cNvPr>
          <p:cNvSpPr/>
          <p:nvPr/>
        </p:nvSpPr>
        <p:spPr>
          <a:xfrm flipH="1">
            <a:off x="5679438" y="2206735"/>
            <a:ext cx="5423989" cy="122226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 nhỏ xem ti vi không đúng cách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F6AEDC1-1135-4337-B0D7-623B00890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976" y="542972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AE2FE0-F329-4935-8C12-313855970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64" y="1982470"/>
            <a:ext cx="4573624" cy="340233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307440B-B071-415B-B092-708255A8EF0A}"/>
              </a:ext>
            </a:extLst>
          </p:cNvPr>
          <p:cNvSpPr txBox="1"/>
          <p:nvPr/>
        </p:nvSpPr>
        <p:spPr>
          <a:xfrm>
            <a:off x="6421120" y="4505362"/>
            <a:ext cx="5516880" cy="1569660"/>
          </a:xfrm>
          <a:custGeom>
            <a:avLst/>
            <a:gdLst>
              <a:gd name="connsiteX0" fmla="*/ 0 w 5516880"/>
              <a:gd name="connsiteY0" fmla="*/ 0 h 1569660"/>
              <a:gd name="connsiteX1" fmla="*/ 5516880 w 5516880"/>
              <a:gd name="connsiteY1" fmla="*/ 0 h 1569660"/>
              <a:gd name="connsiteX2" fmla="*/ 5516880 w 5516880"/>
              <a:gd name="connsiteY2" fmla="*/ 1569660 h 1569660"/>
              <a:gd name="connsiteX3" fmla="*/ 0 w 5516880"/>
              <a:gd name="connsiteY3" fmla="*/ 1569660 h 1569660"/>
              <a:gd name="connsiteX4" fmla="*/ 0 w 5516880"/>
              <a:gd name="connsiteY4" fmla="*/ 0 h 156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6880" h="1569660" fill="none" extrusionOk="0">
                <a:moveTo>
                  <a:pt x="0" y="0"/>
                </a:moveTo>
                <a:cubicBezTo>
                  <a:pt x="1182959" y="5222"/>
                  <a:pt x="3666234" y="24918"/>
                  <a:pt x="5516880" y="0"/>
                </a:cubicBezTo>
                <a:cubicBezTo>
                  <a:pt x="5614441" y="257633"/>
                  <a:pt x="5468489" y="890565"/>
                  <a:pt x="5516880" y="1569660"/>
                </a:cubicBezTo>
                <a:cubicBezTo>
                  <a:pt x="3996209" y="1404899"/>
                  <a:pt x="2736877" y="1687810"/>
                  <a:pt x="0" y="1569660"/>
                </a:cubicBezTo>
                <a:cubicBezTo>
                  <a:pt x="-74708" y="1232144"/>
                  <a:pt x="128259" y="683735"/>
                  <a:pt x="0" y="0"/>
                </a:cubicBezTo>
                <a:close/>
              </a:path>
              <a:path w="5516880" h="1569660" stroke="0" extrusionOk="0">
                <a:moveTo>
                  <a:pt x="0" y="0"/>
                </a:moveTo>
                <a:cubicBezTo>
                  <a:pt x="1074382" y="11849"/>
                  <a:pt x="3155414" y="-161459"/>
                  <a:pt x="5516880" y="0"/>
                </a:cubicBezTo>
                <a:cubicBezTo>
                  <a:pt x="5490992" y="662121"/>
                  <a:pt x="5586292" y="1402874"/>
                  <a:pt x="5516880" y="1569660"/>
                </a:cubicBezTo>
                <a:cubicBezTo>
                  <a:pt x="4287457" y="1423800"/>
                  <a:pt x="1325790" y="1491336"/>
                  <a:pt x="0" y="1569660"/>
                </a:cubicBezTo>
                <a:cubicBezTo>
                  <a:pt x="-36542" y="1287094"/>
                  <a:pt x="-117217" y="561160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gồi xem ti vi quá gần sẽ gây hại cho mắt, dẫn đến các bệnh lí: cận thị, loạn thị</a:t>
            </a:r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: Shape 34">
            <a:extLst>
              <a:ext uri="{FF2B5EF4-FFF2-40B4-BE49-F238E27FC236}">
                <a16:creationId xmlns:a16="http://schemas.microsoft.com/office/drawing/2014/main" id="{570F97D6-89AB-4C8C-8318-CA2CBCC60CCC}"/>
              </a:ext>
            </a:extLst>
          </p:cNvPr>
          <p:cNvSpPr/>
          <p:nvPr/>
        </p:nvSpPr>
        <p:spPr>
          <a:xfrm>
            <a:off x="5770028" y="3539448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2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peech Bubble: Rectangle with Corners Rounded 4">
            <a:extLst>
              <a:ext uri="{FF2B5EF4-FFF2-40B4-BE49-F238E27FC236}">
                <a16:creationId xmlns:a16="http://schemas.microsoft.com/office/drawing/2014/main" id="{826769B3-0F9D-4406-9300-961A91FAB16B}"/>
              </a:ext>
            </a:extLst>
          </p:cNvPr>
          <p:cNvSpPr/>
          <p:nvPr/>
        </p:nvSpPr>
        <p:spPr>
          <a:xfrm flipH="1">
            <a:off x="5679438" y="2206735"/>
            <a:ext cx="5423989" cy="122226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Bạn nhỏ xem ti vi không đúng cách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F6AEDC1-1135-4337-B0D7-623B00890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976" y="542972"/>
            <a:ext cx="7010400" cy="94370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307440B-B071-415B-B092-708255A8EF0A}"/>
              </a:ext>
            </a:extLst>
          </p:cNvPr>
          <p:cNvSpPr txBox="1"/>
          <p:nvPr/>
        </p:nvSpPr>
        <p:spPr>
          <a:xfrm>
            <a:off x="5902960" y="4505362"/>
            <a:ext cx="6035040" cy="2062103"/>
          </a:xfrm>
          <a:custGeom>
            <a:avLst/>
            <a:gdLst>
              <a:gd name="connsiteX0" fmla="*/ 0 w 6035040"/>
              <a:gd name="connsiteY0" fmla="*/ 0 h 2062103"/>
              <a:gd name="connsiteX1" fmla="*/ 6035040 w 6035040"/>
              <a:gd name="connsiteY1" fmla="*/ 0 h 2062103"/>
              <a:gd name="connsiteX2" fmla="*/ 6035040 w 6035040"/>
              <a:gd name="connsiteY2" fmla="*/ 2062103 h 2062103"/>
              <a:gd name="connsiteX3" fmla="*/ 0 w 6035040"/>
              <a:gd name="connsiteY3" fmla="*/ 2062103 h 2062103"/>
              <a:gd name="connsiteX4" fmla="*/ 0 w 6035040"/>
              <a:gd name="connsiteY4" fmla="*/ 0 h 20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0" h="2062103" fill="none" extrusionOk="0">
                <a:moveTo>
                  <a:pt x="0" y="0"/>
                </a:moveTo>
                <a:cubicBezTo>
                  <a:pt x="2002937" y="5222"/>
                  <a:pt x="3352414" y="24918"/>
                  <a:pt x="6035040" y="0"/>
                </a:cubicBezTo>
                <a:cubicBezTo>
                  <a:pt x="5873795" y="602541"/>
                  <a:pt x="5991280" y="1321515"/>
                  <a:pt x="6035040" y="2062103"/>
                </a:cubicBezTo>
                <a:cubicBezTo>
                  <a:pt x="5120810" y="1897342"/>
                  <a:pt x="2776419" y="2180253"/>
                  <a:pt x="0" y="2062103"/>
                </a:cubicBezTo>
                <a:cubicBezTo>
                  <a:pt x="-55725" y="1736798"/>
                  <a:pt x="17072" y="843718"/>
                  <a:pt x="0" y="0"/>
                </a:cubicBezTo>
                <a:close/>
              </a:path>
              <a:path w="6035040" h="2062103" stroke="0" extrusionOk="0">
                <a:moveTo>
                  <a:pt x="0" y="0"/>
                </a:moveTo>
                <a:cubicBezTo>
                  <a:pt x="2808705" y="11849"/>
                  <a:pt x="4146140" y="-161459"/>
                  <a:pt x="6035040" y="0"/>
                </a:cubicBezTo>
                <a:cubicBezTo>
                  <a:pt x="6038170" y="760657"/>
                  <a:pt x="5933864" y="1587749"/>
                  <a:pt x="6035040" y="2062103"/>
                </a:cubicBezTo>
                <a:cubicBezTo>
                  <a:pt x="4961014" y="1916243"/>
                  <a:pt x="780107" y="1983779"/>
                  <a:pt x="0" y="2062103"/>
                </a:cubicBezTo>
                <a:cubicBezTo>
                  <a:pt x="74291" y="1594718"/>
                  <a:pt x="168006" y="462477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 ti vi quá muộn và xem trong thời gian dài sẽ ảnh hưởng đến sức khoẻ, làm rối loạn giờ giấc sinh hoạt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7" name="Freeform: Shape 34">
            <a:extLst>
              <a:ext uri="{FF2B5EF4-FFF2-40B4-BE49-F238E27FC236}">
                <a16:creationId xmlns:a16="http://schemas.microsoft.com/office/drawing/2014/main" id="{570F97D6-89AB-4C8C-8318-CA2CBCC60CCC}"/>
              </a:ext>
            </a:extLst>
          </p:cNvPr>
          <p:cNvSpPr/>
          <p:nvPr/>
        </p:nvSpPr>
        <p:spPr>
          <a:xfrm>
            <a:off x="5770028" y="3539448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C62FEA-6DF6-4BE9-8332-A6676024D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57" y="1821931"/>
            <a:ext cx="4493143" cy="35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1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peech Bubble: Rectangle with Corners Rounded 4">
            <a:extLst>
              <a:ext uri="{FF2B5EF4-FFF2-40B4-BE49-F238E27FC236}">
                <a16:creationId xmlns:a16="http://schemas.microsoft.com/office/drawing/2014/main" id="{826769B3-0F9D-4406-9300-961A91FAB16B}"/>
              </a:ext>
            </a:extLst>
          </p:cNvPr>
          <p:cNvSpPr/>
          <p:nvPr/>
        </p:nvSpPr>
        <p:spPr>
          <a:xfrm flipH="1">
            <a:off x="5679438" y="2206735"/>
            <a:ext cx="5423989" cy="122226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Bạn nhỏ xem ti vi không đúng cách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F6AEDC1-1135-4337-B0D7-623B00890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976" y="542972"/>
            <a:ext cx="7010400" cy="94370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307440B-B071-415B-B092-708255A8EF0A}"/>
              </a:ext>
            </a:extLst>
          </p:cNvPr>
          <p:cNvSpPr txBox="1"/>
          <p:nvPr/>
        </p:nvSpPr>
        <p:spPr>
          <a:xfrm>
            <a:off x="5268683" y="4505362"/>
            <a:ext cx="6669317" cy="1569660"/>
          </a:xfrm>
          <a:custGeom>
            <a:avLst/>
            <a:gdLst>
              <a:gd name="connsiteX0" fmla="*/ 0 w 6669317"/>
              <a:gd name="connsiteY0" fmla="*/ 0 h 1569660"/>
              <a:gd name="connsiteX1" fmla="*/ 6669317 w 6669317"/>
              <a:gd name="connsiteY1" fmla="*/ 0 h 1569660"/>
              <a:gd name="connsiteX2" fmla="*/ 6669317 w 6669317"/>
              <a:gd name="connsiteY2" fmla="*/ 1569660 h 1569660"/>
              <a:gd name="connsiteX3" fmla="*/ 0 w 6669317"/>
              <a:gd name="connsiteY3" fmla="*/ 1569660 h 1569660"/>
              <a:gd name="connsiteX4" fmla="*/ 0 w 6669317"/>
              <a:gd name="connsiteY4" fmla="*/ 0 h 156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9317" h="1569660" fill="none" extrusionOk="0">
                <a:moveTo>
                  <a:pt x="0" y="0"/>
                </a:moveTo>
                <a:cubicBezTo>
                  <a:pt x="792550" y="5222"/>
                  <a:pt x="4143867" y="24918"/>
                  <a:pt x="6669317" y="0"/>
                </a:cubicBezTo>
                <a:cubicBezTo>
                  <a:pt x="6766878" y="257633"/>
                  <a:pt x="6620926" y="890565"/>
                  <a:pt x="6669317" y="1569660"/>
                </a:cubicBezTo>
                <a:cubicBezTo>
                  <a:pt x="4885716" y="1404899"/>
                  <a:pt x="2907968" y="1687810"/>
                  <a:pt x="0" y="1569660"/>
                </a:cubicBezTo>
                <a:cubicBezTo>
                  <a:pt x="-74708" y="1232144"/>
                  <a:pt x="128259" y="683735"/>
                  <a:pt x="0" y="0"/>
                </a:cubicBezTo>
                <a:close/>
              </a:path>
              <a:path w="6669317" h="1569660" stroke="0" extrusionOk="0">
                <a:moveTo>
                  <a:pt x="0" y="0"/>
                </a:moveTo>
                <a:cubicBezTo>
                  <a:pt x="1894934" y="11849"/>
                  <a:pt x="3799659" y="-161459"/>
                  <a:pt x="6669317" y="0"/>
                </a:cubicBezTo>
                <a:cubicBezTo>
                  <a:pt x="6643429" y="662121"/>
                  <a:pt x="6738729" y="1402874"/>
                  <a:pt x="6669317" y="1569660"/>
                </a:cubicBezTo>
                <a:cubicBezTo>
                  <a:pt x="4828693" y="1423800"/>
                  <a:pt x="3164938" y="1491336"/>
                  <a:pt x="0" y="1569660"/>
                </a:cubicBezTo>
                <a:cubicBezTo>
                  <a:pt x="-36542" y="1287094"/>
                  <a:pt x="-117217" y="561160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Ngồi chéo xem ti vi sẽ khiến mắt phải điều tiết nhiều hơn có thể dẫn đến trường hợp cận lệch, loạn lệch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7" name="Freeform: Shape 34">
            <a:extLst>
              <a:ext uri="{FF2B5EF4-FFF2-40B4-BE49-F238E27FC236}">
                <a16:creationId xmlns:a16="http://schemas.microsoft.com/office/drawing/2014/main" id="{570F97D6-89AB-4C8C-8318-CA2CBCC60CCC}"/>
              </a:ext>
            </a:extLst>
          </p:cNvPr>
          <p:cNvSpPr/>
          <p:nvPr/>
        </p:nvSpPr>
        <p:spPr>
          <a:xfrm>
            <a:off x="5770028" y="3539448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3F08AF-A61D-4F31-A3AD-4637938F0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07" y="1894522"/>
            <a:ext cx="4395876" cy="315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8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peech Bubble: Rectangle with Corners Rounded 4">
            <a:extLst>
              <a:ext uri="{FF2B5EF4-FFF2-40B4-BE49-F238E27FC236}">
                <a16:creationId xmlns:a16="http://schemas.microsoft.com/office/drawing/2014/main" id="{826769B3-0F9D-4406-9300-961A91FAB16B}"/>
              </a:ext>
            </a:extLst>
          </p:cNvPr>
          <p:cNvSpPr/>
          <p:nvPr/>
        </p:nvSpPr>
        <p:spPr>
          <a:xfrm flipH="1">
            <a:off x="5679438" y="2206735"/>
            <a:ext cx="5423989" cy="122226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Hai bạn</a:t>
            </a:r>
            <a:r>
              <a:rPr kumimoji="0" lang="vi-VN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 nhỏ xem phim đúng cách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F6AEDC1-1135-4337-B0D7-623B00890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976" y="542972"/>
            <a:ext cx="7010400" cy="94370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307440B-B071-415B-B092-708255A8EF0A}"/>
              </a:ext>
            </a:extLst>
          </p:cNvPr>
          <p:cNvSpPr txBox="1"/>
          <p:nvPr/>
        </p:nvSpPr>
        <p:spPr>
          <a:xfrm>
            <a:off x="6421120" y="4505362"/>
            <a:ext cx="5516880" cy="1077218"/>
          </a:xfrm>
          <a:custGeom>
            <a:avLst/>
            <a:gdLst>
              <a:gd name="connsiteX0" fmla="*/ 0 w 5516880"/>
              <a:gd name="connsiteY0" fmla="*/ 0 h 1077218"/>
              <a:gd name="connsiteX1" fmla="*/ 5516880 w 5516880"/>
              <a:gd name="connsiteY1" fmla="*/ 0 h 1077218"/>
              <a:gd name="connsiteX2" fmla="*/ 5516880 w 5516880"/>
              <a:gd name="connsiteY2" fmla="*/ 1077218 h 1077218"/>
              <a:gd name="connsiteX3" fmla="*/ 0 w 5516880"/>
              <a:gd name="connsiteY3" fmla="*/ 1077218 h 1077218"/>
              <a:gd name="connsiteX4" fmla="*/ 0 w 5516880"/>
              <a:gd name="connsiteY4" fmla="*/ 0 h 107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6880" h="1077218" fill="none" extrusionOk="0">
                <a:moveTo>
                  <a:pt x="0" y="0"/>
                </a:moveTo>
                <a:cubicBezTo>
                  <a:pt x="1182959" y="5222"/>
                  <a:pt x="3666234" y="24918"/>
                  <a:pt x="5516880" y="0"/>
                </a:cubicBezTo>
                <a:cubicBezTo>
                  <a:pt x="5554742" y="476103"/>
                  <a:pt x="5458277" y="631043"/>
                  <a:pt x="5516880" y="1077218"/>
                </a:cubicBezTo>
                <a:cubicBezTo>
                  <a:pt x="3996209" y="912457"/>
                  <a:pt x="2736877" y="1195368"/>
                  <a:pt x="0" y="1077218"/>
                </a:cubicBezTo>
                <a:cubicBezTo>
                  <a:pt x="-64117" y="630482"/>
                  <a:pt x="88888" y="487727"/>
                  <a:pt x="0" y="0"/>
                </a:cubicBezTo>
                <a:close/>
              </a:path>
              <a:path w="5516880" h="1077218" stroke="0" extrusionOk="0">
                <a:moveTo>
                  <a:pt x="0" y="0"/>
                </a:moveTo>
                <a:cubicBezTo>
                  <a:pt x="1074382" y="11849"/>
                  <a:pt x="3155414" y="-161459"/>
                  <a:pt x="5516880" y="0"/>
                </a:cubicBezTo>
                <a:cubicBezTo>
                  <a:pt x="5568915" y="144312"/>
                  <a:pt x="5609023" y="673209"/>
                  <a:pt x="5516880" y="1077218"/>
                </a:cubicBezTo>
                <a:cubicBezTo>
                  <a:pt x="4287457" y="931358"/>
                  <a:pt x="1325790" y="998894"/>
                  <a:pt x="0" y="1077218"/>
                </a:cubicBezTo>
                <a:cubicBezTo>
                  <a:pt x="7265" y="907874"/>
                  <a:pt x="-51671" y="219525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N</a:t>
            </a: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gồi xem ti vi </a:t>
            </a:r>
            <a:r>
              <a:rPr lang="vi-VN" sz="3200" dirty="0">
                <a:solidFill>
                  <a:srgbClr val="000000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đúng khoảng cách, đúng tư thế.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7" name="Freeform: Shape 34">
            <a:extLst>
              <a:ext uri="{FF2B5EF4-FFF2-40B4-BE49-F238E27FC236}">
                <a16:creationId xmlns:a16="http://schemas.microsoft.com/office/drawing/2014/main" id="{570F97D6-89AB-4C8C-8318-CA2CBCC60CCC}"/>
              </a:ext>
            </a:extLst>
          </p:cNvPr>
          <p:cNvSpPr/>
          <p:nvPr/>
        </p:nvSpPr>
        <p:spPr>
          <a:xfrm>
            <a:off x="5770028" y="3539448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55CB56-6C09-48F2-9D7B-C2DD62EED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52" y="1878965"/>
            <a:ext cx="4652328" cy="326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0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A7ECE65-3B40-4DE0-A833-1C385330D702}"/>
              </a:ext>
            </a:extLst>
          </p:cNvPr>
          <p:cNvGrpSpPr/>
          <p:nvPr/>
        </p:nvGrpSpPr>
        <p:grpSpPr>
          <a:xfrm>
            <a:off x="804918" y="477521"/>
            <a:ext cx="7583484" cy="4519782"/>
            <a:chOff x="4135330" y="1484380"/>
            <a:chExt cx="7583484" cy="569868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40A91CD-F59E-46CA-97C3-33117ABF1010}"/>
                </a:ext>
              </a:extLst>
            </p:cNvPr>
            <p:cNvGrpSpPr/>
            <p:nvPr/>
          </p:nvGrpSpPr>
          <p:grpSpPr>
            <a:xfrm>
              <a:off x="4144021" y="1484380"/>
              <a:ext cx="7574793" cy="5698684"/>
              <a:chOff x="4436414" y="1551563"/>
              <a:chExt cx="7327377" cy="5095336"/>
            </a:xfrm>
          </p:grpSpPr>
          <p:sp>
            <p:nvSpPr>
              <p:cNvPr id="15" name="Rectangle: Diagonal Corners Rounded 4">
                <a:extLst>
                  <a:ext uri="{FF2B5EF4-FFF2-40B4-BE49-F238E27FC236}">
                    <a16:creationId xmlns:a16="http://schemas.microsoft.com/office/drawing/2014/main" id="{66D95EEA-7CE2-4EE7-A945-C5DCB2AC8562}"/>
                  </a:ext>
                </a:extLst>
              </p:cNvPr>
              <p:cNvSpPr/>
              <p:nvPr/>
            </p:nvSpPr>
            <p:spPr>
              <a:xfrm flipH="1">
                <a:off x="4572000" y="1676401"/>
                <a:ext cx="7191791" cy="4910565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Rectangle: Diagonal Corners Rounded 30">
                <a:extLst>
                  <a:ext uri="{FF2B5EF4-FFF2-40B4-BE49-F238E27FC236}">
                    <a16:creationId xmlns:a16="http://schemas.microsoft.com/office/drawing/2014/main" id="{D31DDFBA-E5FC-4D75-8C64-EF4CA79B3854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5095336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E101DBA-3060-459C-ACDE-44677BCE28AD}"/>
                </a:ext>
              </a:extLst>
            </p:cNvPr>
            <p:cNvSpPr txBox="1"/>
            <p:nvPr/>
          </p:nvSpPr>
          <p:spPr>
            <a:xfrm>
              <a:off x="4135330" y="1635797"/>
              <a:ext cx="7042549" cy="4473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Xem ti vi là sở thích của đa số các bạn nhỏ. Nếu có chương trình yêu thích, các bạn nhỏ có thể xem ti vi cả ngày.</a:t>
              </a:r>
            </a:p>
            <a:p>
              <a:pPr marL="457200" marR="0" lvl="0" indent="-45720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Ti vi mang lại rất nhiều lợi ích cho các bạn nh</a:t>
              </a:r>
              <a:r>
                <a:rPr lang="en-US" sz="3200" i="1" dirty="0">
                  <a:solidFill>
                    <a:prstClr val="black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ỏ</a:t>
              </a:r>
              <a:r>
                <a: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nhưng cũng mang lại r</a:t>
              </a:r>
              <a:r>
                <a:rPr kumimoji="0" lang="en-US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ấ</a:t>
              </a:r>
              <a:r>
                <a: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 nhiều ảnh hư</a:t>
              </a:r>
              <a:r>
                <a:rPr kumimoji="0" lang="en-US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ở</a:t>
              </a:r>
              <a:r>
                <a: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ng xấu nếu sử dụng không đúng cách</a:t>
              </a:r>
              <a:r>
                <a:rPr kumimoji="0" lang="en-US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id="{4FB93C90-08B2-464D-A49B-489A0B3E1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99" y="2311247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5705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5D4C82-5921-4899-BE6F-02B8EB277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604837"/>
            <a:ext cx="6834188" cy="584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9151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5A3D8-F539-32DE-25DE-289BF809F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DA4C0C-1FFD-0246-10CA-DC4610EDF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yellow and pink text on a black background&#10;&#10;AI-generated content may be incorrect.">
            <a:extLst>
              <a:ext uri="{FF2B5EF4-FFF2-40B4-BE49-F238E27FC236}">
                <a16:creationId xmlns:a16="http://schemas.microsoft.com/office/drawing/2014/main" id="{ECA1A96E-C903-A3F6-3367-2092CD753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348" y="1044046"/>
            <a:ext cx="8282677" cy="278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9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5D85F0-7341-4C0E-9CED-BA35FB328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953" y="540456"/>
            <a:ext cx="8090093" cy="1286367"/>
          </a:xfrm>
          <a:prstGeom prst="rect">
            <a:avLst/>
          </a:prstGeom>
        </p:spPr>
      </p:pic>
      <p:grpSp>
        <p:nvGrpSpPr>
          <p:cNvPr id="10" name="组合 5">
            <a:extLst>
              <a:ext uri="{FF2B5EF4-FFF2-40B4-BE49-F238E27FC236}">
                <a16:creationId xmlns:a16="http://schemas.microsoft.com/office/drawing/2014/main" id="{BCCC1856-F2BD-4031-8B3A-C41CE34CFBF2}"/>
              </a:ext>
            </a:extLst>
          </p:cNvPr>
          <p:cNvGrpSpPr/>
          <p:nvPr/>
        </p:nvGrpSpPr>
        <p:grpSpPr>
          <a:xfrm>
            <a:off x="2865120" y="2048228"/>
            <a:ext cx="6055360" cy="3153692"/>
            <a:chOff x="1156044" y="2056266"/>
            <a:chExt cx="9573176" cy="4252459"/>
          </a:xfrm>
        </p:grpSpPr>
        <p:pic>
          <p:nvPicPr>
            <p:cNvPr id="12" name="图片 6">
              <a:extLst>
                <a:ext uri="{FF2B5EF4-FFF2-40B4-BE49-F238E27FC236}">
                  <a16:creationId xmlns:a16="http://schemas.microsoft.com/office/drawing/2014/main" id="{84299063-92AD-4FF3-9170-AA5600A55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044" y="2413453"/>
              <a:ext cx="5169655" cy="3895272"/>
            </a:xfrm>
            <a:prstGeom prst="rect">
              <a:avLst/>
            </a:prstGeom>
          </p:spPr>
        </p:pic>
        <p:pic>
          <p:nvPicPr>
            <p:cNvPr id="18" name="图片 7">
              <a:extLst>
                <a:ext uri="{FF2B5EF4-FFF2-40B4-BE49-F238E27FC236}">
                  <a16:creationId xmlns:a16="http://schemas.microsoft.com/office/drawing/2014/main" id="{924D259A-26C8-4A64-A81B-D2195C66E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2056266"/>
              <a:ext cx="4633220" cy="417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12503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" name="Google Shape;859;p3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52356" y="2086118"/>
            <a:ext cx="1085182" cy="2450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0" name="Google Shape;860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67842" y="2100263"/>
            <a:ext cx="1099830" cy="2513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1" name="Google Shape;861;p3" descr="A picture containing drawing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927440" y="1914525"/>
            <a:ext cx="1189007" cy="1661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2" name="Google Shape;862;p3" descr="A insect on the 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8564" y="1914525"/>
            <a:ext cx="640513" cy="613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3" name="Google Shape;863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81300" y="1686779"/>
            <a:ext cx="7320735" cy="4624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413928" y="3866188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5" name="Google Shape;865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413928" y="4702795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6" name="Google Shape;866;p3" descr="A picture containing food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69623" y="49337"/>
            <a:ext cx="1519850" cy="1519850"/>
          </a:xfrm>
          <a:prstGeom prst="rect">
            <a:avLst/>
          </a:prstGeom>
          <a:noFill/>
          <a:ln>
            <a:noFill/>
          </a:ln>
        </p:spPr>
      </p:pic>
      <p:sp>
        <p:nvSpPr>
          <p:cNvPr id="867" name="Google Shape;867;p3"/>
          <p:cNvSpPr/>
          <p:nvPr/>
        </p:nvSpPr>
        <p:spPr>
          <a:xfrm>
            <a:off x="4271258" y="3574514"/>
            <a:ext cx="528120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E2F3"/>
              </a:buClr>
              <a:buSzPts val="4800"/>
              <a:buFont typeface="Tahoma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D8E2F3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TRẠM XE BUÝT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68" name="Google Shape;868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413928" y="5407754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9" name="Google Shape;869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413928" y="3028902"/>
            <a:ext cx="609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70" name="Google Shape;870;p3">
            <a:hlinkClick r:id="rId11" action="ppaction://hlinksldjump"/>
          </p:cNvPr>
          <p:cNvSpPr/>
          <p:nvPr/>
        </p:nvSpPr>
        <p:spPr>
          <a:xfrm>
            <a:off x="5761771" y="5555689"/>
            <a:ext cx="203920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400"/>
              <a:buFont typeface="Calibri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PLAY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074914F-FBE7-4D0F-9E1D-EC34C5398288}"/>
              </a:ext>
            </a:extLst>
          </p:cNvPr>
          <p:cNvSpPr txBox="1"/>
          <p:nvPr/>
        </p:nvSpPr>
        <p:spPr>
          <a:xfrm>
            <a:off x="1153160" y="2249842"/>
            <a:ext cx="10510520" cy="3754874"/>
          </a:xfrm>
          <a:custGeom>
            <a:avLst/>
            <a:gdLst>
              <a:gd name="connsiteX0" fmla="*/ 0 w 10510520"/>
              <a:gd name="connsiteY0" fmla="*/ 0 h 3754874"/>
              <a:gd name="connsiteX1" fmla="*/ 10510520 w 10510520"/>
              <a:gd name="connsiteY1" fmla="*/ 0 h 3754874"/>
              <a:gd name="connsiteX2" fmla="*/ 10510520 w 10510520"/>
              <a:gd name="connsiteY2" fmla="*/ 3754874 h 3754874"/>
              <a:gd name="connsiteX3" fmla="*/ 0 w 10510520"/>
              <a:gd name="connsiteY3" fmla="*/ 3754874 h 3754874"/>
              <a:gd name="connsiteX4" fmla="*/ 0 w 10510520"/>
              <a:gd name="connsiteY4" fmla="*/ 0 h 375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0520" h="3754874" fill="none" extrusionOk="0">
                <a:moveTo>
                  <a:pt x="0" y="0"/>
                </a:moveTo>
                <a:cubicBezTo>
                  <a:pt x="3960559" y="5222"/>
                  <a:pt x="8340014" y="24918"/>
                  <a:pt x="10510520" y="0"/>
                </a:cubicBezTo>
                <a:cubicBezTo>
                  <a:pt x="10349275" y="404200"/>
                  <a:pt x="10466760" y="2796308"/>
                  <a:pt x="10510520" y="3754874"/>
                </a:cubicBezTo>
                <a:cubicBezTo>
                  <a:pt x="7400717" y="3590113"/>
                  <a:pt x="2095835" y="3873024"/>
                  <a:pt x="0" y="3754874"/>
                </a:cubicBezTo>
                <a:cubicBezTo>
                  <a:pt x="-55725" y="2939339"/>
                  <a:pt x="17072" y="655443"/>
                  <a:pt x="0" y="0"/>
                </a:cubicBezTo>
                <a:close/>
              </a:path>
              <a:path w="10510520" h="3754874" stroke="0" extrusionOk="0">
                <a:moveTo>
                  <a:pt x="0" y="0"/>
                </a:moveTo>
                <a:cubicBezTo>
                  <a:pt x="1518939" y="11849"/>
                  <a:pt x="7506114" y="-161459"/>
                  <a:pt x="10510520" y="0"/>
                </a:cubicBezTo>
                <a:cubicBezTo>
                  <a:pt x="10513650" y="930341"/>
                  <a:pt x="10409344" y="3236168"/>
                  <a:pt x="10510520" y="3754874"/>
                </a:cubicBezTo>
                <a:cubicBezTo>
                  <a:pt x="7476906" y="3609014"/>
                  <a:pt x="2623228" y="3676550"/>
                  <a:pt x="0" y="3754874"/>
                </a:cubicBezTo>
                <a:cubicBezTo>
                  <a:pt x="74291" y="1885778"/>
                  <a:pt x="168006" y="396160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+ Thời gian: 2-4 phút</a:t>
            </a:r>
          </a:p>
          <a:p>
            <a:pPr lvl="0" algn="just"/>
            <a:r>
              <a:rPr lang="vi-VN" sz="3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+ Chia lớp thành 2 đội, mỗi đội xếp thành 1 hàng, chơi nối tiếp.</a:t>
            </a:r>
          </a:p>
          <a:p>
            <a:pPr lvl="0" algn="just"/>
            <a:r>
              <a:rPr lang="vi-VN" sz="3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+ Khi có hiệu lệnh của GV các đội lên viết tên và nội dung chương trình truyền hình mà em biết</a:t>
            </a:r>
          </a:p>
          <a:p>
            <a:pPr lvl="0" algn="just"/>
            <a:r>
              <a:rPr lang="vi-VN" sz="3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+ Hết thời gian, đội nào viết được nhiều tên và nội dung chương trình truyền hình, đội đó thắng.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5FC30F-16E1-4945-8781-E2BAE351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541" y="291490"/>
            <a:ext cx="5236918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995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FF11F63C-25EA-4F4C-9B35-04A2660C06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609600" y="2895488"/>
            <a:ext cx="4594712" cy="345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94D7F-6CF9-482D-8F25-F51AC4229B78}"/>
              </a:ext>
            </a:extLst>
          </p:cNvPr>
          <p:cNvSpPr txBox="1"/>
          <p:nvPr/>
        </p:nvSpPr>
        <p:spPr>
          <a:xfrm>
            <a:off x="2564257" y="1138923"/>
            <a:ext cx="9286010" cy="2554545"/>
          </a:xfrm>
          <a:custGeom>
            <a:avLst/>
            <a:gdLst>
              <a:gd name="connsiteX0" fmla="*/ 0 w 9286010"/>
              <a:gd name="connsiteY0" fmla="*/ 0 h 2554545"/>
              <a:gd name="connsiteX1" fmla="*/ 9286010 w 9286010"/>
              <a:gd name="connsiteY1" fmla="*/ 0 h 2554545"/>
              <a:gd name="connsiteX2" fmla="*/ 9286010 w 9286010"/>
              <a:gd name="connsiteY2" fmla="*/ 2554545 h 2554545"/>
              <a:gd name="connsiteX3" fmla="*/ 0 w 9286010"/>
              <a:gd name="connsiteY3" fmla="*/ 2554545 h 2554545"/>
              <a:gd name="connsiteX4" fmla="*/ 0 w 9286010"/>
              <a:gd name="connsiteY4" fmla="*/ 0 h 25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86010" h="2554545" fill="none" extrusionOk="0">
                <a:moveTo>
                  <a:pt x="0" y="0"/>
                </a:moveTo>
                <a:cubicBezTo>
                  <a:pt x="3386047" y="5222"/>
                  <a:pt x="8048495" y="24918"/>
                  <a:pt x="9286010" y="0"/>
                </a:cubicBezTo>
                <a:cubicBezTo>
                  <a:pt x="9124765" y="837733"/>
                  <a:pt x="9242250" y="1383476"/>
                  <a:pt x="9286010" y="2554545"/>
                </a:cubicBezTo>
                <a:cubicBezTo>
                  <a:pt x="7528388" y="2389784"/>
                  <a:pt x="1732310" y="2672695"/>
                  <a:pt x="0" y="2554545"/>
                </a:cubicBezTo>
                <a:cubicBezTo>
                  <a:pt x="-55725" y="1859262"/>
                  <a:pt x="17072" y="437056"/>
                  <a:pt x="0" y="0"/>
                </a:cubicBezTo>
                <a:close/>
              </a:path>
              <a:path w="9286010" h="2554545" stroke="0" extrusionOk="0">
                <a:moveTo>
                  <a:pt x="0" y="0"/>
                </a:moveTo>
                <a:cubicBezTo>
                  <a:pt x="2538900" y="11849"/>
                  <a:pt x="7908426" y="-161459"/>
                  <a:pt x="9286010" y="0"/>
                </a:cubicBezTo>
                <a:cubicBezTo>
                  <a:pt x="9289140" y="1191849"/>
                  <a:pt x="9184834" y="1724527"/>
                  <a:pt x="9286010" y="2554545"/>
                </a:cubicBezTo>
                <a:cubicBezTo>
                  <a:pt x="5846604" y="2408685"/>
                  <a:pt x="1811122" y="2476221"/>
                  <a:pt x="0" y="2554545"/>
                </a:cubicBezTo>
                <a:cubicBezTo>
                  <a:pt x="74291" y="1310571"/>
                  <a:pt x="168006" y="1199883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ctr"/>
            <a:r>
              <a:rPr lang="vi-VN" sz="4000" b="1" i="1" u="sng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Về nhà:</a:t>
            </a:r>
          </a:p>
          <a:p>
            <a:pPr lvl="0" algn="ctr"/>
            <a:r>
              <a:rPr lang="vi-VN" sz="4000" i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Xin phép bố mẹ thực hành chọn kênh, đi</a:t>
            </a:r>
            <a:r>
              <a:rPr lang="en-US" sz="4000" i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ề</a:t>
            </a:r>
            <a:r>
              <a:rPr lang="vi-VN" sz="4000" i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u chỉnh được âm thanh của ti vi của gia đình theo ý muốn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5554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745D73-7B4C-441A-87AB-F1D46B17C1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" r="55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2DBD88F-D554-4A28-8A3E-AB38D460F4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" r="55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镜子, 事情&#10;&#10;已生成高可信度的说明">
            <a:extLst>
              <a:ext uri="{FF2B5EF4-FFF2-40B4-BE49-F238E27FC236}">
                <a16:creationId xmlns:a16="http://schemas.microsoft.com/office/drawing/2014/main" id="{84B41FDB-EF60-4A8E-AAD8-F05DE78861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99" y="198749"/>
            <a:ext cx="11803802" cy="6460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49E9467-D126-4F9B-A42F-FF6AAC6F4AC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93" y="1035673"/>
            <a:ext cx="3156722" cy="47866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8A9EF7-D761-493D-9554-718F0C5498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078" y="3741494"/>
            <a:ext cx="3638874" cy="2729156"/>
          </a:xfrm>
          <a:prstGeom prst="rect">
            <a:avLst/>
          </a:prstGeom>
        </p:spPr>
      </p:pic>
      <p:pic>
        <p:nvPicPr>
          <p:cNvPr id="4" name="Picture 3" descr="A group of blue and pink letters&#10;&#10;AI-generated content may be incorrect.">
            <a:extLst>
              <a:ext uri="{FF2B5EF4-FFF2-40B4-BE49-F238E27FC236}">
                <a16:creationId xmlns:a16="http://schemas.microsoft.com/office/drawing/2014/main" id="{D31FF84A-A72C-07BB-9C4B-44962F24A8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229" y="1335537"/>
            <a:ext cx="9510584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425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41286" y="1686778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71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439920" y="79251"/>
            <a:ext cx="5404168" cy="2092450"/>
          </a:xfrm>
          <a:prstGeom prst="wedgeRoundRectCallout">
            <a:avLst>
              <a:gd name="adj1" fmla="val -53136"/>
              <a:gd name="adj2" fmla="val 79694"/>
              <a:gd name="adj3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Điền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vào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chỗ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trống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……….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phát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nhiều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kênh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truyền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hình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khác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8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nhau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744978"/>
            <a:ext cx="5281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2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Đài truyền hình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10068310" y="6160206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329917" y="6160206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ĐÚNG</a:t>
            </a: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66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49"/>
                            </p:stCondLst>
                            <p:childTnLst>
                              <p:par>
                                <p:cTn id="6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49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206240" y="6767"/>
            <a:ext cx="5378972" cy="2214563"/>
          </a:xfrm>
          <a:prstGeom prst="wedgeRoundRectCallout">
            <a:avLst>
              <a:gd name="adj1" fmla="val -45264"/>
              <a:gd name="adj2" fmla="val 74752"/>
              <a:gd name="adj3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Điền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vào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chỗ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trống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:</a:t>
            </a:r>
          </a:p>
          <a:p>
            <a:pPr lvl="0" algn="just">
              <a:defRPr/>
            </a:pPr>
            <a:r>
              <a:rPr lang="en-US" sz="2800" i="1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……….</a:t>
            </a:r>
            <a:r>
              <a:rPr lang="vi-VN" sz="2800" i="1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dùng để xem các chương trình truyền hình.</a:t>
            </a:r>
            <a:endParaRPr lang="en-US" sz="2400" i="1" dirty="0">
              <a:solidFill>
                <a:prstClr val="black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744978"/>
            <a:ext cx="5281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Máy</a:t>
            </a:r>
            <a:r>
              <a:rPr kumimoji="0" lang="vi-VN" sz="32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thu hình (Tivi)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AB8A3C66-7187-4855-B5F4-6F4BDB5A2C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1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216401" y="49337"/>
            <a:ext cx="5634496" cy="2300958"/>
          </a:xfrm>
          <a:prstGeom prst="wedgeRoundRectCallout">
            <a:avLst>
              <a:gd name="adj1" fmla="val -45046"/>
              <a:gd name="adj2" fmla="val 73994"/>
              <a:gd name="adj3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Điền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vào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chỗ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trống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:</a:t>
            </a:r>
          </a:p>
          <a:p>
            <a:pPr lvl="0" algn="just">
              <a:defRPr/>
            </a:pPr>
            <a:r>
              <a:rPr lang="vi-VN" sz="2800" i="1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Ti vi phát hình ảnh trên......</a:t>
            </a:r>
            <a:endParaRPr lang="en-US" sz="2400" i="1" dirty="0">
              <a:solidFill>
                <a:prstClr val="black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744978"/>
            <a:ext cx="5281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Màn</a:t>
            </a:r>
            <a:r>
              <a:rPr kumimoji="0" lang="vi-VN" sz="32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hình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7F943AF7-102C-49D1-8E8C-BAE02BD725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0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49"/>
                            </p:stCondLst>
                            <p:childTnLst>
                              <p:par>
                                <p:cTn id="6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49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745D73-7B4C-441A-87AB-F1D46B17C1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" r="55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2DBD88F-D554-4A28-8A3E-AB38D460F4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" r="55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镜子, 事情&#10;&#10;已生成高可信度的说明">
            <a:extLst>
              <a:ext uri="{FF2B5EF4-FFF2-40B4-BE49-F238E27FC236}">
                <a16:creationId xmlns:a16="http://schemas.microsoft.com/office/drawing/2014/main" id="{84B41FDB-EF60-4A8E-AAD8-F05DE78861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99" y="198749"/>
            <a:ext cx="11803802" cy="6460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49E9467-D126-4F9B-A42F-FF6AAC6F4AC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93" y="1035673"/>
            <a:ext cx="3156722" cy="4786653"/>
          </a:xfrm>
          <a:prstGeom prst="rect">
            <a:avLst/>
          </a:prstGeom>
        </p:spPr>
      </p:pic>
      <p:pic>
        <p:nvPicPr>
          <p:cNvPr id="19" name="图片 18" descr="图片包含 文字, 事情&#10;&#10;已生成极高可信度的说明">
            <a:extLst>
              <a:ext uri="{FF2B5EF4-FFF2-40B4-BE49-F238E27FC236}">
                <a16:creationId xmlns:a16="http://schemas.microsoft.com/office/drawing/2014/main" id="{637E3C2A-7C8C-4353-9827-E5F99C1BBE0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649" y="319416"/>
            <a:ext cx="2310140" cy="14325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99F07F-B9A9-419A-8FC3-151EED80CB57}"/>
              </a:ext>
            </a:extLst>
          </p:cNvPr>
          <p:cNvSpPr txBox="1"/>
          <p:nvPr/>
        </p:nvSpPr>
        <p:spPr>
          <a:xfrm>
            <a:off x="3931331" y="752925"/>
            <a:ext cx="55973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…..</a:t>
            </a:r>
            <a:r>
              <a:rPr lang="en-US" sz="26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…..</a:t>
            </a:r>
            <a:r>
              <a:rPr lang="en-US" sz="26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…..</a:t>
            </a:r>
            <a:r>
              <a:rPr lang="en-US" sz="26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endParaRPr lang="en-US" sz="26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273C9FC-AFED-4825-97DF-249B726E94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0616" y="1079055"/>
            <a:ext cx="3078747" cy="11766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8A9EF7-D761-493D-9554-718F0C5498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018" y="4273122"/>
            <a:ext cx="3638874" cy="27291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91EADA-A1A3-64A6-04C2-4153C94F53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4276" y="2586971"/>
            <a:ext cx="12192000" cy="24921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8C0A0FA-B3E3-0F58-C365-F495FBCDDD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14055" y="2039361"/>
            <a:ext cx="2639797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9B1A5-4060-E62B-FBBA-3F12429D8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7D856C-FFEF-FC43-BFFB-804989E17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red and white text&#10;&#10;AI-generated content may be incorrect.">
            <a:extLst>
              <a:ext uri="{FF2B5EF4-FFF2-40B4-BE49-F238E27FC236}">
                <a16:creationId xmlns:a16="http://schemas.microsoft.com/office/drawing/2014/main" id="{7A3CF629-43D1-9358-12C3-9EF497A51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658" y="1772562"/>
            <a:ext cx="8114479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97F86A-43CE-4330-BD1C-D7E5F3D5A78D}"/>
              </a:ext>
            </a:extLst>
          </p:cNvPr>
          <p:cNvSpPr txBox="1"/>
          <p:nvPr/>
        </p:nvSpPr>
        <p:spPr>
          <a:xfrm>
            <a:off x="1021080" y="457200"/>
            <a:ext cx="10408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/>
              <a:t>Em hãy cùng bạn sử dụng điều khiển từ xa để thực hiện các yêu cầu sau: bật, tắt nguồn; điều chỉnh kênh; điều chỉnh âm lượng theo gợi ý.</a:t>
            </a:r>
            <a:endParaRPr lang="en-US" sz="2400" b="1" dirty="0"/>
          </a:p>
        </p:txBody>
      </p:sp>
      <p:pic>
        <p:nvPicPr>
          <p:cNvPr id="1026" name="Picture 2" descr="REMOTE ĐIỀU KHIỂN TIVI SAMSUNG LED/LCD NGẮN XỊN | Shopee Việt Nam">
            <a:extLst>
              <a:ext uri="{FF2B5EF4-FFF2-40B4-BE49-F238E27FC236}">
                <a16:creationId xmlns:a16="http://schemas.microsoft.com/office/drawing/2014/main" id="{9A0720CE-8089-4E17-AB97-DBDC88DFB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840" y="1437640"/>
            <a:ext cx="4800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1B38D7-5769-41AC-B2BB-618049B8763A}"/>
              </a:ext>
            </a:extLst>
          </p:cNvPr>
          <p:cNvCxnSpPr>
            <a:cxnSpLocks/>
          </p:cNvCxnSpPr>
          <p:nvPr/>
        </p:nvCxnSpPr>
        <p:spPr>
          <a:xfrm>
            <a:off x="4734560" y="1798320"/>
            <a:ext cx="114808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C594686-2B04-4191-B936-2FB762CA45F4}"/>
              </a:ext>
            </a:extLst>
          </p:cNvPr>
          <p:cNvSpPr txBox="1"/>
          <p:nvPr/>
        </p:nvSpPr>
        <p:spPr>
          <a:xfrm>
            <a:off x="1666240" y="1437640"/>
            <a:ext cx="339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/>
              <a:t>Sử dụng nút ON/OFF để bật ti vi.</a:t>
            </a:r>
            <a:endParaRPr lang="en-US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B33971-D63A-4BF7-9E44-EB3244808FCD}"/>
              </a:ext>
            </a:extLst>
          </p:cNvPr>
          <p:cNvSpPr/>
          <p:nvPr/>
        </p:nvSpPr>
        <p:spPr>
          <a:xfrm>
            <a:off x="787400" y="1437640"/>
            <a:ext cx="701040" cy="49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/>
              <a:t>1</a:t>
            </a:r>
            <a:endParaRPr lang="en-US" sz="3600" dirty="0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795A82D-F8FD-43A1-8FD7-7761179B3449}"/>
              </a:ext>
            </a:extLst>
          </p:cNvPr>
          <p:cNvCxnSpPr/>
          <p:nvPr/>
        </p:nvCxnSpPr>
        <p:spPr>
          <a:xfrm>
            <a:off x="4671060" y="3429000"/>
            <a:ext cx="114808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DCC2E23-C297-45AC-A426-9795AC8665D6}"/>
              </a:ext>
            </a:extLst>
          </p:cNvPr>
          <p:cNvSpPr txBox="1"/>
          <p:nvPr/>
        </p:nvSpPr>
        <p:spPr>
          <a:xfrm>
            <a:off x="1602740" y="3068320"/>
            <a:ext cx="3223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Sử dụng nút điều chỉnh âm lượng để tăng/giảm âm lượng.</a:t>
            </a:r>
            <a:endParaRPr lang="en-US" sz="24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718B90E-911B-4878-B9BA-D4C0CA9841FA}"/>
              </a:ext>
            </a:extLst>
          </p:cNvPr>
          <p:cNvSpPr/>
          <p:nvPr/>
        </p:nvSpPr>
        <p:spPr>
          <a:xfrm>
            <a:off x="723900" y="3068320"/>
            <a:ext cx="701040" cy="49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/>
              <a:t>2</a:t>
            </a:r>
            <a:endParaRPr lang="en-US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4A2699-DFBA-46CD-8BF9-5AF334550911}"/>
              </a:ext>
            </a:extLst>
          </p:cNvPr>
          <p:cNvSpPr/>
          <p:nvPr/>
        </p:nvSpPr>
        <p:spPr>
          <a:xfrm>
            <a:off x="5819140" y="3068320"/>
            <a:ext cx="368300" cy="74167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1B4B53D-9510-49C5-9642-7B254A1992D3}"/>
              </a:ext>
            </a:extLst>
          </p:cNvPr>
          <p:cNvCxnSpPr>
            <a:cxnSpLocks/>
          </p:cNvCxnSpPr>
          <p:nvPr/>
        </p:nvCxnSpPr>
        <p:spPr>
          <a:xfrm>
            <a:off x="6864985" y="3450359"/>
            <a:ext cx="1246505" cy="1207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93B5DC3B-9036-49C8-BBDD-113B08313341}"/>
              </a:ext>
            </a:extLst>
          </p:cNvPr>
          <p:cNvSpPr/>
          <p:nvPr/>
        </p:nvSpPr>
        <p:spPr>
          <a:xfrm>
            <a:off x="7760970" y="1551940"/>
            <a:ext cx="701040" cy="49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/>
              <a:t>4</a:t>
            </a:r>
            <a:endParaRPr lang="en-US" sz="36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0972EF7-CE25-4193-9B11-9D7E6065158D}"/>
              </a:ext>
            </a:extLst>
          </p:cNvPr>
          <p:cNvSpPr/>
          <p:nvPr/>
        </p:nvSpPr>
        <p:spPr>
          <a:xfrm>
            <a:off x="5843270" y="1972935"/>
            <a:ext cx="1014730" cy="74167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F6F9E5A-AAAF-4198-875D-6E8FA5F4520B}"/>
              </a:ext>
            </a:extLst>
          </p:cNvPr>
          <p:cNvSpPr txBox="1"/>
          <p:nvPr/>
        </p:nvSpPr>
        <p:spPr>
          <a:xfrm>
            <a:off x="8559800" y="2384851"/>
            <a:ext cx="339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/>
              <a:t>Điều chỉnh kênh</a:t>
            </a:r>
            <a:endParaRPr lang="en-US" sz="2400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283B568-C2BD-4F7E-876F-CF821587A363}"/>
              </a:ext>
            </a:extLst>
          </p:cNvPr>
          <p:cNvSpPr/>
          <p:nvPr/>
        </p:nvSpPr>
        <p:spPr>
          <a:xfrm>
            <a:off x="7760970" y="2384851"/>
            <a:ext cx="701040" cy="49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/>
              <a:t>3</a:t>
            </a:r>
            <a:endParaRPr lang="en-US" sz="36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1920985C-0B70-45A1-A7C8-65A7CD27C79F}"/>
              </a:ext>
            </a:extLst>
          </p:cNvPr>
          <p:cNvCxnSpPr>
            <a:cxnSpLocks/>
          </p:cNvCxnSpPr>
          <p:nvPr/>
        </p:nvCxnSpPr>
        <p:spPr>
          <a:xfrm>
            <a:off x="6887845" y="2343773"/>
            <a:ext cx="1223645" cy="870049"/>
          </a:xfrm>
          <a:prstGeom prst="bentConnector3">
            <a:avLst>
              <a:gd name="adj1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F5C668EA-9C59-4D30-B8AD-66EAFD755C28}"/>
              </a:ext>
            </a:extLst>
          </p:cNvPr>
          <p:cNvSpPr txBox="1"/>
          <p:nvPr/>
        </p:nvSpPr>
        <p:spPr>
          <a:xfrm>
            <a:off x="8001000" y="2982990"/>
            <a:ext cx="441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/>
              <a:t>Cách 1: Sử dụng các phím số</a:t>
            </a:r>
            <a:endParaRPr lang="en-US" sz="2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D45D053-1B90-4F2F-86F1-A48F0464D615}"/>
              </a:ext>
            </a:extLst>
          </p:cNvPr>
          <p:cNvSpPr/>
          <p:nvPr/>
        </p:nvSpPr>
        <p:spPr>
          <a:xfrm>
            <a:off x="6501130" y="3068320"/>
            <a:ext cx="368300" cy="74167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2B23DA6-DDF5-4E15-B426-55F497E2E219}"/>
              </a:ext>
            </a:extLst>
          </p:cNvPr>
          <p:cNvSpPr txBox="1"/>
          <p:nvPr/>
        </p:nvSpPr>
        <p:spPr>
          <a:xfrm>
            <a:off x="8021955" y="3284173"/>
            <a:ext cx="441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/>
              <a:t>Cách 2: Sử dụng nút P</a:t>
            </a:r>
            <a:endParaRPr lang="en-US" sz="24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668D084-CDE1-4637-B1C8-8C10C4EB4DF9}"/>
              </a:ext>
            </a:extLst>
          </p:cNvPr>
          <p:cNvSpPr txBox="1"/>
          <p:nvPr/>
        </p:nvSpPr>
        <p:spPr>
          <a:xfrm>
            <a:off x="8497570" y="1551940"/>
            <a:ext cx="2807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Sử dụng nút ON/OFF để tắt ti vi.</a:t>
            </a:r>
            <a:endParaRPr lang="en-US" sz="2400" dirty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B75251E-5518-4EFE-A737-952F3ED038A7}"/>
              </a:ext>
            </a:extLst>
          </p:cNvPr>
          <p:cNvCxnSpPr>
            <a:cxnSpLocks/>
          </p:cNvCxnSpPr>
          <p:nvPr/>
        </p:nvCxnSpPr>
        <p:spPr>
          <a:xfrm>
            <a:off x="6187440" y="1798320"/>
            <a:ext cx="157353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459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42" grpId="0"/>
      <p:bldP spid="43" grpId="0" animBg="1"/>
      <p:bldP spid="7" grpId="0" animBg="1"/>
      <p:bldP spid="48" grpId="0" animBg="1"/>
      <p:bldP spid="50" grpId="0" animBg="1"/>
      <p:bldP spid="51" grpId="0"/>
      <p:bldP spid="52" grpId="0" animBg="1"/>
      <p:bldP spid="58" grpId="0"/>
      <p:bldP spid="88" grpId="0" animBg="1"/>
      <p:bldP spid="89" grpId="0"/>
      <p:bldP spid="90" grpId="0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3573127" y="2572856"/>
            <a:ext cx="2595109" cy="1491771"/>
          </a:xfrm>
          <a:prstGeom prst="chevron">
            <a:avLst>
              <a:gd name="adj" fmla="val 2578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pPr marL="0" marR="0" lvl="0" indent="0" algn="ctr" defTabSz="1213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009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ea typeface="印品黑体" panose="00000500000000000000" pitchFamily="2" charset="-122"/>
              </a:rPr>
              <a:t>Bước 2:</a:t>
            </a:r>
          </a:p>
          <a:p>
            <a:pPr marL="0" marR="0" lvl="0" indent="0" algn="ctr" defTabSz="1213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3009" noProof="0" dirty="0">
                <a:solidFill>
                  <a:srgbClr val="F8F8F8"/>
                </a:solidFill>
                <a:ea typeface="印品黑体" panose="00000500000000000000" pitchFamily="2" charset="-122"/>
              </a:rPr>
              <a:t>Điều chỉnh</a:t>
            </a:r>
          </a:p>
          <a:p>
            <a:pPr marL="0" marR="0" lvl="0" indent="0" algn="ctr" defTabSz="1213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â</a:t>
            </a:r>
            <a:r>
              <a:rPr lang="vi-VN" altLang="zh-CN" sz="3009" noProof="0" dirty="0">
                <a:solidFill>
                  <a:srgbClr val="F8F8F8"/>
                </a:solidFill>
                <a:ea typeface="印品黑体" panose="00000500000000000000" pitchFamily="2" charset="-122"/>
              </a:rPr>
              <a:t>m lượng</a:t>
            </a:r>
            <a:endParaRPr kumimoji="0" lang="en-US" altLang="zh-CN" sz="3009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ea typeface="印品黑体" panose="00000500000000000000" pitchFamily="2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1128147" y="2572856"/>
            <a:ext cx="2595109" cy="1491771"/>
          </a:xfrm>
          <a:prstGeom prst="homePlate">
            <a:avLst>
              <a:gd name="adj" fmla="val 30492"/>
            </a:avLst>
          </a:prstGeom>
          <a:solidFill>
            <a:srgbClr val="00B050"/>
          </a:solidFill>
          <a:ln>
            <a:noFill/>
          </a:ln>
        </p:spPr>
        <p:txBody>
          <a:bodyPr wrap="none" anchor="ctr"/>
          <a:lstStyle/>
          <a:p>
            <a:pPr marL="0" marR="0" lvl="0" indent="0" algn="ctr" defTabSz="1213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009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Bước</a:t>
            </a:r>
            <a:r>
              <a:rPr kumimoji="0" lang="vi-VN" altLang="zh-CN" sz="3009" b="0" i="0" u="none" strike="noStrike" kern="1200" cap="none" spc="0" normalizeH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 1: </a:t>
            </a:r>
          </a:p>
          <a:p>
            <a:pPr marL="0" marR="0" lvl="0" indent="0" algn="ctr" defTabSz="1213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009" b="0" i="0" u="none" strike="noStrike" kern="1200" cap="none" spc="0" normalizeH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t>Bật ti vi</a:t>
            </a:r>
            <a:endParaRPr kumimoji="0" lang="en-US" altLang="zh-CN" sz="3009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018106" y="2572856"/>
            <a:ext cx="2595109" cy="1491771"/>
          </a:xfrm>
          <a:prstGeom prst="chevron">
            <a:avLst>
              <a:gd name="adj" fmla="val 25780"/>
            </a:avLst>
          </a:prstGeom>
          <a:solidFill>
            <a:srgbClr val="0070C0"/>
          </a:solidFill>
          <a:ln>
            <a:noFill/>
          </a:ln>
        </p:spPr>
        <p:txBody>
          <a:bodyPr wrap="none" anchor="ctr"/>
          <a:lstStyle/>
          <a:p>
            <a:pPr lvl="0" algn="ctr" defTabSz="1213722"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Bước 3:</a:t>
            </a:r>
          </a:p>
          <a:p>
            <a:pPr lvl="0" algn="ctr" defTabSz="1213722"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Điều chỉnh</a:t>
            </a:r>
          </a:p>
          <a:p>
            <a:pPr lvl="0" algn="ctr" defTabSz="1213722"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kênh</a:t>
            </a:r>
            <a:endParaRPr lang="en-US" altLang="zh-CN" sz="3009" dirty="0">
              <a:solidFill>
                <a:srgbClr val="F8F8F8"/>
              </a:solidFill>
              <a:ea typeface="印品黑体" panose="00000500000000000000" pitchFamily="2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8460700" y="2572856"/>
            <a:ext cx="3304579" cy="1491771"/>
          </a:xfrm>
          <a:prstGeom prst="chevron">
            <a:avLst>
              <a:gd name="adj" fmla="val 25780"/>
            </a:avLst>
          </a:prstGeom>
          <a:solidFill>
            <a:schemeClr val="accent4"/>
          </a:solidFill>
          <a:ln>
            <a:noFill/>
          </a:ln>
        </p:spPr>
        <p:txBody>
          <a:bodyPr wrap="none" anchor="ctr"/>
          <a:lstStyle/>
          <a:p>
            <a:pPr lvl="0" algn="ctr" defTabSz="1213722"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Bước 4:</a:t>
            </a:r>
          </a:p>
          <a:p>
            <a:pPr lvl="0" algn="ctr" defTabSz="1213722"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Tắt ti vi khi</a:t>
            </a:r>
          </a:p>
          <a:p>
            <a:pPr lvl="0" algn="ctr" defTabSz="1213722">
              <a:defRPr/>
            </a:pPr>
            <a:r>
              <a:rPr lang="vi-VN" altLang="zh-CN" sz="3009" dirty="0">
                <a:solidFill>
                  <a:srgbClr val="F8F8F8"/>
                </a:solidFill>
                <a:ea typeface="印品黑体" panose="00000500000000000000" pitchFamily="2" charset="-122"/>
              </a:rPr>
              <a:t>không sử dụng</a:t>
            </a:r>
            <a:endParaRPr lang="en-US" altLang="zh-CN" sz="3009" dirty="0">
              <a:solidFill>
                <a:srgbClr val="F8F8F8"/>
              </a:solidFill>
              <a:ea typeface="印品黑体" panose="00000500000000000000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3BE5E-0F57-4BBE-977E-3FD2AF5BAAB8}"/>
              </a:ext>
            </a:extLst>
          </p:cNvPr>
          <p:cNvSpPr txBox="1"/>
          <p:nvPr/>
        </p:nvSpPr>
        <p:spPr>
          <a:xfrm>
            <a:off x="1889760" y="924560"/>
            <a:ext cx="904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b="1" dirty="0">
                <a:solidFill>
                  <a:srgbClr val="0070C0"/>
                </a:solidFill>
              </a:rPr>
              <a:t>Các bước dùng điều khiển ti vi: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649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" grpId="0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theme/theme1.xml><?xml version="1.0" encoding="utf-8"?>
<a:theme xmlns:a="http://schemas.openxmlformats.org/drawingml/2006/main" name="自定义设计方案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35624"/>
      </a:accent1>
      <a:accent2>
        <a:srgbClr val="B1CECB"/>
      </a:accent2>
      <a:accent3>
        <a:srgbClr val="58ACAD"/>
      </a:accent3>
      <a:accent4>
        <a:srgbClr val="E35624"/>
      </a:accent4>
      <a:accent5>
        <a:srgbClr val="B1CECB"/>
      </a:accent5>
      <a:accent6>
        <a:srgbClr val="EB8A7A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C-.potx" id="{F245F98B-A7FA-44AD-B8C5-FD9938FF4CB4}" vid="{AF67692B-30E7-4B31-A33A-7E672886C321}"/>
    </a:ext>
  </a:extLst>
</a:theme>
</file>

<file path=ppt/theme/theme2.xml><?xml version="1.0" encoding="utf-8"?>
<a:theme xmlns:a="http://schemas.openxmlformats.org/drawingml/2006/main" name="1_自定义设计方案">
  <a:themeElements>
    <a:clrScheme name="LvyhTools保存的主题色-20170503-15094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35624"/>
      </a:accent1>
      <a:accent2>
        <a:srgbClr val="B1CECB"/>
      </a:accent2>
      <a:accent3>
        <a:srgbClr val="58ACAD"/>
      </a:accent3>
      <a:accent4>
        <a:srgbClr val="E35624"/>
      </a:accent4>
      <a:accent5>
        <a:srgbClr val="B1CECB"/>
      </a:accent5>
      <a:accent6>
        <a:srgbClr val="EB8A7A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C-.potx" id="{F245F98B-A7FA-44AD-B8C5-FD9938FF4CB4}" vid="{78354BC1-A4D2-4A7E-8527-1BBC5B4C827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707</Words>
  <Application>Microsoft Office PowerPoint</Application>
  <PresentationFormat>Widescreen</PresentationFormat>
  <Paragraphs>79</Paragraphs>
  <Slides>22</Slides>
  <Notes>10</Notes>
  <HiddenSlides>0</HiddenSlides>
  <MMClips>9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微软雅黑</vt:lpstr>
      <vt:lpstr>宋体</vt:lpstr>
      <vt:lpstr>印品黑体</vt:lpstr>
      <vt:lpstr>Arial</vt:lpstr>
      <vt:lpstr>Calibri</vt:lpstr>
      <vt:lpstr>Calibri Light</vt:lpstr>
      <vt:lpstr>Cambria</vt:lpstr>
      <vt:lpstr>Georgia</vt:lpstr>
      <vt:lpstr>Tahoma</vt:lpstr>
      <vt:lpstr>自定义设计方案</vt:lpstr>
      <vt:lpstr>1_自定义设计方案</vt:lpstr>
      <vt:lpstr>Office Theme</vt:lpstr>
      <vt:lpstr>1_Office Theme</vt:lpstr>
      <vt:lpstr>1_Simple Light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38</cp:revision>
  <dcterms:created xsi:type="dcterms:W3CDTF">2022-08-04T23:58:56Z</dcterms:created>
  <dcterms:modified xsi:type="dcterms:W3CDTF">2025-10-25T05:47:35Z</dcterms:modified>
</cp:coreProperties>
</file>