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5" r:id="rId3"/>
    <p:sldMasterId id="2147483687" r:id="rId4"/>
  </p:sldMasterIdLst>
  <p:notesMasterIdLst>
    <p:notesMasterId r:id="rId28"/>
  </p:notesMasterIdLst>
  <p:sldIdLst>
    <p:sldId id="2666" r:id="rId5"/>
    <p:sldId id="288" r:id="rId6"/>
    <p:sldId id="327" r:id="rId7"/>
    <p:sldId id="257" r:id="rId8"/>
    <p:sldId id="262" r:id="rId9"/>
    <p:sldId id="332" r:id="rId10"/>
    <p:sldId id="331" r:id="rId11"/>
    <p:sldId id="281" r:id="rId12"/>
    <p:sldId id="294" r:id="rId13"/>
    <p:sldId id="335" r:id="rId14"/>
    <p:sldId id="347" r:id="rId15"/>
    <p:sldId id="346" r:id="rId16"/>
    <p:sldId id="348" r:id="rId17"/>
    <p:sldId id="349" r:id="rId18"/>
    <p:sldId id="2669" r:id="rId19"/>
    <p:sldId id="353" r:id="rId20"/>
    <p:sldId id="354" r:id="rId21"/>
    <p:sldId id="358" r:id="rId22"/>
    <p:sldId id="275" r:id="rId23"/>
    <p:sldId id="356" r:id="rId24"/>
    <p:sldId id="357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C2753-0A06-4A58-A3F6-CF711CC0AB5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64789-E68F-4E55-AA15-CC01292B9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72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3966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321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60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44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7992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914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081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038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15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695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9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08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962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493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23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323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567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4006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09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367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06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908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9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42782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09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115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420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962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8169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39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618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19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163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58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495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127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7141C46-B4D7-FD39-5209-1C74D7BD5F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Hình chữ nhật: Góc Tròn 1">
            <a:extLst>
              <a:ext uri="{FF2B5EF4-FFF2-40B4-BE49-F238E27FC236}">
                <a16:creationId xmlns:a16="http://schemas.microsoft.com/office/drawing/2014/main" id="{46577EAE-49FF-7F7D-1595-941DDF074725}"/>
              </a:ext>
            </a:extLst>
          </p:cNvPr>
          <p:cNvSpPr/>
          <p:nvPr userDrawn="1"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42358ED-67D1-2E10-0DAD-F07B7F34C3E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38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558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721475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0AD0401-D283-5C8C-352C-15ACF452832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9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95905CFD-68B8-3773-EC16-80FA29FD30E3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00883E17-D739-81BA-D8DA-EFAE83E6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4D1F3C7-6FD1-DD9F-129F-6BC898FDA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C956C22-07F6-204E-B8A6-F9BAA1E91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7A872-536B-4939-B515-8C7D92DB9A02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0FAFDAB-EB80-EAF5-368F-730E699BD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962EDC7-C614-889F-8CD0-96A982659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75F2638-8865-FDF7-44FF-6F559B65D3A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3697" y="0"/>
            <a:ext cx="1550635" cy="15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6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5.png"/><Relationship Id="rId5" Type="http://schemas.openxmlformats.org/officeDocument/2006/relationships/image" Target="../media/image33.em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7.png"/><Relationship Id="rId5" Type="http://schemas.openxmlformats.org/officeDocument/2006/relationships/image" Target="../media/image33.emf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8.png"/><Relationship Id="rId5" Type="http://schemas.openxmlformats.org/officeDocument/2006/relationships/image" Target="../media/image33.emf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jpg"/><Relationship Id="rId1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5.png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jpg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257645-0519-7167-C504-6CC8A8829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5" y="1244009"/>
            <a:ext cx="11327350" cy="32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9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ch Bubble: Rectangle with Corners Rounded 4">
            <a:extLst>
              <a:ext uri="{FF2B5EF4-FFF2-40B4-BE49-F238E27FC236}">
                <a16:creationId xmlns:a16="http://schemas.microsoft.com/office/drawing/2014/main" id="{4CCE9D18-D4F0-4C9E-AB9E-76216DE3DABF}"/>
              </a:ext>
            </a:extLst>
          </p:cNvPr>
          <p:cNvSpPr/>
          <p:nvPr/>
        </p:nvSpPr>
        <p:spPr>
          <a:xfrm flipH="1">
            <a:off x="6019799" y="1797160"/>
            <a:ext cx="5686426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Có đám cháy. Nhân vật trong hình đã chạy ra xa chỗ có cháy và hô lớn để gây sự chú ý của mọi người xung quanh</a:t>
            </a:r>
            <a:endParaRPr lang="en-US" sz="28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FCE8CA7-DFEF-4377-B0EF-2CC7EB576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A2546EAB-71CD-DCAF-D57D-FF237B27F9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4501" y="2348023"/>
            <a:ext cx="5278475" cy="1979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ch Bubble: Rectangle with Corners Rounded 4">
            <a:extLst>
              <a:ext uri="{FF2B5EF4-FFF2-40B4-BE49-F238E27FC236}">
                <a16:creationId xmlns:a16="http://schemas.microsoft.com/office/drawing/2014/main" id="{4CCE9D18-D4F0-4C9E-AB9E-76216DE3DABF}"/>
              </a:ext>
            </a:extLst>
          </p:cNvPr>
          <p:cNvSpPr/>
          <p:nvPr/>
        </p:nvSpPr>
        <p:spPr>
          <a:xfrm flipH="1">
            <a:off x="6019799" y="1797160"/>
            <a:ext cx="5261345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Bị cháy ngay trong nhà.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nữ</a:t>
            </a: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đã cúi khom người lấy khăn ướt bịt mũi, men theo tường để lần ra khỏi đám cháy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FCE8CA7-DFEF-4377-B0EF-2CC7EB576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2" name="PixVerse_V5_Image_Text_360P_active">
            <a:hlinkClick r:id="" action="ppaction://media"/>
            <a:extLst>
              <a:ext uri="{FF2B5EF4-FFF2-40B4-BE49-F238E27FC236}">
                <a16:creationId xmlns:a16="http://schemas.microsoft.com/office/drawing/2014/main" id="{2803AB1B-FE78-17E1-AAFC-231A29FD2A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768" y="2116469"/>
            <a:ext cx="5235058" cy="209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60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ch Bubble: Rectangle with Corners Rounded 4">
            <a:extLst>
              <a:ext uri="{FF2B5EF4-FFF2-40B4-BE49-F238E27FC236}">
                <a16:creationId xmlns:a16="http://schemas.microsoft.com/office/drawing/2014/main" id="{4CCE9D18-D4F0-4C9E-AB9E-76216DE3DABF}"/>
              </a:ext>
            </a:extLst>
          </p:cNvPr>
          <p:cNvSpPr/>
          <p:nvPr/>
        </p:nvSpPr>
        <p:spPr>
          <a:xfrm flipH="1">
            <a:off x="6019799" y="1797160"/>
            <a:ext cx="5686426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Dây điện bị hở. Nhân vật đã gọi người lớn đến giúp đỡ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FCE8CA7-DFEF-4377-B0EF-2CC7EB576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1732D261-7A96-D5D3-72EB-2780FC3F98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0826" y="1394636"/>
            <a:ext cx="4647609" cy="34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85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peech Bubble: Rectangle with Corners Rounded 4">
            <a:extLst>
              <a:ext uri="{FF2B5EF4-FFF2-40B4-BE49-F238E27FC236}">
                <a16:creationId xmlns:a16="http://schemas.microsoft.com/office/drawing/2014/main" id="{4CCE9D18-D4F0-4C9E-AB9E-76216DE3DABF}"/>
              </a:ext>
            </a:extLst>
          </p:cNvPr>
          <p:cNvSpPr/>
          <p:nvPr/>
        </p:nvSpPr>
        <p:spPr>
          <a:xfrm flipH="1">
            <a:off x="6019799" y="1797160"/>
            <a:ext cx="5686426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Nhân vật đã gọi đến những số điện thoại khẩn cấp</a:t>
            </a:r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FCE8CA7-DFEF-4377-B0EF-2CC7EB576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69873F2B-334A-FA53-1CEF-F8C64FE4F1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1459" y="1551763"/>
            <a:ext cx="5089777" cy="369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15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28725" y="1832004"/>
            <a:ext cx="6270095" cy="3170099"/>
          </a:xfrm>
          <a:prstGeom prst="rect">
            <a:avLst/>
          </a:prstGeom>
          <a:solidFill>
            <a:srgbClr val="FACD02"/>
          </a:solidFill>
          <a:ln w="28575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lvl="0" algn="just" defTabSz="457200">
              <a:defRPr/>
            </a:pPr>
            <a:r>
              <a:rPr lang="vi-VN" altLang="zh-CN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Khi có tình huống không an toàn xảy ra cần gọi ngay cho người lớn đến giúp hoặc gọi đến các số điện thoại khẩn cấp</a:t>
            </a:r>
            <a:r>
              <a:rPr lang="en-US" altLang="zh-CN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.</a:t>
            </a:r>
            <a:endParaRPr kumimoji="0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4" name="图片 3" descr="5ca07928210d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48450" y="1016635"/>
            <a:ext cx="4542155" cy="5841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FD44BE-2D91-46B3-B746-3FAE41B4C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591" y="384064"/>
            <a:ext cx="5809992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06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06A22-D1A8-C076-CD3A-53F36DABF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green text&#10;&#10;AI-generated content may be incorrect.">
            <a:extLst>
              <a:ext uri="{FF2B5EF4-FFF2-40B4-BE49-F238E27FC236}">
                <a16:creationId xmlns:a16="http://schemas.microsoft.com/office/drawing/2014/main" id="{5962EE20-FA4E-8AE1-F9E2-A41CDD0FB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269" y="850023"/>
            <a:ext cx="6395258" cy="52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5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">
            <a:extLst>
              <a:ext uri="{FF2B5EF4-FFF2-40B4-BE49-F238E27FC236}">
                <a16:creationId xmlns:a16="http://schemas.microsoft.com/office/drawing/2014/main" id="{50C07F1C-A088-491F-ABBA-CAD0D42D1479}"/>
              </a:ext>
            </a:extLst>
          </p:cNvPr>
          <p:cNvSpPr/>
          <p:nvPr/>
        </p:nvSpPr>
        <p:spPr>
          <a:xfrm>
            <a:off x="1028700" y="95250"/>
            <a:ext cx="10591800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hãy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sắp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xếp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thẻ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mô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tả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cách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xử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lí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tình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huống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bảng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cho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phù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hợp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思源黑体 CN Medium" panose="020B0600000000000000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193D8D-9DA6-4421-8E3B-8B9D67C1C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4" y="1517723"/>
            <a:ext cx="6038851" cy="4467997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54DB772-AC81-4537-916F-C45D5C3D9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862580"/>
              </p:ext>
            </p:extLst>
          </p:nvPr>
        </p:nvGraphicFramePr>
        <p:xfrm>
          <a:off x="6781800" y="1597659"/>
          <a:ext cx="5010150" cy="2890139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2504630">
                  <a:extLst>
                    <a:ext uri="{9D8B030D-6E8A-4147-A177-3AD203B41FA5}">
                      <a16:colId xmlns:a16="http://schemas.microsoft.com/office/drawing/2014/main" val="1694369778"/>
                    </a:ext>
                  </a:extLst>
                </a:gridCol>
                <a:gridCol w="2505520">
                  <a:extLst>
                    <a:ext uri="{9D8B030D-6E8A-4147-A177-3AD203B41FA5}">
                      <a16:colId xmlns:a16="http://schemas.microsoft.com/office/drawing/2014/main" val="3931070223"/>
                    </a:ext>
                  </a:extLst>
                </a:gridCol>
              </a:tblGrid>
              <a:tr h="4293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Tình huống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>
                          <a:effectLst/>
                        </a:rPr>
                        <a:t>Cách xử lí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9357933"/>
                  </a:ext>
                </a:extLst>
              </a:tr>
              <a:tr h="4293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Bỏng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>
                          <a:effectLst/>
                        </a:rPr>
                        <a:t>?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398225"/>
                  </a:ext>
                </a:extLst>
              </a:tr>
              <a:tr h="4293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Cháy/Khói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>
                          <a:effectLst/>
                        </a:rPr>
                        <a:t>?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140544"/>
                  </a:ext>
                </a:extLst>
              </a:tr>
              <a:tr h="4293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>
                          <a:effectLst/>
                        </a:rPr>
                        <a:t>Điện giật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625764"/>
                  </a:ext>
                </a:extLst>
              </a:tr>
              <a:tr h="4293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Cắt/Đâm (vật nhọn)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487470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21A0A867-FF14-40AD-9874-0CEB9AA8C4B3}"/>
              </a:ext>
            </a:extLst>
          </p:cNvPr>
          <p:cNvGrpSpPr/>
          <p:nvPr/>
        </p:nvGrpSpPr>
        <p:grpSpPr>
          <a:xfrm>
            <a:off x="7296150" y="4438650"/>
            <a:ext cx="3895725" cy="2552700"/>
            <a:chOff x="277643" y="2158024"/>
            <a:chExt cx="5691065" cy="341008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690D8C-EB03-4F97-92CE-10FF0DBDE838}"/>
                </a:ext>
              </a:extLst>
            </p:cNvPr>
            <p:cNvSpPr txBox="1"/>
            <p:nvPr/>
          </p:nvSpPr>
          <p:spPr>
            <a:xfrm>
              <a:off x="708487" y="2158024"/>
              <a:ext cx="5150428" cy="709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>
                  <a:ln>
                    <a:solidFill>
                      <a:sysClr val="windowText" lastClr="000000"/>
                    </a:solidFill>
                  </a:ln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Thảo</a:t>
              </a:r>
              <a:r>
                <a:rPr lang="en-US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ln>
                    <a:solidFill>
                      <a:sysClr val="windowText" lastClr="000000"/>
                    </a:solidFill>
                  </a:ln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luận</a:t>
              </a:r>
              <a:r>
                <a:rPr lang="en-US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600" b="1" dirty="0" err="1">
                  <a:ln>
                    <a:solidFill>
                      <a:sysClr val="windowText" lastClr="000000"/>
                    </a:solidFill>
                  </a:ln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nhóm</a:t>
              </a:r>
              <a:endPara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EDAD95E-77C8-43A4-B579-2C9B155A28A9}"/>
                </a:ext>
              </a:extLst>
            </p:cNvPr>
            <p:cNvGrpSpPr/>
            <p:nvPr/>
          </p:nvGrpSpPr>
          <p:grpSpPr>
            <a:xfrm>
              <a:off x="277643" y="2611547"/>
              <a:ext cx="5691065" cy="2956564"/>
              <a:chOff x="552075" y="4100046"/>
              <a:chExt cx="5135957" cy="2549869"/>
            </a:xfrm>
          </p:grpSpPr>
          <p:pic>
            <p:nvPicPr>
              <p:cNvPr id="17" name="Picture 1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88B08315-215F-4148-B986-7A6347BED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2075" y="4100046"/>
                <a:ext cx="5135957" cy="2549869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572EC984-FCBC-4549-8DD9-09B2D036D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63339" y="5792836"/>
                <a:ext cx="1035879" cy="779473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noFill/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  <a:scene3d>
                <a:camera prst="perspectiveRelaxed">
                  <a:rot lat="18960000" lon="0" rev="0"/>
                </a:camera>
                <a:lightRig rig="twoPt" dir="t">
                  <a:rot lat="0" lon="0" rev="7200000"/>
                </a:lightRig>
              </a:scene3d>
              <a:sp3d prstMaterial="matte">
                <a:bevelT w="22860" h="12700"/>
                <a:contourClr>
                  <a:srgbClr val="FFFFFF"/>
                </a:contourClr>
              </a:sp3d>
            </p:spPr>
          </p:pic>
        </p:grpSp>
      </p:grpSp>
    </p:spTree>
    <p:extLst>
      <p:ext uri="{BB962C8B-B14F-4D97-AF65-F5344CB8AC3E}">
        <p14:creationId xmlns:p14="http://schemas.microsoft.com/office/powerpoint/2010/main" val="1661143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C993E4E-A601-48C9-B97A-5489945B9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518185"/>
              </p:ext>
            </p:extLst>
          </p:nvPr>
        </p:nvGraphicFramePr>
        <p:xfrm>
          <a:off x="923925" y="481859"/>
          <a:ext cx="10525125" cy="567491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009900">
                  <a:extLst>
                    <a:ext uri="{9D8B030D-6E8A-4147-A177-3AD203B41FA5}">
                      <a16:colId xmlns:a16="http://schemas.microsoft.com/office/drawing/2014/main" val="682984788"/>
                    </a:ext>
                  </a:extLst>
                </a:gridCol>
                <a:gridCol w="7515225">
                  <a:extLst>
                    <a:ext uri="{9D8B030D-6E8A-4147-A177-3AD203B41FA5}">
                      <a16:colId xmlns:a16="http://schemas.microsoft.com/office/drawing/2014/main" val="801247826"/>
                    </a:ext>
                  </a:extLst>
                </a:gridCol>
              </a:tblGrid>
              <a:tr h="334024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Tình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huống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Cách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xử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lí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422808"/>
                  </a:ext>
                </a:extLst>
              </a:tr>
              <a:tr h="180530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Bỏng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tc>
                  <a:txBody>
                    <a:bodyPr/>
                    <a:lstStyle/>
                    <a:p>
                      <a:pPr algn="just" fontAlgn="t"/>
                      <a:endParaRPr lang="vi-VN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extLst>
                  <a:ext uri="{0D108BD9-81ED-4DB2-BD59-A6C34878D82A}">
                    <a16:rowId xmlns:a16="http://schemas.microsoft.com/office/drawing/2014/main" val="2347929251"/>
                  </a:ext>
                </a:extLst>
              </a:tr>
              <a:tr h="1552760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Cháy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khói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tc>
                  <a:txBody>
                    <a:bodyPr/>
                    <a:lstStyle/>
                    <a:p>
                      <a:pPr algn="just" fontAlgn="t"/>
                      <a:endParaRPr lang="vi-VN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extLst>
                  <a:ext uri="{0D108BD9-81ED-4DB2-BD59-A6C34878D82A}">
                    <a16:rowId xmlns:a16="http://schemas.microsoft.com/office/drawing/2014/main" val="1248582812"/>
                  </a:ext>
                </a:extLst>
              </a:tr>
              <a:tr h="980890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Điện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giật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extLst>
                  <a:ext uri="{0D108BD9-81ED-4DB2-BD59-A6C34878D82A}">
                    <a16:rowId xmlns:a16="http://schemas.microsoft.com/office/drawing/2014/main" val="2841512257"/>
                  </a:ext>
                </a:extLst>
              </a:tr>
              <a:tr h="87992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Cắt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đâm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vật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sắc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nhọn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</a:p>
                  </a:txBody>
                  <a:tcPr marL="45138" marR="45138" marT="45138" marB="45138"/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138" marR="45138" marT="45138" marB="45138"/>
                </a:tc>
                <a:extLst>
                  <a:ext uri="{0D108BD9-81ED-4DB2-BD59-A6C34878D82A}">
                    <a16:rowId xmlns:a16="http://schemas.microsoft.com/office/drawing/2014/main" val="405951781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FE87BC2-2597-4095-BC51-77C2A0E335A0}"/>
              </a:ext>
            </a:extLst>
          </p:cNvPr>
          <p:cNvSpPr txBox="1"/>
          <p:nvPr/>
        </p:nvSpPr>
        <p:spPr>
          <a:xfrm>
            <a:off x="4143374" y="1181100"/>
            <a:ext cx="6257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Rửa vết bỏng bằng nước nguội sạch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Lấy bông, băng gạc để băng vết bỏng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947B2C-5127-4FBA-8FC1-E337AD234B64}"/>
              </a:ext>
            </a:extLst>
          </p:cNvPr>
          <p:cNvSpPr txBox="1"/>
          <p:nvPr/>
        </p:nvSpPr>
        <p:spPr>
          <a:xfrm>
            <a:off x="4112584" y="2833577"/>
            <a:ext cx="7157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 có khói, lấy khăn che miệng, mũi và cúi khom người di chuyển ra khỏi phòng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Gọi điện đến số 11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FDF1B7-CF08-4748-AC65-9387D1BB3976}"/>
              </a:ext>
            </a:extLst>
          </p:cNvPr>
          <p:cNvSpPr txBox="1"/>
          <p:nvPr/>
        </p:nvSpPr>
        <p:spPr>
          <a:xfrm>
            <a:off x="4114799" y="4324350"/>
            <a:ext cx="6657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Ngắt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nguồn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điện</a:t>
            </a:r>
            <a:endParaRPr lang="vi-VN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Gọi điện đến số 115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CE52AC-CFB6-4129-8760-1B38486C2665}"/>
              </a:ext>
            </a:extLst>
          </p:cNvPr>
          <p:cNvSpPr txBox="1"/>
          <p:nvPr/>
        </p:nvSpPr>
        <p:spPr>
          <a:xfrm>
            <a:off x="3977683" y="5282609"/>
            <a:ext cx="7353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Lấy bông, băng g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ạc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để băng bó vết chảy máu.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481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29210" y="1438593"/>
            <a:ext cx="12228195" cy="3000375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4" y="0"/>
            <a:ext cx="3305153" cy="11026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E7EB24-55A2-4170-9007-545CF8F6D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" y="2157412"/>
            <a:ext cx="11583105" cy="16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60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3806E7E-E68A-D337-91C0-E3D7D1A67A41}"/>
              </a:ext>
            </a:extLst>
          </p:cNvPr>
          <p:cNvSpPr/>
          <p:nvPr/>
        </p:nvSpPr>
        <p:spPr>
          <a:xfrm>
            <a:off x="3744819" y="3429000"/>
            <a:ext cx="4702359" cy="2921340"/>
          </a:xfrm>
          <a:custGeom>
            <a:avLst/>
            <a:gdLst/>
            <a:ahLst/>
            <a:cxnLst/>
            <a:rect l="l" t="t" r="r" b="b"/>
            <a:pathLst>
              <a:path w="6623421" h="4114800">
                <a:moveTo>
                  <a:pt x="0" y="0"/>
                </a:moveTo>
                <a:lnTo>
                  <a:pt x="6623421" y="0"/>
                </a:lnTo>
                <a:lnTo>
                  <a:pt x="662342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and red letters&#10;&#10;AI-generated content may be incorrect.">
            <a:extLst>
              <a:ext uri="{FF2B5EF4-FFF2-40B4-BE49-F238E27FC236}">
                <a16:creationId xmlns:a16="http://schemas.microsoft.com/office/drawing/2014/main" id="{D6202A98-26CE-B5C7-EC05-89B10B57F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923" y="926348"/>
            <a:ext cx="9669094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ình huống">
            <a:hlinkClick r:id="" action="ppaction://media"/>
            <a:extLst>
              <a:ext uri="{FF2B5EF4-FFF2-40B4-BE49-F238E27FC236}">
                <a16:creationId xmlns:a16="http://schemas.microsoft.com/office/drawing/2014/main" id="{B3D81673-F23D-4170-A060-98B16ED6FC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66675"/>
            <a:ext cx="12310532" cy="69246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5345" y="1991995"/>
            <a:ext cx="6478905" cy="3325495"/>
            <a:chOff x="7347" y="3137"/>
            <a:chExt cx="9563" cy="5237"/>
          </a:xfrm>
        </p:grpSpPr>
        <p:grpSp>
          <p:nvGrpSpPr>
            <p:cNvPr id="27" name="Group 37"/>
            <p:cNvGrpSpPr/>
            <p:nvPr/>
          </p:nvGrpSpPr>
          <p:grpSpPr bwMode="auto">
            <a:xfrm>
              <a:off x="7347" y="3137"/>
              <a:ext cx="9563" cy="5237"/>
              <a:chOff x="3738" y="1265"/>
              <a:chExt cx="1446" cy="2078"/>
            </a:xfrm>
          </p:grpSpPr>
          <p:sp>
            <p:nvSpPr>
              <p:cNvPr id="28" name="AutoShape 38"/>
              <p:cNvSpPr>
                <a:spLocks noChangeArrowheads="1"/>
              </p:cNvSpPr>
              <p:nvPr/>
            </p:nvSpPr>
            <p:spPr bwMode="auto">
              <a:xfrm>
                <a:off x="3738" y="1355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29" name="AutoShape 39"/>
              <p:cNvSpPr>
                <a:spLocks noChangeArrowheads="1"/>
              </p:cNvSpPr>
              <p:nvPr/>
            </p:nvSpPr>
            <p:spPr bwMode="auto">
              <a:xfrm>
                <a:off x="3874" y="1265"/>
                <a:ext cx="1172" cy="181"/>
              </a:xfrm>
              <a:prstGeom prst="roundRect">
                <a:avLst>
                  <a:gd name="adj" fmla="val 50000"/>
                </a:avLst>
              </a:prstGeom>
              <a:solidFill>
                <a:srgbClr val="FACD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30" name="AutoShape 40"/>
              <p:cNvSpPr>
                <a:spLocks noChangeArrowheads="1"/>
              </p:cNvSpPr>
              <p:nvPr/>
            </p:nvSpPr>
            <p:spPr bwMode="auto">
              <a:xfrm flipH="1">
                <a:off x="4936" y="1310"/>
                <a:ext cx="45" cy="90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31" name="AutoShape 41"/>
              <p:cNvSpPr>
                <a:spLocks noChangeArrowheads="1"/>
              </p:cNvSpPr>
              <p:nvPr/>
            </p:nvSpPr>
            <p:spPr bwMode="auto">
              <a:xfrm flipH="1">
                <a:off x="3939" y="1310"/>
                <a:ext cx="45" cy="90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</p:grpSp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7705" y="4488"/>
              <a:ext cx="9205" cy="28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L</a:t>
              </a:r>
              <a:r>
                <a:rPr kumimoji="0" lang="vi-V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iệt kê vào phiếu những tình huống không an toàn mà em đã được chứng kiến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và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vi-V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cách xử lí của em và mọi người trong gia đình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思源黑体 CN Medium" panose="020B0600000000000000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71" y="696739"/>
            <a:ext cx="5417272" cy="541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691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49551" y="1888852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6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8">
            <a:extLst>
              <a:ext uri="{FF2B5EF4-FFF2-40B4-BE49-F238E27FC236}">
                <a16:creationId xmlns:a16="http://schemas.microsoft.com/office/drawing/2014/main" id="{B2C1B207-284C-09CB-352C-EB9C8F28E831}"/>
              </a:ext>
            </a:extLst>
          </p:cNvPr>
          <p:cNvSpPr/>
          <p:nvPr/>
        </p:nvSpPr>
        <p:spPr>
          <a:xfrm>
            <a:off x="135293" y="220941"/>
            <a:ext cx="11790515" cy="6291294"/>
          </a:xfrm>
          <a:prstGeom prst="roundRect">
            <a:avLst/>
          </a:prstGeom>
          <a:solidFill>
            <a:srgbClr val="FFFFFF">
              <a:alpha val="85882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srgbClr val="1E0E2F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27AFE3FD-6484-E414-37FF-2BF4D97C680C}"/>
              </a:ext>
            </a:extLst>
          </p:cNvPr>
          <p:cNvSpPr txBox="1"/>
          <p:nvPr/>
        </p:nvSpPr>
        <p:spPr>
          <a:xfrm>
            <a:off x="2589739" y="1741055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411AF7CF-1B9F-FD1F-C428-DBDFCA108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533511" y="1714397"/>
            <a:ext cx="913565" cy="913565"/>
          </a:xfrm>
          <a:prstGeom prst="rect">
            <a:avLst/>
          </a:prstGeom>
        </p:spPr>
      </p:pic>
      <p:pic>
        <p:nvPicPr>
          <p:cNvPr id="6" name="Picture 15">
            <a:extLst>
              <a:ext uri="{FF2B5EF4-FFF2-40B4-BE49-F238E27FC236}">
                <a16:creationId xmlns:a16="http://schemas.microsoft.com/office/drawing/2014/main" id="{4D3834E6-116E-ADE9-78C7-28FCD6841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3" y="2776075"/>
            <a:ext cx="913565" cy="913565"/>
          </a:xfrm>
          <a:prstGeom prst="rect">
            <a:avLst/>
          </a:prstGeom>
        </p:spPr>
      </p:pic>
      <p:pic>
        <p:nvPicPr>
          <p:cNvPr id="7" name="Picture 17">
            <a:extLst>
              <a:ext uri="{FF2B5EF4-FFF2-40B4-BE49-F238E27FC236}">
                <a16:creationId xmlns:a16="http://schemas.microsoft.com/office/drawing/2014/main" id="{F8A73C47-9DBF-30AE-6AEA-1EAFBC656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3" y="3751348"/>
            <a:ext cx="913565" cy="913565"/>
          </a:xfrm>
          <a:prstGeom prst="rect">
            <a:avLst/>
          </a:prstGeom>
        </p:spPr>
      </p:pic>
      <p:pic>
        <p:nvPicPr>
          <p:cNvPr id="8" name="Picture 19">
            <a:extLst>
              <a:ext uri="{FF2B5EF4-FFF2-40B4-BE49-F238E27FC236}">
                <a16:creationId xmlns:a16="http://schemas.microsoft.com/office/drawing/2014/main" id="{9D104D3A-64EC-C9DD-F162-6E6AAA9A0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4" y="4787654"/>
            <a:ext cx="913565" cy="913565"/>
          </a:xfrm>
          <a:prstGeom prst="rect">
            <a:avLst/>
          </a:prstGeom>
        </p:spPr>
      </p:pic>
      <p:pic>
        <p:nvPicPr>
          <p:cNvPr id="9" name="Hình ảnh 8" descr="Ảnh có chứa trang phục, Mặt người, phim hoạt hình, người&#10;&#10;Mô tả được tạo tự động">
            <a:extLst>
              <a:ext uri="{FF2B5EF4-FFF2-40B4-BE49-F238E27FC236}">
                <a16:creationId xmlns:a16="http://schemas.microsoft.com/office/drawing/2014/main" id="{5D507BB0-5BAE-2483-12CC-7F05E7783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885" y="3243638"/>
            <a:ext cx="4377924" cy="3556077"/>
          </a:xfrm>
          <a:prstGeom prst="rect">
            <a:avLst/>
          </a:prstGeom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C16A39D7-CF7E-DE9C-04E7-04C623A980DD}"/>
              </a:ext>
            </a:extLst>
          </p:cNvPr>
          <p:cNvSpPr txBox="1"/>
          <p:nvPr/>
        </p:nvSpPr>
        <p:spPr>
          <a:xfrm>
            <a:off x="2589739" y="2762291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364E7AED-5BBF-9317-8295-19A528161328}"/>
              </a:ext>
            </a:extLst>
          </p:cNvPr>
          <p:cNvSpPr txBox="1"/>
          <p:nvPr/>
        </p:nvSpPr>
        <p:spPr>
          <a:xfrm>
            <a:off x="2589739" y="3783527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3F2878-674E-C561-9C9B-BD405795F504}"/>
              </a:ext>
            </a:extLst>
          </p:cNvPr>
          <p:cNvSpPr txBox="1"/>
          <p:nvPr/>
        </p:nvSpPr>
        <p:spPr>
          <a:xfrm>
            <a:off x="2589739" y="4804763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6584AB-0D1E-F14D-2333-9A9B1CC72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661" y="445316"/>
            <a:ext cx="390177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1" grpId="0" uiExpand="1" build="p"/>
      <p:bldP spid="12" grpId="0" uiExpand="1" build="p"/>
      <p:bldP spid="1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7EC912EB-3C43-CF01-A436-E7EF46ED0E27}"/>
              </a:ext>
            </a:extLst>
          </p:cNvPr>
          <p:cNvSpPr/>
          <p:nvPr/>
        </p:nvSpPr>
        <p:spPr>
          <a:xfrm>
            <a:off x="6782661" y="695564"/>
            <a:ext cx="5808096" cy="6162436"/>
          </a:xfrm>
          <a:custGeom>
            <a:avLst/>
            <a:gdLst/>
            <a:ahLst/>
            <a:cxnLst/>
            <a:rect l="l" t="t" r="r" b="b"/>
            <a:pathLst>
              <a:path w="7756398" h="8229600">
                <a:moveTo>
                  <a:pt x="0" y="0"/>
                </a:moveTo>
                <a:lnTo>
                  <a:pt x="7756398" y="0"/>
                </a:lnTo>
                <a:lnTo>
                  <a:pt x="77563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B57310-41C1-AB47-061E-4A0743912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19" y="2008789"/>
            <a:ext cx="7340220" cy="35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31481" y="1832004"/>
            <a:ext cx="6367339" cy="1493358"/>
          </a:xfrm>
          <a:prstGeom prst="rect">
            <a:avLst/>
          </a:prstGeom>
          <a:solidFill>
            <a:srgbClr val="FACD02"/>
          </a:solidFill>
          <a:ln w="28575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marL="457200" marR="0" lvl="0" indent="-45720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Em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đã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gặp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tình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huống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như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bạn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nhỏ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trong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video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chưa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?</a:t>
            </a:r>
            <a:endParaRPr kumimoji="0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9581" y="3567143"/>
            <a:ext cx="6367339" cy="1478353"/>
          </a:xfrm>
          <a:prstGeom prst="rect">
            <a:avLst/>
          </a:prstGeom>
          <a:solidFill>
            <a:srgbClr val="34DBB2"/>
          </a:solidFill>
          <a:ln w="28575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marL="457200" marR="0" lvl="0" indent="-45720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Nếu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là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em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em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sẽ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xử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lý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như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thế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nào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để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không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bị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điện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giật</a:t>
            </a:r>
            <a:r>
              <a:rPr lang="en-US" altLang="zh-CN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?</a:t>
            </a:r>
            <a:endParaRPr kumimoji="0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4" name="图片 3" descr="5ca07928210d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48450" y="1016635"/>
            <a:ext cx="4542155" cy="584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EAED26-9F32-3E96-FDE4-E696CC420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705" y="382857"/>
            <a:ext cx="3273836" cy="1286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172929-140D-E630-A381-772614E24F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42" y="2911152"/>
            <a:ext cx="9492295" cy="2609314"/>
          </a:xfrm>
          <a:prstGeom prst="rect">
            <a:avLst/>
          </a:prstGeom>
        </p:spPr>
      </p:pic>
      <p:sp>
        <p:nvSpPr>
          <p:cNvPr id="10" name="Freeform 8">
            <a:extLst>
              <a:ext uri="{FF2B5EF4-FFF2-40B4-BE49-F238E27FC236}">
                <a16:creationId xmlns:a16="http://schemas.microsoft.com/office/drawing/2014/main" id="{409EF7E7-B544-3077-5AC6-1ECD06F02C35}"/>
              </a:ext>
            </a:extLst>
          </p:cNvPr>
          <p:cNvSpPr/>
          <p:nvPr/>
        </p:nvSpPr>
        <p:spPr>
          <a:xfrm>
            <a:off x="9279186" y="2495773"/>
            <a:ext cx="2427732" cy="4114800"/>
          </a:xfrm>
          <a:custGeom>
            <a:avLst/>
            <a:gdLst/>
            <a:ahLst/>
            <a:cxnLst/>
            <a:rect l="l" t="t" r="r" b="b"/>
            <a:pathLst>
              <a:path w="2427732" h="4114800">
                <a:moveTo>
                  <a:pt x="0" y="0"/>
                </a:moveTo>
                <a:lnTo>
                  <a:pt x="2427732" y="0"/>
                </a:lnTo>
                <a:lnTo>
                  <a:pt x="24277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1080C7C-C11A-9284-35F5-CC3C2A130E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75D152-C18A-35D9-0396-B535206E90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3706" y="1754821"/>
            <a:ext cx="3255546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0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40BAD4F-A6F5-D43C-E313-731C33831242}"/>
              </a:ext>
            </a:extLst>
          </p:cNvPr>
          <p:cNvSpPr/>
          <p:nvPr/>
        </p:nvSpPr>
        <p:spPr>
          <a:xfrm>
            <a:off x="4420107" y="2559568"/>
            <a:ext cx="2427732" cy="4114800"/>
          </a:xfrm>
          <a:custGeom>
            <a:avLst/>
            <a:gdLst/>
            <a:ahLst/>
            <a:cxnLst/>
            <a:rect l="l" t="t" r="r" b="b"/>
            <a:pathLst>
              <a:path w="2427732" h="4114800">
                <a:moveTo>
                  <a:pt x="0" y="0"/>
                </a:moveTo>
                <a:lnTo>
                  <a:pt x="2427732" y="0"/>
                </a:lnTo>
                <a:lnTo>
                  <a:pt x="24277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3267CA-10DE-ACC9-45BD-728E91BAB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260" y="0"/>
            <a:ext cx="12046740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5345" y="1991995"/>
            <a:ext cx="6072505" cy="3325495"/>
            <a:chOff x="7347" y="3137"/>
            <a:chExt cx="9563" cy="5237"/>
          </a:xfrm>
        </p:grpSpPr>
        <p:grpSp>
          <p:nvGrpSpPr>
            <p:cNvPr id="27" name="Group 37"/>
            <p:cNvGrpSpPr/>
            <p:nvPr/>
          </p:nvGrpSpPr>
          <p:grpSpPr bwMode="auto">
            <a:xfrm>
              <a:off x="7347" y="3137"/>
              <a:ext cx="9563" cy="5237"/>
              <a:chOff x="3738" y="1265"/>
              <a:chExt cx="1446" cy="2078"/>
            </a:xfrm>
          </p:grpSpPr>
          <p:sp>
            <p:nvSpPr>
              <p:cNvPr id="28" name="AutoShape 38"/>
              <p:cNvSpPr>
                <a:spLocks noChangeArrowheads="1"/>
              </p:cNvSpPr>
              <p:nvPr/>
            </p:nvSpPr>
            <p:spPr bwMode="auto">
              <a:xfrm>
                <a:off x="3738" y="1355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29" name="AutoShape 39"/>
              <p:cNvSpPr>
                <a:spLocks noChangeArrowheads="1"/>
              </p:cNvSpPr>
              <p:nvPr/>
            </p:nvSpPr>
            <p:spPr bwMode="auto">
              <a:xfrm>
                <a:off x="3874" y="1265"/>
                <a:ext cx="1172" cy="181"/>
              </a:xfrm>
              <a:prstGeom prst="roundRect">
                <a:avLst>
                  <a:gd name="adj" fmla="val 50000"/>
                </a:avLst>
              </a:prstGeom>
              <a:solidFill>
                <a:srgbClr val="FACD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30" name="AutoShape 40"/>
              <p:cNvSpPr>
                <a:spLocks noChangeArrowheads="1"/>
              </p:cNvSpPr>
              <p:nvPr/>
            </p:nvSpPr>
            <p:spPr bwMode="auto">
              <a:xfrm flipH="1">
                <a:off x="4936" y="1310"/>
                <a:ext cx="45" cy="90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  <p:sp>
            <p:nvSpPr>
              <p:cNvPr id="31" name="AutoShape 41"/>
              <p:cNvSpPr>
                <a:spLocks noChangeArrowheads="1"/>
              </p:cNvSpPr>
              <p:nvPr/>
            </p:nvSpPr>
            <p:spPr bwMode="auto">
              <a:xfrm flipH="1">
                <a:off x="3939" y="1310"/>
                <a:ext cx="45" cy="90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</p:grpSp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7705" y="4488"/>
              <a:ext cx="9205" cy="20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3.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Xử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lý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tình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huống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khi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có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sự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cố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không</a:t>
              </a: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 an </a:t>
              </a:r>
              <a:r>
                <a:rPr kumimoji="0" lang="en-US" altLang="zh-CN" sz="400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sym typeface="+mn-ea"/>
                </a:rPr>
                <a:t>toàn</a:t>
              </a:r>
              <a:endPara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思源黑体 CN Medium" panose="020B0600000000000000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71" y="696739"/>
            <a:ext cx="5417272" cy="5417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1">
            <a:extLst>
              <a:ext uri="{FF2B5EF4-FFF2-40B4-BE49-F238E27FC236}">
                <a16:creationId xmlns:a16="http://schemas.microsoft.com/office/drawing/2014/main" id="{EDD4CC29-BAE1-4AFD-B202-C0190E260485}"/>
              </a:ext>
            </a:extLst>
          </p:cNvPr>
          <p:cNvSpPr/>
          <p:nvPr/>
        </p:nvSpPr>
        <p:spPr>
          <a:xfrm>
            <a:off x="926538" y="0"/>
            <a:ext cx="10293911" cy="10556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Dựa vào những hình dưới đây, em hãy nêu cách xử lí tình huống khi có sự cố mất an toàn?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思源黑体 CN Medium" panose="020B0600000000000000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9DB820-F15E-4884-B3EA-CA3A8F2A8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1457325"/>
            <a:ext cx="5000625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08691B-E4B7-47DE-BE8A-C5D496129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419225"/>
            <a:ext cx="4686300" cy="184785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7BD44A5-0C33-4B06-9392-548E58567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862" y="3371849"/>
            <a:ext cx="5719063" cy="2581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477F8341-568A-704A-9922-6C0761142F37}"/>
              </a:ext>
            </a:extLst>
          </p:cNvPr>
          <p:cNvSpPr/>
          <p:nvPr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641A780C-5EED-CFC7-B260-AA92A41B1167}"/>
              </a:ext>
            </a:extLst>
          </p:cNvPr>
          <p:cNvGrpSpPr/>
          <p:nvPr/>
        </p:nvGrpSpPr>
        <p:grpSpPr>
          <a:xfrm>
            <a:off x="2402654" y="277071"/>
            <a:ext cx="7079231" cy="4318367"/>
            <a:chOff x="805812" y="2584364"/>
            <a:chExt cx="7079231" cy="4318367"/>
          </a:xfrm>
        </p:grpSpPr>
        <p:sp>
          <p:nvSpPr>
            <p:cNvPr id="4" name="TextBox 30">
              <a:extLst>
                <a:ext uri="{FF2B5EF4-FFF2-40B4-BE49-F238E27FC236}">
                  <a16:creationId xmlns:a16="http://schemas.microsoft.com/office/drawing/2014/main" id="{2F695426-8F3A-10B4-26C4-DB583C0CA892}"/>
                </a:ext>
              </a:extLst>
            </p:cNvPr>
            <p:cNvSpPr txBox="1"/>
            <p:nvPr/>
          </p:nvSpPr>
          <p:spPr>
            <a:xfrm>
              <a:off x="1376670" y="3122973"/>
              <a:ext cx="6508373" cy="3779758"/>
            </a:xfrm>
            <a:prstGeom prst="roundRect">
              <a:avLst/>
            </a:prstGeom>
            <a:solidFill>
              <a:srgbClr val="FFFFCC"/>
            </a:solidFill>
            <a:ln w="38100"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marL="571500" lvl="0" indent="-571500" algn="just">
                <a:buFont typeface="Arial" panose="020B0604020202020204" pitchFamily="34" charset="0"/>
                <a:buChar char="•"/>
                <a:defRPr/>
              </a:pPr>
              <a:r>
                <a:rPr lang="vi-VN" altLang="zh-CN" sz="3600" b="1" dirty="0">
                  <a:solidFill>
                    <a:srgbClr val="C0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Mô tả các tình huống không an toàn được mô tả trong </a:t>
              </a:r>
              <a:r>
                <a:rPr lang="en-US" altLang="zh-CN" sz="3600" b="1" dirty="0" err="1">
                  <a:solidFill>
                    <a:srgbClr val="C0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altLang="zh-CN" sz="3600" b="1" dirty="0">
                  <a:solidFill>
                    <a:srgbClr val="C0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 3</a:t>
              </a:r>
              <a:r>
                <a:rPr lang="vi-VN" altLang="zh-CN" sz="3600" b="1" dirty="0">
                  <a:solidFill>
                    <a:srgbClr val="C0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 là gì?</a:t>
              </a:r>
              <a:endParaRPr lang="en-US" altLang="zh-CN" sz="36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571500" indent="-571500" algn="just">
                <a:buFont typeface="Arial" panose="020B0604020202020204" pitchFamily="34" charset="0"/>
                <a:buChar char="•"/>
                <a:defRPr/>
              </a:pPr>
              <a:r>
                <a:rPr lang="vi-VN" altLang="zh-CN" sz="3600" b="1" dirty="0">
                  <a:solidFill>
                    <a:srgbClr val="C0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Các nhân vật trong hình đã xử lí tình huống đó như thế nào?</a:t>
              </a:r>
              <a:endParaRPr lang="zh-CN" altLang="en-US" sz="36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  <a:ea typeface="方正大标宋简体" pitchFamily="2" charset="-122"/>
              </a:endParaRPr>
            </a:p>
          </p:txBody>
        </p: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C42251B3-4E39-8A61-596D-48ABFD793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0400" y1="49160" x2="42400" y2="53480"/>
                          <a14:foregroundMark x1="62040" y1="50040" x2="64640" y2="54320"/>
                          <a14:foregroundMark x1="36240" y1="49600" x2="47000" y2="54920"/>
                          <a14:foregroundMark x1="37960" y1="54040" x2="53880" y2="49600"/>
                          <a14:foregroundMark x1="38240" y1="53760" x2="43120" y2="55200"/>
                          <a14:foregroundMark x1="61880" y1="51320" x2="64640" y2="55040"/>
                          <a14:foregroundMark x1="60760" y1="51880" x2="66040" y2="54040"/>
                          <a14:foregroundMark x1="61600" y1="50600" x2="65200" y2="51880"/>
                          <a14:foregroundMark x1="61600" y1="48600" x2="67640" y2="51600"/>
                          <a14:foregroundMark x1="47560" y1="56040" x2="56160" y2="55920"/>
                          <a14:foregroundMark x1="46840" y1="56040" x2="56040" y2="57080"/>
                          <a14:foregroundMark x1="56040" y1="57080" x2="56160" y2="56480"/>
                          <a14:foregroundMark x1="47280" y1="56760" x2="49120" y2="58480"/>
                          <a14:foregroundMark x1="49720" y1="60360" x2="51000" y2="59480"/>
                          <a14:foregroundMark x1="48120" y1="59360" x2="51160" y2="5936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5812" y="2584364"/>
              <a:ext cx="1141716" cy="1077218"/>
            </a:xfrm>
            <a:prstGeom prst="rect">
              <a:avLst/>
            </a:prstGeom>
          </p:spPr>
        </p:pic>
      </p:grpSp>
      <p:pic>
        <p:nvPicPr>
          <p:cNvPr id="16" name="Picture 12">
            <a:extLst>
              <a:ext uri="{FF2B5EF4-FFF2-40B4-BE49-F238E27FC236}">
                <a16:creationId xmlns:a16="http://schemas.microsoft.com/office/drawing/2014/main" id="{6F680BB4-CC7A-AC2E-CD92-DF1C714922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26" y="1824765"/>
            <a:ext cx="2989390" cy="4799616"/>
          </a:xfrm>
          <a:prstGeom prst="rect">
            <a:avLst/>
          </a:prstGeom>
        </p:spPr>
      </p:pic>
      <p:pic>
        <p:nvPicPr>
          <p:cNvPr id="17" name="Picture 15">
            <a:extLst>
              <a:ext uri="{FF2B5EF4-FFF2-40B4-BE49-F238E27FC236}">
                <a16:creationId xmlns:a16="http://schemas.microsoft.com/office/drawing/2014/main" id="{8A87414F-0FBE-2BB1-98E1-4BE21B7CAE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8702" y="1824765"/>
            <a:ext cx="3370276" cy="489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49551" y="1888852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379</Words>
  <Application>Microsoft Office PowerPoint</Application>
  <PresentationFormat>Widescreen</PresentationFormat>
  <Paragraphs>41</Paragraphs>
  <Slides>23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思源黑体 CN Medium</vt:lpstr>
      <vt:lpstr>Arial</vt:lpstr>
      <vt:lpstr>Calibri</vt:lpstr>
      <vt:lpstr>Calibri Light</vt:lpstr>
      <vt:lpstr>Cambria</vt:lpstr>
      <vt:lpstr>Georgia</vt:lpstr>
      <vt:lpstr>Times New Roman</vt:lpstr>
      <vt:lpstr>1_Office Theme</vt:lpstr>
      <vt:lpstr>1_Simple Light</vt:lpstr>
      <vt:lpstr>Chủ đề Office</vt:lpstr>
      <vt:lpstr>2_Chủ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37</cp:revision>
  <dcterms:created xsi:type="dcterms:W3CDTF">2022-09-20T11:59:14Z</dcterms:created>
  <dcterms:modified xsi:type="dcterms:W3CDTF">2025-11-15T08:15:36Z</dcterms:modified>
</cp:coreProperties>
</file>