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9"/>
  </p:notesMasterIdLst>
  <p:sldIdLst>
    <p:sldId id="418" r:id="rId2"/>
    <p:sldId id="420" r:id="rId3"/>
    <p:sldId id="447" r:id="rId4"/>
    <p:sldId id="313" r:id="rId5"/>
    <p:sldId id="437" r:id="rId6"/>
    <p:sldId id="438" r:id="rId7"/>
    <p:sldId id="448" r:id="rId8"/>
    <p:sldId id="449" r:id="rId9"/>
    <p:sldId id="450" r:id="rId10"/>
    <p:sldId id="451" r:id="rId11"/>
    <p:sldId id="452" r:id="rId12"/>
    <p:sldId id="281" r:id="rId13"/>
    <p:sldId id="282" r:id="rId14"/>
    <p:sldId id="284" r:id="rId15"/>
    <p:sldId id="285" r:id="rId16"/>
    <p:sldId id="454"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903" autoAdjust="0"/>
  </p:normalViewPr>
  <p:slideViewPr>
    <p:cSldViewPr snapToGrid="0">
      <p:cViewPr varScale="1">
        <p:scale>
          <a:sx n="87" d="100"/>
          <a:sy n="87" d="100"/>
        </p:scale>
        <p:origin x="15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B6F8E-A6CE-46F6-98D3-3ABC1A8250AD}"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966B7-74DC-42A2-A48E-F3462881828B}" type="slidenum">
              <a:rPr lang="en-US" smtClean="0"/>
              <a:t>‹#›</a:t>
            </a:fld>
            <a:endParaRPr lang="en-US"/>
          </a:p>
        </p:txBody>
      </p:sp>
    </p:spTree>
    <p:extLst>
      <p:ext uri="{BB962C8B-B14F-4D97-AF65-F5344CB8AC3E}">
        <p14:creationId xmlns:p14="http://schemas.microsoft.com/office/powerpoint/2010/main" val="241889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19788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08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3117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50997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7789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1803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2173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8757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1637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F75-DADB-4C10-A79F-4A7B5CEDE4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49127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2665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9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4224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6800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604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929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7613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377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979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099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1997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4922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AF676F2-1136-8E43-281E-8B3E5E323E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179548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5">
            <a:clrChange>
              <a:clrFrom>
                <a:srgbClr val="FFFFFF"/>
              </a:clrFrom>
              <a:clrTo>
                <a:srgbClr val="FFFFFF">
                  <a:alpha val="0"/>
                </a:srgbClr>
              </a:clrTo>
            </a:clrChange>
          </a:blip>
          <a:stretch>
            <a:fillRect/>
          </a:stretch>
        </p:blipFill>
        <p:spPr>
          <a:xfrm>
            <a:off x="4980661" y="435181"/>
            <a:ext cx="7048444" cy="6158516"/>
          </a:xfrm>
          <a:prstGeom prst="rect">
            <a:avLst/>
          </a:prstGeom>
        </p:spPr>
      </p:pic>
      <p:pic>
        <p:nvPicPr>
          <p:cNvPr id="17" name="图片 16" descr="E:\ppt创作\2进行中\2进行中\新建文件夹 (2)\a52a7607cfd927f724fb2e24871ffbdc.pnga52a7607cfd927f724fb2e24871ffbdc"/>
          <p:cNvPicPr>
            <a:picLocks noChangeAspect="1"/>
          </p:cNvPicPr>
          <p:nvPr/>
        </p:nvPicPr>
        <p:blipFill>
          <a:blip r:embed="rId6">
            <a:clrChange>
              <a:clrFrom>
                <a:srgbClr val="A70F10">
                  <a:alpha val="100000"/>
                </a:srgbClr>
              </a:clrFrom>
              <a:clrTo>
                <a:srgbClr val="A70F10">
                  <a:alpha val="100000"/>
                  <a:alpha val="0"/>
                </a:srgbClr>
              </a:clrTo>
            </a:clrChange>
          </a:blip>
          <a:srcRect l="-48" t="2648" r="1019" b="77053"/>
          <a:stretch>
            <a:fillRect/>
          </a:stretch>
        </p:blipFill>
        <p:spPr>
          <a:xfrm rot="10800000">
            <a:off x="0" y="4501406"/>
            <a:ext cx="12221845" cy="2497455"/>
          </a:xfrm>
          <a:prstGeom prst="rect">
            <a:avLst/>
          </a:prstGeom>
        </p:spPr>
      </p:pic>
      <p:pic>
        <p:nvPicPr>
          <p:cNvPr id="34" name="图片 33" descr="2b66b9245130070577eaf6a82c355dae"/>
          <p:cNvPicPr>
            <a:picLocks noChangeAspect="1"/>
          </p:cNvPicPr>
          <p:nvPr/>
        </p:nvPicPr>
        <p:blipFill>
          <a:blip r:embed="rId7"/>
          <a:srcRect l="66723" t="15919" r="24729" b="75328"/>
          <a:stretch>
            <a:fillRect/>
          </a:stretch>
        </p:blipFill>
        <p:spPr>
          <a:xfrm>
            <a:off x="1510666" y="1021715"/>
            <a:ext cx="859791" cy="880111"/>
          </a:xfrm>
          <a:prstGeom prst="rect">
            <a:avLst/>
          </a:prstGeom>
        </p:spPr>
      </p:pic>
      <p:sp>
        <p:nvSpPr>
          <p:cNvPr id="3" name="任意多边形 2"/>
          <p:cNvSpPr/>
          <p:nvPr/>
        </p:nvSpPr>
        <p:spPr>
          <a:xfrm>
            <a:off x="383541" y="6202680"/>
            <a:ext cx="5676900" cy="496571"/>
          </a:xfrm>
          <a:custGeom>
            <a:avLst/>
            <a:gdLst>
              <a:gd name="connisteX0" fmla="*/ 0 w 5676900"/>
              <a:gd name="connsiteY0" fmla="*/ 161840 h 496641"/>
              <a:gd name="connisteX1" fmla="*/ 718185 w 5676900"/>
              <a:gd name="connsiteY1" fmla="*/ 340910 h 496641"/>
              <a:gd name="connisteX2" fmla="*/ 1327150 w 5676900"/>
              <a:gd name="connsiteY2" fmla="*/ 71670 h 496641"/>
              <a:gd name="connisteX3" fmla="*/ 2265045 w 5676900"/>
              <a:gd name="connsiteY3" fmla="*/ 251375 h 496641"/>
              <a:gd name="connisteX4" fmla="*/ 2933700 w 5676900"/>
              <a:gd name="connsiteY4" fmla="*/ 1820 h 496641"/>
              <a:gd name="connisteX5" fmla="*/ 3561715 w 5676900"/>
              <a:gd name="connsiteY5" fmla="*/ 380915 h 496641"/>
              <a:gd name="connisteX6" fmla="*/ 4410075 w 5676900"/>
              <a:gd name="connsiteY6" fmla="*/ 171365 h 496641"/>
              <a:gd name="connisteX7" fmla="*/ 5248275 w 5676900"/>
              <a:gd name="connsiteY7" fmla="*/ 490770 h 496641"/>
              <a:gd name="connisteX8" fmla="*/ 5676900 w 5676900"/>
              <a:gd name="connsiteY8" fmla="*/ 351070 h 49664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676900" h="496641">
                <a:moveTo>
                  <a:pt x="0" y="161840"/>
                </a:moveTo>
                <a:cubicBezTo>
                  <a:pt x="131445" y="203115"/>
                  <a:pt x="452755" y="358690"/>
                  <a:pt x="718185" y="340910"/>
                </a:cubicBezTo>
                <a:cubicBezTo>
                  <a:pt x="983615" y="323130"/>
                  <a:pt x="1017905" y="89450"/>
                  <a:pt x="1327150" y="71670"/>
                </a:cubicBezTo>
                <a:cubicBezTo>
                  <a:pt x="1636395" y="53890"/>
                  <a:pt x="1943735" y="265345"/>
                  <a:pt x="2265045" y="251375"/>
                </a:cubicBezTo>
                <a:cubicBezTo>
                  <a:pt x="2586355" y="237405"/>
                  <a:pt x="2674620" y="-24215"/>
                  <a:pt x="2933700" y="1820"/>
                </a:cubicBezTo>
                <a:cubicBezTo>
                  <a:pt x="3192780" y="27855"/>
                  <a:pt x="3266440" y="347260"/>
                  <a:pt x="3561715" y="380915"/>
                </a:cubicBezTo>
                <a:cubicBezTo>
                  <a:pt x="3856990" y="414570"/>
                  <a:pt x="4072890" y="149140"/>
                  <a:pt x="4410075" y="171365"/>
                </a:cubicBezTo>
                <a:cubicBezTo>
                  <a:pt x="4747260" y="193590"/>
                  <a:pt x="4994910" y="454575"/>
                  <a:pt x="5248275" y="490770"/>
                </a:cubicBezTo>
                <a:cubicBezTo>
                  <a:pt x="5501640" y="526965"/>
                  <a:pt x="5607685" y="385360"/>
                  <a:pt x="5676900" y="351070"/>
                </a:cubicBezTo>
              </a:path>
            </a:pathLst>
          </a:custGeom>
          <a:noFill/>
          <a:ln w="50800">
            <a:solidFill>
              <a:schemeClr val="bg1">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latin typeface="#9Slide03 AllRoundGothic" panose="020B0703020202020104" pitchFamily="34" charset="0"/>
              <a:ea typeface="字魂27号-布丁体" panose="00000500000000000000" pitchFamily="2" charset="-122"/>
              <a:sym typeface="字魂27号-布丁体" panose="00000500000000000000" pitchFamily="2" charset="-122"/>
            </a:endParaRPr>
          </a:p>
        </p:txBody>
      </p:sp>
      <p:pic>
        <p:nvPicPr>
          <p:cNvPr id="4" name="Picture 3" descr="A picture containing toy, doll&#10;&#10;Description automatically generated">
            <a:extLst>
              <a:ext uri="{FF2B5EF4-FFF2-40B4-BE49-F238E27FC236}">
                <a16:creationId xmlns:a16="http://schemas.microsoft.com/office/drawing/2014/main" id="{EB9B8C63-162D-A646-A898-136121F2D51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0" y="531886"/>
            <a:ext cx="5775904" cy="6158516"/>
          </a:xfrm>
          <a:prstGeom prst="rect">
            <a:avLst/>
          </a:prstGeom>
        </p:spPr>
      </p:pic>
      <p:pic>
        <p:nvPicPr>
          <p:cNvPr id="2" name="Picture 1">
            <a:extLst>
              <a:ext uri="{FF2B5EF4-FFF2-40B4-BE49-F238E27FC236}">
                <a16:creationId xmlns:a16="http://schemas.microsoft.com/office/drawing/2014/main" id="{92FF0565-679D-2A31-AC3E-A936DF984F46}"/>
              </a:ext>
            </a:extLst>
          </p:cNvPr>
          <p:cNvPicPr>
            <a:picLocks noChangeAspect="1"/>
          </p:cNvPicPr>
          <p:nvPr/>
        </p:nvPicPr>
        <p:blipFill>
          <a:blip r:embed="rId10"/>
          <a:stretch>
            <a:fillRect/>
          </a:stretch>
        </p:blipFill>
        <p:spPr>
          <a:xfrm>
            <a:off x="-262703" y="-685906"/>
            <a:ext cx="4468755" cy="2438611"/>
          </a:xfrm>
          <a:prstGeom prst="rect">
            <a:avLst/>
          </a:prstGeom>
        </p:spPr>
      </p:pic>
      <p:pic>
        <p:nvPicPr>
          <p:cNvPr id="9" name="Picture 8">
            <a:extLst>
              <a:ext uri="{FF2B5EF4-FFF2-40B4-BE49-F238E27FC236}">
                <a16:creationId xmlns:a16="http://schemas.microsoft.com/office/drawing/2014/main" id="{9EE83A01-48BA-0D5D-86BC-6B27315599FA}"/>
              </a:ext>
            </a:extLst>
          </p:cNvPr>
          <p:cNvPicPr>
            <a:picLocks noChangeAspect="1"/>
          </p:cNvPicPr>
          <p:nvPr/>
        </p:nvPicPr>
        <p:blipFill>
          <a:blip r:embed="rId11"/>
          <a:stretch>
            <a:fillRect/>
          </a:stretch>
        </p:blipFill>
        <p:spPr>
          <a:xfrm>
            <a:off x="5048250" y="952329"/>
            <a:ext cx="6934200" cy="365253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61288" y="347473"/>
            <a:ext cx="3108960" cy="556223"/>
          </a:xfrm>
          <a:prstGeom prst="rect">
            <a:avLst/>
          </a:prstGeom>
          <a:solidFill>
            <a:srgbClr val="E6E6E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AB9F1016-38E5-FD9D-5DBE-9A1B87989094}"/>
              </a:ext>
            </a:extLst>
          </p:cNvPr>
          <p:cNvSpPr/>
          <p:nvPr/>
        </p:nvSpPr>
        <p:spPr>
          <a:xfrm>
            <a:off x="298939" y="244878"/>
            <a:ext cx="11769236" cy="898122"/>
          </a:xfrm>
          <a:prstGeom prst="roundRect">
            <a:avLst/>
          </a:prstGeom>
          <a:solidFill>
            <a:schemeClr val="accent3">
              <a:lumMod val="20000"/>
              <a:lumOff val="80000"/>
            </a:schemeClr>
          </a:solidFill>
          <a:ln>
            <a:solidFill>
              <a:schemeClr val="accent3">
                <a:lumMod val="75000"/>
              </a:schemeClr>
            </a:solidFill>
            <a:prstDash val="lgDashDotDo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1E925A08-6FFE-3305-35D6-33C96DDBEDCC}"/>
              </a:ext>
            </a:extLst>
          </p:cNvPr>
          <p:cNvSpPr txBox="1"/>
          <p:nvPr/>
        </p:nvSpPr>
        <p:spPr>
          <a:xfrm>
            <a:off x="228600" y="230982"/>
            <a:ext cx="11963400" cy="954107"/>
          </a:xfrm>
          <a:prstGeom prst="rect">
            <a:avLst/>
          </a:prstGeom>
          <a:noFill/>
        </p:spPr>
        <p:txBody>
          <a:bodyPr wrap="square" rtlCol="0">
            <a:spAutoFit/>
          </a:bodyPr>
          <a:lstStyle/>
          <a:p>
            <a:pPr lvl="0" algn="ctr" defTabSz="457189"/>
            <a:r>
              <a:rPr lang="nl-NL" sz="2800" b="1" i="1" dirty="0"/>
              <a:t>Em hãy cùng các bạn trong nhóm tìm những biểu hiện của yêu lao động và lười lao động rồi ghi vào phiếu học tập </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4">
            <a:extLst>
              <a:ext uri="{FF2B5EF4-FFF2-40B4-BE49-F238E27FC236}">
                <a16:creationId xmlns:a16="http://schemas.microsoft.com/office/drawing/2014/main" id="{049271C2-0A44-002B-8A6E-C66DDCE1982D}"/>
              </a:ext>
            </a:extLst>
          </p:cNvPr>
          <p:cNvGraphicFramePr>
            <a:graphicFrameLocks noGrp="1"/>
          </p:cNvGraphicFramePr>
          <p:nvPr>
            <p:extLst>
              <p:ext uri="{D42A27DB-BD31-4B8C-83A1-F6EECF244321}">
                <p14:modId xmlns:p14="http://schemas.microsoft.com/office/powerpoint/2010/main" val="658492278"/>
              </p:ext>
            </p:extLst>
          </p:nvPr>
        </p:nvGraphicFramePr>
        <p:xfrm>
          <a:off x="695324" y="1548340"/>
          <a:ext cx="11077576" cy="4443098"/>
        </p:xfrm>
        <a:graphic>
          <a:graphicData uri="http://schemas.openxmlformats.org/drawingml/2006/table">
            <a:tbl>
              <a:tblPr firstRow="1" bandRow="1">
                <a:tableStyleId>{21E4AEA4-8DFA-4A89-87EB-49C32662AFE0}</a:tableStyleId>
              </a:tblPr>
              <a:tblGrid>
                <a:gridCol w="5538788">
                  <a:extLst>
                    <a:ext uri="{9D8B030D-6E8A-4147-A177-3AD203B41FA5}">
                      <a16:colId xmlns:a16="http://schemas.microsoft.com/office/drawing/2014/main" val="1749319845"/>
                    </a:ext>
                  </a:extLst>
                </a:gridCol>
                <a:gridCol w="5538788">
                  <a:extLst>
                    <a:ext uri="{9D8B030D-6E8A-4147-A177-3AD203B41FA5}">
                      <a16:colId xmlns:a16="http://schemas.microsoft.com/office/drawing/2014/main" val="2593834258"/>
                    </a:ext>
                  </a:extLst>
                </a:gridCol>
              </a:tblGrid>
              <a:tr h="0">
                <a:tc>
                  <a:txBody>
                    <a:bodyPr/>
                    <a:lstStyle/>
                    <a:p>
                      <a:pPr algn="ctr"/>
                      <a:r>
                        <a:rPr lang="en-US" sz="3600" dirty="0" err="1"/>
                        <a:t>Biểu</a:t>
                      </a:r>
                      <a:r>
                        <a:rPr lang="en-US" sz="3600" dirty="0"/>
                        <a:t> </a:t>
                      </a:r>
                      <a:r>
                        <a:rPr lang="en-US" sz="3600" dirty="0" err="1"/>
                        <a:t>hiện</a:t>
                      </a:r>
                      <a:r>
                        <a:rPr lang="en-US" sz="3600" dirty="0"/>
                        <a:t> </a:t>
                      </a:r>
                      <a:r>
                        <a:rPr lang="en-US" sz="3600" dirty="0" err="1"/>
                        <a:t>của</a:t>
                      </a:r>
                      <a:r>
                        <a:rPr lang="en-US" sz="3600" dirty="0"/>
                        <a:t> </a:t>
                      </a:r>
                      <a:r>
                        <a:rPr lang="en-US" sz="3600" dirty="0" err="1"/>
                        <a:t>yêu</a:t>
                      </a:r>
                      <a:r>
                        <a:rPr lang="en-US" sz="3600" dirty="0"/>
                        <a:t> </a:t>
                      </a:r>
                      <a:r>
                        <a:rPr lang="en-US" sz="3600" dirty="0" err="1"/>
                        <a:t>lao</a:t>
                      </a:r>
                      <a:r>
                        <a:rPr lang="en-US" sz="3600" dirty="0"/>
                        <a:t> </a:t>
                      </a:r>
                      <a:r>
                        <a:rPr lang="en-US" sz="3600" dirty="0" err="1"/>
                        <a:t>động</a:t>
                      </a:r>
                      <a:endParaRPr lang="en-US" sz="3600"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dirty="0" err="1"/>
                        <a:t>Biểu</a:t>
                      </a:r>
                      <a:r>
                        <a:rPr lang="en-US" sz="3600" dirty="0"/>
                        <a:t> </a:t>
                      </a:r>
                      <a:r>
                        <a:rPr lang="en-US" sz="3600" dirty="0" err="1"/>
                        <a:t>hiện</a:t>
                      </a:r>
                      <a:r>
                        <a:rPr lang="en-US" sz="3600" dirty="0"/>
                        <a:t> </a:t>
                      </a:r>
                      <a:r>
                        <a:rPr lang="en-US" sz="3600" dirty="0" err="1"/>
                        <a:t>của</a:t>
                      </a:r>
                      <a:r>
                        <a:rPr lang="en-US" sz="3600" dirty="0"/>
                        <a:t> </a:t>
                      </a:r>
                      <a:r>
                        <a:rPr lang="en-US" sz="3600" dirty="0" err="1"/>
                        <a:t>lười</a:t>
                      </a:r>
                      <a:r>
                        <a:rPr lang="en-US" sz="3600" dirty="0"/>
                        <a:t> </a:t>
                      </a:r>
                      <a:r>
                        <a:rPr lang="en-US" sz="3600" dirty="0" err="1"/>
                        <a:t>lao</a:t>
                      </a:r>
                      <a:r>
                        <a:rPr lang="en-US" sz="3600" dirty="0"/>
                        <a:t> </a:t>
                      </a:r>
                      <a:r>
                        <a:rPr lang="en-US" sz="3600" dirty="0" err="1"/>
                        <a:t>động</a:t>
                      </a:r>
                      <a:endParaRPr lang="en-US" sz="3600" dirty="0"/>
                    </a:p>
                    <a:p>
                      <a:pPr algn="ctr"/>
                      <a:endParaRPr lang="en-US" sz="3600" dirty="0"/>
                    </a:p>
                  </a:txBody>
                  <a:tcPr/>
                </a:tc>
                <a:extLst>
                  <a:ext uri="{0D108BD9-81ED-4DB2-BD59-A6C34878D82A}">
                    <a16:rowId xmlns:a16="http://schemas.microsoft.com/office/drawing/2014/main" val="1830529724"/>
                  </a:ext>
                </a:extLst>
              </a:tr>
              <a:tr h="3254378">
                <a:tc>
                  <a:txBody>
                    <a:bodyPr/>
                    <a:lstStyle/>
                    <a:p>
                      <a:pPr algn="ctr"/>
                      <a:endParaRPr lang="en-US" sz="3600" dirty="0"/>
                    </a:p>
                  </a:txBody>
                  <a:tcPr/>
                </a:tc>
                <a:tc>
                  <a:txBody>
                    <a:bodyPr/>
                    <a:lstStyle/>
                    <a:p>
                      <a:pPr algn="ctr"/>
                      <a:endParaRPr lang="en-US" sz="3600" dirty="0"/>
                    </a:p>
                  </a:txBody>
                  <a:tcPr/>
                </a:tc>
                <a:extLst>
                  <a:ext uri="{0D108BD9-81ED-4DB2-BD59-A6C34878D82A}">
                    <a16:rowId xmlns:a16="http://schemas.microsoft.com/office/drawing/2014/main" val="1853195608"/>
                  </a:ext>
                </a:extLst>
              </a:tr>
            </a:tbl>
          </a:graphicData>
        </a:graphic>
      </p:graphicFrame>
    </p:spTree>
    <p:extLst>
      <p:ext uri="{BB962C8B-B14F-4D97-AF65-F5344CB8AC3E}">
        <p14:creationId xmlns:p14="http://schemas.microsoft.com/office/powerpoint/2010/main" val="21895329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B9F1016-38E5-FD9D-5DBE-9A1B87989094}"/>
              </a:ext>
            </a:extLst>
          </p:cNvPr>
          <p:cNvSpPr/>
          <p:nvPr/>
        </p:nvSpPr>
        <p:spPr>
          <a:xfrm>
            <a:off x="3661264" y="82953"/>
            <a:ext cx="5406536" cy="898122"/>
          </a:xfrm>
          <a:prstGeom prst="roundRect">
            <a:avLst/>
          </a:prstGeom>
          <a:solidFill>
            <a:schemeClr val="accent3">
              <a:lumMod val="20000"/>
              <a:lumOff val="80000"/>
            </a:schemeClr>
          </a:solidFill>
          <a:ln>
            <a:solidFill>
              <a:schemeClr val="accent3">
                <a:lumMod val="75000"/>
              </a:schemeClr>
            </a:solidFill>
            <a:prstDash val="lgDashDotDo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1E925A08-6FFE-3305-35D6-33C96DDBEDCC}"/>
              </a:ext>
            </a:extLst>
          </p:cNvPr>
          <p:cNvSpPr txBox="1"/>
          <p:nvPr/>
        </p:nvSpPr>
        <p:spPr>
          <a:xfrm>
            <a:off x="3714750" y="116682"/>
            <a:ext cx="5495731" cy="76944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l-NL" sz="4400" b="1" i="1" u="none" strike="noStrike" kern="1200" cap="none" spc="0" normalizeH="0" baseline="0" noProof="0" dirty="0">
                <a:ln>
                  <a:noFill/>
                </a:ln>
                <a:solidFill>
                  <a:prstClr val="black"/>
                </a:solidFill>
                <a:effectLst/>
                <a:uLnTx/>
                <a:uFillTx/>
                <a:latin typeface="Calibri"/>
                <a:ea typeface="+mn-ea"/>
                <a:cs typeface="+mn-cs"/>
              </a:rPr>
              <a:t>Xử</a:t>
            </a:r>
            <a:r>
              <a:rPr kumimoji="0" lang="nl-NL" sz="4400" b="1" i="1" u="none" strike="noStrike" kern="1200" cap="none" spc="0" normalizeH="0" noProof="0" dirty="0">
                <a:ln>
                  <a:noFill/>
                </a:ln>
                <a:solidFill>
                  <a:prstClr val="black"/>
                </a:solidFill>
                <a:effectLst/>
                <a:uLnTx/>
                <a:uFillTx/>
                <a:latin typeface="Calibri"/>
                <a:ea typeface="+mn-ea"/>
                <a:cs typeface="+mn-cs"/>
              </a:rPr>
              <a:t> lý tình huống</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45FE8658-C66D-056D-5BA5-EFF515C081E5}"/>
              </a:ext>
            </a:extLst>
          </p:cNvPr>
          <p:cNvSpPr/>
          <p:nvPr/>
        </p:nvSpPr>
        <p:spPr>
          <a:xfrm>
            <a:off x="872877" y="1430025"/>
            <a:ext cx="10928598" cy="2132325"/>
          </a:xfrm>
          <a:custGeom>
            <a:avLst/>
            <a:gdLst>
              <a:gd name="csX0" fmla="*/ 0 w 10928598"/>
              <a:gd name="csY0" fmla="*/ 355395 h 2132325"/>
              <a:gd name="csX1" fmla="*/ 355395 w 10928598"/>
              <a:gd name="csY1" fmla="*/ 0 h 2132325"/>
              <a:gd name="csX2" fmla="*/ 10573203 w 10928598"/>
              <a:gd name="csY2" fmla="*/ 0 h 2132325"/>
              <a:gd name="csX3" fmla="*/ 10928598 w 10928598"/>
              <a:gd name="csY3" fmla="*/ 355395 h 2132325"/>
              <a:gd name="csX4" fmla="*/ 10928598 w 10928598"/>
              <a:gd name="csY4" fmla="*/ 1776930 h 2132325"/>
              <a:gd name="csX5" fmla="*/ 10573203 w 10928598"/>
              <a:gd name="csY5" fmla="*/ 2132325 h 2132325"/>
              <a:gd name="csX6" fmla="*/ 355395 w 10928598"/>
              <a:gd name="csY6" fmla="*/ 2132325 h 2132325"/>
              <a:gd name="csX7" fmla="*/ 0 w 10928598"/>
              <a:gd name="csY7" fmla="*/ 1776930 h 2132325"/>
              <a:gd name="csX8" fmla="*/ 0 w 10928598"/>
              <a:gd name="csY8" fmla="*/ 355395 h 2132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28598" h="2132325" fill="none" extrusionOk="0">
                <a:moveTo>
                  <a:pt x="0" y="355395"/>
                </a:moveTo>
                <a:cubicBezTo>
                  <a:pt x="3015" y="168077"/>
                  <a:pt x="151437" y="-3563"/>
                  <a:pt x="355395" y="0"/>
                </a:cubicBezTo>
                <a:cubicBezTo>
                  <a:pt x="3133034" y="37724"/>
                  <a:pt x="9353859" y="-109534"/>
                  <a:pt x="10573203" y="0"/>
                </a:cubicBezTo>
                <a:cubicBezTo>
                  <a:pt x="10769983" y="11143"/>
                  <a:pt x="10952078" y="135713"/>
                  <a:pt x="10928598" y="355395"/>
                </a:cubicBezTo>
                <a:cubicBezTo>
                  <a:pt x="10895279" y="774442"/>
                  <a:pt x="10879818" y="1334810"/>
                  <a:pt x="10928598" y="1776930"/>
                </a:cubicBezTo>
                <a:cubicBezTo>
                  <a:pt x="10939677" y="1996788"/>
                  <a:pt x="10765689" y="2123986"/>
                  <a:pt x="10573203" y="2132325"/>
                </a:cubicBezTo>
                <a:cubicBezTo>
                  <a:pt x="6803600" y="2220431"/>
                  <a:pt x="1709429" y="2279934"/>
                  <a:pt x="355395" y="2132325"/>
                </a:cubicBezTo>
                <a:cubicBezTo>
                  <a:pt x="135291" y="2147675"/>
                  <a:pt x="-5983" y="1991759"/>
                  <a:pt x="0" y="1776930"/>
                </a:cubicBezTo>
                <a:cubicBezTo>
                  <a:pt x="35581" y="1587332"/>
                  <a:pt x="7503" y="1017479"/>
                  <a:pt x="0" y="355395"/>
                </a:cubicBezTo>
                <a:close/>
              </a:path>
              <a:path w="10928598" h="2132325" stroke="0" extrusionOk="0">
                <a:moveTo>
                  <a:pt x="0" y="355395"/>
                </a:moveTo>
                <a:cubicBezTo>
                  <a:pt x="-1342" y="183190"/>
                  <a:pt x="159043" y="3216"/>
                  <a:pt x="355395" y="0"/>
                </a:cubicBezTo>
                <a:cubicBezTo>
                  <a:pt x="3327211" y="-88882"/>
                  <a:pt x="7059217" y="158302"/>
                  <a:pt x="10573203" y="0"/>
                </a:cubicBezTo>
                <a:cubicBezTo>
                  <a:pt x="10757800" y="-34735"/>
                  <a:pt x="10918503" y="191407"/>
                  <a:pt x="10928598" y="355395"/>
                </a:cubicBezTo>
                <a:cubicBezTo>
                  <a:pt x="10891276" y="594761"/>
                  <a:pt x="10983298" y="1578279"/>
                  <a:pt x="10928598" y="1776930"/>
                </a:cubicBezTo>
                <a:cubicBezTo>
                  <a:pt x="10935281" y="1962317"/>
                  <a:pt x="10755223" y="2146215"/>
                  <a:pt x="10573203" y="2132325"/>
                </a:cubicBezTo>
                <a:cubicBezTo>
                  <a:pt x="9276797" y="2120660"/>
                  <a:pt x="3940763" y="2072986"/>
                  <a:pt x="355395" y="2132325"/>
                </a:cubicBezTo>
                <a:cubicBezTo>
                  <a:pt x="166154" y="2127707"/>
                  <a:pt x="-3955" y="1969507"/>
                  <a:pt x="0" y="1776930"/>
                </a:cubicBezTo>
                <a:cubicBezTo>
                  <a:pt x="101873" y="1342316"/>
                  <a:pt x="63847" y="1051676"/>
                  <a:pt x="0" y="355395"/>
                </a:cubicBezTo>
                <a:close/>
              </a:path>
            </a:pathLst>
          </a:custGeom>
          <a:solidFill>
            <a:schemeClr val="accent5">
              <a:lumMod val="20000"/>
              <a:lumOff val="80000"/>
            </a:schemeClr>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Sáng nay, cả lớp đi lao động trồng cây xung quanh trường. Hồng rủ Nhàn cùng đi. Trời lạnh, Nhàn không muốn chui ra khỏi chăn ấm nên nhờ Hồng xin phép hộ với lý do bị ốm.</a:t>
            </a:r>
          </a:p>
          <a:p>
            <a:pPr lvl="0" algn="jus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Theo em, Hồng nên làm gì trong tình huống đó?</a:t>
            </a:r>
          </a:p>
        </p:txBody>
      </p:sp>
      <p:sp>
        <p:nvSpPr>
          <p:cNvPr id="8" name="Rectangle: Rounded Corners 7">
            <a:extLst>
              <a:ext uri="{FF2B5EF4-FFF2-40B4-BE49-F238E27FC236}">
                <a16:creationId xmlns:a16="http://schemas.microsoft.com/office/drawing/2014/main" id="{38B82092-E16E-E288-4FE0-6DAD4844DE46}"/>
              </a:ext>
            </a:extLst>
          </p:cNvPr>
          <p:cNvSpPr/>
          <p:nvPr/>
        </p:nvSpPr>
        <p:spPr>
          <a:xfrm>
            <a:off x="910977" y="3992250"/>
            <a:ext cx="10928598" cy="2132325"/>
          </a:xfrm>
          <a:custGeom>
            <a:avLst/>
            <a:gdLst>
              <a:gd name="csX0" fmla="*/ 0 w 10928598"/>
              <a:gd name="csY0" fmla="*/ 355395 h 2132325"/>
              <a:gd name="csX1" fmla="*/ 355395 w 10928598"/>
              <a:gd name="csY1" fmla="*/ 0 h 2132325"/>
              <a:gd name="csX2" fmla="*/ 10573203 w 10928598"/>
              <a:gd name="csY2" fmla="*/ 0 h 2132325"/>
              <a:gd name="csX3" fmla="*/ 10928598 w 10928598"/>
              <a:gd name="csY3" fmla="*/ 355395 h 2132325"/>
              <a:gd name="csX4" fmla="*/ 10928598 w 10928598"/>
              <a:gd name="csY4" fmla="*/ 1776930 h 2132325"/>
              <a:gd name="csX5" fmla="*/ 10573203 w 10928598"/>
              <a:gd name="csY5" fmla="*/ 2132325 h 2132325"/>
              <a:gd name="csX6" fmla="*/ 355395 w 10928598"/>
              <a:gd name="csY6" fmla="*/ 2132325 h 2132325"/>
              <a:gd name="csX7" fmla="*/ 0 w 10928598"/>
              <a:gd name="csY7" fmla="*/ 1776930 h 2132325"/>
              <a:gd name="csX8" fmla="*/ 0 w 10928598"/>
              <a:gd name="csY8" fmla="*/ 355395 h 2132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28598" h="2132325" fill="none" extrusionOk="0">
                <a:moveTo>
                  <a:pt x="0" y="355395"/>
                </a:moveTo>
                <a:cubicBezTo>
                  <a:pt x="3015" y="168077"/>
                  <a:pt x="151437" y="-3563"/>
                  <a:pt x="355395" y="0"/>
                </a:cubicBezTo>
                <a:cubicBezTo>
                  <a:pt x="3133034" y="37724"/>
                  <a:pt x="9353859" y="-109534"/>
                  <a:pt x="10573203" y="0"/>
                </a:cubicBezTo>
                <a:cubicBezTo>
                  <a:pt x="10769983" y="11143"/>
                  <a:pt x="10952078" y="135713"/>
                  <a:pt x="10928598" y="355395"/>
                </a:cubicBezTo>
                <a:cubicBezTo>
                  <a:pt x="10895279" y="774442"/>
                  <a:pt x="10879818" y="1334810"/>
                  <a:pt x="10928598" y="1776930"/>
                </a:cubicBezTo>
                <a:cubicBezTo>
                  <a:pt x="10939677" y="1996788"/>
                  <a:pt x="10765689" y="2123986"/>
                  <a:pt x="10573203" y="2132325"/>
                </a:cubicBezTo>
                <a:cubicBezTo>
                  <a:pt x="6803600" y="2220431"/>
                  <a:pt x="1709429" y="2279934"/>
                  <a:pt x="355395" y="2132325"/>
                </a:cubicBezTo>
                <a:cubicBezTo>
                  <a:pt x="135291" y="2147675"/>
                  <a:pt x="-5983" y="1991759"/>
                  <a:pt x="0" y="1776930"/>
                </a:cubicBezTo>
                <a:cubicBezTo>
                  <a:pt x="35581" y="1587332"/>
                  <a:pt x="7503" y="1017479"/>
                  <a:pt x="0" y="355395"/>
                </a:cubicBezTo>
                <a:close/>
              </a:path>
              <a:path w="10928598" h="2132325" stroke="0" extrusionOk="0">
                <a:moveTo>
                  <a:pt x="0" y="355395"/>
                </a:moveTo>
                <a:cubicBezTo>
                  <a:pt x="-1342" y="183190"/>
                  <a:pt x="159043" y="3216"/>
                  <a:pt x="355395" y="0"/>
                </a:cubicBezTo>
                <a:cubicBezTo>
                  <a:pt x="3327211" y="-88882"/>
                  <a:pt x="7059217" y="158302"/>
                  <a:pt x="10573203" y="0"/>
                </a:cubicBezTo>
                <a:cubicBezTo>
                  <a:pt x="10757800" y="-34735"/>
                  <a:pt x="10918503" y="191407"/>
                  <a:pt x="10928598" y="355395"/>
                </a:cubicBezTo>
                <a:cubicBezTo>
                  <a:pt x="10891276" y="594761"/>
                  <a:pt x="10983298" y="1578279"/>
                  <a:pt x="10928598" y="1776930"/>
                </a:cubicBezTo>
                <a:cubicBezTo>
                  <a:pt x="10935281" y="1962317"/>
                  <a:pt x="10755223" y="2146215"/>
                  <a:pt x="10573203" y="2132325"/>
                </a:cubicBezTo>
                <a:cubicBezTo>
                  <a:pt x="9276797" y="2120660"/>
                  <a:pt x="3940763" y="2072986"/>
                  <a:pt x="355395" y="2132325"/>
                </a:cubicBezTo>
                <a:cubicBezTo>
                  <a:pt x="166154" y="2127707"/>
                  <a:pt x="-3955" y="1969507"/>
                  <a:pt x="0" y="1776930"/>
                </a:cubicBezTo>
                <a:cubicBezTo>
                  <a:pt x="101873" y="1342316"/>
                  <a:pt x="63847" y="1051676"/>
                  <a:pt x="0" y="355395"/>
                </a:cubicBezTo>
                <a:close/>
              </a:path>
            </a:pathLst>
          </a:custGeom>
          <a:solidFill>
            <a:schemeClr val="accent5">
              <a:lumMod val="20000"/>
              <a:lumOff val="80000"/>
            </a:schemeClr>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b</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Chiều nay, Lương đang nhổ cỏ ngoài vườn thì Toàn sang rủ đi đá bóng. Thấy Lương ngần ngại, Toàn bảo: “Để đấy, mai nhổ cũng được có sao đâu!”</a:t>
            </a:r>
          </a:p>
          <a:p>
            <a:pPr lvl="0" algn="jus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Theo em, Lương sẽ ứng xử như thế nào?</a:t>
            </a:r>
          </a:p>
        </p:txBody>
      </p:sp>
    </p:spTree>
    <p:extLst>
      <p:ext uri="{BB962C8B-B14F-4D97-AF65-F5344CB8AC3E}">
        <p14:creationId xmlns:p14="http://schemas.microsoft.com/office/powerpoint/2010/main" val="32092065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B9D4E23A-3D23-CA22-6734-5AC0E67CAF3F}"/>
              </a:ext>
            </a:extLst>
          </p:cNvPr>
          <p:cNvPicPr>
            <a:picLocks noChangeAspect="1"/>
          </p:cNvPicPr>
          <p:nvPr/>
        </p:nvPicPr>
        <p:blipFill>
          <a:blip r:embed="rId5"/>
          <a:stretch>
            <a:fillRect/>
          </a:stretch>
        </p:blipFill>
        <p:spPr>
          <a:xfrm>
            <a:off x="2950191" y="15616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3785652"/>
          </a:xfrm>
          <a:prstGeom prst="rect">
            <a:avLst/>
          </a:prstGeom>
          <a:noFill/>
        </p:spPr>
        <p:txBody>
          <a:bodyPr wrap="square" rtlCol="0">
            <a:spAutoFit/>
          </a:bodyPr>
          <a:lstStyle/>
          <a:p>
            <a:pPr lvl="0" algn="just"/>
            <a:r>
              <a:rPr lang="vi-VN" sz="4000" b="1" dirty="0">
                <a:solidFill>
                  <a:prstClr val="white"/>
                </a:solidFill>
                <a:latin typeface="Calibri" panose="020F0502020204030204"/>
              </a:rPr>
              <a:t>Hồng nên khuyên bạn không được lười biếng, càng không thể nói dối thầy cô, khuyên bạn cùng đi lao động với mình.</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6E267DE-BB40-169A-923C-F6B7AB2A9570}"/>
              </a:ext>
            </a:extLst>
          </p:cNvPr>
          <p:cNvPicPr>
            <a:picLocks noChangeAspect="1"/>
          </p:cNvPicPr>
          <p:nvPr/>
        </p:nvPicPr>
        <p:blipFill>
          <a:blip r:embed="rId4"/>
          <a:stretch>
            <a:fillRect/>
          </a:stretch>
        </p:blipFill>
        <p:spPr>
          <a:xfrm>
            <a:off x="2418844" y="739855"/>
            <a:ext cx="287756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72269" y="1712242"/>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Lương nên làm xong công việc của mình rồi mới cùng bạn đi chơi bóng vì việc hôm nay chớ để ngày mai.</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2" name="Picture 1">
            <a:extLst>
              <a:ext uri="{FF2B5EF4-FFF2-40B4-BE49-F238E27FC236}">
                <a16:creationId xmlns:a16="http://schemas.microsoft.com/office/drawing/2014/main" id="{69D3E2D0-BEE6-4441-1967-0263BF9BA562}"/>
              </a:ext>
            </a:extLst>
          </p:cNvPr>
          <p:cNvPicPr>
            <a:picLocks noChangeAspect="1"/>
          </p:cNvPicPr>
          <p:nvPr/>
        </p:nvPicPr>
        <p:blipFill>
          <a:blip r:embed="rId4"/>
          <a:stretch>
            <a:fillRect/>
          </a:stretch>
        </p:blipFill>
        <p:spPr>
          <a:xfrm>
            <a:off x="2533524" y="635080"/>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B6F616-FBAC-46B9-C1C0-672C18AA6E6F}"/>
              </a:ext>
            </a:extLst>
          </p:cNvPr>
          <p:cNvSpPr/>
          <p:nvPr/>
        </p:nvSpPr>
        <p:spPr>
          <a:xfrm>
            <a:off x="1988235" y="452064"/>
            <a:ext cx="8007722" cy="1305154"/>
          </a:xfrm>
          <a:custGeom>
            <a:avLst/>
            <a:gdLst>
              <a:gd name="csX0" fmla="*/ 0 w 8007722"/>
              <a:gd name="csY0" fmla="*/ 217530 h 1305154"/>
              <a:gd name="csX1" fmla="*/ 217530 w 8007722"/>
              <a:gd name="csY1" fmla="*/ 0 h 1305154"/>
              <a:gd name="csX2" fmla="*/ 678774 w 8007722"/>
              <a:gd name="csY2" fmla="*/ 0 h 1305154"/>
              <a:gd name="csX3" fmla="*/ 1442924 w 8007722"/>
              <a:gd name="csY3" fmla="*/ 0 h 1305154"/>
              <a:gd name="csX4" fmla="*/ 1979895 w 8007722"/>
              <a:gd name="csY4" fmla="*/ 0 h 1305154"/>
              <a:gd name="csX5" fmla="*/ 2592592 w 8007722"/>
              <a:gd name="csY5" fmla="*/ 0 h 1305154"/>
              <a:gd name="csX6" fmla="*/ 3281016 w 8007722"/>
              <a:gd name="csY6" fmla="*/ 0 h 1305154"/>
              <a:gd name="csX7" fmla="*/ 3893713 w 8007722"/>
              <a:gd name="csY7" fmla="*/ 0 h 1305154"/>
              <a:gd name="csX8" fmla="*/ 4657864 w 8007722"/>
              <a:gd name="csY8" fmla="*/ 0 h 1305154"/>
              <a:gd name="csX9" fmla="*/ 5422014 w 8007722"/>
              <a:gd name="csY9" fmla="*/ 0 h 1305154"/>
              <a:gd name="csX10" fmla="*/ 6261891 w 8007722"/>
              <a:gd name="csY10" fmla="*/ 0 h 1305154"/>
              <a:gd name="csX11" fmla="*/ 6950315 w 8007722"/>
              <a:gd name="csY11" fmla="*/ 0 h 1305154"/>
              <a:gd name="csX12" fmla="*/ 7790192 w 8007722"/>
              <a:gd name="csY12" fmla="*/ 0 h 1305154"/>
              <a:gd name="csX13" fmla="*/ 8007722 w 8007722"/>
              <a:gd name="csY13" fmla="*/ 217530 h 1305154"/>
              <a:gd name="csX14" fmla="*/ 8007722 w 8007722"/>
              <a:gd name="csY14" fmla="*/ 652577 h 1305154"/>
              <a:gd name="csX15" fmla="*/ 8007722 w 8007722"/>
              <a:gd name="csY15" fmla="*/ 1087624 h 1305154"/>
              <a:gd name="csX16" fmla="*/ 7790192 w 8007722"/>
              <a:gd name="csY16" fmla="*/ 1305154 h 1305154"/>
              <a:gd name="csX17" fmla="*/ 6950315 w 8007722"/>
              <a:gd name="csY17" fmla="*/ 1305154 h 1305154"/>
              <a:gd name="csX18" fmla="*/ 6489071 w 8007722"/>
              <a:gd name="csY18" fmla="*/ 1305154 h 1305154"/>
              <a:gd name="csX19" fmla="*/ 5800647 w 8007722"/>
              <a:gd name="csY19" fmla="*/ 1305154 h 1305154"/>
              <a:gd name="csX20" fmla="*/ 4960770 w 8007722"/>
              <a:gd name="csY20" fmla="*/ 1305154 h 1305154"/>
              <a:gd name="csX21" fmla="*/ 4272346 w 8007722"/>
              <a:gd name="csY21" fmla="*/ 1305154 h 1305154"/>
              <a:gd name="csX22" fmla="*/ 3811102 w 8007722"/>
              <a:gd name="csY22" fmla="*/ 1305154 h 1305154"/>
              <a:gd name="csX23" fmla="*/ 3046952 w 8007722"/>
              <a:gd name="csY23" fmla="*/ 1305154 h 1305154"/>
              <a:gd name="csX24" fmla="*/ 2207075 w 8007722"/>
              <a:gd name="csY24" fmla="*/ 1305154 h 1305154"/>
              <a:gd name="csX25" fmla="*/ 1518651 w 8007722"/>
              <a:gd name="csY25" fmla="*/ 1305154 h 1305154"/>
              <a:gd name="csX26" fmla="*/ 981680 w 8007722"/>
              <a:gd name="csY26" fmla="*/ 1305154 h 1305154"/>
              <a:gd name="csX27" fmla="*/ 217530 w 8007722"/>
              <a:gd name="csY27" fmla="*/ 1305154 h 1305154"/>
              <a:gd name="csX28" fmla="*/ 0 w 8007722"/>
              <a:gd name="csY28" fmla="*/ 1087624 h 1305154"/>
              <a:gd name="csX29" fmla="*/ 0 w 8007722"/>
              <a:gd name="csY29" fmla="*/ 678680 h 1305154"/>
              <a:gd name="csX30" fmla="*/ 0 w 8007722"/>
              <a:gd name="csY30" fmla="*/ 217530 h 13051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007722" h="1305154" fill="none" extrusionOk="0">
                <a:moveTo>
                  <a:pt x="0" y="217530"/>
                </a:moveTo>
                <a:cubicBezTo>
                  <a:pt x="2419" y="89748"/>
                  <a:pt x="84015" y="25690"/>
                  <a:pt x="217530" y="0"/>
                </a:cubicBezTo>
                <a:cubicBezTo>
                  <a:pt x="392914" y="20686"/>
                  <a:pt x="480276" y="-21566"/>
                  <a:pt x="678774" y="0"/>
                </a:cubicBezTo>
                <a:cubicBezTo>
                  <a:pt x="877272" y="21566"/>
                  <a:pt x="1066887" y="-10599"/>
                  <a:pt x="1442924" y="0"/>
                </a:cubicBezTo>
                <a:cubicBezTo>
                  <a:pt x="1818961" y="10599"/>
                  <a:pt x="1840232" y="-11176"/>
                  <a:pt x="1979895" y="0"/>
                </a:cubicBezTo>
                <a:cubicBezTo>
                  <a:pt x="2119558" y="11176"/>
                  <a:pt x="2334342" y="22817"/>
                  <a:pt x="2592592" y="0"/>
                </a:cubicBezTo>
                <a:cubicBezTo>
                  <a:pt x="2850842" y="-22817"/>
                  <a:pt x="3091055" y="-18787"/>
                  <a:pt x="3281016" y="0"/>
                </a:cubicBezTo>
                <a:cubicBezTo>
                  <a:pt x="3470977" y="18787"/>
                  <a:pt x="3655723" y="20151"/>
                  <a:pt x="3893713" y="0"/>
                </a:cubicBezTo>
                <a:cubicBezTo>
                  <a:pt x="4131703" y="-20151"/>
                  <a:pt x="4464744" y="21120"/>
                  <a:pt x="4657864" y="0"/>
                </a:cubicBezTo>
                <a:cubicBezTo>
                  <a:pt x="4850984" y="-21120"/>
                  <a:pt x="5158929" y="-27880"/>
                  <a:pt x="5422014" y="0"/>
                </a:cubicBezTo>
                <a:cubicBezTo>
                  <a:pt x="5685099" y="27880"/>
                  <a:pt x="5917272" y="5615"/>
                  <a:pt x="6261891" y="0"/>
                </a:cubicBezTo>
                <a:cubicBezTo>
                  <a:pt x="6606510" y="-5615"/>
                  <a:pt x="6651386" y="19252"/>
                  <a:pt x="6950315" y="0"/>
                </a:cubicBezTo>
                <a:cubicBezTo>
                  <a:pt x="7249244" y="-19252"/>
                  <a:pt x="7440780" y="22282"/>
                  <a:pt x="7790192" y="0"/>
                </a:cubicBezTo>
                <a:cubicBezTo>
                  <a:pt x="7903595" y="-5834"/>
                  <a:pt x="7998589" y="124295"/>
                  <a:pt x="8007722" y="217530"/>
                </a:cubicBezTo>
                <a:cubicBezTo>
                  <a:pt x="8017704" y="309072"/>
                  <a:pt x="8019724" y="541907"/>
                  <a:pt x="8007722" y="652577"/>
                </a:cubicBezTo>
                <a:cubicBezTo>
                  <a:pt x="7995720" y="763247"/>
                  <a:pt x="8002234" y="905536"/>
                  <a:pt x="8007722" y="1087624"/>
                </a:cubicBezTo>
                <a:cubicBezTo>
                  <a:pt x="8003963" y="1199326"/>
                  <a:pt x="7889142" y="1309079"/>
                  <a:pt x="7790192" y="1305154"/>
                </a:cubicBezTo>
                <a:cubicBezTo>
                  <a:pt x="7549217" y="1282362"/>
                  <a:pt x="7279357" y="1280891"/>
                  <a:pt x="6950315" y="1305154"/>
                </a:cubicBezTo>
                <a:cubicBezTo>
                  <a:pt x="6621273" y="1329417"/>
                  <a:pt x="6711492" y="1304082"/>
                  <a:pt x="6489071" y="1305154"/>
                </a:cubicBezTo>
                <a:cubicBezTo>
                  <a:pt x="6266650" y="1306226"/>
                  <a:pt x="6139495" y="1278320"/>
                  <a:pt x="5800647" y="1305154"/>
                </a:cubicBezTo>
                <a:cubicBezTo>
                  <a:pt x="5461799" y="1331988"/>
                  <a:pt x="5267333" y="1310812"/>
                  <a:pt x="4960770" y="1305154"/>
                </a:cubicBezTo>
                <a:cubicBezTo>
                  <a:pt x="4654207" y="1299496"/>
                  <a:pt x="4530203" y="1304772"/>
                  <a:pt x="4272346" y="1305154"/>
                </a:cubicBezTo>
                <a:cubicBezTo>
                  <a:pt x="4014489" y="1305536"/>
                  <a:pt x="3907216" y="1290215"/>
                  <a:pt x="3811102" y="1305154"/>
                </a:cubicBezTo>
                <a:cubicBezTo>
                  <a:pt x="3714988" y="1320093"/>
                  <a:pt x="3379752" y="1315212"/>
                  <a:pt x="3046952" y="1305154"/>
                </a:cubicBezTo>
                <a:cubicBezTo>
                  <a:pt x="2714152" y="1295097"/>
                  <a:pt x="2552902" y="1302996"/>
                  <a:pt x="2207075" y="1305154"/>
                </a:cubicBezTo>
                <a:cubicBezTo>
                  <a:pt x="1861248" y="1307312"/>
                  <a:pt x="1720414" y="1271678"/>
                  <a:pt x="1518651" y="1305154"/>
                </a:cubicBezTo>
                <a:cubicBezTo>
                  <a:pt x="1316888" y="1338630"/>
                  <a:pt x="1160253" y="1292811"/>
                  <a:pt x="981680" y="1305154"/>
                </a:cubicBezTo>
                <a:cubicBezTo>
                  <a:pt x="803107" y="1317497"/>
                  <a:pt x="489682" y="1316734"/>
                  <a:pt x="217530" y="1305154"/>
                </a:cubicBezTo>
                <a:cubicBezTo>
                  <a:pt x="90200" y="1280499"/>
                  <a:pt x="-16664" y="1203349"/>
                  <a:pt x="0" y="1087624"/>
                </a:cubicBezTo>
                <a:cubicBezTo>
                  <a:pt x="-13427" y="951540"/>
                  <a:pt x="-12515" y="808638"/>
                  <a:pt x="0" y="678680"/>
                </a:cubicBezTo>
                <a:cubicBezTo>
                  <a:pt x="12515" y="548722"/>
                  <a:pt x="-19713" y="374456"/>
                  <a:pt x="0" y="217530"/>
                </a:cubicBezTo>
                <a:close/>
              </a:path>
              <a:path w="8007722" h="1305154" stroke="0" extrusionOk="0">
                <a:moveTo>
                  <a:pt x="0" y="217530"/>
                </a:moveTo>
                <a:cubicBezTo>
                  <a:pt x="-3172" y="120692"/>
                  <a:pt x="94911" y="-2894"/>
                  <a:pt x="217530" y="0"/>
                </a:cubicBezTo>
                <a:cubicBezTo>
                  <a:pt x="477061" y="23438"/>
                  <a:pt x="618713" y="11749"/>
                  <a:pt x="754501" y="0"/>
                </a:cubicBezTo>
                <a:cubicBezTo>
                  <a:pt x="890289" y="-11749"/>
                  <a:pt x="1270729" y="17733"/>
                  <a:pt x="1518651" y="0"/>
                </a:cubicBezTo>
                <a:cubicBezTo>
                  <a:pt x="1766573" y="-17733"/>
                  <a:pt x="2081029" y="-34921"/>
                  <a:pt x="2282801" y="0"/>
                </a:cubicBezTo>
                <a:cubicBezTo>
                  <a:pt x="2484573" y="34921"/>
                  <a:pt x="2635352" y="-26338"/>
                  <a:pt x="2895499" y="0"/>
                </a:cubicBezTo>
                <a:cubicBezTo>
                  <a:pt x="3155646" y="26338"/>
                  <a:pt x="3412554" y="12031"/>
                  <a:pt x="3735376" y="0"/>
                </a:cubicBezTo>
                <a:cubicBezTo>
                  <a:pt x="4058198" y="-12031"/>
                  <a:pt x="4235649" y="5934"/>
                  <a:pt x="4423800" y="0"/>
                </a:cubicBezTo>
                <a:cubicBezTo>
                  <a:pt x="4611951" y="-5934"/>
                  <a:pt x="4862439" y="-15504"/>
                  <a:pt x="5187950" y="0"/>
                </a:cubicBezTo>
                <a:cubicBezTo>
                  <a:pt x="5513461" y="15504"/>
                  <a:pt x="5599244" y="25196"/>
                  <a:pt x="5876374" y="0"/>
                </a:cubicBezTo>
                <a:cubicBezTo>
                  <a:pt x="6153504" y="-25196"/>
                  <a:pt x="6165636" y="7804"/>
                  <a:pt x="6413344" y="0"/>
                </a:cubicBezTo>
                <a:cubicBezTo>
                  <a:pt x="6661052" y="-7804"/>
                  <a:pt x="6651553" y="100"/>
                  <a:pt x="6874588" y="0"/>
                </a:cubicBezTo>
                <a:cubicBezTo>
                  <a:pt x="7097623" y="-100"/>
                  <a:pt x="7362080" y="-24770"/>
                  <a:pt x="7790192" y="0"/>
                </a:cubicBezTo>
                <a:cubicBezTo>
                  <a:pt x="7913977" y="-3163"/>
                  <a:pt x="7993273" y="104368"/>
                  <a:pt x="8007722" y="217530"/>
                </a:cubicBezTo>
                <a:cubicBezTo>
                  <a:pt x="8018823" y="374578"/>
                  <a:pt x="8013722" y="484705"/>
                  <a:pt x="8007722" y="643876"/>
                </a:cubicBezTo>
                <a:cubicBezTo>
                  <a:pt x="8001722" y="803047"/>
                  <a:pt x="8011714" y="897138"/>
                  <a:pt x="8007722" y="1087624"/>
                </a:cubicBezTo>
                <a:cubicBezTo>
                  <a:pt x="8001023" y="1201024"/>
                  <a:pt x="7926872" y="1310476"/>
                  <a:pt x="7790192" y="1305154"/>
                </a:cubicBezTo>
                <a:cubicBezTo>
                  <a:pt x="7471519" y="1293490"/>
                  <a:pt x="7326554" y="1341698"/>
                  <a:pt x="6950315" y="1305154"/>
                </a:cubicBezTo>
                <a:cubicBezTo>
                  <a:pt x="6574076" y="1268610"/>
                  <a:pt x="6649087" y="1316364"/>
                  <a:pt x="6489071" y="1305154"/>
                </a:cubicBezTo>
                <a:cubicBezTo>
                  <a:pt x="6329055" y="1293944"/>
                  <a:pt x="6146506" y="1284605"/>
                  <a:pt x="6027827" y="1305154"/>
                </a:cubicBezTo>
                <a:cubicBezTo>
                  <a:pt x="5909148" y="1325703"/>
                  <a:pt x="5482000" y="1318051"/>
                  <a:pt x="5339403" y="1305154"/>
                </a:cubicBezTo>
                <a:cubicBezTo>
                  <a:pt x="5196806" y="1292257"/>
                  <a:pt x="4950958" y="1282796"/>
                  <a:pt x="4802433" y="1305154"/>
                </a:cubicBezTo>
                <a:cubicBezTo>
                  <a:pt x="4653908" y="1327513"/>
                  <a:pt x="4391389" y="1317998"/>
                  <a:pt x="4189735" y="1305154"/>
                </a:cubicBezTo>
                <a:cubicBezTo>
                  <a:pt x="3988081" y="1292310"/>
                  <a:pt x="3804735" y="1334426"/>
                  <a:pt x="3501312" y="1305154"/>
                </a:cubicBezTo>
                <a:cubicBezTo>
                  <a:pt x="3197889" y="1275882"/>
                  <a:pt x="3077741" y="1314885"/>
                  <a:pt x="2888614" y="1305154"/>
                </a:cubicBezTo>
                <a:cubicBezTo>
                  <a:pt x="2699487" y="1295423"/>
                  <a:pt x="2531897" y="1317180"/>
                  <a:pt x="2427370" y="1305154"/>
                </a:cubicBezTo>
                <a:cubicBezTo>
                  <a:pt x="2322843" y="1293128"/>
                  <a:pt x="2061111" y="1336517"/>
                  <a:pt x="1738947" y="1305154"/>
                </a:cubicBezTo>
                <a:cubicBezTo>
                  <a:pt x="1416783" y="1273791"/>
                  <a:pt x="1339400" y="1329369"/>
                  <a:pt x="1201976" y="1305154"/>
                </a:cubicBezTo>
                <a:cubicBezTo>
                  <a:pt x="1064552" y="1280939"/>
                  <a:pt x="453428" y="1352761"/>
                  <a:pt x="217530" y="1305154"/>
                </a:cubicBezTo>
                <a:cubicBezTo>
                  <a:pt x="116747" y="1296390"/>
                  <a:pt x="5933" y="1208019"/>
                  <a:pt x="0" y="1087624"/>
                </a:cubicBezTo>
                <a:cubicBezTo>
                  <a:pt x="12072" y="956359"/>
                  <a:pt x="-3152" y="808802"/>
                  <a:pt x="0" y="669979"/>
                </a:cubicBezTo>
                <a:cubicBezTo>
                  <a:pt x="3152" y="531157"/>
                  <a:pt x="-2227" y="351654"/>
                  <a:pt x="0" y="217530"/>
                </a:cubicBezTo>
                <a:close/>
              </a:path>
            </a:pathLst>
          </a:custGeom>
          <a:solidFill>
            <a:srgbClr val="FFFF00"/>
          </a:solidFill>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Quanh năm, cấy hái cày bừa</a:t>
            </a:r>
          </a:p>
          <a:p>
            <a:pPr algn="ctr"/>
            <a:r>
              <a:rPr lang="vi-VN" sz="4000" dirty="0">
                <a:solidFill>
                  <a:srgbClr val="002060"/>
                </a:solidFill>
                <a:latin typeface="Calibri" panose="020F0502020204030204" pitchFamily="34" charset="0"/>
                <a:cs typeface="Calibri" panose="020F0502020204030204" pitchFamily="34" charset="0"/>
              </a:rPr>
              <a:t>Vụ chiêm tiết hạ, vụ mùa tiết đông.</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6C6F3656-866F-76AB-A5B4-1F37A8F58899}"/>
              </a:ext>
            </a:extLst>
          </p:cNvPr>
          <p:cNvSpPr/>
          <p:nvPr/>
        </p:nvSpPr>
        <p:spPr>
          <a:xfrm>
            <a:off x="2080702" y="2219220"/>
            <a:ext cx="8007722" cy="1305154"/>
          </a:xfrm>
          <a:custGeom>
            <a:avLst/>
            <a:gdLst>
              <a:gd name="csX0" fmla="*/ 0 w 8007722"/>
              <a:gd name="csY0" fmla="*/ 217530 h 1305154"/>
              <a:gd name="csX1" fmla="*/ 217530 w 8007722"/>
              <a:gd name="csY1" fmla="*/ 0 h 1305154"/>
              <a:gd name="csX2" fmla="*/ 678774 w 8007722"/>
              <a:gd name="csY2" fmla="*/ 0 h 1305154"/>
              <a:gd name="csX3" fmla="*/ 1442924 w 8007722"/>
              <a:gd name="csY3" fmla="*/ 0 h 1305154"/>
              <a:gd name="csX4" fmla="*/ 1979895 w 8007722"/>
              <a:gd name="csY4" fmla="*/ 0 h 1305154"/>
              <a:gd name="csX5" fmla="*/ 2592592 w 8007722"/>
              <a:gd name="csY5" fmla="*/ 0 h 1305154"/>
              <a:gd name="csX6" fmla="*/ 3281016 w 8007722"/>
              <a:gd name="csY6" fmla="*/ 0 h 1305154"/>
              <a:gd name="csX7" fmla="*/ 3893713 w 8007722"/>
              <a:gd name="csY7" fmla="*/ 0 h 1305154"/>
              <a:gd name="csX8" fmla="*/ 4657864 w 8007722"/>
              <a:gd name="csY8" fmla="*/ 0 h 1305154"/>
              <a:gd name="csX9" fmla="*/ 5422014 w 8007722"/>
              <a:gd name="csY9" fmla="*/ 0 h 1305154"/>
              <a:gd name="csX10" fmla="*/ 6261891 w 8007722"/>
              <a:gd name="csY10" fmla="*/ 0 h 1305154"/>
              <a:gd name="csX11" fmla="*/ 6950315 w 8007722"/>
              <a:gd name="csY11" fmla="*/ 0 h 1305154"/>
              <a:gd name="csX12" fmla="*/ 7790192 w 8007722"/>
              <a:gd name="csY12" fmla="*/ 0 h 1305154"/>
              <a:gd name="csX13" fmla="*/ 8007722 w 8007722"/>
              <a:gd name="csY13" fmla="*/ 217530 h 1305154"/>
              <a:gd name="csX14" fmla="*/ 8007722 w 8007722"/>
              <a:gd name="csY14" fmla="*/ 652577 h 1305154"/>
              <a:gd name="csX15" fmla="*/ 8007722 w 8007722"/>
              <a:gd name="csY15" fmla="*/ 1087624 h 1305154"/>
              <a:gd name="csX16" fmla="*/ 7790192 w 8007722"/>
              <a:gd name="csY16" fmla="*/ 1305154 h 1305154"/>
              <a:gd name="csX17" fmla="*/ 6950315 w 8007722"/>
              <a:gd name="csY17" fmla="*/ 1305154 h 1305154"/>
              <a:gd name="csX18" fmla="*/ 6489071 w 8007722"/>
              <a:gd name="csY18" fmla="*/ 1305154 h 1305154"/>
              <a:gd name="csX19" fmla="*/ 5800647 w 8007722"/>
              <a:gd name="csY19" fmla="*/ 1305154 h 1305154"/>
              <a:gd name="csX20" fmla="*/ 4960770 w 8007722"/>
              <a:gd name="csY20" fmla="*/ 1305154 h 1305154"/>
              <a:gd name="csX21" fmla="*/ 4272346 w 8007722"/>
              <a:gd name="csY21" fmla="*/ 1305154 h 1305154"/>
              <a:gd name="csX22" fmla="*/ 3811102 w 8007722"/>
              <a:gd name="csY22" fmla="*/ 1305154 h 1305154"/>
              <a:gd name="csX23" fmla="*/ 3046952 w 8007722"/>
              <a:gd name="csY23" fmla="*/ 1305154 h 1305154"/>
              <a:gd name="csX24" fmla="*/ 2207075 w 8007722"/>
              <a:gd name="csY24" fmla="*/ 1305154 h 1305154"/>
              <a:gd name="csX25" fmla="*/ 1518651 w 8007722"/>
              <a:gd name="csY25" fmla="*/ 1305154 h 1305154"/>
              <a:gd name="csX26" fmla="*/ 981680 w 8007722"/>
              <a:gd name="csY26" fmla="*/ 1305154 h 1305154"/>
              <a:gd name="csX27" fmla="*/ 217530 w 8007722"/>
              <a:gd name="csY27" fmla="*/ 1305154 h 1305154"/>
              <a:gd name="csX28" fmla="*/ 0 w 8007722"/>
              <a:gd name="csY28" fmla="*/ 1087624 h 1305154"/>
              <a:gd name="csX29" fmla="*/ 0 w 8007722"/>
              <a:gd name="csY29" fmla="*/ 678680 h 1305154"/>
              <a:gd name="csX30" fmla="*/ 0 w 8007722"/>
              <a:gd name="csY30" fmla="*/ 217530 h 13051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007722" h="1305154" fill="none" extrusionOk="0">
                <a:moveTo>
                  <a:pt x="0" y="217530"/>
                </a:moveTo>
                <a:cubicBezTo>
                  <a:pt x="2419" y="89748"/>
                  <a:pt x="84015" y="25690"/>
                  <a:pt x="217530" y="0"/>
                </a:cubicBezTo>
                <a:cubicBezTo>
                  <a:pt x="392914" y="20686"/>
                  <a:pt x="480276" y="-21566"/>
                  <a:pt x="678774" y="0"/>
                </a:cubicBezTo>
                <a:cubicBezTo>
                  <a:pt x="877272" y="21566"/>
                  <a:pt x="1066887" y="-10599"/>
                  <a:pt x="1442924" y="0"/>
                </a:cubicBezTo>
                <a:cubicBezTo>
                  <a:pt x="1818961" y="10599"/>
                  <a:pt x="1840232" y="-11176"/>
                  <a:pt x="1979895" y="0"/>
                </a:cubicBezTo>
                <a:cubicBezTo>
                  <a:pt x="2119558" y="11176"/>
                  <a:pt x="2334342" y="22817"/>
                  <a:pt x="2592592" y="0"/>
                </a:cubicBezTo>
                <a:cubicBezTo>
                  <a:pt x="2850842" y="-22817"/>
                  <a:pt x="3091055" y="-18787"/>
                  <a:pt x="3281016" y="0"/>
                </a:cubicBezTo>
                <a:cubicBezTo>
                  <a:pt x="3470977" y="18787"/>
                  <a:pt x="3655723" y="20151"/>
                  <a:pt x="3893713" y="0"/>
                </a:cubicBezTo>
                <a:cubicBezTo>
                  <a:pt x="4131703" y="-20151"/>
                  <a:pt x="4464744" y="21120"/>
                  <a:pt x="4657864" y="0"/>
                </a:cubicBezTo>
                <a:cubicBezTo>
                  <a:pt x="4850984" y="-21120"/>
                  <a:pt x="5158929" y="-27880"/>
                  <a:pt x="5422014" y="0"/>
                </a:cubicBezTo>
                <a:cubicBezTo>
                  <a:pt x="5685099" y="27880"/>
                  <a:pt x="5917272" y="5615"/>
                  <a:pt x="6261891" y="0"/>
                </a:cubicBezTo>
                <a:cubicBezTo>
                  <a:pt x="6606510" y="-5615"/>
                  <a:pt x="6651386" y="19252"/>
                  <a:pt x="6950315" y="0"/>
                </a:cubicBezTo>
                <a:cubicBezTo>
                  <a:pt x="7249244" y="-19252"/>
                  <a:pt x="7440780" y="22282"/>
                  <a:pt x="7790192" y="0"/>
                </a:cubicBezTo>
                <a:cubicBezTo>
                  <a:pt x="7903595" y="-5834"/>
                  <a:pt x="7998589" y="124295"/>
                  <a:pt x="8007722" y="217530"/>
                </a:cubicBezTo>
                <a:cubicBezTo>
                  <a:pt x="8017704" y="309072"/>
                  <a:pt x="8019724" y="541907"/>
                  <a:pt x="8007722" y="652577"/>
                </a:cubicBezTo>
                <a:cubicBezTo>
                  <a:pt x="7995720" y="763247"/>
                  <a:pt x="8002234" y="905536"/>
                  <a:pt x="8007722" y="1087624"/>
                </a:cubicBezTo>
                <a:cubicBezTo>
                  <a:pt x="8003963" y="1199326"/>
                  <a:pt x="7889142" y="1309079"/>
                  <a:pt x="7790192" y="1305154"/>
                </a:cubicBezTo>
                <a:cubicBezTo>
                  <a:pt x="7549217" y="1282362"/>
                  <a:pt x="7279357" y="1280891"/>
                  <a:pt x="6950315" y="1305154"/>
                </a:cubicBezTo>
                <a:cubicBezTo>
                  <a:pt x="6621273" y="1329417"/>
                  <a:pt x="6711492" y="1304082"/>
                  <a:pt x="6489071" y="1305154"/>
                </a:cubicBezTo>
                <a:cubicBezTo>
                  <a:pt x="6266650" y="1306226"/>
                  <a:pt x="6139495" y="1278320"/>
                  <a:pt x="5800647" y="1305154"/>
                </a:cubicBezTo>
                <a:cubicBezTo>
                  <a:pt x="5461799" y="1331988"/>
                  <a:pt x="5267333" y="1310812"/>
                  <a:pt x="4960770" y="1305154"/>
                </a:cubicBezTo>
                <a:cubicBezTo>
                  <a:pt x="4654207" y="1299496"/>
                  <a:pt x="4530203" y="1304772"/>
                  <a:pt x="4272346" y="1305154"/>
                </a:cubicBezTo>
                <a:cubicBezTo>
                  <a:pt x="4014489" y="1305536"/>
                  <a:pt x="3907216" y="1290215"/>
                  <a:pt x="3811102" y="1305154"/>
                </a:cubicBezTo>
                <a:cubicBezTo>
                  <a:pt x="3714988" y="1320093"/>
                  <a:pt x="3379752" y="1315212"/>
                  <a:pt x="3046952" y="1305154"/>
                </a:cubicBezTo>
                <a:cubicBezTo>
                  <a:pt x="2714152" y="1295097"/>
                  <a:pt x="2552902" y="1302996"/>
                  <a:pt x="2207075" y="1305154"/>
                </a:cubicBezTo>
                <a:cubicBezTo>
                  <a:pt x="1861248" y="1307312"/>
                  <a:pt x="1720414" y="1271678"/>
                  <a:pt x="1518651" y="1305154"/>
                </a:cubicBezTo>
                <a:cubicBezTo>
                  <a:pt x="1316888" y="1338630"/>
                  <a:pt x="1160253" y="1292811"/>
                  <a:pt x="981680" y="1305154"/>
                </a:cubicBezTo>
                <a:cubicBezTo>
                  <a:pt x="803107" y="1317497"/>
                  <a:pt x="489682" y="1316734"/>
                  <a:pt x="217530" y="1305154"/>
                </a:cubicBezTo>
                <a:cubicBezTo>
                  <a:pt x="90200" y="1280499"/>
                  <a:pt x="-16664" y="1203349"/>
                  <a:pt x="0" y="1087624"/>
                </a:cubicBezTo>
                <a:cubicBezTo>
                  <a:pt x="-13427" y="951540"/>
                  <a:pt x="-12515" y="808638"/>
                  <a:pt x="0" y="678680"/>
                </a:cubicBezTo>
                <a:cubicBezTo>
                  <a:pt x="12515" y="548722"/>
                  <a:pt x="-19713" y="374456"/>
                  <a:pt x="0" y="217530"/>
                </a:cubicBezTo>
                <a:close/>
              </a:path>
              <a:path w="8007722" h="1305154" stroke="0" extrusionOk="0">
                <a:moveTo>
                  <a:pt x="0" y="217530"/>
                </a:moveTo>
                <a:cubicBezTo>
                  <a:pt x="-3172" y="120692"/>
                  <a:pt x="94911" y="-2894"/>
                  <a:pt x="217530" y="0"/>
                </a:cubicBezTo>
                <a:cubicBezTo>
                  <a:pt x="477061" y="23438"/>
                  <a:pt x="618713" y="11749"/>
                  <a:pt x="754501" y="0"/>
                </a:cubicBezTo>
                <a:cubicBezTo>
                  <a:pt x="890289" y="-11749"/>
                  <a:pt x="1270729" y="17733"/>
                  <a:pt x="1518651" y="0"/>
                </a:cubicBezTo>
                <a:cubicBezTo>
                  <a:pt x="1766573" y="-17733"/>
                  <a:pt x="2081029" y="-34921"/>
                  <a:pt x="2282801" y="0"/>
                </a:cubicBezTo>
                <a:cubicBezTo>
                  <a:pt x="2484573" y="34921"/>
                  <a:pt x="2635352" y="-26338"/>
                  <a:pt x="2895499" y="0"/>
                </a:cubicBezTo>
                <a:cubicBezTo>
                  <a:pt x="3155646" y="26338"/>
                  <a:pt x="3412554" y="12031"/>
                  <a:pt x="3735376" y="0"/>
                </a:cubicBezTo>
                <a:cubicBezTo>
                  <a:pt x="4058198" y="-12031"/>
                  <a:pt x="4235649" y="5934"/>
                  <a:pt x="4423800" y="0"/>
                </a:cubicBezTo>
                <a:cubicBezTo>
                  <a:pt x="4611951" y="-5934"/>
                  <a:pt x="4862439" y="-15504"/>
                  <a:pt x="5187950" y="0"/>
                </a:cubicBezTo>
                <a:cubicBezTo>
                  <a:pt x="5513461" y="15504"/>
                  <a:pt x="5599244" y="25196"/>
                  <a:pt x="5876374" y="0"/>
                </a:cubicBezTo>
                <a:cubicBezTo>
                  <a:pt x="6153504" y="-25196"/>
                  <a:pt x="6165636" y="7804"/>
                  <a:pt x="6413344" y="0"/>
                </a:cubicBezTo>
                <a:cubicBezTo>
                  <a:pt x="6661052" y="-7804"/>
                  <a:pt x="6651553" y="100"/>
                  <a:pt x="6874588" y="0"/>
                </a:cubicBezTo>
                <a:cubicBezTo>
                  <a:pt x="7097623" y="-100"/>
                  <a:pt x="7362080" y="-24770"/>
                  <a:pt x="7790192" y="0"/>
                </a:cubicBezTo>
                <a:cubicBezTo>
                  <a:pt x="7913977" y="-3163"/>
                  <a:pt x="7993273" y="104368"/>
                  <a:pt x="8007722" y="217530"/>
                </a:cubicBezTo>
                <a:cubicBezTo>
                  <a:pt x="8018823" y="374578"/>
                  <a:pt x="8013722" y="484705"/>
                  <a:pt x="8007722" y="643876"/>
                </a:cubicBezTo>
                <a:cubicBezTo>
                  <a:pt x="8001722" y="803047"/>
                  <a:pt x="8011714" y="897138"/>
                  <a:pt x="8007722" y="1087624"/>
                </a:cubicBezTo>
                <a:cubicBezTo>
                  <a:pt x="8001023" y="1201024"/>
                  <a:pt x="7926872" y="1310476"/>
                  <a:pt x="7790192" y="1305154"/>
                </a:cubicBezTo>
                <a:cubicBezTo>
                  <a:pt x="7471519" y="1293490"/>
                  <a:pt x="7326554" y="1341698"/>
                  <a:pt x="6950315" y="1305154"/>
                </a:cubicBezTo>
                <a:cubicBezTo>
                  <a:pt x="6574076" y="1268610"/>
                  <a:pt x="6649087" y="1316364"/>
                  <a:pt x="6489071" y="1305154"/>
                </a:cubicBezTo>
                <a:cubicBezTo>
                  <a:pt x="6329055" y="1293944"/>
                  <a:pt x="6146506" y="1284605"/>
                  <a:pt x="6027827" y="1305154"/>
                </a:cubicBezTo>
                <a:cubicBezTo>
                  <a:pt x="5909148" y="1325703"/>
                  <a:pt x="5482000" y="1318051"/>
                  <a:pt x="5339403" y="1305154"/>
                </a:cubicBezTo>
                <a:cubicBezTo>
                  <a:pt x="5196806" y="1292257"/>
                  <a:pt x="4950958" y="1282796"/>
                  <a:pt x="4802433" y="1305154"/>
                </a:cubicBezTo>
                <a:cubicBezTo>
                  <a:pt x="4653908" y="1327513"/>
                  <a:pt x="4391389" y="1317998"/>
                  <a:pt x="4189735" y="1305154"/>
                </a:cubicBezTo>
                <a:cubicBezTo>
                  <a:pt x="3988081" y="1292310"/>
                  <a:pt x="3804735" y="1334426"/>
                  <a:pt x="3501312" y="1305154"/>
                </a:cubicBezTo>
                <a:cubicBezTo>
                  <a:pt x="3197889" y="1275882"/>
                  <a:pt x="3077741" y="1314885"/>
                  <a:pt x="2888614" y="1305154"/>
                </a:cubicBezTo>
                <a:cubicBezTo>
                  <a:pt x="2699487" y="1295423"/>
                  <a:pt x="2531897" y="1317180"/>
                  <a:pt x="2427370" y="1305154"/>
                </a:cubicBezTo>
                <a:cubicBezTo>
                  <a:pt x="2322843" y="1293128"/>
                  <a:pt x="2061111" y="1336517"/>
                  <a:pt x="1738947" y="1305154"/>
                </a:cubicBezTo>
                <a:cubicBezTo>
                  <a:pt x="1416783" y="1273791"/>
                  <a:pt x="1339400" y="1329369"/>
                  <a:pt x="1201976" y="1305154"/>
                </a:cubicBezTo>
                <a:cubicBezTo>
                  <a:pt x="1064552" y="1280939"/>
                  <a:pt x="453428" y="1352761"/>
                  <a:pt x="217530" y="1305154"/>
                </a:cubicBezTo>
                <a:cubicBezTo>
                  <a:pt x="116747" y="1296390"/>
                  <a:pt x="5933" y="1208019"/>
                  <a:pt x="0" y="1087624"/>
                </a:cubicBezTo>
                <a:cubicBezTo>
                  <a:pt x="12072" y="956359"/>
                  <a:pt x="-3152" y="808802"/>
                  <a:pt x="0" y="669979"/>
                </a:cubicBezTo>
                <a:cubicBezTo>
                  <a:pt x="3152" y="531157"/>
                  <a:pt x="-2227" y="351654"/>
                  <a:pt x="0" y="217530"/>
                </a:cubicBezTo>
                <a:close/>
              </a:path>
            </a:pathLst>
          </a:custGeom>
          <a:solidFill>
            <a:srgbClr val="FFFF00"/>
          </a:solidFill>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Rủ nhau đi cấy đi cày</a:t>
            </a:r>
          </a:p>
          <a:p>
            <a:pPr algn="ctr"/>
            <a:r>
              <a:rPr lang="vi-VN" sz="4000" dirty="0">
                <a:solidFill>
                  <a:srgbClr val="002060"/>
                </a:solidFill>
                <a:latin typeface="Calibri" panose="020F0502020204030204" pitchFamily="34" charset="0"/>
                <a:cs typeface="Calibri" panose="020F0502020204030204" pitchFamily="34" charset="0"/>
              </a:rPr>
              <a:t>Bây giờ khó nhọc, có ngày phong lưu.</a:t>
            </a:r>
            <a:endParaRPr lang="en-US" sz="4000"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F71981DC-0CA4-CF94-C01E-646EFE9E9571}"/>
              </a:ext>
            </a:extLst>
          </p:cNvPr>
          <p:cNvSpPr/>
          <p:nvPr/>
        </p:nvSpPr>
        <p:spPr>
          <a:xfrm>
            <a:off x="2070428" y="3945278"/>
            <a:ext cx="8007722" cy="1305154"/>
          </a:xfrm>
          <a:custGeom>
            <a:avLst/>
            <a:gdLst>
              <a:gd name="csX0" fmla="*/ 0 w 8007722"/>
              <a:gd name="csY0" fmla="*/ 217530 h 1305154"/>
              <a:gd name="csX1" fmla="*/ 217530 w 8007722"/>
              <a:gd name="csY1" fmla="*/ 0 h 1305154"/>
              <a:gd name="csX2" fmla="*/ 678774 w 8007722"/>
              <a:gd name="csY2" fmla="*/ 0 h 1305154"/>
              <a:gd name="csX3" fmla="*/ 1442924 w 8007722"/>
              <a:gd name="csY3" fmla="*/ 0 h 1305154"/>
              <a:gd name="csX4" fmla="*/ 1979895 w 8007722"/>
              <a:gd name="csY4" fmla="*/ 0 h 1305154"/>
              <a:gd name="csX5" fmla="*/ 2592592 w 8007722"/>
              <a:gd name="csY5" fmla="*/ 0 h 1305154"/>
              <a:gd name="csX6" fmla="*/ 3281016 w 8007722"/>
              <a:gd name="csY6" fmla="*/ 0 h 1305154"/>
              <a:gd name="csX7" fmla="*/ 3893713 w 8007722"/>
              <a:gd name="csY7" fmla="*/ 0 h 1305154"/>
              <a:gd name="csX8" fmla="*/ 4657864 w 8007722"/>
              <a:gd name="csY8" fmla="*/ 0 h 1305154"/>
              <a:gd name="csX9" fmla="*/ 5422014 w 8007722"/>
              <a:gd name="csY9" fmla="*/ 0 h 1305154"/>
              <a:gd name="csX10" fmla="*/ 6261891 w 8007722"/>
              <a:gd name="csY10" fmla="*/ 0 h 1305154"/>
              <a:gd name="csX11" fmla="*/ 6950315 w 8007722"/>
              <a:gd name="csY11" fmla="*/ 0 h 1305154"/>
              <a:gd name="csX12" fmla="*/ 7790192 w 8007722"/>
              <a:gd name="csY12" fmla="*/ 0 h 1305154"/>
              <a:gd name="csX13" fmla="*/ 8007722 w 8007722"/>
              <a:gd name="csY13" fmla="*/ 217530 h 1305154"/>
              <a:gd name="csX14" fmla="*/ 8007722 w 8007722"/>
              <a:gd name="csY14" fmla="*/ 652577 h 1305154"/>
              <a:gd name="csX15" fmla="*/ 8007722 w 8007722"/>
              <a:gd name="csY15" fmla="*/ 1087624 h 1305154"/>
              <a:gd name="csX16" fmla="*/ 7790192 w 8007722"/>
              <a:gd name="csY16" fmla="*/ 1305154 h 1305154"/>
              <a:gd name="csX17" fmla="*/ 6950315 w 8007722"/>
              <a:gd name="csY17" fmla="*/ 1305154 h 1305154"/>
              <a:gd name="csX18" fmla="*/ 6489071 w 8007722"/>
              <a:gd name="csY18" fmla="*/ 1305154 h 1305154"/>
              <a:gd name="csX19" fmla="*/ 5800647 w 8007722"/>
              <a:gd name="csY19" fmla="*/ 1305154 h 1305154"/>
              <a:gd name="csX20" fmla="*/ 4960770 w 8007722"/>
              <a:gd name="csY20" fmla="*/ 1305154 h 1305154"/>
              <a:gd name="csX21" fmla="*/ 4272346 w 8007722"/>
              <a:gd name="csY21" fmla="*/ 1305154 h 1305154"/>
              <a:gd name="csX22" fmla="*/ 3811102 w 8007722"/>
              <a:gd name="csY22" fmla="*/ 1305154 h 1305154"/>
              <a:gd name="csX23" fmla="*/ 3046952 w 8007722"/>
              <a:gd name="csY23" fmla="*/ 1305154 h 1305154"/>
              <a:gd name="csX24" fmla="*/ 2207075 w 8007722"/>
              <a:gd name="csY24" fmla="*/ 1305154 h 1305154"/>
              <a:gd name="csX25" fmla="*/ 1518651 w 8007722"/>
              <a:gd name="csY25" fmla="*/ 1305154 h 1305154"/>
              <a:gd name="csX26" fmla="*/ 981680 w 8007722"/>
              <a:gd name="csY26" fmla="*/ 1305154 h 1305154"/>
              <a:gd name="csX27" fmla="*/ 217530 w 8007722"/>
              <a:gd name="csY27" fmla="*/ 1305154 h 1305154"/>
              <a:gd name="csX28" fmla="*/ 0 w 8007722"/>
              <a:gd name="csY28" fmla="*/ 1087624 h 1305154"/>
              <a:gd name="csX29" fmla="*/ 0 w 8007722"/>
              <a:gd name="csY29" fmla="*/ 678680 h 1305154"/>
              <a:gd name="csX30" fmla="*/ 0 w 8007722"/>
              <a:gd name="csY30" fmla="*/ 217530 h 13051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007722" h="1305154" fill="none" extrusionOk="0">
                <a:moveTo>
                  <a:pt x="0" y="217530"/>
                </a:moveTo>
                <a:cubicBezTo>
                  <a:pt x="2419" y="89748"/>
                  <a:pt x="84015" y="25690"/>
                  <a:pt x="217530" y="0"/>
                </a:cubicBezTo>
                <a:cubicBezTo>
                  <a:pt x="392914" y="20686"/>
                  <a:pt x="480276" y="-21566"/>
                  <a:pt x="678774" y="0"/>
                </a:cubicBezTo>
                <a:cubicBezTo>
                  <a:pt x="877272" y="21566"/>
                  <a:pt x="1066887" y="-10599"/>
                  <a:pt x="1442924" y="0"/>
                </a:cubicBezTo>
                <a:cubicBezTo>
                  <a:pt x="1818961" y="10599"/>
                  <a:pt x="1840232" y="-11176"/>
                  <a:pt x="1979895" y="0"/>
                </a:cubicBezTo>
                <a:cubicBezTo>
                  <a:pt x="2119558" y="11176"/>
                  <a:pt x="2334342" y="22817"/>
                  <a:pt x="2592592" y="0"/>
                </a:cubicBezTo>
                <a:cubicBezTo>
                  <a:pt x="2850842" y="-22817"/>
                  <a:pt x="3091055" y="-18787"/>
                  <a:pt x="3281016" y="0"/>
                </a:cubicBezTo>
                <a:cubicBezTo>
                  <a:pt x="3470977" y="18787"/>
                  <a:pt x="3655723" y="20151"/>
                  <a:pt x="3893713" y="0"/>
                </a:cubicBezTo>
                <a:cubicBezTo>
                  <a:pt x="4131703" y="-20151"/>
                  <a:pt x="4464744" y="21120"/>
                  <a:pt x="4657864" y="0"/>
                </a:cubicBezTo>
                <a:cubicBezTo>
                  <a:pt x="4850984" y="-21120"/>
                  <a:pt x="5158929" y="-27880"/>
                  <a:pt x="5422014" y="0"/>
                </a:cubicBezTo>
                <a:cubicBezTo>
                  <a:pt x="5685099" y="27880"/>
                  <a:pt x="5917272" y="5615"/>
                  <a:pt x="6261891" y="0"/>
                </a:cubicBezTo>
                <a:cubicBezTo>
                  <a:pt x="6606510" y="-5615"/>
                  <a:pt x="6651386" y="19252"/>
                  <a:pt x="6950315" y="0"/>
                </a:cubicBezTo>
                <a:cubicBezTo>
                  <a:pt x="7249244" y="-19252"/>
                  <a:pt x="7440780" y="22282"/>
                  <a:pt x="7790192" y="0"/>
                </a:cubicBezTo>
                <a:cubicBezTo>
                  <a:pt x="7903595" y="-5834"/>
                  <a:pt x="7998589" y="124295"/>
                  <a:pt x="8007722" y="217530"/>
                </a:cubicBezTo>
                <a:cubicBezTo>
                  <a:pt x="8017704" y="309072"/>
                  <a:pt x="8019724" y="541907"/>
                  <a:pt x="8007722" y="652577"/>
                </a:cubicBezTo>
                <a:cubicBezTo>
                  <a:pt x="7995720" y="763247"/>
                  <a:pt x="8002234" y="905536"/>
                  <a:pt x="8007722" y="1087624"/>
                </a:cubicBezTo>
                <a:cubicBezTo>
                  <a:pt x="8003963" y="1199326"/>
                  <a:pt x="7889142" y="1309079"/>
                  <a:pt x="7790192" y="1305154"/>
                </a:cubicBezTo>
                <a:cubicBezTo>
                  <a:pt x="7549217" y="1282362"/>
                  <a:pt x="7279357" y="1280891"/>
                  <a:pt x="6950315" y="1305154"/>
                </a:cubicBezTo>
                <a:cubicBezTo>
                  <a:pt x="6621273" y="1329417"/>
                  <a:pt x="6711492" y="1304082"/>
                  <a:pt x="6489071" y="1305154"/>
                </a:cubicBezTo>
                <a:cubicBezTo>
                  <a:pt x="6266650" y="1306226"/>
                  <a:pt x="6139495" y="1278320"/>
                  <a:pt x="5800647" y="1305154"/>
                </a:cubicBezTo>
                <a:cubicBezTo>
                  <a:pt x="5461799" y="1331988"/>
                  <a:pt x="5267333" y="1310812"/>
                  <a:pt x="4960770" y="1305154"/>
                </a:cubicBezTo>
                <a:cubicBezTo>
                  <a:pt x="4654207" y="1299496"/>
                  <a:pt x="4530203" y="1304772"/>
                  <a:pt x="4272346" y="1305154"/>
                </a:cubicBezTo>
                <a:cubicBezTo>
                  <a:pt x="4014489" y="1305536"/>
                  <a:pt x="3907216" y="1290215"/>
                  <a:pt x="3811102" y="1305154"/>
                </a:cubicBezTo>
                <a:cubicBezTo>
                  <a:pt x="3714988" y="1320093"/>
                  <a:pt x="3379752" y="1315212"/>
                  <a:pt x="3046952" y="1305154"/>
                </a:cubicBezTo>
                <a:cubicBezTo>
                  <a:pt x="2714152" y="1295097"/>
                  <a:pt x="2552902" y="1302996"/>
                  <a:pt x="2207075" y="1305154"/>
                </a:cubicBezTo>
                <a:cubicBezTo>
                  <a:pt x="1861248" y="1307312"/>
                  <a:pt x="1720414" y="1271678"/>
                  <a:pt x="1518651" y="1305154"/>
                </a:cubicBezTo>
                <a:cubicBezTo>
                  <a:pt x="1316888" y="1338630"/>
                  <a:pt x="1160253" y="1292811"/>
                  <a:pt x="981680" y="1305154"/>
                </a:cubicBezTo>
                <a:cubicBezTo>
                  <a:pt x="803107" y="1317497"/>
                  <a:pt x="489682" y="1316734"/>
                  <a:pt x="217530" y="1305154"/>
                </a:cubicBezTo>
                <a:cubicBezTo>
                  <a:pt x="90200" y="1280499"/>
                  <a:pt x="-16664" y="1203349"/>
                  <a:pt x="0" y="1087624"/>
                </a:cubicBezTo>
                <a:cubicBezTo>
                  <a:pt x="-13427" y="951540"/>
                  <a:pt x="-12515" y="808638"/>
                  <a:pt x="0" y="678680"/>
                </a:cubicBezTo>
                <a:cubicBezTo>
                  <a:pt x="12515" y="548722"/>
                  <a:pt x="-19713" y="374456"/>
                  <a:pt x="0" y="217530"/>
                </a:cubicBezTo>
                <a:close/>
              </a:path>
              <a:path w="8007722" h="1305154" stroke="0" extrusionOk="0">
                <a:moveTo>
                  <a:pt x="0" y="217530"/>
                </a:moveTo>
                <a:cubicBezTo>
                  <a:pt x="-3172" y="120692"/>
                  <a:pt x="94911" y="-2894"/>
                  <a:pt x="217530" y="0"/>
                </a:cubicBezTo>
                <a:cubicBezTo>
                  <a:pt x="477061" y="23438"/>
                  <a:pt x="618713" y="11749"/>
                  <a:pt x="754501" y="0"/>
                </a:cubicBezTo>
                <a:cubicBezTo>
                  <a:pt x="890289" y="-11749"/>
                  <a:pt x="1270729" y="17733"/>
                  <a:pt x="1518651" y="0"/>
                </a:cubicBezTo>
                <a:cubicBezTo>
                  <a:pt x="1766573" y="-17733"/>
                  <a:pt x="2081029" y="-34921"/>
                  <a:pt x="2282801" y="0"/>
                </a:cubicBezTo>
                <a:cubicBezTo>
                  <a:pt x="2484573" y="34921"/>
                  <a:pt x="2635352" y="-26338"/>
                  <a:pt x="2895499" y="0"/>
                </a:cubicBezTo>
                <a:cubicBezTo>
                  <a:pt x="3155646" y="26338"/>
                  <a:pt x="3412554" y="12031"/>
                  <a:pt x="3735376" y="0"/>
                </a:cubicBezTo>
                <a:cubicBezTo>
                  <a:pt x="4058198" y="-12031"/>
                  <a:pt x="4235649" y="5934"/>
                  <a:pt x="4423800" y="0"/>
                </a:cubicBezTo>
                <a:cubicBezTo>
                  <a:pt x="4611951" y="-5934"/>
                  <a:pt x="4862439" y="-15504"/>
                  <a:pt x="5187950" y="0"/>
                </a:cubicBezTo>
                <a:cubicBezTo>
                  <a:pt x="5513461" y="15504"/>
                  <a:pt x="5599244" y="25196"/>
                  <a:pt x="5876374" y="0"/>
                </a:cubicBezTo>
                <a:cubicBezTo>
                  <a:pt x="6153504" y="-25196"/>
                  <a:pt x="6165636" y="7804"/>
                  <a:pt x="6413344" y="0"/>
                </a:cubicBezTo>
                <a:cubicBezTo>
                  <a:pt x="6661052" y="-7804"/>
                  <a:pt x="6651553" y="100"/>
                  <a:pt x="6874588" y="0"/>
                </a:cubicBezTo>
                <a:cubicBezTo>
                  <a:pt x="7097623" y="-100"/>
                  <a:pt x="7362080" y="-24770"/>
                  <a:pt x="7790192" y="0"/>
                </a:cubicBezTo>
                <a:cubicBezTo>
                  <a:pt x="7913977" y="-3163"/>
                  <a:pt x="7993273" y="104368"/>
                  <a:pt x="8007722" y="217530"/>
                </a:cubicBezTo>
                <a:cubicBezTo>
                  <a:pt x="8018823" y="374578"/>
                  <a:pt x="8013722" y="484705"/>
                  <a:pt x="8007722" y="643876"/>
                </a:cubicBezTo>
                <a:cubicBezTo>
                  <a:pt x="8001722" y="803047"/>
                  <a:pt x="8011714" y="897138"/>
                  <a:pt x="8007722" y="1087624"/>
                </a:cubicBezTo>
                <a:cubicBezTo>
                  <a:pt x="8001023" y="1201024"/>
                  <a:pt x="7926872" y="1310476"/>
                  <a:pt x="7790192" y="1305154"/>
                </a:cubicBezTo>
                <a:cubicBezTo>
                  <a:pt x="7471519" y="1293490"/>
                  <a:pt x="7326554" y="1341698"/>
                  <a:pt x="6950315" y="1305154"/>
                </a:cubicBezTo>
                <a:cubicBezTo>
                  <a:pt x="6574076" y="1268610"/>
                  <a:pt x="6649087" y="1316364"/>
                  <a:pt x="6489071" y="1305154"/>
                </a:cubicBezTo>
                <a:cubicBezTo>
                  <a:pt x="6329055" y="1293944"/>
                  <a:pt x="6146506" y="1284605"/>
                  <a:pt x="6027827" y="1305154"/>
                </a:cubicBezTo>
                <a:cubicBezTo>
                  <a:pt x="5909148" y="1325703"/>
                  <a:pt x="5482000" y="1318051"/>
                  <a:pt x="5339403" y="1305154"/>
                </a:cubicBezTo>
                <a:cubicBezTo>
                  <a:pt x="5196806" y="1292257"/>
                  <a:pt x="4950958" y="1282796"/>
                  <a:pt x="4802433" y="1305154"/>
                </a:cubicBezTo>
                <a:cubicBezTo>
                  <a:pt x="4653908" y="1327513"/>
                  <a:pt x="4391389" y="1317998"/>
                  <a:pt x="4189735" y="1305154"/>
                </a:cubicBezTo>
                <a:cubicBezTo>
                  <a:pt x="3988081" y="1292310"/>
                  <a:pt x="3804735" y="1334426"/>
                  <a:pt x="3501312" y="1305154"/>
                </a:cubicBezTo>
                <a:cubicBezTo>
                  <a:pt x="3197889" y="1275882"/>
                  <a:pt x="3077741" y="1314885"/>
                  <a:pt x="2888614" y="1305154"/>
                </a:cubicBezTo>
                <a:cubicBezTo>
                  <a:pt x="2699487" y="1295423"/>
                  <a:pt x="2531897" y="1317180"/>
                  <a:pt x="2427370" y="1305154"/>
                </a:cubicBezTo>
                <a:cubicBezTo>
                  <a:pt x="2322843" y="1293128"/>
                  <a:pt x="2061111" y="1336517"/>
                  <a:pt x="1738947" y="1305154"/>
                </a:cubicBezTo>
                <a:cubicBezTo>
                  <a:pt x="1416783" y="1273791"/>
                  <a:pt x="1339400" y="1329369"/>
                  <a:pt x="1201976" y="1305154"/>
                </a:cubicBezTo>
                <a:cubicBezTo>
                  <a:pt x="1064552" y="1280939"/>
                  <a:pt x="453428" y="1352761"/>
                  <a:pt x="217530" y="1305154"/>
                </a:cubicBezTo>
                <a:cubicBezTo>
                  <a:pt x="116747" y="1296390"/>
                  <a:pt x="5933" y="1208019"/>
                  <a:pt x="0" y="1087624"/>
                </a:cubicBezTo>
                <a:cubicBezTo>
                  <a:pt x="12072" y="956359"/>
                  <a:pt x="-3152" y="808802"/>
                  <a:pt x="0" y="669979"/>
                </a:cubicBezTo>
                <a:cubicBezTo>
                  <a:pt x="3152" y="531157"/>
                  <a:pt x="-2227" y="351654"/>
                  <a:pt x="0" y="217530"/>
                </a:cubicBezTo>
                <a:close/>
              </a:path>
            </a:pathLst>
          </a:custGeom>
          <a:solidFill>
            <a:srgbClr val="FFFF00"/>
          </a:solidFill>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Trên đồng cạn, dưới đồng sâu</a:t>
            </a:r>
          </a:p>
          <a:p>
            <a:pPr algn="ctr"/>
            <a:r>
              <a:rPr lang="vi-VN" sz="4000" dirty="0">
                <a:solidFill>
                  <a:srgbClr val="002060"/>
                </a:solidFill>
                <a:latin typeface="Calibri" panose="020F0502020204030204" pitchFamily="34" charset="0"/>
                <a:cs typeface="Calibri" panose="020F0502020204030204" pitchFamily="34" charset="0"/>
              </a:rPr>
              <a:t>Chồng cày, vợ cấy, con trâu đi bừa.</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9849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descr="E:\ppt创作\2进行中\2进行中\新建文件夹 (2)\8319f759cc8dffeb36a763a4e5e74ece.png8319f759cc8dffeb36a763a4e5e74ece"/>
          <p:cNvPicPr>
            <a:picLocks noChangeAspect="1"/>
          </p:cNvPicPr>
          <p:nvPr/>
        </p:nvPicPr>
        <p:blipFill>
          <a:blip r:embed="rId4">
            <a:clrChange>
              <a:clrFrom>
                <a:srgbClr val="FFFFFF"/>
              </a:clrFrom>
              <a:clrTo>
                <a:srgbClr val="FFFFFF">
                  <a:alpha val="0"/>
                </a:srgbClr>
              </a:clrTo>
            </a:clrChange>
          </a:blip>
          <a:srcRect t="8037" b="11565"/>
          <a:stretch>
            <a:fillRect/>
          </a:stretch>
        </p:blipFill>
        <p:spPr>
          <a:xfrm>
            <a:off x="196863" y="1746723"/>
            <a:ext cx="6609715" cy="5314315"/>
          </a:xfrm>
          <a:prstGeom prst="rect">
            <a:avLst/>
          </a:prstGeom>
        </p:spPr>
      </p:pic>
      <p:pic>
        <p:nvPicPr>
          <p:cNvPr id="18" name="图片 17"/>
          <p:cNvPicPr>
            <a:picLocks noChangeAspect="1"/>
          </p:cNvPicPr>
          <p:nvPr/>
        </p:nvPicPr>
        <p:blipFill>
          <a:blip r:embed="rId5">
            <a:clrChange>
              <a:clrFrom>
                <a:srgbClr val="FFFFFF"/>
              </a:clrFrom>
              <a:clrTo>
                <a:srgbClr val="FFFFFF">
                  <a:alpha val="0"/>
                </a:srgbClr>
              </a:clrTo>
            </a:clrChange>
          </a:blip>
          <a:stretch>
            <a:fillRect/>
          </a:stretch>
        </p:blipFill>
        <p:spPr>
          <a:xfrm>
            <a:off x="6425554" y="1191806"/>
            <a:ext cx="5569585" cy="5062855"/>
          </a:xfrm>
          <a:prstGeom prst="rect">
            <a:avLst/>
          </a:prstGeom>
        </p:spPr>
      </p:pic>
      <p:sp>
        <p:nvSpPr>
          <p:cNvPr id="14" name="文本框 13"/>
          <p:cNvSpPr txBox="1"/>
          <p:nvPr/>
        </p:nvSpPr>
        <p:spPr>
          <a:xfrm rot="21013154">
            <a:off x="6367144" y="1483864"/>
            <a:ext cx="5008245" cy="2800767"/>
          </a:xfrm>
          <a:prstGeom prst="rect">
            <a:avLst/>
          </a:prstGeom>
          <a:noFill/>
        </p:spPr>
        <p:txBody>
          <a:bodyPr wrap="square" rtlCol="0">
            <a:spAutoFit/>
          </a:bodyPr>
          <a:lstStyle/>
          <a:p>
            <a:pPr algn="ctr" defTabSz="457189"/>
            <a:r>
              <a:rPr lang="en-US" altLang="zh-CN" sz="8800" b="1" dirty="0">
                <a:ln w="44450">
                  <a:solidFill>
                    <a:srgbClr val="FAD7AD"/>
                  </a:solidFill>
                </a:ln>
                <a:solidFill>
                  <a:srgbClr val="FCECD2"/>
                </a:solidFill>
                <a:ea typeface="ZapfChancery-Medium" panose="00000400000000000000" pitchFamily="2" charset="-93"/>
                <a:cs typeface="ZapfChancery-Medium" panose="00000400000000000000" pitchFamily="2" charset="-93"/>
                <a:sym typeface="字魂27号-布丁体" panose="00000500000000000000" pitchFamily="2" charset="-122"/>
              </a:rPr>
              <a:t>CHÀO TẠM BIỆT</a:t>
            </a:r>
            <a:endParaRPr lang="zh-CN" altLang="en-US" sz="8800" b="1" dirty="0">
              <a:ln w="44450">
                <a:solidFill>
                  <a:srgbClr val="FAD7AD"/>
                </a:solidFill>
              </a:ln>
              <a:solidFill>
                <a:srgbClr val="FCECD2"/>
              </a:solidFill>
              <a:ea typeface="ZapfChancery-Medium" panose="00000400000000000000" pitchFamily="2" charset="-93"/>
              <a:cs typeface="ZapfChancery-Medium" panose="00000400000000000000" pitchFamily="2" charset="-93"/>
              <a:sym typeface="字魂27号-布丁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E:\ppt创作\2进行中\2进行中\新建文件夹 (2)\8e07ffea287dea5baad5de3d3044ce16.png8e07ffea287dea5baad5de3d3044ce16"/>
          <p:cNvPicPr>
            <a:picLocks noChangeAspect="1"/>
          </p:cNvPicPr>
          <p:nvPr/>
        </p:nvPicPr>
        <p:blipFill rotWithShape="1">
          <a:blip r:embed="rId4"/>
          <a:srcRect t="33688" b="32711"/>
          <a:stretch>
            <a:fillRect/>
          </a:stretch>
        </p:blipFill>
        <p:spPr>
          <a:xfrm>
            <a:off x="-14605" y="1922780"/>
            <a:ext cx="12184380" cy="4093845"/>
          </a:xfrm>
          <a:prstGeom prst="rect">
            <a:avLst/>
          </a:prstGeom>
        </p:spPr>
      </p:pic>
      <p:pic>
        <p:nvPicPr>
          <p:cNvPr id="21" name="图片 20" descr="E:\ppt创作\2进行中\2进行中\新建文件夹 (2)\8070583234cfba4738800d34933a7b99.png8070583234cfba4738800d34933a7b99"/>
          <p:cNvPicPr>
            <a:picLocks noChangeAspect="1"/>
          </p:cNvPicPr>
          <p:nvPr/>
        </p:nvPicPr>
        <p:blipFill>
          <a:blip r:embed="rId5">
            <a:clrChange>
              <a:clrFrom>
                <a:srgbClr val="FFFFFF"/>
              </a:clrFrom>
              <a:clrTo>
                <a:srgbClr val="FFFFFF">
                  <a:alpha val="0"/>
                </a:srgbClr>
              </a:clrTo>
            </a:clrChange>
          </a:blip>
          <a:srcRect t="7576" b="666"/>
          <a:stretch>
            <a:fillRect/>
          </a:stretch>
        </p:blipFill>
        <p:spPr>
          <a:xfrm>
            <a:off x="8686801" y="3882293"/>
            <a:ext cx="3243308" cy="297570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D7C31F7-4558-4BF7-976B-50D979B8055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2778643" y="2442027"/>
            <a:ext cx="3691923" cy="3936487"/>
          </a:xfrm>
          <a:prstGeom prst="rect">
            <a:avLst/>
          </a:prstGeom>
        </p:spPr>
      </p:pic>
      <p:pic>
        <p:nvPicPr>
          <p:cNvPr id="2" name="Picture 1">
            <a:extLst>
              <a:ext uri="{FF2B5EF4-FFF2-40B4-BE49-F238E27FC236}">
                <a16:creationId xmlns:a16="http://schemas.microsoft.com/office/drawing/2014/main" id="{2C473505-3717-79D0-93C7-948C0EF15191}"/>
              </a:ext>
            </a:extLst>
          </p:cNvPr>
          <p:cNvPicPr>
            <a:picLocks noChangeAspect="1"/>
          </p:cNvPicPr>
          <p:nvPr/>
        </p:nvPicPr>
        <p:blipFill>
          <a:blip r:embed="rId8"/>
          <a:stretch>
            <a:fillRect/>
          </a:stretch>
        </p:blipFill>
        <p:spPr>
          <a:xfrm>
            <a:off x="387361" y="230802"/>
            <a:ext cx="11455377"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B6DC53-4345-0995-31DB-3B1791522290}"/>
              </a:ext>
            </a:extLst>
          </p:cNvPr>
          <p:cNvPicPr>
            <a:picLocks noChangeAspect="1"/>
          </p:cNvPicPr>
          <p:nvPr/>
        </p:nvPicPr>
        <p:blipFill>
          <a:blip r:embed="rId4"/>
          <a:stretch>
            <a:fillRect/>
          </a:stretch>
        </p:blipFill>
        <p:spPr>
          <a:xfrm>
            <a:off x="715858" y="1436382"/>
            <a:ext cx="2352640" cy="5080547"/>
          </a:xfrm>
          <a:prstGeom prst="rect">
            <a:avLst/>
          </a:prstGeom>
        </p:spPr>
      </p:pic>
      <p:sp>
        <p:nvSpPr>
          <p:cNvPr id="6" name="Speech Bubble: Oval 5">
            <a:extLst>
              <a:ext uri="{FF2B5EF4-FFF2-40B4-BE49-F238E27FC236}">
                <a16:creationId xmlns:a16="http://schemas.microsoft.com/office/drawing/2014/main" id="{E015B1CA-4208-9C79-5C36-3E5CAAB80BBD}"/>
              </a:ext>
            </a:extLst>
          </p:cNvPr>
          <p:cNvSpPr/>
          <p:nvPr/>
        </p:nvSpPr>
        <p:spPr>
          <a:xfrm>
            <a:off x="2600421" y="450730"/>
            <a:ext cx="3776628" cy="2126214"/>
          </a:xfrm>
          <a:prstGeom prst="wedgeEllipseCallout">
            <a:avLst>
              <a:gd name="adj1" fmla="val -42879"/>
              <a:gd name="adj2" fmla="val 69985"/>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2800">
                <a:solidFill>
                  <a:srgbClr val="00B0F0"/>
                </a:solidFill>
                <a:latin typeface="Arial" panose="020B0604020202020204" pitchFamily="34" charset="0"/>
                <a:cs typeface="Arial" panose="020B0604020202020204" pitchFamily="34" charset="0"/>
              </a:rPr>
              <a:t>Người ''chiến sĩ áo trắng'' trong bài hát là ai ?</a:t>
            </a:r>
            <a:endParaRPr lang="en-US" sz="2800" dirty="0">
              <a:solidFill>
                <a:srgbClr val="00B0F0"/>
              </a:solidFill>
              <a:latin typeface="Arial" panose="020B0604020202020204" pitchFamily="34" charset="0"/>
              <a:cs typeface="Arial" panose="020B0604020202020204" pitchFamily="34" charset="0"/>
            </a:endParaRPr>
          </a:p>
        </p:txBody>
      </p:sp>
      <p:sp>
        <p:nvSpPr>
          <p:cNvPr id="7" name="Double Wave 6">
            <a:extLst>
              <a:ext uri="{FF2B5EF4-FFF2-40B4-BE49-F238E27FC236}">
                <a16:creationId xmlns:a16="http://schemas.microsoft.com/office/drawing/2014/main" id="{F12C17EB-817B-CF84-B3B2-E654EE16BD83}"/>
              </a:ext>
            </a:extLst>
          </p:cNvPr>
          <p:cNvSpPr/>
          <p:nvPr/>
        </p:nvSpPr>
        <p:spPr>
          <a:xfrm>
            <a:off x="5609412" y="3075178"/>
            <a:ext cx="5141310" cy="1638795"/>
          </a:xfrm>
          <a:prstGeom prst="doubleWave">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8" name="TextBox 7">
            <a:extLst>
              <a:ext uri="{FF2B5EF4-FFF2-40B4-BE49-F238E27FC236}">
                <a16:creationId xmlns:a16="http://schemas.microsoft.com/office/drawing/2014/main" id="{797DC58A-849E-707C-9B6E-826D3F762864}"/>
              </a:ext>
            </a:extLst>
          </p:cNvPr>
          <p:cNvSpPr txBox="1"/>
          <p:nvPr/>
        </p:nvSpPr>
        <p:spPr>
          <a:xfrm>
            <a:off x="6210794" y="3509854"/>
            <a:ext cx="4155658" cy="769441"/>
          </a:xfrm>
          <a:prstGeom prst="rect">
            <a:avLst/>
          </a:prstGeom>
          <a:noFill/>
        </p:spPr>
        <p:txBody>
          <a:bodyPr wrap="square" rtlCol="0">
            <a:spAutoFit/>
          </a:bodyPr>
          <a:lstStyle/>
          <a:p>
            <a:r>
              <a:rPr lang="en-US" sz="4400">
                <a:solidFill>
                  <a:srgbClr val="FF0000"/>
                </a:solidFill>
                <a:latin typeface="Arial" panose="020B0604020202020204" pitchFamily="34" charset="0"/>
                <a:cs typeface="Arial" panose="020B0604020202020204" pitchFamily="34" charset="0"/>
              </a:rPr>
              <a:t>Là các y, bác sĩ</a:t>
            </a:r>
          </a:p>
        </p:txBody>
      </p:sp>
      <p:sp>
        <p:nvSpPr>
          <p:cNvPr id="9" name="Speech Bubble: Oval 8">
            <a:extLst>
              <a:ext uri="{FF2B5EF4-FFF2-40B4-BE49-F238E27FC236}">
                <a16:creationId xmlns:a16="http://schemas.microsoft.com/office/drawing/2014/main" id="{128B7AF4-3F4B-1CF1-4E59-4E53E6401752}"/>
              </a:ext>
            </a:extLst>
          </p:cNvPr>
          <p:cNvSpPr/>
          <p:nvPr/>
        </p:nvSpPr>
        <p:spPr>
          <a:xfrm>
            <a:off x="2600420" y="426448"/>
            <a:ext cx="3926408" cy="2346440"/>
          </a:xfrm>
          <a:prstGeom prst="wedgeEllipseCallout">
            <a:avLst>
              <a:gd name="adj1" fmla="val -44694"/>
              <a:gd name="adj2" fmla="val 60875"/>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err="1">
                <a:solidFill>
                  <a:srgbClr val="002060"/>
                </a:solidFill>
                <a:latin typeface="Arial" panose="020B0604020202020204" pitchFamily="34" charset="0"/>
                <a:cs typeface="Arial" panose="020B0604020202020204" pitchFamily="34" charset="0"/>
              </a:rPr>
              <a:t>Họ</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đóng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góp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gì</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p>
        </p:txBody>
      </p:sp>
      <p:sp>
        <p:nvSpPr>
          <p:cNvPr id="10" name="Double Wave 9">
            <a:extLst>
              <a:ext uri="{FF2B5EF4-FFF2-40B4-BE49-F238E27FC236}">
                <a16:creationId xmlns:a16="http://schemas.microsoft.com/office/drawing/2014/main" id="{F8E00CBA-F849-DBF7-1F23-0C62F90BAF8C}"/>
              </a:ext>
            </a:extLst>
          </p:cNvPr>
          <p:cNvSpPr/>
          <p:nvPr/>
        </p:nvSpPr>
        <p:spPr>
          <a:xfrm>
            <a:off x="4170161" y="3075178"/>
            <a:ext cx="7127491" cy="1941085"/>
          </a:xfrm>
          <a:prstGeom prst="doubleWave">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1" name="TextBox 10">
            <a:extLst>
              <a:ext uri="{FF2B5EF4-FFF2-40B4-BE49-F238E27FC236}">
                <a16:creationId xmlns:a16="http://schemas.microsoft.com/office/drawing/2014/main" id="{40998C96-58A9-498E-3329-0A4B084BB7DB}"/>
              </a:ext>
            </a:extLst>
          </p:cNvPr>
          <p:cNvSpPr txBox="1"/>
          <p:nvPr/>
        </p:nvSpPr>
        <p:spPr>
          <a:xfrm>
            <a:off x="4452639" y="3258253"/>
            <a:ext cx="6777435" cy="1574934"/>
          </a:xfrm>
          <a:prstGeom prst="rect">
            <a:avLst/>
          </a:prstGeom>
          <a:noFill/>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Họ ngày đêm thầm lặng chống dịch, giữ bình an cho đất nước, hi sinh thời gian, sức khoẻ vì mọi người </a:t>
            </a:r>
          </a:p>
        </p:txBody>
      </p:sp>
      <p:sp>
        <p:nvSpPr>
          <p:cNvPr id="12" name="Speech Bubble: Oval 11">
            <a:extLst>
              <a:ext uri="{FF2B5EF4-FFF2-40B4-BE49-F238E27FC236}">
                <a16:creationId xmlns:a16="http://schemas.microsoft.com/office/drawing/2014/main" id="{AF6BC15A-A186-4C80-4CBC-8AE8CA4760A6}"/>
              </a:ext>
            </a:extLst>
          </p:cNvPr>
          <p:cNvSpPr/>
          <p:nvPr/>
        </p:nvSpPr>
        <p:spPr>
          <a:xfrm>
            <a:off x="2492114" y="350248"/>
            <a:ext cx="4537519" cy="2420041"/>
          </a:xfrm>
          <a:prstGeom prst="wedgeEllipseCallout">
            <a:avLst>
              <a:gd name="adj1" fmla="val -44694"/>
              <a:gd name="adj2" fmla="val 60875"/>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err="1">
                <a:solidFill>
                  <a:srgbClr val="002060"/>
                </a:solidFill>
                <a:latin typeface="Arial" panose="020B0604020202020204" pitchFamily="34" charset="0"/>
                <a:cs typeface="Arial" panose="020B0604020202020204" pitchFamily="34" charset="0"/>
              </a:rPr>
              <a:t>Lòng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như</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thế</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nào</a:t>
            </a:r>
            <a:r>
              <a:rPr lang="en-US" sz="3200" dirty="0">
                <a:solidFill>
                  <a:srgbClr val="002060"/>
                </a:solidFill>
                <a:latin typeface="Arial" panose="020B0604020202020204" pitchFamily="34" charset="0"/>
                <a:cs typeface="Arial" panose="020B0604020202020204" pitchFamily="34" charset="0"/>
              </a:rPr>
              <a:t>?</a:t>
            </a:r>
          </a:p>
        </p:txBody>
      </p:sp>
      <p:sp>
        <p:nvSpPr>
          <p:cNvPr id="13" name="Double Wave 12">
            <a:extLst>
              <a:ext uri="{FF2B5EF4-FFF2-40B4-BE49-F238E27FC236}">
                <a16:creationId xmlns:a16="http://schemas.microsoft.com/office/drawing/2014/main" id="{B133D233-54E4-F1F2-4018-5F6DDB77C0A2}"/>
              </a:ext>
            </a:extLst>
          </p:cNvPr>
          <p:cNvSpPr/>
          <p:nvPr/>
        </p:nvSpPr>
        <p:spPr>
          <a:xfrm>
            <a:off x="3944134" y="3136158"/>
            <a:ext cx="7127491" cy="1941085"/>
          </a:xfrm>
          <a:prstGeom prst="doubleWave">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4" name="TextBox 13">
            <a:extLst>
              <a:ext uri="{FF2B5EF4-FFF2-40B4-BE49-F238E27FC236}">
                <a16:creationId xmlns:a16="http://schemas.microsoft.com/office/drawing/2014/main" id="{9513676F-67E9-321B-ACF4-9C4D765CA5B3}"/>
              </a:ext>
            </a:extLst>
          </p:cNvPr>
          <p:cNvSpPr txBox="1"/>
          <p:nvPr/>
        </p:nvSpPr>
        <p:spPr>
          <a:xfrm>
            <a:off x="4170161" y="3301016"/>
            <a:ext cx="6777435" cy="1574934"/>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Lòng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họ</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được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thông</a:t>
            </a:r>
            <a:r>
              <a:rPr lang="en-US" sz="3200" dirty="0">
                <a:solidFill>
                  <a:srgbClr val="FF0000"/>
                </a:solidFill>
                <a:latin typeface="Arial" panose="020B0604020202020204" pitchFamily="34" charset="0"/>
                <a:cs typeface="Arial" panose="020B0604020202020204" pitchFamily="34" charset="0"/>
              </a:rPr>
              <a:t> qua </a:t>
            </a:r>
            <a:r>
              <a:rPr lang="en-US" sz="3200" dirty="0" err="1">
                <a:solidFill>
                  <a:srgbClr val="FF0000"/>
                </a:solidFill>
                <a:latin typeface="Arial" panose="020B0604020202020204" pitchFamily="34" charset="0"/>
                <a:cs typeface="Arial" panose="020B0604020202020204" pitchFamily="34" charset="0"/>
              </a:rPr>
              <a:t>lời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cảm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sự</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quyết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tâm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dồng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lòng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chống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dịch</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3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p:bldP spid="8" grpId="1"/>
      <p:bldP spid="9" grpId="0" animBg="1"/>
      <p:bldP spid="10" grpId="0" animBg="1"/>
      <p:bldP spid="10" grpId="1" animBg="1"/>
      <p:bldP spid="11" grpId="0"/>
      <p:bldP spid="11" grpId="1"/>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E:\ppt创作\2进行中\2进行中\新建文件夹 (2)\8e07ffea287dea5baad5de3d3044ce16.png8e07ffea287dea5baad5de3d3044ce16"/>
          <p:cNvPicPr>
            <a:picLocks noChangeAspect="1"/>
          </p:cNvPicPr>
          <p:nvPr/>
        </p:nvPicPr>
        <p:blipFill rotWithShape="1">
          <a:blip r:embed="rId4"/>
          <a:srcRect t="33688" b="32711"/>
          <a:stretch>
            <a:fillRect/>
          </a:stretch>
        </p:blipFill>
        <p:spPr>
          <a:xfrm>
            <a:off x="-14605" y="1922780"/>
            <a:ext cx="12184380" cy="4093845"/>
          </a:xfrm>
          <a:prstGeom prst="rect">
            <a:avLst/>
          </a:prstGeom>
        </p:spPr>
      </p:pic>
      <p:sp>
        <p:nvSpPr>
          <p:cNvPr id="17" name="文本框 16"/>
          <p:cNvSpPr txBox="1"/>
          <p:nvPr/>
        </p:nvSpPr>
        <p:spPr>
          <a:xfrm>
            <a:off x="1333500" y="645976"/>
            <a:ext cx="9476016" cy="1938992"/>
          </a:xfrm>
          <a:prstGeom prst="rect">
            <a:avLst/>
          </a:prstGeom>
          <a:noFill/>
        </p:spPr>
        <p:txBody>
          <a:bodyPr wrap="square" rtlCol="0">
            <a:spAutoFit/>
          </a:bodyPr>
          <a:lstStyle/>
          <a:p>
            <a:pPr algn="ctr" defTabSz="457189">
              <a:defRPr/>
            </a:pPr>
            <a:r>
              <a:rPr lang="en-US" altLang="zh-CN" sz="12000" b="1" dirty="0" err="1">
                <a:ln w="44450">
                  <a:solidFill>
                    <a:srgbClr val="B22C1C"/>
                  </a:solidFill>
                </a:ln>
                <a:solidFill>
                  <a:srgbClr val="FAD7AD"/>
                </a:solidFill>
                <a:ea typeface="ZapfChancery-Medium" panose="00000400000000000000" pitchFamily="2" charset="-93"/>
                <a:cs typeface="ZapfChancery-Medium" panose="00000400000000000000" pitchFamily="2" charset="-93"/>
                <a:sym typeface="字魂27号-布丁体" panose="00000500000000000000" pitchFamily="2" charset="-122"/>
              </a:rPr>
              <a:t>Hoạt</a:t>
            </a:r>
            <a:r>
              <a:rPr lang="en-US" altLang="zh-CN" sz="12000" b="1" dirty="0">
                <a:ln w="44450">
                  <a:solidFill>
                    <a:srgbClr val="B22C1C"/>
                  </a:solidFill>
                </a:ln>
                <a:solidFill>
                  <a:srgbClr val="FAD7AD"/>
                </a:solidFill>
                <a:ea typeface="ZapfChancery-Medium" panose="00000400000000000000" pitchFamily="2" charset="-93"/>
                <a:cs typeface="ZapfChancery-Medium" panose="00000400000000000000" pitchFamily="2" charset="-93"/>
                <a:sym typeface="字魂27号-布丁体" panose="00000500000000000000" pitchFamily="2" charset="-122"/>
              </a:rPr>
              <a:t> </a:t>
            </a:r>
            <a:r>
              <a:rPr lang="en-US" altLang="zh-CN" sz="12000" b="1" dirty="0" err="1">
                <a:ln w="44450">
                  <a:solidFill>
                    <a:srgbClr val="B22C1C"/>
                  </a:solidFill>
                </a:ln>
                <a:solidFill>
                  <a:srgbClr val="FAD7AD"/>
                </a:solidFill>
                <a:ea typeface="ZapfChancery-Medium" panose="00000400000000000000" pitchFamily="2" charset="-93"/>
                <a:cs typeface="ZapfChancery-Medium" panose="00000400000000000000" pitchFamily="2" charset="-93"/>
                <a:sym typeface="字魂27号-布丁体" panose="00000500000000000000" pitchFamily="2" charset="-122"/>
              </a:rPr>
              <a:t>động</a:t>
            </a:r>
            <a:endParaRPr lang="zh-CN" altLang="en-US" sz="12000" b="1" dirty="0">
              <a:ln w="44450">
                <a:solidFill>
                  <a:srgbClr val="B22C1C"/>
                </a:solidFill>
              </a:ln>
              <a:solidFill>
                <a:srgbClr val="FAD7AD"/>
              </a:solidFill>
              <a:ea typeface="ZapfChancery-Medium" panose="00000400000000000000" pitchFamily="2" charset="-93"/>
              <a:cs typeface="ZapfChancery-Medium" panose="00000400000000000000" pitchFamily="2" charset="-93"/>
              <a:sym typeface="字魂27号-布丁体" panose="00000500000000000000" pitchFamily="2" charset="-122"/>
            </a:endParaRPr>
          </a:p>
        </p:txBody>
      </p:sp>
      <p:pic>
        <p:nvPicPr>
          <p:cNvPr id="5" name="Picture 4" descr="A picture containing toy, doll&#10;&#10;Description automatically generated">
            <a:extLst>
              <a:ext uri="{FF2B5EF4-FFF2-40B4-BE49-F238E27FC236}">
                <a16:creationId xmlns:a16="http://schemas.microsoft.com/office/drawing/2014/main" id="{2A9B4443-6D61-4B37-845D-B7F0F2DA1FE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2778643" y="2442027"/>
            <a:ext cx="3691923" cy="3936487"/>
          </a:xfrm>
          <a:prstGeom prst="rect">
            <a:avLst/>
          </a:prstGeom>
        </p:spPr>
      </p:pic>
    </p:spTree>
    <p:extLst>
      <p:ext uri="{BB962C8B-B14F-4D97-AF65-F5344CB8AC3E}">
        <p14:creationId xmlns:p14="http://schemas.microsoft.com/office/powerpoint/2010/main" val="41995501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70047-8083-B61E-C7E2-A35C25ACF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27938"/>
            <a:ext cx="5438774" cy="4040417"/>
          </a:xfrm>
          <a:prstGeom prst="rect">
            <a:avLst/>
          </a:prstGeom>
        </p:spPr>
      </p:pic>
      <p:sp>
        <p:nvSpPr>
          <p:cNvPr id="4" name="Rectangle: Rounded Corners 3">
            <a:extLst>
              <a:ext uri="{FF2B5EF4-FFF2-40B4-BE49-F238E27FC236}">
                <a16:creationId xmlns:a16="http://schemas.microsoft.com/office/drawing/2014/main" id="{0875DA1D-BE9C-57D2-74E4-969FE7C3BECB}"/>
              </a:ext>
            </a:extLst>
          </p:cNvPr>
          <p:cNvSpPr/>
          <p:nvPr/>
        </p:nvSpPr>
        <p:spPr>
          <a:xfrm>
            <a:off x="1941577" y="868027"/>
            <a:ext cx="9269348" cy="1070219"/>
          </a:xfrm>
          <a:prstGeom prst="roundRect">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vi-VN" sz="3600" b="1" dirty="0">
                <a:solidFill>
                  <a:srgbClr val="C00000"/>
                </a:solidFill>
                <a:latin typeface="Calibri" panose="020F0502020204030204" pitchFamily="34" charset="0"/>
                <a:cs typeface="Calibri" panose="020F0502020204030204" pitchFamily="34" charset="0"/>
              </a:rPr>
              <a:t>Video câu chuyện nói về nhân vật nào? Người đó nhặt được thứ gì khi đang làm việc?</a:t>
            </a:r>
            <a:endParaRPr lang="en-US" sz="4400" b="1" dirty="0">
              <a:solidFill>
                <a:srgbClr val="C0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720F53AC-82E7-F6B6-018E-4E2A11925DCD}"/>
              </a:ext>
            </a:extLst>
          </p:cNvPr>
          <p:cNvSpPr/>
          <p:nvPr/>
        </p:nvSpPr>
        <p:spPr>
          <a:xfrm>
            <a:off x="2617852" y="2220577"/>
            <a:ext cx="6583298" cy="770273"/>
          </a:xfrm>
          <a:prstGeom prst="roundRect">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vi-VN" sz="3600" b="1" dirty="0">
                <a:solidFill>
                  <a:srgbClr val="C00000"/>
                </a:solidFill>
                <a:latin typeface="Calibri" panose="020F0502020204030204" pitchFamily="34" charset="0"/>
                <a:cs typeface="Calibri" panose="020F0502020204030204" pitchFamily="34" charset="0"/>
              </a:rPr>
              <a:t>Người đó đã gặp nguy hiểm gì?</a:t>
            </a:r>
            <a:endParaRPr lang="en-US" sz="4400" b="1" dirty="0">
              <a:solidFill>
                <a:srgbClr val="C0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5FA36FA-26AB-7F47-FFD1-E876A1A62802}"/>
              </a:ext>
            </a:extLst>
          </p:cNvPr>
          <p:cNvSpPr/>
          <p:nvPr/>
        </p:nvSpPr>
        <p:spPr>
          <a:xfrm>
            <a:off x="4618102" y="3296902"/>
            <a:ext cx="5545073" cy="770273"/>
          </a:xfrm>
          <a:prstGeom prst="roundRect">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vi-VN" sz="3600" b="1" dirty="0">
                <a:solidFill>
                  <a:srgbClr val="C00000"/>
                </a:solidFill>
                <a:latin typeface="Calibri" panose="020F0502020204030204" pitchFamily="34" charset="0"/>
                <a:cs typeface="Calibri" panose="020F0502020204030204" pitchFamily="34" charset="0"/>
              </a:rPr>
              <a:t>Kết quả câu chuyện ra sao?</a:t>
            </a:r>
            <a:endParaRPr lang="en-US" sz="4400" b="1" dirty="0">
              <a:solidFill>
                <a:srgbClr val="C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F463242A-C5A8-405D-F2CB-458640A1F79D}"/>
              </a:ext>
            </a:extLst>
          </p:cNvPr>
          <p:cNvSpPr/>
          <p:nvPr/>
        </p:nvSpPr>
        <p:spPr>
          <a:xfrm>
            <a:off x="5627752" y="4344652"/>
            <a:ext cx="5821298" cy="998873"/>
          </a:xfrm>
          <a:prstGeom prst="roundRect">
            <a:avLst/>
          </a:prstGeom>
          <a:solidFill>
            <a:srgbClr val="FFFF0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vi-VN" sz="3600" b="1">
                <a:solidFill>
                  <a:srgbClr val="C00000"/>
                </a:solidFill>
                <a:latin typeface="Calibri" panose="020F0502020204030204" pitchFamily="34" charset="0"/>
                <a:cs typeface="Calibri" panose="020F0502020204030204" pitchFamily="34" charset="0"/>
              </a:rPr>
              <a:t>Qua câu chuyện trên, em có thể rút ra điều gì?</a:t>
            </a:r>
            <a:endParaRPr lang="en-US" sz="44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888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CA2450-30FD-3285-D744-05E9F8D81BB4}"/>
              </a:ext>
            </a:extLst>
          </p:cNvPr>
          <p:cNvGrpSpPr/>
          <p:nvPr/>
        </p:nvGrpSpPr>
        <p:grpSpPr>
          <a:xfrm>
            <a:off x="1614068" y="622665"/>
            <a:ext cx="9873082" cy="1453785"/>
            <a:chOff x="647361" y="477443"/>
            <a:chExt cx="8438540" cy="1187014"/>
          </a:xfrm>
        </p:grpSpPr>
        <p:sp>
          <p:nvSpPr>
            <p:cNvPr id="4" name="Rectangle: Rounded Corners 3">
              <a:extLst>
                <a:ext uri="{FF2B5EF4-FFF2-40B4-BE49-F238E27FC236}">
                  <a16:creationId xmlns:a16="http://schemas.microsoft.com/office/drawing/2014/main" id="{38065DA5-DAA0-B271-B8D5-107428CBB345}"/>
                </a:ext>
              </a:extLst>
            </p:cNvPr>
            <p:cNvSpPr/>
            <p:nvPr/>
          </p:nvSpPr>
          <p:spPr>
            <a:xfrm>
              <a:off x="647361" y="477443"/>
              <a:ext cx="8438540" cy="1187014"/>
            </a:xfrm>
            <a:custGeom>
              <a:avLst/>
              <a:gdLst>
                <a:gd name="csX0" fmla="*/ 0 w 8438540"/>
                <a:gd name="csY0" fmla="*/ 197840 h 1187014"/>
                <a:gd name="csX1" fmla="*/ 197840 w 8438540"/>
                <a:gd name="csY1" fmla="*/ 0 h 1187014"/>
                <a:gd name="csX2" fmla="*/ 8240700 w 8438540"/>
                <a:gd name="csY2" fmla="*/ 0 h 1187014"/>
                <a:gd name="csX3" fmla="*/ 8438540 w 8438540"/>
                <a:gd name="csY3" fmla="*/ 197840 h 1187014"/>
                <a:gd name="csX4" fmla="*/ 8438540 w 8438540"/>
                <a:gd name="csY4" fmla="*/ 989174 h 1187014"/>
                <a:gd name="csX5" fmla="*/ 8240700 w 8438540"/>
                <a:gd name="csY5" fmla="*/ 1187014 h 1187014"/>
                <a:gd name="csX6" fmla="*/ 197840 w 8438540"/>
                <a:gd name="csY6" fmla="*/ 1187014 h 1187014"/>
                <a:gd name="csX7" fmla="*/ 0 w 8438540"/>
                <a:gd name="csY7" fmla="*/ 989174 h 1187014"/>
                <a:gd name="csX8" fmla="*/ 0 w 8438540"/>
                <a:gd name="csY8" fmla="*/ 197840 h 11870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EE1F29F4-B120-1CDC-A225-184FE18DD13D}"/>
                </a:ext>
              </a:extLst>
            </p:cNvPr>
            <p:cNvSpPr txBox="1"/>
            <p:nvPr/>
          </p:nvSpPr>
          <p:spPr>
            <a:xfrm>
              <a:off x="836293" y="548635"/>
              <a:ext cx="8022910" cy="98006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Video câu chuyện nói về nhân vật nào? Người đó nhặt được thứ gì khi đang làm việc?</a:t>
              </a:r>
            </a:p>
          </p:txBody>
        </p:sp>
      </p:grpSp>
      <p:sp>
        <p:nvSpPr>
          <p:cNvPr id="6" name="TextBox 5">
            <a:extLst>
              <a:ext uri="{FF2B5EF4-FFF2-40B4-BE49-F238E27FC236}">
                <a16:creationId xmlns:a16="http://schemas.microsoft.com/office/drawing/2014/main" id="{5CB19995-2EB2-6641-F29C-F8577DCD74CE}"/>
              </a:ext>
            </a:extLst>
          </p:cNvPr>
          <p:cNvSpPr txBox="1"/>
          <p:nvPr/>
        </p:nvSpPr>
        <p:spPr>
          <a:xfrm>
            <a:off x="2652581" y="2936934"/>
            <a:ext cx="8253544" cy="1754326"/>
          </a:xfrm>
          <a:custGeom>
            <a:avLst/>
            <a:gdLst>
              <a:gd name="csX0" fmla="*/ 0 w 8253544"/>
              <a:gd name="csY0" fmla="*/ 0 h 1754326"/>
              <a:gd name="csX1" fmla="*/ 8253544 w 8253544"/>
              <a:gd name="csY1" fmla="*/ 0 h 1754326"/>
              <a:gd name="csX2" fmla="*/ 8253544 w 8253544"/>
              <a:gd name="csY2" fmla="*/ 1754326 h 1754326"/>
              <a:gd name="csX3" fmla="*/ 0 w 8253544"/>
              <a:gd name="csY3" fmla="*/ 1754326 h 1754326"/>
              <a:gd name="csX4" fmla="*/ 0 w 8253544"/>
              <a:gd name="csY4" fmla="*/ 0 h 1754326"/>
            </a:gdLst>
            <a:ahLst/>
            <a:cxnLst>
              <a:cxn ang="0">
                <a:pos x="csX0" y="csY0"/>
              </a:cxn>
              <a:cxn ang="0">
                <a:pos x="csX1" y="csY1"/>
              </a:cxn>
              <a:cxn ang="0">
                <a:pos x="csX2" y="csY2"/>
              </a:cxn>
              <a:cxn ang="0">
                <a:pos x="csX3" y="csY3"/>
              </a:cxn>
              <a:cxn ang="0">
                <a:pos x="csX4" y="csY4"/>
              </a:cxn>
            </a:cxnLst>
            <a:rect l="l" t="t" r="r" b="b"/>
            <a:pathLst>
              <a:path w="8253544" h="1754326" fill="none" extrusionOk="0">
                <a:moveTo>
                  <a:pt x="0" y="0"/>
                </a:moveTo>
                <a:cubicBezTo>
                  <a:pt x="2597766" y="5222"/>
                  <a:pt x="5734371" y="24918"/>
                  <a:pt x="8253544" y="0"/>
                </a:cubicBezTo>
                <a:cubicBezTo>
                  <a:pt x="8318119" y="239465"/>
                  <a:pt x="8155471" y="1500058"/>
                  <a:pt x="8253544" y="1754326"/>
                </a:cubicBezTo>
                <a:cubicBezTo>
                  <a:pt x="5535826" y="1589565"/>
                  <a:pt x="1866495" y="1872476"/>
                  <a:pt x="0" y="1754326"/>
                </a:cubicBezTo>
                <a:cubicBezTo>
                  <a:pt x="-8328" y="1287393"/>
                  <a:pt x="-71301" y="628243"/>
                  <a:pt x="0" y="0"/>
                </a:cubicBezTo>
                <a:close/>
              </a:path>
              <a:path w="8253544" h="1754326" stroke="0" extrusionOk="0">
                <a:moveTo>
                  <a:pt x="0" y="0"/>
                </a:moveTo>
                <a:cubicBezTo>
                  <a:pt x="2044920" y="11849"/>
                  <a:pt x="6422747" y="-161459"/>
                  <a:pt x="8253544" y="0"/>
                </a:cubicBezTo>
                <a:cubicBezTo>
                  <a:pt x="8227730" y="606792"/>
                  <a:pt x="8107014" y="1569389"/>
                  <a:pt x="8253544" y="1754326"/>
                </a:cubicBezTo>
                <a:cubicBezTo>
                  <a:pt x="4395604" y="1608466"/>
                  <a:pt x="3164486"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err="1">
                <a:latin typeface="Calibri" panose="020F0502020204030204" pitchFamily="34" charset="0"/>
                <a:cs typeface="Calibri" panose="020F0502020204030204" pitchFamily="34" charset="0"/>
              </a:rPr>
              <a:t>Cô</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công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nhân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bị</a:t>
            </a:r>
            <a:r>
              <a:rPr lang="en-US" sz="3600" b="1" dirty="0">
                <a:latin typeface="Calibri" panose="020F0502020204030204" pitchFamily="34" charset="0"/>
                <a:cs typeface="Calibri" panose="020F0502020204030204" pitchFamily="34" charset="0"/>
              </a:rPr>
              <a:t> 10 </a:t>
            </a:r>
            <a:r>
              <a:rPr lang="en-US" sz="3600" b="1" dirty="0" err="1">
                <a:latin typeface="Calibri" panose="020F0502020204030204" pitchFamily="34" charset="0"/>
                <a:cs typeface="Calibri" panose="020F0502020204030204" pitchFamily="34" charset="0"/>
              </a:rPr>
              <a:t>người</a:t>
            </a:r>
            <a:r>
              <a:rPr lang="en-US" sz="3600" b="1" dirty="0">
                <a:latin typeface="Calibri" panose="020F0502020204030204" pitchFamily="34" charset="0"/>
                <a:cs typeface="Calibri" panose="020F0502020204030204" pitchFamily="34" charset="0"/>
              </a:rPr>
              <a:t> bao </a:t>
            </a:r>
            <a:r>
              <a:rPr lang="en-US" sz="3600" b="1" dirty="0" err="1">
                <a:latin typeface="Calibri" panose="020F0502020204030204" pitchFamily="34" charset="0"/>
                <a:cs typeface="Calibri" panose="020F0502020204030204" pitchFamily="34" charset="0"/>
              </a:rPr>
              <a:t>vây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nhận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chiếc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ví</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của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họ</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Thậm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chí</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người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còn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muốn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cướp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chiếc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ví</a:t>
            </a:r>
            <a:r>
              <a:rPr lang="en-US" sz="3600" b="1" dirty="0">
                <a:latin typeface="Calibri" panose="020F0502020204030204" pitchFamily="34" charset="0"/>
                <a:cs typeface="Calibri" panose="020F0502020204030204" pitchFamily="34" charset="0"/>
              </a:rPr>
              <a:t>. </a:t>
            </a:r>
            <a:endParaRPr lang="vi-VN" sz="3600" b="1" dirty="0">
              <a:latin typeface="Calibri" panose="020F0502020204030204" pitchFamily="34" charset="0"/>
              <a:cs typeface="Calibri" panose="020F0502020204030204" pitchFamily="34" charset="0"/>
            </a:endParaRPr>
          </a:p>
        </p:txBody>
      </p:sp>
      <p:sp>
        <p:nvSpPr>
          <p:cNvPr id="7" name="Freeform: Shape 34">
            <a:extLst>
              <a:ext uri="{FF2B5EF4-FFF2-40B4-BE49-F238E27FC236}">
                <a16:creationId xmlns:a16="http://schemas.microsoft.com/office/drawing/2014/main" id="{0825E829-4A53-FE34-9721-DCFCFAE29ADB}"/>
              </a:ext>
            </a:extLst>
          </p:cNvPr>
          <p:cNvSpPr/>
          <p:nvPr/>
        </p:nvSpPr>
        <p:spPr>
          <a:xfrm>
            <a:off x="1837715" y="19875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4974955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CA2450-30FD-3285-D744-05E9F8D81BB4}"/>
              </a:ext>
            </a:extLst>
          </p:cNvPr>
          <p:cNvGrpSpPr/>
          <p:nvPr/>
        </p:nvGrpSpPr>
        <p:grpSpPr>
          <a:xfrm>
            <a:off x="1614068" y="1019175"/>
            <a:ext cx="7891882" cy="1057275"/>
            <a:chOff x="647361" y="477443"/>
            <a:chExt cx="8438540" cy="1187014"/>
          </a:xfrm>
        </p:grpSpPr>
        <p:sp>
          <p:nvSpPr>
            <p:cNvPr id="4" name="Rectangle: Rounded Corners 3">
              <a:extLst>
                <a:ext uri="{FF2B5EF4-FFF2-40B4-BE49-F238E27FC236}">
                  <a16:creationId xmlns:a16="http://schemas.microsoft.com/office/drawing/2014/main" id="{38065DA5-DAA0-B271-B8D5-107428CBB345}"/>
                </a:ext>
              </a:extLst>
            </p:cNvPr>
            <p:cNvSpPr/>
            <p:nvPr/>
          </p:nvSpPr>
          <p:spPr>
            <a:xfrm>
              <a:off x="647361" y="477443"/>
              <a:ext cx="8438540" cy="1187014"/>
            </a:xfrm>
            <a:custGeom>
              <a:avLst/>
              <a:gdLst>
                <a:gd name="csX0" fmla="*/ 0 w 8438540"/>
                <a:gd name="csY0" fmla="*/ 197840 h 1187014"/>
                <a:gd name="csX1" fmla="*/ 197840 w 8438540"/>
                <a:gd name="csY1" fmla="*/ 0 h 1187014"/>
                <a:gd name="csX2" fmla="*/ 8240700 w 8438540"/>
                <a:gd name="csY2" fmla="*/ 0 h 1187014"/>
                <a:gd name="csX3" fmla="*/ 8438540 w 8438540"/>
                <a:gd name="csY3" fmla="*/ 197840 h 1187014"/>
                <a:gd name="csX4" fmla="*/ 8438540 w 8438540"/>
                <a:gd name="csY4" fmla="*/ 989174 h 1187014"/>
                <a:gd name="csX5" fmla="*/ 8240700 w 8438540"/>
                <a:gd name="csY5" fmla="*/ 1187014 h 1187014"/>
                <a:gd name="csX6" fmla="*/ 197840 w 8438540"/>
                <a:gd name="csY6" fmla="*/ 1187014 h 1187014"/>
                <a:gd name="csX7" fmla="*/ 0 w 8438540"/>
                <a:gd name="csY7" fmla="*/ 989174 h 1187014"/>
                <a:gd name="csX8" fmla="*/ 0 w 8438540"/>
                <a:gd name="csY8" fmla="*/ 197840 h 11870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EE1F29F4-B120-1CDC-A225-184FE18DD13D}"/>
                </a:ext>
              </a:extLst>
            </p:cNvPr>
            <p:cNvSpPr txBox="1"/>
            <p:nvPr/>
          </p:nvSpPr>
          <p:spPr>
            <a:xfrm>
              <a:off x="836293" y="548635"/>
              <a:ext cx="8022910" cy="577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Người đó đã gặp nguy hiểm gì?</a:t>
              </a:r>
            </a:p>
          </p:txBody>
        </p:sp>
      </p:grpSp>
      <p:sp>
        <p:nvSpPr>
          <p:cNvPr id="6" name="TextBox 5">
            <a:extLst>
              <a:ext uri="{FF2B5EF4-FFF2-40B4-BE49-F238E27FC236}">
                <a16:creationId xmlns:a16="http://schemas.microsoft.com/office/drawing/2014/main" id="{5CB19995-2EB2-6641-F29C-F8577DCD74CE}"/>
              </a:ext>
            </a:extLst>
          </p:cNvPr>
          <p:cNvSpPr txBox="1"/>
          <p:nvPr/>
        </p:nvSpPr>
        <p:spPr>
          <a:xfrm>
            <a:off x="2652581" y="2936934"/>
            <a:ext cx="8253544" cy="1754326"/>
          </a:xfrm>
          <a:custGeom>
            <a:avLst/>
            <a:gdLst>
              <a:gd name="csX0" fmla="*/ 0 w 8253544"/>
              <a:gd name="csY0" fmla="*/ 0 h 1754326"/>
              <a:gd name="csX1" fmla="*/ 8253544 w 8253544"/>
              <a:gd name="csY1" fmla="*/ 0 h 1754326"/>
              <a:gd name="csX2" fmla="*/ 8253544 w 8253544"/>
              <a:gd name="csY2" fmla="*/ 1754326 h 1754326"/>
              <a:gd name="csX3" fmla="*/ 0 w 8253544"/>
              <a:gd name="csY3" fmla="*/ 1754326 h 1754326"/>
              <a:gd name="csX4" fmla="*/ 0 w 8253544"/>
              <a:gd name="csY4" fmla="*/ 0 h 1754326"/>
            </a:gdLst>
            <a:ahLst/>
            <a:cxnLst>
              <a:cxn ang="0">
                <a:pos x="csX0" y="csY0"/>
              </a:cxn>
              <a:cxn ang="0">
                <a:pos x="csX1" y="csY1"/>
              </a:cxn>
              <a:cxn ang="0">
                <a:pos x="csX2" y="csY2"/>
              </a:cxn>
              <a:cxn ang="0">
                <a:pos x="csX3" y="csY3"/>
              </a:cxn>
              <a:cxn ang="0">
                <a:pos x="csX4" y="csY4"/>
              </a:cxn>
            </a:cxnLst>
            <a:rect l="l" t="t" r="r" b="b"/>
            <a:pathLst>
              <a:path w="8253544" h="1754326" fill="none" extrusionOk="0">
                <a:moveTo>
                  <a:pt x="0" y="0"/>
                </a:moveTo>
                <a:cubicBezTo>
                  <a:pt x="2597766" y="5222"/>
                  <a:pt x="5734371" y="24918"/>
                  <a:pt x="8253544" y="0"/>
                </a:cubicBezTo>
                <a:cubicBezTo>
                  <a:pt x="8318119" y="239465"/>
                  <a:pt x="8155471" y="1500058"/>
                  <a:pt x="8253544" y="1754326"/>
                </a:cubicBezTo>
                <a:cubicBezTo>
                  <a:pt x="5535826" y="1589565"/>
                  <a:pt x="1866495" y="1872476"/>
                  <a:pt x="0" y="1754326"/>
                </a:cubicBezTo>
                <a:cubicBezTo>
                  <a:pt x="-8328" y="1287393"/>
                  <a:pt x="-71301" y="628243"/>
                  <a:pt x="0" y="0"/>
                </a:cubicBezTo>
                <a:close/>
              </a:path>
              <a:path w="8253544" h="1754326" stroke="0" extrusionOk="0">
                <a:moveTo>
                  <a:pt x="0" y="0"/>
                </a:moveTo>
                <a:cubicBezTo>
                  <a:pt x="2044920" y="11849"/>
                  <a:pt x="6422747" y="-161459"/>
                  <a:pt x="8253544" y="0"/>
                </a:cubicBezTo>
                <a:cubicBezTo>
                  <a:pt x="8227730" y="606792"/>
                  <a:pt x="8107014" y="1569389"/>
                  <a:pt x="8253544" y="1754326"/>
                </a:cubicBezTo>
                <a:cubicBezTo>
                  <a:pt x="4395604" y="1608466"/>
                  <a:pt x="3164486"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Trung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Quốc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nhặt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Freeform: Shape 34">
            <a:extLst>
              <a:ext uri="{FF2B5EF4-FFF2-40B4-BE49-F238E27FC236}">
                <a16:creationId xmlns:a16="http://schemas.microsoft.com/office/drawing/2014/main" id="{0825E829-4A53-FE34-9721-DCFCFAE29ADB}"/>
              </a:ext>
            </a:extLst>
          </p:cNvPr>
          <p:cNvSpPr/>
          <p:nvPr/>
        </p:nvSpPr>
        <p:spPr>
          <a:xfrm>
            <a:off x="1837715" y="19875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453932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CA2450-30FD-3285-D744-05E9F8D81BB4}"/>
              </a:ext>
            </a:extLst>
          </p:cNvPr>
          <p:cNvGrpSpPr/>
          <p:nvPr/>
        </p:nvGrpSpPr>
        <p:grpSpPr>
          <a:xfrm>
            <a:off x="1614068" y="1019175"/>
            <a:ext cx="7891882" cy="1057275"/>
            <a:chOff x="647361" y="477443"/>
            <a:chExt cx="8438540" cy="1187014"/>
          </a:xfrm>
        </p:grpSpPr>
        <p:sp>
          <p:nvSpPr>
            <p:cNvPr id="4" name="Rectangle: Rounded Corners 3">
              <a:extLst>
                <a:ext uri="{FF2B5EF4-FFF2-40B4-BE49-F238E27FC236}">
                  <a16:creationId xmlns:a16="http://schemas.microsoft.com/office/drawing/2014/main" id="{38065DA5-DAA0-B271-B8D5-107428CBB345}"/>
                </a:ext>
              </a:extLst>
            </p:cNvPr>
            <p:cNvSpPr/>
            <p:nvPr/>
          </p:nvSpPr>
          <p:spPr>
            <a:xfrm>
              <a:off x="647361" y="477443"/>
              <a:ext cx="8438540" cy="1187014"/>
            </a:xfrm>
            <a:custGeom>
              <a:avLst/>
              <a:gdLst>
                <a:gd name="csX0" fmla="*/ 0 w 8438540"/>
                <a:gd name="csY0" fmla="*/ 197840 h 1187014"/>
                <a:gd name="csX1" fmla="*/ 197840 w 8438540"/>
                <a:gd name="csY1" fmla="*/ 0 h 1187014"/>
                <a:gd name="csX2" fmla="*/ 8240700 w 8438540"/>
                <a:gd name="csY2" fmla="*/ 0 h 1187014"/>
                <a:gd name="csX3" fmla="*/ 8438540 w 8438540"/>
                <a:gd name="csY3" fmla="*/ 197840 h 1187014"/>
                <a:gd name="csX4" fmla="*/ 8438540 w 8438540"/>
                <a:gd name="csY4" fmla="*/ 989174 h 1187014"/>
                <a:gd name="csX5" fmla="*/ 8240700 w 8438540"/>
                <a:gd name="csY5" fmla="*/ 1187014 h 1187014"/>
                <a:gd name="csX6" fmla="*/ 197840 w 8438540"/>
                <a:gd name="csY6" fmla="*/ 1187014 h 1187014"/>
                <a:gd name="csX7" fmla="*/ 0 w 8438540"/>
                <a:gd name="csY7" fmla="*/ 989174 h 1187014"/>
                <a:gd name="csX8" fmla="*/ 0 w 8438540"/>
                <a:gd name="csY8" fmla="*/ 197840 h 11870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EE1F29F4-B120-1CDC-A225-184FE18DD13D}"/>
                </a:ext>
              </a:extLst>
            </p:cNvPr>
            <p:cNvSpPr txBox="1"/>
            <p:nvPr/>
          </p:nvSpPr>
          <p:spPr>
            <a:xfrm>
              <a:off x="836293" y="548635"/>
              <a:ext cx="8022910" cy="7947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Kết quả câu chuyện ra sao?</a:t>
              </a:r>
            </a:p>
          </p:txBody>
        </p:sp>
      </p:grpSp>
      <p:sp>
        <p:nvSpPr>
          <p:cNvPr id="6" name="TextBox 5">
            <a:extLst>
              <a:ext uri="{FF2B5EF4-FFF2-40B4-BE49-F238E27FC236}">
                <a16:creationId xmlns:a16="http://schemas.microsoft.com/office/drawing/2014/main" id="{5CB19995-2EB2-6641-F29C-F8577DCD74CE}"/>
              </a:ext>
            </a:extLst>
          </p:cNvPr>
          <p:cNvSpPr txBox="1"/>
          <p:nvPr/>
        </p:nvSpPr>
        <p:spPr>
          <a:xfrm>
            <a:off x="2652581" y="2936934"/>
            <a:ext cx="9034594" cy="1200329"/>
          </a:xfrm>
          <a:custGeom>
            <a:avLst/>
            <a:gdLst>
              <a:gd name="csX0" fmla="*/ 0 w 9034594"/>
              <a:gd name="csY0" fmla="*/ 0 h 1200329"/>
              <a:gd name="csX1" fmla="*/ 9034594 w 9034594"/>
              <a:gd name="csY1" fmla="*/ 0 h 1200329"/>
              <a:gd name="csX2" fmla="*/ 9034594 w 9034594"/>
              <a:gd name="csY2" fmla="*/ 1200329 h 1200329"/>
              <a:gd name="csX3" fmla="*/ 0 w 9034594"/>
              <a:gd name="csY3" fmla="*/ 1200329 h 1200329"/>
              <a:gd name="csX4" fmla="*/ 0 w 9034594"/>
              <a:gd name="csY4" fmla="*/ 0 h 1200329"/>
            </a:gdLst>
            <a:ahLst/>
            <a:cxnLst>
              <a:cxn ang="0">
                <a:pos x="csX0" y="csY0"/>
              </a:cxn>
              <a:cxn ang="0">
                <a:pos x="csX1" y="csY1"/>
              </a:cxn>
              <a:cxn ang="0">
                <a:pos x="csX2" y="csY2"/>
              </a:cxn>
              <a:cxn ang="0">
                <a:pos x="csX3" y="csY3"/>
              </a:cxn>
              <a:cxn ang="0">
                <a:pos x="csX4" y="csY4"/>
              </a:cxn>
            </a:cxnLst>
            <a:rect l="l" t="t" r="r" b="b"/>
            <a:pathLst>
              <a:path w="9034594" h="1200329" fill="none" extrusionOk="0">
                <a:moveTo>
                  <a:pt x="0" y="0"/>
                </a:moveTo>
                <a:cubicBezTo>
                  <a:pt x="2038149" y="5222"/>
                  <a:pt x="7577198" y="24918"/>
                  <a:pt x="9034594" y="0"/>
                </a:cubicBezTo>
                <a:cubicBezTo>
                  <a:pt x="9101328" y="180425"/>
                  <a:pt x="9087611" y="1037242"/>
                  <a:pt x="9034594" y="1200329"/>
                </a:cubicBezTo>
                <a:cubicBezTo>
                  <a:pt x="5756596" y="1035568"/>
                  <a:pt x="2507437" y="1318479"/>
                  <a:pt x="0" y="1200329"/>
                </a:cubicBezTo>
                <a:cubicBezTo>
                  <a:pt x="40680" y="790633"/>
                  <a:pt x="-39089" y="241570"/>
                  <a:pt x="0" y="0"/>
                </a:cubicBezTo>
                <a:close/>
              </a:path>
              <a:path w="9034594" h="1200329" stroke="0" extrusionOk="0">
                <a:moveTo>
                  <a:pt x="0" y="0"/>
                </a:moveTo>
                <a:cubicBezTo>
                  <a:pt x="2426296" y="11849"/>
                  <a:pt x="4828955" y="-161459"/>
                  <a:pt x="9034594" y="0"/>
                </a:cubicBezTo>
                <a:cubicBezTo>
                  <a:pt x="8959552" y="255061"/>
                  <a:pt x="9105116" y="845340"/>
                  <a:pt x="9034594" y="1200329"/>
                </a:cubicBezTo>
                <a:cubicBezTo>
                  <a:pt x="6258776" y="1054469"/>
                  <a:pt x="3679376"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giao</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quản</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lý</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mất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Freeform: Shape 34">
            <a:extLst>
              <a:ext uri="{FF2B5EF4-FFF2-40B4-BE49-F238E27FC236}">
                <a16:creationId xmlns:a16="http://schemas.microsoft.com/office/drawing/2014/main" id="{0825E829-4A53-FE34-9721-DCFCFAE29ADB}"/>
              </a:ext>
            </a:extLst>
          </p:cNvPr>
          <p:cNvSpPr/>
          <p:nvPr/>
        </p:nvSpPr>
        <p:spPr>
          <a:xfrm>
            <a:off x="1837715" y="19875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562165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CA2450-30FD-3285-D744-05E9F8D81BB4}"/>
              </a:ext>
            </a:extLst>
          </p:cNvPr>
          <p:cNvGrpSpPr/>
          <p:nvPr/>
        </p:nvGrpSpPr>
        <p:grpSpPr>
          <a:xfrm>
            <a:off x="1304926" y="1019175"/>
            <a:ext cx="10706100" cy="1386850"/>
            <a:chOff x="647361" y="477443"/>
            <a:chExt cx="8438540" cy="1557031"/>
          </a:xfrm>
        </p:grpSpPr>
        <p:sp>
          <p:nvSpPr>
            <p:cNvPr id="4" name="Rectangle: Rounded Corners 3">
              <a:extLst>
                <a:ext uri="{FF2B5EF4-FFF2-40B4-BE49-F238E27FC236}">
                  <a16:creationId xmlns:a16="http://schemas.microsoft.com/office/drawing/2014/main" id="{38065DA5-DAA0-B271-B8D5-107428CBB345}"/>
                </a:ext>
              </a:extLst>
            </p:cNvPr>
            <p:cNvSpPr/>
            <p:nvPr/>
          </p:nvSpPr>
          <p:spPr>
            <a:xfrm>
              <a:off x="647361" y="477443"/>
              <a:ext cx="8438540" cy="1187014"/>
            </a:xfrm>
            <a:custGeom>
              <a:avLst/>
              <a:gdLst>
                <a:gd name="csX0" fmla="*/ 0 w 8438540"/>
                <a:gd name="csY0" fmla="*/ 197840 h 1187014"/>
                <a:gd name="csX1" fmla="*/ 197840 w 8438540"/>
                <a:gd name="csY1" fmla="*/ 0 h 1187014"/>
                <a:gd name="csX2" fmla="*/ 8240700 w 8438540"/>
                <a:gd name="csY2" fmla="*/ 0 h 1187014"/>
                <a:gd name="csX3" fmla="*/ 8438540 w 8438540"/>
                <a:gd name="csY3" fmla="*/ 197840 h 1187014"/>
                <a:gd name="csX4" fmla="*/ 8438540 w 8438540"/>
                <a:gd name="csY4" fmla="*/ 989174 h 1187014"/>
                <a:gd name="csX5" fmla="*/ 8240700 w 8438540"/>
                <a:gd name="csY5" fmla="*/ 1187014 h 1187014"/>
                <a:gd name="csX6" fmla="*/ 197840 w 8438540"/>
                <a:gd name="csY6" fmla="*/ 1187014 h 1187014"/>
                <a:gd name="csX7" fmla="*/ 0 w 8438540"/>
                <a:gd name="csY7" fmla="*/ 989174 h 1187014"/>
                <a:gd name="csX8" fmla="*/ 0 w 8438540"/>
                <a:gd name="csY8" fmla="*/ 197840 h 11870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EE1F29F4-B120-1CDC-A225-184FE18DD13D}"/>
                </a:ext>
              </a:extLst>
            </p:cNvPr>
            <p:cNvSpPr txBox="1"/>
            <p:nvPr/>
          </p:nvSpPr>
          <p:spPr>
            <a:xfrm>
              <a:off x="836293" y="548635"/>
              <a:ext cx="8022910" cy="14858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Qua câu chuyện trên, em có thể rút ra điều gì?</a:t>
              </a:r>
            </a:p>
          </p:txBody>
        </p:sp>
      </p:grpSp>
      <p:sp>
        <p:nvSpPr>
          <p:cNvPr id="6" name="TextBox 5">
            <a:extLst>
              <a:ext uri="{FF2B5EF4-FFF2-40B4-BE49-F238E27FC236}">
                <a16:creationId xmlns:a16="http://schemas.microsoft.com/office/drawing/2014/main" id="{5CB19995-2EB2-6641-F29C-F8577DCD74CE}"/>
              </a:ext>
            </a:extLst>
          </p:cNvPr>
          <p:cNvSpPr txBox="1"/>
          <p:nvPr/>
        </p:nvSpPr>
        <p:spPr>
          <a:xfrm>
            <a:off x="2452556" y="3022659"/>
            <a:ext cx="9034594" cy="2308324"/>
          </a:xfrm>
          <a:custGeom>
            <a:avLst/>
            <a:gdLst>
              <a:gd name="csX0" fmla="*/ 0 w 9034594"/>
              <a:gd name="csY0" fmla="*/ 0 h 2308324"/>
              <a:gd name="csX1" fmla="*/ 9034594 w 9034594"/>
              <a:gd name="csY1" fmla="*/ 0 h 2308324"/>
              <a:gd name="csX2" fmla="*/ 9034594 w 9034594"/>
              <a:gd name="csY2" fmla="*/ 2308324 h 2308324"/>
              <a:gd name="csX3" fmla="*/ 0 w 9034594"/>
              <a:gd name="csY3" fmla="*/ 2308324 h 2308324"/>
              <a:gd name="csX4" fmla="*/ 0 w 9034594"/>
              <a:gd name="csY4" fmla="*/ 0 h 2308324"/>
            </a:gdLst>
            <a:ahLst/>
            <a:cxnLst>
              <a:cxn ang="0">
                <a:pos x="csX0" y="csY0"/>
              </a:cxn>
              <a:cxn ang="0">
                <a:pos x="csX1" y="csY1"/>
              </a:cxn>
              <a:cxn ang="0">
                <a:pos x="csX2" y="csY2"/>
              </a:cxn>
              <a:cxn ang="0">
                <a:pos x="csX3" y="csY3"/>
              </a:cxn>
              <a:cxn ang="0">
                <a:pos x="csX4" y="csY4"/>
              </a:cxn>
            </a:cxnLst>
            <a:rect l="l" t="t" r="r" b="b"/>
            <a:pathLst>
              <a:path w="9034594" h="2308324" fill="none" extrusionOk="0">
                <a:moveTo>
                  <a:pt x="0" y="0"/>
                </a:moveTo>
                <a:cubicBezTo>
                  <a:pt x="2038149" y="5222"/>
                  <a:pt x="7577198" y="24918"/>
                  <a:pt x="9034594" y="0"/>
                </a:cubicBezTo>
                <a:cubicBezTo>
                  <a:pt x="8873349" y="295473"/>
                  <a:pt x="8990834" y="1186317"/>
                  <a:pt x="9034594" y="2308324"/>
                </a:cubicBezTo>
                <a:cubicBezTo>
                  <a:pt x="5756596" y="2143563"/>
                  <a:pt x="2507437" y="2426474"/>
                  <a:pt x="0" y="2308324"/>
                </a:cubicBezTo>
                <a:cubicBezTo>
                  <a:pt x="-55725" y="1490219"/>
                  <a:pt x="17072" y="609588"/>
                  <a:pt x="0" y="0"/>
                </a:cubicBezTo>
                <a:close/>
              </a:path>
              <a:path w="9034594" h="2308324" stroke="0" extrusionOk="0">
                <a:moveTo>
                  <a:pt x="0" y="0"/>
                </a:moveTo>
                <a:cubicBezTo>
                  <a:pt x="2426296" y="11849"/>
                  <a:pt x="4828955" y="-161459"/>
                  <a:pt x="9034594" y="0"/>
                </a:cubicBezTo>
                <a:cubicBezTo>
                  <a:pt x="9037724" y="699270"/>
                  <a:pt x="8933418" y="2031698"/>
                  <a:pt x="9034594" y="2308324"/>
                </a:cubicBezTo>
                <a:cubicBezTo>
                  <a:pt x="6258776" y="2162464"/>
                  <a:pt x="367937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libri" panose="020F0502020204030204" pitchFamily="34" charset="0"/>
                <a:cs typeface="Calibri" panose="020F0502020204030204" pitchFamily="34" charset="0"/>
              </a:rPr>
              <a:t>Em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rút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ra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được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học</a:t>
            </a:r>
            <a:r>
              <a:rPr lang="en-US" sz="3600" b="1" dirty="0">
                <a:solidFill>
                  <a:prstClr val="black"/>
                </a:solidFill>
                <a:latin typeface="Calibri" panose="020F0502020204030204" pitchFamily="34" charset="0"/>
                <a:cs typeface="Calibri" panose="020F0502020204030204" pitchFamily="34" charset="0"/>
              </a:rPr>
              <a:t>: Trong </a:t>
            </a:r>
            <a:r>
              <a:rPr lang="en-US" sz="3600" b="1" dirty="0" err="1">
                <a:solidFill>
                  <a:prstClr val="black"/>
                </a:solidFill>
                <a:latin typeface="Calibri" panose="020F0502020204030204" pitchFamily="34" charset="0"/>
                <a:cs typeface="Calibri" panose="020F0502020204030204" pitchFamily="34" charset="0"/>
              </a:rPr>
              <a:t>cuộc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chúng</a:t>
            </a:r>
            <a:r>
              <a:rPr lang="en-US" sz="3600" b="1" dirty="0">
                <a:solidFill>
                  <a:prstClr val="black"/>
                </a:solidFill>
                <a:latin typeface="Calibri" panose="020F0502020204030204" pitchFamily="34" charset="0"/>
                <a:cs typeface="Calibri" panose="020F0502020204030204" pitchFamily="34" charset="0"/>
              </a:rPr>
              <a:t> ta </a:t>
            </a:r>
            <a:r>
              <a:rPr lang="en-US" sz="3600" b="1" dirty="0" err="1">
                <a:solidFill>
                  <a:prstClr val="black"/>
                </a:solidFill>
                <a:latin typeface="Calibri" panose="020F0502020204030204" pitchFamily="34" charset="0"/>
                <a:cs typeface="Calibri" panose="020F0502020204030204" pitchFamily="34" charset="0"/>
              </a:rPr>
              <a:t>nên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bảo vệ, tôn trọng tài sản của người khác, nhặt được của rơi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nên</a:t>
            </a:r>
            <a:r>
              <a:rPr lang="vi-VN" sz="3600" b="1" dirty="0">
                <a:solidFill>
                  <a:prstClr val="black"/>
                </a:solidFill>
                <a:latin typeface="Calibri" panose="020F0502020204030204" pitchFamily="34" charset="0"/>
                <a:cs typeface="Calibri" panose="020F0502020204030204" pitchFamily="34" charset="0"/>
              </a:rPr>
              <a:t> trả người đánh mất...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Freeform: Shape 34">
            <a:extLst>
              <a:ext uri="{FF2B5EF4-FFF2-40B4-BE49-F238E27FC236}">
                <a16:creationId xmlns:a16="http://schemas.microsoft.com/office/drawing/2014/main" id="{0825E829-4A53-FE34-9721-DCFCFAE29ADB}"/>
              </a:ext>
            </a:extLst>
          </p:cNvPr>
          <p:cNvSpPr/>
          <p:nvPr/>
        </p:nvSpPr>
        <p:spPr>
          <a:xfrm>
            <a:off x="1494815" y="205426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85104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111</TotalTime>
  <Words>622</Words>
  <Application>Microsoft Office PowerPoint</Application>
  <PresentationFormat>Widescreen</PresentationFormat>
  <Paragraphs>55</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微软雅黑</vt:lpstr>
      <vt:lpstr>#9Slide03 AllRoundGothic</vt:lpstr>
      <vt:lpstr>Arial</vt:lpstr>
      <vt:lpstr>Calibri</vt:lpstr>
      <vt:lpstr>Cambria</vt:lpstr>
      <vt:lpstr>inpin heiti</vt:lpstr>
      <vt:lpstr>Wingdings 2</vt:lpstr>
      <vt:lpstr>ZapfChancery-Medium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Nguyễn Hiếu</cp:lastModifiedBy>
  <cp:revision>22</cp:revision>
  <dcterms:created xsi:type="dcterms:W3CDTF">2023-09-19T11:40:29Z</dcterms:created>
  <dcterms:modified xsi:type="dcterms:W3CDTF">2026-01-05T13:42:49Z</dcterms:modified>
  <cp:category>9Slide.vn</cp:category>
</cp:coreProperties>
</file>