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Lst>
  <p:notesMasterIdLst>
    <p:notesMasterId r:id="rId15"/>
  </p:notesMasterIdLst>
  <p:sldIdLst>
    <p:sldId id="285" r:id="rId3"/>
    <p:sldId id="287" r:id="rId4"/>
    <p:sldId id="291" r:id="rId5"/>
    <p:sldId id="289" r:id="rId6"/>
    <p:sldId id="292" r:id="rId7"/>
    <p:sldId id="393" r:id="rId8"/>
    <p:sldId id="434" r:id="rId9"/>
    <p:sldId id="547" r:id="rId10"/>
    <p:sldId id="554" r:id="rId11"/>
    <p:sldId id="549" r:id="rId12"/>
    <p:sldId id="551" r:id="rId13"/>
    <p:sldId id="43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A2CA"/>
    <a:srgbClr val="55EDE9"/>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CE49A-7C41-4DC9-990A-B799609CF3FC}"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AE6BA-3219-407C-A935-25A0D43052B7}" type="slidenum">
              <a:rPr lang="en-US" smtClean="0"/>
              <a:t>‹#›</a:t>
            </a:fld>
            <a:endParaRPr lang="en-US"/>
          </a:p>
        </p:txBody>
      </p:sp>
    </p:spTree>
    <p:extLst>
      <p:ext uri="{BB962C8B-B14F-4D97-AF65-F5344CB8AC3E}">
        <p14:creationId xmlns:p14="http://schemas.microsoft.com/office/powerpoint/2010/main" val="16268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E5F8C-A3B0-4B9D-89CF-57152CD892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09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E5F8C-A3B0-4B9D-89CF-57152CD892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48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E5F8C-A3B0-4B9D-89CF-57152CD892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436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6</a:t>
            </a:fld>
            <a:endParaRPr lang="en-US"/>
          </a:p>
        </p:txBody>
      </p:sp>
    </p:spTree>
    <p:extLst>
      <p:ext uri="{BB962C8B-B14F-4D97-AF65-F5344CB8AC3E}">
        <p14:creationId xmlns:p14="http://schemas.microsoft.com/office/powerpoint/2010/main" val="2649637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7</a:t>
            </a:fld>
            <a:endParaRPr lang="en-US"/>
          </a:p>
        </p:txBody>
      </p:sp>
    </p:spTree>
    <p:extLst>
      <p:ext uri="{BB962C8B-B14F-4D97-AF65-F5344CB8AC3E}">
        <p14:creationId xmlns:p14="http://schemas.microsoft.com/office/powerpoint/2010/main" val="4139073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12</a:t>
            </a:fld>
            <a:endParaRPr lang="en-US"/>
          </a:p>
        </p:txBody>
      </p:sp>
    </p:spTree>
    <p:extLst>
      <p:ext uri="{BB962C8B-B14F-4D97-AF65-F5344CB8AC3E}">
        <p14:creationId xmlns:p14="http://schemas.microsoft.com/office/powerpoint/2010/main" val="46617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06/01/2026</a:t>
            </a:fld>
            <a:endParaRPr lang="vi-VN"/>
          </a:p>
        </p:txBody>
      </p:sp>
      <p:sp>
        <p:nvSpPr>
          <p:cNvPr id="5" name="Footer Placeholder 4">
            <a:extLst>
              <a:ext uri="{FF2B5EF4-FFF2-40B4-BE49-F238E27FC236}">
                <a16:creationId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7577005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06/01/2026</a:t>
            </a:fld>
            <a:endParaRPr lang="vi-VN"/>
          </a:p>
        </p:txBody>
      </p:sp>
      <p:sp>
        <p:nvSpPr>
          <p:cNvPr id="5" name="Footer Placeholder 4">
            <a:extLst>
              <a:ext uri="{FF2B5EF4-FFF2-40B4-BE49-F238E27FC236}">
                <a16:creationId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8632187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419187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03899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8ECA-E3B6-8E9C-186C-C34A37D25A0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D3BDDE-3576-3082-0CC6-DF5CC67BC4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449AFA-753C-5946-8789-E696D9515AFC}"/>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1/6/2026</a:t>
            </a:fld>
            <a:endParaRPr lang="en-US"/>
          </a:p>
        </p:txBody>
      </p:sp>
      <p:sp>
        <p:nvSpPr>
          <p:cNvPr id="5" name="Footer Placeholder 4">
            <a:extLst>
              <a:ext uri="{FF2B5EF4-FFF2-40B4-BE49-F238E27FC236}">
                <a16:creationId xmlns:a16="http://schemas.microsoft.com/office/drawing/2014/main" id="{B07BBBC6-4305-9677-2BFB-D8DBB4EFA0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690380-DB1B-2B55-58AF-C1456FCF5315}"/>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239414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50D6-7140-8368-6879-07A4F9E59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B926DB-DD89-E2E0-4DAC-CFD9BA0C6D6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1380-B75A-9361-256F-35AAD2D533C6}"/>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1/6/2026</a:t>
            </a:fld>
            <a:endParaRPr lang="en-US"/>
          </a:p>
        </p:txBody>
      </p:sp>
      <p:sp>
        <p:nvSpPr>
          <p:cNvPr id="5" name="Footer Placeholder 4">
            <a:extLst>
              <a:ext uri="{FF2B5EF4-FFF2-40B4-BE49-F238E27FC236}">
                <a16:creationId xmlns:a16="http://schemas.microsoft.com/office/drawing/2014/main" id="{16BCD4C9-86FE-4C10-852D-8E39BDFF35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0B1FEA-ED0E-52B5-4788-F92A31DF3BD0}"/>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3133080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0F57A-06E5-3857-084C-E82BA8DDE24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4978E7-38E2-A78F-F4A7-9A7C6BBA2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846925-0F0D-492E-CEBF-2DF219C9CE0B}"/>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1/6/2026</a:t>
            </a:fld>
            <a:endParaRPr lang="en-US"/>
          </a:p>
        </p:txBody>
      </p:sp>
      <p:sp>
        <p:nvSpPr>
          <p:cNvPr id="5" name="Footer Placeholder 4">
            <a:extLst>
              <a:ext uri="{FF2B5EF4-FFF2-40B4-BE49-F238E27FC236}">
                <a16:creationId xmlns:a16="http://schemas.microsoft.com/office/drawing/2014/main" id="{EAD02531-4801-12FA-852E-80ECA1A2CA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21D741-ECD0-CCD0-5246-7DF117EAB09F}"/>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167823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A3C5-1F74-8A37-4E16-8D051D794B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88EC1A-0F48-BCDE-9BC2-B6EEF48DF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D26DAA-8E17-6389-FF58-67D2EC1DE4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A8263-D328-017A-BE1D-E8F73595A235}"/>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1/6/2026</a:t>
            </a:fld>
            <a:endParaRPr lang="en-US"/>
          </a:p>
        </p:txBody>
      </p:sp>
      <p:sp>
        <p:nvSpPr>
          <p:cNvPr id="6" name="Footer Placeholder 5">
            <a:extLst>
              <a:ext uri="{FF2B5EF4-FFF2-40B4-BE49-F238E27FC236}">
                <a16:creationId xmlns:a16="http://schemas.microsoft.com/office/drawing/2014/main" id="{E2EC75AB-95EF-3005-0D80-E5C48FE3D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E6BCC3-581C-4C03-EC65-D34F20151F48}"/>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2939621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EDFFB-D821-70A6-7E19-07AA30983F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4EDE82D-1595-78E2-6971-60545650552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1782EC-523E-B25B-3FAC-D31AE689D2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77350-60B4-9396-C0F5-65EA650427B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6A1AF-5E3F-6AFB-B266-53558C91CC5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0FC4AC-32C9-3594-EA67-5ACA70B389A2}"/>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1/6/2026</a:t>
            </a:fld>
            <a:endParaRPr lang="en-US"/>
          </a:p>
        </p:txBody>
      </p:sp>
      <p:sp>
        <p:nvSpPr>
          <p:cNvPr id="8" name="Footer Placeholder 7">
            <a:extLst>
              <a:ext uri="{FF2B5EF4-FFF2-40B4-BE49-F238E27FC236}">
                <a16:creationId xmlns:a16="http://schemas.microsoft.com/office/drawing/2014/main" id="{8AD66396-FA35-F10A-F185-4E1252094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B08F925-8CD9-E62A-4D04-FB3D0C105372}"/>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2147912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7996-1F71-D0FA-DEBE-FEFFC5FB5E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C92A76C-1159-E3BA-6998-B6126FEDFC3B}"/>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1/6/2026</a:t>
            </a:fld>
            <a:endParaRPr lang="en-US"/>
          </a:p>
        </p:txBody>
      </p:sp>
      <p:sp>
        <p:nvSpPr>
          <p:cNvPr id="4" name="Footer Placeholder 3">
            <a:extLst>
              <a:ext uri="{FF2B5EF4-FFF2-40B4-BE49-F238E27FC236}">
                <a16:creationId xmlns:a16="http://schemas.microsoft.com/office/drawing/2014/main" id="{7620E06E-E7D3-02E1-4D6D-FD74AF68BB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A5A7BD-9F40-CAD2-E52E-6C98EFE3167C}"/>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231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EE7332-59B1-ED30-1F99-A135D57E0C47}"/>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1/6/2026</a:t>
            </a:fld>
            <a:endParaRPr lang="en-US"/>
          </a:p>
        </p:txBody>
      </p:sp>
      <p:sp>
        <p:nvSpPr>
          <p:cNvPr id="3" name="Footer Placeholder 2">
            <a:extLst>
              <a:ext uri="{FF2B5EF4-FFF2-40B4-BE49-F238E27FC236}">
                <a16:creationId xmlns:a16="http://schemas.microsoft.com/office/drawing/2014/main" id="{CE59417D-64D6-FF45-0C34-8CE9C22FC5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E7E6C2-34CC-D40A-A2BC-2A74EC29D4F4}"/>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2071459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06/01/2026</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1089945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ACF0-2B1B-3F01-D727-4A8BB05B17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7DCB45-EC1E-EF3B-A51E-744BAAFB93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0F0F4E-F1C3-08E5-7297-0949CE4E5C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B4BE44-AD15-A2C6-95A1-5C3F76780CEE}"/>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1/6/2026</a:t>
            </a:fld>
            <a:endParaRPr lang="en-US"/>
          </a:p>
        </p:txBody>
      </p:sp>
      <p:sp>
        <p:nvSpPr>
          <p:cNvPr id="6" name="Footer Placeholder 5">
            <a:extLst>
              <a:ext uri="{FF2B5EF4-FFF2-40B4-BE49-F238E27FC236}">
                <a16:creationId xmlns:a16="http://schemas.microsoft.com/office/drawing/2014/main" id="{CE083308-0F70-CFBE-0274-29A36F74C7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53678E-68F5-CCD6-5678-643EA7F693CB}"/>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2163831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1D22C-6583-AE01-BA45-DBDAF991A3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70BBEA-6563-3716-21F5-80BA1147E1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16D401-2D5B-1AAB-C89D-7ECEA41864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D786B4-126D-8A23-17B4-5FD3E0EEBA20}"/>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1/6/2026</a:t>
            </a:fld>
            <a:endParaRPr lang="en-US"/>
          </a:p>
        </p:txBody>
      </p:sp>
      <p:sp>
        <p:nvSpPr>
          <p:cNvPr id="6" name="Footer Placeholder 5">
            <a:extLst>
              <a:ext uri="{FF2B5EF4-FFF2-40B4-BE49-F238E27FC236}">
                <a16:creationId xmlns:a16="http://schemas.microsoft.com/office/drawing/2014/main" id="{C01446CD-5633-F51C-3A1E-DD7DA534AE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DFBBBD-713A-476C-1AAA-A38B54BE06E6}"/>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999343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EA32-4532-8CF3-6058-70DAA01923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992B8-8C14-B64F-195B-F5ADD32D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B8A9A-3762-6CE3-E546-A2243C7E4B25}"/>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1/6/2026</a:t>
            </a:fld>
            <a:endParaRPr lang="en-US"/>
          </a:p>
        </p:txBody>
      </p:sp>
      <p:sp>
        <p:nvSpPr>
          <p:cNvPr id="5" name="Footer Placeholder 4">
            <a:extLst>
              <a:ext uri="{FF2B5EF4-FFF2-40B4-BE49-F238E27FC236}">
                <a16:creationId xmlns:a16="http://schemas.microsoft.com/office/drawing/2014/main" id="{D859FDD5-D19E-3F39-2DA5-31D425A44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FEDDF5-CD1F-6802-A09B-338314EA6878}"/>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706126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608A9F-DF0B-35AD-E28A-D37233D0795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3A1BC1-9198-97F5-A0F2-96DD9C5D13B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0DF10-13C4-8F57-37AE-0B6D7572FD4B}"/>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1/6/2026</a:t>
            </a:fld>
            <a:endParaRPr lang="en-US"/>
          </a:p>
        </p:txBody>
      </p:sp>
      <p:sp>
        <p:nvSpPr>
          <p:cNvPr id="5" name="Footer Placeholder 4">
            <a:extLst>
              <a:ext uri="{FF2B5EF4-FFF2-40B4-BE49-F238E27FC236}">
                <a16:creationId xmlns:a16="http://schemas.microsoft.com/office/drawing/2014/main" id="{FD59F922-DF0F-C29E-B548-02DEF0AC76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E80FB0-EADD-B655-51EF-D117C38F66A8}"/>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2484857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06/01/2026</a:t>
            </a:fld>
            <a:endParaRPr lang="vi-VN"/>
          </a:p>
        </p:txBody>
      </p:sp>
      <p:sp>
        <p:nvSpPr>
          <p:cNvPr id="5" name="Footer Placeholder 4">
            <a:extLst>
              <a:ext uri="{FF2B5EF4-FFF2-40B4-BE49-F238E27FC236}">
                <a16:creationId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9920469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06/01/2026</a:t>
            </a:fld>
            <a:endParaRPr lang="vi-VN"/>
          </a:p>
        </p:txBody>
      </p:sp>
      <p:sp>
        <p:nvSpPr>
          <p:cNvPr id="6" name="Footer Placeholder 5">
            <a:extLst>
              <a:ext uri="{FF2B5EF4-FFF2-40B4-BE49-F238E27FC236}">
                <a16:creationId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378176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06/01/2026</a:t>
            </a:fld>
            <a:endParaRPr lang="vi-VN"/>
          </a:p>
        </p:txBody>
      </p:sp>
      <p:sp>
        <p:nvSpPr>
          <p:cNvPr id="8" name="Footer Placeholder 7">
            <a:extLst>
              <a:ext uri="{FF2B5EF4-FFF2-40B4-BE49-F238E27FC236}">
                <a16:creationId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8468152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06/01/2026</a:t>
            </a:fld>
            <a:endParaRPr lang="vi-VN"/>
          </a:p>
        </p:txBody>
      </p:sp>
      <p:sp>
        <p:nvSpPr>
          <p:cNvPr id="4" name="Footer Placeholder 3">
            <a:extLst>
              <a:ext uri="{FF2B5EF4-FFF2-40B4-BE49-F238E27FC236}">
                <a16:creationId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2910359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06/01/2026</a:t>
            </a:fld>
            <a:endParaRPr lang="vi-VN"/>
          </a:p>
        </p:txBody>
      </p:sp>
      <p:sp>
        <p:nvSpPr>
          <p:cNvPr id="3" name="Footer Placeholder 2">
            <a:extLst>
              <a:ext uri="{FF2B5EF4-FFF2-40B4-BE49-F238E27FC236}">
                <a16:creationId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4238453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06/01/2026</a:t>
            </a:fld>
            <a:endParaRPr lang="vi-VN"/>
          </a:p>
        </p:txBody>
      </p:sp>
      <p:sp>
        <p:nvSpPr>
          <p:cNvPr id="6" name="Footer Placeholder 5">
            <a:extLst>
              <a:ext uri="{FF2B5EF4-FFF2-40B4-BE49-F238E27FC236}">
                <a16:creationId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20427499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06/01/2026</a:t>
            </a:fld>
            <a:endParaRPr lang="vi-VN"/>
          </a:p>
        </p:txBody>
      </p:sp>
      <p:sp>
        <p:nvSpPr>
          <p:cNvPr id="6" name="Footer Placeholder 5">
            <a:extLst>
              <a:ext uri="{FF2B5EF4-FFF2-40B4-BE49-F238E27FC236}">
                <a16:creationId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4649507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EC59F3FF-7539-7439-55C0-AC49EA64028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12204" y="7737308"/>
            <a:ext cx="1400175" cy="1400175"/>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EB6FEF4B-3B2D-5C63-D10B-966433F5FD5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60634" y="165179"/>
            <a:ext cx="1477062" cy="1477062"/>
          </a:xfrm>
          <a:prstGeom prst="rect">
            <a:avLst/>
          </a:prstGeom>
        </p:spPr>
      </p:pic>
    </p:spTree>
    <p:extLst>
      <p:ext uri="{BB962C8B-B14F-4D97-AF65-F5344CB8AC3E}">
        <p14:creationId xmlns:p14="http://schemas.microsoft.com/office/powerpoint/2010/main" val="3317612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3000" r="-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5702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4.wdp"/><Relationship Id="rId4" Type="http://schemas.openxmlformats.org/officeDocument/2006/relationships/image" Target="../media/image6.jp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6.jp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6.jp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50E753-4C6F-045E-9615-7B0ECAA56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379" b="75364" l="10171" r="28494"/>
                    </a14:imgEffect>
                  </a14:imgLayer>
                </a14:imgProps>
              </a:ext>
              <a:ext uri="{28A0092B-C50C-407E-A947-70E740481C1C}">
                <a14:useLocalDpi xmlns:a14="http://schemas.microsoft.com/office/drawing/2010/main" val="0"/>
              </a:ext>
            </a:extLst>
          </a:blip>
          <a:srcRect l="10320" t="60778" r="69486" b="23000"/>
          <a:stretch/>
        </p:blipFill>
        <p:spPr>
          <a:xfrm>
            <a:off x="9636370" y="4274236"/>
            <a:ext cx="2621280" cy="1347559"/>
          </a:xfrm>
          <a:prstGeom prst="rect">
            <a:avLst/>
          </a:prstGeom>
        </p:spPr>
      </p:pic>
      <p:pic>
        <p:nvPicPr>
          <p:cNvPr id="22" name="Picture 21">
            <a:extLst>
              <a:ext uri="{FF2B5EF4-FFF2-40B4-BE49-F238E27FC236}">
                <a16:creationId xmlns:a16="http://schemas.microsoft.com/office/drawing/2014/main" id="{D2796835-51FC-AB31-9AD3-B166DA515834}"/>
              </a:ext>
            </a:extLst>
          </p:cNvPr>
          <p:cNvPicPr>
            <a:picLocks noChangeAspect="1"/>
          </p:cNvPicPr>
          <p:nvPr/>
        </p:nvPicPr>
        <p:blipFill>
          <a:blip r:embed="rId5"/>
          <a:stretch>
            <a:fillRect/>
          </a:stretch>
        </p:blipFill>
        <p:spPr>
          <a:xfrm>
            <a:off x="-1359876" y="1733771"/>
            <a:ext cx="10996246" cy="5582305"/>
          </a:xfrm>
          <a:prstGeom prst="rect">
            <a:avLst/>
          </a:prstGeom>
        </p:spPr>
      </p:pic>
      <p:grpSp>
        <p:nvGrpSpPr>
          <p:cNvPr id="26" name="Group 25">
            <a:extLst>
              <a:ext uri="{FF2B5EF4-FFF2-40B4-BE49-F238E27FC236}">
                <a16:creationId xmlns:a16="http://schemas.microsoft.com/office/drawing/2014/main" id="{02B77B8A-0E71-B2FC-5015-AA31A1D34E71}"/>
              </a:ext>
            </a:extLst>
          </p:cNvPr>
          <p:cNvGrpSpPr/>
          <p:nvPr/>
        </p:nvGrpSpPr>
        <p:grpSpPr>
          <a:xfrm>
            <a:off x="1992923" y="0"/>
            <a:ext cx="7877534" cy="3192088"/>
            <a:chOff x="1992923" y="0"/>
            <a:chExt cx="7877534" cy="3192088"/>
          </a:xfrm>
        </p:grpSpPr>
        <p:pic>
          <p:nvPicPr>
            <p:cNvPr id="25" name="Picture 24">
              <a:extLst>
                <a:ext uri="{FF2B5EF4-FFF2-40B4-BE49-F238E27FC236}">
                  <a16:creationId xmlns:a16="http://schemas.microsoft.com/office/drawing/2014/main" id="{B892C015-B759-F6F3-7253-050E1077A1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2923" y="0"/>
              <a:ext cx="7877534" cy="3192088"/>
            </a:xfrm>
            <a:prstGeom prst="rect">
              <a:avLst/>
            </a:prstGeom>
          </p:spPr>
        </p:pic>
        <p:sp>
          <p:nvSpPr>
            <p:cNvPr id="23" name="TextBox 22">
              <a:extLst>
                <a:ext uri="{FF2B5EF4-FFF2-40B4-BE49-F238E27FC236}">
                  <a16:creationId xmlns:a16="http://schemas.microsoft.com/office/drawing/2014/main" id="{BCCB5596-A4FE-B357-0FE1-AB0A4CEF54A1}"/>
                </a:ext>
              </a:extLst>
            </p:cNvPr>
            <p:cNvSpPr txBox="1"/>
            <p:nvPr/>
          </p:nvSpPr>
          <p:spPr>
            <a:xfrm rot="444101">
              <a:off x="3082982" y="802383"/>
              <a:ext cx="5697416"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Hãy</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hoàn</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thành</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3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câu</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hỏi</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thử</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thách</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tìm</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ra</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3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thủ</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phạm</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trong</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3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vụ</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án</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thám</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tử</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Sherlock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đang</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tra</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nhé</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grpSp>
    </p:spTree>
    <p:extLst>
      <p:ext uri="{BB962C8B-B14F-4D97-AF65-F5344CB8AC3E}">
        <p14:creationId xmlns:p14="http://schemas.microsoft.com/office/powerpoint/2010/main" val="357372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en-US" sz="3600" b="1" dirty="0">
                <a:solidFill>
                  <a:srgbClr val="FF0000"/>
                </a:solidFill>
                <a:latin typeface="Calibri" panose="020F0502020204030204" pitchFamily="34" charset="0"/>
                <a:cs typeface="Calibri" panose="020F0502020204030204" pitchFamily="34" charset="0"/>
              </a:rPr>
              <a:t>3. </a:t>
            </a:r>
            <a:r>
              <a:rPr lang="vi-VN" sz="3600" b="1" dirty="0">
                <a:solidFill>
                  <a:srgbClr val="FF0000"/>
                </a:solidFill>
                <a:latin typeface="Calibri" panose="020F0502020204030204" pitchFamily="34" charset="0"/>
                <a:cs typeface="Calibri" panose="020F0502020204030204" pitchFamily="34" charset="0"/>
              </a:rPr>
              <a:t>Đặt câu có sử dụng 1 – 2 tính từ nói về đặc điểm của từng sự vật, hoạt động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D07FA7B5-0807-DA54-80C4-5A235BC72052}"/>
              </a:ext>
            </a:extLst>
          </p:cNvPr>
          <p:cNvSpPr/>
          <p:nvPr/>
        </p:nvSpPr>
        <p:spPr>
          <a:xfrm>
            <a:off x="952500" y="2533650"/>
            <a:ext cx="267652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Bữa</a:t>
            </a:r>
            <a:r>
              <a:rPr lang="en-US" sz="3600" b="1" dirty="0">
                <a:solidFill>
                  <a:srgbClr val="002060"/>
                </a:solidFill>
              </a:rPr>
              <a:t> </a:t>
            </a:r>
            <a:r>
              <a:rPr lang="en-US" sz="3600" b="1" dirty="0" err="1">
                <a:solidFill>
                  <a:srgbClr val="002060"/>
                </a:solidFill>
              </a:rPr>
              <a:t>sáng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em</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B635C19C-4D8B-160E-4755-4F0D0BE67F95}"/>
              </a:ext>
            </a:extLst>
          </p:cNvPr>
          <p:cNvSpPr/>
          <p:nvPr/>
        </p:nvSpPr>
        <p:spPr>
          <a:xfrm>
            <a:off x="4076700" y="2543175"/>
            <a:ext cx="30765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Bộ</a:t>
            </a:r>
            <a:r>
              <a:rPr lang="en-US" sz="3600" b="1" dirty="0">
                <a:solidFill>
                  <a:srgbClr val="002060"/>
                </a:solidFill>
              </a:rPr>
              <a:t> </a:t>
            </a:r>
            <a:r>
              <a:rPr lang="en-US" sz="3600" b="1" dirty="0" err="1">
                <a:solidFill>
                  <a:srgbClr val="002060"/>
                </a:solidFill>
              </a:rPr>
              <a:t>quần</a:t>
            </a:r>
            <a:r>
              <a:rPr lang="en-US" sz="3600" b="1" dirty="0">
                <a:solidFill>
                  <a:srgbClr val="002060"/>
                </a:solidFill>
              </a:rPr>
              <a:t> </a:t>
            </a:r>
            <a:r>
              <a:rPr lang="en-US" sz="3600" b="1" dirty="0" err="1">
                <a:solidFill>
                  <a:srgbClr val="002060"/>
                </a:solidFill>
              </a:rPr>
              <a:t>áo</a:t>
            </a:r>
            <a:r>
              <a:rPr lang="en-US" sz="3600" b="1" dirty="0">
                <a:solidFill>
                  <a:srgbClr val="002060"/>
                </a:solidFill>
              </a:rPr>
              <a:t> </a:t>
            </a:r>
            <a:r>
              <a:rPr lang="en-US" sz="3600" b="1" dirty="0" err="1">
                <a:solidFill>
                  <a:srgbClr val="002060"/>
                </a:solidFill>
              </a:rPr>
              <a:t>em</a:t>
            </a:r>
            <a:r>
              <a:rPr lang="en-US" sz="3600" b="1" dirty="0">
                <a:solidFill>
                  <a:srgbClr val="002060"/>
                </a:solidFill>
              </a:rPr>
              <a:t> </a:t>
            </a:r>
            <a:r>
              <a:rPr lang="en-US" sz="3600" b="1" dirty="0" err="1">
                <a:solidFill>
                  <a:srgbClr val="002060"/>
                </a:solidFill>
              </a:rPr>
              <a:t>thích</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43568168-D0A2-3B88-1013-16C7CFAD0716}"/>
              </a:ext>
            </a:extLst>
          </p:cNvPr>
          <p:cNvSpPr/>
          <p:nvPr/>
        </p:nvSpPr>
        <p:spPr>
          <a:xfrm>
            <a:off x="7648575" y="2524125"/>
            <a:ext cx="35337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Một</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giờ</a:t>
            </a:r>
            <a:r>
              <a:rPr lang="en-US" sz="3600" b="1" dirty="0">
                <a:solidFill>
                  <a:srgbClr val="002060"/>
                </a:solidFill>
              </a:rPr>
              <a:t> </a:t>
            </a:r>
            <a:r>
              <a:rPr lang="en-US" sz="3600" b="1" dirty="0" err="1">
                <a:solidFill>
                  <a:srgbClr val="002060"/>
                </a:solidFill>
              </a:rPr>
              <a:t>học</a:t>
            </a:r>
            <a:endParaRPr lang="en-US" sz="3600" dirty="0">
              <a:solidFill>
                <a:srgbClr val="002060"/>
              </a:solidFill>
            </a:endParaRPr>
          </a:p>
        </p:txBody>
      </p:sp>
    </p:spTree>
    <p:extLst>
      <p:ext uri="{BB962C8B-B14F-4D97-AF65-F5344CB8AC3E}">
        <p14:creationId xmlns:p14="http://schemas.microsoft.com/office/powerpoint/2010/main" val="157393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4.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trò</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Đoán</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đồ</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vật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Hình chữ nhật 24">
            <a:extLst>
              <a:ext uri="{FF2B5EF4-FFF2-40B4-BE49-F238E27FC236}">
                <a16:creationId xmlns:a16="http://schemas.microsoft.com/office/drawing/2014/main" id="{18C0824E-D41C-F650-6451-7399F793A359}"/>
              </a:ext>
            </a:extLst>
          </p:cNvPr>
          <p:cNvSpPr/>
          <p:nvPr/>
        </p:nvSpPr>
        <p:spPr>
          <a:xfrm>
            <a:off x="361950" y="2816086"/>
            <a:ext cx="3714750" cy="677108"/>
          </a:xfrm>
          <a:prstGeom prst="rect">
            <a:avLst/>
          </a:prstGeom>
          <a:noFill/>
        </p:spPr>
        <p:txBody>
          <a:bodyPr wrap="square" lIns="60960" tIns="30480" rIns="60960" bIns="30480">
            <a:spAutoFit/>
          </a:bodyPr>
          <a:lstStyle/>
          <a:p>
            <a:pPr marL="381019" indent="-381019" defTabSz="609630">
              <a:buFont typeface="Wingdings" panose="05000000000000000000" pitchFamily="2" charset="2"/>
              <a:buChar char="Ø"/>
            </a:pPr>
            <a:r>
              <a:rPr lang="en-US"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rPr>
              <a:t>c</a:t>
            </a:r>
            <a:endParaRPr lang="vi-VN"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ndParaRPr>
          </a:p>
        </p:txBody>
      </p:sp>
      <p:sp>
        <p:nvSpPr>
          <p:cNvPr id="17" name="Rectangle: Diagonal Corners Rounded 16">
            <a:extLst>
              <a:ext uri="{FF2B5EF4-FFF2-40B4-BE49-F238E27FC236}">
                <a16:creationId xmlns:a16="http://schemas.microsoft.com/office/drawing/2014/main" id="{690F87BD-E632-5349-D2BD-75A96F7731F1}"/>
              </a:ext>
            </a:extLst>
          </p:cNvPr>
          <p:cNvSpPr/>
          <p:nvPr/>
        </p:nvSpPr>
        <p:spPr>
          <a:xfrm>
            <a:off x="823320" y="2287818"/>
            <a:ext cx="312976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B2386C8F-25FA-217F-02C1-922801BD56CD}"/>
              </a:ext>
            </a:extLst>
          </p:cNvPr>
          <p:cNvSpPr/>
          <p:nvPr/>
        </p:nvSpPr>
        <p:spPr>
          <a:xfrm rot="441340">
            <a:off x="401911" y="2082394"/>
            <a:ext cx="3456406"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19" name="TextBox 18">
            <a:extLst>
              <a:ext uri="{FF2B5EF4-FFF2-40B4-BE49-F238E27FC236}">
                <a16:creationId xmlns:a16="http://schemas.microsoft.com/office/drawing/2014/main" id="{F15D1A91-62AA-FB58-A604-8ACB35692294}"/>
              </a:ext>
            </a:extLst>
          </p:cNvPr>
          <p:cNvSpPr txBox="1"/>
          <p:nvPr/>
        </p:nvSpPr>
        <p:spPr>
          <a:xfrm>
            <a:off x="657225" y="2263470"/>
            <a:ext cx="2924176"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Chuẩn</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bị</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lang="en-US" sz="3200" baseline="0" dirty="0" err="1">
                <a:solidFill>
                  <a:prstClr val="black"/>
                </a:solidFill>
                <a:latin typeface="Calibri" panose="020F0502020204030204"/>
              </a:rPr>
              <a:t>Mỗi</a:t>
            </a:r>
            <a:r>
              <a:rPr lang="en-US" sz="3200" dirty="0">
                <a:solidFill>
                  <a:prstClr val="black"/>
                </a:solidFill>
                <a:latin typeface="Calibri" panose="020F0502020204030204"/>
              </a:rPr>
              <a:t> </a:t>
            </a:r>
            <a:r>
              <a:rPr lang="en-US" sz="3200" dirty="0" err="1">
                <a:solidFill>
                  <a:prstClr val="black"/>
                </a:solidFill>
                <a:latin typeface="Calibri" panose="020F0502020204030204"/>
              </a:rPr>
              <a:t>đội</a:t>
            </a:r>
            <a:r>
              <a:rPr lang="en-US" sz="3200" dirty="0">
                <a:solidFill>
                  <a:prstClr val="black"/>
                </a:solidFill>
                <a:latin typeface="Calibri" panose="020F0502020204030204"/>
              </a:rPr>
              <a:t> </a:t>
            </a:r>
            <a:r>
              <a:rPr lang="en-US" sz="3200" dirty="0" err="1">
                <a:solidFill>
                  <a:prstClr val="black"/>
                </a:solidFill>
                <a:latin typeface="Calibri" panose="020F0502020204030204"/>
              </a:rPr>
              <a:t>được</a:t>
            </a:r>
            <a:r>
              <a:rPr lang="en-US" sz="3200" dirty="0">
                <a:solidFill>
                  <a:prstClr val="black"/>
                </a:solidFill>
                <a:latin typeface="Calibri" panose="020F0502020204030204"/>
              </a:rPr>
              <a:t> </a:t>
            </a:r>
            <a:r>
              <a:rPr lang="en-US" sz="3200" dirty="0" err="1">
                <a:solidFill>
                  <a:prstClr val="black"/>
                </a:solidFill>
                <a:latin typeface="Calibri" panose="020F0502020204030204"/>
              </a:rPr>
              <a:t>phát</a:t>
            </a:r>
            <a:r>
              <a:rPr lang="en-US" sz="3200" dirty="0">
                <a:solidFill>
                  <a:prstClr val="black"/>
                </a:solidFill>
                <a:latin typeface="Calibri" panose="020F0502020204030204"/>
              </a:rPr>
              <a:t> </a:t>
            </a:r>
            <a:r>
              <a:rPr lang="en-US" sz="3200" dirty="0" err="1">
                <a:solidFill>
                  <a:prstClr val="black"/>
                </a:solidFill>
                <a:latin typeface="Calibri" panose="020F0502020204030204"/>
              </a:rPr>
              <a:t>một</a:t>
            </a:r>
            <a:r>
              <a:rPr lang="en-US" sz="3200" dirty="0">
                <a:solidFill>
                  <a:prstClr val="black"/>
                </a:solidFill>
                <a:latin typeface="Calibri" panose="020F0502020204030204"/>
              </a:rPr>
              <a:t> </a:t>
            </a:r>
            <a:r>
              <a:rPr lang="en-US" sz="3200" dirty="0" err="1">
                <a:solidFill>
                  <a:prstClr val="black"/>
                </a:solidFill>
                <a:latin typeface="Calibri" panose="020F0502020204030204"/>
              </a:rPr>
              <a:t>túi</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3 – 5 </a:t>
            </a:r>
            <a:r>
              <a:rPr lang="en-US" sz="3200" dirty="0" err="1">
                <a:solidFill>
                  <a:prstClr val="black"/>
                </a:solidFill>
                <a:latin typeface="Calibri" panose="020F0502020204030204"/>
              </a:rPr>
              <a:t>đồ</a:t>
            </a:r>
            <a:r>
              <a:rPr lang="en-US" sz="3200" dirty="0">
                <a:solidFill>
                  <a:prstClr val="black"/>
                </a:solidFill>
                <a:latin typeface="Calibri" panose="020F0502020204030204"/>
              </a:rPr>
              <a:t> </a:t>
            </a:r>
            <a:r>
              <a:rPr lang="en-US" sz="3200" dirty="0" err="1">
                <a:solidFill>
                  <a:prstClr val="black"/>
                </a:solidFill>
                <a:latin typeface="Calibri" panose="020F0502020204030204"/>
              </a:rPr>
              <a:t>vật</a:t>
            </a:r>
            <a:r>
              <a:rPr lang="en-US" sz="3200" dirty="0">
                <a:solidFill>
                  <a:prstClr val="black"/>
                </a:solidFill>
                <a:latin typeface="Calibri" panose="020F0502020204030204"/>
              </a:rPr>
              <a:t> </a:t>
            </a:r>
            <a:r>
              <a:rPr lang="en-US" sz="3200" dirty="0" err="1">
                <a:solidFill>
                  <a:prstClr val="black"/>
                </a:solidFill>
                <a:latin typeface="Calibri" panose="020F0502020204030204"/>
              </a:rPr>
              <a:t>bí</a:t>
            </a:r>
            <a:r>
              <a:rPr lang="en-US" sz="3200" dirty="0">
                <a:solidFill>
                  <a:prstClr val="black"/>
                </a:solidFill>
                <a:latin typeface="Calibri" panose="020F0502020204030204"/>
              </a:rPr>
              <a:t> </a:t>
            </a:r>
            <a:r>
              <a:rPr lang="en-US" sz="3200" dirty="0" err="1">
                <a:solidFill>
                  <a:prstClr val="black"/>
                </a:solidFill>
                <a:latin typeface="Calibri" panose="020F0502020204030204"/>
              </a:rPr>
              <a:t>mật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
        <p:nvSpPr>
          <p:cNvPr id="23" name="Arrow: Right 22">
            <a:extLst>
              <a:ext uri="{FF2B5EF4-FFF2-40B4-BE49-F238E27FC236}">
                <a16:creationId xmlns:a16="http://schemas.microsoft.com/office/drawing/2014/main" id="{70CC8B8C-EFEE-3834-4593-CE7C708C2541}"/>
              </a:ext>
            </a:extLst>
          </p:cNvPr>
          <p:cNvSpPr/>
          <p:nvPr/>
        </p:nvSpPr>
        <p:spPr>
          <a:xfrm>
            <a:off x="3911998" y="3333749"/>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id="{80AB4FFB-8FAA-119D-3220-2FBD80A80038}"/>
              </a:ext>
            </a:extLst>
          </p:cNvPr>
          <p:cNvSpPr/>
          <p:nvPr/>
        </p:nvSpPr>
        <p:spPr>
          <a:xfrm>
            <a:off x="4982968" y="2335442"/>
            <a:ext cx="3243856"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7CFB79D9-CE1F-943A-E76A-94DD3BF9261B}"/>
              </a:ext>
            </a:extLst>
          </p:cNvPr>
          <p:cNvSpPr/>
          <p:nvPr/>
        </p:nvSpPr>
        <p:spPr>
          <a:xfrm rot="441340">
            <a:off x="4561040" y="2138083"/>
            <a:ext cx="3582404"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26" name="TextBox 25">
            <a:extLst>
              <a:ext uri="{FF2B5EF4-FFF2-40B4-BE49-F238E27FC236}">
                <a16:creationId xmlns:a16="http://schemas.microsoft.com/office/drawing/2014/main" id="{8E8FA57E-BE30-C899-B7F9-2C9260C53380}"/>
              </a:ext>
            </a:extLst>
          </p:cNvPr>
          <p:cNvSpPr txBox="1"/>
          <p:nvPr/>
        </p:nvSpPr>
        <p:spPr>
          <a:xfrm>
            <a:off x="4788297" y="2330144"/>
            <a:ext cx="3304543" cy="236988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chơi</a:t>
            </a:r>
            <a:endParaRPr kumimoji="0" lang="en-US" sz="3600" b="1" i="0" u="none" strike="noStrike" kern="1200" cap="none" spc="0" normalizeH="0" noProof="0" dirty="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aseline="0" dirty="0" err="1">
                <a:solidFill>
                  <a:prstClr val="black"/>
                </a:solidFill>
                <a:latin typeface="Calibri" panose="020F0502020204030204"/>
              </a:rPr>
              <a:t>Một</a:t>
            </a:r>
            <a:r>
              <a:rPr lang="en-US" sz="2800" dirty="0">
                <a:solidFill>
                  <a:prstClr val="black"/>
                </a:solidFill>
                <a:latin typeface="Calibri" panose="020F0502020204030204"/>
              </a:rPr>
              <a:t> </a:t>
            </a:r>
            <a:r>
              <a:rPr lang="en-US" sz="2800" dirty="0" err="1">
                <a:solidFill>
                  <a:prstClr val="black"/>
                </a:solidFill>
                <a:latin typeface="Calibri" panose="020F0502020204030204"/>
              </a:rPr>
              <a:t>bạn</a:t>
            </a:r>
            <a:r>
              <a:rPr lang="en-US" sz="2800" dirty="0">
                <a:solidFill>
                  <a:prstClr val="black"/>
                </a:solidFill>
                <a:latin typeface="Calibri" panose="020F0502020204030204"/>
              </a:rPr>
              <a:t> </a:t>
            </a:r>
            <a:r>
              <a:rPr lang="en-US" sz="2800" dirty="0" err="1">
                <a:solidFill>
                  <a:prstClr val="black"/>
                </a:solidFill>
                <a:latin typeface="Calibri" panose="020F0502020204030204"/>
              </a:rPr>
              <a:t>mở</a:t>
            </a:r>
            <a:r>
              <a:rPr lang="en-US" sz="2800" dirty="0">
                <a:solidFill>
                  <a:prstClr val="black"/>
                </a:solidFill>
                <a:latin typeface="Calibri" panose="020F0502020204030204"/>
              </a:rPr>
              <a:t> </a:t>
            </a:r>
            <a:r>
              <a:rPr lang="en-US" sz="2800" dirty="0" err="1">
                <a:solidFill>
                  <a:prstClr val="black"/>
                </a:solidFill>
                <a:latin typeface="Calibri" panose="020F0502020204030204"/>
              </a:rPr>
              <a:t>túi</a:t>
            </a:r>
            <a:r>
              <a:rPr lang="en-US" sz="2800" dirty="0">
                <a:solidFill>
                  <a:prstClr val="black"/>
                </a:solidFill>
                <a:latin typeface="Calibri" panose="020F0502020204030204"/>
              </a:rPr>
              <a:t> </a:t>
            </a:r>
            <a:r>
              <a:rPr lang="en-US" sz="2800" dirty="0" err="1">
                <a:solidFill>
                  <a:prstClr val="black"/>
                </a:solidFill>
                <a:latin typeface="Calibri" panose="020F0502020204030204"/>
              </a:rPr>
              <a:t>quan</a:t>
            </a:r>
            <a:r>
              <a:rPr lang="en-US" sz="2800" dirty="0">
                <a:solidFill>
                  <a:prstClr val="black"/>
                </a:solidFill>
                <a:latin typeface="Calibri" panose="020F0502020204030204"/>
              </a:rPr>
              <a:t> </a:t>
            </a:r>
            <a:r>
              <a:rPr lang="en-US" sz="2800" dirty="0" err="1">
                <a:solidFill>
                  <a:prstClr val="black"/>
                </a:solidFill>
                <a:latin typeface="Calibri" panose="020F0502020204030204"/>
              </a:rPr>
              <a:t>sát</a:t>
            </a:r>
            <a:r>
              <a:rPr lang="en-US" sz="2800" dirty="0">
                <a:solidFill>
                  <a:prstClr val="black"/>
                </a:solidFill>
                <a:latin typeface="Calibri" panose="020F0502020204030204"/>
              </a:rPr>
              <a:t> </a:t>
            </a:r>
            <a:r>
              <a:rPr lang="en-US" sz="2800" dirty="0" err="1">
                <a:solidFill>
                  <a:prstClr val="black"/>
                </a:solidFill>
                <a:latin typeface="Calibri" panose="020F0502020204030204"/>
              </a:rPr>
              <a:t>và</a:t>
            </a:r>
            <a:r>
              <a:rPr lang="en-US" sz="2800" dirty="0">
                <a:solidFill>
                  <a:prstClr val="black"/>
                </a:solidFill>
                <a:latin typeface="Calibri" panose="020F0502020204030204"/>
              </a:rPr>
              <a:t> </a:t>
            </a:r>
            <a:r>
              <a:rPr lang="en-US" sz="2800" dirty="0" err="1">
                <a:solidFill>
                  <a:prstClr val="black"/>
                </a:solidFill>
                <a:latin typeface="Calibri" panose="020F0502020204030204"/>
              </a:rPr>
              <a:t>dùng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tính</a:t>
            </a:r>
            <a:r>
              <a:rPr lang="en-US" sz="2800" dirty="0">
                <a:solidFill>
                  <a:prstClr val="black"/>
                </a:solidFill>
                <a:latin typeface="Calibri" panose="020F0502020204030204"/>
              </a:rPr>
              <a:t> </a:t>
            </a:r>
            <a:r>
              <a:rPr lang="en-US" sz="2800" dirty="0" err="1">
                <a:solidFill>
                  <a:prstClr val="black"/>
                </a:solidFill>
                <a:latin typeface="Calibri" panose="020F0502020204030204"/>
              </a:rPr>
              <a:t>từ</a:t>
            </a:r>
            <a:r>
              <a:rPr lang="en-US" sz="2800" dirty="0">
                <a:solidFill>
                  <a:prstClr val="black"/>
                </a:solidFill>
                <a:latin typeface="Calibri" panose="020F0502020204030204"/>
              </a:rPr>
              <a:t> </a:t>
            </a:r>
            <a:r>
              <a:rPr lang="en-US" sz="2800" dirty="0" err="1">
                <a:solidFill>
                  <a:prstClr val="black"/>
                </a:solidFill>
                <a:latin typeface="Calibri" panose="020F0502020204030204"/>
              </a:rPr>
              <a:t>tả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đồ</a:t>
            </a:r>
            <a:r>
              <a:rPr lang="en-US" sz="2800" dirty="0">
                <a:solidFill>
                  <a:prstClr val="black"/>
                </a:solidFill>
                <a:latin typeface="Calibri" panose="020F0502020204030204"/>
              </a:rPr>
              <a:t> </a:t>
            </a:r>
            <a:r>
              <a:rPr lang="en-US" sz="2800" dirty="0" err="1">
                <a:solidFill>
                  <a:prstClr val="black"/>
                </a:solidFill>
                <a:latin typeface="Calibri" panose="020F0502020204030204"/>
              </a:rPr>
              <a:t>vật</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đội</a:t>
            </a:r>
            <a:r>
              <a:rPr lang="en-US" sz="2800" dirty="0">
                <a:solidFill>
                  <a:prstClr val="black"/>
                </a:solidFill>
                <a:latin typeface="Calibri" panose="020F0502020204030204"/>
              </a:rPr>
              <a:t> </a:t>
            </a:r>
            <a:r>
              <a:rPr lang="en-US" sz="2800" dirty="0" err="1">
                <a:solidFill>
                  <a:prstClr val="black"/>
                </a:solidFill>
                <a:latin typeface="Calibri" panose="020F0502020204030204"/>
              </a:rPr>
              <a:t>đoán</a:t>
            </a:r>
            <a:r>
              <a:rPr lang="en-US" sz="2800" dirty="0">
                <a:solidFill>
                  <a:prstClr val="black"/>
                </a:solidFill>
                <a:latin typeface="Calibri" panose="020F0502020204030204"/>
              </a:rPr>
              <a:t> </a:t>
            </a:r>
            <a:r>
              <a:rPr lang="en-US" sz="2800" dirty="0" err="1">
                <a:solidFill>
                  <a:prstClr val="black"/>
                </a:solidFill>
                <a:latin typeface="Calibri" panose="020F0502020204030204"/>
              </a:rPr>
              <a:t>tên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27" name="Arrow: Right 26">
            <a:extLst>
              <a:ext uri="{FF2B5EF4-FFF2-40B4-BE49-F238E27FC236}">
                <a16:creationId xmlns:a16="http://schemas.microsoft.com/office/drawing/2014/main" id="{7E7DBFAD-52E5-6164-AB2F-DB92AFE2DDB1}"/>
              </a:ext>
            </a:extLst>
          </p:cNvPr>
          <p:cNvSpPr/>
          <p:nvPr/>
        </p:nvSpPr>
        <p:spPr>
          <a:xfrm>
            <a:off x="8312548" y="3419474"/>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30354990-D60F-072F-1368-951D11177760}"/>
              </a:ext>
            </a:extLst>
          </p:cNvPr>
          <p:cNvSpPr/>
          <p:nvPr/>
        </p:nvSpPr>
        <p:spPr>
          <a:xfrm>
            <a:off x="9202542" y="2402117"/>
            <a:ext cx="286285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0677FE81-0D2D-00E6-5100-D729F1722794}"/>
              </a:ext>
            </a:extLst>
          </p:cNvPr>
          <p:cNvSpPr/>
          <p:nvPr/>
        </p:nvSpPr>
        <p:spPr>
          <a:xfrm rot="441340">
            <a:off x="8782095" y="2181731"/>
            <a:ext cx="3222679"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30" name="TextBox 29">
            <a:extLst>
              <a:ext uri="{FF2B5EF4-FFF2-40B4-BE49-F238E27FC236}">
                <a16:creationId xmlns:a16="http://schemas.microsoft.com/office/drawing/2014/main" id="{3CD0A197-6848-15E7-3647-89C926710663}"/>
              </a:ext>
            </a:extLst>
          </p:cNvPr>
          <p:cNvSpPr txBox="1"/>
          <p:nvPr/>
        </p:nvSpPr>
        <p:spPr>
          <a:xfrm>
            <a:off x="9007873" y="2396819"/>
            <a:ext cx="2952750"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Kết</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quả</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3200" noProof="0" dirty="0" err="1">
                <a:solidFill>
                  <a:prstClr val="black"/>
                </a:solidFill>
                <a:latin typeface="Calibri" panose="020F0502020204030204"/>
              </a:rPr>
              <a:t>Đội</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nào</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đoán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đúng</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nhanh</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và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nhiều</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hơn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sẽ</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là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độ</a:t>
            </a:r>
            <a:r>
              <a:rPr lang="en-US" sz="3200" dirty="0" err="1">
                <a:solidFill>
                  <a:prstClr val="black"/>
                </a:solidFill>
                <a:latin typeface="Calibri" panose="020F0502020204030204"/>
              </a:rPr>
              <a:t>i</a:t>
            </a:r>
            <a:r>
              <a:rPr lang="en-US" sz="3200" dirty="0">
                <a:solidFill>
                  <a:prstClr val="black"/>
                </a:solidFill>
                <a:latin typeface="Calibri" panose="020F0502020204030204"/>
              </a:rPr>
              <a:t> </a:t>
            </a:r>
            <a:r>
              <a:rPr lang="en-US" sz="3200" dirty="0" err="1">
                <a:solidFill>
                  <a:prstClr val="black"/>
                </a:solidFill>
                <a:latin typeface="Calibri" panose="020F0502020204030204"/>
              </a:rPr>
              <a:t>thắng</a:t>
            </a:r>
            <a:r>
              <a:rPr lang="en-US" sz="3200" b="1" dirty="0">
                <a:solidFill>
                  <a:prstClr val="black"/>
                </a:solidFill>
                <a:latin typeface="Calibri" panose="020F0502020204030204"/>
              </a:rPr>
              <a: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71777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left)">
                                      <p:cBhvr>
                                        <p:cTn id="14" dur="500"/>
                                        <p:tgtEl>
                                          <p:spTgt spid="16">
                                            <p:txEl>
                                              <p:pRg st="0" end="0"/>
                                            </p:txEl>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 calcmode="lin" valueType="num">
                                      <p:cBhvr>
                                        <p:cTn id="25" dur="500" fill="hold"/>
                                        <p:tgtEl>
                                          <p:spTgt spid="18"/>
                                        </p:tgtEl>
                                        <p:attrNameLst>
                                          <p:attrName>style.rotation</p:attrName>
                                        </p:attrNameLst>
                                      </p:cBhvr>
                                      <p:tavLst>
                                        <p:tav tm="0">
                                          <p:val>
                                            <p:fltVal val="360"/>
                                          </p:val>
                                        </p:tav>
                                        <p:tav tm="100000">
                                          <p:val>
                                            <p:fltVal val="0"/>
                                          </p:val>
                                        </p:tav>
                                      </p:tavLst>
                                    </p:anim>
                                    <p:animEffect transition="in" filter="fade">
                                      <p:cBhvr>
                                        <p:cTn id="26" dur="500"/>
                                        <p:tgtEl>
                                          <p:spTgt spid="18"/>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360"/>
                                          </p:val>
                                        </p:tav>
                                        <p:tav tm="100000">
                                          <p:val>
                                            <p:fltVal val="0"/>
                                          </p:val>
                                        </p:tav>
                                      </p:tavLst>
                                    </p:anim>
                                    <p:animEffect transition="in" filter="fade">
                                      <p:cBhvr>
                                        <p:cTn id="43" dur="500"/>
                                        <p:tgtEl>
                                          <p:spTgt spid="2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 calcmode="lin" valueType="num">
                                      <p:cBhvr>
                                        <p:cTn id="48" dur="500" fill="hold"/>
                                        <p:tgtEl>
                                          <p:spTgt spid="25"/>
                                        </p:tgtEl>
                                        <p:attrNameLst>
                                          <p:attrName>style.rotation</p:attrName>
                                        </p:attrNameLst>
                                      </p:cBhvr>
                                      <p:tavLst>
                                        <p:tav tm="0">
                                          <p:val>
                                            <p:fltVal val="360"/>
                                          </p:val>
                                        </p:tav>
                                        <p:tav tm="100000">
                                          <p:val>
                                            <p:fltVal val="0"/>
                                          </p:val>
                                        </p:tav>
                                      </p:tavLst>
                                    </p:anim>
                                    <p:animEffect transition="in" filter="fade">
                                      <p:cBhvr>
                                        <p:cTn id="49" dur="500"/>
                                        <p:tgtEl>
                                          <p:spTgt spid="25"/>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 calcmode="lin" valueType="num">
                                      <p:cBhvr>
                                        <p:cTn id="54" dur="500" fill="hold"/>
                                        <p:tgtEl>
                                          <p:spTgt spid="24"/>
                                        </p:tgtEl>
                                        <p:attrNameLst>
                                          <p:attrName>style.rotation</p:attrName>
                                        </p:attrNameLst>
                                      </p:cBhvr>
                                      <p:tavLst>
                                        <p:tav tm="0">
                                          <p:val>
                                            <p:fltVal val="360"/>
                                          </p:val>
                                        </p:tav>
                                        <p:tav tm="100000">
                                          <p:val>
                                            <p:fltVal val="0"/>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 calcmode="lin" valueType="num">
                                      <p:cBhvr>
                                        <p:cTn id="71" dur="500" fill="hold"/>
                                        <p:tgtEl>
                                          <p:spTgt spid="29"/>
                                        </p:tgtEl>
                                        <p:attrNameLst>
                                          <p:attrName>style.rotation</p:attrName>
                                        </p:attrNameLst>
                                      </p:cBhvr>
                                      <p:tavLst>
                                        <p:tav tm="0">
                                          <p:val>
                                            <p:fltVal val="360"/>
                                          </p:val>
                                        </p:tav>
                                        <p:tav tm="100000">
                                          <p:val>
                                            <p:fltVal val="0"/>
                                          </p:val>
                                        </p:tav>
                                      </p:tavLst>
                                    </p:anim>
                                    <p:animEffect transition="in" filter="fade">
                                      <p:cBhvr>
                                        <p:cTn id="72" dur="500"/>
                                        <p:tgtEl>
                                          <p:spTgt spid="29"/>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 calcmode="lin" valueType="num">
                                      <p:cBhvr>
                                        <p:cTn id="77" dur="500" fill="hold"/>
                                        <p:tgtEl>
                                          <p:spTgt spid="28"/>
                                        </p:tgtEl>
                                        <p:attrNameLst>
                                          <p:attrName>style.rotation</p:attrName>
                                        </p:attrNameLst>
                                      </p:cBhvr>
                                      <p:tavLst>
                                        <p:tav tm="0">
                                          <p:val>
                                            <p:fltVal val="360"/>
                                          </p:val>
                                        </p:tav>
                                        <p:tav tm="100000">
                                          <p:val>
                                            <p:fltVal val="0"/>
                                          </p:val>
                                        </p:tav>
                                      </p:tavLst>
                                    </p:anim>
                                    <p:animEffect transition="in" filter="fad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p:bldP spid="23" grpId="0" animBg="1"/>
      <p:bldP spid="24" grpId="0" animBg="1"/>
      <p:bldP spid="25" grpId="0" animBg="1"/>
      <p:bldP spid="26" grpId="0"/>
      <p:bldP spid="27" grpId="0" animBg="1"/>
      <p:bldP spid="28" grpId="0" animBg="1"/>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81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980"/>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1853" y="3200710"/>
            <a:ext cx="3986647" cy="3986647"/>
          </a:xfrm>
          <a:prstGeom prst="rect">
            <a:avLst/>
          </a:prstGeom>
        </p:spPr>
      </p:pic>
      <p:pic>
        <p:nvPicPr>
          <p:cNvPr id="2" name="Picture 1">
            <a:extLst>
              <a:ext uri="{FF2B5EF4-FFF2-40B4-BE49-F238E27FC236}">
                <a16:creationId xmlns:a16="http://schemas.microsoft.com/office/drawing/2014/main" id="{0F490138-1B2D-AE95-6150-F4ECFA0D1E42}"/>
              </a:ext>
            </a:extLst>
          </p:cNvPr>
          <p:cNvPicPr>
            <a:picLocks noChangeAspect="1"/>
          </p:cNvPicPr>
          <p:nvPr/>
        </p:nvPicPr>
        <p:blipFill>
          <a:blip r:embed="rId6"/>
          <a:stretch>
            <a:fillRect/>
          </a:stretch>
        </p:blipFill>
        <p:spPr>
          <a:xfrm>
            <a:off x="1284276" y="1264905"/>
            <a:ext cx="9772735" cy="3548180"/>
          </a:xfrm>
          <a:prstGeom prst="rect">
            <a:avLst/>
          </a:prstGeom>
        </p:spPr>
      </p:pic>
    </p:spTree>
    <p:extLst>
      <p:ext uri="{BB962C8B-B14F-4D97-AF65-F5344CB8AC3E}">
        <p14:creationId xmlns:p14="http://schemas.microsoft.com/office/powerpoint/2010/main" val="375291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3C24F08-7E23-3A17-7B6E-BBB0CD75C492}"/>
              </a:ext>
            </a:extLst>
          </p:cNvPr>
          <p:cNvSpPr/>
          <p:nvPr/>
        </p:nvSpPr>
        <p:spPr>
          <a:xfrm>
            <a:off x="562708" y="867508"/>
            <a:ext cx="9519138" cy="5618462"/>
          </a:xfrm>
          <a:prstGeom prst="roundRect">
            <a:avLst>
              <a:gd name="adj" fmla="val 4148"/>
            </a:avLst>
          </a:prstGeom>
          <a:solidFill>
            <a:schemeClr val="bg1"/>
          </a:solidFill>
          <a:ln w="76200">
            <a:solidFill>
              <a:srgbClr val="EAA4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FF8EED1-4BFE-49FC-F0AA-37BD5D6622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6889923" y="372030"/>
            <a:ext cx="6973650" cy="6973650"/>
          </a:xfrm>
          <a:prstGeom prst="rect">
            <a:avLst/>
          </a:prstGeom>
        </p:spPr>
      </p:pic>
      <p:pic>
        <p:nvPicPr>
          <p:cNvPr id="5" name="Picture 4">
            <a:extLst>
              <a:ext uri="{FF2B5EF4-FFF2-40B4-BE49-F238E27FC236}">
                <a16:creationId xmlns:a16="http://schemas.microsoft.com/office/drawing/2014/main" id="{1E03BFE6-4659-C78E-D60C-712D3237BE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3193875" y="-143785"/>
            <a:ext cx="4216405" cy="1939951"/>
          </a:xfrm>
          <a:prstGeom prst="rect">
            <a:avLst/>
          </a:prstGeom>
        </p:spPr>
      </p:pic>
      <p:sp>
        <p:nvSpPr>
          <p:cNvPr id="10" name="TextBox 9">
            <a:extLst>
              <a:ext uri="{FF2B5EF4-FFF2-40B4-BE49-F238E27FC236}">
                <a16:creationId xmlns:a16="http://schemas.microsoft.com/office/drawing/2014/main" id="{095B424E-3D15-B2DE-E438-96F77BCC7B9F}"/>
              </a:ext>
            </a:extLst>
          </p:cNvPr>
          <p:cNvSpPr txBox="1"/>
          <p:nvPr/>
        </p:nvSpPr>
        <p:spPr>
          <a:xfrm>
            <a:off x="1858108" y="345475"/>
            <a:ext cx="692833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rPr>
              <a:t>CÂU 1</a:t>
            </a:r>
          </a:p>
        </p:txBody>
      </p:sp>
      <p:pic>
        <p:nvPicPr>
          <p:cNvPr id="24" name="Picture 23">
            <a:extLst>
              <a:ext uri="{FF2B5EF4-FFF2-40B4-BE49-F238E27FC236}">
                <a16:creationId xmlns:a16="http://schemas.microsoft.com/office/drawing/2014/main" id="{92A34BA0-D439-2263-BCE2-34D7D09650D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5334" b="91832" l="48484" r="93449"/>
                    </a14:imgEffect>
                  </a14:imgLayer>
                </a14:imgProps>
              </a:ext>
              <a:ext uri="{28A0092B-C50C-407E-A947-70E740481C1C}">
                <a14:useLocalDpi xmlns:a14="http://schemas.microsoft.com/office/drawing/2010/main" val="0"/>
              </a:ext>
            </a:extLst>
          </a:blip>
          <a:srcRect l="52673" t="73327" r="4623" b="6044"/>
          <a:stretch/>
        </p:blipFill>
        <p:spPr>
          <a:xfrm>
            <a:off x="870950" y="3387810"/>
            <a:ext cx="4362372" cy="1754327"/>
          </a:xfrm>
          <a:prstGeom prst="rect">
            <a:avLst/>
          </a:prstGeom>
        </p:spPr>
      </p:pic>
      <p:sp>
        <p:nvSpPr>
          <p:cNvPr id="11" name="TextBox 10">
            <a:extLst>
              <a:ext uri="{FF2B5EF4-FFF2-40B4-BE49-F238E27FC236}">
                <a16:creationId xmlns:a16="http://schemas.microsoft.com/office/drawing/2014/main" id="{192F5E9F-4F9B-01CB-32CC-60D9119B682A}"/>
              </a:ext>
            </a:extLst>
          </p:cNvPr>
          <p:cNvSpPr txBox="1"/>
          <p:nvPr/>
        </p:nvSpPr>
        <p:spPr>
          <a:xfrm>
            <a:off x="919113" y="1535006"/>
            <a:ext cx="7867333" cy="1754326"/>
          </a:xfrm>
          <a:prstGeom prst="rect">
            <a:avLst/>
          </a:prstGeom>
          <a:noFill/>
        </p:spPr>
        <p:txBody>
          <a:bodyPr wrap="square">
            <a:spAutoFit/>
          </a:bodyPr>
          <a:lstStyle/>
          <a:p>
            <a:pPr lvl="0" algn="ctr">
              <a:defRPr/>
            </a:pPr>
            <a:r>
              <a:rPr lang="vi-VN" sz="3600" b="1" dirty="0">
                <a:solidFill>
                  <a:srgbClr val="C00000"/>
                </a:solidFill>
                <a:latin typeface="Cambria" panose="02040503050406030204" pitchFamily="18" charset="0"/>
                <a:ea typeface="Cambria" panose="02040503050406030204" pitchFamily="18" charset="0"/>
              </a:rPr>
              <a:t>Từ ngữ nào có thể điền vào chỗ trống để tạo thành câu hoàn chỉnh:</a:t>
            </a:r>
            <a:endParaRPr lang="en-US" sz="3600" b="1" dirty="0">
              <a:solidFill>
                <a:srgbClr val="C00000"/>
              </a:solidFill>
              <a:latin typeface="Cambria" panose="02040503050406030204" pitchFamily="18" charset="0"/>
              <a:ea typeface="Cambria" panose="02040503050406030204" pitchFamily="18" charset="0"/>
            </a:endParaRPr>
          </a:p>
          <a:p>
            <a:pPr lvl="0" algn="ctr">
              <a:defRPr/>
            </a:pPr>
            <a:r>
              <a:rPr lang="vi-VN" sz="3600" b="1" dirty="0">
                <a:solidFill>
                  <a:srgbClr val="C00000"/>
                </a:solidFill>
                <a:latin typeface="Cambria" panose="02040503050406030204" pitchFamily="18" charset="0"/>
                <a:ea typeface="Cambria" panose="02040503050406030204" pitchFamily="18" charset="0"/>
              </a:rPr>
              <a:t>Chiếc áo này rất …… với bạn đấy.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60D4E94-29C2-2D9C-4901-18C820F65999}"/>
              </a:ext>
            </a:extLst>
          </p:cNvPr>
          <p:cNvSpPr txBox="1"/>
          <p:nvPr/>
        </p:nvSpPr>
        <p:spPr>
          <a:xfrm>
            <a:off x="1330394" y="3828423"/>
            <a:ext cx="237436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rPr>
              <a:t>A. </a:t>
            </a:r>
            <a:r>
              <a:rPr lang="en-US" sz="4400" b="1" noProof="0" dirty="0" err="1">
                <a:solidFill>
                  <a:prstClr val="white"/>
                </a:solidFill>
                <a:latin typeface="Cambria" panose="02040503050406030204" pitchFamily="18" charset="0"/>
                <a:ea typeface="Cambria" panose="02040503050406030204" pitchFamily="18" charset="0"/>
                <a:cs typeface="Open Sans" panose="020B0606030504020204" pitchFamily="34" charset="0"/>
              </a:rPr>
              <a:t>ấm</a:t>
            </a:r>
            <a:r>
              <a:rPr lang="en-US" sz="4400" b="1" noProof="0" dirty="0">
                <a:solidFill>
                  <a:prstClr val="white"/>
                </a:solidFill>
                <a:latin typeface="Cambria" panose="02040503050406030204" pitchFamily="18" charset="0"/>
                <a:ea typeface="Cambria" panose="02040503050406030204" pitchFamily="18" charset="0"/>
                <a:cs typeface="Open Sans" panose="020B0606030504020204" pitchFamily="34" charset="0"/>
              </a:rPr>
              <a:t> </a:t>
            </a:r>
            <a:r>
              <a:rPr lang="en-US" sz="4400" b="1" noProof="0" dirty="0" err="1">
                <a:solidFill>
                  <a:prstClr val="white"/>
                </a:solidFill>
                <a:latin typeface="Cambria" panose="02040503050406030204" pitchFamily="18" charset="0"/>
                <a:ea typeface="Cambria" panose="02040503050406030204" pitchFamily="18" charset="0"/>
                <a:cs typeface="Open Sans" panose="020B0606030504020204" pitchFamily="34" charset="0"/>
              </a:rPr>
              <a:t>áp</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26" name="Picture 25">
            <a:extLst>
              <a:ext uri="{FF2B5EF4-FFF2-40B4-BE49-F238E27FC236}">
                <a16:creationId xmlns:a16="http://schemas.microsoft.com/office/drawing/2014/main" id="{8E6B7913-0F50-C046-D026-0DC2BCB8387F}"/>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2851" b="70886" l="4933" r="46664"/>
                    </a14:imgEffect>
                  </a14:imgLayer>
                </a14:imgProps>
              </a:ext>
              <a:ext uri="{28A0092B-C50C-407E-A947-70E740481C1C}">
                <a14:useLocalDpi xmlns:a14="http://schemas.microsoft.com/office/drawing/2010/main" val="0"/>
              </a:ext>
            </a:extLst>
          </a:blip>
          <a:srcRect l="2507" t="50923" r="50408" b="29077"/>
          <a:stretch/>
        </p:blipFill>
        <p:spPr>
          <a:xfrm>
            <a:off x="649650" y="4697330"/>
            <a:ext cx="4672627" cy="1720612"/>
          </a:xfrm>
          <a:prstGeom prst="rect">
            <a:avLst/>
          </a:prstGeom>
        </p:spPr>
      </p:pic>
      <p:pic>
        <p:nvPicPr>
          <p:cNvPr id="27" name="Picture 26">
            <a:extLst>
              <a:ext uri="{FF2B5EF4-FFF2-40B4-BE49-F238E27FC236}">
                <a16:creationId xmlns:a16="http://schemas.microsoft.com/office/drawing/2014/main" id="{988DB249-DA30-61F0-4806-AD53CDBADFC0}"/>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29438" b="48039" l="5661" r="47473"/>
                    </a14:imgEffect>
                  </a14:imgLayer>
                </a14:imgProps>
              </a:ext>
              <a:ext uri="{28A0092B-C50C-407E-A947-70E740481C1C}">
                <a14:useLocalDpi xmlns:a14="http://schemas.microsoft.com/office/drawing/2010/main" val="0"/>
              </a:ext>
            </a:extLst>
          </a:blip>
          <a:srcRect l="2507" t="27306" r="50408" b="51031"/>
          <a:stretch/>
        </p:blipFill>
        <p:spPr>
          <a:xfrm>
            <a:off x="4704416" y="3315713"/>
            <a:ext cx="4313909" cy="1720612"/>
          </a:xfrm>
          <a:prstGeom prst="rect">
            <a:avLst/>
          </a:prstGeom>
        </p:spPr>
      </p:pic>
      <p:pic>
        <p:nvPicPr>
          <p:cNvPr id="28" name="Picture 27">
            <a:extLst>
              <a:ext uri="{FF2B5EF4-FFF2-40B4-BE49-F238E27FC236}">
                <a16:creationId xmlns:a16="http://schemas.microsoft.com/office/drawing/2014/main" id="{ABA9D03F-6881-DB2E-9E94-BB4EFC6BC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4690746" y="4547253"/>
            <a:ext cx="4535868" cy="1809141"/>
          </a:xfrm>
          <a:prstGeom prst="rect">
            <a:avLst/>
          </a:prstGeom>
        </p:spPr>
      </p:pic>
      <p:sp>
        <p:nvSpPr>
          <p:cNvPr id="18" name="TextBox 17">
            <a:extLst>
              <a:ext uri="{FF2B5EF4-FFF2-40B4-BE49-F238E27FC236}">
                <a16:creationId xmlns:a16="http://schemas.microsoft.com/office/drawing/2014/main" id="{0FDCA7FE-945B-D4DC-39FC-53D3569A1738}"/>
              </a:ext>
            </a:extLst>
          </p:cNvPr>
          <p:cNvSpPr txBox="1"/>
          <p:nvPr/>
        </p:nvSpPr>
        <p:spPr>
          <a:xfrm>
            <a:off x="5334849" y="3828423"/>
            <a:ext cx="281359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rPr>
              <a:t>B. </a:t>
            </a:r>
            <a:r>
              <a:rPr lang="en-US" sz="4400" b="1" dirty="0" err="1">
                <a:solidFill>
                  <a:prstClr val="white"/>
                </a:solidFill>
                <a:latin typeface="Cambria" panose="02040503050406030204" pitchFamily="18" charset="0"/>
                <a:ea typeface="Cambria" panose="02040503050406030204" pitchFamily="18" charset="0"/>
                <a:cs typeface="Open Sans" panose="020B0606030504020204" pitchFamily="34" charset="0"/>
              </a:rPr>
              <a:t>đi</a:t>
            </a:r>
            <a:r>
              <a:rPr lang="en-US" sz="4400" b="1" dirty="0">
                <a:solidFill>
                  <a:prstClr val="white"/>
                </a:solidFill>
                <a:latin typeface="Cambria" panose="02040503050406030204" pitchFamily="18" charset="0"/>
                <a:ea typeface="Cambria" panose="02040503050406030204" pitchFamily="18" charset="0"/>
                <a:cs typeface="Open Sans" panose="020B0606030504020204" pitchFamily="34" charset="0"/>
              </a:rPr>
              <a:t> </a:t>
            </a:r>
            <a:r>
              <a:rPr lang="en-US" sz="4400" b="1" dirty="0" err="1">
                <a:solidFill>
                  <a:prstClr val="white"/>
                </a:solidFill>
                <a:latin typeface="Cambria" panose="02040503050406030204" pitchFamily="18" charset="0"/>
                <a:ea typeface="Cambria" panose="02040503050406030204" pitchFamily="18" charset="0"/>
                <a:cs typeface="Open Sans" panose="020B0606030504020204" pitchFamily="34" charset="0"/>
              </a:rPr>
              <a:t>đứng</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0" name="TextBox 19">
            <a:extLst>
              <a:ext uri="{FF2B5EF4-FFF2-40B4-BE49-F238E27FC236}">
                <a16:creationId xmlns:a16="http://schemas.microsoft.com/office/drawing/2014/main" id="{E62B9D5B-B987-62F9-8410-40F161512AFF}"/>
              </a:ext>
            </a:extLst>
          </p:cNvPr>
          <p:cNvSpPr txBox="1"/>
          <p:nvPr/>
        </p:nvSpPr>
        <p:spPr>
          <a:xfrm>
            <a:off x="1321004" y="5214234"/>
            <a:ext cx="283122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rPr>
              <a:t>C.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rPr>
              <a:t>màu</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rPr>
              <a:t>sắc</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2" name="TextBox 21">
            <a:extLst>
              <a:ext uri="{FF2B5EF4-FFF2-40B4-BE49-F238E27FC236}">
                <a16:creationId xmlns:a16="http://schemas.microsoft.com/office/drawing/2014/main" id="{934E270D-0E86-FE6D-AC9F-A70C13B3A918}"/>
              </a:ext>
            </a:extLst>
          </p:cNvPr>
          <p:cNvSpPr txBox="1"/>
          <p:nvPr/>
        </p:nvSpPr>
        <p:spPr>
          <a:xfrm>
            <a:off x="5318419" y="5190289"/>
            <a:ext cx="266194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rPr>
              <a:t>D.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rPr>
              <a:t>sở</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rPr>
              <a:t>hữu</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338667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Tieng-tinh-tinh-www_tiengdong_com (online-audio-converter.com).wav"/>
                                        </p:tgtEl>
                                      </p:cMediaNode>
                                    </p:audio>
                                  </p:subTnLst>
                                </p:cTn>
                              </p:par>
                              <p:par>
                                <p:cTn id="34" presetID="10" presetClass="exit" presetSubtype="0" fill="hold" nodeType="withEffect">
                                  <p:stCondLst>
                                    <p:cond delay="0"/>
                                  </p:stCondLst>
                                  <p:childTnLst>
                                    <p:animEffect transition="out" filter="fade">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7" grpId="0"/>
      <p:bldP spid="18" grpId="0"/>
      <p:bldP spid="18" grpId="1"/>
      <p:bldP spid="20" grpId="0"/>
      <p:bldP spid="20" grpId="1"/>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3C24F08-7E23-3A17-7B6E-BBB0CD75C492}"/>
              </a:ext>
            </a:extLst>
          </p:cNvPr>
          <p:cNvSpPr/>
          <p:nvPr/>
        </p:nvSpPr>
        <p:spPr>
          <a:xfrm>
            <a:off x="562708" y="867508"/>
            <a:ext cx="9519138" cy="5618462"/>
          </a:xfrm>
          <a:prstGeom prst="roundRect">
            <a:avLst>
              <a:gd name="adj" fmla="val 4148"/>
            </a:avLst>
          </a:prstGeom>
          <a:solidFill>
            <a:schemeClr val="bg1"/>
          </a:solidFill>
          <a:ln w="76200">
            <a:solidFill>
              <a:srgbClr val="EAA4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FF8EED1-4BFE-49FC-F0AA-37BD5D6622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6889923" y="372030"/>
            <a:ext cx="6973650" cy="6973650"/>
          </a:xfrm>
          <a:prstGeom prst="rect">
            <a:avLst/>
          </a:prstGeom>
        </p:spPr>
      </p:pic>
      <p:pic>
        <p:nvPicPr>
          <p:cNvPr id="5" name="Picture 4">
            <a:extLst>
              <a:ext uri="{FF2B5EF4-FFF2-40B4-BE49-F238E27FC236}">
                <a16:creationId xmlns:a16="http://schemas.microsoft.com/office/drawing/2014/main" id="{1E03BFE6-4659-C78E-D60C-712D3237BE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3193875" y="-143785"/>
            <a:ext cx="4216405" cy="1939951"/>
          </a:xfrm>
          <a:prstGeom prst="rect">
            <a:avLst/>
          </a:prstGeom>
        </p:spPr>
      </p:pic>
      <p:sp>
        <p:nvSpPr>
          <p:cNvPr id="10" name="TextBox 9">
            <a:extLst>
              <a:ext uri="{FF2B5EF4-FFF2-40B4-BE49-F238E27FC236}">
                <a16:creationId xmlns:a16="http://schemas.microsoft.com/office/drawing/2014/main" id="{095B424E-3D15-B2DE-E438-96F77BCC7B9F}"/>
              </a:ext>
            </a:extLst>
          </p:cNvPr>
          <p:cNvSpPr txBox="1"/>
          <p:nvPr/>
        </p:nvSpPr>
        <p:spPr>
          <a:xfrm>
            <a:off x="1858108" y="345475"/>
            <a:ext cx="692833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rPr>
              <a:t>CÂU 2</a:t>
            </a:r>
          </a:p>
        </p:txBody>
      </p:sp>
      <p:pic>
        <p:nvPicPr>
          <p:cNvPr id="24" name="Picture 23">
            <a:extLst>
              <a:ext uri="{FF2B5EF4-FFF2-40B4-BE49-F238E27FC236}">
                <a16:creationId xmlns:a16="http://schemas.microsoft.com/office/drawing/2014/main" id="{92A34BA0-D439-2263-BCE2-34D7D09650D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75334" b="91832" l="48484" r="93449"/>
                    </a14:imgEffect>
                  </a14:imgLayer>
                </a14:imgProps>
              </a:ext>
              <a:ext uri="{28A0092B-C50C-407E-A947-70E740481C1C}">
                <a14:useLocalDpi xmlns:a14="http://schemas.microsoft.com/office/drawing/2010/main" val="0"/>
              </a:ext>
            </a:extLst>
          </a:blip>
          <a:srcRect l="52673" t="73327" r="4623" b="6044"/>
          <a:stretch/>
        </p:blipFill>
        <p:spPr>
          <a:xfrm>
            <a:off x="870949" y="3387810"/>
            <a:ext cx="4463899" cy="1754327"/>
          </a:xfrm>
          <a:prstGeom prst="rect">
            <a:avLst/>
          </a:prstGeom>
        </p:spPr>
      </p:pic>
      <p:sp>
        <p:nvSpPr>
          <p:cNvPr id="11" name="TextBox 10">
            <a:extLst>
              <a:ext uri="{FF2B5EF4-FFF2-40B4-BE49-F238E27FC236}">
                <a16:creationId xmlns:a16="http://schemas.microsoft.com/office/drawing/2014/main" id="{192F5E9F-4F9B-01CB-32CC-60D9119B682A}"/>
              </a:ext>
            </a:extLst>
          </p:cNvPr>
          <p:cNvSpPr txBox="1"/>
          <p:nvPr/>
        </p:nvSpPr>
        <p:spPr>
          <a:xfrm>
            <a:off x="919113" y="1755391"/>
            <a:ext cx="7867333" cy="830997"/>
          </a:xfrm>
          <a:prstGeom prst="rect">
            <a:avLst/>
          </a:prstGeom>
          <a:noFill/>
        </p:spPr>
        <p:txBody>
          <a:bodyPr wrap="square">
            <a:spAutoFit/>
          </a:bodyPr>
          <a:lstStyle/>
          <a:p>
            <a:pPr lvl="0" algn="ctr">
              <a:defRPr/>
            </a:pPr>
            <a:r>
              <a:rPr lang="en-US" sz="4800" b="1">
                <a:solidFill>
                  <a:srgbClr val="C00000"/>
                </a:solidFill>
                <a:latin typeface="Cambria" panose="02040503050406030204" pitchFamily="18" charset="0"/>
                <a:ea typeface="Cambria" panose="02040503050406030204" pitchFamily="18" charset="0"/>
              </a:rPr>
              <a:t>Đâu là những động từ?</a:t>
            </a:r>
            <a:endParaRPr kumimoji="0" lang="en-US" sz="4800" b="1" i="0" u="none" strike="noStrike" kern="1200" cap="none" spc="0" normalizeH="0" baseline="0" noProof="0" dirty="0">
              <a:ln>
                <a:noFill/>
              </a:ln>
              <a:solidFill>
                <a:srgbClr val="C00000"/>
              </a:solidFill>
              <a:effectLst/>
              <a:highlight>
                <a:srgbClr val="FFFFFF"/>
              </a:highligh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60D4E94-29C2-2D9C-4901-18C820F65999}"/>
              </a:ext>
            </a:extLst>
          </p:cNvPr>
          <p:cNvSpPr txBox="1"/>
          <p:nvPr/>
        </p:nvSpPr>
        <p:spPr>
          <a:xfrm>
            <a:off x="1330394" y="3828423"/>
            <a:ext cx="3174202" cy="584775"/>
          </a:xfrm>
          <a:prstGeom prst="rect">
            <a:avLst/>
          </a:prstGeom>
          <a:noFill/>
        </p:spPr>
        <p:txBody>
          <a:bodyPr wrap="none" rtlCol="0">
            <a:spAutoFit/>
          </a:bodyPr>
          <a:lstStyle/>
          <a:p>
            <a:pPr lvl="0">
              <a:defRPr/>
            </a:pPr>
            <a:r>
              <a:rPr lang="en-US" sz="3200" b="1" dirty="0">
                <a:solidFill>
                  <a:srgbClr val="002060"/>
                </a:solidFill>
                <a:latin typeface="Cambria" panose="02040503050406030204" pitchFamily="18" charset="0"/>
                <a:ea typeface="Cambria" panose="02040503050406030204" pitchFamily="18" charset="0"/>
                <a:cs typeface="Open Sans" panose="020B0606030504020204" pitchFamily="34" charset="0"/>
              </a:rPr>
              <a:t>A. </a:t>
            </a:r>
            <a:r>
              <a:rPr lang="en-US" sz="32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bé</a:t>
            </a:r>
            <a:r>
              <a:rPr lang="en-US" sz="32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32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vàng</a:t>
            </a:r>
            <a:r>
              <a:rPr lang="en-US" sz="32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32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tròn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26" name="Picture 25">
            <a:extLst>
              <a:ext uri="{FF2B5EF4-FFF2-40B4-BE49-F238E27FC236}">
                <a16:creationId xmlns:a16="http://schemas.microsoft.com/office/drawing/2014/main" id="{8E6B7913-0F50-C046-D026-0DC2BCB8387F}"/>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2851" b="70886" l="4933" r="46664"/>
                    </a14:imgEffect>
                  </a14:imgLayer>
                </a14:imgProps>
              </a:ext>
              <a:ext uri="{28A0092B-C50C-407E-A947-70E740481C1C}">
                <a14:useLocalDpi xmlns:a14="http://schemas.microsoft.com/office/drawing/2010/main" val="0"/>
              </a:ext>
            </a:extLst>
          </a:blip>
          <a:srcRect l="2507" t="50923" r="50408" b="29077"/>
          <a:stretch/>
        </p:blipFill>
        <p:spPr>
          <a:xfrm>
            <a:off x="649650" y="4697330"/>
            <a:ext cx="4778877" cy="1720612"/>
          </a:xfrm>
          <a:prstGeom prst="rect">
            <a:avLst/>
          </a:prstGeom>
        </p:spPr>
      </p:pic>
      <p:pic>
        <p:nvPicPr>
          <p:cNvPr id="27" name="Picture 26">
            <a:extLst>
              <a:ext uri="{FF2B5EF4-FFF2-40B4-BE49-F238E27FC236}">
                <a16:creationId xmlns:a16="http://schemas.microsoft.com/office/drawing/2014/main" id="{988DB249-DA30-61F0-4806-AD53CDBADFC0}"/>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29438" b="48039" l="5661" r="47473"/>
                    </a14:imgEffect>
                  </a14:imgLayer>
                </a14:imgProps>
              </a:ext>
              <a:ext uri="{28A0092B-C50C-407E-A947-70E740481C1C}">
                <a14:useLocalDpi xmlns:a14="http://schemas.microsoft.com/office/drawing/2010/main" val="0"/>
              </a:ext>
            </a:extLst>
          </a:blip>
          <a:srcRect l="2507" t="27306" r="50408" b="51031"/>
          <a:stretch/>
        </p:blipFill>
        <p:spPr>
          <a:xfrm>
            <a:off x="4704416" y="3315713"/>
            <a:ext cx="4313909" cy="1720612"/>
          </a:xfrm>
          <a:prstGeom prst="rect">
            <a:avLst/>
          </a:prstGeom>
        </p:spPr>
      </p:pic>
      <p:pic>
        <p:nvPicPr>
          <p:cNvPr id="28" name="Picture 27">
            <a:extLst>
              <a:ext uri="{FF2B5EF4-FFF2-40B4-BE49-F238E27FC236}">
                <a16:creationId xmlns:a16="http://schemas.microsoft.com/office/drawing/2014/main" id="{ABA9D03F-6881-DB2E-9E94-BB4EFC6BC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4690746" y="4547253"/>
            <a:ext cx="4535868" cy="1809141"/>
          </a:xfrm>
          <a:prstGeom prst="rect">
            <a:avLst/>
          </a:prstGeom>
        </p:spPr>
      </p:pic>
      <p:sp>
        <p:nvSpPr>
          <p:cNvPr id="18" name="TextBox 17">
            <a:extLst>
              <a:ext uri="{FF2B5EF4-FFF2-40B4-BE49-F238E27FC236}">
                <a16:creationId xmlns:a16="http://schemas.microsoft.com/office/drawing/2014/main" id="{0FDCA7FE-945B-D4DC-39FC-53D3569A1738}"/>
              </a:ext>
            </a:extLst>
          </p:cNvPr>
          <p:cNvSpPr txBox="1"/>
          <p:nvPr/>
        </p:nvSpPr>
        <p:spPr>
          <a:xfrm>
            <a:off x="5334849" y="3828423"/>
            <a:ext cx="31325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rPr>
              <a:t>B. </a:t>
            </a:r>
            <a:r>
              <a:rPr lang="en-US" sz="36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đi</a:t>
            </a:r>
            <a:r>
              <a:rPr lang="en-US" sz="36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36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đậu</a:t>
            </a:r>
            <a:r>
              <a:rPr lang="en-US" sz="36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36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nấp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0" name="TextBox 19">
            <a:extLst>
              <a:ext uri="{FF2B5EF4-FFF2-40B4-BE49-F238E27FC236}">
                <a16:creationId xmlns:a16="http://schemas.microsoft.com/office/drawing/2014/main" id="{E62B9D5B-B987-62F9-8410-40F161512AFF}"/>
              </a:ext>
            </a:extLst>
          </p:cNvPr>
          <p:cNvSpPr txBox="1"/>
          <p:nvPr/>
        </p:nvSpPr>
        <p:spPr>
          <a:xfrm>
            <a:off x="1321004" y="5214234"/>
            <a:ext cx="3398366" cy="523220"/>
          </a:xfrm>
          <a:prstGeom prst="rect">
            <a:avLst/>
          </a:prstGeom>
          <a:noFill/>
        </p:spPr>
        <p:txBody>
          <a:bodyPr wrap="non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C. trời, sương, nắng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2" name="TextBox 21">
            <a:extLst>
              <a:ext uri="{FF2B5EF4-FFF2-40B4-BE49-F238E27FC236}">
                <a16:creationId xmlns:a16="http://schemas.microsoft.com/office/drawing/2014/main" id="{934E270D-0E86-FE6D-AC9F-A70C13B3A918}"/>
              </a:ext>
            </a:extLst>
          </p:cNvPr>
          <p:cNvSpPr txBox="1"/>
          <p:nvPr/>
        </p:nvSpPr>
        <p:spPr>
          <a:xfrm>
            <a:off x="5318419" y="5190289"/>
            <a:ext cx="34299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rPr>
              <a:t>D. </a:t>
            </a:r>
            <a:r>
              <a:rPr lang="en-US" sz="32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đỏ</a:t>
            </a:r>
            <a:r>
              <a:rPr lang="en-US" sz="32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32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xanh</a:t>
            </a:r>
            <a:r>
              <a:rPr lang="en-US" sz="32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32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trắng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27256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Tieng-tinh-tinh-www_tiengdong_com (online-audio-converter.com).wav"/>
                                        </p:tgtEl>
                                      </p:cMediaNode>
                                    </p:audio>
                                  </p:subTnLst>
                                </p:cTn>
                              </p:par>
                              <p:par>
                                <p:cTn id="36" presetID="10" presetClass="exit" presetSubtype="0" fill="hold" grpId="1"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7" grpId="0"/>
      <p:bldP spid="17" grpId="1"/>
      <p:bldP spid="18" grpId="0"/>
      <p:bldP spid="20" grpId="0"/>
      <p:bldP spid="20" grpId="1"/>
      <p:bldP spid="22" grpId="0"/>
      <p:bldP spid="2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3C24F08-7E23-3A17-7B6E-BBB0CD75C492}"/>
              </a:ext>
            </a:extLst>
          </p:cNvPr>
          <p:cNvSpPr/>
          <p:nvPr/>
        </p:nvSpPr>
        <p:spPr>
          <a:xfrm>
            <a:off x="562708" y="867508"/>
            <a:ext cx="9519138" cy="5618462"/>
          </a:xfrm>
          <a:prstGeom prst="roundRect">
            <a:avLst>
              <a:gd name="adj" fmla="val 4148"/>
            </a:avLst>
          </a:prstGeom>
          <a:solidFill>
            <a:schemeClr val="bg1"/>
          </a:solidFill>
          <a:ln w="76200">
            <a:solidFill>
              <a:srgbClr val="EAA4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FF8EED1-4BFE-49FC-F0AA-37BD5D6622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6889923" y="372030"/>
            <a:ext cx="6973650" cy="6973650"/>
          </a:xfrm>
          <a:prstGeom prst="rect">
            <a:avLst/>
          </a:prstGeom>
        </p:spPr>
      </p:pic>
      <p:pic>
        <p:nvPicPr>
          <p:cNvPr id="5" name="Picture 4">
            <a:extLst>
              <a:ext uri="{FF2B5EF4-FFF2-40B4-BE49-F238E27FC236}">
                <a16:creationId xmlns:a16="http://schemas.microsoft.com/office/drawing/2014/main" id="{1E03BFE6-4659-C78E-D60C-712D3237BE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3193875" y="-143785"/>
            <a:ext cx="4216405" cy="1939951"/>
          </a:xfrm>
          <a:prstGeom prst="rect">
            <a:avLst/>
          </a:prstGeom>
        </p:spPr>
      </p:pic>
      <p:sp>
        <p:nvSpPr>
          <p:cNvPr id="10" name="TextBox 9">
            <a:extLst>
              <a:ext uri="{FF2B5EF4-FFF2-40B4-BE49-F238E27FC236}">
                <a16:creationId xmlns:a16="http://schemas.microsoft.com/office/drawing/2014/main" id="{095B424E-3D15-B2DE-E438-96F77BCC7B9F}"/>
              </a:ext>
            </a:extLst>
          </p:cNvPr>
          <p:cNvSpPr txBox="1"/>
          <p:nvPr/>
        </p:nvSpPr>
        <p:spPr>
          <a:xfrm>
            <a:off x="1858108" y="345475"/>
            <a:ext cx="692833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rPr>
              <a:t>CÂU 3</a:t>
            </a:r>
          </a:p>
        </p:txBody>
      </p:sp>
      <p:pic>
        <p:nvPicPr>
          <p:cNvPr id="24" name="Picture 23">
            <a:extLst>
              <a:ext uri="{FF2B5EF4-FFF2-40B4-BE49-F238E27FC236}">
                <a16:creationId xmlns:a16="http://schemas.microsoft.com/office/drawing/2014/main" id="{92A34BA0-D439-2263-BCE2-34D7D09650D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75334" b="91832" l="48484" r="93449"/>
                    </a14:imgEffect>
                  </a14:imgLayer>
                </a14:imgProps>
              </a:ext>
              <a:ext uri="{28A0092B-C50C-407E-A947-70E740481C1C}">
                <a14:useLocalDpi xmlns:a14="http://schemas.microsoft.com/office/drawing/2010/main" val="0"/>
              </a:ext>
            </a:extLst>
          </a:blip>
          <a:srcRect l="52673" t="73327" r="4623" b="6044"/>
          <a:stretch/>
        </p:blipFill>
        <p:spPr>
          <a:xfrm>
            <a:off x="870950" y="3387810"/>
            <a:ext cx="4362372" cy="1754327"/>
          </a:xfrm>
          <a:prstGeom prst="rect">
            <a:avLst/>
          </a:prstGeom>
        </p:spPr>
      </p:pic>
      <p:sp>
        <p:nvSpPr>
          <p:cNvPr id="11" name="TextBox 10">
            <a:extLst>
              <a:ext uri="{FF2B5EF4-FFF2-40B4-BE49-F238E27FC236}">
                <a16:creationId xmlns:a16="http://schemas.microsoft.com/office/drawing/2014/main" id="{192F5E9F-4F9B-01CB-32CC-60D9119B682A}"/>
              </a:ext>
            </a:extLst>
          </p:cNvPr>
          <p:cNvSpPr txBox="1"/>
          <p:nvPr/>
        </p:nvSpPr>
        <p:spPr>
          <a:xfrm>
            <a:off x="1089234" y="1939043"/>
            <a:ext cx="8099212" cy="769441"/>
          </a:xfrm>
          <a:prstGeom prst="rect">
            <a:avLst/>
          </a:prstGeom>
          <a:noFill/>
        </p:spPr>
        <p:txBody>
          <a:bodyPr wrap="square">
            <a:spAutoFit/>
          </a:bodyPr>
          <a:lstStyle/>
          <a:p>
            <a:pPr lvl="0" algn="ctr">
              <a:defRPr/>
            </a:pPr>
            <a:r>
              <a:rPr lang="vi-VN" sz="4400" b="1" dirty="0">
                <a:solidFill>
                  <a:srgbClr val="C00000"/>
                </a:solidFill>
                <a:latin typeface="Cambria" panose="02040503050406030204" pitchFamily="18" charset="0"/>
                <a:ea typeface="Cambria" panose="02040503050406030204" pitchFamily="18" charset="0"/>
              </a:rPr>
              <a:t>Đâu là những danh từ?</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60D4E94-29C2-2D9C-4901-18C820F65999}"/>
              </a:ext>
            </a:extLst>
          </p:cNvPr>
          <p:cNvSpPr txBox="1"/>
          <p:nvPr/>
        </p:nvSpPr>
        <p:spPr>
          <a:xfrm>
            <a:off x="1330394" y="3828423"/>
            <a:ext cx="3199594" cy="523220"/>
          </a:xfrm>
          <a:prstGeom prst="rect">
            <a:avLst/>
          </a:prstGeom>
          <a:noFill/>
        </p:spPr>
        <p:txBody>
          <a:bodyPr wrap="none" rtlCol="0">
            <a:spAutoFit/>
          </a:bodyPr>
          <a:lstStyle/>
          <a:p>
            <a:pPr lvl="0">
              <a:defRPr/>
            </a:pP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ẩn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nấp</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tan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biến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26" name="Picture 25">
            <a:extLst>
              <a:ext uri="{FF2B5EF4-FFF2-40B4-BE49-F238E27FC236}">
                <a16:creationId xmlns:a16="http://schemas.microsoft.com/office/drawing/2014/main" id="{8E6B7913-0F50-C046-D026-0DC2BCB8387F}"/>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2851" b="70886" l="4933" r="46664"/>
                    </a14:imgEffect>
                  </a14:imgLayer>
                </a14:imgProps>
              </a:ext>
              <a:ext uri="{28A0092B-C50C-407E-A947-70E740481C1C}">
                <a14:useLocalDpi xmlns:a14="http://schemas.microsoft.com/office/drawing/2010/main" val="0"/>
              </a:ext>
            </a:extLst>
          </a:blip>
          <a:srcRect l="2507" t="50923" r="50408" b="29077"/>
          <a:stretch/>
        </p:blipFill>
        <p:spPr>
          <a:xfrm>
            <a:off x="649650" y="4697330"/>
            <a:ext cx="4672627" cy="1720612"/>
          </a:xfrm>
          <a:prstGeom prst="rect">
            <a:avLst/>
          </a:prstGeom>
        </p:spPr>
      </p:pic>
      <p:pic>
        <p:nvPicPr>
          <p:cNvPr id="27" name="Picture 26">
            <a:extLst>
              <a:ext uri="{FF2B5EF4-FFF2-40B4-BE49-F238E27FC236}">
                <a16:creationId xmlns:a16="http://schemas.microsoft.com/office/drawing/2014/main" id="{988DB249-DA30-61F0-4806-AD53CDBADFC0}"/>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29438" b="48039" l="5661" r="47473"/>
                    </a14:imgEffect>
                  </a14:imgLayer>
                </a14:imgProps>
              </a:ext>
              <a:ext uri="{28A0092B-C50C-407E-A947-70E740481C1C}">
                <a14:useLocalDpi xmlns:a14="http://schemas.microsoft.com/office/drawing/2010/main" val="0"/>
              </a:ext>
            </a:extLst>
          </a:blip>
          <a:srcRect l="2507" t="27306" r="50408" b="51031"/>
          <a:stretch/>
        </p:blipFill>
        <p:spPr>
          <a:xfrm>
            <a:off x="4704416" y="3315713"/>
            <a:ext cx="4313909" cy="1720612"/>
          </a:xfrm>
          <a:prstGeom prst="rect">
            <a:avLst/>
          </a:prstGeom>
        </p:spPr>
      </p:pic>
      <p:pic>
        <p:nvPicPr>
          <p:cNvPr id="28" name="Picture 27">
            <a:extLst>
              <a:ext uri="{FF2B5EF4-FFF2-40B4-BE49-F238E27FC236}">
                <a16:creationId xmlns:a16="http://schemas.microsoft.com/office/drawing/2014/main" id="{ABA9D03F-6881-DB2E-9E94-BB4EFC6BC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4690746" y="4547253"/>
            <a:ext cx="4535868" cy="1809141"/>
          </a:xfrm>
          <a:prstGeom prst="rect">
            <a:avLst/>
          </a:prstGeom>
        </p:spPr>
      </p:pic>
      <p:sp>
        <p:nvSpPr>
          <p:cNvPr id="18" name="TextBox 17">
            <a:extLst>
              <a:ext uri="{FF2B5EF4-FFF2-40B4-BE49-F238E27FC236}">
                <a16:creationId xmlns:a16="http://schemas.microsoft.com/office/drawing/2014/main" id="{0FDCA7FE-945B-D4DC-39FC-53D3569A1738}"/>
              </a:ext>
            </a:extLst>
          </p:cNvPr>
          <p:cNvSpPr txBox="1"/>
          <p:nvPr/>
        </p:nvSpPr>
        <p:spPr>
          <a:xfrm>
            <a:off x="5523545" y="3807158"/>
            <a:ext cx="2833645" cy="954107"/>
          </a:xfrm>
          <a:prstGeom prst="rect">
            <a:avLst/>
          </a:prstGeom>
          <a:noFill/>
        </p:spPr>
        <p:txBody>
          <a:bodyPr wrap="square" rtlCol="0">
            <a:spAutoFit/>
          </a:bodyPr>
          <a:lstStyle/>
          <a:p>
            <a:pPr lvl="0">
              <a:defRPr/>
            </a:pP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B. nhỏ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xíu</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tròn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xoe</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0" name="TextBox 19">
            <a:extLst>
              <a:ext uri="{FF2B5EF4-FFF2-40B4-BE49-F238E27FC236}">
                <a16:creationId xmlns:a16="http://schemas.microsoft.com/office/drawing/2014/main" id="{E62B9D5B-B987-62F9-8410-40F161512AFF}"/>
              </a:ext>
            </a:extLst>
          </p:cNvPr>
          <p:cNvSpPr txBox="1"/>
          <p:nvPr/>
        </p:nvSpPr>
        <p:spPr>
          <a:xfrm>
            <a:off x="1616149" y="5139806"/>
            <a:ext cx="2806996" cy="954107"/>
          </a:xfrm>
          <a:prstGeom prst="rect">
            <a:avLst/>
          </a:prstGeom>
          <a:noFill/>
        </p:spPr>
        <p:txBody>
          <a:bodyPr wrap="square" rtlCol="0">
            <a:spAutoFit/>
          </a:bodyPr>
          <a:lstStyle/>
          <a:p>
            <a:pPr lvl="0">
              <a:defRPr/>
            </a:pP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C.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ánh</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nắng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cánh</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đồng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2" name="TextBox 21">
            <a:extLst>
              <a:ext uri="{FF2B5EF4-FFF2-40B4-BE49-F238E27FC236}">
                <a16:creationId xmlns:a16="http://schemas.microsoft.com/office/drawing/2014/main" id="{934E270D-0E86-FE6D-AC9F-A70C13B3A918}"/>
              </a:ext>
            </a:extLst>
          </p:cNvPr>
          <p:cNvSpPr txBox="1"/>
          <p:nvPr/>
        </p:nvSpPr>
        <p:spPr>
          <a:xfrm>
            <a:off x="5677237" y="5190289"/>
            <a:ext cx="25629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rPr>
              <a:t>D. </a:t>
            </a:r>
            <a:r>
              <a:rPr lang="en-US" sz="2400" b="1" dirty="0">
                <a:solidFill>
                  <a:srgbClr val="002060"/>
                </a:solidFill>
                <a:latin typeface="Cambria" panose="02040503050406030204" pitchFamily="18" charset="0"/>
                <a:ea typeface="Cambria" panose="02040503050406030204" pitchFamily="18" charset="0"/>
                <a:cs typeface="Open Sans" panose="020B0606030504020204" pitchFamily="34" charset="0"/>
              </a:rPr>
              <a:t>X</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rPr>
              <a:t>anh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rPr>
              <a:t>tươi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rPr>
              <a:t>,</a:t>
            </a:r>
            <a:r>
              <a:rPr kumimoji="0" lang="en-US" sz="2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2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rPr>
              <a:t>đỏ</a:t>
            </a:r>
            <a:r>
              <a:rPr kumimoji="0" lang="en-US" sz="2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2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rPr>
              <a:t>thắm</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99202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Tieng-tinh-tinh-www_tiengdong_com (online-audio-converter.com).wav"/>
                                        </p:tgtEl>
                                      </p:cMediaNode>
                                    </p:audio>
                                  </p:sub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Tieng-tinh-tinh-www_tiengdong_com (online-audio-converter.com).wav"/>
                                        </p:tgtEl>
                                      </p:cMediaNode>
                                    </p:audio>
                                  </p:subTnLst>
                                </p:cTn>
                              </p:par>
                              <p:par>
                                <p:cTn id="37" presetID="1" presetClass="exit" presetSubtype="0" fill="hold"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Tieng-tinh-tinh-www_tiengdong_com (online-audio-converter.com).wav"/>
                                        </p:tgtEl>
                                      </p:cMediaNode>
                                    </p:audio>
                                  </p:subTnLst>
                                </p:cTn>
                              </p:par>
                              <p:par>
                                <p:cTn id="39" presetID="1" presetClass="exit" presetSubtype="0" fill="hold" nodeType="withEffect">
                                  <p:stCondLst>
                                    <p:cond delay="0"/>
                                  </p:stCondLst>
                                  <p:childTnLst>
                                    <p:set>
                                      <p:cBhvr>
                                        <p:cTn id="40"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Tieng-tinh-tinh-www_tiengdong_com (online-audio-converter.com).wav"/>
                                        </p:tgtEl>
                                      </p:cMediaNode>
                                    </p:audio>
                                  </p:subTnLst>
                                </p:cTn>
                              </p:par>
                              <p:par>
                                <p:cTn id="41" presetID="1" presetClass="exit" presetSubtype="0" fill="hold" grpId="1"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Tieng-tinh-tinh-www_tiengdong_com (online-audio-converter.com).wav"/>
                                        </p:tgtEl>
                                      </p:cMediaNode>
                                    </p:audio>
                                  </p:subTnLst>
                                </p:cTn>
                              </p:par>
                              <p:par>
                                <p:cTn id="43" presetID="1" presetClass="exit" presetSubtype="0" fill="hold" grpId="1"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7" grpId="0"/>
      <p:bldP spid="17" grpId="1"/>
      <p:bldP spid="18" grpId="0"/>
      <p:bldP spid="18" grpId="1"/>
      <p:bldP spid="20" grpId="0"/>
      <p:bldP spid="22" grpId="0"/>
      <p:bldP spid="2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2796835-51FC-AB31-9AD3-B166DA515834}"/>
              </a:ext>
            </a:extLst>
          </p:cNvPr>
          <p:cNvPicPr>
            <a:picLocks noChangeAspect="1"/>
          </p:cNvPicPr>
          <p:nvPr/>
        </p:nvPicPr>
        <p:blipFill>
          <a:blip r:embed="rId3"/>
          <a:stretch>
            <a:fillRect/>
          </a:stretch>
        </p:blipFill>
        <p:spPr>
          <a:xfrm>
            <a:off x="-1359876" y="1733771"/>
            <a:ext cx="10996246" cy="5582305"/>
          </a:xfrm>
          <a:prstGeom prst="rect">
            <a:avLst/>
          </a:prstGeom>
        </p:spPr>
      </p:pic>
      <p:grpSp>
        <p:nvGrpSpPr>
          <p:cNvPr id="26" name="Group 25">
            <a:extLst>
              <a:ext uri="{FF2B5EF4-FFF2-40B4-BE49-F238E27FC236}">
                <a16:creationId xmlns:a16="http://schemas.microsoft.com/office/drawing/2014/main" id="{02B77B8A-0E71-B2FC-5015-AA31A1D34E71}"/>
              </a:ext>
            </a:extLst>
          </p:cNvPr>
          <p:cNvGrpSpPr/>
          <p:nvPr/>
        </p:nvGrpSpPr>
        <p:grpSpPr>
          <a:xfrm>
            <a:off x="1992923" y="0"/>
            <a:ext cx="7877534" cy="3192088"/>
            <a:chOff x="1992923" y="0"/>
            <a:chExt cx="7877534" cy="3192088"/>
          </a:xfrm>
        </p:grpSpPr>
        <p:pic>
          <p:nvPicPr>
            <p:cNvPr id="25" name="Picture 24">
              <a:extLst>
                <a:ext uri="{FF2B5EF4-FFF2-40B4-BE49-F238E27FC236}">
                  <a16:creationId xmlns:a16="http://schemas.microsoft.com/office/drawing/2014/main" id="{B892C015-B759-F6F3-7253-050E1077A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923" y="0"/>
              <a:ext cx="7877534" cy="3192088"/>
            </a:xfrm>
            <a:prstGeom prst="rect">
              <a:avLst/>
            </a:prstGeom>
          </p:spPr>
        </p:pic>
        <p:sp>
          <p:nvSpPr>
            <p:cNvPr id="23" name="TextBox 22">
              <a:extLst>
                <a:ext uri="{FF2B5EF4-FFF2-40B4-BE49-F238E27FC236}">
                  <a16:creationId xmlns:a16="http://schemas.microsoft.com/office/drawing/2014/main" id="{BCCB5596-A4FE-B357-0FE1-AB0A4CEF54A1}"/>
                </a:ext>
              </a:extLst>
            </p:cNvPr>
            <p:cNvSpPr txBox="1"/>
            <p:nvPr/>
          </p:nvSpPr>
          <p:spPr>
            <a:xfrm>
              <a:off x="3082982" y="995879"/>
              <a:ext cx="569741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Cảm</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ơn</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phá</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thành</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công</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vụ</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án</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grpSp>
    </p:spTree>
    <p:extLst>
      <p:ext uri="{BB962C8B-B14F-4D97-AF65-F5344CB8AC3E}">
        <p14:creationId xmlns:p14="http://schemas.microsoft.com/office/powerpoint/2010/main" val="390877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09" y="-7013"/>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7029" y="3771197"/>
            <a:ext cx="3372430" cy="3372430"/>
          </a:xfrm>
          <a:prstGeom prst="rect">
            <a:avLst/>
          </a:prstGeom>
        </p:spPr>
      </p:pic>
      <p:pic>
        <p:nvPicPr>
          <p:cNvPr id="4" name="Picture 3">
            <a:extLst>
              <a:ext uri="{FF2B5EF4-FFF2-40B4-BE49-F238E27FC236}">
                <a16:creationId xmlns:a16="http://schemas.microsoft.com/office/drawing/2014/main" id="{5558F15C-744E-FBEA-1380-1A47D7A485B1}"/>
              </a:ext>
            </a:extLst>
          </p:cNvPr>
          <p:cNvPicPr>
            <a:picLocks noChangeAspect="1"/>
          </p:cNvPicPr>
          <p:nvPr/>
        </p:nvPicPr>
        <p:blipFill>
          <a:blip r:embed="rId6"/>
          <a:stretch>
            <a:fillRect/>
          </a:stretch>
        </p:blipFill>
        <p:spPr>
          <a:xfrm>
            <a:off x="3077091" y="1246594"/>
            <a:ext cx="5675868" cy="859611"/>
          </a:xfrm>
          <a:prstGeom prst="rect">
            <a:avLst/>
          </a:prstGeom>
        </p:spPr>
      </p:pic>
      <p:pic>
        <p:nvPicPr>
          <p:cNvPr id="7" name="Picture 6">
            <a:extLst>
              <a:ext uri="{FF2B5EF4-FFF2-40B4-BE49-F238E27FC236}">
                <a16:creationId xmlns:a16="http://schemas.microsoft.com/office/drawing/2014/main" id="{13062D7D-B665-639F-B9F8-A539DB876336}"/>
              </a:ext>
            </a:extLst>
          </p:cNvPr>
          <p:cNvPicPr>
            <a:picLocks noChangeAspect="1"/>
          </p:cNvPicPr>
          <p:nvPr/>
        </p:nvPicPr>
        <p:blipFill>
          <a:blip r:embed="rId7"/>
          <a:stretch>
            <a:fillRect/>
          </a:stretch>
        </p:blipFill>
        <p:spPr>
          <a:xfrm>
            <a:off x="1809400" y="2221133"/>
            <a:ext cx="8077900" cy="2225233"/>
          </a:xfrm>
          <a:prstGeom prst="rect">
            <a:avLst/>
          </a:prstGeom>
        </p:spPr>
      </p:pic>
    </p:spTree>
    <p:extLst>
      <p:ext uri="{BB962C8B-B14F-4D97-AF65-F5344CB8AC3E}">
        <p14:creationId xmlns:p14="http://schemas.microsoft.com/office/powerpoint/2010/main" val="296340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Tìm từ chỉ đặc điểm theo yêu cầu dưới đây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887200" y="6507384"/>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mbria" panose="02040503050406030204" pitchFamily="18" charset="0"/>
                <a:ea typeface="Cambria" panose="02040503050406030204" pitchFamily="18" charset="0"/>
              </a:rPr>
              <a:t>4</a:t>
            </a: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mbria" panose="02040503050406030204" pitchFamily="18" charset="0"/>
                <a:ea typeface="Cambria" panose="02040503050406030204" pitchFamily="18" charset="0"/>
              </a:rPr>
              <a:t>8</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838200" y="14287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Vị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quả</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táo</a:t>
            </a:r>
            <a:endParaRPr lang="en-US" sz="3600"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65BB65B1-B993-EC3C-AAD1-36563BAEE624}"/>
              </a:ext>
            </a:extLst>
          </p:cNvPr>
          <p:cNvSpPr/>
          <p:nvPr/>
        </p:nvSpPr>
        <p:spPr>
          <a:xfrm>
            <a:off x="3695699" y="13906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hồng</a:t>
            </a:r>
            <a:endParaRPr lang="en-US" sz="36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231AC8A-17E4-0CEB-7B58-A408CAA3B947}"/>
              </a:ext>
            </a:extLst>
          </p:cNvPr>
          <p:cNvSpPr/>
          <p:nvPr/>
        </p:nvSpPr>
        <p:spPr>
          <a:xfrm>
            <a:off x="7334249" y="1352550"/>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Kích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thước</a:t>
            </a:r>
            <a:r>
              <a:rPr lang="en-US" sz="3200" b="1"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chú</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voi</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428AB03-2EBD-D1DC-2069-2EA620CDBC21}"/>
              </a:ext>
            </a:extLst>
          </p:cNvPr>
          <p:cNvSpPr/>
          <p:nvPr/>
        </p:nvSpPr>
        <p:spPr>
          <a:xfrm>
            <a:off x="800100" y="30670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Màu</a:t>
            </a:r>
            <a:r>
              <a:rPr lang="en-US" sz="3600" b="1"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mặt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trời</a:t>
            </a:r>
            <a:endParaRPr lang="en-US" sz="3600"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3781425" y="3114675"/>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dáng</a:t>
            </a:r>
            <a:r>
              <a:rPr lang="en-US" sz="3600" b="1"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cầu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vồng</a:t>
            </a:r>
            <a:endParaRPr lang="en-US" sz="3600"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7429499" y="31146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Âm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thanh</a:t>
            </a:r>
            <a:r>
              <a:rPr lang="en-US" sz="3200" b="1"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chơi</a:t>
            </a:r>
            <a:endParaRPr lang="en-US" sz="3200" dirty="0">
              <a:solidFill>
                <a:srgbClr val="002060"/>
              </a:solidFill>
              <a:latin typeface="Cambria" panose="02040503050406030204" pitchFamily="18" charset="0"/>
              <a:ea typeface="Cambria" panose="02040503050406030204" pitchFamily="18" charset="0"/>
            </a:endParaRPr>
          </a:p>
        </p:txBody>
      </p:sp>
      <p:grpSp>
        <p:nvGrpSpPr>
          <p:cNvPr id="23" name="Group 22">
            <a:extLst>
              <a:ext uri="{FF2B5EF4-FFF2-40B4-BE49-F238E27FC236}">
                <a16:creationId xmlns:a16="http://schemas.microsoft.com/office/drawing/2014/main" id="{126ABBC5-143D-B8F1-B8D2-4FCC684E59CE}"/>
              </a:ext>
            </a:extLst>
          </p:cNvPr>
          <p:cNvGrpSpPr/>
          <p:nvPr/>
        </p:nvGrpSpPr>
        <p:grpSpPr>
          <a:xfrm>
            <a:off x="2914899" y="4010025"/>
            <a:ext cx="5619501" cy="2960999"/>
            <a:chOff x="5875675" y="3566239"/>
            <a:chExt cx="6238626" cy="3239591"/>
          </a:xfrm>
        </p:grpSpPr>
        <p:pic>
          <p:nvPicPr>
            <p:cNvPr id="24" name="Picture 318">
              <a:extLst>
                <a:ext uri="{FF2B5EF4-FFF2-40B4-BE49-F238E27FC236}">
                  <a16:creationId xmlns:a16="http://schemas.microsoft.com/office/drawing/2014/main" id="{32CC0910-B874-9A60-A994-85524484B8CB}"/>
                </a:ext>
              </a:extLst>
            </p:cNvPr>
            <p:cNvPicPr>
              <a:picLocks noChangeAspect="1"/>
            </p:cNvPicPr>
            <p:nvPr/>
          </p:nvPicPr>
          <p:blipFill>
            <a:blip r:embed="rId3"/>
            <a:stretch>
              <a:fillRect/>
            </a:stretch>
          </p:blipFill>
          <p:spPr>
            <a:xfrm>
              <a:off x="5875675" y="3566239"/>
              <a:ext cx="6238626" cy="2834561"/>
            </a:xfrm>
            <a:prstGeom prst="rect">
              <a:avLst/>
            </a:prstGeom>
          </p:spPr>
        </p:pic>
        <p:sp>
          <p:nvSpPr>
            <p:cNvPr id="25" name="TextBox 24">
              <a:extLst>
                <a:ext uri="{FF2B5EF4-FFF2-40B4-BE49-F238E27FC236}">
                  <a16:creationId xmlns:a16="http://schemas.microsoft.com/office/drawing/2014/main" id="{D2BBC7D9-D4DE-BA0D-8BAC-B826508E0108}"/>
                </a:ext>
              </a:extLst>
            </p:cNvPr>
            <p:cNvSpPr txBox="1"/>
            <p:nvPr/>
          </p:nvSpPr>
          <p:spPr>
            <a:xfrm>
              <a:off x="7562850" y="5829300"/>
              <a:ext cx="2638425" cy="976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4693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P spid="7" grpId="0" animBg="1"/>
      <p:bldP spid="9"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mbria" panose="02040503050406030204" pitchFamily="18" charset="0"/>
                <a:ea typeface="Cambria" panose="02040503050406030204" pitchFamily="18" charset="0"/>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22792" y="1667318"/>
            <a:ext cx="6972300" cy="4832092"/>
          </a:xfrm>
          <a:prstGeom prst="rect">
            <a:avLst/>
          </a:prstGeom>
          <a:noFill/>
        </p:spPr>
        <p:txBody>
          <a:bodyPr wrap="square" rtlCol="0">
            <a:spAutoFit/>
          </a:bodyPr>
          <a:lstStyle/>
          <a:p>
            <a:pPr algn="just"/>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tùm,…Đi qua đồng cỏ, bất chợt nắng thấy cái gì nhỏ xíu, tròn xoe nấp kín đáo trong một ngọn cỏ. Nắng đậu xuống nhẹ nhẹ, chậm rãi. À, thì ra là một giọt sương bé nhỏ không chịu tan đi dù mặt trời đã lên cao.</a:t>
            </a:r>
            <a:endPar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algn="r"/>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(Theo Ngọc Minh)</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32485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8033267" y="3603763"/>
            <a:ext cx="3873809" cy="1866900"/>
            <a:chOff x="4239491" y="2666650"/>
            <a:chExt cx="3267547"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286678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59051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C93C715-6D86-727E-E7A5-212B99BAA136}"/>
              </a:ext>
            </a:extLst>
          </p:cNvPr>
          <p:cNvSpPr/>
          <p:nvPr/>
        </p:nvSpPr>
        <p:spPr>
          <a:xfrm>
            <a:off x="4401878" y="1095153"/>
            <a:ext cx="2402959" cy="1158948"/>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chỉ</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đặc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điểm</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9148B146-8E3F-B59E-BA43-0A2ECBF0CDA8}"/>
              </a:ext>
            </a:extLst>
          </p:cNvPr>
          <p:cNvCxnSpPr>
            <a:stCxn id="4" idx="6"/>
          </p:cNvCxnSpPr>
          <p:nvPr/>
        </p:nvCxnSpPr>
        <p:spPr>
          <a:xfrm flipV="1">
            <a:off x="6804837" y="978195"/>
            <a:ext cx="467834" cy="69643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7DC0299-477E-4321-25E8-FD6778702AE1}"/>
              </a:ext>
            </a:extLst>
          </p:cNvPr>
          <p:cNvSpPr/>
          <p:nvPr/>
        </p:nvSpPr>
        <p:spPr>
          <a:xfrm>
            <a:off x="7262038" y="669850"/>
            <a:ext cx="1637414" cy="62732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Sự</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vật</a:t>
            </a:r>
            <a:endParaRPr lang="en-US" sz="3600" dirty="0">
              <a:solidFill>
                <a:srgbClr val="FF0000"/>
              </a:solidFill>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6D475E7-C049-9542-05A9-BB12A7747FAC}"/>
              </a:ext>
            </a:extLst>
          </p:cNvPr>
          <p:cNvCxnSpPr>
            <a:cxnSpLocks/>
            <a:stCxn id="4" idx="6"/>
          </p:cNvCxnSpPr>
          <p:nvPr/>
        </p:nvCxnSpPr>
        <p:spPr>
          <a:xfrm>
            <a:off x="6804837" y="1674627"/>
            <a:ext cx="531629" cy="2817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A50ADD79-CB6B-CA86-FCAB-7CFC39C012B4}"/>
              </a:ext>
            </a:extLst>
          </p:cNvPr>
          <p:cNvSpPr/>
          <p:nvPr/>
        </p:nvSpPr>
        <p:spPr>
          <a:xfrm>
            <a:off x="7325832" y="1648045"/>
            <a:ext cx="2913321" cy="62732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Hoạt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động</a:t>
            </a:r>
            <a:endParaRPr lang="en-US" sz="3600" dirty="0">
              <a:solidFill>
                <a:srgbClr val="FF0000"/>
              </a:solidFill>
              <a:latin typeface="Cambria" panose="02040503050406030204" pitchFamily="18" charset="0"/>
              <a:ea typeface="Cambria" panose="02040503050406030204" pitchFamily="18" charset="0"/>
            </a:endParaRPr>
          </a:p>
        </p:txBody>
      </p:sp>
      <p:cxnSp>
        <p:nvCxnSpPr>
          <p:cNvPr id="13" name="Straight Arrow Connector 12">
            <a:extLst>
              <a:ext uri="{FF2B5EF4-FFF2-40B4-BE49-F238E27FC236}">
                <a16:creationId xmlns:a16="http://schemas.microsoft.com/office/drawing/2014/main" id="{51C3028C-D8BB-B009-6FDF-BCC8EAE687FD}"/>
              </a:ext>
            </a:extLst>
          </p:cNvPr>
          <p:cNvCxnSpPr>
            <a:cxnSpLocks/>
            <a:stCxn id="4" idx="6"/>
          </p:cNvCxnSpPr>
          <p:nvPr/>
        </p:nvCxnSpPr>
        <p:spPr>
          <a:xfrm>
            <a:off x="6804837" y="1674627"/>
            <a:ext cx="520996" cy="130248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B793BC4-5EB6-C7BC-2923-33748DF94E08}"/>
              </a:ext>
            </a:extLst>
          </p:cNvPr>
          <p:cNvSpPr/>
          <p:nvPr/>
        </p:nvSpPr>
        <p:spPr>
          <a:xfrm>
            <a:off x="7315199" y="2668770"/>
            <a:ext cx="2913321" cy="62732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Trạng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thái</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Arrow: Left 15">
            <a:extLst>
              <a:ext uri="{FF2B5EF4-FFF2-40B4-BE49-F238E27FC236}">
                <a16:creationId xmlns:a16="http://schemas.microsoft.com/office/drawing/2014/main" id="{BA742E17-1A83-6807-0BAC-5BFCEDBC08F3}"/>
              </a:ext>
            </a:extLst>
          </p:cNvPr>
          <p:cNvSpPr/>
          <p:nvPr/>
        </p:nvSpPr>
        <p:spPr>
          <a:xfrm>
            <a:off x="3551275" y="1392864"/>
            <a:ext cx="776176" cy="60605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669EB6-3EE3-17BD-9722-41AB0FD066A1}"/>
              </a:ext>
            </a:extLst>
          </p:cNvPr>
          <p:cNvSpPr/>
          <p:nvPr/>
        </p:nvSpPr>
        <p:spPr>
          <a:xfrm>
            <a:off x="1775638" y="1095154"/>
            <a:ext cx="1733106" cy="1084520"/>
          </a:xfrm>
          <a:prstGeom prst="rect">
            <a:avLst/>
          </a:prstGeom>
          <a:solidFill>
            <a:srgbClr val="F6A2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Tính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từ</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8" name="Nhóm 12">
            <a:extLst>
              <a:ext uri="{FF2B5EF4-FFF2-40B4-BE49-F238E27FC236}">
                <a16:creationId xmlns:a16="http://schemas.microsoft.com/office/drawing/2014/main" id="{AC73109C-D54C-F3A0-EABA-4577691AC547}"/>
              </a:ext>
            </a:extLst>
          </p:cNvPr>
          <p:cNvGrpSpPr/>
          <p:nvPr/>
        </p:nvGrpSpPr>
        <p:grpSpPr>
          <a:xfrm>
            <a:off x="0" y="3686692"/>
            <a:ext cx="11841484" cy="2687970"/>
            <a:chOff x="-18739" y="2646250"/>
            <a:chExt cx="17762225" cy="5529234"/>
          </a:xfrm>
        </p:grpSpPr>
        <p:grpSp>
          <p:nvGrpSpPr>
            <p:cNvPr id="19" name="Nhóm 11">
              <a:extLst>
                <a:ext uri="{FF2B5EF4-FFF2-40B4-BE49-F238E27FC236}">
                  <a16:creationId xmlns:a16="http://schemas.microsoft.com/office/drawing/2014/main" id="{18E6AE6A-37BF-525A-C1E2-8D705A699D85}"/>
                </a:ext>
              </a:extLst>
            </p:cNvPr>
            <p:cNvGrpSpPr/>
            <p:nvPr/>
          </p:nvGrpSpPr>
          <p:grpSpPr>
            <a:xfrm>
              <a:off x="762000" y="3176940"/>
              <a:ext cx="16981486" cy="4998544"/>
              <a:chOff x="3433620" y="3582290"/>
              <a:chExt cx="12930861" cy="3619205"/>
            </a:xfrm>
          </p:grpSpPr>
          <p:sp>
            <p:nvSpPr>
              <p:cNvPr id="21" name="Hình chữ nhật: Góc Tròn 1">
                <a:extLst>
                  <a:ext uri="{FF2B5EF4-FFF2-40B4-BE49-F238E27FC236}">
                    <a16:creationId xmlns:a16="http://schemas.microsoft.com/office/drawing/2014/main" id="{41821AC5-F179-A6B2-D63E-47C6C23274C8}"/>
                  </a:ext>
                </a:extLst>
              </p:cNvPr>
              <p:cNvSpPr/>
              <p:nvPr/>
            </p:nvSpPr>
            <p:spPr>
              <a:xfrm>
                <a:off x="3715281" y="3708977"/>
                <a:ext cx="12649200" cy="3492518"/>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2" name="Hình chữ nhật: Góc Tròn 2">
                <a:extLst>
                  <a:ext uri="{FF2B5EF4-FFF2-40B4-BE49-F238E27FC236}">
                    <a16:creationId xmlns:a16="http://schemas.microsoft.com/office/drawing/2014/main" id="{51EE1D62-4D79-7CF3-0821-E6B7C8A11591}"/>
                  </a:ext>
                </a:extLst>
              </p:cNvPr>
              <p:cNvSpPr/>
              <p:nvPr/>
            </p:nvSpPr>
            <p:spPr>
              <a:xfrm>
                <a:off x="3433620" y="3582290"/>
                <a:ext cx="12649200" cy="3371397"/>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pic>
          <p:nvPicPr>
            <p:cNvPr id="20" name="Picture 2">
              <a:extLst>
                <a:ext uri="{FF2B5EF4-FFF2-40B4-BE49-F238E27FC236}">
                  <a16:creationId xmlns:a16="http://schemas.microsoft.com/office/drawing/2014/main" id="{FCB62F50-B1AD-F116-7304-9F83BB0C8A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61" t="4508" r="19823" b="2431"/>
            <a:stretch/>
          </p:blipFill>
          <p:spPr bwMode="auto">
            <a:xfrm rot="20351852">
              <a:off x="-18739" y="2646250"/>
              <a:ext cx="1805221" cy="336102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Hình chữ nhật 4">
            <a:extLst>
              <a:ext uri="{FF2B5EF4-FFF2-40B4-BE49-F238E27FC236}">
                <a16:creationId xmlns:a16="http://schemas.microsoft.com/office/drawing/2014/main" id="{490A9466-EA81-5175-06D1-F03B950EC840}"/>
              </a:ext>
            </a:extLst>
          </p:cNvPr>
          <p:cNvSpPr/>
          <p:nvPr/>
        </p:nvSpPr>
        <p:spPr>
          <a:xfrm>
            <a:off x="843288" y="4259688"/>
            <a:ext cx="10695357" cy="1538883"/>
          </a:xfrm>
          <a:prstGeom prst="rect">
            <a:avLst/>
          </a:prstGeom>
          <a:noFill/>
        </p:spPr>
        <p:txBody>
          <a:bodyPr wrap="square" lIns="60960" tIns="30480" rIns="60960" bIns="30480">
            <a:spAutoFit/>
          </a:bodyPr>
          <a:lstStyle/>
          <a:p>
            <a:pPr algn="just" defTabSz="609630"/>
            <a:r>
              <a:rPr lang="vi-VN" sz="4800" b="1" dirty="0">
                <a:ln w="0"/>
                <a:solidFill>
                  <a:prstClr val="black"/>
                </a:solidFill>
                <a:latin typeface="Arial" panose="020B0604020202020204" pitchFamily="34" charset="0"/>
              </a:rPr>
              <a:t>Tính từ </a:t>
            </a:r>
            <a:r>
              <a:rPr lang="vi-VN" sz="4800" dirty="0">
                <a:ln w="0"/>
                <a:solidFill>
                  <a:prstClr val="black"/>
                </a:solidFill>
                <a:latin typeface="Arial" panose="020B0604020202020204" pitchFamily="34" charset="0"/>
              </a:rPr>
              <a:t>là từ miêu tả đặc điểm </a:t>
            </a:r>
            <a:r>
              <a:rPr lang="en-US" sz="4800" dirty="0" err="1">
                <a:ln w="0"/>
                <a:solidFill>
                  <a:prstClr val="black"/>
                </a:solidFill>
                <a:latin typeface="Arial" panose="020B0604020202020204" pitchFamily="34" charset="0"/>
              </a:rPr>
              <a:t>của</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sự</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vật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hoạt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động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trạng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thái</a:t>
            </a:r>
            <a:r>
              <a:rPr lang="en-US" sz="4800" dirty="0">
                <a:ln w="0"/>
                <a:solidFill>
                  <a:prstClr val="black"/>
                </a:solidFill>
                <a:latin typeface="Arial" panose="020B0604020202020204" pitchFamily="34" charset="0"/>
              </a:rPr>
              <a:t>….</a:t>
            </a:r>
            <a:endParaRPr lang="vi-VN" sz="4800" b="1" dirty="0">
              <a:ln w="0"/>
              <a:solidFill>
                <a:prstClr val="black"/>
              </a:solidFill>
              <a:latin typeface="Arial" panose="020B0604020202020204" pitchFamily="34" charset="0"/>
            </a:endParaRPr>
          </a:p>
        </p:txBody>
      </p:sp>
    </p:spTree>
    <p:extLst>
      <p:ext uri="{BB962C8B-B14F-4D97-AF65-F5344CB8AC3E}">
        <p14:creationId xmlns:p14="http://schemas.microsoft.com/office/powerpoint/2010/main" val="1765934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4" grpId="0" animBg="1"/>
      <p:bldP spid="16" grpId="0" animBg="1"/>
      <p:bldP spid="17" grpId="0" animBg="1"/>
      <p:bldP spid="23"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545</Words>
  <Application>Microsoft Office PowerPoint</Application>
  <PresentationFormat>Widescreen</PresentationFormat>
  <Paragraphs>66</Paragraphs>
  <Slides>12</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Cambria</vt:lpstr>
      <vt:lpstr>Open Sans</vt:lpstr>
      <vt:lpstr>Times New Roman</vt:lpstr>
      <vt:lpstr>Wingdings</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74</cp:revision>
  <dcterms:created xsi:type="dcterms:W3CDTF">2023-09-17T08:15:16Z</dcterms:created>
  <dcterms:modified xsi:type="dcterms:W3CDTF">2026-01-06T14:44:48Z</dcterms:modified>
</cp:coreProperties>
</file>