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19" r:id="rId4"/>
  </p:sldMasterIdLst>
  <p:notesMasterIdLst>
    <p:notesMasterId r:id="rId19"/>
  </p:notesMasterIdLst>
  <p:sldIdLst>
    <p:sldId id="291" r:id="rId5"/>
    <p:sldId id="287" r:id="rId6"/>
    <p:sldId id="2007577224" r:id="rId7"/>
    <p:sldId id="2007577225" r:id="rId8"/>
    <p:sldId id="2007577226" r:id="rId9"/>
    <p:sldId id="2007577227" r:id="rId10"/>
    <p:sldId id="2007577228" r:id="rId11"/>
    <p:sldId id="2634" r:id="rId12"/>
    <p:sldId id="2007577229" r:id="rId13"/>
    <p:sldId id="2007577230" r:id="rId14"/>
    <p:sldId id="2007577231" r:id="rId15"/>
    <p:sldId id="2007577232" r:id="rId16"/>
    <p:sldId id="2007577233" r:id="rId17"/>
    <p:sldId id="200757722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6D96C-FF4A-4DF2-AB88-4E8073A7239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6FE33-819C-444C-89FB-FBA84551A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76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4563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6248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1895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88837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9547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2080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6659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53536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8785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29259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4357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16824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54069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0634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41376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41954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6890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1151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7955382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3736176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81218166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71907214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479692656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5601426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1346101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18957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2798863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0330640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0470791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054303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4513176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0135660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59278613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88627170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2229809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72454524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03936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991979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94339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8359122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38669724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00496996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8221D-D04F-4AB7-B5B2-5CA8721FC583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7FB7B-C314-4FD6-8499-024A5C85D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256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8221D-D04F-4AB7-B5B2-5CA8721FC583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7FB7B-C314-4FD6-8499-024A5C85D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534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8221D-D04F-4AB7-B5B2-5CA8721FC583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7FB7B-C314-4FD6-8499-024A5C85D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612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8221D-D04F-4AB7-B5B2-5CA8721FC583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7FB7B-C314-4FD6-8499-024A5C85D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635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8221D-D04F-4AB7-B5B2-5CA8721FC583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7FB7B-C314-4FD6-8499-024A5C85D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0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80715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8221D-D04F-4AB7-B5B2-5CA8721FC583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7FB7B-C314-4FD6-8499-024A5C85D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919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8221D-D04F-4AB7-B5B2-5CA8721FC583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7FB7B-C314-4FD6-8499-024A5C85D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602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8221D-D04F-4AB7-B5B2-5CA8721FC583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7FB7B-C314-4FD6-8499-024A5C85D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538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8221D-D04F-4AB7-B5B2-5CA8721FC583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7FB7B-C314-4FD6-8499-024A5C85D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187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8221D-D04F-4AB7-B5B2-5CA8721FC583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7FB7B-C314-4FD6-8499-024A5C85D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602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8221D-D04F-4AB7-B5B2-5CA8721FC583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7FB7B-C314-4FD6-8499-024A5C85D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2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698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3893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6746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8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29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57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54740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0B1A60-D3D5-530D-43A0-3C776D01DB1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249" y="-76200"/>
            <a:ext cx="1228725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6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1.sv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1.sv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E4E3"/>
          </a:solidFill>
          <a:ln>
            <a:solidFill>
              <a:srgbClr val="FCC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088886" y="6378620"/>
            <a:ext cx="931195" cy="9587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438547">
            <a:off x="54040" y="2388092"/>
            <a:ext cx="631761" cy="6504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506201" y="4083321"/>
            <a:ext cx="931195" cy="95876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630403" y="-646675"/>
            <a:ext cx="931195" cy="95876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hqprint">
            <a:alphaModFix amt="8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08686" y="685800"/>
            <a:ext cx="465598" cy="4793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hqprint">
            <a:alphaModFix amt="4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954054" y="6378620"/>
            <a:ext cx="465598" cy="4793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590290">
            <a:off x="9276907" y="312085"/>
            <a:ext cx="465598" cy="4793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504880">
            <a:off x="8811309" y="6172200"/>
            <a:ext cx="465598" cy="47938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 cstate="hqprint">
            <a:alphaModFix amt="3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145353">
            <a:off x="11078699" y="3100564"/>
            <a:ext cx="465598" cy="47938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5154" y="3858024"/>
            <a:ext cx="2287407" cy="300974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134439" y="81745"/>
            <a:ext cx="2067708" cy="2457131"/>
          </a:xfrm>
          <a:prstGeom prst="rect">
            <a:avLst/>
          </a:prstGeom>
        </p:spPr>
      </p:pic>
      <p:pic>
        <p:nvPicPr>
          <p:cNvPr id="24" name="Picture 1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522031">
            <a:off x="9679469" y="4861438"/>
            <a:ext cx="2809284" cy="2022685"/>
          </a:xfrm>
          <a:prstGeom prst="rect">
            <a:avLst/>
          </a:prstGeom>
        </p:spPr>
      </p:pic>
      <p:pic>
        <p:nvPicPr>
          <p:cNvPr id="25" name="Picture 5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733976">
            <a:off x="-74273" y="-142307"/>
            <a:ext cx="2369325" cy="22616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EEAD94-6412-E3BC-4A87-7A92E7685A3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65217" y="501684"/>
            <a:ext cx="2956816" cy="21398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2500D8-9093-275A-931C-90A6E9EF9F2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9790" y="2093467"/>
            <a:ext cx="11028620" cy="295681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8835" y="1126844"/>
            <a:ext cx="816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62243" y="5123144"/>
            <a:ext cx="6472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89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40 613 + 47 519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000501" y="1369297"/>
            <a:ext cx="5191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40 613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990975" y="2634474"/>
            <a:ext cx="4801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47 519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482542" y="28990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4019550" y="4038601"/>
            <a:ext cx="4343401" cy="857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35804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16141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13459" y="386738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00600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473017" y="290857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80691A-9EBF-F43D-8800-4E357CFDBD88}"/>
              </a:ext>
            </a:extLst>
          </p:cNvPr>
          <p:cNvSpPr txBox="1"/>
          <p:nvPr/>
        </p:nvSpPr>
        <p:spPr>
          <a:xfrm>
            <a:off x="4057650" y="388892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5988293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62 748 – 35 261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000501" y="1369297"/>
            <a:ext cx="5191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62 748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990975" y="2634474"/>
            <a:ext cx="4801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35 261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482542" y="28990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4019550" y="4038601"/>
            <a:ext cx="4343401" cy="857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35804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16141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13459" y="386738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00600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80691A-9EBF-F43D-8800-4E357CFDBD88}"/>
              </a:ext>
            </a:extLst>
          </p:cNvPr>
          <p:cNvSpPr txBox="1"/>
          <p:nvPr/>
        </p:nvSpPr>
        <p:spPr>
          <a:xfrm>
            <a:off x="405765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9845203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109C214-6E28-4213-96EB-15F5EBFAB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41" y="354970"/>
            <a:ext cx="11706118" cy="614805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538A6CB-B4E7-459A-AB86-DB4ABF9E96EE}"/>
              </a:ext>
            </a:extLst>
          </p:cNvPr>
          <p:cNvSpPr txBox="1"/>
          <p:nvPr/>
        </p:nvSpPr>
        <p:spPr>
          <a:xfrm>
            <a:off x="1417707" y="355600"/>
            <a:ext cx="104980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Một khu vườn ươm cây giống dạng hình chữ nhật có chiều rộng 45 m, chiều dài gấp 2 lần chiều rộng. Người ta làm hàng rào xung quanh khu vườn đó và để cửa vào rộng 4 m. Hỏi hàng rào khu vườn đó dài bao nhiêu mét?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91414CF-584D-4E3A-9653-0D47D33F47C4}"/>
              </a:ext>
            </a:extLst>
          </p:cNvPr>
          <p:cNvSpPr/>
          <p:nvPr/>
        </p:nvSpPr>
        <p:spPr>
          <a:xfrm>
            <a:off x="746125" y="431800"/>
            <a:ext cx="622300" cy="55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5</a:t>
            </a:r>
          </a:p>
        </p:txBody>
      </p:sp>
      <p:pic>
        <p:nvPicPr>
          <p:cNvPr id="3" name="Picture 2" descr="A wheelbarrow and plants in a garden&#10;&#10;Description automatically generated">
            <a:extLst>
              <a:ext uri="{FF2B5EF4-FFF2-40B4-BE49-F238E27FC236}">
                <a16:creationId xmlns:a16="http://schemas.microsoft.com/office/drawing/2014/main" id="{0D5C5E7D-6F8F-4B50-E324-4BEC20864FB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75" y="952500"/>
            <a:ext cx="3676650" cy="367665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52438D6-35B9-9336-3AF2-5ECF5536FEBB}"/>
              </a:ext>
            </a:extLst>
          </p:cNvPr>
          <p:cNvGrpSpPr/>
          <p:nvPr/>
        </p:nvGrpSpPr>
        <p:grpSpPr>
          <a:xfrm>
            <a:off x="4920791" y="3867150"/>
            <a:ext cx="6090109" cy="2403481"/>
            <a:chOff x="2221431" y="4235767"/>
            <a:chExt cx="6090109" cy="240348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5237627-FA4E-140E-9CDE-CC5C832C7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1431" y="4772795"/>
              <a:ext cx="2650766" cy="1866453"/>
            </a:xfrm>
            <a:prstGeom prst="rect">
              <a:avLst/>
            </a:prstGeom>
          </p:spPr>
        </p:pic>
        <p:sp>
          <p:nvSpPr>
            <p:cNvPr id="6" name="Oval Callout 46">
              <a:extLst>
                <a:ext uri="{FF2B5EF4-FFF2-40B4-BE49-F238E27FC236}">
                  <a16:creationId xmlns:a16="http://schemas.microsoft.com/office/drawing/2014/main" id="{ECDC6811-1DBF-BD2B-66C7-4259FB6F9FAF}"/>
                </a:ext>
              </a:extLst>
            </p:cNvPr>
            <p:cNvSpPr/>
            <p:nvPr/>
          </p:nvSpPr>
          <p:spPr>
            <a:xfrm>
              <a:off x="5001142" y="4235767"/>
              <a:ext cx="3310398" cy="1985406"/>
            </a:xfrm>
            <a:prstGeom prst="wedgeEllipseCallout">
              <a:avLst>
                <a:gd name="adj1" fmla="val -52327"/>
                <a:gd name="adj2" fmla="val 34223"/>
              </a:avLst>
            </a:prstGeom>
            <a:solidFill>
              <a:srgbClr val="DCF0C6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29C425-7F35-93E6-B795-04E4DBF6933F}"/>
                </a:ext>
              </a:extLst>
            </p:cNvPr>
            <p:cNvSpPr/>
            <p:nvPr/>
          </p:nvSpPr>
          <p:spPr>
            <a:xfrm>
              <a:off x="5200280" y="4613783"/>
              <a:ext cx="293028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chiều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dài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vườn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ươm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ta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9" name="Oval Callout 46">
            <a:extLst>
              <a:ext uri="{FF2B5EF4-FFF2-40B4-BE49-F238E27FC236}">
                <a16:creationId xmlns:a16="http://schemas.microsoft.com/office/drawing/2014/main" id="{7400EAE4-7593-CB33-9608-B03E4F1259B3}"/>
              </a:ext>
            </a:extLst>
          </p:cNvPr>
          <p:cNvSpPr/>
          <p:nvPr/>
        </p:nvSpPr>
        <p:spPr>
          <a:xfrm>
            <a:off x="1190625" y="2819400"/>
            <a:ext cx="3762375" cy="1985406"/>
          </a:xfrm>
          <a:prstGeom prst="wedgeEllipseCallout">
            <a:avLst>
              <a:gd name="adj1" fmla="val 59888"/>
              <a:gd name="adj2" fmla="val 43338"/>
            </a:avLst>
          </a:prstGeom>
          <a:solidFill>
            <a:srgbClr val="DCF0C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77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109C214-6E28-4213-96EB-15F5EBFAB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41" y="335920"/>
            <a:ext cx="11706118" cy="61480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C180E3-EFAC-7382-6B87-58F92FB3EB58}"/>
              </a:ext>
            </a:extLst>
          </p:cNvPr>
          <p:cNvSpPr txBox="1"/>
          <p:nvPr/>
        </p:nvSpPr>
        <p:spPr>
          <a:xfrm>
            <a:off x="1504950" y="1295400"/>
            <a:ext cx="90201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600" b="1" i="0" u="sng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600" b="0" i="0" u="sng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 dài của khu vườn hình chữ nhật là:</a:t>
            </a:r>
          </a:p>
          <a:p>
            <a:pPr algn="ctr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45 × 2 = 90 (m)</a:t>
            </a:r>
          </a:p>
          <a:p>
            <a:pPr algn="ctr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của khu vườn hình chữ nhật là:</a:t>
            </a:r>
          </a:p>
          <a:p>
            <a:pPr algn="ctr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(45 + 90) × 2 = 270 (m)</a:t>
            </a:r>
          </a:p>
          <a:p>
            <a:pPr algn="ctr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 rào khu vườn đó dài số mét là:</a:t>
            </a:r>
          </a:p>
          <a:p>
            <a:pPr algn="ctr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270 – 4 = 266 (m)</a:t>
            </a:r>
          </a:p>
          <a:p>
            <a:pPr algn="r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266 m</a:t>
            </a:r>
          </a:p>
        </p:txBody>
      </p:sp>
    </p:spTree>
    <p:extLst>
      <p:ext uri="{BB962C8B-B14F-4D97-AF65-F5344CB8AC3E}">
        <p14:creationId xmlns:p14="http://schemas.microsoft.com/office/powerpoint/2010/main" val="222170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E4E3"/>
          </a:solidFill>
          <a:ln>
            <a:solidFill>
              <a:srgbClr val="FCC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088886" y="6378620"/>
            <a:ext cx="931195" cy="9587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438547">
            <a:off x="54040" y="2388092"/>
            <a:ext cx="631761" cy="6504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506201" y="4083321"/>
            <a:ext cx="931195" cy="95876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630403" y="-646675"/>
            <a:ext cx="931195" cy="95876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hqprint">
            <a:alphaModFix amt="8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08686" y="685800"/>
            <a:ext cx="465598" cy="4793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hqprint">
            <a:alphaModFix amt="4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954054" y="6378620"/>
            <a:ext cx="465598" cy="4793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590290">
            <a:off x="9276907" y="312085"/>
            <a:ext cx="465598" cy="4793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504880">
            <a:off x="8811309" y="6172200"/>
            <a:ext cx="465598" cy="47938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 cstate="hqprint">
            <a:alphaModFix amt="3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145353">
            <a:off x="11078699" y="3100564"/>
            <a:ext cx="465598" cy="47938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5154" y="3858024"/>
            <a:ext cx="2287407" cy="300974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134439" y="81745"/>
            <a:ext cx="2067708" cy="2457131"/>
          </a:xfrm>
          <a:prstGeom prst="rect">
            <a:avLst/>
          </a:prstGeom>
        </p:spPr>
      </p:pic>
      <p:pic>
        <p:nvPicPr>
          <p:cNvPr id="24" name="Picture 1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522031">
            <a:off x="9679469" y="4861438"/>
            <a:ext cx="2809284" cy="2022685"/>
          </a:xfrm>
          <a:prstGeom prst="rect">
            <a:avLst/>
          </a:prstGeom>
        </p:spPr>
      </p:pic>
      <p:pic>
        <p:nvPicPr>
          <p:cNvPr id="25" name="Picture 5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733976">
            <a:off x="-74273" y="-142307"/>
            <a:ext cx="2369325" cy="2261629"/>
          </a:xfrm>
          <a:prstGeom prst="rect">
            <a:avLst/>
          </a:prstGeom>
        </p:spPr>
      </p:pic>
      <p:pic>
        <p:nvPicPr>
          <p:cNvPr id="5" name="Picture 4" descr="A blue and orange text&#10;&#10;AI-generated content may be incorrect.">
            <a:extLst>
              <a:ext uri="{FF2B5EF4-FFF2-40B4-BE49-F238E27FC236}">
                <a16:creationId xmlns:a16="http://schemas.microsoft.com/office/drawing/2014/main" id="{A2385EEE-7255-2D30-8EFC-BAEDDFA71E1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50" y="2002412"/>
            <a:ext cx="8254699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4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109C214-6E28-4213-96EB-15F5EBFAB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41" y="354970"/>
            <a:ext cx="11706118" cy="614805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538A6CB-B4E7-459A-AB86-DB4ABF9E96EE}"/>
              </a:ext>
            </a:extLst>
          </p:cNvPr>
          <p:cNvSpPr txBox="1"/>
          <p:nvPr/>
        </p:nvSpPr>
        <p:spPr>
          <a:xfrm>
            <a:off x="1417708" y="355600"/>
            <a:ext cx="6535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91414CF-584D-4E3A-9653-0D47D33F47C4}"/>
              </a:ext>
            </a:extLst>
          </p:cNvPr>
          <p:cNvSpPr/>
          <p:nvPr/>
        </p:nvSpPr>
        <p:spPr>
          <a:xfrm>
            <a:off x="660400" y="355600"/>
            <a:ext cx="622300" cy="55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19E856B-F65C-FE69-6508-E75078D523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694520"/>
              </p:ext>
            </p:extLst>
          </p:nvPr>
        </p:nvGraphicFramePr>
        <p:xfrm>
          <a:off x="542926" y="1129030"/>
          <a:ext cx="11344272" cy="5280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974">
                  <a:extLst>
                    <a:ext uri="{9D8B030D-6E8A-4147-A177-3AD203B41FA5}">
                      <a16:colId xmlns:a16="http://schemas.microsoft.com/office/drawing/2014/main" val="316685527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738173698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4138868117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3042993819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3418209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211292024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3415263341"/>
                    </a:ext>
                  </a:extLst>
                </a:gridCol>
                <a:gridCol w="1990725">
                  <a:extLst>
                    <a:ext uri="{9D8B030D-6E8A-4147-A177-3AD203B41FA5}">
                      <a16:colId xmlns:a16="http://schemas.microsoft.com/office/drawing/2014/main" val="3138940095"/>
                    </a:ext>
                  </a:extLst>
                </a:gridCol>
                <a:gridCol w="2781298">
                  <a:extLst>
                    <a:ext uri="{9D8B030D-6E8A-4147-A177-3AD203B41FA5}">
                      <a16:colId xmlns:a16="http://schemas.microsoft.com/office/drawing/2014/main" val="3995614941"/>
                    </a:ext>
                  </a:extLst>
                </a:gridCol>
              </a:tblGrid>
              <a:tr h="504825">
                <a:tc gridSpan="8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endParaRPr lang="en-US" sz="2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2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858691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Triệu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977325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3 274 685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b="0" i="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Ba triệu hai trăm bảy mươi tư nghìn sáu trăm tám mươi lăm</a:t>
                      </a:r>
                      <a:endParaRPr lang="en-US" sz="4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08791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642319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372283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554275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1A8DCF-25E1-75D8-F15A-61235DDD9135}"/>
              </a:ext>
            </a:extLst>
          </p:cNvPr>
          <p:cNvSpPr/>
          <p:nvPr/>
        </p:nvSpPr>
        <p:spPr>
          <a:xfrm>
            <a:off x="7239000" y="3609975"/>
            <a:ext cx="1704975" cy="609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1 621 494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BD1D400-69FC-3B84-0F62-80A3EF71C175}"/>
              </a:ext>
            </a:extLst>
          </p:cNvPr>
          <p:cNvSpPr/>
          <p:nvPr/>
        </p:nvSpPr>
        <p:spPr>
          <a:xfrm>
            <a:off x="9229725" y="3667125"/>
            <a:ext cx="2543175" cy="609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triệu sáu trăm hai mươi mốt nghìn </a:t>
            </a:r>
            <a:r>
              <a:rPr lang="en-US" sz="1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vi-VN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trăm </a:t>
            </a:r>
            <a:r>
              <a:rPr lang="en-US" sz="1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endParaRPr lang="en-US" sz="1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8A9AD0-2175-39C3-ADF0-E2E5F3FD6C51}"/>
              </a:ext>
            </a:extLst>
          </p:cNvPr>
          <p:cNvSpPr/>
          <p:nvPr/>
        </p:nvSpPr>
        <p:spPr>
          <a:xfrm>
            <a:off x="7258050" y="4524375"/>
            <a:ext cx="1704975" cy="609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2 760 053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571F686-C4C2-51F0-8BC4-0183349B7E09}"/>
              </a:ext>
            </a:extLst>
          </p:cNvPr>
          <p:cNvSpPr/>
          <p:nvPr/>
        </p:nvSpPr>
        <p:spPr>
          <a:xfrm>
            <a:off x="9277350" y="4629150"/>
            <a:ext cx="2543175" cy="609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triệu bảy trăm sáu mươi nghìn không trăm năm mươi ba.</a:t>
            </a:r>
            <a:endParaRPr lang="en-US" sz="1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987222C-4DEE-BE60-5B5B-CD0F0BB2AD27}"/>
              </a:ext>
            </a:extLst>
          </p:cNvPr>
          <p:cNvSpPr/>
          <p:nvPr/>
        </p:nvSpPr>
        <p:spPr>
          <a:xfrm>
            <a:off x="7181850" y="5495925"/>
            <a:ext cx="1704975" cy="609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381 005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EF1330-7A88-FF77-E8E6-258D7ED21445}"/>
              </a:ext>
            </a:extLst>
          </p:cNvPr>
          <p:cNvSpPr/>
          <p:nvPr/>
        </p:nvSpPr>
        <p:spPr>
          <a:xfrm>
            <a:off x="9334500" y="5591175"/>
            <a:ext cx="2543175" cy="609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 trăm tám mươi mốt nghìn không trăm linh năm</a:t>
            </a:r>
            <a:endParaRPr lang="en-US" sz="1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26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109C214-6E28-4213-96EB-15F5EBFAB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41" y="354970"/>
            <a:ext cx="11706118" cy="614805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538A6CB-B4E7-459A-AB86-DB4ABF9E96EE}"/>
              </a:ext>
            </a:extLst>
          </p:cNvPr>
          <p:cNvSpPr txBox="1"/>
          <p:nvPr/>
        </p:nvSpPr>
        <p:spPr>
          <a:xfrm>
            <a:off x="1417708" y="355600"/>
            <a:ext cx="9974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a)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Đọc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cho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biết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 7 ở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thuộc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hàng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lớp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91414CF-584D-4E3A-9653-0D47D33F47C4}"/>
              </a:ext>
            </a:extLst>
          </p:cNvPr>
          <p:cNvSpPr/>
          <p:nvPr/>
        </p:nvSpPr>
        <p:spPr>
          <a:xfrm>
            <a:off x="660400" y="355600"/>
            <a:ext cx="622300" cy="55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" pitchFamily="34" charset="0"/>
              </a:rPr>
              <a:t>2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9EE967D-4F49-31B7-68B0-CCE334CDF938}"/>
              </a:ext>
            </a:extLst>
          </p:cNvPr>
          <p:cNvGrpSpPr/>
          <p:nvPr/>
        </p:nvGrpSpPr>
        <p:grpSpPr>
          <a:xfrm>
            <a:off x="367029" y="1752600"/>
            <a:ext cx="2731517" cy="793083"/>
            <a:chOff x="748020" y="2575547"/>
            <a:chExt cx="4097275" cy="1189624"/>
          </a:xfrm>
        </p:grpSpPr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B53A254D-6AF7-7C0A-C1CC-0BCCA265F3D7}"/>
                </a:ext>
              </a:extLst>
            </p:cNvPr>
            <p:cNvSpPr/>
            <p:nvPr/>
          </p:nvSpPr>
          <p:spPr>
            <a:xfrm>
              <a:off x="748020" y="2575547"/>
              <a:ext cx="4097275" cy="1189624"/>
            </a:xfrm>
            <a:custGeom>
              <a:avLst/>
              <a:gdLst/>
              <a:ahLst/>
              <a:cxnLst/>
              <a:rect l="l" t="t" r="r" b="b"/>
              <a:pathLst>
                <a:path w="7315200" h="2447544">
                  <a:moveTo>
                    <a:pt x="0" y="0"/>
                  </a:moveTo>
                  <a:lnTo>
                    <a:pt x="7315200" y="0"/>
                  </a:lnTo>
                  <a:lnTo>
                    <a:pt x="7315200" y="2447544"/>
                  </a:lnTo>
                  <a:lnTo>
                    <a:pt x="0" y="244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lum bright="70000" contrast="-70000"/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039699F-6D9D-3647-982B-A0571F30DA30}"/>
                </a:ext>
              </a:extLst>
            </p:cNvPr>
            <p:cNvSpPr txBox="1"/>
            <p:nvPr/>
          </p:nvSpPr>
          <p:spPr>
            <a:xfrm>
              <a:off x="1057275" y="2715125"/>
              <a:ext cx="3046987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30"/>
              <a:r>
                <a:rPr lang="en-US" sz="3600" b="1" dirty="0">
                  <a:solidFill>
                    <a:srgbClr val="8064A2">
                      <a:lumMod val="75000"/>
                    </a:srgbClr>
                  </a:solidFill>
                  <a:latin typeface="+mj-lt"/>
                </a:rPr>
                <a:t>5 343 627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EEE0839-3BA5-6B26-F875-C5736E822744}"/>
              </a:ext>
            </a:extLst>
          </p:cNvPr>
          <p:cNvGrpSpPr/>
          <p:nvPr/>
        </p:nvGrpSpPr>
        <p:grpSpPr>
          <a:xfrm>
            <a:off x="3361866" y="1752600"/>
            <a:ext cx="2731517" cy="793083"/>
            <a:chOff x="748020" y="2575547"/>
            <a:chExt cx="4097275" cy="1189624"/>
          </a:xfrm>
        </p:grpSpPr>
        <p:sp>
          <p:nvSpPr>
            <p:cNvPr id="59" name="Freeform 13">
              <a:extLst>
                <a:ext uri="{FF2B5EF4-FFF2-40B4-BE49-F238E27FC236}">
                  <a16:creationId xmlns:a16="http://schemas.microsoft.com/office/drawing/2014/main" id="{9A0B749F-9614-82FA-3B17-B98F87C42D2F}"/>
                </a:ext>
              </a:extLst>
            </p:cNvPr>
            <p:cNvSpPr/>
            <p:nvPr/>
          </p:nvSpPr>
          <p:spPr>
            <a:xfrm>
              <a:off x="748020" y="2575547"/>
              <a:ext cx="4097275" cy="1189624"/>
            </a:xfrm>
            <a:custGeom>
              <a:avLst/>
              <a:gdLst/>
              <a:ahLst/>
              <a:cxnLst/>
              <a:rect l="l" t="t" r="r" b="b"/>
              <a:pathLst>
                <a:path w="7315200" h="2447544">
                  <a:moveTo>
                    <a:pt x="0" y="0"/>
                  </a:moveTo>
                  <a:lnTo>
                    <a:pt x="7315200" y="0"/>
                  </a:lnTo>
                  <a:lnTo>
                    <a:pt x="7315200" y="2447544"/>
                  </a:lnTo>
                  <a:lnTo>
                    <a:pt x="0" y="244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lum bright="70000" contrast="-70000"/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CB9CFB0-838E-B850-EB89-B3FF21317C7F}"/>
                </a:ext>
              </a:extLst>
            </p:cNvPr>
            <p:cNvSpPr txBox="1"/>
            <p:nvPr/>
          </p:nvSpPr>
          <p:spPr>
            <a:xfrm>
              <a:off x="878503" y="2708694"/>
              <a:ext cx="3384930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609630"/>
              <a:r>
                <a:rPr lang="en-US" sz="3600" b="1" dirty="0">
                  <a:solidFill>
                    <a:srgbClr val="8064A2">
                      <a:lumMod val="75000"/>
                    </a:srgbClr>
                  </a:solidFill>
                  <a:latin typeface="+mj-lt"/>
                </a:rPr>
                <a:t>1 571 210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7BECF23-A5FB-BC4E-08E7-DF6DCB04AABF}"/>
              </a:ext>
            </a:extLst>
          </p:cNvPr>
          <p:cNvGrpSpPr/>
          <p:nvPr/>
        </p:nvGrpSpPr>
        <p:grpSpPr>
          <a:xfrm>
            <a:off x="6330269" y="1753390"/>
            <a:ext cx="2731517" cy="793083"/>
            <a:chOff x="748020" y="2575547"/>
            <a:chExt cx="4097275" cy="1189624"/>
          </a:xfrm>
        </p:grpSpPr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EB67DE27-FDD1-EAE5-D5D4-020149B85481}"/>
                </a:ext>
              </a:extLst>
            </p:cNvPr>
            <p:cNvSpPr/>
            <p:nvPr/>
          </p:nvSpPr>
          <p:spPr>
            <a:xfrm>
              <a:off x="748020" y="2575547"/>
              <a:ext cx="4097275" cy="1189624"/>
            </a:xfrm>
            <a:custGeom>
              <a:avLst/>
              <a:gdLst/>
              <a:ahLst/>
              <a:cxnLst/>
              <a:rect l="l" t="t" r="r" b="b"/>
              <a:pathLst>
                <a:path w="7315200" h="2447544">
                  <a:moveTo>
                    <a:pt x="0" y="0"/>
                  </a:moveTo>
                  <a:lnTo>
                    <a:pt x="7315200" y="0"/>
                  </a:lnTo>
                  <a:lnTo>
                    <a:pt x="7315200" y="2447544"/>
                  </a:lnTo>
                  <a:lnTo>
                    <a:pt x="0" y="244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lum bright="70000" contrast="-70000"/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754E30A-F036-25D0-8CA3-291128CF8649}"/>
                </a:ext>
              </a:extLst>
            </p:cNvPr>
            <p:cNvSpPr txBox="1"/>
            <p:nvPr/>
          </p:nvSpPr>
          <p:spPr>
            <a:xfrm>
              <a:off x="1143000" y="2743700"/>
              <a:ext cx="3046987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30"/>
              <a:r>
                <a:rPr lang="en-US" sz="3600" b="1" dirty="0">
                  <a:solidFill>
                    <a:srgbClr val="8064A2">
                      <a:lumMod val="75000"/>
                    </a:srgbClr>
                  </a:solidFill>
                  <a:latin typeface="+mj-lt"/>
                </a:rPr>
                <a:t>2 180 764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4E96A61-D8FE-7BCA-32D9-03615FD4BE41}"/>
              </a:ext>
            </a:extLst>
          </p:cNvPr>
          <p:cNvGrpSpPr/>
          <p:nvPr/>
        </p:nvGrpSpPr>
        <p:grpSpPr>
          <a:xfrm>
            <a:off x="9278352" y="1778000"/>
            <a:ext cx="2731517" cy="793083"/>
            <a:chOff x="748020" y="2575547"/>
            <a:chExt cx="4097275" cy="1189624"/>
          </a:xfrm>
        </p:grpSpPr>
        <p:sp>
          <p:nvSpPr>
            <p:cNvPr id="65" name="Freeform 13">
              <a:extLst>
                <a:ext uri="{FF2B5EF4-FFF2-40B4-BE49-F238E27FC236}">
                  <a16:creationId xmlns:a16="http://schemas.microsoft.com/office/drawing/2014/main" id="{237BC7E6-BBCD-0A59-59D9-60114FB539D2}"/>
                </a:ext>
              </a:extLst>
            </p:cNvPr>
            <p:cNvSpPr/>
            <p:nvPr/>
          </p:nvSpPr>
          <p:spPr>
            <a:xfrm>
              <a:off x="748020" y="2575547"/>
              <a:ext cx="4097275" cy="1189624"/>
            </a:xfrm>
            <a:custGeom>
              <a:avLst/>
              <a:gdLst/>
              <a:ahLst/>
              <a:cxnLst/>
              <a:rect l="l" t="t" r="r" b="b"/>
              <a:pathLst>
                <a:path w="7315200" h="2447544">
                  <a:moveTo>
                    <a:pt x="0" y="0"/>
                  </a:moveTo>
                  <a:lnTo>
                    <a:pt x="7315200" y="0"/>
                  </a:lnTo>
                  <a:lnTo>
                    <a:pt x="7315200" y="2447544"/>
                  </a:lnTo>
                  <a:lnTo>
                    <a:pt x="0" y="244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lum bright="70000" contrast="-70000"/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B5F764D-6C88-4BEE-C009-B64CB43EA385}"/>
                </a:ext>
              </a:extLst>
            </p:cNvPr>
            <p:cNvSpPr txBox="1"/>
            <p:nvPr/>
          </p:nvSpPr>
          <p:spPr>
            <a:xfrm>
              <a:off x="854266" y="2694027"/>
              <a:ext cx="3046987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/>
              <a:r>
                <a:rPr lang="en-US" sz="3600" b="1" dirty="0">
                  <a:solidFill>
                    <a:srgbClr val="8064A2">
                      <a:lumMod val="75000"/>
                    </a:srgbClr>
                  </a:solidFill>
                  <a:latin typeface="+mj-lt"/>
                </a:rPr>
                <a:t>7 042 500</a:t>
              </a:r>
            </a:p>
          </p:txBody>
        </p:sp>
      </p:grpSp>
      <p:grpSp>
        <p:nvGrpSpPr>
          <p:cNvPr id="67" name="Group 3">
            <a:extLst>
              <a:ext uri="{FF2B5EF4-FFF2-40B4-BE49-F238E27FC236}">
                <a16:creationId xmlns:a16="http://schemas.microsoft.com/office/drawing/2014/main" id="{B32F89A4-1A2B-C434-F35A-1A31FAD87E2D}"/>
              </a:ext>
            </a:extLst>
          </p:cNvPr>
          <p:cNvGrpSpPr/>
          <p:nvPr/>
        </p:nvGrpSpPr>
        <p:grpSpPr>
          <a:xfrm>
            <a:off x="155978" y="3551645"/>
            <a:ext cx="3849501" cy="2480198"/>
            <a:chOff x="0" y="0"/>
            <a:chExt cx="858578" cy="541735"/>
          </a:xfrm>
        </p:grpSpPr>
        <p:sp>
          <p:nvSpPr>
            <p:cNvPr id="68" name="Freeform 4">
              <a:extLst>
                <a:ext uri="{FF2B5EF4-FFF2-40B4-BE49-F238E27FC236}">
                  <a16:creationId xmlns:a16="http://schemas.microsoft.com/office/drawing/2014/main" id="{03A83503-80DC-D189-59E6-79AD2B26A62E}"/>
                </a:ext>
              </a:extLst>
            </p:cNvPr>
            <p:cNvSpPr/>
            <p:nvPr/>
          </p:nvSpPr>
          <p:spPr>
            <a:xfrm>
              <a:off x="0" y="0"/>
              <a:ext cx="873767" cy="545973"/>
            </a:xfrm>
            <a:custGeom>
              <a:avLst/>
              <a:gdLst/>
              <a:ahLst/>
              <a:cxnLst/>
              <a:rect l="l" t="t" r="r" b="b"/>
              <a:pathLst>
                <a:path w="873767" h="545973">
                  <a:moveTo>
                    <a:pt x="487482" y="0"/>
                  </a:moveTo>
                  <a:cubicBezTo>
                    <a:pt x="496899" y="0"/>
                    <a:pt x="506373" y="0"/>
                    <a:pt x="515772" y="0"/>
                  </a:cubicBezTo>
                  <a:cubicBezTo>
                    <a:pt x="590705" y="9048"/>
                    <a:pt x="637536" y="39167"/>
                    <a:pt x="658866" y="88451"/>
                  </a:cubicBezTo>
                  <a:cubicBezTo>
                    <a:pt x="783793" y="81878"/>
                    <a:pt x="873767" y="175067"/>
                    <a:pt x="819268" y="266527"/>
                  </a:cubicBezTo>
                  <a:cubicBezTo>
                    <a:pt x="837675" y="285746"/>
                    <a:pt x="853032" y="307243"/>
                    <a:pt x="858578" y="336097"/>
                  </a:cubicBezTo>
                  <a:cubicBezTo>
                    <a:pt x="858578" y="344363"/>
                    <a:pt x="858578" y="352609"/>
                    <a:pt x="858578" y="360873"/>
                  </a:cubicBezTo>
                  <a:cubicBezTo>
                    <a:pt x="842050" y="434309"/>
                    <a:pt x="770932" y="483932"/>
                    <a:pt x="654174" y="470573"/>
                  </a:cubicBezTo>
                  <a:cubicBezTo>
                    <a:pt x="624134" y="508279"/>
                    <a:pt x="570679" y="545973"/>
                    <a:pt x="487499" y="541336"/>
                  </a:cubicBezTo>
                  <a:cubicBezTo>
                    <a:pt x="444504" y="538861"/>
                    <a:pt x="414594" y="524523"/>
                    <a:pt x="388406" y="507104"/>
                  </a:cubicBezTo>
                  <a:cubicBezTo>
                    <a:pt x="360823" y="521583"/>
                    <a:pt x="330949" y="532947"/>
                    <a:pt x="287787" y="533072"/>
                  </a:cubicBezTo>
                  <a:cubicBezTo>
                    <a:pt x="187931" y="533286"/>
                    <a:pt x="121130" y="477502"/>
                    <a:pt x="119511" y="400984"/>
                  </a:cubicBezTo>
                  <a:cubicBezTo>
                    <a:pt x="55316" y="383084"/>
                    <a:pt x="11838" y="349670"/>
                    <a:pt x="0" y="292495"/>
                  </a:cubicBezTo>
                  <a:cubicBezTo>
                    <a:pt x="0" y="284231"/>
                    <a:pt x="0" y="275949"/>
                    <a:pt x="0" y="267720"/>
                  </a:cubicBezTo>
                  <a:cubicBezTo>
                    <a:pt x="13066" y="211064"/>
                    <a:pt x="54181" y="175476"/>
                    <a:pt x="122638" y="160390"/>
                  </a:cubicBezTo>
                  <a:cubicBezTo>
                    <a:pt x="118525" y="64815"/>
                    <a:pt x="255458" y="5094"/>
                    <a:pt x="367951" y="47200"/>
                  </a:cubicBezTo>
                  <a:cubicBezTo>
                    <a:pt x="394735" y="26378"/>
                    <a:pt x="432629" y="3669"/>
                    <a:pt x="48748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TextBox 5">
              <a:extLst>
                <a:ext uri="{FF2B5EF4-FFF2-40B4-BE49-F238E27FC236}">
                  <a16:creationId xmlns:a16="http://schemas.microsoft.com/office/drawing/2014/main" id="{E6E82A7A-D5E9-D806-2D62-6606A687832E}"/>
                </a:ext>
              </a:extLst>
            </p:cNvPr>
            <p:cNvSpPr txBox="1"/>
            <p:nvPr/>
          </p:nvSpPr>
          <p:spPr>
            <a:xfrm>
              <a:off x="38100" y="31750"/>
              <a:ext cx="736600" cy="4254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+mj-lt"/>
              </a:endParaRPr>
            </a:p>
          </p:txBody>
        </p:sp>
      </p:grpSp>
      <p:sp>
        <p:nvSpPr>
          <p:cNvPr id="70" name="TextBox 17">
            <a:extLst>
              <a:ext uri="{FF2B5EF4-FFF2-40B4-BE49-F238E27FC236}">
                <a16:creationId xmlns:a16="http://schemas.microsoft.com/office/drawing/2014/main" id="{35C84F34-7A43-8C4E-0F47-067E58C95BEF}"/>
              </a:ext>
            </a:extLst>
          </p:cNvPr>
          <p:cNvSpPr txBox="1"/>
          <p:nvPr/>
        </p:nvSpPr>
        <p:spPr>
          <a:xfrm>
            <a:off x="627320" y="4177877"/>
            <a:ext cx="2974919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4000" dirty="0" err="1">
                <a:solidFill>
                  <a:srgbClr val="000000"/>
                </a:solidFill>
                <a:latin typeface="+mj-lt"/>
              </a:rPr>
              <a:t>Lần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lượt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đọc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đã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cho</a:t>
            </a:r>
            <a:endParaRPr lang="en-US" sz="40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3B30D9D-5FDE-9211-E5E0-466642184DFE}"/>
              </a:ext>
            </a:extLst>
          </p:cNvPr>
          <p:cNvGrpSpPr/>
          <p:nvPr/>
        </p:nvGrpSpPr>
        <p:grpSpPr>
          <a:xfrm>
            <a:off x="4826000" y="2953525"/>
            <a:ext cx="6908800" cy="3024973"/>
            <a:chOff x="7239000" y="4430287"/>
            <a:chExt cx="10363200" cy="4537460"/>
          </a:xfrm>
        </p:grpSpPr>
        <p:grpSp>
          <p:nvGrpSpPr>
            <p:cNvPr id="72" name="Group 3">
              <a:extLst>
                <a:ext uri="{FF2B5EF4-FFF2-40B4-BE49-F238E27FC236}">
                  <a16:creationId xmlns:a16="http://schemas.microsoft.com/office/drawing/2014/main" id="{0F205BCC-08A9-B25F-145D-F0E4AF20B9B1}"/>
                </a:ext>
              </a:extLst>
            </p:cNvPr>
            <p:cNvGrpSpPr/>
            <p:nvPr/>
          </p:nvGrpSpPr>
          <p:grpSpPr>
            <a:xfrm>
              <a:off x="7535086" y="4430287"/>
              <a:ext cx="9448800" cy="4537460"/>
              <a:chOff x="0" y="0"/>
              <a:chExt cx="858578" cy="541735"/>
            </a:xfrm>
          </p:grpSpPr>
          <p:sp>
            <p:nvSpPr>
              <p:cNvPr id="75" name="Freeform 4">
                <a:extLst>
                  <a:ext uri="{FF2B5EF4-FFF2-40B4-BE49-F238E27FC236}">
                    <a16:creationId xmlns:a16="http://schemas.microsoft.com/office/drawing/2014/main" id="{84AC9B44-03AA-B57A-B05A-38EEBFD205F4}"/>
                  </a:ext>
                </a:extLst>
              </p:cNvPr>
              <p:cNvSpPr/>
              <p:nvPr/>
            </p:nvSpPr>
            <p:spPr>
              <a:xfrm>
                <a:off x="0" y="0"/>
                <a:ext cx="873767" cy="545973"/>
              </a:xfrm>
              <a:custGeom>
                <a:avLst/>
                <a:gdLst/>
                <a:ahLst/>
                <a:cxnLst/>
                <a:rect l="l" t="t" r="r" b="b"/>
                <a:pathLst>
                  <a:path w="873767" h="545973">
                    <a:moveTo>
                      <a:pt x="487482" y="0"/>
                    </a:moveTo>
                    <a:cubicBezTo>
                      <a:pt x="496899" y="0"/>
                      <a:pt x="506373" y="0"/>
                      <a:pt x="515772" y="0"/>
                    </a:cubicBezTo>
                    <a:cubicBezTo>
                      <a:pt x="590705" y="9048"/>
                      <a:pt x="637536" y="39167"/>
                      <a:pt x="658866" y="88451"/>
                    </a:cubicBezTo>
                    <a:cubicBezTo>
                      <a:pt x="783793" y="81878"/>
                      <a:pt x="873767" y="175067"/>
                      <a:pt x="819268" y="266527"/>
                    </a:cubicBezTo>
                    <a:cubicBezTo>
                      <a:pt x="837675" y="285746"/>
                      <a:pt x="853032" y="307243"/>
                      <a:pt x="858578" y="336097"/>
                    </a:cubicBezTo>
                    <a:cubicBezTo>
                      <a:pt x="858578" y="344363"/>
                      <a:pt x="858578" y="352609"/>
                      <a:pt x="858578" y="360873"/>
                    </a:cubicBezTo>
                    <a:cubicBezTo>
                      <a:pt x="842050" y="434309"/>
                      <a:pt x="770932" y="483932"/>
                      <a:pt x="654174" y="470573"/>
                    </a:cubicBezTo>
                    <a:cubicBezTo>
                      <a:pt x="624134" y="508279"/>
                      <a:pt x="570679" y="545973"/>
                      <a:pt x="487499" y="541336"/>
                    </a:cubicBezTo>
                    <a:cubicBezTo>
                      <a:pt x="444504" y="538861"/>
                      <a:pt x="414594" y="524523"/>
                      <a:pt x="388406" y="507104"/>
                    </a:cubicBezTo>
                    <a:cubicBezTo>
                      <a:pt x="360823" y="521583"/>
                      <a:pt x="330949" y="532947"/>
                      <a:pt x="287787" y="533072"/>
                    </a:cubicBezTo>
                    <a:cubicBezTo>
                      <a:pt x="187931" y="533286"/>
                      <a:pt x="121130" y="477502"/>
                      <a:pt x="119511" y="400984"/>
                    </a:cubicBezTo>
                    <a:cubicBezTo>
                      <a:pt x="55316" y="383084"/>
                      <a:pt x="11838" y="349670"/>
                      <a:pt x="0" y="292495"/>
                    </a:cubicBezTo>
                    <a:cubicBezTo>
                      <a:pt x="0" y="284231"/>
                      <a:pt x="0" y="275949"/>
                      <a:pt x="0" y="267720"/>
                    </a:cubicBezTo>
                    <a:cubicBezTo>
                      <a:pt x="13066" y="211064"/>
                      <a:pt x="54181" y="175476"/>
                      <a:pt x="122638" y="160390"/>
                    </a:cubicBezTo>
                    <a:cubicBezTo>
                      <a:pt x="118525" y="64815"/>
                      <a:pt x="255458" y="5094"/>
                      <a:pt x="367951" y="47200"/>
                    </a:cubicBezTo>
                    <a:cubicBezTo>
                      <a:pt x="394735" y="26378"/>
                      <a:pt x="432629" y="3669"/>
                      <a:pt x="48748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TextBox 5">
                <a:extLst>
                  <a:ext uri="{FF2B5EF4-FFF2-40B4-BE49-F238E27FC236}">
                    <a16:creationId xmlns:a16="http://schemas.microsoft.com/office/drawing/2014/main" id="{3D93C669-573B-3355-09C8-C56B16D26F9D}"/>
                  </a:ext>
                </a:extLst>
              </p:cNvPr>
              <p:cNvSpPr txBox="1"/>
              <p:nvPr/>
            </p:nvSpPr>
            <p:spPr>
              <a:xfrm>
                <a:off x="38100" y="31750"/>
                <a:ext cx="736600" cy="4254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+mj-lt"/>
                </a:endParaRPr>
              </a:p>
            </p:txBody>
          </p:sp>
        </p:grpSp>
        <p:sp>
          <p:nvSpPr>
            <p:cNvPr id="73" name="TextBox 17">
              <a:extLst>
                <a:ext uri="{FF2B5EF4-FFF2-40B4-BE49-F238E27FC236}">
                  <a16:creationId xmlns:a16="http://schemas.microsoft.com/office/drawing/2014/main" id="{C62EABE0-F5DB-ECE9-B4BD-D26FE1615825}"/>
                </a:ext>
              </a:extLst>
            </p:cNvPr>
            <p:cNvSpPr txBox="1"/>
            <p:nvPr/>
          </p:nvSpPr>
          <p:spPr>
            <a:xfrm>
              <a:off x="8794191" y="5142267"/>
              <a:ext cx="7226792" cy="30779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/>
              <a:r>
                <a:rPr lang="en-US" sz="5334" dirty="0" err="1">
                  <a:solidFill>
                    <a:srgbClr val="C00000"/>
                  </a:solidFill>
                  <a:latin typeface="+mj-lt"/>
                </a:rPr>
                <a:t>Nhóm</a:t>
              </a:r>
              <a:r>
                <a:rPr lang="en-US" sz="5334" dirty="0">
                  <a:solidFill>
                    <a:srgbClr val="C00000"/>
                  </a:solidFill>
                  <a:latin typeface="+mj-lt"/>
                </a:rPr>
                <a:t> 2</a:t>
              </a:r>
            </a:p>
            <a:p>
              <a:pPr algn="ctr" defTabSz="609630"/>
              <a:r>
                <a:rPr lang="en-US" sz="4000" dirty="0" err="1">
                  <a:solidFill>
                    <a:srgbClr val="002060"/>
                  </a:solidFill>
                  <a:latin typeface="+mj-lt"/>
                </a:rPr>
                <a:t>Tìm</a:t>
              </a:r>
              <a:r>
                <a:rPr lang="en-US" sz="4000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+mj-lt"/>
                </a:rPr>
                <a:t>hàng</a:t>
              </a:r>
              <a:r>
                <a:rPr lang="en-US" sz="4000" dirty="0">
                  <a:solidFill>
                    <a:srgbClr val="002060"/>
                  </a:solidFill>
                  <a:latin typeface="+mj-lt"/>
                </a:rPr>
                <a:t>, </a:t>
              </a:r>
              <a:r>
                <a:rPr lang="en-US" sz="4000" dirty="0" err="1">
                  <a:solidFill>
                    <a:srgbClr val="002060"/>
                  </a:solidFill>
                  <a:latin typeface="+mj-lt"/>
                </a:rPr>
                <a:t>lớp</a:t>
              </a:r>
              <a:r>
                <a:rPr lang="en-US" sz="4000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+mj-lt"/>
                </a:rPr>
                <a:t>của</a:t>
              </a:r>
              <a:r>
                <a:rPr lang="en-US" sz="4000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+mj-lt"/>
                </a:rPr>
                <a:t>các</a:t>
              </a:r>
              <a:r>
                <a:rPr lang="en-US" sz="4000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+mj-lt"/>
                </a:rPr>
                <a:t>số</a:t>
              </a:r>
              <a:r>
                <a:rPr lang="en-US" sz="4000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+mj-lt"/>
                </a:rPr>
                <a:t>được</a:t>
              </a:r>
              <a:r>
                <a:rPr lang="en-US" sz="4000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+mj-lt"/>
                </a:rPr>
                <a:t>gạch</a:t>
              </a:r>
              <a:r>
                <a:rPr lang="en-US" sz="4000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+mj-lt"/>
                </a:rPr>
                <a:t>chân</a:t>
              </a:r>
              <a:endParaRPr lang="en-US" sz="4000" dirty="0">
                <a:solidFill>
                  <a:srgbClr val="002060"/>
                </a:solidFill>
                <a:latin typeface="+mj-lt"/>
              </a:endParaRPr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ACB28187-CAA6-C0C0-1052-53A8413CE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000" y="5416316"/>
              <a:ext cx="10363200" cy="2697158"/>
            </a:xfrm>
            <a:prstGeom prst="rect">
              <a:avLst/>
            </a:prstGeom>
          </p:spPr>
        </p:pic>
      </p:grp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0EACC535-39BC-FA07-355D-BAACCC879E97}"/>
              </a:ext>
            </a:extLst>
          </p:cNvPr>
          <p:cNvCxnSpPr/>
          <p:nvPr/>
        </p:nvCxnSpPr>
        <p:spPr>
          <a:xfrm>
            <a:off x="2362200" y="2423462"/>
            <a:ext cx="0" cy="53006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3BE7B16-D5B5-D349-99D5-EDF9014DDDCC}"/>
              </a:ext>
            </a:extLst>
          </p:cNvPr>
          <p:cNvGrpSpPr/>
          <p:nvPr/>
        </p:nvGrpSpPr>
        <p:grpSpPr>
          <a:xfrm>
            <a:off x="457200" y="3055435"/>
            <a:ext cx="2478789" cy="3167565"/>
            <a:chOff x="685800" y="4583152"/>
            <a:chExt cx="3718184" cy="4751347"/>
          </a:xfrm>
        </p:grpSpPr>
        <p:grpSp>
          <p:nvGrpSpPr>
            <p:cNvPr id="79" name="Group 3">
              <a:extLst>
                <a:ext uri="{FF2B5EF4-FFF2-40B4-BE49-F238E27FC236}">
                  <a16:creationId xmlns:a16="http://schemas.microsoft.com/office/drawing/2014/main" id="{FC2A862B-E286-0CF6-53A8-384AF6FEE6BD}"/>
                </a:ext>
              </a:extLst>
            </p:cNvPr>
            <p:cNvGrpSpPr/>
            <p:nvPr/>
          </p:nvGrpSpPr>
          <p:grpSpPr>
            <a:xfrm>
              <a:off x="685800" y="4583152"/>
              <a:ext cx="3718184" cy="4751347"/>
              <a:chOff x="0" y="-1"/>
              <a:chExt cx="5765800" cy="6418346"/>
            </a:xfrm>
          </p:grpSpPr>
          <p:sp>
            <p:nvSpPr>
              <p:cNvPr id="81" name="Freeform 4">
                <a:extLst>
                  <a:ext uri="{FF2B5EF4-FFF2-40B4-BE49-F238E27FC236}">
                    <a16:creationId xmlns:a16="http://schemas.microsoft.com/office/drawing/2014/main" id="{D0E93389-5863-788C-9673-AF00E52C6875}"/>
                  </a:ext>
                </a:extLst>
              </p:cNvPr>
              <p:cNvSpPr/>
              <p:nvPr/>
            </p:nvSpPr>
            <p:spPr>
              <a:xfrm>
                <a:off x="0" y="-1"/>
                <a:ext cx="5765800" cy="6418346"/>
              </a:xfrm>
              <a:custGeom>
                <a:avLst/>
                <a:gdLst/>
                <a:ahLst/>
                <a:cxnLst/>
                <a:rect l="l" t="t" r="r" b="b"/>
                <a:pathLst>
                  <a:path w="5765800" h="5283431">
                    <a:moveTo>
                      <a:pt x="5765800" y="0"/>
                    </a:moveTo>
                    <a:lnTo>
                      <a:pt x="5765800" y="5280891"/>
                    </a:lnTo>
                    <a:lnTo>
                      <a:pt x="5406390" y="4789401"/>
                    </a:lnTo>
                    <a:lnTo>
                      <a:pt x="5050790" y="5283431"/>
                    </a:lnTo>
                    <a:lnTo>
                      <a:pt x="5043170" y="5283431"/>
                    </a:lnTo>
                    <a:lnTo>
                      <a:pt x="4686300" y="4789401"/>
                    </a:lnTo>
                    <a:lnTo>
                      <a:pt x="4330700" y="5283431"/>
                    </a:lnTo>
                    <a:lnTo>
                      <a:pt x="4323080" y="5283431"/>
                    </a:lnTo>
                    <a:lnTo>
                      <a:pt x="3967480" y="4789401"/>
                    </a:lnTo>
                    <a:lnTo>
                      <a:pt x="3611880" y="5283431"/>
                    </a:lnTo>
                    <a:lnTo>
                      <a:pt x="3604260" y="5283431"/>
                    </a:lnTo>
                    <a:lnTo>
                      <a:pt x="3248660" y="4789401"/>
                    </a:lnTo>
                    <a:lnTo>
                      <a:pt x="2893060" y="5283431"/>
                    </a:lnTo>
                    <a:lnTo>
                      <a:pt x="2885440" y="5283431"/>
                    </a:lnTo>
                    <a:lnTo>
                      <a:pt x="2528570" y="4789401"/>
                    </a:lnTo>
                    <a:lnTo>
                      <a:pt x="2172970" y="5283431"/>
                    </a:lnTo>
                    <a:lnTo>
                      <a:pt x="2165350" y="5283431"/>
                    </a:lnTo>
                    <a:lnTo>
                      <a:pt x="1809750" y="4789401"/>
                    </a:lnTo>
                    <a:lnTo>
                      <a:pt x="1452880" y="5283431"/>
                    </a:lnTo>
                    <a:lnTo>
                      <a:pt x="1446530" y="5283431"/>
                    </a:lnTo>
                    <a:lnTo>
                      <a:pt x="1089660" y="4789401"/>
                    </a:lnTo>
                    <a:lnTo>
                      <a:pt x="734060" y="5283431"/>
                    </a:lnTo>
                    <a:lnTo>
                      <a:pt x="725170" y="5283431"/>
                    </a:lnTo>
                    <a:lnTo>
                      <a:pt x="290830" y="4802101"/>
                    </a:lnTo>
                    <a:lnTo>
                      <a:pt x="1270" y="5283431"/>
                    </a:lnTo>
                    <a:lnTo>
                      <a:pt x="0" y="5283431"/>
                    </a:lnTo>
                    <a:lnTo>
                      <a:pt x="2540" y="4134832"/>
                    </a:lnTo>
                    <a:lnTo>
                      <a:pt x="7620" y="1024571"/>
                    </a:lnTo>
                    <a:lnTo>
                      <a:pt x="10160" y="0"/>
                    </a:lnTo>
                    <a:lnTo>
                      <a:pt x="57658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" name="TextBox 16">
              <a:extLst>
                <a:ext uri="{FF2B5EF4-FFF2-40B4-BE49-F238E27FC236}">
                  <a16:creationId xmlns:a16="http://schemas.microsoft.com/office/drawing/2014/main" id="{77557098-1979-3D66-AED5-601DE91225B2}"/>
                </a:ext>
              </a:extLst>
            </p:cNvPr>
            <p:cNvSpPr txBox="1"/>
            <p:nvPr/>
          </p:nvSpPr>
          <p:spPr>
            <a:xfrm>
              <a:off x="788657" y="4673330"/>
              <a:ext cx="3581400" cy="20313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spcBef>
                  <a:spcPct val="0"/>
                </a:spcBef>
              </a:pPr>
              <a:r>
                <a:rPr lang="vi-VN" sz="2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Năm triệu ba trăm bốn mươi ba nghìn sáu trăm hai mươi bảy</a:t>
              </a:r>
              <a:endParaRPr lang="en-US" sz="2200" b="1" i="1" spc="8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9" name="TextBox 16">
              <a:extLst>
                <a:ext uri="{FF2B5EF4-FFF2-40B4-BE49-F238E27FC236}">
                  <a16:creationId xmlns:a16="http://schemas.microsoft.com/office/drawing/2014/main" id="{7154A8BE-577D-D08F-5C41-1FFE6007CA6B}"/>
                </a:ext>
              </a:extLst>
            </p:cNvPr>
            <p:cNvSpPr txBox="1"/>
            <p:nvPr/>
          </p:nvSpPr>
          <p:spPr>
            <a:xfrm>
              <a:off x="774369" y="7059343"/>
              <a:ext cx="3581400" cy="15234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spcBef>
                  <a:spcPct val="0"/>
                </a:spcBef>
              </a:pPr>
              <a:r>
                <a:rPr lang="vi-VN" sz="2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 số 7 </a:t>
              </a:r>
              <a:r>
                <a:rPr lang="vi-VN" sz="2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thuộc hàng đơn vị, lớp đơn vị.</a:t>
              </a:r>
              <a:endParaRPr lang="en-US" sz="2200" b="1" i="1" spc="8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E7916E1-97C0-5E1E-C44C-7727F00FD620}"/>
              </a:ext>
            </a:extLst>
          </p:cNvPr>
          <p:cNvCxnSpPr/>
          <p:nvPr/>
        </p:nvCxnSpPr>
        <p:spPr>
          <a:xfrm>
            <a:off x="4438573" y="2337737"/>
            <a:ext cx="0" cy="53006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360B225-0A3F-105B-CE3C-62A2312ABC52}"/>
              </a:ext>
            </a:extLst>
          </p:cNvPr>
          <p:cNvGrpSpPr/>
          <p:nvPr/>
        </p:nvGrpSpPr>
        <p:grpSpPr>
          <a:xfrm>
            <a:off x="3432353" y="3055435"/>
            <a:ext cx="2478789" cy="3167565"/>
            <a:chOff x="685800" y="4583152"/>
            <a:chExt cx="3718184" cy="4751347"/>
          </a:xfrm>
        </p:grpSpPr>
        <p:grpSp>
          <p:nvGrpSpPr>
            <p:cNvPr id="84" name="Group 3">
              <a:extLst>
                <a:ext uri="{FF2B5EF4-FFF2-40B4-BE49-F238E27FC236}">
                  <a16:creationId xmlns:a16="http://schemas.microsoft.com/office/drawing/2014/main" id="{A4AEB2FE-4144-2479-FC10-50DF679CCCB9}"/>
                </a:ext>
              </a:extLst>
            </p:cNvPr>
            <p:cNvGrpSpPr/>
            <p:nvPr/>
          </p:nvGrpSpPr>
          <p:grpSpPr>
            <a:xfrm>
              <a:off x="685800" y="4583152"/>
              <a:ext cx="3718184" cy="4751347"/>
              <a:chOff x="0" y="-1"/>
              <a:chExt cx="5765800" cy="6418346"/>
            </a:xfrm>
          </p:grpSpPr>
          <p:sp>
            <p:nvSpPr>
              <p:cNvPr id="86" name="Freeform 4">
                <a:extLst>
                  <a:ext uri="{FF2B5EF4-FFF2-40B4-BE49-F238E27FC236}">
                    <a16:creationId xmlns:a16="http://schemas.microsoft.com/office/drawing/2014/main" id="{D557D05B-3429-1764-FF0C-02C9A51FA42E}"/>
                  </a:ext>
                </a:extLst>
              </p:cNvPr>
              <p:cNvSpPr/>
              <p:nvPr/>
            </p:nvSpPr>
            <p:spPr>
              <a:xfrm>
                <a:off x="0" y="-1"/>
                <a:ext cx="5765800" cy="6418346"/>
              </a:xfrm>
              <a:custGeom>
                <a:avLst/>
                <a:gdLst/>
                <a:ahLst/>
                <a:cxnLst/>
                <a:rect l="l" t="t" r="r" b="b"/>
                <a:pathLst>
                  <a:path w="5765800" h="5283431">
                    <a:moveTo>
                      <a:pt x="5765800" y="0"/>
                    </a:moveTo>
                    <a:lnTo>
                      <a:pt x="5765800" y="5280891"/>
                    </a:lnTo>
                    <a:lnTo>
                      <a:pt x="5406390" y="4789401"/>
                    </a:lnTo>
                    <a:lnTo>
                      <a:pt x="5050790" y="5283431"/>
                    </a:lnTo>
                    <a:lnTo>
                      <a:pt x="5043170" y="5283431"/>
                    </a:lnTo>
                    <a:lnTo>
                      <a:pt x="4686300" y="4789401"/>
                    </a:lnTo>
                    <a:lnTo>
                      <a:pt x="4330700" y="5283431"/>
                    </a:lnTo>
                    <a:lnTo>
                      <a:pt x="4323080" y="5283431"/>
                    </a:lnTo>
                    <a:lnTo>
                      <a:pt x="3967480" y="4789401"/>
                    </a:lnTo>
                    <a:lnTo>
                      <a:pt x="3611880" y="5283431"/>
                    </a:lnTo>
                    <a:lnTo>
                      <a:pt x="3604260" y="5283431"/>
                    </a:lnTo>
                    <a:lnTo>
                      <a:pt x="3248660" y="4789401"/>
                    </a:lnTo>
                    <a:lnTo>
                      <a:pt x="2893060" y="5283431"/>
                    </a:lnTo>
                    <a:lnTo>
                      <a:pt x="2885440" y="5283431"/>
                    </a:lnTo>
                    <a:lnTo>
                      <a:pt x="2528570" y="4789401"/>
                    </a:lnTo>
                    <a:lnTo>
                      <a:pt x="2172970" y="5283431"/>
                    </a:lnTo>
                    <a:lnTo>
                      <a:pt x="2165350" y="5283431"/>
                    </a:lnTo>
                    <a:lnTo>
                      <a:pt x="1809750" y="4789401"/>
                    </a:lnTo>
                    <a:lnTo>
                      <a:pt x="1452880" y="5283431"/>
                    </a:lnTo>
                    <a:lnTo>
                      <a:pt x="1446530" y="5283431"/>
                    </a:lnTo>
                    <a:lnTo>
                      <a:pt x="1089660" y="4789401"/>
                    </a:lnTo>
                    <a:lnTo>
                      <a:pt x="734060" y="5283431"/>
                    </a:lnTo>
                    <a:lnTo>
                      <a:pt x="725170" y="5283431"/>
                    </a:lnTo>
                    <a:lnTo>
                      <a:pt x="290830" y="4802101"/>
                    </a:lnTo>
                    <a:lnTo>
                      <a:pt x="1270" y="5283431"/>
                    </a:lnTo>
                    <a:lnTo>
                      <a:pt x="0" y="5283431"/>
                    </a:lnTo>
                    <a:lnTo>
                      <a:pt x="2540" y="4134832"/>
                    </a:lnTo>
                    <a:lnTo>
                      <a:pt x="7620" y="1024571"/>
                    </a:lnTo>
                    <a:lnTo>
                      <a:pt x="10160" y="0"/>
                    </a:lnTo>
                    <a:lnTo>
                      <a:pt x="57658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5" name="TextBox 16">
              <a:extLst>
                <a:ext uri="{FF2B5EF4-FFF2-40B4-BE49-F238E27FC236}">
                  <a16:creationId xmlns:a16="http://schemas.microsoft.com/office/drawing/2014/main" id="{B2D1B23A-8D7B-A480-B18A-1DD0634EDF5A}"/>
                </a:ext>
              </a:extLst>
            </p:cNvPr>
            <p:cNvSpPr txBox="1"/>
            <p:nvPr/>
          </p:nvSpPr>
          <p:spPr>
            <a:xfrm>
              <a:off x="788657" y="4673330"/>
              <a:ext cx="3581400" cy="22159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spcBef>
                  <a:spcPct val="0"/>
                </a:spcBef>
              </a:pPr>
              <a:r>
                <a:rPr lang="vi-VN" sz="2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 triệu năm trăm bảy mươi mốt nghìn hai trăm mười.</a:t>
              </a:r>
              <a:endParaRPr lang="en-US" sz="2400" b="1" i="1" spc="8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0" name="TextBox 16">
              <a:extLst>
                <a:ext uri="{FF2B5EF4-FFF2-40B4-BE49-F238E27FC236}">
                  <a16:creationId xmlns:a16="http://schemas.microsoft.com/office/drawing/2014/main" id="{D9E830BF-31FC-628B-4740-9E867ED593B5}"/>
                </a:ext>
              </a:extLst>
            </p:cNvPr>
            <p:cNvSpPr txBox="1"/>
            <p:nvPr/>
          </p:nvSpPr>
          <p:spPr>
            <a:xfrm>
              <a:off x="817232" y="6987905"/>
              <a:ext cx="3581400" cy="16619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spcBef>
                  <a:spcPct val="0"/>
                </a:spcBef>
              </a:pPr>
              <a:r>
                <a:rPr lang="vi-VN" sz="2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 số 7 </a:t>
              </a:r>
              <a:r>
                <a:rPr lang="vi-VN" sz="24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thuộc hàng chục nghìn, lớp nghìn.</a:t>
              </a:r>
              <a:endParaRPr lang="en-US" sz="2400" b="1" i="1" spc="8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A5E36EA4-D022-01BF-30E3-EC5EBE990592}"/>
              </a:ext>
            </a:extLst>
          </p:cNvPr>
          <p:cNvCxnSpPr/>
          <p:nvPr/>
        </p:nvCxnSpPr>
        <p:spPr>
          <a:xfrm>
            <a:off x="7931150" y="2429560"/>
            <a:ext cx="0" cy="53006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A8531C4-281A-3E58-8612-C203C11B75F0}"/>
              </a:ext>
            </a:extLst>
          </p:cNvPr>
          <p:cNvGrpSpPr/>
          <p:nvPr/>
        </p:nvGrpSpPr>
        <p:grpSpPr>
          <a:xfrm>
            <a:off x="6397346" y="3053311"/>
            <a:ext cx="2478789" cy="3167565"/>
            <a:chOff x="685800" y="4583152"/>
            <a:chExt cx="3718184" cy="4751347"/>
          </a:xfrm>
        </p:grpSpPr>
        <p:grpSp>
          <p:nvGrpSpPr>
            <p:cNvPr id="89" name="Group 3">
              <a:extLst>
                <a:ext uri="{FF2B5EF4-FFF2-40B4-BE49-F238E27FC236}">
                  <a16:creationId xmlns:a16="http://schemas.microsoft.com/office/drawing/2014/main" id="{1BFCD428-D7AD-A343-6F47-D1CF0C3E3BE7}"/>
                </a:ext>
              </a:extLst>
            </p:cNvPr>
            <p:cNvGrpSpPr/>
            <p:nvPr/>
          </p:nvGrpSpPr>
          <p:grpSpPr>
            <a:xfrm>
              <a:off x="685800" y="4583152"/>
              <a:ext cx="3718184" cy="4751347"/>
              <a:chOff x="0" y="-1"/>
              <a:chExt cx="5765800" cy="6418346"/>
            </a:xfrm>
          </p:grpSpPr>
          <p:sp>
            <p:nvSpPr>
              <p:cNvPr id="91" name="Freeform 4">
                <a:extLst>
                  <a:ext uri="{FF2B5EF4-FFF2-40B4-BE49-F238E27FC236}">
                    <a16:creationId xmlns:a16="http://schemas.microsoft.com/office/drawing/2014/main" id="{ED2A411C-4888-955C-C37A-C88242464E0D}"/>
                  </a:ext>
                </a:extLst>
              </p:cNvPr>
              <p:cNvSpPr/>
              <p:nvPr/>
            </p:nvSpPr>
            <p:spPr>
              <a:xfrm>
                <a:off x="0" y="-1"/>
                <a:ext cx="5765800" cy="6418346"/>
              </a:xfrm>
              <a:custGeom>
                <a:avLst/>
                <a:gdLst/>
                <a:ahLst/>
                <a:cxnLst/>
                <a:rect l="l" t="t" r="r" b="b"/>
                <a:pathLst>
                  <a:path w="5765800" h="5283431">
                    <a:moveTo>
                      <a:pt x="5765800" y="0"/>
                    </a:moveTo>
                    <a:lnTo>
                      <a:pt x="5765800" y="5280891"/>
                    </a:lnTo>
                    <a:lnTo>
                      <a:pt x="5406390" y="4789401"/>
                    </a:lnTo>
                    <a:lnTo>
                      <a:pt x="5050790" y="5283431"/>
                    </a:lnTo>
                    <a:lnTo>
                      <a:pt x="5043170" y="5283431"/>
                    </a:lnTo>
                    <a:lnTo>
                      <a:pt x="4686300" y="4789401"/>
                    </a:lnTo>
                    <a:lnTo>
                      <a:pt x="4330700" y="5283431"/>
                    </a:lnTo>
                    <a:lnTo>
                      <a:pt x="4323080" y="5283431"/>
                    </a:lnTo>
                    <a:lnTo>
                      <a:pt x="3967480" y="4789401"/>
                    </a:lnTo>
                    <a:lnTo>
                      <a:pt x="3611880" y="5283431"/>
                    </a:lnTo>
                    <a:lnTo>
                      <a:pt x="3604260" y="5283431"/>
                    </a:lnTo>
                    <a:lnTo>
                      <a:pt x="3248660" y="4789401"/>
                    </a:lnTo>
                    <a:lnTo>
                      <a:pt x="2893060" y="5283431"/>
                    </a:lnTo>
                    <a:lnTo>
                      <a:pt x="2885440" y="5283431"/>
                    </a:lnTo>
                    <a:lnTo>
                      <a:pt x="2528570" y="4789401"/>
                    </a:lnTo>
                    <a:lnTo>
                      <a:pt x="2172970" y="5283431"/>
                    </a:lnTo>
                    <a:lnTo>
                      <a:pt x="2165350" y="5283431"/>
                    </a:lnTo>
                    <a:lnTo>
                      <a:pt x="1809750" y="4789401"/>
                    </a:lnTo>
                    <a:lnTo>
                      <a:pt x="1452880" y="5283431"/>
                    </a:lnTo>
                    <a:lnTo>
                      <a:pt x="1446530" y="5283431"/>
                    </a:lnTo>
                    <a:lnTo>
                      <a:pt x="1089660" y="4789401"/>
                    </a:lnTo>
                    <a:lnTo>
                      <a:pt x="734060" y="5283431"/>
                    </a:lnTo>
                    <a:lnTo>
                      <a:pt x="725170" y="5283431"/>
                    </a:lnTo>
                    <a:lnTo>
                      <a:pt x="290830" y="4802101"/>
                    </a:lnTo>
                    <a:lnTo>
                      <a:pt x="1270" y="5283431"/>
                    </a:lnTo>
                    <a:lnTo>
                      <a:pt x="0" y="5283431"/>
                    </a:lnTo>
                    <a:lnTo>
                      <a:pt x="2540" y="4134832"/>
                    </a:lnTo>
                    <a:lnTo>
                      <a:pt x="7620" y="1024571"/>
                    </a:lnTo>
                    <a:lnTo>
                      <a:pt x="10160" y="0"/>
                    </a:lnTo>
                    <a:lnTo>
                      <a:pt x="57658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0" name="TextBox 16">
              <a:extLst>
                <a:ext uri="{FF2B5EF4-FFF2-40B4-BE49-F238E27FC236}">
                  <a16:creationId xmlns:a16="http://schemas.microsoft.com/office/drawing/2014/main" id="{44A91D4C-F256-6420-6104-6B4716764AFC}"/>
                </a:ext>
              </a:extLst>
            </p:cNvPr>
            <p:cNvSpPr txBox="1"/>
            <p:nvPr/>
          </p:nvSpPr>
          <p:spPr>
            <a:xfrm>
              <a:off x="788657" y="4673330"/>
              <a:ext cx="3581400" cy="22159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spcBef>
                  <a:spcPct val="0"/>
                </a:spcBef>
              </a:pPr>
              <a:r>
                <a:rPr lang="vi-VN" sz="2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 triệu một trăm tám mươi nghìn bảy trăm sáu mươi tư</a:t>
              </a:r>
              <a:endParaRPr lang="en-US" sz="2400" b="1" i="1" spc="8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1" name="TextBox 16">
              <a:extLst>
                <a:ext uri="{FF2B5EF4-FFF2-40B4-BE49-F238E27FC236}">
                  <a16:creationId xmlns:a16="http://schemas.microsoft.com/office/drawing/2014/main" id="{25391ABC-BFB0-BD3F-3549-D9D7B2D86D0B}"/>
                </a:ext>
              </a:extLst>
            </p:cNvPr>
            <p:cNvSpPr txBox="1"/>
            <p:nvPr/>
          </p:nvSpPr>
          <p:spPr>
            <a:xfrm>
              <a:off x="888669" y="6987905"/>
              <a:ext cx="3431337" cy="16619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spcBef>
                  <a:spcPct val="0"/>
                </a:spcBef>
              </a:pPr>
              <a:r>
                <a:rPr lang="vi-VN" sz="2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 số 7 </a:t>
              </a:r>
              <a:r>
                <a:rPr lang="vi-VN" sz="24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thuộc hàng trăm, lớp đơn vị.</a:t>
              </a:r>
              <a:endParaRPr lang="en-US" sz="2400" b="1" i="1" spc="8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E9E4C972-3ADE-CE10-FE7C-74C07D4E4650}"/>
              </a:ext>
            </a:extLst>
          </p:cNvPr>
          <p:cNvCxnSpPr/>
          <p:nvPr/>
        </p:nvCxnSpPr>
        <p:spPr>
          <a:xfrm>
            <a:off x="9556750" y="2452036"/>
            <a:ext cx="0" cy="53006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F68D0F9-3037-F220-F306-E31B9EB57EEC}"/>
              </a:ext>
            </a:extLst>
          </p:cNvPr>
          <p:cNvGrpSpPr/>
          <p:nvPr/>
        </p:nvGrpSpPr>
        <p:grpSpPr>
          <a:xfrm>
            <a:off x="9362710" y="3053311"/>
            <a:ext cx="2495915" cy="3167565"/>
            <a:chOff x="685800" y="4583152"/>
            <a:chExt cx="3743873" cy="4751347"/>
          </a:xfrm>
        </p:grpSpPr>
        <p:grpSp>
          <p:nvGrpSpPr>
            <p:cNvPr id="94" name="Group 3">
              <a:extLst>
                <a:ext uri="{FF2B5EF4-FFF2-40B4-BE49-F238E27FC236}">
                  <a16:creationId xmlns:a16="http://schemas.microsoft.com/office/drawing/2014/main" id="{EF89AAC3-7E4D-D1E9-0D76-ADE36D959BDE}"/>
                </a:ext>
              </a:extLst>
            </p:cNvPr>
            <p:cNvGrpSpPr/>
            <p:nvPr/>
          </p:nvGrpSpPr>
          <p:grpSpPr>
            <a:xfrm>
              <a:off x="685800" y="4583152"/>
              <a:ext cx="3718184" cy="4751347"/>
              <a:chOff x="0" y="-1"/>
              <a:chExt cx="5765800" cy="6418346"/>
            </a:xfrm>
          </p:grpSpPr>
          <p:sp>
            <p:nvSpPr>
              <p:cNvPr id="96" name="Freeform 4">
                <a:extLst>
                  <a:ext uri="{FF2B5EF4-FFF2-40B4-BE49-F238E27FC236}">
                    <a16:creationId xmlns:a16="http://schemas.microsoft.com/office/drawing/2014/main" id="{42543718-F6BF-6913-FDF4-2AB64DEC352A}"/>
                  </a:ext>
                </a:extLst>
              </p:cNvPr>
              <p:cNvSpPr/>
              <p:nvPr/>
            </p:nvSpPr>
            <p:spPr>
              <a:xfrm>
                <a:off x="0" y="-1"/>
                <a:ext cx="5765800" cy="6418346"/>
              </a:xfrm>
              <a:custGeom>
                <a:avLst/>
                <a:gdLst/>
                <a:ahLst/>
                <a:cxnLst/>
                <a:rect l="l" t="t" r="r" b="b"/>
                <a:pathLst>
                  <a:path w="5765800" h="5283431">
                    <a:moveTo>
                      <a:pt x="5765800" y="0"/>
                    </a:moveTo>
                    <a:lnTo>
                      <a:pt x="5765800" y="5280891"/>
                    </a:lnTo>
                    <a:lnTo>
                      <a:pt x="5406390" y="4789401"/>
                    </a:lnTo>
                    <a:lnTo>
                      <a:pt x="5050790" y="5283431"/>
                    </a:lnTo>
                    <a:lnTo>
                      <a:pt x="5043170" y="5283431"/>
                    </a:lnTo>
                    <a:lnTo>
                      <a:pt x="4686300" y="4789401"/>
                    </a:lnTo>
                    <a:lnTo>
                      <a:pt x="4330700" y="5283431"/>
                    </a:lnTo>
                    <a:lnTo>
                      <a:pt x="4323080" y="5283431"/>
                    </a:lnTo>
                    <a:lnTo>
                      <a:pt x="3967480" y="4789401"/>
                    </a:lnTo>
                    <a:lnTo>
                      <a:pt x="3611880" y="5283431"/>
                    </a:lnTo>
                    <a:lnTo>
                      <a:pt x="3604260" y="5283431"/>
                    </a:lnTo>
                    <a:lnTo>
                      <a:pt x="3248660" y="4789401"/>
                    </a:lnTo>
                    <a:lnTo>
                      <a:pt x="2893060" y="5283431"/>
                    </a:lnTo>
                    <a:lnTo>
                      <a:pt x="2885440" y="5283431"/>
                    </a:lnTo>
                    <a:lnTo>
                      <a:pt x="2528570" y="4789401"/>
                    </a:lnTo>
                    <a:lnTo>
                      <a:pt x="2172970" y="5283431"/>
                    </a:lnTo>
                    <a:lnTo>
                      <a:pt x="2165350" y="5283431"/>
                    </a:lnTo>
                    <a:lnTo>
                      <a:pt x="1809750" y="4789401"/>
                    </a:lnTo>
                    <a:lnTo>
                      <a:pt x="1452880" y="5283431"/>
                    </a:lnTo>
                    <a:lnTo>
                      <a:pt x="1446530" y="5283431"/>
                    </a:lnTo>
                    <a:lnTo>
                      <a:pt x="1089660" y="4789401"/>
                    </a:lnTo>
                    <a:lnTo>
                      <a:pt x="734060" y="5283431"/>
                    </a:lnTo>
                    <a:lnTo>
                      <a:pt x="725170" y="5283431"/>
                    </a:lnTo>
                    <a:lnTo>
                      <a:pt x="290830" y="4802101"/>
                    </a:lnTo>
                    <a:lnTo>
                      <a:pt x="1270" y="5283431"/>
                    </a:lnTo>
                    <a:lnTo>
                      <a:pt x="0" y="5283431"/>
                    </a:lnTo>
                    <a:lnTo>
                      <a:pt x="2540" y="4134832"/>
                    </a:lnTo>
                    <a:lnTo>
                      <a:pt x="7620" y="1024571"/>
                    </a:lnTo>
                    <a:lnTo>
                      <a:pt x="10160" y="0"/>
                    </a:lnTo>
                    <a:lnTo>
                      <a:pt x="57658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5" name="TextBox 16">
              <a:extLst>
                <a:ext uri="{FF2B5EF4-FFF2-40B4-BE49-F238E27FC236}">
                  <a16:creationId xmlns:a16="http://schemas.microsoft.com/office/drawing/2014/main" id="{B3D595A4-5B4F-6613-49B0-CFA53CE9F311}"/>
                </a:ext>
              </a:extLst>
            </p:cNvPr>
            <p:cNvSpPr txBox="1"/>
            <p:nvPr/>
          </p:nvSpPr>
          <p:spPr>
            <a:xfrm>
              <a:off x="788657" y="4673330"/>
              <a:ext cx="3581400" cy="22159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spcBef>
                  <a:spcPct val="0"/>
                </a:spcBef>
              </a:pPr>
              <a:r>
                <a:rPr lang="vi-VN" sz="2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 Bảy triệu không trăm bốn mươi hai nghìn năm trăm.</a:t>
              </a:r>
              <a:endParaRPr lang="en-US" sz="2400" b="1" i="1" spc="8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2" name="TextBox 16">
              <a:extLst>
                <a:ext uri="{FF2B5EF4-FFF2-40B4-BE49-F238E27FC236}">
                  <a16:creationId xmlns:a16="http://schemas.microsoft.com/office/drawing/2014/main" id="{3419CE5F-BCE0-9D33-CF3B-3EB94B14FD49}"/>
                </a:ext>
              </a:extLst>
            </p:cNvPr>
            <p:cNvSpPr txBox="1"/>
            <p:nvPr/>
          </p:nvSpPr>
          <p:spPr>
            <a:xfrm>
              <a:off x="917244" y="7087918"/>
              <a:ext cx="3512429" cy="16619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spcBef>
                  <a:spcPct val="0"/>
                </a:spcBef>
              </a:pPr>
              <a:r>
                <a:rPr lang="vi-VN" sz="2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 số 7 </a:t>
              </a:r>
              <a:r>
                <a:rPr lang="vi-VN" sz="24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thuộc hàng triệu, lớp triệu.</a:t>
              </a:r>
              <a:endParaRPr lang="en-US" sz="2400" b="1" i="1" spc="8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342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 animBg="1"/>
      <p:bldP spid="70" grpId="0"/>
      <p:bldP spid="7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109C214-6E28-4213-96EB-15F5EBFAB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41" y="354970"/>
            <a:ext cx="11706118" cy="614805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538A6CB-B4E7-459A-AB86-DB4ABF9E96EE}"/>
              </a:ext>
            </a:extLst>
          </p:cNvPr>
          <p:cNvSpPr txBox="1"/>
          <p:nvPr/>
        </p:nvSpPr>
        <p:spPr>
          <a:xfrm>
            <a:off x="1427232" y="403225"/>
            <a:ext cx="10421867" cy="147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b)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Nêu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giá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trị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6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12 631; 1 263 015; 41 263; 6 314 508; 276 310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91414CF-584D-4E3A-9653-0D47D33F47C4}"/>
              </a:ext>
            </a:extLst>
          </p:cNvPr>
          <p:cNvSpPr/>
          <p:nvPr/>
        </p:nvSpPr>
        <p:spPr>
          <a:xfrm>
            <a:off x="660400" y="355600"/>
            <a:ext cx="622300" cy="55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graphicFrame>
        <p:nvGraphicFramePr>
          <p:cNvPr id="5" name="Group 136">
            <a:extLst>
              <a:ext uri="{FF2B5EF4-FFF2-40B4-BE49-F238E27FC236}">
                <a16:creationId xmlns:a16="http://schemas.microsoft.com/office/drawing/2014/main" id="{62FE0111-9FE2-53DA-8020-97CEFDBB82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0481516"/>
              </p:ext>
            </p:extLst>
          </p:nvPr>
        </p:nvGraphicFramePr>
        <p:xfrm>
          <a:off x="345440" y="2336806"/>
          <a:ext cx="11417935" cy="1976643"/>
        </p:xfrm>
        <a:graphic>
          <a:graphicData uri="http://schemas.openxmlformats.org/drawingml/2006/table">
            <a:tbl>
              <a:tblPr/>
              <a:tblGrid>
                <a:gridCol w="1837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9665">
                  <a:extLst>
                    <a:ext uri="{9D8B030D-6E8A-4147-A177-3AD203B41FA5}">
                      <a16:colId xmlns:a16="http://schemas.microsoft.com/office/drawing/2014/main" val="3029120153"/>
                    </a:ext>
                  </a:extLst>
                </a:gridCol>
                <a:gridCol w="1634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0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val="3170484169"/>
                    </a:ext>
                  </a:extLst>
                </a:gridCol>
              </a:tblGrid>
              <a:tr h="10367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SỐ</a:t>
                      </a: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1 2</a:t>
                      </a:r>
                      <a:r>
                        <a:rPr kumimoji="0" 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3 015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41 2</a:t>
                      </a:r>
                      <a:r>
                        <a:rPr kumimoji="0" 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6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 314 508</a:t>
                      </a:r>
                      <a:endParaRPr kumimoji="0" lang="en-US" sz="28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27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6</a:t>
                      </a:r>
                      <a:r>
                        <a:rPr lang="en-US" sz="2800" b="1" dirty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 310</a:t>
                      </a:r>
                      <a:endParaRPr kumimoji="0" lang="en-US" sz="28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9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CCCC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 Box 120">
            <a:extLst>
              <a:ext uri="{FF2B5EF4-FFF2-40B4-BE49-F238E27FC236}">
                <a16:creationId xmlns:a16="http://schemas.microsoft.com/office/drawing/2014/main" id="{A40FD4AE-9103-1A01-96C0-A3AACEB6D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" y="3519384"/>
            <a:ext cx="1689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GIÁ TRỊ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F068DC-F014-AF94-2998-4C7D6976AA88}"/>
              </a:ext>
            </a:extLst>
          </p:cNvPr>
          <p:cNvSpPr txBox="1"/>
          <p:nvPr/>
        </p:nvSpPr>
        <p:spPr>
          <a:xfrm>
            <a:off x="2518329" y="3561839"/>
            <a:ext cx="1462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D05F9C-97DB-6DDA-CDB0-ABE514F1FD04}"/>
              </a:ext>
            </a:extLst>
          </p:cNvPr>
          <p:cNvSpPr txBox="1"/>
          <p:nvPr/>
        </p:nvSpPr>
        <p:spPr>
          <a:xfrm>
            <a:off x="4356654" y="3485639"/>
            <a:ext cx="1558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60 000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59159F-ACB0-4E32-4371-1554388A23E4}"/>
              </a:ext>
            </a:extLst>
          </p:cNvPr>
          <p:cNvSpPr txBox="1"/>
          <p:nvPr/>
        </p:nvSpPr>
        <p:spPr>
          <a:xfrm>
            <a:off x="6194979" y="3447539"/>
            <a:ext cx="1558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2E0C99-855D-2A80-84DC-D76CFFCC50B9}"/>
              </a:ext>
            </a:extLst>
          </p:cNvPr>
          <p:cNvSpPr txBox="1"/>
          <p:nvPr/>
        </p:nvSpPr>
        <p:spPr>
          <a:xfrm>
            <a:off x="7909479" y="3495164"/>
            <a:ext cx="1853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6 000 000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47086F-383A-0292-2C38-E61889696EA4}"/>
              </a:ext>
            </a:extLst>
          </p:cNvPr>
          <p:cNvSpPr txBox="1"/>
          <p:nvPr/>
        </p:nvSpPr>
        <p:spPr>
          <a:xfrm>
            <a:off x="10071654" y="3495164"/>
            <a:ext cx="1853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6 000</a:t>
            </a:r>
          </a:p>
        </p:txBody>
      </p:sp>
    </p:spTree>
    <p:extLst>
      <p:ext uri="{BB962C8B-B14F-4D97-AF65-F5344CB8AC3E}">
        <p14:creationId xmlns:p14="http://schemas.microsoft.com/office/powerpoint/2010/main" val="400006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 animBg="1"/>
      <p:bldP spid="6" grpId="0"/>
      <p:bldP spid="15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109C214-6E28-4213-96EB-15F5EBFAB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41" y="354970"/>
            <a:ext cx="11706118" cy="614805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538A6CB-B4E7-459A-AB86-DB4ABF9E96EE}"/>
              </a:ext>
            </a:extLst>
          </p:cNvPr>
          <p:cNvSpPr txBox="1"/>
          <p:nvPr/>
        </p:nvSpPr>
        <p:spPr>
          <a:xfrm>
            <a:off x="1417708" y="355600"/>
            <a:ext cx="9974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a)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Sắp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xếp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5 612; 6 521; 6 251; 5 216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theo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thứ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tự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bé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đến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lớn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91414CF-584D-4E3A-9653-0D47D33F47C4}"/>
              </a:ext>
            </a:extLst>
          </p:cNvPr>
          <p:cNvSpPr/>
          <p:nvPr/>
        </p:nvSpPr>
        <p:spPr>
          <a:xfrm>
            <a:off x="660400" y="355600"/>
            <a:ext cx="622300" cy="55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8C38AB7-6688-DED6-08F1-A859682147D2}"/>
              </a:ext>
            </a:extLst>
          </p:cNvPr>
          <p:cNvGrpSpPr/>
          <p:nvPr/>
        </p:nvGrpSpPr>
        <p:grpSpPr>
          <a:xfrm rot="574917">
            <a:off x="607670" y="2008075"/>
            <a:ext cx="2316934" cy="1332486"/>
            <a:chOff x="767275" y="2701034"/>
            <a:chExt cx="2733040" cy="13324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CFE73A5-E652-231C-C0DB-4F89370F3066}"/>
                </a:ext>
              </a:extLst>
            </p:cNvPr>
            <p:cNvGrpSpPr/>
            <p:nvPr/>
          </p:nvGrpSpPr>
          <p:grpSpPr>
            <a:xfrm>
              <a:off x="767275" y="2701034"/>
              <a:ext cx="2733040" cy="1332486"/>
              <a:chOff x="1280160" y="3676394"/>
              <a:chExt cx="2733040" cy="1332486"/>
            </a:xfrm>
            <a:solidFill>
              <a:srgbClr val="92D050"/>
            </a:solidFill>
          </p:grpSpPr>
          <p:sp>
            <p:nvSpPr>
              <p:cNvPr id="5" name="Rounded Rectangle 3">
                <a:extLst>
                  <a:ext uri="{FF2B5EF4-FFF2-40B4-BE49-F238E27FC236}">
                    <a16:creationId xmlns:a16="http://schemas.microsoft.com/office/drawing/2014/main" id="{53CC6E6B-0FC6-47EC-A09B-C8E620B97C47}"/>
                  </a:ext>
                </a:extLst>
              </p:cNvPr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BC285EC2-F71D-9A8F-7628-769B707D14A5}"/>
                  </a:ext>
                </a:extLst>
              </p:cNvPr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E4CEE17F-8377-94C1-967E-A459F81E7823}"/>
                  </a:ext>
                </a:extLst>
              </p:cNvPr>
              <p:cNvCxnSpPr/>
              <p:nvPr/>
            </p:nvCxnSpPr>
            <p:spPr>
              <a:xfrm>
                <a:off x="3688080" y="3676394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385835C-7535-F8D5-80B8-04FDC16ACD72}"/>
                </a:ext>
              </a:extLst>
            </p:cNvPr>
            <p:cNvSpPr txBox="1"/>
            <p:nvPr/>
          </p:nvSpPr>
          <p:spPr>
            <a:xfrm rot="20996529">
              <a:off x="1113895" y="2995058"/>
              <a:ext cx="17764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5 216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5BE0623-D651-FA55-FBAF-1AF21FB99BDA}"/>
              </a:ext>
            </a:extLst>
          </p:cNvPr>
          <p:cNvGrpSpPr/>
          <p:nvPr/>
        </p:nvGrpSpPr>
        <p:grpSpPr>
          <a:xfrm rot="574917">
            <a:off x="3398497" y="2036649"/>
            <a:ext cx="2316934" cy="1332486"/>
            <a:chOff x="767275" y="2701034"/>
            <a:chExt cx="2733040" cy="133248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2A46220-5164-021C-3391-5357384B6C36}"/>
                </a:ext>
              </a:extLst>
            </p:cNvPr>
            <p:cNvGrpSpPr/>
            <p:nvPr/>
          </p:nvGrpSpPr>
          <p:grpSpPr>
            <a:xfrm>
              <a:off x="767275" y="2701034"/>
              <a:ext cx="2733040" cy="1332486"/>
              <a:chOff x="1280160" y="3676394"/>
              <a:chExt cx="2733040" cy="1332486"/>
            </a:xfrm>
            <a:solidFill>
              <a:srgbClr val="92D050"/>
            </a:solidFill>
          </p:grpSpPr>
          <p:sp>
            <p:nvSpPr>
              <p:cNvPr id="11" name="Rounded Rectangle 3">
                <a:extLst>
                  <a:ext uri="{FF2B5EF4-FFF2-40B4-BE49-F238E27FC236}">
                    <a16:creationId xmlns:a16="http://schemas.microsoft.com/office/drawing/2014/main" id="{65EEB4C4-B7EF-92CF-714F-9173A5B07947}"/>
                  </a:ext>
                </a:extLst>
              </p:cNvPr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8FDF395-5C2D-F426-E4E6-F3FA2A06A06C}"/>
                  </a:ext>
                </a:extLst>
              </p:cNvPr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2AFBE4D-37A0-027F-E669-C2B596502045}"/>
                  </a:ext>
                </a:extLst>
              </p:cNvPr>
              <p:cNvCxnSpPr/>
              <p:nvPr/>
            </p:nvCxnSpPr>
            <p:spPr>
              <a:xfrm>
                <a:off x="3688080" y="3676394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FB5BCE-C13B-DA52-8DEF-42EA75BA7F76}"/>
                </a:ext>
              </a:extLst>
            </p:cNvPr>
            <p:cNvSpPr txBox="1"/>
            <p:nvPr/>
          </p:nvSpPr>
          <p:spPr>
            <a:xfrm rot="20996529">
              <a:off x="1072361" y="2939094"/>
              <a:ext cx="23144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5 612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FC5DF0-A5A0-5090-EA13-F2B677A65E62}"/>
              </a:ext>
            </a:extLst>
          </p:cNvPr>
          <p:cNvGrpSpPr/>
          <p:nvPr/>
        </p:nvGrpSpPr>
        <p:grpSpPr>
          <a:xfrm rot="574917">
            <a:off x="6236946" y="2065223"/>
            <a:ext cx="2316934" cy="1332486"/>
            <a:chOff x="767275" y="2701034"/>
            <a:chExt cx="2733040" cy="133248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1AD7E95-ED0C-89B4-E3ED-DD66BCE26F71}"/>
                </a:ext>
              </a:extLst>
            </p:cNvPr>
            <p:cNvGrpSpPr/>
            <p:nvPr/>
          </p:nvGrpSpPr>
          <p:grpSpPr>
            <a:xfrm>
              <a:off x="767275" y="2701034"/>
              <a:ext cx="2733040" cy="1332486"/>
              <a:chOff x="1280160" y="3676394"/>
              <a:chExt cx="2733040" cy="1332486"/>
            </a:xfrm>
            <a:solidFill>
              <a:srgbClr val="92D050"/>
            </a:solidFill>
          </p:grpSpPr>
          <p:sp>
            <p:nvSpPr>
              <p:cNvPr id="18" name="Rounded Rectangle 3">
                <a:extLst>
                  <a:ext uri="{FF2B5EF4-FFF2-40B4-BE49-F238E27FC236}">
                    <a16:creationId xmlns:a16="http://schemas.microsoft.com/office/drawing/2014/main" id="{82315E8D-8629-8205-FF5F-41E7A6CDBE81}"/>
                  </a:ext>
                </a:extLst>
              </p:cNvPr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38B329B-52C8-BA10-530D-55EFD72CE216}"/>
                  </a:ext>
                </a:extLst>
              </p:cNvPr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8990F83-FAAD-F4CE-8BA1-9749FD9C4EE2}"/>
                  </a:ext>
                </a:extLst>
              </p:cNvPr>
              <p:cNvCxnSpPr/>
              <p:nvPr/>
            </p:nvCxnSpPr>
            <p:spPr>
              <a:xfrm>
                <a:off x="3688080" y="3676394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8C4E690-0094-B0DF-EE0A-610AB2565C95}"/>
                </a:ext>
              </a:extLst>
            </p:cNvPr>
            <p:cNvSpPr txBox="1"/>
            <p:nvPr/>
          </p:nvSpPr>
          <p:spPr>
            <a:xfrm rot="20996529">
              <a:off x="1072361" y="2939094"/>
              <a:ext cx="23144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6 251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A6296F-B968-CAE2-96D3-F69F3EA81655}"/>
              </a:ext>
            </a:extLst>
          </p:cNvPr>
          <p:cNvGrpSpPr/>
          <p:nvPr/>
        </p:nvGrpSpPr>
        <p:grpSpPr>
          <a:xfrm rot="574917">
            <a:off x="9084920" y="2055699"/>
            <a:ext cx="2316934" cy="1332486"/>
            <a:chOff x="767275" y="2701034"/>
            <a:chExt cx="2733040" cy="133248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6D82B2F-3158-04D1-D907-E1ECFD963437}"/>
                </a:ext>
              </a:extLst>
            </p:cNvPr>
            <p:cNvGrpSpPr/>
            <p:nvPr/>
          </p:nvGrpSpPr>
          <p:grpSpPr>
            <a:xfrm>
              <a:off x="767275" y="2701034"/>
              <a:ext cx="2733040" cy="1332486"/>
              <a:chOff x="1280160" y="3676394"/>
              <a:chExt cx="2733040" cy="1332486"/>
            </a:xfrm>
            <a:solidFill>
              <a:srgbClr val="92D050"/>
            </a:solidFill>
          </p:grpSpPr>
          <p:sp>
            <p:nvSpPr>
              <p:cNvPr id="24" name="Rounded Rectangle 3">
                <a:extLst>
                  <a:ext uri="{FF2B5EF4-FFF2-40B4-BE49-F238E27FC236}">
                    <a16:creationId xmlns:a16="http://schemas.microsoft.com/office/drawing/2014/main" id="{588F2A2B-2A30-4B3F-D7E4-99B8BDEDC8E1}"/>
                  </a:ext>
                </a:extLst>
              </p:cNvPr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E84A8E7-0F4A-DA8B-8784-88B9F33A365B}"/>
                  </a:ext>
                </a:extLst>
              </p:cNvPr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A1B6E78E-791B-CC8D-E854-84701074AF92}"/>
                  </a:ext>
                </a:extLst>
              </p:cNvPr>
              <p:cNvCxnSpPr/>
              <p:nvPr/>
            </p:nvCxnSpPr>
            <p:spPr>
              <a:xfrm>
                <a:off x="3688080" y="3676394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A9D5A69-54CC-2DDB-2EEA-8EDCFAE2A6FB}"/>
                </a:ext>
              </a:extLst>
            </p:cNvPr>
            <p:cNvSpPr txBox="1"/>
            <p:nvPr/>
          </p:nvSpPr>
          <p:spPr>
            <a:xfrm rot="20996529">
              <a:off x="1072361" y="2939094"/>
              <a:ext cx="23144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6 521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508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109C214-6E28-4213-96EB-15F5EBFAB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41" y="354970"/>
            <a:ext cx="11706118" cy="614805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538A6CB-B4E7-459A-AB86-DB4ABF9E96EE}"/>
              </a:ext>
            </a:extLst>
          </p:cNvPr>
          <p:cNvSpPr txBox="1"/>
          <p:nvPr/>
        </p:nvSpPr>
        <p:spPr>
          <a:xfrm>
            <a:off x="1417708" y="355600"/>
            <a:ext cx="9974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b)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Sắp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xếp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12 509; 21 025; 9 999: 20 152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theo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thứ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tự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lớn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đến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bé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91414CF-584D-4E3A-9653-0D47D33F47C4}"/>
              </a:ext>
            </a:extLst>
          </p:cNvPr>
          <p:cNvSpPr/>
          <p:nvPr/>
        </p:nvSpPr>
        <p:spPr>
          <a:xfrm>
            <a:off x="660400" y="355600"/>
            <a:ext cx="622300" cy="55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8C38AB7-6688-DED6-08F1-A859682147D2}"/>
              </a:ext>
            </a:extLst>
          </p:cNvPr>
          <p:cNvGrpSpPr/>
          <p:nvPr/>
        </p:nvGrpSpPr>
        <p:grpSpPr>
          <a:xfrm rot="574917">
            <a:off x="607670" y="2008075"/>
            <a:ext cx="2316934" cy="1332486"/>
            <a:chOff x="767275" y="2701034"/>
            <a:chExt cx="2733040" cy="13324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CFE73A5-E652-231C-C0DB-4F89370F3066}"/>
                </a:ext>
              </a:extLst>
            </p:cNvPr>
            <p:cNvGrpSpPr/>
            <p:nvPr/>
          </p:nvGrpSpPr>
          <p:grpSpPr>
            <a:xfrm>
              <a:off x="767275" y="2701034"/>
              <a:ext cx="2733040" cy="1332486"/>
              <a:chOff x="1280160" y="3676394"/>
              <a:chExt cx="2733040" cy="1332486"/>
            </a:xfrm>
            <a:solidFill>
              <a:srgbClr val="92D050"/>
            </a:solidFill>
          </p:grpSpPr>
          <p:sp>
            <p:nvSpPr>
              <p:cNvPr id="5" name="Rounded Rectangle 3">
                <a:extLst>
                  <a:ext uri="{FF2B5EF4-FFF2-40B4-BE49-F238E27FC236}">
                    <a16:creationId xmlns:a16="http://schemas.microsoft.com/office/drawing/2014/main" id="{53CC6E6B-0FC6-47EC-A09B-C8E620B97C47}"/>
                  </a:ext>
                </a:extLst>
              </p:cNvPr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BC285EC2-F71D-9A8F-7628-769B707D14A5}"/>
                  </a:ext>
                </a:extLst>
              </p:cNvPr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E4CEE17F-8377-94C1-967E-A459F81E7823}"/>
                  </a:ext>
                </a:extLst>
              </p:cNvPr>
              <p:cNvCxnSpPr/>
              <p:nvPr/>
            </p:nvCxnSpPr>
            <p:spPr>
              <a:xfrm>
                <a:off x="3688080" y="3676394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385835C-7535-F8D5-80B8-04FDC16ACD72}"/>
                </a:ext>
              </a:extLst>
            </p:cNvPr>
            <p:cNvSpPr txBox="1"/>
            <p:nvPr/>
          </p:nvSpPr>
          <p:spPr>
            <a:xfrm rot="20996529">
              <a:off x="965402" y="2988026"/>
              <a:ext cx="233184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342900">
                      <a:prstClr val="white">
                        <a:alpha val="94000"/>
                      </a:prstClr>
                    </a:glo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21 025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5BE0623-D651-FA55-FBAF-1AF21FB99BDA}"/>
              </a:ext>
            </a:extLst>
          </p:cNvPr>
          <p:cNvGrpSpPr/>
          <p:nvPr/>
        </p:nvGrpSpPr>
        <p:grpSpPr>
          <a:xfrm rot="574917">
            <a:off x="3398497" y="2036649"/>
            <a:ext cx="2316934" cy="1332486"/>
            <a:chOff x="767275" y="2701034"/>
            <a:chExt cx="2733040" cy="133248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2A46220-5164-021C-3391-5357384B6C36}"/>
                </a:ext>
              </a:extLst>
            </p:cNvPr>
            <p:cNvGrpSpPr/>
            <p:nvPr/>
          </p:nvGrpSpPr>
          <p:grpSpPr>
            <a:xfrm>
              <a:off x="767275" y="2701034"/>
              <a:ext cx="2733040" cy="1332486"/>
              <a:chOff x="1280160" y="3676394"/>
              <a:chExt cx="2733040" cy="1332486"/>
            </a:xfrm>
            <a:solidFill>
              <a:srgbClr val="92D050"/>
            </a:solidFill>
          </p:grpSpPr>
          <p:sp>
            <p:nvSpPr>
              <p:cNvPr id="11" name="Rounded Rectangle 3">
                <a:extLst>
                  <a:ext uri="{FF2B5EF4-FFF2-40B4-BE49-F238E27FC236}">
                    <a16:creationId xmlns:a16="http://schemas.microsoft.com/office/drawing/2014/main" id="{65EEB4C4-B7EF-92CF-714F-9173A5B07947}"/>
                  </a:ext>
                </a:extLst>
              </p:cNvPr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8FDF395-5C2D-F426-E4E6-F3FA2A06A06C}"/>
                  </a:ext>
                </a:extLst>
              </p:cNvPr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2AFBE4D-37A0-027F-E669-C2B596502045}"/>
                  </a:ext>
                </a:extLst>
              </p:cNvPr>
              <p:cNvCxnSpPr/>
              <p:nvPr/>
            </p:nvCxnSpPr>
            <p:spPr>
              <a:xfrm>
                <a:off x="3688080" y="3676394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FB5BCE-C13B-DA52-8DEF-42EA75BA7F76}"/>
                </a:ext>
              </a:extLst>
            </p:cNvPr>
            <p:cNvSpPr txBox="1"/>
            <p:nvPr/>
          </p:nvSpPr>
          <p:spPr>
            <a:xfrm rot="20996529">
              <a:off x="1072361" y="2969872"/>
              <a:ext cx="23144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342900">
                      <a:prstClr val="white">
                        <a:alpha val="94000"/>
                      </a:prstClr>
                    </a:glo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20 152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FC5DF0-A5A0-5090-EA13-F2B677A65E62}"/>
              </a:ext>
            </a:extLst>
          </p:cNvPr>
          <p:cNvGrpSpPr/>
          <p:nvPr/>
        </p:nvGrpSpPr>
        <p:grpSpPr>
          <a:xfrm rot="574917">
            <a:off x="6236946" y="2065223"/>
            <a:ext cx="2316934" cy="1332486"/>
            <a:chOff x="767275" y="2701034"/>
            <a:chExt cx="2733040" cy="133248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1AD7E95-ED0C-89B4-E3ED-DD66BCE26F71}"/>
                </a:ext>
              </a:extLst>
            </p:cNvPr>
            <p:cNvGrpSpPr/>
            <p:nvPr/>
          </p:nvGrpSpPr>
          <p:grpSpPr>
            <a:xfrm>
              <a:off x="767275" y="2701034"/>
              <a:ext cx="2733040" cy="1332486"/>
              <a:chOff x="1280160" y="3676394"/>
              <a:chExt cx="2733040" cy="1332486"/>
            </a:xfrm>
            <a:solidFill>
              <a:srgbClr val="92D050"/>
            </a:solidFill>
          </p:grpSpPr>
          <p:sp>
            <p:nvSpPr>
              <p:cNvPr id="18" name="Rounded Rectangle 3">
                <a:extLst>
                  <a:ext uri="{FF2B5EF4-FFF2-40B4-BE49-F238E27FC236}">
                    <a16:creationId xmlns:a16="http://schemas.microsoft.com/office/drawing/2014/main" id="{82315E8D-8629-8205-FF5F-41E7A6CDBE81}"/>
                  </a:ext>
                </a:extLst>
              </p:cNvPr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38B329B-52C8-BA10-530D-55EFD72CE216}"/>
                  </a:ext>
                </a:extLst>
              </p:cNvPr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8990F83-FAAD-F4CE-8BA1-9749FD9C4EE2}"/>
                  </a:ext>
                </a:extLst>
              </p:cNvPr>
              <p:cNvCxnSpPr/>
              <p:nvPr/>
            </p:nvCxnSpPr>
            <p:spPr>
              <a:xfrm>
                <a:off x="3688080" y="3676394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8C4E690-0094-B0DF-EE0A-610AB2565C95}"/>
                </a:ext>
              </a:extLst>
            </p:cNvPr>
            <p:cNvSpPr txBox="1"/>
            <p:nvPr/>
          </p:nvSpPr>
          <p:spPr>
            <a:xfrm rot="20996529">
              <a:off x="1072361" y="2969872"/>
              <a:ext cx="23144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342900">
                      <a:prstClr val="white">
                        <a:alpha val="94000"/>
                      </a:prstClr>
                    </a:glo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12 509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A6296F-B968-CAE2-96D3-F69F3EA81655}"/>
              </a:ext>
            </a:extLst>
          </p:cNvPr>
          <p:cNvGrpSpPr/>
          <p:nvPr/>
        </p:nvGrpSpPr>
        <p:grpSpPr>
          <a:xfrm rot="574917">
            <a:off x="9084920" y="2055699"/>
            <a:ext cx="2316934" cy="1332486"/>
            <a:chOff x="767275" y="2701034"/>
            <a:chExt cx="2733040" cy="133248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6D82B2F-3158-04D1-D907-E1ECFD963437}"/>
                </a:ext>
              </a:extLst>
            </p:cNvPr>
            <p:cNvGrpSpPr/>
            <p:nvPr/>
          </p:nvGrpSpPr>
          <p:grpSpPr>
            <a:xfrm>
              <a:off x="767275" y="2701034"/>
              <a:ext cx="2733040" cy="1332486"/>
              <a:chOff x="1280160" y="3676394"/>
              <a:chExt cx="2733040" cy="1332486"/>
            </a:xfrm>
            <a:solidFill>
              <a:srgbClr val="92D050"/>
            </a:solidFill>
          </p:grpSpPr>
          <p:sp>
            <p:nvSpPr>
              <p:cNvPr id="24" name="Rounded Rectangle 3">
                <a:extLst>
                  <a:ext uri="{FF2B5EF4-FFF2-40B4-BE49-F238E27FC236}">
                    <a16:creationId xmlns:a16="http://schemas.microsoft.com/office/drawing/2014/main" id="{588F2A2B-2A30-4B3F-D7E4-99B8BDEDC8E1}"/>
                  </a:ext>
                </a:extLst>
              </p:cNvPr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E84A8E7-0F4A-DA8B-8784-88B9F33A365B}"/>
                  </a:ext>
                </a:extLst>
              </p:cNvPr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A1B6E78E-791B-CC8D-E854-84701074AF92}"/>
                  </a:ext>
                </a:extLst>
              </p:cNvPr>
              <p:cNvCxnSpPr/>
              <p:nvPr/>
            </p:nvCxnSpPr>
            <p:spPr>
              <a:xfrm>
                <a:off x="3688080" y="3676394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A9D5A69-54CC-2DDB-2EEA-8EDCFAE2A6FB}"/>
                </a:ext>
              </a:extLst>
            </p:cNvPr>
            <p:cNvSpPr txBox="1"/>
            <p:nvPr/>
          </p:nvSpPr>
          <p:spPr>
            <a:xfrm rot="20996529">
              <a:off x="1072361" y="2969872"/>
              <a:ext cx="23144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342900">
                      <a:prstClr val="white">
                        <a:alpha val="94000"/>
                      </a:prstClr>
                    </a:glo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9 999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350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109C214-6E28-4213-96EB-15F5EBFAB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41" y="354970"/>
            <a:ext cx="11706118" cy="614805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538A6CB-B4E7-459A-AB86-DB4ABF9E96EE}"/>
              </a:ext>
            </a:extLst>
          </p:cNvPr>
          <p:cNvSpPr txBox="1"/>
          <p:nvPr/>
        </p:nvSpPr>
        <p:spPr>
          <a:xfrm>
            <a:off x="1417708" y="355600"/>
            <a:ext cx="9974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Đặt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tính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rồi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tính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91414CF-584D-4E3A-9653-0D47D33F47C4}"/>
              </a:ext>
            </a:extLst>
          </p:cNvPr>
          <p:cNvSpPr/>
          <p:nvPr/>
        </p:nvSpPr>
        <p:spPr>
          <a:xfrm>
            <a:off x="746125" y="431800"/>
            <a:ext cx="622300" cy="55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9262DC-B67C-1EE5-0398-BCA60ADCB171}"/>
              </a:ext>
            </a:extLst>
          </p:cNvPr>
          <p:cNvSpPr/>
          <p:nvPr/>
        </p:nvSpPr>
        <p:spPr>
          <a:xfrm>
            <a:off x="819150" y="1695450"/>
            <a:ext cx="3181350" cy="8477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3 675 + 2 918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1D361DA-C805-47BB-154F-3B10036E3AAA}"/>
              </a:ext>
            </a:extLst>
          </p:cNvPr>
          <p:cNvSpPr/>
          <p:nvPr/>
        </p:nvSpPr>
        <p:spPr>
          <a:xfrm>
            <a:off x="828675" y="2933700"/>
            <a:ext cx="3181350" cy="8477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7 641 – 2 815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E78FC0D-8396-6EDC-CD65-14AA4C7926AB}"/>
              </a:ext>
            </a:extLst>
          </p:cNvPr>
          <p:cNvSpPr/>
          <p:nvPr/>
        </p:nvSpPr>
        <p:spPr>
          <a:xfrm>
            <a:off x="6410325" y="1704975"/>
            <a:ext cx="3543300" cy="8477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40 613 + 47 519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A83F430-5EA7-F018-B2BD-CD42A63FA05B}"/>
              </a:ext>
            </a:extLst>
          </p:cNvPr>
          <p:cNvSpPr/>
          <p:nvPr/>
        </p:nvSpPr>
        <p:spPr>
          <a:xfrm>
            <a:off x="6419850" y="2943225"/>
            <a:ext cx="3581400" cy="8477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62 748 – 35 261</a:t>
            </a:r>
          </a:p>
        </p:txBody>
      </p:sp>
    </p:spTree>
    <p:extLst>
      <p:ext uri="{BB962C8B-B14F-4D97-AF65-F5344CB8AC3E}">
        <p14:creationId xmlns:p14="http://schemas.microsoft.com/office/powerpoint/2010/main" val="169315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 animBg="1"/>
      <p:bldP spid="27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457200">
              <a:defRPr/>
            </a:pPr>
            <a:r>
              <a:rPr lang="en-US" sz="6600" b="1" kern="0" dirty="0">
                <a:solidFill>
                  <a:srgbClr val="0064D2">
                    <a:lumMod val="50000"/>
                  </a:srgbClr>
                </a:solidFill>
                <a:ea typeface="微软雅黑"/>
                <a:cs typeface="Arial" panose="020B0604020202020204" pitchFamily="34" charset="0"/>
              </a:rPr>
              <a:t>3 675 + 2 918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667249" y="1369297"/>
            <a:ext cx="4524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3 675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733925" y="2634474"/>
            <a:ext cx="4058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2 918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4073092" y="28895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4676775" y="4038601"/>
            <a:ext cx="3686176" cy="8889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35804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16141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13459" y="386738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00600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4063567" y="28990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7 641 – 2 815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667249" y="1369297"/>
            <a:ext cx="4524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7 641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733925" y="2634474"/>
            <a:ext cx="4058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2 815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4073092" y="28895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4676775" y="4038601"/>
            <a:ext cx="3686176" cy="8889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35804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16141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13459" y="386738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00600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6686702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</p:bldLst>
  </p:timing>
</p:sld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602</Words>
  <Application>Microsoft Office PowerPoint</Application>
  <PresentationFormat>Widescreen</PresentationFormat>
  <Paragraphs>147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微软雅黑</vt:lpstr>
      <vt:lpstr>Arial</vt:lpstr>
      <vt:lpstr>Bebas Neue</vt:lpstr>
      <vt:lpstr>Calibri</vt:lpstr>
      <vt:lpstr>Calibri Light</vt:lpstr>
      <vt:lpstr>Cambria</vt:lpstr>
      <vt:lpstr>Karla</vt:lpstr>
      <vt:lpstr>Love Ya Like A Sister</vt:lpstr>
      <vt:lpstr>Times New Roman</vt:lpstr>
      <vt:lpstr>思源黑体 CN Normal</vt:lpstr>
      <vt:lpstr>10_Office Theme</vt:lpstr>
      <vt:lpstr>1_Office Theme</vt:lpstr>
      <vt:lpstr>Printable Number Sense Activities for Pre-K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47</cp:revision>
  <dcterms:created xsi:type="dcterms:W3CDTF">2023-10-17T13:25:03Z</dcterms:created>
  <dcterms:modified xsi:type="dcterms:W3CDTF">2026-01-05T13:16:37Z</dcterms:modified>
</cp:coreProperties>
</file>