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Lst>
  <p:notesMasterIdLst>
    <p:notesMasterId r:id="rId19"/>
  </p:notesMasterIdLst>
  <p:handoutMasterIdLst>
    <p:handoutMasterId r:id="rId20"/>
  </p:handoutMasterIdLst>
  <p:sldIdLst>
    <p:sldId id="256" r:id="rId4"/>
    <p:sldId id="308" r:id="rId5"/>
    <p:sldId id="267" r:id="rId6"/>
    <p:sldId id="350" r:id="rId7"/>
    <p:sldId id="329" r:id="rId8"/>
    <p:sldId id="332" r:id="rId9"/>
    <p:sldId id="351" r:id="rId10"/>
    <p:sldId id="330" r:id="rId11"/>
    <p:sldId id="352" r:id="rId12"/>
    <p:sldId id="261" r:id="rId13"/>
    <p:sldId id="262" r:id="rId14"/>
    <p:sldId id="263" r:id="rId15"/>
    <p:sldId id="264" r:id="rId16"/>
    <p:sldId id="265" r:id="rId17"/>
    <p:sldId id="35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574" autoAdjust="0"/>
  </p:normalViewPr>
  <p:slideViewPr>
    <p:cSldViewPr snapToGrid="0">
      <p:cViewPr varScale="1">
        <p:scale>
          <a:sx n="69" d="100"/>
          <a:sy n="69" d="100"/>
        </p:scale>
        <p:origin x="780" y="60"/>
      </p:cViewPr>
      <p:guideLst/>
    </p:cSldViewPr>
  </p:slideViewPr>
  <p:notesTextViewPr>
    <p:cViewPr>
      <p:scale>
        <a:sx n="1" d="1"/>
        <a:sy n="1" d="1"/>
      </p:scale>
      <p:origin x="0" y="0"/>
    </p:cViewPr>
  </p:notesTextViewPr>
  <p:notesViewPr>
    <p:cSldViewPr snapToGrid="0">
      <p:cViewPr varScale="1">
        <p:scale>
          <a:sx n="51" d="100"/>
          <a:sy n="51" d="100"/>
        </p:scale>
        <p:origin x="269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E63857-F586-B227-8C2F-BACC7BB1CD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D233A-A661-B098-4CCF-4E9DA9DEFB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E0726A-34F5-45EA-81CE-3CA9ACE681F8}" type="datetimeFigureOut">
              <a:rPr lang="en-US" smtClean="0"/>
              <a:t>2/25/2026</a:t>
            </a:fld>
            <a:endParaRPr lang="en-US"/>
          </a:p>
        </p:txBody>
      </p:sp>
      <p:sp>
        <p:nvSpPr>
          <p:cNvPr id="4" name="Footer Placeholder 3">
            <a:extLst>
              <a:ext uri="{FF2B5EF4-FFF2-40B4-BE49-F238E27FC236}">
                <a16:creationId xmlns:a16="http://schemas.microsoft.com/office/drawing/2014/main" id="{778B911A-CC76-5536-1734-A4E5AF3754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5DB21BC-BC73-18B4-CCDF-BFBD3C119F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6BF2BF-BEE4-4762-9734-F513F4F5595B}" type="slidenum">
              <a:rPr lang="en-US" smtClean="0"/>
              <a:t>‹#›</a:t>
            </a:fld>
            <a:endParaRPr lang="en-US"/>
          </a:p>
        </p:txBody>
      </p:sp>
    </p:spTree>
    <p:extLst>
      <p:ext uri="{BB962C8B-B14F-4D97-AF65-F5344CB8AC3E}">
        <p14:creationId xmlns:p14="http://schemas.microsoft.com/office/powerpoint/2010/main" val="291480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A15B62-CE2F-48EF-BE24-46A7D0FBCC4D}" type="datetimeFigureOut">
              <a:rPr lang="en-US" smtClean="0"/>
              <a:t>2/25/2026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D14DC-EADC-4F3C-AF73-7DF8CF1463EE}" type="slidenum">
              <a:rPr lang="en-US" smtClean="0"/>
              <a:t>‹#›</a:t>
            </a:fld>
            <a:endParaRPr lang="en-US"/>
          </a:p>
        </p:txBody>
      </p:sp>
    </p:spTree>
    <p:extLst>
      <p:ext uri="{BB962C8B-B14F-4D97-AF65-F5344CB8AC3E}">
        <p14:creationId xmlns:p14="http://schemas.microsoft.com/office/powerpoint/2010/main" val="974654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0" i="1" dirty="0">
                <a:solidFill>
                  <a:srgbClr val="000000"/>
                </a:solidFill>
                <a:effectLst/>
                <a:latin typeface="Open Sans" panose="020B0606030504020204" pitchFamily="34" charset="0"/>
              </a:rPr>
              <a:t>Văn bản thơ </a:t>
            </a:r>
            <a:r>
              <a:rPr lang="vi-VN" b="1" i="1" dirty="0">
                <a:solidFill>
                  <a:srgbClr val="000000"/>
                </a:solidFill>
                <a:effectLst/>
                <a:latin typeface="Open Sans" panose="020B0606030504020204" pitchFamily="34" charset="0"/>
              </a:rPr>
              <a:t>Sáng tháng Năm </a:t>
            </a:r>
            <a:r>
              <a:rPr lang="vi-VN" b="0" i="1" dirty="0">
                <a:solidFill>
                  <a:srgbClr val="000000"/>
                </a:solidFill>
                <a:effectLst/>
                <a:latin typeface="Open Sans" panose="020B0606030504020204" pitchFamily="34" charset="0"/>
              </a:rPr>
              <a:t>được viết năm 1951, nhân một lần nhà thơ Tổ Hữu được lên thăm Bác Hồ ở chiến khu Việt Bắc. Bài thơ rất dài, gồm nhiều khổ thơ, bài đọc là phần trích 3 khổ thơ đầu.</a:t>
            </a:r>
            <a:endParaRPr lang="zh-CN" altLang="en-US" dirty="0"/>
          </a:p>
          <a:p>
            <a:endParaRPr lang="en-US" dirty="0"/>
          </a:p>
        </p:txBody>
      </p:sp>
      <p:sp>
        <p:nvSpPr>
          <p:cNvPr id="4" name="Slide Number Placeholder 3"/>
          <p:cNvSpPr>
            <a:spLocks noGrp="1"/>
          </p:cNvSpPr>
          <p:nvPr>
            <p:ph type="sldNum" sz="quarter" idx="5"/>
          </p:nvPr>
        </p:nvSpPr>
        <p:spPr/>
        <p:txBody>
          <a:bodyPr/>
          <a:lstStyle/>
          <a:p>
            <a:fld id="{10FD14DC-EADC-4F3C-AF73-7DF8CF1463EE}" type="slidenum">
              <a:rPr lang="en-US" smtClean="0"/>
              <a:t>1</a:t>
            </a:fld>
            <a:endParaRPr lang="en-US"/>
          </a:p>
        </p:txBody>
      </p:sp>
    </p:spTree>
    <p:extLst>
      <p:ext uri="{BB962C8B-B14F-4D97-AF65-F5344CB8AC3E}">
        <p14:creationId xmlns:p14="http://schemas.microsoft.com/office/powerpoint/2010/main" val="223793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a:extLst>
              <a:ext uri="{FF2B5EF4-FFF2-40B4-BE49-F238E27FC236}">
                <a16:creationId xmlns:a16="http://schemas.microsoft.com/office/drawing/2014/main" id="{8C4AA610-EC89-422B-8705-B2D46282556F}"/>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8195" name="备注占位符 2">
            <a:extLst>
              <a:ext uri="{FF2B5EF4-FFF2-40B4-BE49-F238E27FC236}">
                <a16:creationId xmlns:a16="http://schemas.microsoft.com/office/drawing/2014/main" id="{24321533-0FA9-46F0-BCFE-72B778CA55AB}"/>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8196" name="灯片编号占位符 3">
            <a:extLst>
              <a:ext uri="{FF2B5EF4-FFF2-40B4-BE49-F238E27FC236}">
                <a16:creationId xmlns:a16="http://schemas.microsoft.com/office/drawing/2014/main" id="{A2EC0A99-9B0B-48C5-A90B-752C5105FE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C087C8-5539-49B7-9B5A-E3DAFE87808C}" type="slidenum">
              <a:rPr kumimoji="0" lang="zh-CN" altLang="en-US" sz="1200" b="0" i="0" u="none" strike="noStrike" kern="1200" cap="none" spc="0" normalizeH="0" baseline="0" noProof="0" smtClean="0">
                <a:ln>
                  <a:noFill/>
                </a:ln>
                <a:solidFill>
                  <a:prstClr val="black"/>
                </a:solidFill>
                <a:effectLst/>
                <a:uLnTx/>
                <a:uFillTx/>
                <a:latin typeface="字魂95号-手刻宋" pitchFamily="2" charset="-122"/>
                <a:ea typeface="字魂95号-手刻宋"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字魂95号-手刻宋" pitchFamily="2" charset="-122"/>
              <a:ea typeface="字魂95号-手刻宋" pitchFamily="2" charset="-122"/>
              <a:cs typeface="+mn-cs"/>
            </a:endParaRPr>
          </a:p>
        </p:txBody>
      </p:sp>
    </p:spTree>
    <p:extLst>
      <p:ext uri="{BB962C8B-B14F-4D97-AF65-F5344CB8AC3E}">
        <p14:creationId xmlns:p14="http://schemas.microsoft.com/office/powerpoint/2010/main" val="1809837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39424-0236-47FA-9818-9F30572DEF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135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896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Date Placeholder 3">
            <a:extLst>
              <a:ext uri="{FF2B5EF4-FFF2-40B4-BE49-F238E27FC236}">
                <a16:creationId xmlns:a16="http://schemas.microsoft.com/office/drawing/2014/main" id="{9FAD991F-0E0E-4C4C-8622-B358786F292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5" name="Footer Placeholder 4">
            <a:extLst>
              <a:ext uri="{FF2B5EF4-FFF2-40B4-BE49-F238E27FC236}">
                <a16:creationId xmlns:a16="http://schemas.microsoft.com/office/drawing/2014/main" id="{9958E328-3DA6-4A72-A9DB-9AEEA1F403A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6" name="Slide Number Placeholder 5">
            <a:extLst>
              <a:ext uri="{FF2B5EF4-FFF2-40B4-BE49-F238E27FC236}">
                <a16:creationId xmlns:a16="http://schemas.microsoft.com/office/drawing/2014/main" id="{B1FE4F52-C2AD-4FDA-8CDF-261CEB2B654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7270CFFD-C843-4F56-B379-C3DBB5DD7526}" type="slidenum">
              <a:rPr lang="zh-CN" altLang="zh-CN"/>
              <a:pPr/>
              <a:t>‹#›</a:t>
            </a:fld>
            <a:endParaRPr lang="zh-CN" altLang="zh-CN"/>
          </a:p>
        </p:txBody>
      </p:sp>
    </p:spTree>
    <p:extLst>
      <p:ext uri="{BB962C8B-B14F-4D97-AF65-F5344CB8AC3E}">
        <p14:creationId xmlns:p14="http://schemas.microsoft.com/office/powerpoint/2010/main" val="439315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Date Placeholder 3">
            <a:extLst>
              <a:ext uri="{FF2B5EF4-FFF2-40B4-BE49-F238E27FC236}">
                <a16:creationId xmlns:a16="http://schemas.microsoft.com/office/drawing/2014/main" id="{F2871FAB-BB64-4241-8FE1-DAA29EF5021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5" name="Footer Placeholder 4">
            <a:extLst>
              <a:ext uri="{FF2B5EF4-FFF2-40B4-BE49-F238E27FC236}">
                <a16:creationId xmlns:a16="http://schemas.microsoft.com/office/drawing/2014/main" id="{0F617FB1-53E5-451C-94F9-1F93432881F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6" name="Slide Number Placeholder 5">
            <a:extLst>
              <a:ext uri="{FF2B5EF4-FFF2-40B4-BE49-F238E27FC236}">
                <a16:creationId xmlns:a16="http://schemas.microsoft.com/office/drawing/2014/main" id="{F114A6A2-242E-46AF-8824-E626D10C91B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8F1CF75B-629F-48E5-AB9E-ECFE3E966475}" type="slidenum">
              <a:rPr lang="zh-CN" altLang="zh-CN"/>
              <a:pPr/>
              <a:t>‹#›</a:t>
            </a:fld>
            <a:endParaRPr lang="zh-CN" altLang="zh-CN"/>
          </a:p>
        </p:txBody>
      </p:sp>
    </p:spTree>
    <p:extLst>
      <p:ext uri="{BB962C8B-B14F-4D97-AF65-F5344CB8AC3E}">
        <p14:creationId xmlns:p14="http://schemas.microsoft.com/office/powerpoint/2010/main" val="2274419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A692D1B-4F99-48AD-A384-A5E0FE7BDDC2}"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0D13A-2912-43C7-85A4-0410C1380E17}" type="slidenum">
              <a:rPr lang="en-US" smtClean="0"/>
              <a:t>‹#›</a:t>
            </a:fld>
            <a:endParaRPr lang="en-US"/>
          </a:p>
        </p:txBody>
      </p:sp>
    </p:spTree>
    <p:extLst>
      <p:ext uri="{BB962C8B-B14F-4D97-AF65-F5344CB8AC3E}">
        <p14:creationId xmlns:p14="http://schemas.microsoft.com/office/powerpoint/2010/main" val="39742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692D1B-4F99-48AD-A384-A5E0FE7BDDC2}"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0D13A-2912-43C7-85A4-0410C1380E17}" type="slidenum">
              <a:rPr lang="en-US" smtClean="0"/>
              <a:t>‹#›</a:t>
            </a:fld>
            <a:endParaRPr lang="en-US"/>
          </a:p>
        </p:txBody>
      </p:sp>
    </p:spTree>
    <p:extLst>
      <p:ext uri="{BB962C8B-B14F-4D97-AF65-F5344CB8AC3E}">
        <p14:creationId xmlns:p14="http://schemas.microsoft.com/office/powerpoint/2010/main" val="1038126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692D1B-4F99-48AD-A384-A5E0FE7BDDC2}"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0D13A-2912-43C7-85A4-0410C1380E17}" type="slidenum">
              <a:rPr lang="en-US" smtClean="0"/>
              <a:t>‹#›</a:t>
            </a:fld>
            <a:endParaRPr lang="en-US"/>
          </a:p>
        </p:txBody>
      </p:sp>
    </p:spTree>
    <p:extLst>
      <p:ext uri="{BB962C8B-B14F-4D97-AF65-F5344CB8AC3E}">
        <p14:creationId xmlns:p14="http://schemas.microsoft.com/office/powerpoint/2010/main" val="4098985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692D1B-4F99-48AD-A384-A5E0FE7BDDC2}"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0D13A-2912-43C7-85A4-0410C1380E17}" type="slidenum">
              <a:rPr lang="en-US" smtClean="0"/>
              <a:t>‹#›</a:t>
            </a:fld>
            <a:endParaRPr lang="en-US"/>
          </a:p>
        </p:txBody>
      </p:sp>
    </p:spTree>
    <p:extLst>
      <p:ext uri="{BB962C8B-B14F-4D97-AF65-F5344CB8AC3E}">
        <p14:creationId xmlns:p14="http://schemas.microsoft.com/office/powerpoint/2010/main" val="1332594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692D1B-4F99-48AD-A384-A5E0FE7BDDC2}" type="datetimeFigureOut">
              <a:rPr lang="en-US" smtClean="0"/>
              <a:t>2/25/2026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20D13A-2912-43C7-85A4-0410C1380E17}" type="slidenum">
              <a:rPr lang="en-US" smtClean="0"/>
              <a:t>‹#›</a:t>
            </a:fld>
            <a:endParaRPr lang="en-US"/>
          </a:p>
        </p:txBody>
      </p:sp>
    </p:spTree>
    <p:extLst>
      <p:ext uri="{BB962C8B-B14F-4D97-AF65-F5344CB8AC3E}">
        <p14:creationId xmlns:p14="http://schemas.microsoft.com/office/powerpoint/2010/main" val="4228741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692D1B-4F99-48AD-A384-A5E0FE7BDDC2}" type="datetimeFigureOut">
              <a:rPr lang="en-US" smtClean="0"/>
              <a:t>2/25/2026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20D13A-2912-43C7-85A4-0410C1380E17}" type="slidenum">
              <a:rPr lang="en-US" smtClean="0"/>
              <a:t>‹#›</a:t>
            </a:fld>
            <a:endParaRPr lang="en-US"/>
          </a:p>
        </p:txBody>
      </p:sp>
    </p:spTree>
    <p:extLst>
      <p:ext uri="{BB962C8B-B14F-4D97-AF65-F5344CB8AC3E}">
        <p14:creationId xmlns:p14="http://schemas.microsoft.com/office/powerpoint/2010/main" val="100157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692D1B-4F99-48AD-A384-A5E0FE7BDDC2}" type="datetimeFigureOut">
              <a:rPr lang="en-US" smtClean="0"/>
              <a:t>2/25/2026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20D13A-2912-43C7-85A4-0410C1380E17}" type="slidenum">
              <a:rPr lang="en-US" smtClean="0"/>
              <a:t>‹#›</a:t>
            </a:fld>
            <a:endParaRPr lang="en-US"/>
          </a:p>
        </p:txBody>
      </p:sp>
    </p:spTree>
    <p:extLst>
      <p:ext uri="{BB962C8B-B14F-4D97-AF65-F5344CB8AC3E}">
        <p14:creationId xmlns:p14="http://schemas.microsoft.com/office/powerpoint/2010/main" val="4222380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692D1B-4F99-48AD-A384-A5E0FE7BDDC2}"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0D13A-2912-43C7-85A4-0410C1380E17}" type="slidenum">
              <a:rPr lang="en-US" smtClean="0"/>
              <a:t>‹#›</a:t>
            </a:fld>
            <a:endParaRPr lang="en-US"/>
          </a:p>
        </p:txBody>
      </p:sp>
    </p:spTree>
    <p:extLst>
      <p:ext uri="{BB962C8B-B14F-4D97-AF65-F5344CB8AC3E}">
        <p14:creationId xmlns:p14="http://schemas.microsoft.com/office/powerpoint/2010/main" val="1767182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752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692D1B-4F99-48AD-A384-A5E0FE7BDDC2}"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0D13A-2912-43C7-85A4-0410C1380E17}" type="slidenum">
              <a:rPr lang="en-US" smtClean="0"/>
              <a:t>‹#›</a:t>
            </a:fld>
            <a:endParaRPr lang="en-US"/>
          </a:p>
        </p:txBody>
      </p:sp>
    </p:spTree>
    <p:extLst>
      <p:ext uri="{BB962C8B-B14F-4D97-AF65-F5344CB8AC3E}">
        <p14:creationId xmlns:p14="http://schemas.microsoft.com/office/powerpoint/2010/main" val="3723456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692D1B-4F99-48AD-A384-A5E0FE7BDDC2}"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0D13A-2912-43C7-85A4-0410C1380E17}" type="slidenum">
              <a:rPr lang="en-US" smtClean="0"/>
              <a:t>‹#›</a:t>
            </a:fld>
            <a:endParaRPr lang="en-US"/>
          </a:p>
        </p:txBody>
      </p:sp>
    </p:spTree>
    <p:extLst>
      <p:ext uri="{BB962C8B-B14F-4D97-AF65-F5344CB8AC3E}">
        <p14:creationId xmlns:p14="http://schemas.microsoft.com/office/powerpoint/2010/main" val="3372713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692D1B-4F99-48AD-A384-A5E0FE7BDDC2}"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0D13A-2912-43C7-85A4-0410C1380E17}" type="slidenum">
              <a:rPr lang="en-US" smtClean="0"/>
              <a:t>‹#›</a:t>
            </a:fld>
            <a:endParaRPr lang="en-US"/>
          </a:p>
        </p:txBody>
      </p:sp>
    </p:spTree>
    <p:extLst>
      <p:ext uri="{BB962C8B-B14F-4D97-AF65-F5344CB8AC3E}">
        <p14:creationId xmlns:p14="http://schemas.microsoft.com/office/powerpoint/2010/main" val="4286763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627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图片 27">
            <a:extLst>
              <a:ext uri="{FF2B5EF4-FFF2-40B4-BE49-F238E27FC236}">
                <a16:creationId xmlns:a16="http://schemas.microsoft.com/office/drawing/2014/main" id="{96DE8BEB-F38D-5B4A-F9CB-8A40C3E60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pic>
        <p:nvPicPr>
          <p:cNvPr id="8" name="图片 28">
            <a:extLst>
              <a:ext uri="{FF2B5EF4-FFF2-40B4-BE49-F238E27FC236}">
                <a16:creationId xmlns:a16="http://schemas.microsoft.com/office/drawing/2014/main" id="{E8FF8847-4C00-0A9A-C5A4-6C57D1ACDF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spTree>
    <p:extLst>
      <p:ext uri="{BB962C8B-B14F-4D97-AF65-F5344CB8AC3E}">
        <p14:creationId xmlns:p14="http://schemas.microsoft.com/office/powerpoint/2010/main" val="797723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矩形: 圆角 12">
            <a:extLst>
              <a:ext uri="{FF2B5EF4-FFF2-40B4-BE49-F238E27FC236}">
                <a16:creationId xmlns:a16="http://schemas.microsoft.com/office/drawing/2014/main" id="{872C3E8A-54F7-F585-46E6-DB9CAFB98201}"/>
              </a:ext>
            </a:extLst>
          </p:cNvPr>
          <p:cNvSpPr/>
          <p:nvPr userDrawn="1"/>
        </p:nvSpPr>
        <p:spPr>
          <a:xfrm>
            <a:off x="245661" y="223370"/>
            <a:ext cx="11709778" cy="6532272"/>
          </a:xfrm>
          <a:prstGeom prst="roundRect">
            <a:avLst>
              <a:gd name="adj" fmla="val 107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82888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062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066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2/25/2026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3151130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2/25/2026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696948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编辑母版文本样式</a:t>
            </a:r>
          </a:p>
        </p:txBody>
      </p:sp>
      <p:sp>
        <p:nvSpPr>
          <p:cNvPr id="4" name="Date Placeholder 3">
            <a:extLst>
              <a:ext uri="{FF2B5EF4-FFF2-40B4-BE49-F238E27FC236}">
                <a16:creationId xmlns:a16="http://schemas.microsoft.com/office/drawing/2014/main" id="{A4EB067A-454E-42A0-BC92-68A3A356A96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5" name="Footer Placeholder 4">
            <a:extLst>
              <a:ext uri="{FF2B5EF4-FFF2-40B4-BE49-F238E27FC236}">
                <a16:creationId xmlns:a16="http://schemas.microsoft.com/office/drawing/2014/main" id="{F44CC8B7-1597-4600-9BE8-67F9B47E851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6" name="Slide Number Placeholder 5">
            <a:extLst>
              <a:ext uri="{FF2B5EF4-FFF2-40B4-BE49-F238E27FC236}">
                <a16:creationId xmlns:a16="http://schemas.microsoft.com/office/drawing/2014/main" id="{5124F372-0C30-4EAF-B41C-307A2B17EAF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C9A06013-BA84-4F94-B9E5-DEEDCC3EEED3}" type="slidenum">
              <a:rPr lang="zh-CN" altLang="zh-CN"/>
              <a:pPr/>
              <a:t>‹#›</a:t>
            </a:fld>
            <a:endParaRPr lang="zh-CN" altLang="zh-CN"/>
          </a:p>
        </p:txBody>
      </p:sp>
    </p:spTree>
    <p:extLst>
      <p:ext uri="{BB962C8B-B14F-4D97-AF65-F5344CB8AC3E}">
        <p14:creationId xmlns:p14="http://schemas.microsoft.com/office/powerpoint/2010/main" val="676795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2/25/2026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1198700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2/25/2026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3913693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2/25/2026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3769043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2/25/2026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949150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en-US" noProof="1"/>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Date Placeholder 3">
            <a:extLst>
              <a:ext uri="{FF2B5EF4-FFF2-40B4-BE49-F238E27FC236}">
                <a16:creationId xmlns:a16="http://schemas.microsoft.com/office/drawing/2014/main" id="{F9795D90-2DDE-45F3-A1D5-DB0D463D4A9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6" name="Footer Placeholder 4">
            <a:extLst>
              <a:ext uri="{FF2B5EF4-FFF2-40B4-BE49-F238E27FC236}">
                <a16:creationId xmlns:a16="http://schemas.microsoft.com/office/drawing/2014/main" id="{8F5DE720-4803-46F4-8773-73885C92835E}"/>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7" name="Slide Number Placeholder 5">
            <a:extLst>
              <a:ext uri="{FF2B5EF4-FFF2-40B4-BE49-F238E27FC236}">
                <a16:creationId xmlns:a16="http://schemas.microsoft.com/office/drawing/2014/main" id="{1ED7D7EE-7F99-41E6-9075-49DDFEFA214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37C61BE4-998D-4013-83A7-AF860853E48C}" type="slidenum">
              <a:rPr lang="zh-CN" altLang="zh-CN"/>
              <a:pPr/>
              <a:t>‹#›</a:t>
            </a:fld>
            <a:endParaRPr lang="zh-CN" altLang="zh-CN"/>
          </a:p>
        </p:txBody>
      </p:sp>
    </p:spTree>
    <p:extLst>
      <p:ext uri="{BB962C8B-B14F-4D97-AF65-F5344CB8AC3E}">
        <p14:creationId xmlns:p14="http://schemas.microsoft.com/office/powerpoint/2010/main" val="1806855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noProof="1"/>
              <a:t>单击此处编辑母版标题样式</a:t>
            </a:r>
            <a:endParaRPr lang="en-US" noProof="1"/>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7" name="Date Placeholder 3">
            <a:extLst>
              <a:ext uri="{FF2B5EF4-FFF2-40B4-BE49-F238E27FC236}">
                <a16:creationId xmlns:a16="http://schemas.microsoft.com/office/drawing/2014/main" id="{D2BED059-626E-4F41-9679-192C8E587ED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8" name="Footer Placeholder 4">
            <a:extLst>
              <a:ext uri="{FF2B5EF4-FFF2-40B4-BE49-F238E27FC236}">
                <a16:creationId xmlns:a16="http://schemas.microsoft.com/office/drawing/2014/main" id="{E82A4ECD-719F-4BEB-958A-70F0C6BAF2F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9" name="Slide Number Placeholder 5">
            <a:extLst>
              <a:ext uri="{FF2B5EF4-FFF2-40B4-BE49-F238E27FC236}">
                <a16:creationId xmlns:a16="http://schemas.microsoft.com/office/drawing/2014/main" id="{160D47BA-2649-4778-9C38-9EC7D41EBD7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89172D57-9822-404F-840B-268A1EC9B44B}" type="slidenum">
              <a:rPr lang="zh-CN" altLang="zh-CN"/>
              <a:pPr/>
              <a:t>‹#›</a:t>
            </a:fld>
            <a:endParaRPr lang="zh-CN" altLang="zh-CN"/>
          </a:p>
        </p:txBody>
      </p:sp>
    </p:spTree>
    <p:extLst>
      <p:ext uri="{BB962C8B-B14F-4D97-AF65-F5344CB8AC3E}">
        <p14:creationId xmlns:p14="http://schemas.microsoft.com/office/powerpoint/2010/main" val="3308685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en-US" noProof="1"/>
          </a:p>
        </p:txBody>
      </p:sp>
      <p:sp>
        <p:nvSpPr>
          <p:cNvPr id="3" name="Date Placeholder 3">
            <a:extLst>
              <a:ext uri="{FF2B5EF4-FFF2-40B4-BE49-F238E27FC236}">
                <a16:creationId xmlns:a16="http://schemas.microsoft.com/office/drawing/2014/main" id="{FD93F054-DCF1-4C58-8345-34BE917BB8D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4" name="Footer Placeholder 4">
            <a:extLst>
              <a:ext uri="{FF2B5EF4-FFF2-40B4-BE49-F238E27FC236}">
                <a16:creationId xmlns:a16="http://schemas.microsoft.com/office/drawing/2014/main" id="{E1CC1655-9FFD-4281-8541-14C07761574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5" name="Slide Number Placeholder 5">
            <a:extLst>
              <a:ext uri="{FF2B5EF4-FFF2-40B4-BE49-F238E27FC236}">
                <a16:creationId xmlns:a16="http://schemas.microsoft.com/office/drawing/2014/main" id="{62CFBAD8-ED5D-406C-9916-E2D840B73EF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71EB38BC-CCB3-4C11-B931-D6B67157D000}" type="slidenum">
              <a:rPr lang="zh-CN" altLang="zh-CN"/>
              <a:pPr/>
              <a:t>‹#›</a:t>
            </a:fld>
            <a:endParaRPr lang="zh-CN" altLang="zh-CN"/>
          </a:p>
        </p:txBody>
      </p:sp>
    </p:spTree>
    <p:extLst>
      <p:ext uri="{BB962C8B-B14F-4D97-AF65-F5344CB8AC3E}">
        <p14:creationId xmlns:p14="http://schemas.microsoft.com/office/powerpoint/2010/main" val="667540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ED3F481-CC87-4439-8835-4782782C466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3" name="Footer Placeholder 4">
            <a:extLst>
              <a:ext uri="{FF2B5EF4-FFF2-40B4-BE49-F238E27FC236}">
                <a16:creationId xmlns:a16="http://schemas.microsoft.com/office/drawing/2014/main" id="{0BD9A811-E593-493D-9313-E23394D12DE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4" name="Slide Number Placeholder 5">
            <a:extLst>
              <a:ext uri="{FF2B5EF4-FFF2-40B4-BE49-F238E27FC236}">
                <a16:creationId xmlns:a16="http://schemas.microsoft.com/office/drawing/2014/main" id="{F20A51A4-D9C0-4CDE-825E-48FC42419A6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F48C3D9F-8A45-4649-9B16-E139BF3767AB}" type="slidenum">
              <a:rPr lang="zh-CN" altLang="zh-CN"/>
              <a:pPr/>
              <a:t>‹#›</a:t>
            </a:fld>
            <a:endParaRPr lang="zh-CN" altLang="zh-CN"/>
          </a:p>
        </p:txBody>
      </p:sp>
    </p:spTree>
    <p:extLst>
      <p:ext uri="{BB962C8B-B14F-4D97-AF65-F5344CB8AC3E}">
        <p14:creationId xmlns:p14="http://schemas.microsoft.com/office/powerpoint/2010/main" val="1426364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endParaRPr lang="en-US" noProof="1"/>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编辑母版文本样式</a:t>
            </a:r>
          </a:p>
        </p:txBody>
      </p:sp>
      <p:sp>
        <p:nvSpPr>
          <p:cNvPr id="5" name="Date Placeholder 3">
            <a:extLst>
              <a:ext uri="{FF2B5EF4-FFF2-40B4-BE49-F238E27FC236}">
                <a16:creationId xmlns:a16="http://schemas.microsoft.com/office/drawing/2014/main" id="{C6D818DB-95CB-41BD-8815-D9381A83200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6" name="Footer Placeholder 4">
            <a:extLst>
              <a:ext uri="{FF2B5EF4-FFF2-40B4-BE49-F238E27FC236}">
                <a16:creationId xmlns:a16="http://schemas.microsoft.com/office/drawing/2014/main" id="{B165DC68-EAFD-4D4A-9E90-D422D651717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7" name="Slide Number Placeholder 5">
            <a:extLst>
              <a:ext uri="{FF2B5EF4-FFF2-40B4-BE49-F238E27FC236}">
                <a16:creationId xmlns:a16="http://schemas.microsoft.com/office/drawing/2014/main" id="{FC90E158-50C0-43DD-BC52-9F19497C381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FAFD55BC-EAD8-4C19-92A6-47E6DBD65833}" type="slidenum">
              <a:rPr lang="zh-CN" altLang="zh-CN"/>
              <a:pPr/>
              <a:t>‹#›</a:t>
            </a:fld>
            <a:endParaRPr lang="zh-CN" altLang="zh-CN"/>
          </a:p>
        </p:txBody>
      </p:sp>
    </p:spTree>
    <p:extLst>
      <p:ext uri="{BB962C8B-B14F-4D97-AF65-F5344CB8AC3E}">
        <p14:creationId xmlns:p14="http://schemas.microsoft.com/office/powerpoint/2010/main" val="4272469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endParaRPr lang="en-US" noProof="1"/>
          </a:p>
        </p:txBody>
      </p:sp>
      <p:sp>
        <p:nvSpPr>
          <p:cNvPr id="3" name="Picture Placeholder 2"/>
          <p:cNvSpPr>
            <a:spLocks noGrp="1" noChangeAspect="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编辑母版文本样式</a:t>
            </a:r>
          </a:p>
        </p:txBody>
      </p:sp>
      <p:sp>
        <p:nvSpPr>
          <p:cNvPr id="5" name="Date Placeholder 3">
            <a:extLst>
              <a:ext uri="{FF2B5EF4-FFF2-40B4-BE49-F238E27FC236}">
                <a16:creationId xmlns:a16="http://schemas.microsoft.com/office/drawing/2014/main" id="{BD061E11-6686-4199-A266-9F292297B20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6" name="Footer Placeholder 4">
            <a:extLst>
              <a:ext uri="{FF2B5EF4-FFF2-40B4-BE49-F238E27FC236}">
                <a16:creationId xmlns:a16="http://schemas.microsoft.com/office/drawing/2014/main" id="{E0D82D25-2AEF-4FE3-B84E-45851A4EE03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7" name="Slide Number Placeholder 5">
            <a:extLst>
              <a:ext uri="{FF2B5EF4-FFF2-40B4-BE49-F238E27FC236}">
                <a16:creationId xmlns:a16="http://schemas.microsoft.com/office/drawing/2014/main" id="{37D7D6FB-CD46-4959-B0DA-E13780258C9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F37F916E-5FEB-44AE-8474-3869DDF83370}" type="slidenum">
              <a:rPr lang="zh-CN" altLang="zh-CN"/>
              <a:pPr/>
              <a:t>‹#›</a:t>
            </a:fld>
            <a:endParaRPr lang="zh-CN" altLang="zh-CN"/>
          </a:p>
        </p:txBody>
      </p:sp>
    </p:spTree>
    <p:extLst>
      <p:ext uri="{BB962C8B-B14F-4D97-AF65-F5344CB8AC3E}">
        <p14:creationId xmlns:p14="http://schemas.microsoft.com/office/powerpoint/2010/main" val="1982910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225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692D1B-4F99-48AD-A384-A5E0FE7BDDC2}" type="datetimeFigureOut">
              <a:rPr lang="en-US" smtClean="0"/>
              <a:t>2/25/2026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0D13A-2912-43C7-85A4-0410C1380E17}" type="slidenum">
              <a:rPr lang="en-US" smtClean="0"/>
              <a:t>‹#›</a:t>
            </a:fld>
            <a:endParaRPr lang="en-US"/>
          </a:p>
        </p:txBody>
      </p:sp>
      <p:pic>
        <p:nvPicPr>
          <p:cNvPr id="8" name="Picture 7">
            <a:extLst>
              <a:ext uri="{FF2B5EF4-FFF2-40B4-BE49-F238E27FC236}">
                <a16:creationId xmlns:a16="http://schemas.microsoft.com/office/drawing/2014/main" id="{F9991D61-A7E5-4D0F-81AE-87462A35B8B9}"/>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25983" b="22051"/>
          <a:stretch/>
        </p:blipFill>
        <p:spPr>
          <a:xfrm>
            <a:off x="-188608" y="6900862"/>
            <a:ext cx="6693877" cy="1956673"/>
          </a:xfrm>
          <a:prstGeom prst="rect">
            <a:avLst/>
          </a:prstGeom>
        </p:spPr>
      </p:pic>
    </p:spTree>
    <p:extLst>
      <p:ext uri="{BB962C8B-B14F-4D97-AF65-F5344CB8AC3E}">
        <p14:creationId xmlns:p14="http://schemas.microsoft.com/office/powerpoint/2010/main" val="33825596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4">
            <a:extLst>
              <a:ext uri="{FF2B5EF4-FFF2-40B4-BE49-F238E27FC236}">
                <a16:creationId xmlns:a16="http://schemas.microsoft.com/office/drawing/2014/main" id="{71D1E945-2C0D-E02F-86B5-DBE21224B64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042410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a16="http://schemas.microsoft.com/office/drawing/2014/main" id="{2E4977FF-DF46-9443-0DF4-B3E586133B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584392">
            <a:off x="-360600" y="-591536"/>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33022" y="-101371"/>
            <a:ext cx="1523956" cy="1508868"/>
          </a:xfrm>
          <a:prstGeom prst="rect">
            <a:avLst/>
          </a:prstGeom>
        </p:spPr>
      </p:pic>
      <p:pic>
        <p:nvPicPr>
          <p:cNvPr id="23" name="图片 30">
            <a:extLst>
              <a:ext uri="{FF2B5EF4-FFF2-40B4-BE49-F238E27FC236}">
                <a16:creationId xmlns:a16="http://schemas.microsoft.com/office/drawing/2014/main" id="{FB92C9A3-BA8F-7A5D-E07D-91AE1FFB83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910050" y="945832"/>
            <a:ext cx="923329" cy="923329"/>
          </a:xfrm>
          <a:prstGeom prst="rect">
            <a:avLst/>
          </a:prstGeom>
        </p:spPr>
      </p:pic>
      <p:pic>
        <p:nvPicPr>
          <p:cNvPr id="2" name="Picture 1">
            <a:extLst>
              <a:ext uri="{FF2B5EF4-FFF2-40B4-BE49-F238E27FC236}">
                <a16:creationId xmlns:a16="http://schemas.microsoft.com/office/drawing/2014/main" id="{F6E49769-9113-81D4-6E90-AA5E0D470B25}"/>
              </a:ext>
            </a:extLst>
          </p:cNvPr>
          <p:cNvPicPr>
            <a:picLocks noChangeAspect="1"/>
          </p:cNvPicPr>
          <p:nvPr/>
        </p:nvPicPr>
        <p:blipFill>
          <a:blip r:embed="rId9"/>
          <a:stretch>
            <a:fillRect/>
          </a:stretch>
        </p:blipFill>
        <p:spPr>
          <a:xfrm>
            <a:off x="1051560" y="1153299"/>
            <a:ext cx="9202319" cy="4395680"/>
          </a:xfrm>
          <a:prstGeom prst="rect">
            <a:avLst/>
          </a:prstGeom>
        </p:spPr>
      </p:pic>
      <p:pic>
        <p:nvPicPr>
          <p:cNvPr id="9" name="Picture 8" descr="A picture containing text, vector graphics&#10;&#10;Description automatically generated">
            <a:extLst>
              <a:ext uri="{FF2B5EF4-FFF2-40B4-BE49-F238E27FC236}">
                <a16:creationId xmlns:a16="http://schemas.microsoft.com/office/drawing/2014/main" id="{710E57B2-D134-E590-DA1F-924F63A72D9F}"/>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b="19818"/>
          <a:stretch/>
        </p:blipFill>
        <p:spPr>
          <a:xfrm flipH="1">
            <a:off x="9349739" y="4299608"/>
            <a:ext cx="2928447" cy="2348077"/>
          </a:xfrm>
          <a:prstGeom prst="rect">
            <a:avLst/>
          </a:prstGeom>
          <a:effectLst>
            <a:glow rad="88900">
              <a:srgbClr val="FFFF66"/>
            </a:glow>
            <a:outerShdw blurRad="50800" dist="38100" dir="18900000" algn="bl" rotWithShape="0">
              <a:prstClr val="black">
                <a:alpha val="40000"/>
              </a:prstClr>
            </a:outerShdw>
          </a:effectLst>
        </p:spPr>
      </p:pic>
      <p:sp>
        <p:nvSpPr>
          <p:cNvPr id="10" name="TextBox 9"/>
          <p:cNvSpPr txBox="1"/>
          <p:nvPr/>
        </p:nvSpPr>
        <p:spPr>
          <a:xfrm>
            <a:off x="5769453" y="1484440"/>
            <a:ext cx="1214802" cy="769441"/>
          </a:xfrm>
          <a:prstGeom prst="rect">
            <a:avLst/>
          </a:prstGeom>
          <a:noFill/>
        </p:spPr>
        <p:txBody>
          <a:bodyPr wrap="square" rtlCol="0">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4</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349898" y="5950032"/>
            <a:ext cx="6472196"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GV </a:t>
            </a:r>
            <a:r>
              <a:rPr lang="en-US" sz="4800" b="1" dirty="0" err="1" smtClean="0">
                <a:solidFill>
                  <a:srgbClr val="FF0000"/>
                </a:solidFill>
                <a:latin typeface="Times New Roman" panose="02020603050405020304" pitchFamily="18" charset="0"/>
                <a:cs typeface="Times New Roman" panose="02020603050405020304" pitchFamily="18" charset="0"/>
              </a:rPr>
              <a:t>Bùi</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Thị</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Hà</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14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1+#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BCE2B3-6DF0-4A66-BCEC-3CE19C1A71E5}"/>
              </a:ext>
            </a:extLst>
          </p:cNvPr>
          <p:cNvPicPr>
            <a:picLocks noChangeAspect="1"/>
          </p:cNvPicPr>
          <p:nvPr/>
        </p:nvPicPr>
        <p:blipFill rotWithShape="1">
          <a:blip r:embed="rId3"/>
          <a:srcRect b="1254"/>
          <a:stretch/>
        </p:blipFill>
        <p:spPr>
          <a:xfrm>
            <a:off x="0" y="-1"/>
            <a:ext cx="12192000" cy="6858001"/>
          </a:xfrm>
          <a:prstGeom prst="rect">
            <a:avLst/>
          </a:prstGeom>
        </p:spPr>
      </p:pic>
      <p:sp>
        <p:nvSpPr>
          <p:cNvPr id="45" name="Rectangle: Rounded Corners 44">
            <a:extLst>
              <a:ext uri="{FF2B5EF4-FFF2-40B4-BE49-F238E27FC236}">
                <a16:creationId xmlns:a16="http://schemas.microsoft.com/office/drawing/2014/main" id="{18BD9CA6-4359-41FF-8294-514A560121A2}"/>
              </a:ext>
            </a:extLst>
          </p:cNvPr>
          <p:cNvSpPr/>
          <p:nvPr/>
        </p:nvSpPr>
        <p:spPr>
          <a:xfrm>
            <a:off x="1099410" y="121597"/>
            <a:ext cx="10500851" cy="2882357"/>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6" name="06 NK PowerSkills">
            <a:extLst>
              <a:ext uri="{FF2B5EF4-FFF2-40B4-BE49-F238E27FC236}">
                <a16:creationId xmlns:a16="http://schemas.microsoft.com/office/drawing/2014/main" id="{F8A682AF-69BA-49FB-B3E4-649881AD9440}"/>
              </a:ext>
            </a:extLst>
          </p:cNvPr>
          <p:cNvSpPr txBox="1"/>
          <p:nvPr/>
        </p:nvSpPr>
        <p:spPr>
          <a:xfrm>
            <a:off x="1107462" y="307426"/>
            <a:ext cx="1017638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1. Nhà thơ lên thăm Bác Hồ ở đâu và vào thời gian nào? </a:t>
            </a:r>
            <a:endParaRPr kumimoji="0" lang="en-US" sz="4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7" name="Đ Ghé thăm Fb.com/nkpowerskills">
            <a:extLst>
              <a:ext uri="{FF2B5EF4-FFF2-40B4-BE49-F238E27FC236}">
                <a16:creationId xmlns:a16="http://schemas.microsoft.com/office/drawing/2014/main" id="{37952C6B-322B-4F29-8668-1B0D684EF079}"/>
              </a:ext>
            </a:extLst>
          </p:cNvPr>
          <p:cNvSpPr/>
          <p:nvPr/>
        </p:nvSpPr>
        <p:spPr>
          <a:xfrm>
            <a:off x="1607410" y="3824868"/>
            <a:ext cx="8928510" cy="1529452"/>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lvl="0" algn="ctr"/>
            <a:r>
              <a:rPr lang="vi-VN" sz="4000" b="1" dirty="0">
                <a:ln w="0"/>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Nhà thơ lên thăm Bác Hồ ở Việt Bắc vào một sáng tháng Năm.</a:t>
            </a:r>
            <a:endParaRPr kumimoji="0" lang="en-US" sz="40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7" name="Picture 56">
            <a:hlinkClick r:id="" action="ppaction://noaction"/>
            <a:extLst>
              <a:ext uri="{FF2B5EF4-FFF2-40B4-BE49-F238E27FC236}">
                <a16:creationId xmlns:a16="http://schemas.microsoft.com/office/drawing/2014/main" id="{54CE2411-F7F1-4C4E-95DD-378E46C8E61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0192" y="5745480"/>
            <a:ext cx="970071" cy="970071"/>
          </a:xfrm>
          <a:prstGeom prst="rect">
            <a:avLst/>
          </a:prstGeom>
          <a:effectLst>
            <a:glow rad="101600">
              <a:schemeClr val="bg1">
                <a:alpha val="60000"/>
              </a:schemeClr>
            </a:glow>
          </a:effectLst>
        </p:spPr>
      </p:pic>
      <p:pic>
        <p:nvPicPr>
          <p:cNvPr id="58" name="Picture 4" descr="Káº¿t quáº£ hÃ¬nh áº£nh cho right icon">
            <a:extLst>
              <a:ext uri="{FF2B5EF4-FFF2-40B4-BE49-F238E27FC236}">
                <a16:creationId xmlns:a16="http://schemas.microsoft.com/office/drawing/2014/main" id="{D5CEAC4E-0424-47C6-997D-DAF68EB3FC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02855" y="4367511"/>
            <a:ext cx="952912" cy="95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65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ppt_x"/>
                                          </p:val>
                                        </p:tav>
                                        <p:tav tm="100000">
                                          <p:val>
                                            <p:strVal val="#ppt_x"/>
                                          </p:val>
                                        </p:tav>
                                      </p:tavLst>
                                    </p:anim>
                                    <p:anim calcmode="lin" valueType="num">
                                      <p:cBhvr additive="base">
                                        <p:cTn id="12" dur="500" fill="hold"/>
                                        <p:tgtEl>
                                          <p:spTgt spid="5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BC2EF9-44B6-16A5-1EB1-7E731ED9543D}"/>
              </a:ext>
            </a:extLst>
          </p:cNvPr>
          <p:cNvPicPr>
            <a:picLocks noChangeAspect="1"/>
          </p:cNvPicPr>
          <p:nvPr/>
        </p:nvPicPr>
        <p:blipFill rotWithShape="1">
          <a:blip r:embed="rId3"/>
          <a:srcRect b="1254"/>
          <a:stretch/>
        </p:blipFill>
        <p:spPr>
          <a:xfrm>
            <a:off x="0" y="-1"/>
            <a:ext cx="12192000" cy="6858001"/>
          </a:xfrm>
          <a:prstGeom prst="rect">
            <a:avLst/>
          </a:prstGeom>
        </p:spPr>
      </p:pic>
      <p:sp>
        <p:nvSpPr>
          <p:cNvPr id="3" name="Rectangle: Rounded Corners 2">
            <a:extLst>
              <a:ext uri="{FF2B5EF4-FFF2-40B4-BE49-F238E27FC236}">
                <a16:creationId xmlns:a16="http://schemas.microsoft.com/office/drawing/2014/main" id="{C9534067-335A-1039-EA44-E1FE31354CB8}"/>
              </a:ext>
            </a:extLst>
          </p:cNvPr>
          <p:cNvSpPr/>
          <p:nvPr/>
        </p:nvSpPr>
        <p:spPr>
          <a:xfrm>
            <a:off x="1099410" y="121597"/>
            <a:ext cx="10500851" cy="173768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06 NK PowerSkills">
            <a:extLst>
              <a:ext uri="{FF2B5EF4-FFF2-40B4-BE49-F238E27FC236}">
                <a16:creationId xmlns:a16="http://schemas.microsoft.com/office/drawing/2014/main" id="{416A032D-2D9D-136F-564F-122B0502E9EC}"/>
              </a:ext>
            </a:extLst>
          </p:cNvPr>
          <p:cNvSpPr txBox="1"/>
          <p:nvPr/>
        </p:nvSpPr>
        <p:spPr>
          <a:xfrm>
            <a:off x="1107462" y="307426"/>
            <a:ext cx="10176387" cy="769441"/>
          </a:xfrm>
          <a:prstGeom prst="rect">
            <a:avLst/>
          </a:prstGeom>
          <a:noFill/>
        </p:spPr>
        <p:txBody>
          <a:bodyPr wrap="square" rtlCol="0">
            <a:spAutoFit/>
          </a:bodyPr>
          <a:lstStyle/>
          <a:p>
            <a:pPr lvl="0" algn="ctr"/>
            <a:r>
              <a:rPr lang="en-US" sz="44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2. </a:t>
            </a:r>
            <a:r>
              <a:rPr lang="vi-VN" sz="44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Đường lên Việt Bắc có gì đẹp?</a:t>
            </a:r>
            <a:endParaRPr kumimoji="0" lang="en-US" sz="4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 name="Đ Ghé thăm Fb.com/nkpowerskills">
            <a:extLst>
              <a:ext uri="{FF2B5EF4-FFF2-40B4-BE49-F238E27FC236}">
                <a16:creationId xmlns:a16="http://schemas.microsoft.com/office/drawing/2014/main" id="{8DFFAEAF-9EDA-E3BA-E012-983C96BF03AF}"/>
              </a:ext>
            </a:extLst>
          </p:cNvPr>
          <p:cNvSpPr/>
          <p:nvPr/>
        </p:nvSpPr>
        <p:spPr>
          <a:xfrm>
            <a:off x="1607410" y="3149600"/>
            <a:ext cx="8928510" cy="2204720"/>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lvl="0" algn="ctr"/>
            <a:r>
              <a:rPr lang="vi-VN" sz="4000" b="1" dirty="0">
                <a:ln w="0"/>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Đường lên Việt Bắc có suối dài, có nương ngô xanh mướt, có gió ngàn thổi reo vui...</a:t>
            </a:r>
            <a:endParaRPr kumimoji="0" lang="en-US" sz="40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a:hlinkClick r:id="" action="ppaction://noaction"/>
            <a:extLst>
              <a:ext uri="{FF2B5EF4-FFF2-40B4-BE49-F238E27FC236}">
                <a16:creationId xmlns:a16="http://schemas.microsoft.com/office/drawing/2014/main" id="{567FD46E-B097-5A6C-5C95-BBCB5F6D4BA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0192" y="5745480"/>
            <a:ext cx="970071" cy="970071"/>
          </a:xfrm>
          <a:prstGeom prst="rect">
            <a:avLst/>
          </a:prstGeom>
          <a:effectLst>
            <a:glow rad="101600">
              <a:schemeClr val="bg1">
                <a:alpha val="60000"/>
              </a:schemeClr>
            </a:glow>
          </a:effectLst>
        </p:spPr>
      </p:pic>
      <p:pic>
        <p:nvPicPr>
          <p:cNvPr id="7" name="Picture 4" descr="Káº¿t quáº£ hÃ¬nh áº£nh cho right icon">
            <a:extLst>
              <a:ext uri="{FF2B5EF4-FFF2-40B4-BE49-F238E27FC236}">
                <a16:creationId xmlns:a16="http://schemas.microsoft.com/office/drawing/2014/main" id="{183A33BF-D37E-C5EA-575C-D8293C433F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02855" y="4367511"/>
            <a:ext cx="952912" cy="95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94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9D6119-83C3-392A-9E67-A9F2DA73BABC}"/>
              </a:ext>
            </a:extLst>
          </p:cNvPr>
          <p:cNvPicPr>
            <a:picLocks noChangeAspect="1"/>
          </p:cNvPicPr>
          <p:nvPr/>
        </p:nvPicPr>
        <p:blipFill rotWithShape="1">
          <a:blip r:embed="rId3"/>
          <a:srcRect b="1254"/>
          <a:stretch/>
        </p:blipFill>
        <p:spPr>
          <a:xfrm>
            <a:off x="0" y="-1"/>
            <a:ext cx="12192000" cy="6858001"/>
          </a:xfrm>
          <a:prstGeom prst="rect">
            <a:avLst/>
          </a:prstGeom>
        </p:spPr>
      </p:pic>
      <p:sp>
        <p:nvSpPr>
          <p:cNvPr id="3" name="Rectangle: Rounded Corners 2">
            <a:extLst>
              <a:ext uri="{FF2B5EF4-FFF2-40B4-BE49-F238E27FC236}">
                <a16:creationId xmlns:a16="http://schemas.microsoft.com/office/drawing/2014/main" id="{97A18099-1494-0ABF-2A17-FC8B8AA5CE0A}"/>
              </a:ext>
            </a:extLst>
          </p:cNvPr>
          <p:cNvSpPr/>
          <p:nvPr/>
        </p:nvSpPr>
        <p:spPr>
          <a:xfrm>
            <a:off x="1099410" y="121597"/>
            <a:ext cx="10500851" cy="173768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06 NK PowerSkills">
            <a:extLst>
              <a:ext uri="{FF2B5EF4-FFF2-40B4-BE49-F238E27FC236}">
                <a16:creationId xmlns:a16="http://schemas.microsoft.com/office/drawing/2014/main" id="{379384F2-34D2-6148-12AA-9D46BD4C2FD4}"/>
              </a:ext>
            </a:extLst>
          </p:cNvPr>
          <p:cNvSpPr txBox="1"/>
          <p:nvPr/>
        </p:nvSpPr>
        <p:spPr>
          <a:xfrm>
            <a:off x="1107462" y="307426"/>
            <a:ext cx="10176387" cy="1446550"/>
          </a:xfrm>
          <a:prstGeom prst="rect">
            <a:avLst/>
          </a:prstGeom>
          <a:noFill/>
        </p:spPr>
        <p:txBody>
          <a:bodyPr wrap="square" rtlCol="0">
            <a:spAutoFit/>
          </a:bodyPr>
          <a:lstStyle/>
          <a:p>
            <a:pPr lvl="0" algn="ctr"/>
            <a:r>
              <a:rPr lang="en-US" sz="44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3. </a:t>
            </a:r>
            <a:r>
              <a:rPr lang="vi-VN" sz="44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Hãy tả lại khung cảnh nơi Bác Hồ làm việc</a:t>
            </a:r>
            <a:endParaRPr kumimoji="0" lang="en-US" sz="4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 name="Đ Ghé thăm Fb.com/nkpowerskills">
            <a:extLst>
              <a:ext uri="{FF2B5EF4-FFF2-40B4-BE49-F238E27FC236}">
                <a16:creationId xmlns:a16="http://schemas.microsoft.com/office/drawing/2014/main" id="{F346CBB9-2EC6-AA72-7B7C-0DF62AD1A9A8}"/>
              </a:ext>
            </a:extLst>
          </p:cNvPr>
          <p:cNvSpPr/>
          <p:nvPr/>
        </p:nvSpPr>
        <p:spPr>
          <a:xfrm>
            <a:off x="1097280" y="3149600"/>
            <a:ext cx="9438640" cy="34544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lvl="0" algn="ctr"/>
            <a:r>
              <a:rPr lang="vi-VN" sz="3600" b="1" dirty="0">
                <a:ln w="0"/>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Bác Hồ làm việc trong một ngôi nhà sàn đơn sơ. Trong ngôi nhà ấy có một chiếc bàn con, một bồ đựng công văn và một chú chim bồ câu nhỏ đang đi tìm thóc. Khung cảnh bình yên, mộc mạc và giản dị</a:t>
            </a:r>
            <a:r>
              <a:rPr lang="en-US" sz="3600" b="1" dirty="0">
                <a:ln w="0"/>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a:t>
            </a:r>
            <a:endParaRPr kumimoji="0" lang="en-US" sz="36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a:hlinkClick r:id="" action="ppaction://noaction"/>
            <a:extLst>
              <a:ext uri="{FF2B5EF4-FFF2-40B4-BE49-F238E27FC236}">
                <a16:creationId xmlns:a16="http://schemas.microsoft.com/office/drawing/2014/main" id="{AF6AA0CE-035F-9986-CF08-AE5B682D03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0192" y="5745480"/>
            <a:ext cx="970071" cy="970071"/>
          </a:xfrm>
          <a:prstGeom prst="rect">
            <a:avLst/>
          </a:prstGeom>
          <a:effectLst>
            <a:glow rad="101600">
              <a:schemeClr val="bg1">
                <a:alpha val="60000"/>
              </a:schemeClr>
            </a:glow>
          </a:effectLst>
        </p:spPr>
      </p:pic>
      <p:pic>
        <p:nvPicPr>
          <p:cNvPr id="7" name="Picture 4" descr="Káº¿t quáº£ hÃ¬nh áº£nh cho right icon">
            <a:extLst>
              <a:ext uri="{FF2B5EF4-FFF2-40B4-BE49-F238E27FC236}">
                <a16:creationId xmlns:a16="http://schemas.microsoft.com/office/drawing/2014/main" id="{4A1DCED7-3DD3-C43C-BC63-1280F50175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02855" y="5485111"/>
            <a:ext cx="952912" cy="95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39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20CFB5-DBBE-FC4D-C92C-8AD5A7D2826B}"/>
              </a:ext>
            </a:extLst>
          </p:cNvPr>
          <p:cNvPicPr>
            <a:picLocks noChangeAspect="1"/>
          </p:cNvPicPr>
          <p:nvPr/>
        </p:nvPicPr>
        <p:blipFill rotWithShape="1">
          <a:blip r:embed="rId3"/>
          <a:srcRect b="1254"/>
          <a:stretch/>
        </p:blipFill>
        <p:spPr>
          <a:xfrm>
            <a:off x="0" y="-1"/>
            <a:ext cx="12192000" cy="6858001"/>
          </a:xfrm>
          <a:prstGeom prst="rect">
            <a:avLst/>
          </a:prstGeom>
        </p:spPr>
      </p:pic>
      <p:sp>
        <p:nvSpPr>
          <p:cNvPr id="3" name="Rectangle: Rounded Corners 2">
            <a:extLst>
              <a:ext uri="{FF2B5EF4-FFF2-40B4-BE49-F238E27FC236}">
                <a16:creationId xmlns:a16="http://schemas.microsoft.com/office/drawing/2014/main" id="{1ACEE17E-7569-BA20-77F0-60679D5DAFA9}"/>
              </a:ext>
            </a:extLst>
          </p:cNvPr>
          <p:cNvSpPr/>
          <p:nvPr/>
        </p:nvSpPr>
        <p:spPr>
          <a:xfrm>
            <a:off x="1099410" y="121597"/>
            <a:ext cx="10500851" cy="173768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06 NK PowerSkills">
            <a:extLst>
              <a:ext uri="{FF2B5EF4-FFF2-40B4-BE49-F238E27FC236}">
                <a16:creationId xmlns:a16="http://schemas.microsoft.com/office/drawing/2014/main" id="{6C1A748E-788D-F9F1-490F-DE1E11EABCF2}"/>
              </a:ext>
            </a:extLst>
          </p:cNvPr>
          <p:cNvSpPr txBox="1"/>
          <p:nvPr/>
        </p:nvSpPr>
        <p:spPr>
          <a:xfrm>
            <a:off x="1107462" y="307426"/>
            <a:ext cx="10176387" cy="1446550"/>
          </a:xfrm>
          <a:prstGeom prst="rect">
            <a:avLst/>
          </a:prstGeom>
          <a:noFill/>
        </p:spPr>
        <p:txBody>
          <a:bodyPr wrap="square" rtlCol="0">
            <a:spAutoFit/>
          </a:bodyPr>
          <a:lstStyle/>
          <a:p>
            <a:pPr lvl="0" algn="ctr"/>
            <a:r>
              <a:rPr lang="en-US" sz="44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4. </a:t>
            </a:r>
            <a:r>
              <a:rPr lang="vi-VN" sz="44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Câu thơ nào cho thấy sự gắn bó thân thiết giữa Bác Hồ và nhà thơ?</a:t>
            </a:r>
            <a:endParaRPr kumimoji="0" lang="en-US" sz="4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 name="Đ Ghé thăm Fb.com/nkpowerskills">
            <a:extLst>
              <a:ext uri="{FF2B5EF4-FFF2-40B4-BE49-F238E27FC236}">
                <a16:creationId xmlns:a16="http://schemas.microsoft.com/office/drawing/2014/main" id="{BCD91321-8DC2-7699-ADA2-8EC02D17E84C}"/>
              </a:ext>
            </a:extLst>
          </p:cNvPr>
          <p:cNvSpPr/>
          <p:nvPr/>
        </p:nvSpPr>
        <p:spPr>
          <a:xfrm>
            <a:off x="1607410" y="3149600"/>
            <a:ext cx="8928510" cy="3119120"/>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lvl="0" algn="ctr"/>
            <a:r>
              <a:rPr lang="vi-VN" sz="4000" b="1" dirty="0">
                <a:ln w="0"/>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Câu thơ cho thấy sự gắn bó thân thiết giữa Bác Hồ và nhà thơ là:</a:t>
            </a:r>
          </a:p>
          <a:p>
            <a:pPr lvl="0" algn="ctr"/>
            <a:r>
              <a:rPr lang="vi-VN" sz="4000" b="1" i="1" dirty="0">
                <a:ln w="0"/>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Bàn tay con nắm tay cha</a:t>
            </a:r>
          </a:p>
          <a:p>
            <a:pPr lvl="0" algn="ctr"/>
            <a:r>
              <a:rPr lang="vi-VN" sz="4000" b="1" i="1" dirty="0">
                <a:ln w="0"/>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Bàn tay Bác ấm vào da vào lòng.</a:t>
            </a:r>
          </a:p>
        </p:txBody>
      </p:sp>
      <p:pic>
        <p:nvPicPr>
          <p:cNvPr id="6" name="Picture 5">
            <a:hlinkClick r:id="" action="ppaction://noaction"/>
            <a:extLst>
              <a:ext uri="{FF2B5EF4-FFF2-40B4-BE49-F238E27FC236}">
                <a16:creationId xmlns:a16="http://schemas.microsoft.com/office/drawing/2014/main" id="{C0B5F6A0-3921-29EE-6BBB-9780370BC56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0192" y="5745480"/>
            <a:ext cx="970071" cy="970071"/>
          </a:xfrm>
          <a:prstGeom prst="rect">
            <a:avLst/>
          </a:prstGeom>
          <a:effectLst>
            <a:glow rad="101600">
              <a:schemeClr val="bg1">
                <a:alpha val="60000"/>
              </a:schemeClr>
            </a:glow>
          </a:effectLst>
        </p:spPr>
      </p:pic>
      <p:pic>
        <p:nvPicPr>
          <p:cNvPr id="7" name="Picture 4" descr="Káº¿t quáº£ hÃ¬nh áº£nh cho right icon">
            <a:extLst>
              <a:ext uri="{FF2B5EF4-FFF2-40B4-BE49-F238E27FC236}">
                <a16:creationId xmlns:a16="http://schemas.microsoft.com/office/drawing/2014/main" id="{2CF4DCF4-3339-C7BB-665F-50A516B506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41895" y="5007591"/>
            <a:ext cx="952912" cy="95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45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64E2CA-F3A7-7585-0386-2EBDAE9D6579}"/>
              </a:ext>
            </a:extLst>
          </p:cNvPr>
          <p:cNvPicPr>
            <a:picLocks noChangeAspect="1"/>
          </p:cNvPicPr>
          <p:nvPr/>
        </p:nvPicPr>
        <p:blipFill rotWithShape="1">
          <a:blip r:embed="rId3"/>
          <a:srcRect b="1254"/>
          <a:stretch/>
        </p:blipFill>
        <p:spPr>
          <a:xfrm>
            <a:off x="0" y="-1"/>
            <a:ext cx="12192000" cy="6858001"/>
          </a:xfrm>
          <a:prstGeom prst="rect">
            <a:avLst/>
          </a:prstGeom>
        </p:spPr>
      </p:pic>
      <p:sp>
        <p:nvSpPr>
          <p:cNvPr id="3" name="Rectangle: Rounded Corners 2">
            <a:extLst>
              <a:ext uri="{FF2B5EF4-FFF2-40B4-BE49-F238E27FC236}">
                <a16:creationId xmlns:a16="http://schemas.microsoft.com/office/drawing/2014/main" id="{B5376C9E-CB68-F2D1-8554-1AFB1DC1E306}"/>
              </a:ext>
            </a:extLst>
          </p:cNvPr>
          <p:cNvSpPr/>
          <p:nvPr/>
        </p:nvSpPr>
        <p:spPr>
          <a:xfrm>
            <a:off x="1099410" y="121597"/>
            <a:ext cx="10500851" cy="173768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06 NK PowerSkills">
            <a:extLst>
              <a:ext uri="{FF2B5EF4-FFF2-40B4-BE49-F238E27FC236}">
                <a16:creationId xmlns:a16="http://schemas.microsoft.com/office/drawing/2014/main" id="{5E1BC38C-8DF4-180B-0597-62A9EF422646}"/>
              </a:ext>
            </a:extLst>
          </p:cNvPr>
          <p:cNvSpPr txBox="1"/>
          <p:nvPr/>
        </p:nvSpPr>
        <p:spPr>
          <a:xfrm>
            <a:off x="1107462" y="307426"/>
            <a:ext cx="10176387" cy="1446550"/>
          </a:xfrm>
          <a:prstGeom prst="rect">
            <a:avLst/>
          </a:prstGeom>
          <a:noFill/>
        </p:spPr>
        <p:txBody>
          <a:bodyPr wrap="square" rtlCol="0">
            <a:spAutoFit/>
          </a:bodyPr>
          <a:lstStyle/>
          <a:p>
            <a:pPr lvl="0" algn="ctr"/>
            <a:r>
              <a:rPr lang="en-US" sz="44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5. </a:t>
            </a:r>
            <a:r>
              <a:rPr lang="vi-VN" sz="44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Những hình ảnh nào trong bài thơ nói lên sự cao cả, vĩ đại của Bác Hồ? </a:t>
            </a:r>
            <a:endParaRPr kumimoji="0" lang="en-US" sz="4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 name="Đ Ghé thăm Fb.com/nkpowerskills">
            <a:extLst>
              <a:ext uri="{FF2B5EF4-FFF2-40B4-BE49-F238E27FC236}">
                <a16:creationId xmlns:a16="http://schemas.microsoft.com/office/drawing/2014/main" id="{42FD0DA4-C83B-1DDD-74EB-DEF746DCCBFC}"/>
              </a:ext>
            </a:extLst>
          </p:cNvPr>
          <p:cNvSpPr/>
          <p:nvPr/>
        </p:nvSpPr>
        <p:spPr>
          <a:xfrm>
            <a:off x="1607410" y="3149600"/>
            <a:ext cx="8928510" cy="2275840"/>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lvl="0" algn="ctr"/>
            <a:r>
              <a:rPr lang="vi-VN" sz="4000" b="1" dirty="0">
                <a:ln w="0"/>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Bác ngồi đó, lớn mênh mông, bao quanh là trời xanh, biển rộng, ruộng đồng, nước non</a:t>
            </a:r>
          </a:p>
        </p:txBody>
      </p:sp>
      <p:pic>
        <p:nvPicPr>
          <p:cNvPr id="6" name="Picture 5">
            <a:hlinkClick r:id="" action="ppaction://noaction"/>
            <a:extLst>
              <a:ext uri="{FF2B5EF4-FFF2-40B4-BE49-F238E27FC236}">
                <a16:creationId xmlns:a16="http://schemas.microsoft.com/office/drawing/2014/main" id="{00DCF3D2-DAB6-D745-1595-04D594C1C5C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0192" y="5745480"/>
            <a:ext cx="970071" cy="970071"/>
          </a:xfrm>
          <a:prstGeom prst="rect">
            <a:avLst/>
          </a:prstGeom>
          <a:effectLst>
            <a:glow rad="101600">
              <a:schemeClr val="bg1">
                <a:alpha val="60000"/>
              </a:schemeClr>
            </a:glow>
          </a:effectLst>
        </p:spPr>
      </p:pic>
      <p:pic>
        <p:nvPicPr>
          <p:cNvPr id="7" name="Picture 4" descr="Káº¿t quáº£ hÃ¬nh áº£nh cho right icon">
            <a:extLst>
              <a:ext uri="{FF2B5EF4-FFF2-40B4-BE49-F238E27FC236}">
                <a16:creationId xmlns:a16="http://schemas.microsoft.com/office/drawing/2014/main" id="{6E7D8327-4240-6608-6FC8-A6D20D2A55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54215" y="4560551"/>
            <a:ext cx="952912" cy="95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99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2493;p44">
            <a:hlinkClick r:id="" action="ppaction://hlinkshowjump?jump=nextslide"/>
            <a:extLst>
              <a:ext uri="{FF2B5EF4-FFF2-40B4-BE49-F238E27FC236}">
                <a16:creationId xmlns:a16="http://schemas.microsoft.com/office/drawing/2014/main" id="{76691920-72D0-2B95-4CAA-D12E4B5E7D92}"/>
              </a:ext>
            </a:extLst>
          </p:cNvPr>
          <p:cNvSpPr/>
          <p:nvPr/>
        </p:nvSpPr>
        <p:spPr>
          <a:xfrm rot="5400000">
            <a:off x="9557006" y="1416679"/>
            <a:ext cx="207300" cy="281700"/>
          </a:xfrm>
          <a:prstGeom prst="triangle">
            <a:avLst>
              <a:gd name="adj" fmla="val 5000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Google Shape;2501;p44">
            <a:hlinkClick r:id="" action="ppaction://hlinkshowjump?jump=nextslide"/>
            <a:extLst>
              <a:ext uri="{FF2B5EF4-FFF2-40B4-BE49-F238E27FC236}">
                <a16:creationId xmlns:a16="http://schemas.microsoft.com/office/drawing/2014/main" id="{1FEA9296-0562-CB5C-851F-8B3BB0AC9C5C}"/>
              </a:ext>
            </a:extLst>
          </p:cNvPr>
          <p:cNvSpPr/>
          <p:nvPr/>
        </p:nvSpPr>
        <p:spPr>
          <a:xfrm rot="16200000" flipH="1">
            <a:off x="2153699" y="1403454"/>
            <a:ext cx="207300" cy="281700"/>
          </a:xfrm>
          <a:prstGeom prst="triangle">
            <a:avLst>
              <a:gd name="adj" fmla="val 5000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Rectangle: Rounded Corners 1">
            <a:extLst>
              <a:ext uri="{FF2B5EF4-FFF2-40B4-BE49-F238E27FC236}">
                <a16:creationId xmlns:a16="http://schemas.microsoft.com/office/drawing/2014/main" id="{0A0FD789-A28B-838B-B1D3-8AE9FD14DC2F}"/>
              </a:ext>
            </a:extLst>
          </p:cNvPr>
          <p:cNvSpPr/>
          <p:nvPr/>
        </p:nvSpPr>
        <p:spPr>
          <a:xfrm>
            <a:off x="1409657" y="1245234"/>
            <a:ext cx="8945288" cy="47529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TextBox 2">
            <a:extLst>
              <a:ext uri="{FF2B5EF4-FFF2-40B4-BE49-F238E27FC236}">
                <a16:creationId xmlns:a16="http://schemas.microsoft.com/office/drawing/2014/main" id="{A7487AF3-C2C4-77A8-8006-B7DE3A7CD182}"/>
              </a:ext>
            </a:extLst>
          </p:cNvPr>
          <p:cNvSpPr txBox="1"/>
          <p:nvPr/>
        </p:nvSpPr>
        <p:spPr>
          <a:xfrm>
            <a:off x="1788160" y="1356550"/>
            <a:ext cx="8493760" cy="4154984"/>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44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NỘI DUNG BÀI HỌC:</a:t>
            </a:r>
          </a:p>
          <a:p>
            <a:pPr algn="just"/>
            <a:r>
              <a:rPr lang="en-US" sz="4400" b="1" i="1" dirty="0" err="1">
                <a:latin typeface="Cambria" panose="02040503050406030204" pitchFamily="18" charset="0"/>
                <a:ea typeface="Cambria" panose="02040503050406030204" pitchFamily="18" charset="0"/>
              </a:rPr>
              <a:t>Bài</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thơ</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ghi</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lại</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một</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lần</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lên</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thăm</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Bác</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của</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nhà</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thơ</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Tố</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Hữu</a:t>
            </a:r>
            <a:r>
              <a:rPr lang="en-US" sz="4400" b="1" i="1" dirty="0">
                <a:latin typeface="Cambria" panose="02040503050406030204" pitchFamily="18" charset="0"/>
                <a:ea typeface="Cambria" panose="02040503050406030204" pitchFamily="18" charset="0"/>
              </a:rPr>
              <a:t>; qua </a:t>
            </a:r>
            <a:r>
              <a:rPr lang="en-US" sz="4400" b="1" i="1" dirty="0" err="1">
                <a:latin typeface="Cambria" panose="02040503050406030204" pitchFamily="18" charset="0"/>
                <a:ea typeface="Cambria" panose="02040503050406030204" pitchFamily="18" charset="0"/>
              </a:rPr>
              <a:t>đó</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nhà</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thơ</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thể</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hiện</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tình</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yêu</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thương</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sâu</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nặng</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sự</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kính</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trọng</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đặc</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biệt</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đới</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với</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Bác</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Hồ</a:t>
            </a:r>
            <a:r>
              <a:rPr lang="en-US" sz="4400" b="1" i="1" dirty="0">
                <a:latin typeface="Cambria" panose="02040503050406030204" pitchFamily="18" charset="0"/>
                <a:ea typeface="Cambria" panose="02040503050406030204" pitchFamily="18" charset="0"/>
              </a:rPr>
              <a:t>.</a:t>
            </a:r>
            <a:endParaRPr lang="en-US" sz="4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43989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43F7C25-0220-4FA2-89A0-975729AE0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
            <a:extLst>
              <a:ext uri="{FF2B5EF4-FFF2-40B4-BE49-F238E27FC236}">
                <a16:creationId xmlns:a16="http://schemas.microsoft.com/office/drawing/2014/main" id="{51D1E450-F8E2-4F63-9FC5-6DC5E6C12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8225" y="21259"/>
            <a:ext cx="609190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30">
            <a:extLst>
              <a:ext uri="{FF2B5EF4-FFF2-40B4-BE49-F238E27FC236}">
                <a16:creationId xmlns:a16="http://schemas.microsoft.com/office/drawing/2014/main" id="{5C65158B-9D12-4233-AB8E-DDEAD42B0E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4" y="3031"/>
            <a:ext cx="609190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text&#10;&#10;Description automatically generated">
            <a:extLst>
              <a:ext uri="{FF2B5EF4-FFF2-40B4-BE49-F238E27FC236}">
                <a16:creationId xmlns:a16="http://schemas.microsoft.com/office/drawing/2014/main" id="{5AFC4BA8-948E-4A48-8327-90008C3C44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5458" y="757409"/>
            <a:ext cx="8503920" cy="3324292"/>
          </a:xfrm>
          <a:prstGeom prst="rect">
            <a:avLst/>
          </a:prstGeom>
          <a:effectLst>
            <a:outerShdw blurRad="63500" sx="102000" sy="102000" algn="ctr" rotWithShape="0">
              <a:prstClr val="black">
                <a:alpha val="40000"/>
              </a:prstClr>
            </a:outerShdw>
          </a:effectLst>
        </p:spPr>
      </p:pic>
      <p:pic>
        <p:nvPicPr>
          <p:cNvPr id="22" name="Picture 21">
            <a:extLst>
              <a:ext uri="{FF2B5EF4-FFF2-40B4-BE49-F238E27FC236}">
                <a16:creationId xmlns:a16="http://schemas.microsoft.com/office/drawing/2014/main" id="{78E4AEAB-9433-460A-9926-B282B416FA3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06156" y="3520965"/>
            <a:ext cx="1991029" cy="2963917"/>
          </a:xfrm>
          <a:prstGeom prst="rect">
            <a:avLst/>
          </a:prstGeom>
        </p:spPr>
      </p:pic>
      <p:sp>
        <p:nvSpPr>
          <p:cNvPr id="12" name="Rounded Rectangle 7">
            <a:extLst>
              <a:ext uri="{FF2B5EF4-FFF2-40B4-BE49-F238E27FC236}">
                <a16:creationId xmlns:a16="http://schemas.microsoft.com/office/drawing/2014/main" id="{B4C7A9F1-766F-4F05-9863-28498494E2CC}"/>
              </a:ext>
            </a:extLst>
          </p:cNvPr>
          <p:cNvSpPr/>
          <p:nvPr/>
        </p:nvSpPr>
        <p:spPr>
          <a:xfrm>
            <a:off x="2899609" y="1696682"/>
            <a:ext cx="6389955" cy="1445746"/>
          </a:xfrm>
          <a:prstGeom prst="roundRect">
            <a:avLst/>
          </a:prstGeom>
          <a:solidFill>
            <a:srgbClr val="CF2665">
              <a:alpha val="63000"/>
            </a:srgbClr>
          </a:solidFill>
          <a:ln w="57150">
            <a:solidFill>
              <a:srgbClr val="F3F6F0"/>
            </a:solidFill>
          </a:ln>
          <a:effectLst>
            <a:outerShdw blurRad="165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337A1FA3-A4CE-4476-A771-7AB60E675E38}"/>
              </a:ext>
            </a:extLst>
          </p:cNvPr>
          <p:cNvPicPr>
            <a:picLocks noChangeAspect="1"/>
          </p:cNvPicPr>
          <p:nvPr/>
        </p:nvPicPr>
        <p:blipFill>
          <a:blip r:embed="rId8"/>
          <a:stretch>
            <a:fillRect/>
          </a:stretch>
        </p:blipFill>
        <p:spPr>
          <a:xfrm>
            <a:off x="1665458" y="1917061"/>
            <a:ext cx="8858256" cy="1511939"/>
          </a:xfrm>
          <a:prstGeom prst="rect">
            <a:avLst/>
          </a:prstGeom>
        </p:spPr>
      </p:pic>
      <p:pic>
        <p:nvPicPr>
          <p:cNvPr id="5" name="Picture 4" descr="A picture containing person&#10;&#10;Description automatically generated">
            <a:extLst>
              <a:ext uri="{FF2B5EF4-FFF2-40B4-BE49-F238E27FC236}">
                <a16:creationId xmlns:a16="http://schemas.microsoft.com/office/drawing/2014/main" id="{A6C28F54-4104-4B83-9139-E87DD3FA64A1}"/>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t="-1" r="6899" b="12027"/>
          <a:stretch/>
        </p:blipFill>
        <p:spPr>
          <a:xfrm>
            <a:off x="7479901" y="2576932"/>
            <a:ext cx="4682245" cy="442435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29936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2" name="文本框 7">
            <a:extLst>
              <a:ext uri="{FF2B5EF4-FFF2-40B4-BE49-F238E27FC236}">
                <a16:creationId xmlns:a16="http://schemas.microsoft.com/office/drawing/2014/main" id="{4BEBFA79-843E-4B2E-93C9-97E730301C7A}"/>
              </a:ext>
            </a:extLst>
          </p:cNvPr>
          <p:cNvSpPr txBox="1"/>
          <p:nvPr/>
        </p:nvSpPr>
        <p:spPr>
          <a:xfrm>
            <a:off x="272041" y="1742327"/>
            <a:ext cx="5992126" cy="1323439"/>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fontAlgn="base">
              <a:spcBef>
                <a:spcPct val="0"/>
              </a:spcBef>
              <a:spcAft>
                <a:spcPct val="0"/>
              </a:spcAft>
              <a:defRPr/>
            </a:pPr>
            <a:r>
              <a:rPr lang="vi-VN" altLang="zh-CN" sz="2000" b="1" dirty="0">
                <a:solidFill>
                  <a:prstClr val="black"/>
                </a:solidFill>
                <a:latin typeface="Cambria" panose="02040503050406030204" pitchFamily="18" charset="0"/>
                <a:ea typeface="Cambria" panose="02040503050406030204" pitchFamily="18" charset="0"/>
                <a:cs typeface="Calibri" panose="020F0502020204030204" pitchFamily="34" charset="0"/>
              </a:rPr>
              <a:t>Vui sao một sáng tháng Năm</a:t>
            </a:r>
          </a:p>
          <a:p>
            <a:pPr lvl="0" algn="ctr" fontAlgn="base">
              <a:spcBef>
                <a:spcPct val="0"/>
              </a:spcBef>
              <a:spcAft>
                <a:spcPct val="0"/>
              </a:spcAft>
              <a:defRPr/>
            </a:pPr>
            <a:r>
              <a:rPr lang="vi-VN" altLang="zh-CN" sz="2000" b="1" dirty="0">
                <a:solidFill>
                  <a:prstClr val="black"/>
                </a:solidFill>
                <a:latin typeface="Cambria" panose="02040503050406030204" pitchFamily="18" charset="0"/>
                <a:ea typeface="Cambria" panose="02040503050406030204" pitchFamily="18" charset="0"/>
                <a:cs typeface="Calibri" panose="020F0502020204030204" pitchFamily="34" charset="0"/>
              </a:rPr>
              <a:t>Đường về Việt Bắc lên thăm Bác Hồ</a:t>
            </a:r>
          </a:p>
          <a:p>
            <a:pPr lvl="0" algn="ctr" fontAlgn="base">
              <a:spcBef>
                <a:spcPct val="0"/>
              </a:spcBef>
              <a:spcAft>
                <a:spcPct val="0"/>
              </a:spcAft>
              <a:defRPr/>
            </a:pPr>
            <a:r>
              <a:rPr lang="vi-VN" altLang="zh-CN" sz="2000" b="1" dirty="0">
                <a:solidFill>
                  <a:prstClr val="black"/>
                </a:solidFill>
                <a:latin typeface="Cambria" panose="02040503050406030204" pitchFamily="18" charset="0"/>
                <a:ea typeface="Cambria" panose="02040503050406030204" pitchFamily="18" charset="0"/>
                <a:cs typeface="Calibri" panose="020F0502020204030204" pitchFamily="34" charset="0"/>
              </a:rPr>
              <a:t>Suối dài xanh mướt nương ngô</a:t>
            </a:r>
          </a:p>
          <a:p>
            <a:pPr lvl="0" algn="ctr" fontAlgn="base">
              <a:spcBef>
                <a:spcPct val="0"/>
              </a:spcBef>
              <a:spcAft>
                <a:spcPct val="0"/>
              </a:spcAft>
              <a:defRPr/>
            </a:pPr>
            <a:r>
              <a:rPr lang="vi-VN" altLang="zh-CN" sz="2000" b="1" dirty="0">
                <a:solidFill>
                  <a:prstClr val="black"/>
                </a:solidFill>
                <a:latin typeface="Cambria" panose="02040503050406030204" pitchFamily="18" charset="0"/>
                <a:ea typeface="Cambria" panose="02040503050406030204" pitchFamily="18" charset="0"/>
                <a:cs typeface="Calibri" panose="020F0502020204030204" pitchFamily="34" charset="0"/>
              </a:rPr>
              <a:t>Bốn phương lồng lộng thủ đô gió ngàn...</a:t>
            </a:r>
            <a:endParaRPr kumimoji="0" lang="zh-CN" altLang="en-US" sz="2000" b="1" i="1" u="none" strike="noStrike" kern="1200" cap="none" spc="0" normalizeH="0" baseline="0" noProof="0" dirty="0">
              <a:ln>
                <a:noFill/>
              </a:ln>
              <a:solidFill>
                <a:prstClr val="black"/>
              </a:solidFill>
              <a:effectLst/>
              <a:uLnTx/>
              <a:uFillTx/>
              <a:latin typeface="Cambria" panose="02040503050406030204" pitchFamily="18" charset="0"/>
              <a:ea typeface="字魂95号-手刻宋" pitchFamily="2" charset="-122"/>
              <a:cs typeface="Calibri" panose="020F0502020204030204" pitchFamily="34" charset="0"/>
            </a:endParaRPr>
          </a:p>
        </p:txBody>
      </p:sp>
      <p:pic>
        <p:nvPicPr>
          <p:cNvPr id="3" name="Picture 2">
            <a:extLst>
              <a:ext uri="{FF2B5EF4-FFF2-40B4-BE49-F238E27FC236}">
                <a16:creationId xmlns:a16="http://schemas.microsoft.com/office/drawing/2014/main" id="{E33F842C-6993-7BE5-A017-6A8012ED3915}"/>
              </a:ext>
            </a:extLst>
          </p:cNvPr>
          <p:cNvPicPr>
            <a:picLocks noChangeAspect="1"/>
          </p:cNvPicPr>
          <p:nvPr/>
        </p:nvPicPr>
        <p:blipFill>
          <a:blip r:embed="rId3"/>
          <a:stretch>
            <a:fillRect/>
          </a:stretch>
        </p:blipFill>
        <p:spPr>
          <a:xfrm>
            <a:off x="3351830" y="380507"/>
            <a:ext cx="5383235" cy="1682642"/>
          </a:xfrm>
          <a:prstGeom prst="rect">
            <a:avLst/>
          </a:prstGeom>
        </p:spPr>
      </p:pic>
      <p:sp>
        <p:nvSpPr>
          <p:cNvPr id="5" name="文本框 7">
            <a:extLst>
              <a:ext uri="{FF2B5EF4-FFF2-40B4-BE49-F238E27FC236}">
                <a16:creationId xmlns:a16="http://schemas.microsoft.com/office/drawing/2014/main" id="{D8DFEDF7-E3D9-D78D-76F5-B1FB56D5471A}"/>
              </a:ext>
            </a:extLst>
          </p:cNvPr>
          <p:cNvSpPr txBox="1"/>
          <p:nvPr/>
        </p:nvSpPr>
        <p:spPr>
          <a:xfrm>
            <a:off x="293061" y="3329389"/>
            <a:ext cx="5992126" cy="1938992"/>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rtl="0" latinLnBrk="0"/>
            <a:r>
              <a:rPr lang="vi-VN" sz="2000" b="1" i="0" dirty="0">
                <a:solidFill>
                  <a:srgbClr val="000000"/>
                </a:solidFill>
                <a:effectLst/>
                <a:latin typeface="Cambria" panose="02040503050406030204" pitchFamily="18" charset="0"/>
                <a:ea typeface="Cambria" panose="02040503050406030204" pitchFamily="18" charset="0"/>
              </a:rPr>
              <a:t>Bác kêu con đến bên bàn</a:t>
            </a:r>
          </a:p>
          <a:p>
            <a:pPr algn="ctr" rtl="0" latinLnBrk="0"/>
            <a:r>
              <a:rPr lang="vi-VN" sz="2000" b="1" i="0" dirty="0">
                <a:solidFill>
                  <a:srgbClr val="000000"/>
                </a:solidFill>
                <a:effectLst/>
                <a:latin typeface="Cambria" panose="02040503050406030204" pitchFamily="18" charset="0"/>
                <a:ea typeface="Cambria" panose="02040503050406030204" pitchFamily="18" charset="0"/>
              </a:rPr>
              <a:t>Bác ngồi Bác viết, nhà sàn đơn sơ</a:t>
            </a:r>
          </a:p>
          <a:p>
            <a:pPr algn="ctr" rtl="0" latinLnBrk="0"/>
            <a:r>
              <a:rPr lang="vi-VN" sz="2000" b="1" i="0" dirty="0">
                <a:solidFill>
                  <a:srgbClr val="000000"/>
                </a:solidFill>
                <a:effectLst/>
                <a:latin typeface="Cambria" panose="02040503050406030204" pitchFamily="18" charset="0"/>
                <a:ea typeface="Cambria" panose="02040503050406030204" pitchFamily="18" charset="0"/>
              </a:rPr>
              <a:t>Con bồ câu trắng ngây thơ</a:t>
            </a:r>
          </a:p>
          <a:p>
            <a:pPr algn="ctr" rtl="0" latinLnBrk="0"/>
            <a:r>
              <a:rPr lang="vi-VN" sz="2000" b="1" i="0" dirty="0">
                <a:solidFill>
                  <a:srgbClr val="000000"/>
                </a:solidFill>
                <a:effectLst/>
                <a:latin typeface="Cambria" panose="02040503050406030204" pitchFamily="18" charset="0"/>
                <a:ea typeface="Cambria" panose="02040503050406030204" pitchFamily="18" charset="0"/>
              </a:rPr>
              <a:t>Nó đi tìm thóc quanh bồ công văn</a:t>
            </a:r>
          </a:p>
          <a:p>
            <a:pPr algn="ctr" rtl="0" latinLnBrk="0"/>
            <a:r>
              <a:rPr lang="vi-VN" sz="2000" b="1" i="0" dirty="0">
                <a:solidFill>
                  <a:srgbClr val="000000"/>
                </a:solidFill>
                <a:effectLst/>
                <a:latin typeface="Cambria" panose="02040503050406030204" pitchFamily="18" charset="0"/>
                <a:ea typeface="Cambria" panose="02040503050406030204" pitchFamily="18" charset="0"/>
              </a:rPr>
              <a:t>Lát rồi, chim nhé, chim ăn</a:t>
            </a:r>
          </a:p>
          <a:p>
            <a:pPr algn="ctr" rtl="0" latinLnBrk="0"/>
            <a:r>
              <a:rPr lang="vi-VN" sz="2000" b="1" i="0" dirty="0">
                <a:solidFill>
                  <a:srgbClr val="000000"/>
                </a:solidFill>
                <a:effectLst/>
                <a:latin typeface="Cambria" panose="02040503050406030204" pitchFamily="18" charset="0"/>
                <a:ea typeface="Cambria" panose="02040503050406030204" pitchFamily="18" charset="0"/>
              </a:rPr>
              <a:t>Bác Hồ còn bận khách văn đến nhà.</a:t>
            </a:r>
          </a:p>
        </p:txBody>
      </p:sp>
      <p:sp>
        <p:nvSpPr>
          <p:cNvPr id="6" name="文本框 7">
            <a:extLst>
              <a:ext uri="{FF2B5EF4-FFF2-40B4-BE49-F238E27FC236}">
                <a16:creationId xmlns:a16="http://schemas.microsoft.com/office/drawing/2014/main" id="{07E91017-7AEB-C1C4-D421-26AFE84E843C}"/>
              </a:ext>
            </a:extLst>
          </p:cNvPr>
          <p:cNvSpPr txBox="1"/>
          <p:nvPr/>
        </p:nvSpPr>
        <p:spPr>
          <a:xfrm>
            <a:off x="5653337" y="1689776"/>
            <a:ext cx="5992126" cy="1631216"/>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rtl="0" latinLnBrk="0"/>
            <a:r>
              <a:rPr lang="vi-VN" sz="2000" b="1" i="0" dirty="0">
                <a:solidFill>
                  <a:srgbClr val="000000"/>
                </a:solidFill>
                <a:effectLst/>
                <a:latin typeface="Cambria" panose="02040503050406030204" pitchFamily="18" charset="0"/>
                <a:ea typeface="Cambria" panose="02040503050406030204" pitchFamily="18" charset="0"/>
              </a:rPr>
              <a:t>Bàn tay con nắm tay cha</a:t>
            </a:r>
          </a:p>
          <a:p>
            <a:pPr algn="ctr" rtl="0" latinLnBrk="0"/>
            <a:r>
              <a:rPr lang="vi-VN" sz="2000" b="1" i="0" dirty="0">
                <a:solidFill>
                  <a:srgbClr val="000000"/>
                </a:solidFill>
                <a:effectLst/>
                <a:latin typeface="Cambria" panose="02040503050406030204" pitchFamily="18" charset="0"/>
                <a:ea typeface="Cambria" panose="02040503050406030204" pitchFamily="18" charset="0"/>
              </a:rPr>
              <a:t>Bàn tay Bác ấm vào da vào lòng.</a:t>
            </a:r>
          </a:p>
          <a:p>
            <a:pPr algn="ctr" rtl="0" latinLnBrk="0"/>
            <a:r>
              <a:rPr lang="vi-VN" sz="2000" b="1" i="0" dirty="0">
                <a:solidFill>
                  <a:srgbClr val="000000"/>
                </a:solidFill>
                <a:effectLst/>
                <a:latin typeface="Cambria" panose="02040503050406030204" pitchFamily="18" charset="0"/>
                <a:ea typeface="Cambria" panose="02040503050406030204" pitchFamily="18" charset="0"/>
              </a:rPr>
              <a:t>Bác ngồi đó, lớn mênh mông</a:t>
            </a:r>
          </a:p>
          <a:p>
            <a:pPr algn="ctr" rtl="0" latinLnBrk="0"/>
            <a:r>
              <a:rPr lang="vi-VN" sz="2000" b="1" i="0" dirty="0">
                <a:solidFill>
                  <a:srgbClr val="000000"/>
                </a:solidFill>
                <a:effectLst/>
                <a:latin typeface="Cambria" panose="02040503050406030204" pitchFamily="18" charset="0"/>
                <a:ea typeface="Cambria" panose="02040503050406030204" pitchFamily="18" charset="0"/>
              </a:rPr>
              <a:t>Trời xanh biển rộng ruộng đồng nước non....</a:t>
            </a:r>
          </a:p>
          <a:p>
            <a:pPr algn="r" rtl="0" latinLnBrk="0"/>
            <a:r>
              <a:rPr lang="vi-VN" sz="2000" b="1" i="0" dirty="0">
                <a:solidFill>
                  <a:srgbClr val="000000"/>
                </a:solidFill>
                <a:effectLst/>
                <a:latin typeface="Cambria" panose="02040503050406030204" pitchFamily="18" charset="0"/>
                <a:ea typeface="Cambria" panose="02040503050406030204" pitchFamily="18" charset="0"/>
              </a:rPr>
              <a:t>(Tố Hữu)</a:t>
            </a:r>
          </a:p>
        </p:txBody>
      </p:sp>
      <p:pic>
        <p:nvPicPr>
          <p:cNvPr id="9" name="Picture 8">
            <a:extLst>
              <a:ext uri="{FF2B5EF4-FFF2-40B4-BE49-F238E27FC236}">
                <a16:creationId xmlns:a16="http://schemas.microsoft.com/office/drawing/2014/main" id="{31C25017-FB72-C8B5-FAF3-86F473095972}"/>
              </a:ext>
            </a:extLst>
          </p:cNvPr>
          <p:cNvPicPr>
            <a:picLocks noChangeAspect="1"/>
          </p:cNvPicPr>
          <p:nvPr/>
        </p:nvPicPr>
        <p:blipFill>
          <a:blip r:embed="rId4"/>
          <a:stretch>
            <a:fillRect/>
          </a:stretch>
        </p:blipFill>
        <p:spPr>
          <a:xfrm>
            <a:off x="7126014" y="3467087"/>
            <a:ext cx="3804087" cy="29125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2" name="文本框 7">
            <a:extLst>
              <a:ext uri="{FF2B5EF4-FFF2-40B4-BE49-F238E27FC236}">
                <a16:creationId xmlns:a16="http://schemas.microsoft.com/office/drawing/2014/main" id="{4BEBFA79-843E-4B2E-93C9-97E730301C7A}"/>
              </a:ext>
            </a:extLst>
          </p:cNvPr>
          <p:cNvSpPr txBox="1"/>
          <p:nvPr/>
        </p:nvSpPr>
        <p:spPr>
          <a:xfrm>
            <a:off x="272041" y="1742327"/>
            <a:ext cx="5992126" cy="1323439"/>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zh-C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Vui sao một sáng tháng Năm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zh-C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Đường về Việt Bắc lên thăm Bác Hồ</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zh-C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Suối dài xanh mướt nương ngô</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zh-C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Bốn phương lồng lộng thủ đô gió ngàn...</a:t>
            </a:r>
            <a:endParaRPr kumimoji="0" lang="zh-CN" altLang="en-US" sz="2000" b="1" i="1" u="none" strike="noStrike" kern="1200" cap="none" spc="0" normalizeH="0" baseline="0" noProof="0" dirty="0">
              <a:ln>
                <a:noFill/>
              </a:ln>
              <a:solidFill>
                <a:prstClr val="black"/>
              </a:solidFill>
              <a:effectLst/>
              <a:uLnTx/>
              <a:uFillTx/>
              <a:latin typeface="Cambria" panose="02040503050406030204" pitchFamily="18" charset="0"/>
              <a:ea typeface="字魂95号-手刻宋" pitchFamily="2" charset="-122"/>
              <a:cs typeface="Calibri" panose="020F0502020204030204" pitchFamily="34" charset="0"/>
            </a:endParaRPr>
          </a:p>
        </p:txBody>
      </p:sp>
      <p:pic>
        <p:nvPicPr>
          <p:cNvPr id="3" name="Picture 2">
            <a:extLst>
              <a:ext uri="{FF2B5EF4-FFF2-40B4-BE49-F238E27FC236}">
                <a16:creationId xmlns:a16="http://schemas.microsoft.com/office/drawing/2014/main" id="{E33F842C-6993-7BE5-A017-6A8012ED3915}"/>
              </a:ext>
            </a:extLst>
          </p:cNvPr>
          <p:cNvPicPr>
            <a:picLocks noChangeAspect="1"/>
          </p:cNvPicPr>
          <p:nvPr/>
        </p:nvPicPr>
        <p:blipFill>
          <a:blip r:embed="rId3"/>
          <a:stretch>
            <a:fillRect/>
          </a:stretch>
        </p:blipFill>
        <p:spPr>
          <a:xfrm>
            <a:off x="3351830" y="380507"/>
            <a:ext cx="5383235" cy="1682642"/>
          </a:xfrm>
          <a:prstGeom prst="rect">
            <a:avLst/>
          </a:prstGeom>
        </p:spPr>
      </p:pic>
      <p:sp>
        <p:nvSpPr>
          <p:cNvPr id="5" name="文本框 7">
            <a:extLst>
              <a:ext uri="{FF2B5EF4-FFF2-40B4-BE49-F238E27FC236}">
                <a16:creationId xmlns:a16="http://schemas.microsoft.com/office/drawing/2014/main" id="{D8DFEDF7-E3D9-D78D-76F5-B1FB56D5471A}"/>
              </a:ext>
            </a:extLst>
          </p:cNvPr>
          <p:cNvSpPr txBox="1"/>
          <p:nvPr/>
        </p:nvSpPr>
        <p:spPr>
          <a:xfrm>
            <a:off x="293061" y="3329389"/>
            <a:ext cx="5992126" cy="1938992"/>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Bác kêu con đến bên bàn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Bác ngồi Bác viết, nhà sàn đơn sơ</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Con bồ câu trắng ngây thơ</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Nó đi tìm thóc quanh bồ công văn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Lát rồi, chim nhé, chim ăn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Bác Hồ còn bận khách văn đến nhà.</a:t>
            </a:r>
          </a:p>
        </p:txBody>
      </p:sp>
      <p:sp>
        <p:nvSpPr>
          <p:cNvPr id="6" name="文本框 7">
            <a:extLst>
              <a:ext uri="{FF2B5EF4-FFF2-40B4-BE49-F238E27FC236}">
                <a16:creationId xmlns:a16="http://schemas.microsoft.com/office/drawing/2014/main" id="{07E91017-7AEB-C1C4-D421-26AFE84E843C}"/>
              </a:ext>
            </a:extLst>
          </p:cNvPr>
          <p:cNvSpPr txBox="1"/>
          <p:nvPr/>
        </p:nvSpPr>
        <p:spPr>
          <a:xfrm>
            <a:off x="5653337" y="1689776"/>
            <a:ext cx="5992126" cy="1631216"/>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Bàn tay con nắm tay cha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Bàn tay Bác ấm vào da vào lòng.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Bác ngồi đó, lớn mênh mông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Trời xanh biển rộng ruộng đồng nước non....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(Tố Hữu)</a:t>
            </a:r>
          </a:p>
        </p:txBody>
      </p:sp>
      <p:pic>
        <p:nvPicPr>
          <p:cNvPr id="9" name="Picture 8">
            <a:extLst>
              <a:ext uri="{FF2B5EF4-FFF2-40B4-BE49-F238E27FC236}">
                <a16:creationId xmlns:a16="http://schemas.microsoft.com/office/drawing/2014/main" id="{31C25017-FB72-C8B5-FAF3-86F473095972}"/>
              </a:ext>
            </a:extLst>
          </p:cNvPr>
          <p:cNvPicPr>
            <a:picLocks noChangeAspect="1"/>
          </p:cNvPicPr>
          <p:nvPr/>
        </p:nvPicPr>
        <p:blipFill>
          <a:blip r:embed="rId4"/>
          <a:stretch>
            <a:fillRect/>
          </a:stretch>
        </p:blipFill>
        <p:spPr>
          <a:xfrm>
            <a:off x="7126014" y="3467087"/>
            <a:ext cx="3804087" cy="2912527"/>
          </a:xfrm>
          <a:prstGeom prst="rect">
            <a:avLst/>
          </a:prstGeom>
        </p:spPr>
      </p:pic>
      <p:sp>
        <p:nvSpPr>
          <p:cNvPr id="2" name="Rounded Rectangle 43">
            <a:extLst>
              <a:ext uri="{FF2B5EF4-FFF2-40B4-BE49-F238E27FC236}">
                <a16:creationId xmlns:a16="http://schemas.microsoft.com/office/drawing/2014/main" id="{AA03AB1F-234E-D0E5-1CA4-E24B1924F02F}"/>
              </a:ext>
            </a:extLst>
          </p:cNvPr>
          <p:cNvSpPr/>
          <p:nvPr/>
        </p:nvSpPr>
        <p:spPr>
          <a:xfrm>
            <a:off x="486446" y="528120"/>
            <a:ext cx="2470114" cy="605118"/>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CHIA KHỔ</a:t>
            </a:r>
          </a:p>
        </p:txBody>
      </p:sp>
      <p:sp>
        <p:nvSpPr>
          <p:cNvPr id="7" name="Oval 6">
            <a:extLst>
              <a:ext uri="{FF2B5EF4-FFF2-40B4-BE49-F238E27FC236}">
                <a16:creationId xmlns:a16="http://schemas.microsoft.com/office/drawing/2014/main" id="{EB4295DF-66E7-7B86-C7A2-A6B1D1B8CB69}"/>
              </a:ext>
            </a:extLst>
          </p:cNvPr>
          <p:cNvSpPr/>
          <p:nvPr/>
        </p:nvSpPr>
        <p:spPr>
          <a:xfrm>
            <a:off x="1097280" y="1625600"/>
            <a:ext cx="528320" cy="4978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1</a:t>
            </a:r>
          </a:p>
        </p:txBody>
      </p:sp>
      <p:sp>
        <p:nvSpPr>
          <p:cNvPr id="8" name="Oval 7">
            <a:extLst>
              <a:ext uri="{FF2B5EF4-FFF2-40B4-BE49-F238E27FC236}">
                <a16:creationId xmlns:a16="http://schemas.microsoft.com/office/drawing/2014/main" id="{1AD08997-CC82-6661-D620-1F9418F50EF3}"/>
              </a:ext>
            </a:extLst>
          </p:cNvPr>
          <p:cNvSpPr/>
          <p:nvPr/>
        </p:nvSpPr>
        <p:spPr>
          <a:xfrm>
            <a:off x="1259840" y="3200400"/>
            <a:ext cx="528320" cy="4978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2</a:t>
            </a:r>
          </a:p>
        </p:txBody>
      </p:sp>
      <p:sp>
        <p:nvSpPr>
          <p:cNvPr id="10" name="Oval 9">
            <a:extLst>
              <a:ext uri="{FF2B5EF4-FFF2-40B4-BE49-F238E27FC236}">
                <a16:creationId xmlns:a16="http://schemas.microsoft.com/office/drawing/2014/main" id="{2061477A-0A7A-2EC3-72F0-3AD196774AF2}"/>
              </a:ext>
            </a:extLst>
          </p:cNvPr>
          <p:cNvSpPr/>
          <p:nvPr/>
        </p:nvSpPr>
        <p:spPr>
          <a:xfrm>
            <a:off x="6705600" y="1524000"/>
            <a:ext cx="528320" cy="4978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3</a:t>
            </a:r>
          </a:p>
        </p:txBody>
      </p:sp>
    </p:spTree>
    <p:extLst>
      <p:ext uri="{BB962C8B-B14F-4D97-AF65-F5344CB8AC3E}">
        <p14:creationId xmlns:p14="http://schemas.microsoft.com/office/powerpoint/2010/main" val="1675464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F059112C-93E1-0500-F19F-B641CA6432C1}"/>
              </a:ext>
            </a:extLst>
          </p:cNvPr>
          <p:cNvGrpSpPr/>
          <p:nvPr/>
        </p:nvGrpSpPr>
        <p:grpSpPr>
          <a:xfrm>
            <a:off x="2021306" y="248537"/>
            <a:ext cx="8149389" cy="1421883"/>
            <a:chOff x="3231305" y="325027"/>
            <a:chExt cx="8149389" cy="1421883"/>
          </a:xfrm>
        </p:grpSpPr>
        <p:pic>
          <p:nvPicPr>
            <p:cNvPr id="3" name="图片 38">
              <a:extLst>
                <a:ext uri="{FF2B5EF4-FFF2-40B4-BE49-F238E27FC236}">
                  <a16:creationId xmlns:a16="http://schemas.microsoft.com/office/drawing/2014/main" id="{69C1223D-6418-F4D0-ECFC-3EEDCCF3286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31305" y="370748"/>
              <a:ext cx="8149389" cy="1376162"/>
            </a:xfrm>
            <a:prstGeom prst="rect">
              <a:avLst/>
            </a:prstGeom>
          </p:spPr>
        </p:pic>
        <p:pic>
          <p:nvPicPr>
            <p:cNvPr id="5" name="Picture 4">
              <a:extLst>
                <a:ext uri="{FF2B5EF4-FFF2-40B4-BE49-F238E27FC236}">
                  <a16:creationId xmlns:a16="http://schemas.microsoft.com/office/drawing/2014/main" id="{8928DBD4-0557-A487-9CC4-EABBA890813A}"/>
                </a:ext>
              </a:extLst>
            </p:cNvPr>
            <p:cNvPicPr>
              <a:picLocks noChangeAspect="1"/>
            </p:cNvPicPr>
            <p:nvPr/>
          </p:nvPicPr>
          <p:blipFill>
            <a:blip r:embed="rId5"/>
            <a:stretch>
              <a:fillRect/>
            </a:stretch>
          </p:blipFill>
          <p:spPr>
            <a:xfrm>
              <a:off x="3776109" y="325027"/>
              <a:ext cx="7059780" cy="1347333"/>
            </a:xfrm>
            <a:prstGeom prst="rect">
              <a:avLst/>
            </a:prstGeom>
          </p:spPr>
        </p:pic>
      </p:grpSp>
      <p:sp>
        <p:nvSpPr>
          <p:cNvPr id="6" name="Google Shape;276;p7">
            <a:extLst>
              <a:ext uri="{FF2B5EF4-FFF2-40B4-BE49-F238E27FC236}">
                <a16:creationId xmlns:a16="http://schemas.microsoft.com/office/drawing/2014/main" id="{F1F35349-3C75-5246-315C-5DEC13F3ED00}"/>
              </a:ext>
            </a:extLst>
          </p:cNvPr>
          <p:cNvSpPr/>
          <p:nvPr/>
        </p:nvSpPr>
        <p:spPr>
          <a:xfrm>
            <a:off x="1724899" y="2572532"/>
            <a:ext cx="3309124"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7030A0"/>
                </a:solidFill>
                <a:latin typeface="Cambria" panose="02040503050406030204" pitchFamily="18" charset="0"/>
                <a:ea typeface="Cambria" panose="02040503050406030204" pitchFamily="18" charset="0"/>
              </a:rPr>
              <a:t> </a:t>
            </a:r>
            <a:r>
              <a:rPr lang="en-US" sz="3600" b="1" dirty="0" err="1">
                <a:solidFill>
                  <a:srgbClr val="7030A0"/>
                </a:solidFill>
                <a:latin typeface="Cambria" panose="02040503050406030204" pitchFamily="18" charset="0"/>
                <a:ea typeface="Cambria" panose="02040503050406030204" pitchFamily="18" charset="0"/>
              </a:rPr>
              <a:t>nương</a:t>
            </a:r>
            <a:r>
              <a:rPr lang="en-US" sz="3600" b="1" dirty="0">
                <a:solidFill>
                  <a:srgbClr val="7030A0"/>
                </a:solidFill>
                <a:latin typeface="Cambria" panose="02040503050406030204" pitchFamily="18" charset="0"/>
                <a:ea typeface="Cambria" panose="02040503050406030204" pitchFamily="18" charset="0"/>
              </a:rPr>
              <a:t> </a:t>
            </a:r>
            <a:r>
              <a:rPr lang="en-US" sz="3600" b="1" dirty="0" err="1">
                <a:solidFill>
                  <a:srgbClr val="7030A0"/>
                </a:solidFill>
                <a:latin typeface="Cambria" panose="02040503050406030204" pitchFamily="18" charset="0"/>
                <a:ea typeface="Cambria" panose="02040503050406030204" pitchFamily="18" charset="0"/>
              </a:rPr>
              <a:t>ngô</a:t>
            </a:r>
            <a:endParaRPr sz="3600" b="1" dirty="0">
              <a:solidFill>
                <a:srgbClr val="7030A0"/>
              </a:solidFill>
              <a:latin typeface="Cambria" panose="02040503050406030204" pitchFamily="18" charset="0"/>
              <a:ea typeface="Cambria" panose="02040503050406030204" pitchFamily="18" charset="0"/>
            </a:endParaRPr>
          </a:p>
        </p:txBody>
      </p:sp>
      <p:sp>
        <p:nvSpPr>
          <p:cNvPr id="7" name="Google Shape;276;p7">
            <a:extLst>
              <a:ext uri="{FF2B5EF4-FFF2-40B4-BE49-F238E27FC236}">
                <a16:creationId xmlns:a16="http://schemas.microsoft.com/office/drawing/2014/main" id="{E691E48E-9655-4EF2-B551-60CC72B31B3C}"/>
              </a:ext>
            </a:extLst>
          </p:cNvPr>
          <p:cNvSpPr/>
          <p:nvPr/>
        </p:nvSpPr>
        <p:spPr>
          <a:xfrm>
            <a:off x="6908128" y="4433532"/>
            <a:ext cx="3307998"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chemeClr val="accent2">
                    <a:lumMod val="75000"/>
                  </a:schemeClr>
                </a:solidFill>
                <a:latin typeface="Cambria" panose="02040503050406030204" pitchFamily="18" charset="0"/>
                <a:ea typeface="Cambria" panose="02040503050406030204" pitchFamily="18" charset="0"/>
              </a:rPr>
              <a:t> nước non</a:t>
            </a:r>
            <a:endParaRPr sz="3600" b="1" dirty="0">
              <a:solidFill>
                <a:schemeClr val="accent2">
                  <a:lumMod val="75000"/>
                </a:schemeClr>
              </a:solidFill>
              <a:latin typeface="Cambria" panose="02040503050406030204" pitchFamily="18" charset="0"/>
              <a:ea typeface="Cambria" panose="02040503050406030204" pitchFamily="18" charset="0"/>
            </a:endParaRPr>
          </a:p>
        </p:txBody>
      </p:sp>
      <p:sp>
        <p:nvSpPr>
          <p:cNvPr id="8" name="Google Shape;276;p7">
            <a:extLst>
              <a:ext uri="{FF2B5EF4-FFF2-40B4-BE49-F238E27FC236}">
                <a16:creationId xmlns:a16="http://schemas.microsoft.com/office/drawing/2014/main" id="{6F1467EE-6ADC-3E34-D06D-000273B7DB7F}"/>
              </a:ext>
            </a:extLst>
          </p:cNvPr>
          <p:cNvSpPr/>
          <p:nvPr/>
        </p:nvSpPr>
        <p:spPr>
          <a:xfrm>
            <a:off x="6908128" y="2572532"/>
            <a:ext cx="3530608"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Cambria" panose="02040503050406030204" pitchFamily="18" charset="0"/>
                <a:ea typeface="Cambria" panose="02040503050406030204" pitchFamily="18" charset="0"/>
              </a:rPr>
              <a:t> </a:t>
            </a:r>
            <a:r>
              <a:rPr lang="en-US" sz="3600" b="1">
                <a:solidFill>
                  <a:srgbClr val="FF0066"/>
                </a:solidFill>
                <a:latin typeface="Cambria" panose="02040503050406030204" pitchFamily="18" charset="0"/>
                <a:ea typeface="Cambria" panose="02040503050406030204" pitchFamily="18" charset="0"/>
              </a:rPr>
              <a:t>lồng lộng</a:t>
            </a:r>
            <a:endParaRPr sz="3600" b="1" dirty="0">
              <a:solidFill>
                <a:srgbClr val="FF0066"/>
              </a:solidFill>
              <a:latin typeface="Cambria" panose="02040503050406030204" pitchFamily="18" charset="0"/>
              <a:ea typeface="Cambria" panose="02040503050406030204" pitchFamily="18" charset="0"/>
            </a:endParaRPr>
          </a:p>
        </p:txBody>
      </p:sp>
      <p:sp>
        <p:nvSpPr>
          <p:cNvPr id="12" name="Google Shape;276;p7">
            <a:extLst>
              <a:ext uri="{FF2B5EF4-FFF2-40B4-BE49-F238E27FC236}">
                <a16:creationId xmlns:a16="http://schemas.microsoft.com/office/drawing/2014/main" id="{6E1A21EE-905F-5276-9492-C76513DCD9DE}"/>
              </a:ext>
            </a:extLst>
          </p:cNvPr>
          <p:cNvSpPr/>
          <p:nvPr/>
        </p:nvSpPr>
        <p:spPr>
          <a:xfrm>
            <a:off x="1724899" y="4433532"/>
            <a:ext cx="3439127"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Cambria" panose="02040503050406030204" pitchFamily="18" charset="0"/>
                <a:ea typeface="Cambria" panose="02040503050406030204" pitchFamily="18" charset="0"/>
              </a:rPr>
              <a:t> </a:t>
            </a:r>
            <a:r>
              <a:rPr lang="en-US" sz="3600" b="1">
                <a:solidFill>
                  <a:srgbClr val="002060"/>
                </a:solidFill>
                <a:latin typeface="Cambria" panose="02040503050406030204" pitchFamily="18" charset="0"/>
                <a:ea typeface="Cambria" panose="02040503050406030204" pitchFamily="18" charset="0"/>
              </a:rPr>
              <a:t>mênh mông</a:t>
            </a:r>
            <a:endParaRPr sz="36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13253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43">
            <a:extLst>
              <a:ext uri="{FF2B5EF4-FFF2-40B4-BE49-F238E27FC236}">
                <a16:creationId xmlns:a16="http://schemas.microsoft.com/office/drawing/2014/main" id="{91DE877E-BB4C-4991-93E2-2D28D0367410}"/>
              </a:ext>
            </a:extLst>
          </p:cNvPr>
          <p:cNvSpPr/>
          <p:nvPr/>
        </p:nvSpPr>
        <p:spPr>
          <a:xfrm>
            <a:off x="3473486" y="802440"/>
            <a:ext cx="4806914" cy="701240"/>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LUYỆN ĐỌC CÂU</a:t>
            </a:r>
          </a:p>
        </p:txBody>
      </p:sp>
      <p:sp>
        <p:nvSpPr>
          <p:cNvPr id="2" name="TextBox 1">
            <a:extLst>
              <a:ext uri="{FF2B5EF4-FFF2-40B4-BE49-F238E27FC236}">
                <a16:creationId xmlns:a16="http://schemas.microsoft.com/office/drawing/2014/main" id="{339FE5BD-6C32-BDFD-C6F5-2B66FCD45343}"/>
              </a:ext>
            </a:extLst>
          </p:cNvPr>
          <p:cNvSpPr txBox="1"/>
          <p:nvPr/>
        </p:nvSpPr>
        <p:spPr>
          <a:xfrm>
            <a:off x="1788160" y="2164080"/>
            <a:ext cx="8473440" cy="2308324"/>
          </a:xfrm>
          <a:prstGeom prst="rect">
            <a:avLst/>
          </a:prstGeom>
          <a:noFill/>
        </p:spPr>
        <p:txBody>
          <a:bodyPr wrap="square" rtlCol="0">
            <a:spAutoFit/>
          </a:bodyPr>
          <a:lstStyle/>
          <a:p>
            <a:pPr algn="ctr"/>
            <a:r>
              <a:rPr lang="en-US" sz="3600" dirty="0" err="1">
                <a:solidFill>
                  <a:srgbClr val="000000"/>
                </a:solidFill>
                <a:effectLst/>
                <a:latin typeface="Cambria" panose="02040503050406030204" pitchFamily="18" charset="0"/>
                <a:ea typeface="Cambria" panose="02040503050406030204" pitchFamily="18" charset="0"/>
              </a:rPr>
              <a:t>Vui</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sao</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một</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sáng</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tháng</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Nǎm</a:t>
            </a:r>
            <a:r>
              <a:rPr lang="en-US" sz="3600" dirty="0">
                <a:solidFill>
                  <a:srgbClr val="000000"/>
                </a:solidFill>
                <a:effectLst/>
                <a:latin typeface="Cambria" panose="02040503050406030204" pitchFamily="18" charset="0"/>
                <a:ea typeface="Cambria" panose="02040503050406030204" pitchFamily="18" charset="0"/>
              </a:rPr>
              <a:t> /</a:t>
            </a:r>
            <a:r>
              <a:rPr lang="en-US" sz="3600" dirty="0">
                <a:effectLst/>
                <a:latin typeface="Cambria" panose="02040503050406030204" pitchFamily="18" charset="0"/>
                <a:ea typeface="Cambria" panose="02040503050406030204" pitchFamily="18" charset="0"/>
              </a:rPr>
              <a:t/>
            </a:r>
            <a:br>
              <a:rPr lang="en-US" sz="3600" dirty="0">
                <a:effectLst/>
                <a:latin typeface="Cambria" panose="02040503050406030204" pitchFamily="18" charset="0"/>
                <a:ea typeface="Cambria" panose="02040503050406030204" pitchFamily="18" charset="0"/>
              </a:rPr>
            </a:br>
            <a:r>
              <a:rPr lang="en-US" sz="3600" dirty="0" err="1">
                <a:solidFill>
                  <a:srgbClr val="000000"/>
                </a:solidFill>
                <a:effectLst/>
                <a:latin typeface="Cambria" panose="02040503050406030204" pitchFamily="18" charset="0"/>
                <a:ea typeface="Cambria" panose="02040503050406030204" pitchFamily="18" charset="0"/>
              </a:rPr>
              <a:t>Đường</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về</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Việt</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Bắc</a:t>
            </a:r>
            <a:r>
              <a:rPr lang="en-US" sz="3600" dirty="0">
                <a:solidFill>
                  <a:srgbClr val="000000"/>
                </a:solidFill>
                <a:effectLst/>
                <a:latin typeface="Cambria" panose="02040503050406030204" pitchFamily="18" charset="0"/>
                <a:ea typeface="Cambria" panose="02040503050406030204" pitchFamily="18" charset="0"/>
              </a:rPr>
              <a:t> / </a:t>
            </a:r>
            <a:r>
              <a:rPr lang="en-US" sz="3600" dirty="0" err="1">
                <a:solidFill>
                  <a:srgbClr val="000000"/>
                </a:solidFill>
                <a:effectLst/>
                <a:latin typeface="Cambria" panose="02040503050406030204" pitchFamily="18" charset="0"/>
                <a:ea typeface="Cambria" panose="02040503050406030204" pitchFamily="18" charset="0"/>
              </a:rPr>
              <a:t>lên</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thǎm</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Bác</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Hồ</a:t>
            </a:r>
            <a:r>
              <a:rPr lang="en-US" sz="3600" dirty="0">
                <a:solidFill>
                  <a:srgbClr val="000000"/>
                </a:solidFill>
                <a:effectLst/>
                <a:latin typeface="Cambria" panose="02040503050406030204" pitchFamily="18" charset="0"/>
                <a:ea typeface="Cambria" panose="02040503050406030204" pitchFamily="18" charset="0"/>
              </a:rPr>
              <a:t> / </a:t>
            </a:r>
            <a:r>
              <a:rPr lang="en-US" sz="3600" dirty="0">
                <a:effectLst/>
                <a:latin typeface="Cambria" panose="02040503050406030204" pitchFamily="18" charset="0"/>
                <a:ea typeface="Cambria" panose="02040503050406030204" pitchFamily="18" charset="0"/>
              </a:rPr>
              <a:t/>
            </a:r>
            <a:br>
              <a:rPr lang="en-US" sz="3600" dirty="0">
                <a:effectLst/>
                <a:latin typeface="Cambria" panose="02040503050406030204" pitchFamily="18" charset="0"/>
                <a:ea typeface="Cambria" panose="02040503050406030204" pitchFamily="18" charset="0"/>
              </a:rPr>
            </a:br>
            <a:r>
              <a:rPr lang="en-US" sz="3600" dirty="0" err="1">
                <a:solidFill>
                  <a:srgbClr val="000000"/>
                </a:solidFill>
                <a:effectLst/>
                <a:latin typeface="Cambria" panose="02040503050406030204" pitchFamily="18" charset="0"/>
                <a:ea typeface="Cambria" panose="02040503050406030204" pitchFamily="18" charset="0"/>
              </a:rPr>
              <a:t>Suối</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dài</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xanh</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mướt</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nương</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ngô</a:t>
            </a:r>
            <a:r>
              <a:rPr lang="en-US" sz="3600" dirty="0">
                <a:solidFill>
                  <a:srgbClr val="000000"/>
                </a:solidFill>
                <a:effectLst/>
                <a:latin typeface="Cambria" panose="02040503050406030204" pitchFamily="18" charset="0"/>
                <a:ea typeface="Cambria" panose="02040503050406030204" pitchFamily="18" charset="0"/>
              </a:rPr>
              <a:t>/</a:t>
            </a:r>
            <a:r>
              <a:rPr lang="en-US" sz="3600" dirty="0">
                <a:effectLst/>
                <a:latin typeface="Cambria" panose="02040503050406030204" pitchFamily="18" charset="0"/>
                <a:ea typeface="Cambria" panose="02040503050406030204" pitchFamily="18" charset="0"/>
              </a:rPr>
              <a:t/>
            </a:r>
            <a:br>
              <a:rPr lang="en-US" sz="3600" dirty="0">
                <a:effectLst/>
                <a:latin typeface="Cambria" panose="02040503050406030204" pitchFamily="18" charset="0"/>
                <a:ea typeface="Cambria" panose="02040503050406030204" pitchFamily="18" charset="0"/>
              </a:rPr>
            </a:br>
            <a:r>
              <a:rPr lang="en-US" sz="3600" dirty="0" err="1">
                <a:solidFill>
                  <a:srgbClr val="000000"/>
                </a:solidFill>
                <a:effectLst/>
                <a:latin typeface="Cambria" panose="02040503050406030204" pitchFamily="18" charset="0"/>
                <a:ea typeface="Cambria" panose="02040503050406030204" pitchFamily="18" charset="0"/>
              </a:rPr>
              <a:t>Bốn</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phương</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lồng</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lộng</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thủ</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đô</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gió</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ngàn</a:t>
            </a:r>
            <a:r>
              <a:rPr lang="en-US" sz="3600" dirty="0">
                <a:solidFill>
                  <a:srgbClr val="000000"/>
                </a:solidFill>
                <a:effectLst/>
                <a:latin typeface="Cambria" panose="02040503050406030204" pitchFamily="18" charset="0"/>
                <a:ea typeface="Cambria" panose="02040503050406030204" pitchFamily="18" charset="0"/>
              </a:rPr>
              <a:t>...</a:t>
            </a:r>
            <a:endParaRPr lang="en-US" sz="36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33459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ounded Rectangle 37">
            <a:extLst>
              <a:ext uri="{FF2B5EF4-FFF2-40B4-BE49-F238E27FC236}">
                <a16:creationId xmlns:a16="http://schemas.microsoft.com/office/drawing/2014/main" id="{3964645E-4CA1-44EA-B91B-30D678541221}"/>
              </a:ext>
            </a:extLst>
          </p:cNvPr>
          <p:cNvSpPr/>
          <p:nvPr/>
        </p:nvSpPr>
        <p:spPr>
          <a:xfrm>
            <a:off x="3885994" y="903700"/>
            <a:ext cx="4292806" cy="605118"/>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GIẢI NGHĨA TỪ KHÓ</a:t>
            </a:r>
          </a:p>
        </p:txBody>
      </p:sp>
      <p:grpSp>
        <p:nvGrpSpPr>
          <p:cNvPr id="2" name="Group 1">
            <a:extLst>
              <a:ext uri="{FF2B5EF4-FFF2-40B4-BE49-F238E27FC236}">
                <a16:creationId xmlns:a16="http://schemas.microsoft.com/office/drawing/2014/main" id="{C4F2DB44-2476-0B71-F46A-72FA96EE96C1}"/>
              </a:ext>
            </a:extLst>
          </p:cNvPr>
          <p:cNvGrpSpPr/>
          <p:nvPr/>
        </p:nvGrpSpPr>
        <p:grpSpPr>
          <a:xfrm>
            <a:off x="699538" y="2047541"/>
            <a:ext cx="10781261" cy="2713955"/>
            <a:chOff x="712910" y="2347587"/>
            <a:chExt cx="5507784" cy="2419624"/>
          </a:xfrm>
        </p:grpSpPr>
        <p:sp>
          <p:nvSpPr>
            <p:cNvPr id="3" name="Rectangle: Rounded Corners 4">
              <a:extLst>
                <a:ext uri="{FF2B5EF4-FFF2-40B4-BE49-F238E27FC236}">
                  <a16:creationId xmlns:a16="http://schemas.microsoft.com/office/drawing/2014/main" id="{9DC1F2A2-354F-3541-FAE7-EB53F16EE6FA}"/>
                </a:ext>
              </a:extLst>
            </p:cNvPr>
            <p:cNvSpPr/>
            <p:nvPr/>
          </p:nvSpPr>
          <p:spPr>
            <a:xfrm>
              <a:off x="712910" y="2347587"/>
              <a:ext cx="5507784" cy="2377493"/>
            </a:xfrm>
            <a:custGeom>
              <a:avLst/>
              <a:gdLst>
                <a:gd name="connsiteX0" fmla="*/ 0 w 5507784"/>
                <a:gd name="connsiteY0" fmla="*/ 396256 h 2377493"/>
                <a:gd name="connsiteX1" fmla="*/ 396256 w 5507784"/>
                <a:gd name="connsiteY1" fmla="*/ 0 h 2377493"/>
                <a:gd name="connsiteX2" fmla="*/ 5111526 w 5507784"/>
                <a:gd name="connsiteY2" fmla="*/ 0 h 2377493"/>
                <a:gd name="connsiteX3" fmla="*/ 5507784 w 5507784"/>
                <a:gd name="connsiteY3" fmla="*/ 396256 h 2377493"/>
                <a:gd name="connsiteX4" fmla="*/ 5507784 w 5507784"/>
                <a:gd name="connsiteY4" fmla="*/ 1981235 h 2377493"/>
                <a:gd name="connsiteX5" fmla="*/ 5111526 w 5507784"/>
                <a:gd name="connsiteY5" fmla="*/ 2377493 h 2377493"/>
                <a:gd name="connsiteX6" fmla="*/ 396256 w 5507784"/>
                <a:gd name="connsiteY6" fmla="*/ 2377493 h 2377493"/>
                <a:gd name="connsiteX7" fmla="*/ 0 w 5507784"/>
                <a:gd name="connsiteY7" fmla="*/ 1981235 h 2377493"/>
                <a:gd name="connsiteX8" fmla="*/ 0 w 5507784"/>
                <a:gd name="connsiteY8" fmla="*/ 396256 h 2377493"/>
                <a:gd name="connsiteX0" fmla="*/ 0 w 5507784"/>
                <a:gd name="connsiteY0" fmla="*/ 396256 h 2377493"/>
                <a:gd name="connsiteX1" fmla="*/ 396256 w 5507784"/>
                <a:gd name="connsiteY1" fmla="*/ 0 h 2377493"/>
                <a:gd name="connsiteX2" fmla="*/ 5111526 w 5507784"/>
                <a:gd name="connsiteY2" fmla="*/ 0 h 2377493"/>
                <a:gd name="connsiteX3" fmla="*/ 5507784 w 5507784"/>
                <a:gd name="connsiteY3" fmla="*/ 396256 h 2377493"/>
                <a:gd name="connsiteX4" fmla="*/ 5507784 w 5507784"/>
                <a:gd name="connsiteY4" fmla="*/ 1981235 h 2377493"/>
                <a:gd name="connsiteX5" fmla="*/ 5111526 w 5507784"/>
                <a:gd name="connsiteY5" fmla="*/ 2377493 h 2377493"/>
                <a:gd name="connsiteX6" fmla="*/ 396256 w 5507784"/>
                <a:gd name="connsiteY6" fmla="*/ 2377493 h 2377493"/>
                <a:gd name="connsiteX7" fmla="*/ 0 w 5507784"/>
                <a:gd name="connsiteY7" fmla="*/ 1981235 h 2377493"/>
                <a:gd name="connsiteX8" fmla="*/ 0 w 5507784"/>
                <a:gd name="connsiteY8" fmla="*/ 396256 h 2377493"/>
                <a:gd name="connsiteX0" fmla="*/ 0 w 5507784"/>
                <a:gd name="connsiteY0" fmla="*/ 396256 h 2377493"/>
                <a:gd name="connsiteX1" fmla="*/ 396256 w 5507784"/>
                <a:gd name="connsiteY1" fmla="*/ 0 h 2377493"/>
                <a:gd name="connsiteX2" fmla="*/ 5111526 w 5507784"/>
                <a:gd name="connsiteY2" fmla="*/ 0 h 2377493"/>
                <a:gd name="connsiteX3" fmla="*/ 5507784 w 5507784"/>
                <a:gd name="connsiteY3" fmla="*/ 396256 h 2377493"/>
                <a:gd name="connsiteX4" fmla="*/ 5507784 w 5507784"/>
                <a:gd name="connsiteY4" fmla="*/ 1981235 h 2377493"/>
                <a:gd name="connsiteX5" fmla="*/ 5111526 w 5507784"/>
                <a:gd name="connsiteY5" fmla="*/ 2377493 h 2377493"/>
                <a:gd name="connsiteX6" fmla="*/ 396256 w 5507784"/>
                <a:gd name="connsiteY6" fmla="*/ 2377493 h 2377493"/>
                <a:gd name="connsiteX7" fmla="*/ 0 w 5507784"/>
                <a:gd name="connsiteY7" fmla="*/ 1981235 h 2377493"/>
                <a:gd name="connsiteX8" fmla="*/ 0 w 5507784"/>
                <a:gd name="connsiteY8" fmla="*/ 396256 h 237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7784" h="2377493" fill="none" extrusionOk="0">
                  <a:moveTo>
                    <a:pt x="0" y="396256"/>
                  </a:moveTo>
                  <a:cubicBezTo>
                    <a:pt x="-67482" y="173309"/>
                    <a:pt x="140335" y="-42828"/>
                    <a:pt x="396256" y="0"/>
                  </a:cubicBezTo>
                  <a:cubicBezTo>
                    <a:pt x="2032639" y="-9775"/>
                    <a:pt x="3364326" y="349129"/>
                    <a:pt x="5111526" y="0"/>
                  </a:cubicBezTo>
                  <a:cubicBezTo>
                    <a:pt x="5218647" y="-7736"/>
                    <a:pt x="5404535" y="119318"/>
                    <a:pt x="5507784" y="396256"/>
                  </a:cubicBezTo>
                  <a:cubicBezTo>
                    <a:pt x="5705954" y="580459"/>
                    <a:pt x="5530060" y="1523681"/>
                    <a:pt x="5507784" y="1981235"/>
                  </a:cubicBezTo>
                  <a:cubicBezTo>
                    <a:pt x="5485380" y="2157263"/>
                    <a:pt x="5353719" y="2303267"/>
                    <a:pt x="5111526" y="2377493"/>
                  </a:cubicBezTo>
                  <a:cubicBezTo>
                    <a:pt x="4319094" y="2544481"/>
                    <a:pt x="1153933" y="2523260"/>
                    <a:pt x="396256" y="2377493"/>
                  </a:cubicBezTo>
                  <a:cubicBezTo>
                    <a:pt x="108550" y="2357892"/>
                    <a:pt x="24338" y="2157988"/>
                    <a:pt x="0" y="1981235"/>
                  </a:cubicBezTo>
                  <a:cubicBezTo>
                    <a:pt x="48029" y="1669827"/>
                    <a:pt x="-118747" y="651612"/>
                    <a:pt x="0" y="396256"/>
                  </a:cubicBezTo>
                  <a:close/>
                </a:path>
                <a:path w="5507784" h="2377493" stroke="0" extrusionOk="0">
                  <a:moveTo>
                    <a:pt x="0" y="396256"/>
                  </a:moveTo>
                  <a:cubicBezTo>
                    <a:pt x="11151" y="265779"/>
                    <a:pt x="195049" y="47717"/>
                    <a:pt x="396256" y="0"/>
                  </a:cubicBezTo>
                  <a:cubicBezTo>
                    <a:pt x="2025637" y="-48032"/>
                    <a:pt x="2792607" y="-191127"/>
                    <a:pt x="5111526" y="0"/>
                  </a:cubicBezTo>
                  <a:cubicBezTo>
                    <a:pt x="5312657" y="-24344"/>
                    <a:pt x="5535031" y="195264"/>
                    <a:pt x="5507784" y="396256"/>
                  </a:cubicBezTo>
                  <a:cubicBezTo>
                    <a:pt x="5567166" y="807990"/>
                    <a:pt x="5617155" y="1652764"/>
                    <a:pt x="5507784" y="1981235"/>
                  </a:cubicBezTo>
                  <a:cubicBezTo>
                    <a:pt x="5485247" y="2255843"/>
                    <a:pt x="5312835" y="2320394"/>
                    <a:pt x="5111526" y="2377493"/>
                  </a:cubicBezTo>
                  <a:cubicBezTo>
                    <a:pt x="4697013" y="2521847"/>
                    <a:pt x="2776596" y="3103622"/>
                    <a:pt x="396256" y="2377493"/>
                  </a:cubicBezTo>
                  <a:cubicBezTo>
                    <a:pt x="183002" y="2415179"/>
                    <a:pt x="19328" y="2217342"/>
                    <a:pt x="0" y="1981235"/>
                  </a:cubicBezTo>
                  <a:cubicBezTo>
                    <a:pt x="-93139" y="1348385"/>
                    <a:pt x="-171327" y="949857"/>
                    <a:pt x="0" y="396256"/>
                  </a:cubicBezTo>
                  <a:close/>
                </a:path>
                <a:path w="5507784" h="2377493" fill="none" stroke="0" extrusionOk="0">
                  <a:moveTo>
                    <a:pt x="0" y="396256"/>
                  </a:moveTo>
                  <a:cubicBezTo>
                    <a:pt x="1587" y="150551"/>
                    <a:pt x="201501" y="-31530"/>
                    <a:pt x="396256" y="0"/>
                  </a:cubicBezTo>
                  <a:cubicBezTo>
                    <a:pt x="2235084" y="99291"/>
                    <a:pt x="3027064" y="195372"/>
                    <a:pt x="5111526" y="0"/>
                  </a:cubicBezTo>
                  <a:cubicBezTo>
                    <a:pt x="5307369" y="47473"/>
                    <a:pt x="5499570" y="95123"/>
                    <a:pt x="5507784" y="396256"/>
                  </a:cubicBezTo>
                  <a:cubicBezTo>
                    <a:pt x="5663550" y="683246"/>
                    <a:pt x="5484552" y="1459155"/>
                    <a:pt x="5507784" y="1981235"/>
                  </a:cubicBezTo>
                  <a:cubicBezTo>
                    <a:pt x="5503515" y="2240553"/>
                    <a:pt x="5375055" y="2305161"/>
                    <a:pt x="5111526" y="2377493"/>
                  </a:cubicBezTo>
                  <a:cubicBezTo>
                    <a:pt x="4302987" y="2325182"/>
                    <a:pt x="1031691" y="2462318"/>
                    <a:pt x="396256" y="2377493"/>
                  </a:cubicBezTo>
                  <a:cubicBezTo>
                    <a:pt x="123127" y="2343498"/>
                    <a:pt x="5579" y="2202489"/>
                    <a:pt x="0" y="1981235"/>
                  </a:cubicBezTo>
                  <a:cubicBezTo>
                    <a:pt x="-2159" y="1624085"/>
                    <a:pt x="-133128" y="641081"/>
                    <a:pt x="0" y="396256"/>
                  </a:cubicBezTo>
                  <a:close/>
                </a:path>
                <a:path w="5507784" h="2377493" fill="none" stroke="0" extrusionOk="0">
                  <a:moveTo>
                    <a:pt x="0" y="396256"/>
                  </a:moveTo>
                  <a:cubicBezTo>
                    <a:pt x="-40399" y="194993"/>
                    <a:pt x="195108" y="-47973"/>
                    <a:pt x="396256" y="0"/>
                  </a:cubicBezTo>
                  <a:cubicBezTo>
                    <a:pt x="2119109" y="115224"/>
                    <a:pt x="3096275" y="306891"/>
                    <a:pt x="5111526" y="0"/>
                  </a:cubicBezTo>
                  <a:cubicBezTo>
                    <a:pt x="5261169" y="34076"/>
                    <a:pt x="5442973" y="109751"/>
                    <a:pt x="5507784" y="396256"/>
                  </a:cubicBezTo>
                  <a:cubicBezTo>
                    <a:pt x="5656891" y="643695"/>
                    <a:pt x="5407899" y="1502966"/>
                    <a:pt x="5507784" y="1981235"/>
                  </a:cubicBezTo>
                  <a:cubicBezTo>
                    <a:pt x="5534328" y="2196744"/>
                    <a:pt x="5367025" y="2304825"/>
                    <a:pt x="5111526" y="2377493"/>
                  </a:cubicBezTo>
                  <a:cubicBezTo>
                    <a:pt x="4339277" y="2395697"/>
                    <a:pt x="1061407" y="2575764"/>
                    <a:pt x="396256" y="2377493"/>
                  </a:cubicBezTo>
                  <a:cubicBezTo>
                    <a:pt x="121417" y="2349715"/>
                    <a:pt x="-2005" y="2192814"/>
                    <a:pt x="0" y="1981235"/>
                  </a:cubicBezTo>
                  <a:cubicBezTo>
                    <a:pt x="30207" y="1668744"/>
                    <a:pt x="-124611" y="666174"/>
                    <a:pt x="0" y="396256"/>
                  </a:cubicBezTo>
                  <a:close/>
                </a:path>
              </a:pathLst>
            </a:custGeom>
            <a:solidFill>
              <a:srgbClr val="FFFFFF">
                <a:alpha val="89804"/>
              </a:srgbClr>
            </a:solidFill>
            <a:ln w="28575">
              <a:solidFill>
                <a:srgbClr val="002060"/>
              </a:solidFill>
              <a:extLst>
                <a:ext uri="{C807C97D-BFC1-408E-A445-0C87EB9F89A2}">
                  <ask:lineSketchStyleProps xmlns="" xmlns:ask="http://schemas.microsoft.com/office/drawing/2018/sketchyshapes" sd="2249281238">
                    <a:custGeom>
                      <a:avLst/>
                      <a:gdLst>
                        <a:gd name="connsiteX0" fmla="*/ 0 w 10781261"/>
                        <a:gd name="connsiteY0" fmla="*/ 444458 h 2666699"/>
                        <a:gd name="connsiteX1" fmla="*/ 775656 w 10781261"/>
                        <a:gd name="connsiteY1" fmla="*/ 0 h 2666699"/>
                        <a:gd name="connsiteX2" fmla="*/ 10005604 w 10781261"/>
                        <a:gd name="connsiteY2" fmla="*/ 0 h 2666699"/>
                        <a:gd name="connsiteX3" fmla="*/ 10781261 w 10781261"/>
                        <a:gd name="connsiteY3" fmla="*/ 444458 h 2666699"/>
                        <a:gd name="connsiteX4" fmla="*/ 10781261 w 10781261"/>
                        <a:gd name="connsiteY4" fmla="*/ 2222240 h 2666699"/>
                        <a:gd name="connsiteX5" fmla="*/ 10005604 w 10781261"/>
                        <a:gd name="connsiteY5" fmla="*/ 2666699 h 2666699"/>
                        <a:gd name="connsiteX6" fmla="*/ 775656 w 10781261"/>
                        <a:gd name="connsiteY6" fmla="*/ 2666699 h 2666699"/>
                        <a:gd name="connsiteX7" fmla="*/ 0 w 10781261"/>
                        <a:gd name="connsiteY7" fmla="*/ 2222240 h 2666699"/>
                        <a:gd name="connsiteX8" fmla="*/ 0 w 10781261"/>
                        <a:gd name="connsiteY8" fmla="*/ 444458 h 2666699"/>
                        <a:gd name="connsiteX0" fmla="*/ 0 w 10781261"/>
                        <a:gd name="connsiteY0" fmla="*/ 444458 h 2666699"/>
                        <a:gd name="connsiteX1" fmla="*/ 775656 w 10781261"/>
                        <a:gd name="connsiteY1" fmla="*/ 0 h 2666699"/>
                        <a:gd name="connsiteX2" fmla="*/ 10005604 w 10781261"/>
                        <a:gd name="connsiteY2" fmla="*/ 0 h 2666699"/>
                        <a:gd name="connsiteX3" fmla="*/ 10781261 w 10781261"/>
                        <a:gd name="connsiteY3" fmla="*/ 444458 h 2666699"/>
                        <a:gd name="connsiteX4" fmla="*/ 10781261 w 10781261"/>
                        <a:gd name="connsiteY4" fmla="*/ 2222240 h 2666699"/>
                        <a:gd name="connsiteX5" fmla="*/ 10005604 w 10781261"/>
                        <a:gd name="connsiteY5" fmla="*/ 2666699 h 2666699"/>
                        <a:gd name="connsiteX6" fmla="*/ 775656 w 10781261"/>
                        <a:gd name="connsiteY6" fmla="*/ 2666699 h 2666699"/>
                        <a:gd name="connsiteX7" fmla="*/ 0 w 10781261"/>
                        <a:gd name="connsiteY7" fmla="*/ 2222240 h 2666699"/>
                        <a:gd name="connsiteX8" fmla="*/ 0 w 10781261"/>
                        <a:gd name="connsiteY8" fmla="*/ 444458 h 266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81261" h="2666699" fill="none" extrusionOk="0">
                          <a:moveTo>
                            <a:pt x="0" y="444458"/>
                          </a:moveTo>
                          <a:cubicBezTo>
                            <a:pt x="-88258" y="195519"/>
                            <a:pt x="309342" y="-26742"/>
                            <a:pt x="775656" y="0"/>
                          </a:cubicBezTo>
                          <a:cubicBezTo>
                            <a:pt x="4357080" y="-3354"/>
                            <a:pt x="6442367" y="308137"/>
                            <a:pt x="10005604" y="0"/>
                          </a:cubicBezTo>
                          <a:cubicBezTo>
                            <a:pt x="10297016" y="-5937"/>
                            <a:pt x="10660809" y="156314"/>
                            <a:pt x="10781261" y="444458"/>
                          </a:cubicBezTo>
                          <a:cubicBezTo>
                            <a:pt x="11004491" y="687264"/>
                            <a:pt x="10704669" y="1651791"/>
                            <a:pt x="10781261" y="2222240"/>
                          </a:cubicBezTo>
                          <a:cubicBezTo>
                            <a:pt x="10762611" y="2442963"/>
                            <a:pt x="10468894" y="2598744"/>
                            <a:pt x="10005604" y="2666699"/>
                          </a:cubicBezTo>
                          <a:cubicBezTo>
                            <a:pt x="8468164" y="2797269"/>
                            <a:pt x="2232834" y="2810017"/>
                            <a:pt x="775656" y="2666699"/>
                          </a:cubicBezTo>
                          <a:cubicBezTo>
                            <a:pt x="260895" y="2651387"/>
                            <a:pt x="32961" y="2432492"/>
                            <a:pt x="0" y="2222240"/>
                          </a:cubicBezTo>
                          <a:cubicBezTo>
                            <a:pt x="44720" y="1822009"/>
                            <a:pt x="-189429" y="721050"/>
                            <a:pt x="0" y="444458"/>
                          </a:cubicBezTo>
                          <a:close/>
                        </a:path>
                        <a:path w="10781261" h="2666699" stroke="0" extrusionOk="0">
                          <a:moveTo>
                            <a:pt x="0" y="444458"/>
                          </a:moveTo>
                          <a:cubicBezTo>
                            <a:pt x="19802" y="283227"/>
                            <a:pt x="382287" y="25396"/>
                            <a:pt x="775656" y="0"/>
                          </a:cubicBezTo>
                          <a:cubicBezTo>
                            <a:pt x="4120195" y="-95864"/>
                            <a:pt x="5450183" y="-75312"/>
                            <a:pt x="10005604" y="0"/>
                          </a:cubicBezTo>
                          <a:cubicBezTo>
                            <a:pt x="10412558" y="-11728"/>
                            <a:pt x="10802149" y="204466"/>
                            <a:pt x="10781261" y="444458"/>
                          </a:cubicBezTo>
                          <a:cubicBezTo>
                            <a:pt x="10992863" y="880704"/>
                            <a:pt x="10937600" y="1882508"/>
                            <a:pt x="10781261" y="2222240"/>
                          </a:cubicBezTo>
                          <a:cubicBezTo>
                            <a:pt x="10760403" y="2520616"/>
                            <a:pt x="10425498" y="2620486"/>
                            <a:pt x="10005604" y="2666699"/>
                          </a:cubicBezTo>
                          <a:cubicBezTo>
                            <a:pt x="8686876" y="2816857"/>
                            <a:pt x="5210254" y="3289596"/>
                            <a:pt x="775656" y="2666699"/>
                          </a:cubicBezTo>
                          <a:cubicBezTo>
                            <a:pt x="354274" y="2702608"/>
                            <a:pt x="-13890" y="2486784"/>
                            <a:pt x="0" y="2222240"/>
                          </a:cubicBezTo>
                          <a:cubicBezTo>
                            <a:pt x="-123534" y="1522044"/>
                            <a:pt x="-264917" y="1068732"/>
                            <a:pt x="0" y="444458"/>
                          </a:cubicBezTo>
                          <a:close/>
                        </a:path>
                        <a:path w="10781261" h="2666699" fill="none" stroke="0" extrusionOk="0">
                          <a:moveTo>
                            <a:pt x="0" y="444458"/>
                          </a:moveTo>
                          <a:cubicBezTo>
                            <a:pt x="-24308" y="203693"/>
                            <a:pt x="350987" y="-40961"/>
                            <a:pt x="775656" y="0"/>
                          </a:cubicBezTo>
                          <a:cubicBezTo>
                            <a:pt x="4290647" y="121843"/>
                            <a:pt x="6133639" y="183939"/>
                            <a:pt x="10005604" y="0"/>
                          </a:cubicBezTo>
                          <a:cubicBezTo>
                            <a:pt x="10351635" y="32814"/>
                            <a:pt x="10701490" y="127203"/>
                            <a:pt x="10781261" y="444458"/>
                          </a:cubicBezTo>
                          <a:cubicBezTo>
                            <a:pt x="11046668" y="735268"/>
                            <a:pt x="10597856" y="1666393"/>
                            <a:pt x="10781261" y="2222240"/>
                          </a:cubicBezTo>
                          <a:cubicBezTo>
                            <a:pt x="10828414" y="2489055"/>
                            <a:pt x="10489636" y="2617455"/>
                            <a:pt x="10005604" y="2666699"/>
                          </a:cubicBezTo>
                          <a:cubicBezTo>
                            <a:pt x="8490932" y="2629925"/>
                            <a:pt x="2042788" y="2713077"/>
                            <a:pt x="775656" y="2666699"/>
                          </a:cubicBezTo>
                          <a:cubicBezTo>
                            <a:pt x="291697" y="2656554"/>
                            <a:pt x="413" y="2476151"/>
                            <a:pt x="0" y="2222240"/>
                          </a:cubicBezTo>
                          <a:cubicBezTo>
                            <a:pt x="26271" y="1802580"/>
                            <a:pt x="-192537" y="735464"/>
                            <a:pt x="0" y="44445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5" name="TextBox 4">
              <a:extLst>
                <a:ext uri="{FF2B5EF4-FFF2-40B4-BE49-F238E27FC236}">
                  <a16:creationId xmlns:a16="http://schemas.microsoft.com/office/drawing/2014/main" id="{42C6EBE8-4FF8-D7F1-EB9A-B3342ACB5C0F}"/>
                </a:ext>
              </a:extLst>
            </p:cNvPr>
            <p:cNvSpPr txBox="1"/>
            <p:nvPr/>
          </p:nvSpPr>
          <p:spPr>
            <a:xfrm>
              <a:off x="820604" y="2489709"/>
              <a:ext cx="5219416" cy="2277502"/>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Việt Bắc: </a:t>
              </a:r>
              <a:r>
                <a:rPr kumimoji="0" lang="vi-VN" sz="40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căn cứ địa của cách mạng Việt Nam trong giai đoạn 1945 – 1954, bao gồm 6 tỉnh: Cao Bằng, Bắc Kạn, Lạng Sơn, Hà Giang, Tuyên Quang, Thái Nguyên.</a:t>
              </a:r>
              <a:endParaRPr kumimoji="0" lang="vi-VN" sz="3600" i="0" u="none" strike="noStrike" kern="0" cap="none" spc="0" normalizeH="0" baseline="0" noProof="0" dirty="0">
                <a:ln>
                  <a:noFill/>
                </a:ln>
                <a:solidFill>
                  <a:srgbClr val="FFECCD">
                    <a:lumMod val="25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spTree>
    <p:extLst>
      <p:ext uri="{BB962C8B-B14F-4D97-AF65-F5344CB8AC3E}">
        <p14:creationId xmlns:p14="http://schemas.microsoft.com/office/powerpoint/2010/main" val="2810659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ounded Rectangle 37">
            <a:extLst>
              <a:ext uri="{FF2B5EF4-FFF2-40B4-BE49-F238E27FC236}">
                <a16:creationId xmlns:a16="http://schemas.microsoft.com/office/drawing/2014/main" id="{3964645E-4CA1-44EA-B91B-30D678541221}"/>
              </a:ext>
            </a:extLst>
          </p:cNvPr>
          <p:cNvSpPr/>
          <p:nvPr/>
        </p:nvSpPr>
        <p:spPr>
          <a:xfrm>
            <a:off x="3794554" y="680180"/>
            <a:ext cx="4292806" cy="605118"/>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GIẢI NGHĨA TỪ KHÓ</a:t>
            </a:r>
          </a:p>
        </p:txBody>
      </p:sp>
      <p:grpSp>
        <p:nvGrpSpPr>
          <p:cNvPr id="2" name="Group 1">
            <a:extLst>
              <a:ext uri="{FF2B5EF4-FFF2-40B4-BE49-F238E27FC236}">
                <a16:creationId xmlns:a16="http://schemas.microsoft.com/office/drawing/2014/main" id="{C4F2DB44-2476-0B71-F46A-72FA96EE96C1}"/>
              </a:ext>
            </a:extLst>
          </p:cNvPr>
          <p:cNvGrpSpPr/>
          <p:nvPr/>
        </p:nvGrpSpPr>
        <p:grpSpPr>
          <a:xfrm>
            <a:off x="699538" y="1498901"/>
            <a:ext cx="10781261" cy="1508459"/>
            <a:chOff x="712910" y="2347587"/>
            <a:chExt cx="5507784" cy="2377493"/>
          </a:xfrm>
        </p:grpSpPr>
        <p:sp>
          <p:nvSpPr>
            <p:cNvPr id="3" name="Rectangle: Rounded Corners 4">
              <a:extLst>
                <a:ext uri="{FF2B5EF4-FFF2-40B4-BE49-F238E27FC236}">
                  <a16:creationId xmlns:a16="http://schemas.microsoft.com/office/drawing/2014/main" id="{9DC1F2A2-354F-3541-FAE7-EB53F16EE6FA}"/>
                </a:ext>
              </a:extLst>
            </p:cNvPr>
            <p:cNvSpPr/>
            <p:nvPr/>
          </p:nvSpPr>
          <p:spPr>
            <a:xfrm>
              <a:off x="712910" y="2347587"/>
              <a:ext cx="5507784" cy="2377493"/>
            </a:xfrm>
            <a:custGeom>
              <a:avLst/>
              <a:gdLst>
                <a:gd name="connsiteX0" fmla="*/ 0 w 5507784"/>
                <a:gd name="connsiteY0" fmla="*/ 396256 h 2377493"/>
                <a:gd name="connsiteX1" fmla="*/ 396256 w 5507784"/>
                <a:gd name="connsiteY1" fmla="*/ 0 h 2377493"/>
                <a:gd name="connsiteX2" fmla="*/ 5111526 w 5507784"/>
                <a:gd name="connsiteY2" fmla="*/ 0 h 2377493"/>
                <a:gd name="connsiteX3" fmla="*/ 5507784 w 5507784"/>
                <a:gd name="connsiteY3" fmla="*/ 396256 h 2377493"/>
                <a:gd name="connsiteX4" fmla="*/ 5507784 w 5507784"/>
                <a:gd name="connsiteY4" fmla="*/ 1981234 h 2377493"/>
                <a:gd name="connsiteX5" fmla="*/ 5111526 w 5507784"/>
                <a:gd name="connsiteY5" fmla="*/ 2377493 h 2377493"/>
                <a:gd name="connsiteX6" fmla="*/ 396256 w 5507784"/>
                <a:gd name="connsiteY6" fmla="*/ 2377493 h 2377493"/>
                <a:gd name="connsiteX7" fmla="*/ 0 w 5507784"/>
                <a:gd name="connsiteY7" fmla="*/ 1981234 h 2377493"/>
                <a:gd name="connsiteX8" fmla="*/ 0 w 5507784"/>
                <a:gd name="connsiteY8" fmla="*/ 396256 h 2377493"/>
                <a:gd name="connsiteX0" fmla="*/ 0 w 5507784"/>
                <a:gd name="connsiteY0" fmla="*/ 396256 h 2377493"/>
                <a:gd name="connsiteX1" fmla="*/ 396256 w 5507784"/>
                <a:gd name="connsiteY1" fmla="*/ 0 h 2377493"/>
                <a:gd name="connsiteX2" fmla="*/ 5111526 w 5507784"/>
                <a:gd name="connsiteY2" fmla="*/ 0 h 2377493"/>
                <a:gd name="connsiteX3" fmla="*/ 5507784 w 5507784"/>
                <a:gd name="connsiteY3" fmla="*/ 396256 h 2377493"/>
                <a:gd name="connsiteX4" fmla="*/ 5507784 w 5507784"/>
                <a:gd name="connsiteY4" fmla="*/ 1981234 h 2377493"/>
                <a:gd name="connsiteX5" fmla="*/ 5111526 w 5507784"/>
                <a:gd name="connsiteY5" fmla="*/ 2377493 h 2377493"/>
                <a:gd name="connsiteX6" fmla="*/ 396256 w 5507784"/>
                <a:gd name="connsiteY6" fmla="*/ 2377493 h 2377493"/>
                <a:gd name="connsiteX7" fmla="*/ 0 w 5507784"/>
                <a:gd name="connsiteY7" fmla="*/ 1981234 h 2377493"/>
                <a:gd name="connsiteX8" fmla="*/ 0 w 5507784"/>
                <a:gd name="connsiteY8" fmla="*/ 396256 h 2377493"/>
                <a:gd name="connsiteX0" fmla="*/ 0 w 5507784"/>
                <a:gd name="connsiteY0" fmla="*/ 396256 h 2377493"/>
                <a:gd name="connsiteX1" fmla="*/ 396256 w 5507784"/>
                <a:gd name="connsiteY1" fmla="*/ 0 h 2377493"/>
                <a:gd name="connsiteX2" fmla="*/ 5111526 w 5507784"/>
                <a:gd name="connsiteY2" fmla="*/ 0 h 2377493"/>
                <a:gd name="connsiteX3" fmla="*/ 5507784 w 5507784"/>
                <a:gd name="connsiteY3" fmla="*/ 396256 h 2377493"/>
                <a:gd name="connsiteX4" fmla="*/ 5507784 w 5507784"/>
                <a:gd name="connsiteY4" fmla="*/ 1981234 h 2377493"/>
                <a:gd name="connsiteX5" fmla="*/ 5111526 w 5507784"/>
                <a:gd name="connsiteY5" fmla="*/ 2377493 h 2377493"/>
                <a:gd name="connsiteX6" fmla="*/ 396256 w 5507784"/>
                <a:gd name="connsiteY6" fmla="*/ 2377493 h 2377493"/>
                <a:gd name="connsiteX7" fmla="*/ 0 w 5507784"/>
                <a:gd name="connsiteY7" fmla="*/ 1981234 h 2377493"/>
                <a:gd name="connsiteX8" fmla="*/ 0 w 5507784"/>
                <a:gd name="connsiteY8" fmla="*/ 396256 h 237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7784" h="2377493" fill="none" extrusionOk="0">
                  <a:moveTo>
                    <a:pt x="0" y="396256"/>
                  </a:moveTo>
                  <a:cubicBezTo>
                    <a:pt x="-59027" y="173564"/>
                    <a:pt x="131358" y="-68314"/>
                    <a:pt x="396256" y="0"/>
                  </a:cubicBezTo>
                  <a:cubicBezTo>
                    <a:pt x="2014717" y="-19468"/>
                    <a:pt x="3261845" y="208681"/>
                    <a:pt x="5111526" y="0"/>
                  </a:cubicBezTo>
                  <a:cubicBezTo>
                    <a:pt x="5254248" y="-6057"/>
                    <a:pt x="5414509" y="118830"/>
                    <a:pt x="5507784" y="396256"/>
                  </a:cubicBezTo>
                  <a:cubicBezTo>
                    <a:pt x="5665436" y="595230"/>
                    <a:pt x="5524862" y="1548216"/>
                    <a:pt x="5507784" y="1981234"/>
                  </a:cubicBezTo>
                  <a:cubicBezTo>
                    <a:pt x="5482323" y="2105885"/>
                    <a:pt x="5346481" y="2325059"/>
                    <a:pt x="5111526" y="2377493"/>
                  </a:cubicBezTo>
                  <a:cubicBezTo>
                    <a:pt x="4306918" y="2698080"/>
                    <a:pt x="1165641" y="2616078"/>
                    <a:pt x="396256" y="2377493"/>
                  </a:cubicBezTo>
                  <a:cubicBezTo>
                    <a:pt x="137689" y="2363222"/>
                    <a:pt x="19211" y="2150716"/>
                    <a:pt x="0" y="1981234"/>
                  </a:cubicBezTo>
                  <a:cubicBezTo>
                    <a:pt x="47042" y="1686886"/>
                    <a:pt x="-152530" y="676222"/>
                    <a:pt x="0" y="396256"/>
                  </a:cubicBezTo>
                  <a:close/>
                </a:path>
                <a:path w="5507784" h="2377493" stroke="0" extrusionOk="0">
                  <a:moveTo>
                    <a:pt x="0" y="396256"/>
                  </a:moveTo>
                  <a:cubicBezTo>
                    <a:pt x="11295" y="300092"/>
                    <a:pt x="194770" y="132160"/>
                    <a:pt x="396256" y="0"/>
                  </a:cubicBezTo>
                  <a:cubicBezTo>
                    <a:pt x="2114509" y="-73960"/>
                    <a:pt x="2785252" y="-89571"/>
                    <a:pt x="5111526" y="0"/>
                  </a:cubicBezTo>
                  <a:cubicBezTo>
                    <a:pt x="5318443" y="-22258"/>
                    <a:pt x="5536567" y="207268"/>
                    <a:pt x="5507784" y="396256"/>
                  </a:cubicBezTo>
                  <a:cubicBezTo>
                    <a:pt x="5601358" y="793045"/>
                    <a:pt x="5607089" y="1650851"/>
                    <a:pt x="5507784" y="1981234"/>
                  </a:cubicBezTo>
                  <a:cubicBezTo>
                    <a:pt x="5486376" y="2259512"/>
                    <a:pt x="5305278" y="2292370"/>
                    <a:pt x="5111526" y="2377493"/>
                  </a:cubicBezTo>
                  <a:cubicBezTo>
                    <a:pt x="4531513" y="2513094"/>
                    <a:pt x="2653703" y="2981875"/>
                    <a:pt x="396256" y="2377493"/>
                  </a:cubicBezTo>
                  <a:cubicBezTo>
                    <a:pt x="182340" y="2405583"/>
                    <a:pt x="5221" y="2217343"/>
                    <a:pt x="0" y="1981234"/>
                  </a:cubicBezTo>
                  <a:cubicBezTo>
                    <a:pt x="-34793" y="1371394"/>
                    <a:pt x="-136317" y="955033"/>
                    <a:pt x="0" y="396256"/>
                  </a:cubicBezTo>
                  <a:close/>
                </a:path>
                <a:path w="5507784" h="2377493" fill="none" stroke="0" extrusionOk="0">
                  <a:moveTo>
                    <a:pt x="0" y="396256"/>
                  </a:moveTo>
                  <a:cubicBezTo>
                    <a:pt x="3951" y="176871"/>
                    <a:pt x="210501" y="-28680"/>
                    <a:pt x="396256" y="0"/>
                  </a:cubicBezTo>
                  <a:cubicBezTo>
                    <a:pt x="2263425" y="349674"/>
                    <a:pt x="2999276" y="231772"/>
                    <a:pt x="5111526" y="0"/>
                  </a:cubicBezTo>
                  <a:cubicBezTo>
                    <a:pt x="5308673" y="47343"/>
                    <a:pt x="5501704" y="108855"/>
                    <a:pt x="5507784" y="396256"/>
                  </a:cubicBezTo>
                  <a:cubicBezTo>
                    <a:pt x="5652650" y="682672"/>
                    <a:pt x="5518135" y="1454260"/>
                    <a:pt x="5507784" y="1981234"/>
                  </a:cubicBezTo>
                  <a:cubicBezTo>
                    <a:pt x="5511204" y="2210743"/>
                    <a:pt x="5371857" y="2292570"/>
                    <a:pt x="5111526" y="2377493"/>
                  </a:cubicBezTo>
                  <a:cubicBezTo>
                    <a:pt x="4261141" y="2260480"/>
                    <a:pt x="1002271" y="2587889"/>
                    <a:pt x="396256" y="2377493"/>
                  </a:cubicBezTo>
                  <a:cubicBezTo>
                    <a:pt x="117924" y="2335992"/>
                    <a:pt x="24692" y="2186920"/>
                    <a:pt x="0" y="1981234"/>
                  </a:cubicBezTo>
                  <a:cubicBezTo>
                    <a:pt x="-17865" y="1640105"/>
                    <a:pt x="-114234" y="653100"/>
                    <a:pt x="0" y="396256"/>
                  </a:cubicBezTo>
                  <a:close/>
                </a:path>
                <a:path w="5507784" h="2377493" fill="none" stroke="0" extrusionOk="0">
                  <a:moveTo>
                    <a:pt x="0" y="396256"/>
                  </a:moveTo>
                  <a:cubicBezTo>
                    <a:pt x="-23372" y="185807"/>
                    <a:pt x="179870" y="-61899"/>
                    <a:pt x="396256" y="0"/>
                  </a:cubicBezTo>
                  <a:cubicBezTo>
                    <a:pt x="2003162" y="110078"/>
                    <a:pt x="3190768" y="177438"/>
                    <a:pt x="5111526" y="0"/>
                  </a:cubicBezTo>
                  <a:cubicBezTo>
                    <a:pt x="5275406" y="26747"/>
                    <a:pt x="5451775" y="98868"/>
                    <a:pt x="5507784" y="396256"/>
                  </a:cubicBezTo>
                  <a:cubicBezTo>
                    <a:pt x="5656473" y="644866"/>
                    <a:pt x="5390885" y="1549756"/>
                    <a:pt x="5507784" y="1981234"/>
                  </a:cubicBezTo>
                  <a:cubicBezTo>
                    <a:pt x="5496939" y="2119702"/>
                    <a:pt x="5365311" y="2321704"/>
                    <a:pt x="5111526" y="2377493"/>
                  </a:cubicBezTo>
                  <a:cubicBezTo>
                    <a:pt x="4337880" y="2471559"/>
                    <a:pt x="1099272" y="2592772"/>
                    <a:pt x="396256" y="2377493"/>
                  </a:cubicBezTo>
                  <a:cubicBezTo>
                    <a:pt x="134014" y="2355871"/>
                    <a:pt x="-928" y="2176786"/>
                    <a:pt x="0" y="1981234"/>
                  </a:cubicBezTo>
                  <a:cubicBezTo>
                    <a:pt x="28564" y="1686646"/>
                    <a:pt x="-107370" y="660863"/>
                    <a:pt x="0" y="396256"/>
                  </a:cubicBezTo>
                  <a:close/>
                </a:path>
              </a:pathLst>
            </a:custGeom>
            <a:solidFill>
              <a:srgbClr val="FFFFFF">
                <a:alpha val="89804"/>
              </a:srgbClr>
            </a:solidFill>
            <a:ln w="28575">
              <a:solidFill>
                <a:srgbClr val="002060"/>
              </a:solidFill>
              <a:extLst>
                <a:ext uri="{C807C97D-BFC1-408E-A445-0C87EB9F89A2}">
                  <ask:lineSketchStyleProps xmlns="" xmlns:ask="http://schemas.microsoft.com/office/drawing/2018/sketchyshapes" sd="2249281238">
                    <a:custGeom>
                      <a:avLst/>
                      <a:gdLst>
                        <a:gd name="connsiteX0" fmla="*/ 0 w 10781261"/>
                        <a:gd name="connsiteY0" fmla="*/ 251415 h 1508459"/>
                        <a:gd name="connsiteX1" fmla="*/ 775656 w 10781261"/>
                        <a:gd name="connsiteY1" fmla="*/ 0 h 1508459"/>
                        <a:gd name="connsiteX2" fmla="*/ 10005604 w 10781261"/>
                        <a:gd name="connsiteY2" fmla="*/ 0 h 1508459"/>
                        <a:gd name="connsiteX3" fmla="*/ 10781261 w 10781261"/>
                        <a:gd name="connsiteY3" fmla="*/ 251415 h 1508459"/>
                        <a:gd name="connsiteX4" fmla="*/ 10781261 w 10781261"/>
                        <a:gd name="connsiteY4" fmla="*/ 1257043 h 1508459"/>
                        <a:gd name="connsiteX5" fmla="*/ 10005604 w 10781261"/>
                        <a:gd name="connsiteY5" fmla="*/ 1508459 h 1508459"/>
                        <a:gd name="connsiteX6" fmla="*/ 775656 w 10781261"/>
                        <a:gd name="connsiteY6" fmla="*/ 1508459 h 1508459"/>
                        <a:gd name="connsiteX7" fmla="*/ 0 w 10781261"/>
                        <a:gd name="connsiteY7" fmla="*/ 1257043 h 1508459"/>
                        <a:gd name="connsiteX8" fmla="*/ 0 w 10781261"/>
                        <a:gd name="connsiteY8" fmla="*/ 251415 h 1508459"/>
                        <a:gd name="connsiteX0" fmla="*/ 0 w 10781261"/>
                        <a:gd name="connsiteY0" fmla="*/ 251415 h 1508459"/>
                        <a:gd name="connsiteX1" fmla="*/ 775656 w 10781261"/>
                        <a:gd name="connsiteY1" fmla="*/ 0 h 1508459"/>
                        <a:gd name="connsiteX2" fmla="*/ 10005604 w 10781261"/>
                        <a:gd name="connsiteY2" fmla="*/ 0 h 1508459"/>
                        <a:gd name="connsiteX3" fmla="*/ 10781261 w 10781261"/>
                        <a:gd name="connsiteY3" fmla="*/ 251415 h 1508459"/>
                        <a:gd name="connsiteX4" fmla="*/ 10781261 w 10781261"/>
                        <a:gd name="connsiteY4" fmla="*/ 1257043 h 1508459"/>
                        <a:gd name="connsiteX5" fmla="*/ 10005604 w 10781261"/>
                        <a:gd name="connsiteY5" fmla="*/ 1508459 h 1508459"/>
                        <a:gd name="connsiteX6" fmla="*/ 775656 w 10781261"/>
                        <a:gd name="connsiteY6" fmla="*/ 1508459 h 1508459"/>
                        <a:gd name="connsiteX7" fmla="*/ 0 w 10781261"/>
                        <a:gd name="connsiteY7" fmla="*/ 1257043 h 1508459"/>
                        <a:gd name="connsiteX8" fmla="*/ 0 w 10781261"/>
                        <a:gd name="connsiteY8" fmla="*/ 251415 h 150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81261" h="1508459" fill="none" extrusionOk="0">
                          <a:moveTo>
                            <a:pt x="0" y="251415"/>
                          </a:moveTo>
                          <a:cubicBezTo>
                            <a:pt x="-50521" y="111068"/>
                            <a:pt x="300272" y="-28341"/>
                            <a:pt x="775656" y="0"/>
                          </a:cubicBezTo>
                          <a:cubicBezTo>
                            <a:pt x="4143808" y="-10075"/>
                            <a:pt x="6313788" y="108943"/>
                            <a:pt x="10005604" y="0"/>
                          </a:cubicBezTo>
                          <a:cubicBezTo>
                            <a:pt x="10325182" y="-3081"/>
                            <a:pt x="10680289" y="88105"/>
                            <a:pt x="10781261" y="251415"/>
                          </a:cubicBezTo>
                          <a:cubicBezTo>
                            <a:pt x="11000918" y="388716"/>
                            <a:pt x="10718571" y="956413"/>
                            <a:pt x="10781261" y="1257043"/>
                          </a:cubicBezTo>
                          <a:cubicBezTo>
                            <a:pt x="10742580" y="1341961"/>
                            <a:pt x="10456186" y="1482675"/>
                            <a:pt x="10005604" y="1508459"/>
                          </a:cubicBezTo>
                          <a:cubicBezTo>
                            <a:pt x="8466062" y="1628924"/>
                            <a:pt x="2209966" y="1628276"/>
                            <a:pt x="775656" y="1508459"/>
                          </a:cubicBezTo>
                          <a:cubicBezTo>
                            <a:pt x="275654" y="1499883"/>
                            <a:pt x="33822" y="1366324"/>
                            <a:pt x="0" y="1257043"/>
                          </a:cubicBezTo>
                          <a:cubicBezTo>
                            <a:pt x="40564" y="1040172"/>
                            <a:pt x="-198382" y="416099"/>
                            <a:pt x="0" y="251415"/>
                          </a:cubicBezTo>
                          <a:close/>
                        </a:path>
                        <a:path w="10781261" h="1508459" stroke="0" extrusionOk="0">
                          <a:moveTo>
                            <a:pt x="0" y="251415"/>
                          </a:moveTo>
                          <a:cubicBezTo>
                            <a:pt x="20043" y="181815"/>
                            <a:pt x="382012" y="58984"/>
                            <a:pt x="775656" y="0"/>
                          </a:cubicBezTo>
                          <a:cubicBezTo>
                            <a:pt x="4192925" y="-55174"/>
                            <a:pt x="5442511" y="-10769"/>
                            <a:pt x="10005604" y="0"/>
                          </a:cubicBezTo>
                          <a:cubicBezTo>
                            <a:pt x="10422614" y="-6155"/>
                            <a:pt x="10800094" y="121992"/>
                            <a:pt x="10781261" y="251415"/>
                          </a:cubicBezTo>
                          <a:cubicBezTo>
                            <a:pt x="11017010" y="495191"/>
                            <a:pt x="10935750" y="1058638"/>
                            <a:pt x="10781261" y="1257043"/>
                          </a:cubicBezTo>
                          <a:cubicBezTo>
                            <a:pt x="10791803" y="1421312"/>
                            <a:pt x="10430911" y="1472423"/>
                            <a:pt x="10005604" y="1508459"/>
                          </a:cubicBezTo>
                          <a:cubicBezTo>
                            <a:pt x="8327620" y="1587382"/>
                            <a:pt x="5009530" y="1802765"/>
                            <a:pt x="775656" y="1508459"/>
                          </a:cubicBezTo>
                          <a:cubicBezTo>
                            <a:pt x="342306" y="1512951"/>
                            <a:pt x="-8194" y="1406791"/>
                            <a:pt x="0" y="1257043"/>
                          </a:cubicBezTo>
                          <a:cubicBezTo>
                            <a:pt x="-44207" y="872331"/>
                            <a:pt x="-178551" y="608306"/>
                            <a:pt x="0" y="251415"/>
                          </a:cubicBezTo>
                          <a:close/>
                        </a:path>
                        <a:path w="10781261" h="1508459" fill="none" stroke="0" extrusionOk="0">
                          <a:moveTo>
                            <a:pt x="0" y="251415"/>
                          </a:moveTo>
                          <a:cubicBezTo>
                            <a:pt x="-20857" y="132766"/>
                            <a:pt x="336915" y="-23671"/>
                            <a:pt x="775656" y="0"/>
                          </a:cubicBezTo>
                          <a:cubicBezTo>
                            <a:pt x="4185467" y="239057"/>
                            <a:pt x="6041773" y="130725"/>
                            <a:pt x="10005604" y="0"/>
                          </a:cubicBezTo>
                          <a:cubicBezTo>
                            <a:pt x="10351314" y="17590"/>
                            <a:pt x="10704938" y="80799"/>
                            <a:pt x="10781261" y="251415"/>
                          </a:cubicBezTo>
                          <a:cubicBezTo>
                            <a:pt x="11023145" y="414578"/>
                            <a:pt x="10629505" y="943673"/>
                            <a:pt x="10781261" y="1257043"/>
                          </a:cubicBezTo>
                          <a:cubicBezTo>
                            <a:pt x="10792295" y="1401597"/>
                            <a:pt x="10501352" y="1462423"/>
                            <a:pt x="10005604" y="1508459"/>
                          </a:cubicBezTo>
                          <a:cubicBezTo>
                            <a:pt x="8488951" y="1461165"/>
                            <a:pt x="1987828" y="1611252"/>
                            <a:pt x="775656" y="1508459"/>
                          </a:cubicBezTo>
                          <a:cubicBezTo>
                            <a:pt x="291286" y="1501011"/>
                            <a:pt x="9523" y="1399545"/>
                            <a:pt x="0" y="1257043"/>
                          </a:cubicBezTo>
                          <a:cubicBezTo>
                            <a:pt x="24814" y="1019465"/>
                            <a:pt x="-183982" y="419777"/>
                            <a:pt x="0" y="25141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kern="0">
                <a:solidFill>
                  <a:srgbClr val="FFFFFF"/>
                </a:solidFill>
                <a:latin typeface="Cambria" panose="02040503050406030204" pitchFamily="18" charset="0"/>
                <a:ea typeface="Cambria" panose="02040503050406030204" pitchFamily="18" charset="0"/>
                <a:sym typeface="Arial"/>
              </a:endParaRPr>
            </a:p>
          </p:txBody>
        </p:sp>
        <p:sp>
          <p:nvSpPr>
            <p:cNvPr id="5" name="TextBox 4">
              <a:extLst>
                <a:ext uri="{FF2B5EF4-FFF2-40B4-BE49-F238E27FC236}">
                  <a16:creationId xmlns:a16="http://schemas.microsoft.com/office/drawing/2014/main" id="{42C6EBE8-4FF8-D7F1-EB9A-B3342ACB5C0F}"/>
                </a:ext>
              </a:extLst>
            </p:cNvPr>
            <p:cNvSpPr txBox="1"/>
            <p:nvPr/>
          </p:nvSpPr>
          <p:spPr>
            <a:xfrm>
              <a:off x="820604" y="2489709"/>
              <a:ext cx="5219416" cy="1706569"/>
            </a:xfrm>
            <a:prstGeom prst="rect">
              <a:avLst/>
            </a:prstGeom>
            <a:noFill/>
          </p:spPr>
          <p:txBody>
            <a:bodyPr wrap="square" rtlCol="0">
              <a:spAutoFit/>
            </a:bodyPr>
            <a:lstStyle/>
            <a:p>
              <a:pPr algn="just" defTabSz="1219170">
                <a:buClr>
                  <a:srgbClr val="000000"/>
                </a:buClr>
              </a:pPr>
              <a:r>
                <a:rPr lang="vi-VN" sz="4000" b="1" i="0" dirty="0">
                  <a:solidFill>
                    <a:srgbClr val="000000"/>
                  </a:solidFill>
                  <a:effectLst/>
                  <a:latin typeface="Cambria" panose="02040503050406030204" pitchFamily="18" charset="0"/>
                  <a:ea typeface="Cambria" panose="02040503050406030204" pitchFamily="18" charset="0"/>
                </a:rPr>
                <a:t>Bồ: </a:t>
              </a:r>
              <a:r>
                <a:rPr lang="vi-VN" sz="4000" i="0" dirty="0">
                  <a:solidFill>
                    <a:srgbClr val="000000"/>
                  </a:solidFill>
                  <a:effectLst/>
                  <a:latin typeface="Cambria" panose="02040503050406030204" pitchFamily="18" charset="0"/>
                  <a:ea typeface="Cambria" panose="02040503050406030204" pitchFamily="18" charset="0"/>
                </a:rPr>
                <a:t>đồ dùng đan bằng tre nứa để đựng thóc, ngô, khoai, sắn,...</a:t>
              </a:r>
              <a:endParaRPr lang="vi-VN" sz="3600" kern="0" dirty="0">
                <a:solidFill>
                  <a:srgbClr val="FFECCD">
                    <a:lumMod val="25000"/>
                  </a:srgbClr>
                </a:solidFill>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2050" name="Picture 2" descr="Bồ Lúa Và Những Điều Bạn Chưa Biết - Giảm giá XL">
            <a:extLst>
              <a:ext uri="{FF2B5EF4-FFF2-40B4-BE49-F238E27FC236}">
                <a16:creationId xmlns:a16="http://schemas.microsoft.com/office/drawing/2014/main" id="{35ACD5A1-706F-4161-FE52-6C3CE13474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7440" y="3249506"/>
            <a:ext cx="4944110" cy="329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728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ounded Rectangle 37">
            <a:extLst>
              <a:ext uri="{FF2B5EF4-FFF2-40B4-BE49-F238E27FC236}">
                <a16:creationId xmlns:a16="http://schemas.microsoft.com/office/drawing/2014/main" id="{3964645E-4CA1-44EA-B91B-30D678541221}"/>
              </a:ext>
            </a:extLst>
          </p:cNvPr>
          <p:cNvSpPr/>
          <p:nvPr/>
        </p:nvSpPr>
        <p:spPr>
          <a:xfrm>
            <a:off x="3967274" y="832580"/>
            <a:ext cx="4292806" cy="605118"/>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GIẢI NGHĨA TỪ KHÓ</a:t>
            </a:r>
          </a:p>
        </p:txBody>
      </p:sp>
      <p:grpSp>
        <p:nvGrpSpPr>
          <p:cNvPr id="2" name="Group 1">
            <a:extLst>
              <a:ext uri="{FF2B5EF4-FFF2-40B4-BE49-F238E27FC236}">
                <a16:creationId xmlns:a16="http://schemas.microsoft.com/office/drawing/2014/main" id="{C4F2DB44-2476-0B71-F46A-72FA96EE96C1}"/>
              </a:ext>
            </a:extLst>
          </p:cNvPr>
          <p:cNvGrpSpPr/>
          <p:nvPr/>
        </p:nvGrpSpPr>
        <p:grpSpPr>
          <a:xfrm>
            <a:off x="628418" y="2230421"/>
            <a:ext cx="10781261" cy="1264619"/>
            <a:chOff x="712910" y="2347587"/>
            <a:chExt cx="5507784" cy="2377493"/>
          </a:xfrm>
        </p:grpSpPr>
        <p:sp>
          <p:nvSpPr>
            <p:cNvPr id="3" name="Rectangle: Rounded Corners 4">
              <a:extLst>
                <a:ext uri="{FF2B5EF4-FFF2-40B4-BE49-F238E27FC236}">
                  <a16:creationId xmlns:a16="http://schemas.microsoft.com/office/drawing/2014/main" id="{9DC1F2A2-354F-3541-FAE7-EB53F16EE6FA}"/>
                </a:ext>
              </a:extLst>
            </p:cNvPr>
            <p:cNvSpPr/>
            <p:nvPr/>
          </p:nvSpPr>
          <p:spPr>
            <a:xfrm>
              <a:off x="712910" y="2347587"/>
              <a:ext cx="5507784" cy="2377493"/>
            </a:xfrm>
            <a:custGeom>
              <a:avLst/>
              <a:gdLst>
                <a:gd name="connsiteX0" fmla="*/ 0 w 5507784"/>
                <a:gd name="connsiteY0" fmla="*/ 396256 h 2377493"/>
                <a:gd name="connsiteX1" fmla="*/ 396256 w 5507784"/>
                <a:gd name="connsiteY1" fmla="*/ 0 h 2377493"/>
                <a:gd name="connsiteX2" fmla="*/ 5111526 w 5507784"/>
                <a:gd name="connsiteY2" fmla="*/ 0 h 2377493"/>
                <a:gd name="connsiteX3" fmla="*/ 5507784 w 5507784"/>
                <a:gd name="connsiteY3" fmla="*/ 396256 h 2377493"/>
                <a:gd name="connsiteX4" fmla="*/ 5507784 w 5507784"/>
                <a:gd name="connsiteY4" fmla="*/ 1981234 h 2377493"/>
                <a:gd name="connsiteX5" fmla="*/ 5111526 w 5507784"/>
                <a:gd name="connsiteY5" fmla="*/ 2377493 h 2377493"/>
                <a:gd name="connsiteX6" fmla="*/ 396256 w 5507784"/>
                <a:gd name="connsiteY6" fmla="*/ 2377493 h 2377493"/>
                <a:gd name="connsiteX7" fmla="*/ 0 w 5507784"/>
                <a:gd name="connsiteY7" fmla="*/ 1981234 h 2377493"/>
                <a:gd name="connsiteX8" fmla="*/ 0 w 5507784"/>
                <a:gd name="connsiteY8" fmla="*/ 396256 h 2377493"/>
                <a:gd name="connsiteX0" fmla="*/ 0 w 5507784"/>
                <a:gd name="connsiteY0" fmla="*/ 396256 h 2377493"/>
                <a:gd name="connsiteX1" fmla="*/ 396256 w 5507784"/>
                <a:gd name="connsiteY1" fmla="*/ 0 h 2377493"/>
                <a:gd name="connsiteX2" fmla="*/ 5111526 w 5507784"/>
                <a:gd name="connsiteY2" fmla="*/ 0 h 2377493"/>
                <a:gd name="connsiteX3" fmla="*/ 5507784 w 5507784"/>
                <a:gd name="connsiteY3" fmla="*/ 396256 h 2377493"/>
                <a:gd name="connsiteX4" fmla="*/ 5507784 w 5507784"/>
                <a:gd name="connsiteY4" fmla="*/ 1981234 h 2377493"/>
                <a:gd name="connsiteX5" fmla="*/ 5111526 w 5507784"/>
                <a:gd name="connsiteY5" fmla="*/ 2377493 h 2377493"/>
                <a:gd name="connsiteX6" fmla="*/ 396256 w 5507784"/>
                <a:gd name="connsiteY6" fmla="*/ 2377493 h 2377493"/>
                <a:gd name="connsiteX7" fmla="*/ 0 w 5507784"/>
                <a:gd name="connsiteY7" fmla="*/ 1981234 h 2377493"/>
                <a:gd name="connsiteX8" fmla="*/ 0 w 5507784"/>
                <a:gd name="connsiteY8" fmla="*/ 396256 h 2377493"/>
                <a:gd name="connsiteX0" fmla="*/ 0 w 5507784"/>
                <a:gd name="connsiteY0" fmla="*/ 396256 h 2377493"/>
                <a:gd name="connsiteX1" fmla="*/ 396256 w 5507784"/>
                <a:gd name="connsiteY1" fmla="*/ 0 h 2377493"/>
                <a:gd name="connsiteX2" fmla="*/ 5111526 w 5507784"/>
                <a:gd name="connsiteY2" fmla="*/ 0 h 2377493"/>
                <a:gd name="connsiteX3" fmla="*/ 5507784 w 5507784"/>
                <a:gd name="connsiteY3" fmla="*/ 396256 h 2377493"/>
                <a:gd name="connsiteX4" fmla="*/ 5507784 w 5507784"/>
                <a:gd name="connsiteY4" fmla="*/ 1981234 h 2377493"/>
                <a:gd name="connsiteX5" fmla="*/ 5111526 w 5507784"/>
                <a:gd name="connsiteY5" fmla="*/ 2377493 h 2377493"/>
                <a:gd name="connsiteX6" fmla="*/ 396256 w 5507784"/>
                <a:gd name="connsiteY6" fmla="*/ 2377493 h 2377493"/>
                <a:gd name="connsiteX7" fmla="*/ 0 w 5507784"/>
                <a:gd name="connsiteY7" fmla="*/ 1981234 h 2377493"/>
                <a:gd name="connsiteX8" fmla="*/ 0 w 5507784"/>
                <a:gd name="connsiteY8" fmla="*/ 396256 h 237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7784" h="2377493" fill="none" extrusionOk="0">
                  <a:moveTo>
                    <a:pt x="0" y="396256"/>
                  </a:moveTo>
                  <a:cubicBezTo>
                    <a:pt x="-51790" y="172207"/>
                    <a:pt x="127700" y="-89635"/>
                    <a:pt x="396256" y="0"/>
                  </a:cubicBezTo>
                  <a:cubicBezTo>
                    <a:pt x="2052777" y="-23843"/>
                    <a:pt x="3343510" y="370338"/>
                    <a:pt x="5111526" y="0"/>
                  </a:cubicBezTo>
                  <a:cubicBezTo>
                    <a:pt x="5243548" y="-6590"/>
                    <a:pt x="5442424" y="141328"/>
                    <a:pt x="5507784" y="396256"/>
                  </a:cubicBezTo>
                  <a:cubicBezTo>
                    <a:pt x="5686400" y="583047"/>
                    <a:pt x="5521448" y="1551750"/>
                    <a:pt x="5507784" y="1981234"/>
                  </a:cubicBezTo>
                  <a:cubicBezTo>
                    <a:pt x="5465964" y="2057214"/>
                    <a:pt x="5358491" y="2267307"/>
                    <a:pt x="5111526" y="2377493"/>
                  </a:cubicBezTo>
                  <a:cubicBezTo>
                    <a:pt x="4321108" y="2625151"/>
                    <a:pt x="1195006" y="2728208"/>
                    <a:pt x="396256" y="2377493"/>
                  </a:cubicBezTo>
                  <a:cubicBezTo>
                    <a:pt x="116592" y="2361248"/>
                    <a:pt x="15382" y="2162260"/>
                    <a:pt x="0" y="1981234"/>
                  </a:cubicBezTo>
                  <a:cubicBezTo>
                    <a:pt x="41228" y="1664960"/>
                    <a:pt x="-96769" y="649932"/>
                    <a:pt x="0" y="396256"/>
                  </a:cubicBezTo>
                  <a:close/>
                </a:path>
                <a:path w="5507784" h="2377493" stroke="0" extrusionOk="0">
                  <a:moveTo>
                    <a:pt x="0" y="396256"/>
                  </a:moveTo>
                  <a:cubicBezTo>
                    <a:pt x="10390" y="255831"/>
                    <a:pt x="195119" y="101796"/>
                    <a:pt x="396256" y="0"/>
                  </a:cubicBezTo>
                  <a:cubicBezTo>
                    <a:pt x="2107387" y="-65407"/>
                    <a:pt x="2786613" y="-314928"/>
                    <a:pt x="5111526" y="0"/>
                  </a:cubicBezTo>
                  <a:cubicBezTo>
                    <a:pt x="5319801" y="960"/>
                    <a:pt x="5538825" y="201012"/>
                    <a:pt x="5507784" y="396256"/>
                  </a:cubicBezTo>
                  <a:cubicBezTo>
                    <a:pt x="5607553" y="799891"/>
                    <a:pt x="5608129" y="1634991"/>
                    <a:pt x="5507784" y="1981234"/>
                  </a:cubicBezTo>
                  <a:cubicBezTo>
                    <a:pt x="5492667" y="2273295"/>
                    <a:pt x="5309029" y="2252329"/>
                    <a:pt x="5111526" y="2377493"/>
                  </a:cubicBezTo>
                  <a:cubicBezTo>
                    <a:pt x="4483541" y="2514808"/>
                    <a:pt x="2639225" y="3081220"/>
                    <a:pt x="396256" y="2377493"/>
                  </a:cubicBezTo>
                  <a:cubicBezTo>
                    <a:pt x="185219" y="2427397"/>
                    <a:pt x="15032" y="2217342"/>
                    <a:pt x="0" y="1981234"/>
                  </a:cubicBezTo>
                  <a:cubicBezTo>
                    <a:pt x="-39780" y="1367118"/>
                    <a:pt x="-128369" y="955767"/>
                    <a:pt x="0" y="396256"/>
                  </a:cubicBezTo>
                  <a:close/>
                </a:path>
                <a:path w="5507784" h="2377493" fill="none" stroke="0" extrusionOk="0">
                  <a:moveTo>
                    <a:pt x="0" y="396256"/>
                  </a:moveTo>
                  <a:cubicBezTo>
                    <a:pt x="3581" y="174497"/>
                    <a:pt x="219674" y="-65586"/>
                    <a:pt x="396256" y="0"/>
                  </a:cubicBezTo>
                  <a:cubicBezTo>
                    <a:pt x="2335226" y="337793"/>
                    <a:pt x="3043885" y="224498"/>
                    <a:pt x="5111526" y="0"/>
                  </a:cubicBezTo>
                  <a:cubicBezTo>
                    <a:pt x="5302800" y="18663"/>
                    <a:pt x="5475740" y="108932"/>
                    <a:pt x="5507784" y="396256"/>
                  </a:cubicBezTo>
                  <a:cubicBezTo>
                    <a:pt x="5659083" y="703281"/>
                    <a:pt x="5498064" y="1456273"/>
                    <a:pt x="5507784" y="1981234"/>
                  </a:cubicBezTo>
                  <a:cubicBezTo>
                    <a:pt x="5494764" y="2212112"/>
                    <a:pt x="5368740" y="2291656"/>
                    <a:pt x="5111526" y="2377493"/>
                  </a:cubicBezTo>
                  <a:cubicBezTo>
                    <a:pt x="4293824" y="2191470"/>
                    <a:pt x="980799" y="2699064"/>
                    <a:pt x="396256" y="2377493"/>
                  </a:cubicBezTo>
                  <a:cubicBezTo>
                    <a:pt x="143286" y="2352342"/>
                    <a:pt x="33275" y="2184733"/>
                    <a:pt x="0" y="1981234"/>
                  </a:cubicBezTo>
                  <a:cubicBezTo>
                    <a:pt x="8326" y="1627317"/>
                    <a:pt x="-106716" y="656906"/>
                    <a:pt x="0" y="396256"/>
                  </a:cubicBezTo>
                  <a:close/>
                </a:path>
                <a:path w="5507784" h="2377493" fill="none" stroke="0" extrusionOk="0">
                  <a:moveTo>
                    <a:pt x="0" y="396256"/>
                  </a:moveTo>
                  <a:cubicBezTo>
                    <a:pt x="-26639" y="218418"/>
                    <a:pt x="183378" y="-88772"/>
                    <a:pt x="396256" y="0"/>
                  </a:cubicBezTo>
                  <a:cubicBezTo>
                    <a:pt x="2011128" y="59667"/>
                    <a:pt x="3115085" y="299954"/>
                    <a:pt x="5111526" y="0"/>
                  </a:cubicBezTo>
                  <a:cubicBezTo>
                    <a:pt x="5279273" y="44337"/>
                    <a:pt x="5462654" y="119804"/>
                    <a:pt x="5507784" y="396256"/>
                  </a:cubicBezTo>
                  <a:cubicBezTo>
                    <a:pt x="5640377" y="622115"/>
                    <a:pt x="5437424" y="1530227"/>
                    <a:pt x="5507784" y="1981234"/>
                  </a:cubicBezTo>
                  <a:cubicBezTo>
                    <a:pt x="5499514" y="2096935"/>
                    <a:pt x="5382061" y="2276157"/>
                    <a:pt x="5111526" y="2377493"/>
                  </a:cubicBezTo>
                  <a:cubicBezTo>
                    <a:pt x="4330990" y="2552380"/>
                    <a:pt x="1043897" y="2734587"/>
                    <a:pt x="396256" y="2377493"/>
                  </a:cubicBezTo>
                  <a:cubicBezTo>
                    <a:pt x="136634" y="2355537"/>
                    <a:pt x="11830" y="2167003"/>
                    <a:pt x="0" y="1981234"/>
                  </a:cubicBezTo>
                  <a:cubicBezTo>
                    <a:pt x="21907" y="1653505"/>
                    <a:pt x="-127505" y="677127"/>
                    <a:pt x="0" y="396256"/>
                  </a:cubicBezTo>
                  <a:close/>
                </a:path>
              </a:pathLst>
            </a:custGeom>
            <a:solidFill>
              <a:srgbClr val="FFFFFF">
                <a:alpha val="89804"/>
              </a:srgbClr>
            </a:solidFill>
            <a:ln w="28575">
              <a:solidFill>
                <a:srgbClr val="002060"/>
              </a:solidFill>
              <a:extLst>
                <a:ext uri="{C807C97D-BFC1-408E-A445-0C87EB9F89A2}">
                  <ask:lineSketchStyleProps xmlns="" xmlns:ask="http://schemas.microsoft.com/office/drawing/2018/sketchyshapes" sd="2249281238">
                    <a:custGeom>
                      <a:avLst/>
                      <a:gdLst>
                        <a:gd name="connsiteX0" fmla="*/ 0 w 10781261"/>
                        <a:gd name="connsiteY0" fmla="*/ 210774 h 1264619"/>
                        <a:gd name="connsiteX1" fmla="*/ 775656 w 10781261"/>
                        <a:gd name="connsiteY1" fmla="*/ 0 h 1264619"/>
                        <a:gd name="connsiteX2" fmla="*/ 10005604 w 10781261"/>
                        <a:gd name="connsiteY2" fmla="*/ 0 h 1264619"/>
                        <a:gd name="connsiteX3" fmla="*/ 10781261 w 10781261"/>
                        <a:gd name="connsiteY3" fmla="*/ 210774 h 1264619"/>
                        <a:gd name="connsiteX4" fmla="*/ 10781261 w 10781261"/>
                        <a:gd name="connsiteY4" fmla="*/ 1053844 h 1264619"/>
                        <a:gd name="connsiteX5" fmla="*/ 10005604 w 10781261"/>
                        <a:gd name="connsiteY5" fmla="*/ 1264619 h 1264619"/>
                        <a:gd name="connsiteX6" fmla="*/ 775656 w 10781261"/>
                        <a:gd name="connsiteY6" fmla="*/ 1264619 h 1264619"/>
                        <a:gd name="connsiteX7" fmla="*/ 0 w 10781261"/>
                        <a:gd name="connsiteY7" fmla="*/ 1053844 h 1264619"/>
                        <a:gd name="connsiteX8" fmla="*/ 0 w 10781261"/>
                        <a:gd name="connsiteY8" fmla="*/ 210774 h 1264619"/>
                        <a:gd name="connsiteX0" fmla="*/ 0 w 10781261"/>
                        <a:gd name="connsiteY0" fmla="*/ 210774 h 1264619"/>
                        <a:gd name="connsiteX1" fmla="*/ 775656 w 10781261"/>
                        <a:gd name="connsiteY1" fmla="*/ 0 h 1264619"/>
                        <a:gd name="connsiteX2" fmla="*/ 10005604 w 10781261"/>
                        <a:gd name="connsiteY2" fmla="*/ 0 h 1264619"/>
                        <a:gd name="connsiteX3" fmla="*/ 10781261 w 10781261"/>
                        <a:gd name="connsiteY3" fmla="*/ 210774 h 1264619"/>
                        <a:gd name="connsiteX4" fmla="*/ 10781261 w 10781261"/>
                        <a:gd name="connsiteY4" fmla="*/ 1053844 h 1264619"/>
                        <a:gd name="connsiteX5" fmla="*/ 10005604 w 10781261"/>
                        <a:gd name="connsiteY5" fmla="*/ 1264619 h 1264619"/>
                        <a:gd name="connsiteX6" fmla="*/ 775656 w 10781261"/>
                        <a:gd name="connsiteY6" fmla="*/ 1264619 h 1264619"/>
                        <a:gd name="connsiteX7" fmla="*/ 0 w 10781261"/>
                        <a:gd name="connsiteY7" fmla="*/ 1053844 h 1264619"/>
                        <a:gd name="connsiteX8" fmla="*/ 0 w 10781261"/>
                        <a:gd name="connsiteY8" fmla="*/ 210774 h 126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81261" h="1264619" fill="none" extrusionOk="0">
                          <a:moveTo>
                            <a:pt x="0" y="210774"/>
                          </a:moveTo>
                          <a:cubicBezTo>
                            <a:pt x="-72364" y="91953"/>
                            <a:pt x="292102" y="-35395"/>
                            <a:pt x="775656" y="0"/>
                          </a:cubicBezTo>
                          <a:cubicBezTo>
                            <a:pt x="4082320" y="-12071"/>
                            <a:pt x="6365854" y="147520"/>
                            <a:pt x="10005604" y="0"/>
                          </a:cubicBezTo>
                          <a:cubicBezTo>
                            <a:pt x="10332089" y="-2423"/>
                            <a:pt x="10700069" y="81278"/>
                            <a:pt x="10781261" y="210774"/>
                          </a:cubicBezTo>
                          <a:cubicBezTo>
                            <a:pt x="11007712" y="322970"/>
                            <a:pt x="10714627" y="804309"/>
                            <a:pt x="10781261" y="1053844"/>
                          </a:cubicBezTo>
                          <a:cubicBezTo>
                            <a:pt x="10739347" y="1111758"/>
                            <a:pt x="10463404" y="1223237"/>
                            <a:pt x="10005604" y="1264619"/>
                          </a:cubicBezTo>
                          <a:cubicBezTo>
                            <a:pt x="8465767" y="1381885"/>
                            <a:pt x="2227654" y="1410033"/>
                            <a:pt x="775656" y="1264619"/>
                          </a:cubicBezTo>
                          <a:cubicBezTo>
                            <a:pt x="289154" y="1259961"/>
                            <a:pt x="27497" y="1151147"/>
                            <a:pt x="0" y="1053844"/>
                          </a:cubicBezTo>
                          <a:cubicBezTo>
                            <a:pt x="32030" y="861763"/>
                            <a:pt x="-182985" y="345010"/>
                            <a:pt x="0" y="210774"/>
                          </a:cubicBezTo>
                          <a:close/>
                        </a:path>
                        <a:path w="10781261" h="1264619" stroke="0" extrusionOk="0">
                          <a:moveTo>
                            <a:pt x="0" y="210774"/>
                          </a:moveTo>
                          <a:cubicBezTo>
                            <a:pt x="17391" y="125816"/>
                            <a:pt x="382122" y="49090"/>
                            <a:pt x="775656" y="0"/>
                          </a:cubicBezTo>
                          <a:cubicBezTo>
                            <a:pt x="4204901" y="-45033"/>
                            <a:pt x="5451396" y="-154168"/>
                            <a:pt x="10005604" y="0"/>
                          </a:cubicBezTo>
                          <a:cubicBezTo>
                            <a:pt x="10432674" y="11316"/>
                            <a:pt x="10787878" y="95407"/>
                            <a:pt x="10781261" y="210774"/>
                          </a:cubicBezTo>
                          <a:cubicBezTo>
                            <a:pt x="11005511" y="421790"/>
                            <a:pt x="10944140" y="877577"/>
                            <a:pt x="10781261" y="1053844"/>
                          </a:cubicBezTo>
                          <a:cubicBezTo>
                            <a:pt x="10779173" y="1203791"/>
                            <a:pt x="10409649" y="1203750"/>
                            <a:pt x="10005604" y="1264619"/>
                          </a:cubicBezTo>
                          <a:cubicBezTo>
                            <a:pt x="8365767" y="1333147"/>
                            <a:pt x="5030824" y="1584249"/>
                            <a:pt x="775656" y="1264619"/>
                          </a:cubicBezTo>
                          <a:cubicBezTo>
                            <a:pt x="345280" y="1277952"/>
                            <a:pt x="-19339" y="1179306"/>
                            <a:pt x="0" y="1053844"/>
                          </a:cubicBezTo>
                          <a:cubicBezTo>
                            <a:pt x="-48855" y="729443"/>
                            <a:pt x="-176172" y="510069"/>
                            <a:pt x="0" y="210774"/>
                          </a:cubicBezTo>
                          <a:close/>
                        </a:path>
                        <a:path w="10781261" h="1264619" fill="none" stroke="0" extrusionOk="0">
                          <a:moveTo>
                            <a:pt x="0" y="210774"/>
                          </a:moveTo>
                          <a:cubicBezTo>
                            <a:pt x="-21860" y="110210"/>
                            <a:pt x="363058" y="-38975"/>
                            <a:pt x="775656" y="0"/>
                          </a:cubicBezTo>
                          <a:cubicBezTo>
                            <a:pt x="4220627" y="200293"/>
                            <a:pt x="6084252" y="109318"/>
                            <a:pt x="10005604" y="0"/>
                          </a:cubicBezTo>
                          <a:cubicBezTo>
                            <a:pt x="10351012" y="2397"/>
                            <a:pt x="10704453" y="60093"/>
                            <a:pt x="10781261" y="210774"/>
                          </a:cubicBezTo>
                          <a:cubicBezTo>
                            <a:pt x="11027826" y="355571"/>
                            <a:pt x="10646298" y="786466"/>
                            <a:pt x="10781261" y="1053844"/>
                          </a:cubicBezTo>
                          <a:cubicBezTo>
                            <a:pt x="10782002" y="1171263"/>
                            <a:pt x="10490572" y="1227763"/>
                            <a:pt x="10005604" y="1264619"/>
                          </a:cubicBezTo>
                          <a:cubicBezTo>
                            <a:pt x="8493357" y="1179166"/>
                            <a:pt x="1980140" y="1375837"/>
                            <a:pt x="775656" y="1264619"/>
                          </a:cubicBezTo>
                          <a:cubicBezTo>
                            <a:pt x="287228" y="1253009"/>
                            <a:pt x="8392" y="1176795"/>
                            <a:pt x="0" y="1053844"/>
                          </a:cubicBezTo>
                          <a:cubicBezTo>
                            <a:pt x="25862" y="862756"/>
                            <a:pt x="-181292" y="352571"/>
                            <a:pt x="0" y="21077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5" name="TextBox 4">
              <a:extLst>
                <a:ext uri="{FF2B5EF4-FFF2-40B4-BE49-F238E27FC236}">
                  <a16:creationId xmlns:a16="http://schemas.microsoft.com/office/drawing/2014/main" id="{42C6EBE8-4FF8-D7F1-EB9A-B3342ACB5C0F}"/>
                </a:ext>
              </a:extLst>
            </p:cNvPr>
            <p:cNvSpPr txBox="1"/>
            <p:nvPr/>
          </p:nvSpPr>
          <p:spPr>
            <a:xfrm>
              <a:off x="820604" y="2489709"/>
              <a:ext cx="5219416" cy="130974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Kêu (tiếng địa phương): </a:t>
              </a:r>
              <a:r>
                <a:rPr kumimoji="0" lang="vi-VN" sz="48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gọi.</a:t>
              </a:r>
              <a:endParaRPr kumimoji="0" lang="vi-VN" sz="4400" i="0" u="none" strike="noStrike" kern="0" cap="none" spc="0" normalizeH="0" baseline="0" noProof="0" dirty="0">
                <a:ln>
                  <a:noFill/>
                </a:ln>
                <a:solidFill>
                  <a:srgbClr val="FFECCD">
                    <a:lumMod val="25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spTree>
    <p:extLst>
      <p:ext uri="{BB962C8B-B14F-4D97-AF65-F5344CB8AC3E}">
        <p14:creationId xmlns:p14="http://schemas.microsoft.com/office/powerpoint/2010/main" val="2611942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599</Words>
  <Application>Microsoft Office PowerPoint</Application>
  <PresentationFormat>Widescreen</PresentationFormat>
  <Paragraphs>66</Paragraphs>
  <Slides>15</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Arial</vt:lpstr>
      <vt:lpstr>Calibri</vt:lpstr>
      <vt:lpstr>Calibri Light</vt:lpstr>
      <vt:lpstr>Cambria</vt:lpstr>
      <vt:lpstr>等线</vt:lpstr>
      <vt:lpstr>等线 Light</vt:lpstr>
      <vt:lpstr>Open Sans</vt:lpstr>
      <vt:lpstr>Tahoma</vt:lpstr>
      <vt:lpstr>Times New Roman</vt:lpstr>
      <vt:lpstr>字魂95号-手刻宋</vt:lpstr>
      <vt:lpstr>默认设计模板</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43</cp:revision>
  <dcterms:created xsi:type="dcterms:W3CDTF">2023-12-08T09:06:23Z</dcterms:created>
  <dcterms:modified xsi:type="dcterms:W3CDTF">2026-02-25T14:48:36Z</dcterms:modified>
</cp:coreProperties>
</file>