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86" r:id="rId2"/>
    <p:sldId id="285" r:id="rId3"/>
    <p:sldId id="294" r:id="rId4"/>
    <p:sldId id="292" r:id="rId5"/>
    <p:sldId id="309" r:id="rId6"/>
    <p:sldId id="312" r:id="rId7"/>
    <p:sldId id="314" r:id="rId8"/>
    <p:sldId id="315" r:id="rId9"/>
    <p:sldId id="316" r:id="rId10"/>
    <p:sldId id="317" r:id="rId11"/>
    <p:sldId id="318" r:id="rId12"/>
    <p:sldId id="322" r:id="rId13"/>
    <p:sldId id="32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84E222-584C-4C8D-96AE-0BD097359373}" type="datetimeFigureOut">
              <a:rPr lang="en-US" smtClean="0"/>
              <a:t>1/12/2026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B6342-647E-449F-847B-14814F30C0F6}" type="slidenum">
              <a:rPr lang="en-US" smtClean="0"/>
              <a:t>‹#›</a:t>
            </a:fld>
            <a:endParaRPr lang="en-US"/>
          </a:p>
        </p:txBody>
      </p:sp>
    </p:spTree>
    <p:extLst>
      <p:ext uri="{BB962C8B-B14F-4D97-AF65-F5344CB8AC3E}">
        <p14:creationId xmlns:p14="http://schemas.microsoft.com/office/powerpoint/2010/main" val="2675683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791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5736405"/>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0261C07-C42A-4461-AC00-D0E75B1924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8F7E6103-D4C5-47C3-A6AC-13B86018D4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485" t="8499" r="12098"/>
          <a:stretch/>
        </p:blipFill>
        <p:spPr>
          <a:xfrm flipH="1">
            <a:off x="-163444" y="3272953"/>
            <a:ext cx="3897244" cy="3786393"/>
          </a:xfrm>
          <a:prstGeom prst="rect">
            <a:avLst/>
          </a:prstGeom>
        </p:spPr>
      </p:pic>
      <p:pic>
        <p:nvPicPr>
          <p:cNvPr id="5" name="Picture 4">
            <a:extLst>
              <a:ext uri="{FF2B5EF4-FFF2-40B4-BE49-F238E27FC236}">
                <a16:creationId xmlns:a16="http://schemas.microsoft.com/office/drawing/2014/main" id="{CD69CD1D-5F86-E838-A9C3-3B93950C906F}"/>
              </a:ext>
            </a:extLst>
          </p:cNvPr>
          <p:cNvPicPr>
            <a:picLocks noChangeAspect="1"/>
          </p:cNvPicPr>
          <p:nvPr/>
        </p:nvPicPr>
        <p:blipFill>
          <a:blip r:embed="rId4"/>
          <a:stretch>
            <a:fillRect/>
          </a:stretch>
        </p:blipFill>
        <p:spPr>
          <a:xfrm>
            <a:off x="2024292" y="2212356"/>
            <a:ext cx="7876715" cy="2566638"/>
          </a:xfrm>
          <a:prstGeom prst="rect">
            <a:avLst/>
          </a:prstGeom>
        </p:spPr>
      </p:pic>
    </p:spTree>
    <p:extLst>
      <p:ext uri="{BB962C8B-B14F-4D97-AF65-F5344CB8AC3E}">
        <p14:creationId xmlns:p14="http://schemas.microsoft.com/office/powerpoint/2010/main" val="3539286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pic>
        <p:nvPicPr>
          <p:cNvPr id="6" name="图片 5">
            <a:extLst>
              <a:ext uri="{FF2B5EF4-FFF2-40B4-BE49-F238E27FC236}">
                <a16:creationId xmlns:a16="http://schemas.microsoft.com/office/drawing/2014/main" id="{264264CA-DD1A-42C4-ADCD-DE6B057E6D62}"/>
              </a:ext>
            </a:extLst>
          </p:cNvPr>
          <p:cNvPicPr>
            <a:picLocks noChangeAspect="1"/>
          </p:cNvPicPr>
          <p:nvPr/>
        </p:nvPicPr>
        <p:blipFill rotWithShape="1">
          <a:blip r:embed="rId4">
            <a:extLst>
              <a:ext uri="{28A0092B-C50C-407E-A947-70E740481C1C}">
                <a14:useLocalDpi xmlns:a14="http://schemas.microsoft.com/office/drawing/2010/main" val="0"/>
              </a:ext>
            </a:extLst>
          </a:blip>
          <a:srcRect l="38660" t="64301" r="35611" b="1638"/>
          <a:stretch/>
        </p:blipFill>
        <p:spPr>
          <a:xfrm>
            <a:off x="6595171" y="1178865"/>
            <a:ext cx="4817599" cy="4500270"/>
          </a:xfrm>
          <a:prstGeom prst="rect">
            <a:avLst/>
          </a:prstGeom>
        </p:spPr>
      </p:pic>
      <p:sp>
        <p:nvSpPr>
          <p:cNvPr id="7" name="Cloud 6">
            <a:extLst>
              <a:ext uri="{FF2B5EF4-FFF2-40B4-BE49-F238E27FC236}">
                <a16:creationId xmlns:a16="http://schemas.microsoft.com/office/drawing/2014/main" id="{C4F272C9-F0AE-F4B0-2751-DE5BD4B0EDDE}"/>
              </a:ext>
            </a:extLst>
          </p:cNvPr>
          <p:cNvSpPr/>
          <p:nvPr/>
        </p:nvSpPr>
        <p:spPr>
          <a:xfrm rot="11112132">
            <a:off x="800821" y="1378934"/>
            <a:ext cx="6737633" cy="3456888"/>
          </a:xfrm>
          <a:prstGeom prst="cloud">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17">
            <a:extLst>
              <a:ext uri="{FF2B5EF4-FFF2-40B4-BE49-F238E27FC236}">
                <a16:creationId xmlns:a16="http://schemas.microsoft.com/office/drawing/2014/main" id="{F9E67DE8-5B42-BC73-DD6F-88CF1811E33B}"/>
              </a:ext>
            </a:extLst>
          </p:cNvPr>
          <p:cNvSpPr txBox="1">
            <a:spLocks noChangeArrowheads="1"/>
          </p:cNvSpPr>
          <p:nvPr/>
        </p:nvSpPr>
        <p:spPr bwMode="auto">
          <a:xfrm>
            <a:off x="1000124" y="2222286"/>
            <a:ext cx="613075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marL="0" marR="0" lvl="0" indent="0" algn="ctr" defTabSz="912813" rtl="0" eaLnBrk="1" fontAlgn="auto" latinLnBrk="0" hangingPunct="1">
              <a:lnSpc>
                <a:spcPct val="100000"/>
              </a:lnSpc>
              <a:spcBef>
                <a:spcPts val="0"/>
              </a:spcBef>
              <a:spcAft>
                <a:spcPts val="0"/>
              </a:spcAft>
              <a:buClrTx/>
              <a:buSzTx/>
              <a:buFontTx/>
              <a:buNone/>
              <a:tabLst>
                <a:tab pos="131763" algn="l"/>
                <a:tab pos="996950" algn="l"/>
              </a:tabLst>
              <a:defRPr/>
            </a:pPr>
            <a:r>
              <a:rPr kumimoji="0" lang="vi-VN" altLang="en-US" sz="4400" b="1" i="0" u="none" strike="noStrike" kern="1200" cap="none" spc="0" normalizeH="0" baseline="0" noProof="0" dirty="0">
                <a:ln>
                  <a:noFill/>
                </a:ln>
                <a:solidFill>
                  <a:srgbClr val="0000CC"/>
                </a:solidFill>
                <a:effectLst/>
                <a:uLnTx/>
                <a:uFillTx/>
                <a:latin typeface="Cambria" panose="02040503050406030204" pitchFamily="18" charset="0"/>
                <a:ea typeface="Cambria" panose="02040503050406030204" pitchFamily="18" charset="0"/>
                <a:cs typeface="+mn-cs"/>
              </a:rPr>
              <a:t>Hoạt động </a:t>
            </a:r>
            <a:r>
              <a:rPr kumimoji="0" lang="en-US" altLang="en-US" sz="4400" b="1" i="0" u="none" strike="noStrike" kern="1200" cap="none" spc="0" normalizeH="0" baseline="0" noProof="0" dirty="0">
                <a:ln>
                  <a:noFill/>
                </a:ln>
                <a:solidFill>
                  <a:srgbClr val="0000CC"/>
                </a:solidFill>
                <a:effectLst/>
                <a:uLnTx/>
                <a:uFillTx/>
                <a:latin typeface="Cambria" panose="02040503050406030204" pitchFamily="18" charset="0"/>
                <a:ea typeface="Cambria" panose="02040503050406030204" pitchFamily="18" charset="0"/>
                <a:cs typeface="+mn-cs"/>
              </a:rPr>
              <a:t>2</a:t>
            </a:r>
            <a:r>
              <a:rPr kumimoji="0" lang="vi-VN" altLang="en-US" sz="4400" b="1" i="0" u="none" strike="noStrike" kern="1200" cap="none" spc="0" normalizeH="0" baseline="0" noProof="0" dirty="0">
                <a:ln>
                  <a:noFill/>
                </a:ln>
                <a:solidFill>
                  <a:srgbClr val="0000CC"/>
                </a:solidFill>
                <a:effectLst/>
                <a:uLnTx/>
                <a:uFillTx/>
                <a:latin typeface="Cambria" panose="02040503050406030204" pitchFamily="18" charset="0"/>
                <a:ea typeface="Cambria" panose="02040503050406030204" pitchFamily="18" charset="0"/>
                <a:cs typeface="+mn-cs"/>
              </a:rPr>
              <a:t>: </a:t>
            </a:r>
            <a:r>
              <a:rPr kumimoji="0" lang="en-US" altLang="en-US" sz="4400" b="1" i="0" u="none" strike="noStrike" kern="1200" cap="none" spc="0" normalizeH="0" baseline="0" noProof="0" dirty="0" err="1">
                <a:ln>
                  <a:noFill/>
                </a:ln>
                <a:solidFill>
                  <a:srgbClr val="0000CC"/>
                </a:solidFill>
                <a:effectLst/>
                <a:uLnTx/>
                <a:uFillTx/>
                <a:latin typeface="Cambria" panose="02040503050406030204" pitchFamily="18" charset="0"/>
                <a:ea typeface="Cambria" panose="02040503050406030204" pitchFamily="18" charset="0"/>
                <a:cs typeface="+mn-cs"/>
              </a:rPr>
              <a:t>Thực</a:t>
            </a:r>
            <a:r>
              <a:rPr kumimoji="0" lang="en-US" altLang="en-US" sz="4400" b="1" i="0" u="none" strike="noStrike" kern="1200" cap="none" spc="0" normalizeH="0" noProof="0" dirty="0">
                <a:ln>
                  <a:noFill/>
                </a:ln>
                <a:solidFill>
                  <a:srgbClr val="0000CC"/>
                </a:solidFill>
                <a:effectLst/>
                <a:uLnTx/>
                <a:uFillTx/>
                <a:latin typeface="Cambria" panose="02040503050406030204" pitchFamily="18" charset="0"/>
                <a:ea typeface="Cambria" panose="02040503050406030204" pitchFamily="18" charset="0"/>
                <a:cs typeface="+mn-cs"/>
              </a:rPr>
              <a:t> </a:t>
            </a:r>
            <a:r>
              <a:rPr kumimoji="0" lang="en-US" altLang="en-US" sz="4400" b="1" i="0" u="none" strike="noStrike" kern="1200" cap="none" spc="0" normalizeH="0" noProof="0" dirty="0" err="1">
                <a:ln>
                  <a:noFill/>
                </a:ln>
                <a:solidFill>
                  <a:srgbClr val="0000CC"/>
                </a:solidFill>
                <a:effectLst/>
                <a:uLnTx/>
                <a:uFillTx/>
                <a:latin typeface="Cambria" panose="02040503050406030204" pitchFamily="18" charset="0"/>
                <a:ea typeface="Cambria" panose="02040503050406030204" pitchFamily="18" charset="0"/>
                <a:cs typeface="+mn-cs"/>
              </a:rPr>
              <a:t>hiện</a:t>
            </a:r>
            <a:r>
              <a:rPr kumimoji="0" lang="en-US" altLang="en-US" sz="4400" b="1" i="0" u="none" strike="noStrike" kern="1200" cap="none" spc="0" normalizeH="0" noProof="0" dirty="0">
                <a:ln>
                  <a:noFill/>
                </a:ln>
                <a:solidFill>
                  <a:srgbClr val="0000CC"/>
                </a:solidFill>
                <a:effectLst/>
                <a:uLnTx/>
                <a:uFillTx/>
                <a:latin typeface="Cambria" panose="02040503050406030204" pitchFamily="18" charset="0"/>
                <a:ea typeface="Cambria" panose="02040503050406030204" pitchFamily="18" charset="0"/>
                <a:cs typeface="+mn-cs"/>
              </a:rPr>
              <a:t> </a:t>
            </a:r>
            <a:r>
              <a:rPr kumimoji="0" lang="en-US" altLang="en-US" sz="4400" b="1" i="0" u="none" strike="noStrike" kern="1200" cap="none" spc="0" normalizeH="0" noProof="0" dirty="0" err="1">
                <a:ln>
                  <a:noFill/>
                </a:ln>
                <a:solidFill>
                  <a:srgbClr val="0000CC"/>
                </a:solidFill>
                <a:effectLst/>
                <a:uLnTx/>
                <a:uFillTx/>
                <a:latin typeface="Cambria" panose="02040503050406030204" pitchFamily="18" charset="0"/>
                <a:ea typeface="Cambria" panose="02040503050406030204" pitchFamily="18" charset="0"/>
                <a:cs typeface="+mn-cs"/>
              </a:rPr>
              <a:t>chăm</a:t>
            </a:r>
            <a:r>
              <a:rPr kumimoji="0" lang="en-US" altLang="en-US" sz="4400" b="1" i="0" u="none" strike="noStrike" kern="1200" cap="none" spc="0" normalizeH="0" noProof="0" dirty="0">
                <a:ln>
                  <a:noFill/>
                </a:ln>
                <a:solidFill>
                  <a:srgbClr val="0000CC"/>
                </a:solidFill>
                <a:effectLst/>
                <a:uLnTx/>
                <a:uFillTx/>
                <a:latin typeface="Cambria" panose="02040503050406030204" pitchFamily="18" charset="0"/>
                <a:ea typeface="Cambria" panose="02040503050406030204" pitchFamily="18" charset="0"/>
                <a:cs typeface="+mn-cs"/>
              </a:rPr>
              <a:t> </a:t>
            </a:r>
            <a:r>
              <a:rPr kumimoji="0" lang="en-US" altLang="en-US" sz="4400" b="1" i="0" u="none" strike="noStrike" kern="1200" cap="none" spc="0" normalizeH="0" noProof="0" dirty="0" err="1">
                <a:ln>
                  <a:noFill/>
                </a:ln>
                <a:solidFill>
                  <a:srgbClr val="0000CC"/>
                </a:solidFill>
                <a:effectLst/>
                <a:uLnTx/>
                <a:uFillTx/>
                <a:latin typeface="Cambria" panose="02040503050406030204" pitchFamily="18" charset="0"/>
                <a:ea typeface="Cambria" panose="02040503050406030204" pitchFamily="18" charset="0"/>
                <a:cs typeface="+mn-cs"/>
              </a:rPr>
              <a:t>sóc</a:t>
            </a:r>
            <a:r>
              <a:rPr kumimoji="0" lang="en-US" altLang="en-US" sz="4400" b="1" i="0" u="none" strike="noStrike" kern="1200" cap="none" spc="0" normalizeH="0" noProof="0" dirty="0">
                <a:ln>
                  <a:noFill/>
                </a:ln>
                <a:solidFill>
                  <a:srgbClr val="0000CC"/>
                </a:solidFill>
                <a:effectLst/>
                <a:uLnTx/>
                <a:uFillTx/>
                <a:latin typeface="Cambria" panose="02040503050406030204" pitchFamily="18" charset="0"/>
                <a:ea typeface="Cambria" panose="02040503050406030204" pitchFamily="18" charset="0"/>
                <a:cs typeface="+mn-cs"/>
              </a:rPr>
              <a:t> </a:t>
            </a:r>
            <a:r>
              <a:rPr kumimoji="0" lang="en-US" altLang="en-US" sz="4400" b="1" i="0" u="none" strike="noStrike" kern="1200" cap="none" spc="0" normalizeH="0" noProof="0" dirty="0" err="1">
                <a:ln>
                  <a:noFill/>
                </a:ln>
                <a:solidFill>
                  <a:srgbClr val="0000CC"/>
                </a:solidFill>
                <a:effectLst/>
                <a:uLnTx/>
                <a:uFillTx/>
                <a:latin typeface="Cambria" panose="02040503050406030204" pitchFamily="18" charset="0"/>
                <a:ea typeface="Cambria" panose="02040503050406030204" pitchFamily="18" charset="0"/>
                <a:cs typeface="+mn-cs"/>
              </a:rPr>
              <a:t>cây</a:t>
            </a:r>
            <a:r>
              <a:rPr kumimoji="0" lang="en-US" altLang="en-US" sz="4400" b="1" i="0" u="none" strike="noStrike" kern="1200" cap="none" spc="0" normalizeH="0" noProof="0" dirty="0">
                <a:ln>
                  <a:noFill/>
                </a:ln>
                <a:solidFill>
                  <a:srgbClr val="0000CC"/>
                </a:solidFill>
                <a:effectLst/>
                <a:uLnTx/>
                <a:uFillTx/>
                <a:latin typeface="Cambria" panose="02040503050406030204" pitchFamily="18" charset="0"/>
                <a:ea typeface="Cambria" panose="02040503050406030204" pitchFamily="18" charset="0"/>
                <a:cs typeface="+mn-cs"/>
              </a:rPr>
              <a:t> </a:t>
            </a:r>
            <a:r>
              <a:rPr kumimoji="0" lang="en-US" altLang="en-US" sz="4400" b="1" i="0" u="none" strike="noStrike" kern="1200" cap="none" spc="0" normalizeH="0" noProof="0" dirty="0" err="1">
                <a:ln>
                  <a:noFill/>
                </a:ln>
                <a:solidFill>
                  <a:srgbClr val="0000CC"/>
                </a:solidFill>
                <a:effectLst/>
                <a:uLnTx/>
                <a:uFillTx/>
                <a:latin typeface="Cambria" panose="02040503050406030204" pitchFamily="18" charset="0"/>
                <a:ea typeface="Cambria" panose="02040503050406030204" pitchFamily="18" charset="0"/>
                <a:cs typeface="+mn-cs"/>
              </a:rPr>
              <a:t>trồng</a:t>
            </a:r>
            <a:r>
              <a:rPr kumimoji="0" lang="en-US" altLang="en-US" sz="4400" b="1" i="0" u="none" strike="noStrike" kern="1200" cap="none" spc="0" normalizeH="0" noProof="0" dirty="0">
                <a:ln>
                  <a:noFill/>
                </a:ln>
                <a:solidFill>
                  <a:srgbClr val="0000CC"/>
                </a:solidFill>
                <a:effectLst/>
                <a:uLnTx/>
                <a:uFillTx/>
                <a:latin typeface="Cambria" panose="02040503050406030204" pitchFamily="18" charset="0"/>
                <a:ea typeface="Cambria" panose="02040503050406030204" pitchFamily="18" charset="0"/>
                <a:cs typeface="+mn-cs"/>
              </a:rPr>
              <a:t>, </a:t>
            </a:r>
            <a:r>
              <a:rPr kumimoji="0" lang="en-US" altLang="en-US" sz="4400" b="1" i="0" u="none" strike="noStrike" kern="1200" cap="none" spc="0" normalizeH="0" noProof="0" dirty="0" err="1">
                <a:ln>
                  <a:noFill/>
                </a:ln>
                <a:solidFill>
                  <a:srgbClr val="0000CC"/>
                </a:solidFill>
                <a:effectLst/>
                <a:uLnTx/>
                <a:uFillTx/>
                <a:latin typeface="Cambria" panose="02040503050406030204" pitchFamily="18" charset="0"/>
                <a:ea typeface="Cambria" panose="02040503050406030204" pitchFamily="18" charset="0"/>
                <a:cs typeface="+mn-cs"/>
              </a:rPr>
              <a:t>vật</a:t>
            </a:r>
            <a:r>
              <a:rPr kumimoji="0" lang="en-US" altLang="en-US" sz="4400" b="1" i="0" u="none" strike="noStrike" kern="1200" cap="none" spc="0" normalizeH="0" noProof="0" dirty="0">
                <a:ln>
                  <a:noFill/>
                </a:ln>
                <a:solidFill>
                  <a:srgbClr val="0000CC"/>
                </a:solidFill>
                <a:effectLst/>
                <a:uLnTx/>
                <a:uFillTx/>
                <a:latin typeface="Cambria" panose="02040503050406030204" pitchFamily="18" charset="0"/>
                <a:ea typeface="Cambria" panose="02040503050406030204" pitchFamily="18" charset="0"/>
                <a:cs typeface="+mn-cs"/>
              </a:rPr>
              <a:t> </a:t>
            </a:r>
            <a:r>
              <a:rPr kumimoji="0" lang="en-US" altLang="en-US" sz="4400" b="1" i="0" u="none" strike="noStrike" kern="1200" cap="none" spc="0" normalizeH="0" noProof="0" dirty="0" err="1">
                <a:ln>
                  <a:noFill/>
                </a:ln>
                <a:solidFill>
                  <a:srgbClr val="0000CC"/>
                </a:solidFill>
                <a:effectLst/>
                <a:uLnTx/>
                <a:uFillTx/>
                <a:latin typeface="Cambria" panose="02040503050406030204" pitchFamily="18" charset="0"/>
                <a:ea typeface="Cambria" panose="02040503050406030204" pitchFamily="18" charset="0"/>
                <a:cs typeface="+mn-cs"/>
              </a:rPr>
              <a:t>nuôi</a:t>
            </a:r>
            <a:endParaRPr kumimoji="0" lang="vi-VN" altLang="en-US" sz="4400" b="1" i="0" u="none" strike="noStrike" kern="1200" cap="none" spc="0" normalizeH="0" baseline="0" noProof="0" dirty="0">
              <a:ln>
                <a:noFill/>
              </a:ln>
              <a:solidFill>
                <a:srgbClr val="0000CC"/>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04395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sp>
        <p:nvSpPr>
          <p:cNvPr id="17" name="TextBox 16">
            <a:extLst>
              <a:ext uri="{FF2B5EF4-FFF2-40B4-BE49-F238E27FC236}">
                <a16:creationId xmlns:a16="http://schemas.microsoft.com/office/drawing/2014/main" id="{A3C03039-5318-E7AE-660B-97A796724135}"/>
              </a:ext>
            </a:extLst>
          </p:cNvPr>
          <p:cNvSpPr txBox="1"/>
          <p:nvPr/>
        </p:nvSpPr>
        <p:spPr>
          <a:xfrm>
            <a:off x="1228725" y="838200"/>
            <a:ext cx="10325099" cy="954107"/>
          </a:xfrm>
          <a:prstGeom prst="rect">
            <a:avLst/>
          </a:prstGeom>
          <a:noFill/>
        </p:spPr>
        <p:txBody>
          <a:bodyPr wrap="square" rtlCol="0">
            <a:spAutoFit/>
          </a:bodyPr>
          <a:lstStyle/>
          <a:p>
            <a:pPr lvl="0"/>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Thảo</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luận</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xây</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dựng</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kế</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hoạch</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chăm</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sóc</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cây</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trồng</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hoặc</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vật</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nuôi</a:t>
            </a:r>
            <a:r>
              <a:rPr lang="en-US" sz="2800" b="1" dirty="0">
                <a:solidFill>
                  <a:srgbClr val="000000"/>
                </a:solidFill>
                <a:latin typeface="Cambria" panose="02040503050406030204" pitchFamily="18" charset="0"/>
                <a:ea typeface="Cambria" panose="02040503050406030204" pitchFamily="18" charset="0"/>
              </a:rPr>
              <a:t> ở </a:t>
            </a:r>
            <a:r>
              <a:rPr lang="en-US" sz="2800" b="1" dirty="0" err="1">
                <a:solidFill>
                  <a:srgbClr val="000000"/>
                </a:solidFill>
                <a:latin typeface="Cambria" panose="02040503050406030204" pitchFamily="18" charset="0"/>
                <a:ea typeface="Cambria" panose="02040503050406030204" pitchFamily="18" charset="0"/>
              </a:rPr>
              <a:t>nhà</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theo</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gợi</a:t>
            </a:r>
            <a:r>
              <a:rPr lang="en-US" sz="2800" b="1" dirty="0">
                <a:solidFill>
                  <a:srgbClr val="000000"/>
                </a:solidFill>
                <a:latin typeface="Cambria" panose="02040503050406030204" pitchFamily="18" charset="0"/>
                <a:ea typeface="Cambria" panose="02040503050406030204" pitchFamily="18" charset="0"/>
              </a:rPr>
              <a:t> ý </a:t>
            </a:r>
            <a:r>
              <a:rPr lang="en-US" sz="2800" b="1" dirty="0" err="1">
                <a:solidFill>
                  <a:srgbClr val="000000"/>
                </a:solidFill>
                <a:latin typeface="Cambria" panose="02040503050406030204" pitchFamily="18" charset="0"/>
                <a:ea typeface="Cambria" panose="02040503050406030204" pitchFamily="18" charset="0"/>
              </a:rPr>
              <a:t>sau</a:t>
            </a:r>
            <a:r>
              <a:rPr lang="en-US" sz="2800" b="1" dirty="0">
                <a:solidFill>
                  <a:srgbClr val="00000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aphicFrame>
        <p:nvGraphicFramePr>
          <p:cNvPr id="4" name="Table 3">
            <a:extLst>
              <a:ext uri="{FF2B5EF4-FFF2-40B4-BE49-F238E27FC236}">
                <a16:creationId xmlns:a16="http://schemas.microsoft.com/office/drawing/2014/main" id="{2531B4A4-7B9B-FE7D-92E7-E727E88DD014}"/>
              </a:ext>
            </a:extLst>
          </p:cNvPr>
          <p:cNvGraphicFramePr>
            <a:graphicFrameLocks noGrp="1"/>
          </p:cNvGraphicFramePr>
          <p:nvPr>
            <p:extLst>
              <p:ext uri="{D42A27DB-BD31-4B8C-83A1-F6EECF244321}">
                <p14:modId xmlns:p14="http://schemas.microsoft.com/office/powerpoint/2010/main" val="3028892364"/>
              </p:ext>
            </p:extLst>
          </p:nvPr>
        </p:nvGraphicFramePr>
        <p:xfrm>
          <a:off x="990600" y="2197259"/>
          <a:ext cx="10163174" cy="2560320"/>
        </p:xfrm>
        <a:graphic>
          <a:graphicData uri="http://schemas.openxmlformats.org/drawingml/2006/table">
            <a:tbl>
              <a:tblPr/>
              <a:tblGrid>
                <a:gridCol w="2909419">
                  <a:extLst>
                    <a:ext uri="{9D8B030D-6E8A-4147-A177-3AD203B41FA5}">
                      <a16:colId xmlns:a16="http://schemas.microsoft.com/office/drawing/2014/main" val="2664063202"/>
                    </a:ext>
                  </a:extLst>
                </a:gridCol>
                <a:gridCol w="2909419">
                  <a:extLst>
                    <a:ext uri="{9D8B030D-6E8A-4147-A177-3AD203B41FA5}">
                      <a16:colId xmlns:a16="http://schemas.microsoft.com/office/drawing/2014/main" val="33749164"/>
                    </a:ext>
                  </a:extLst>
                </a:gridCol>
                <a:gridCol w="4344336">
                  <a:extLst>
                    <a:ext uri="{9D8B030D-6E8A-4147-A177-3AD203B41FA5}">
                      <a16:colId xmlns:a16="http://schemas.microsoft.com/office/drawing/2014/main" val="2524833033"/>
                    </a:ext>
                  </a:extLst>
                </a:gridCol>
              </a:tblGrid>
              <a:tr h="0">
                <a:tc gridSpan="3">
                  <a:txBody>
                    <a:bodyPr/>
                    <a:lstStyle/>
                    <a:p>
                      <a:pPr algn="ctr"/>
                      <a:r>
                        <a:rPr lang="en-US" sz="2400" b="1" dirty="0" err="1">
                          <a:solidFill>
                            <a:srgbClr val="000000"/>
                          </a:solidFill>
                          <a:effectLst/>
                          <a:latin typeface="Cambria" panose="02040503050406030204" pitchFamily="18" charset="0"/>
                          <a:ea typeface="Cambria" panose="02040503050406030204" pitchFamily="18" charset="0"/>
                        </a:rPr>
                        <a:t>Tên</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cây</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trồng</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hoặc</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vật</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nuôi</a:t>
                      </a:r>
                      <a:r>
                        <a:rPr lang="en-US" sz="2400" b="1" dirty="0">
                          <a:solidFill>
                            <a:srgbClr val="000000"/>
                          </a:solidFill>
                          <a:effectLst/>
                          <a:latin typeface="Cambria" panose="02040503050406030204" pitchFamily="18" charset="0"/>
                          <a:ea typeface="Cambria" panose="020405030504060302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95427380"/>
                  </a:ext>
                </a:extLst>
              </a:tr>
              <a:tr h="0">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Nhu </a:t>
                      </a:r>
                      <a:r>
                        <a:rPr lang="en-US" sz="2400" dirty="0" err="1">
                          <a:solidFill>
                            <a:srgbClr val="000000"/>
                          </a:solidFill>
                          <a:effectLst/>
                          <a:latin typeface="Cambria" panose="02040503050406030204" pitchFamily="18" charset="0"/>
                          <a:ea typeface="Cambria" panose="02040503050406030204" pitchFamily="18" charset="0"/>
                        </a:rPr>
                        <a:t>cầu</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của</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cây</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trồng</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hoặc</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vật</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nuôi</a:t>
                      </a:r>
                      <a:r>
                        <a:rPr lang="en-US" sz="2400" dirty="0">
                          <a:solidFill>
                            <a:srgbClr val="000000"/>
                          </a:solidFill>
                          <a:effectLst/>
                          <a:latin typeface="Cambria" panose="02040503050406030204" pitchFamily="18" charset="0"/>
                          <a:ea typeface="Cambria" panose="02040503050406030204" pitchFamily="18"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rgbClr val="000000"/>
                          </a:solidFill>
                          <a:effectLst/>
                          <a:latin typeface="Cambria" panose="02040503050406030204" pitchFamily="18" charset="0"/>
                          <a:ea typeface="Cambria" panose="02040503050406030204" pitchFamily="18" charset="0"/>
                        </a:rPr>
                        <a:t>Công</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việc</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cần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làm</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Lưu ý khi thực hiện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8002658"/>
                  </a:ext>
                </a:extLst>
              </a:tr>
              <a:tr h="0">
                <a:tc>
                  <a:txBody>
                    <a:bodyPr/>
                    <a:lstStyle/>
                    <a:p>
                      <a:pPr algn="ctr"/>
                      <a:r>
                        <a:rPr lang="vi-VN" sz="2400">
                          <a:solidFill>
                            <a:srgbClr val="000000"/>
                          </a:solidFill>
                          <a:effectLst/>
                          <a:latin typeface="Cambria" panose="02040503050406030204" pitchFamily="18" charset="0"/>
                          <a:ea typeface="Cambria" panose="02040503050406030204" pitchFamily="18" charset="0"/>
                        </a:rPr>
                        <a:t>Nước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400" dirty="0">
                          <a:solidFill>
                            <a:srgbClr val="000000"/>
                          </a:solidFill>
                          <a:effectLst/>
                          <a:latin typeface="Cambria" panose="02040503050406030204" pitchFamily="18" charset="0"/>
                          <a:ea typeface="Cambria" panose="02040503050406030204" pitchFamily="18" charset="0"/>
                        </a:rPr>
                        <a:t>Tưới nước cho cây (cho vật nuôi uống nước)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400" dirty="0">
                          <a:solidFill>
                            <a:srgbClr val="000000"/>
                          </a:solidFill>
                          <a:effectLst/>
                          <a:latin typeface="Cambria" panose="02040503050406030204" pitchFamily="18" charset="0"/>
                          <a:ea typeface="Cambria" panose="02040503050406030204" pitchFamily="18" charset="0"/>
                        </a:rPr>
                        <a:t>Tưới nước vào sáng sớm hoặc chiều tối (cho uống hằng ngày)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0881773"/>
                  </a:ext>
                </a:extLst>
              </a:tr>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5879534"/>
                  </a:ext>
                </a:extLst>
              </a:tr>
            </a:tbl>
          </a:graphicData>
        </a:graphic>
      </p:graphicFrame>
    </p:spTree>
    <p:extLst>
      <p:ext uri="{BB962C8B-B14F-4D97-AF65-F5344CB8AC3E}">
        <p14:creationId xmlns:p14="http://schemas.microsoft.com/office/powerpoint/2010/main" val="4185925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0261C07-C42A-4461-AC00-D0E75B1924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8F7E6103-D4C5-47C3-A6AC-13B86018D4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485" t="8499" r="12098"/>
          <a:stretch/>
        </p:blipFill>
        <p:spPr>
          <a:xfrm flipH="1">
            <a:off x="-163444" y="3272953"/>
            <a:ext cx="3897244" cy="3786393"/>
          </a:xfrm>
          <a:prstGeom prst="rect">
            <a:avLst/>
          </a:prstGeom>
        </p:spPr>
      </p:pic>
      <p:pic>
        <p:nvPicPr>
          <p:cNvPr id="6" name="Picture 5">
            <a:extLst>
              <a:ext uri="{FF2B5EF4-FFF2-40B4-BE49-F238E27FC236}">
                <a16:creationId xmlns:a16="http://schemas.microsoft.com/office/drawing/2014/main" id="{DD20E43D-B3EC-1C6E-95F7-E7D022E4DD04}"/>
              </a:ext>
            </a:extLst>
          </p:cNvPr>
          <p:cNvPicPr>
            <a:picLocks noChangeAspect="1"/>
          </p:cNvPicPr>
          <p:nvPr/>
        </p:nvPicPr>
        <p:blipFill>
          <a:blip r:embed="rId4"/>
          <a:stretch>
            <a:fillRect/>
          </a:stretch>
        </p:blipFill>
        <p:spPr>
          <a:xfrm>
            <a:off x="2587061" y="2156326"/>
            <a:ext cx="7151228" cy="3078747"/>
          </a:xfrm>
          <a:prstGeom prst="rect">
            <a:avLst/>
          </a:prstGeom>
        </p:spPr>
      </p:pic>
    </p:spTree>
    <p:extLst>
      <p:ext uri="{BB962C8B-B14F-4D97-AF65-F5344CB8AC3E}">
        <p14:creationId xmlns:p14="http://schemas.microsoft.com/office/powerpoint/2010/main" val="3974651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grpSp>
        <p:nvGrpSpPr>
          <p:cNvPr id="4" name="Group 3">
            <a:extLst>
              <a:ext uri="{FF2B5EF4-FFF2-40B4-BE49-F238E27FC236}">
                <a16:creationId xmlns:a16="http://schemas.microsoft.com/office/drawing/2014/main" id="{87E911E9-B2D5-BA50-16C5-98BC0582F606}"/>
              </a:ext>
            </a:extLst>
          </p:cNvPr>
          <p:cNvGrpSpPr/>
          <p:nvPr/>
        </p:nvGrpSpPr>
        <p:grpSpPr>
          <a:xfrm flipH="1">
            <a:off x="1014606" y="2600325"/>
            <a:ext cx="2528694" cy="3894330"/>
            <a:chOff x="12843095" y="658761"/>
            <a:chExt cx="3036002" cy="5584723"/>
          </a:xfrm>
        </p:grpSpPr>
        <p:pic>
          <p:nvPicPr>
            <p:cNvPr id="5" name="Picture 2" descr="Cartoon students Royalty Free Vector Image - VectorStock">
              <a:extLst>
                <a:ext uri="{FF2B5EF4-FFF2-40B4-BE49-F238E27FC236}">
                  <a16:creationId xmlns:a16="http://schemas.microsoft.com/office/drawing/2014/main" id="{FE4E118A-8712-BC39-AB77-49AA005A1689}"/>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rtoon students Royalty Free Vector Image - VectorStock">
              <a:extLst>
                <a:ext uri="{FF2B5EF4-FFF2-40B4-BE49-F238E27FC236}">
                  <a16:creationId xmlns:a16="http://schemas.microsoft.com/office/drawing/2014/main" id="{B8E046FD-70FD-4F60-F683-0E2412F90427}"/>
                </a:ext>
              </a:extLst>
            </p:cNvPr>
            <p:cNvPicPr>
              <a:picLocks noChangeAspect="1" noChangeArrowheads="1"/>
            </p:cNvPicPr>
            <p:nvPr/>
          </p:nvPicPr>
          <p:blipFill rotWithShape="1">
            <a:blip r:embed="rId6">
              <a:extLst>
                <a:ext uri="{BEBA8EAE-BF5A-486C-A8C5-ECC9F3942E4B}">
                  <a14:imgProps xmlns:a14="http://schemas.microsoft.com/office/drawing/2010/main">
                    <a14:imgLayer r:embed="rId5">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hiếu niên tiền phong quàng khăn đỏ minh họa">
              <a:extLst>
                <a:ext uri="{FF2B5EF4-FFF2-40B4-BE49-F238E27FC236}">
                  <a16:creationId xmlns:a16="http://schemas.microsoft.com/office/drawing/2014/main" id="{AB79F8EB-50C9-93F2-4406-5E71A1786128}"/>
                </a:ext>
              </a:extLst>
            </p:cNvPr>
            <p:cNvPicPr>
              <a:picLocks noChangeAspect="1" noChangeArrowheads="1"/>
            </p:cNvPicPr>
            <p:nvPr/>
          </p:nvPicPr>
          <p:blipFill rotWithShape="1">
            <a:blip r:embed="rId7" cstate="hqprint">
              <a:extLst>
                <a:ext uri="{BEBA8EAE-BF5A-486C-A8C5-ECC9F3942E4B}">
                  <a14:imgProps xmlns:a14="http://schemas.microsoft.com/office/drawing/2010/main">
                    <a14:imgLayer r:embed="rId8">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Cloud 10">
            <a:extLst>
              <a:ext uri="{FF2B5EF4-FFF2-40B4-BE49-F238E27FC236}">
                <a16:creationId xmlns:a16="http://schemas.microsoft.com/office/drawing/2014/main" id="{BEF1E4A4-9448-2422-A61A-FBE6299F8E40}"/>
              </a:ext>
            </a:extLst>
          </p:cNvPr>
          <p:cNvSpPr/>
          <p:nvPr/>
        </p:nvSpPr>
        <p:spPr>
          <a:xfrm rot="11112132">
            <a:off x="3115396" y="826483"/>
            <a:ext cx="6737633" cy="3456888"/>
          </a:xfrm>
          <a:prstGeom prst="cloud">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7">
            <a:extLst>
              <a:ext uri="{FF2B5EF4-FFF2-40B4-BE49-F238E27FC236}">
                <a16:creationId xmlns:a16="http://schemas.microsoft.com/office/drawing/2014/main" id="{DC1EC7CF-33B9-5B7E-5D25-D5052C8EA38B}"/>
              </a:ext>
            </a:extLst>
          </p:cNvPr>
          <p:cNvSpPr txBox="1">
            <a:spLocks noChangeArrowheads="1"/>
          </p:cNvSpPr>
          <p:nvPr/>
        </p:nvSpPr>
        <p:spPr bwMode="auto">
          <a:xfrm>
            <a:off x="3390899" y="1650785"/>
            <a:ext cx="613075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lvl="0" algn="ctr"/>
            <a:r>
              <a:rPr lang="vi-VN" altLang="en-US" sz="4400" dirty="0">
                <a:latin typeface="Cambria" panose="02040503050406030204" pitchFamily="18" charset="0"/>
                <a:ea typeface="Cambria" panose="02040503050406030204" pitchFamily="18" charset="0"/>
              </a:rPr>
              <a:t>Em cần làm những việc gì để </a:t>
            </a:r>
            <a:r>
              <a:rPr lang="en-US" altLang="en-US" sz="4400" dirty="0" err="1">
                <a:latin typeface="Cambria" panose="02040503050406030204" pitchFamily="18" charset="0"/>
                <a:ea typeface="Cambria" panose="02040503050406030204" pitchFamily="18" charset="0"/>
              </a:rPr>
              <a:t>chăm</a:t>
            </a:r>
            <a:r>
              <a:rPr lang="en-US" altLang="en-US" sz="4400" dirty="0">
                <a:latin typeface="Cambria" panose="02040503050406030204" pitchFamily="18" charset="0"/>
                <a:ea typeface="Cambria" panose="02040503050406030204" pitchFamily="18" charset="0"/>
              </a:rPr>
              <a:t> </a:t>
            </a:r>
            <a:r>
              <a:rPr lang="en-US" altLang="en-US" sz="4400" dirty="0" err="1">
                <a:latin typeface="Cambria" panose="02040503050406030204" pitchFamily="18" charset="0"/>
                <a:ea typeface="Cambria" panose="02040503050406030204" pitchFamily="18" charset="0"/>
              </a:rPr>
              <a:t>sóc</a:t>
            </a:r>
            <a:r>
              <a:rPr lang="en-US" altLang="en-US" sz="4400" dirty="0">
                <a:latin typeface="Cambria" panose="02040503050406030204" pitchFamily="18" charset="0"/>
                <a:ea typeface="Cambria" panose="02040503050406030204" pitchFamily="18" charset="0"/>
              </a:rPr>
              <a:t> </a:t>
            </a:r>
            <a:r>
              <a:rPr lang="vi-VN" altLang="en-US" sz="4400" dirty="0">
                <a:latin typeface="Cambria" panose="02040503050406030204" pitchFamily="18" charset="0"/>
                <a:ea typeface="Cambria" panose="02040503050406030204" pitchFamily="18" charset="0"/>
              </a:rPr>
              <a:t>thú cưng</a:t>
            </a:r>
            <a:r>
              <a:rPr lang="en-US" altLang="en-US" sz="4400" dirty="0">
                <a:latin typeface="Cambria" panose="02040503050406030204" pitchFamily="18" charset="0"/>
                <a:ea typeface="Cambria" panose="02040503050406030204" pitchFamily="18" charset="0"/>
              </a:rPr>
              <a:t> </a:t>
            </a:r>
            <a:r>
              <a:rPr lang="en-US" altLang="en-US" sz="4400" dirty="0" err="1">
                <a:latin typeface="Cambria" panose="02040503050406030204" pitchFamily="18" charset="0"/>
                <a:ea typeface="Cambria" panose="02040503050406030204" pitchFamily="18" charset="0"/>
              </a:rPr>
              <a:t>trong</a:t>
            </a:r>
            <a:r>
              <a:rPr lang="en-US" altLang="en-US" sz="4400" dirty="0">
                <a:latin typeface="Cambria" panose="02040503050406030204" pitchFamily="18" charset="0"/>
                <a:ea typeface="Cambria" panose="02040503050406030204" pitchFamily="18" charset="0"/>
              </a:rPr>
              <a:t> </a:t>
            </a:r>
            <a:r>
              <a:rPr lang="en-US" altLang="en-US" sz="4400" dirty="0" err="1">
                <a:latin typeface="Cambria" panose="02040503050406030204" pitchFamily="18" charset="0"/>
                <a:ea typeface="Cambria" panose="02040503050406030204" pitchFamily="18" charset="0"/>
              </a:rPr>
              <a:t>gia</a:t>
            </a:r>
            <a:r>
              <a:rPr lang="en-US" altLang="en-US" sz="4400" dirty="0">
                <a:latin typeface="Cambria" panose="02040503050406030204" pitchFamily="18" charset="0"/>
                <a:ea typeface="Cambria" panose="02040503050406030204" pitchFamily="18" charset="0"/>
              </a:rPr>
              <a:t> </a:t>
            </a:r>
            <a:r>
              <a:rPr lang="en-US" altLang="en-US" sz="4400" dirty="0" err="1">
                <a:latin typeface="Cambria" panose="02040503050406030204" pitchFamily="18" charset="0"/>
                <a:ea typeface="Cambria" panose="02040503050406030204" pitchFamily="18" charset="0"/>
              </a:rPr>
              <a:t>đình</a:t>
            </a:r>
            <a:r>
              <a:rPr lang="vi-VN" altLang="en-US" sz="4400" dirty="0">
                <a:latin typeface="Cambria" panose="02040503050406030204" pitchFamily="18" charset="0"/>
                <a:ea typeface="Cambria" panose="02040503050406030204" pitchFamily="18" charset="0"/>
              </a:rPr>
              <a:t>?</a:t>
            </a:r>
            <a:endParaRPr kumimoji="0" lang="vi-VN" altLang="en-US" sz="4400" b="1" i="0" u="none" strike="noStrike" kern="1200" cap="none" spc="0" normalizeH="0" baseline="0" noProof="0" dirty="0">
              <a:ln>
                <a:noFill/>
              </a:ln>
              <a:solidFill>
                <a:srgbClr val="0000CC"/>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746425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9F1134F-68A6-46DA-AA10-C327ACE954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4" name="图片 3">
            <a:extLst>
              <a:ext uri="{FF2B5EF4-FFF2-40B4-BE49-F238E27FC236}">
                <a16:creationId xmlns:a16="http://schemas.microsoft.com/office/drawing/2014/main" id="{74F17991-CFA6-4E8E-A724-9846AC08B61F}"/>
              </a:ext>
            </a:extLst>
          </p:cNvPr>
          <p:cNvPicPr>
            <a:picLocks noChangeAspect="1"/>
          </p:cNvPicPr>
          <p:nvPr/>
        </p:nvPicPr>
        <p:blipFill rotWithShape="1">
          <a:blip r:embed="rId3">
            <a:extLst>
              <a:ext uri="{28A0092B-C50C-407E-A947-70E740481C1C}">
                <a14:useLocalDpi xmlns:a14="http://schemas.microsoft.com/office/drawing/2010/main" val="0"/>
              </a:ext>
            </a:extLst>
          </a:blip>
          <a:srcRect l="11382" t="65334" r="64270" b="-1"/>
          <a:stretch/>
        </p:blipFill>
        <p:spPr>
          <a:xfrm>
            <a:off x="9196188" y="1963637"/>
            <a:ext cx="2710059" cy="2722663"/>
          </a:xfrm>
          <a:prstGeom prst="rect">
            <a:avLst/>
          </a:prstGeom>
        </p:spPr>
      </p:pic>
      <p:pic>
        <p:nvPicPr>
          <p:cNvPr id="5" name="图片 4">
            <a:extLst>
              <a:ext uri="{FF2B5EF4-FFF2-40B4-BE49-F238E27FC236}">
                <a16:creationId xmlns:a16="http://schemas.microsoft.com/office/drawing/2014/main" id="{BF7012FD-D768-4CBB-B701-17DD569AE167}"/>
              </a:ext>
            </a:extLst>
          </p:cNvPr>
          <p:cNvPicPr>
            <a:picLocks noChangeAspect="1"/>
          </p:cNvPicPr>
          <p:nvPr/>
        </p:nvPicPr>
        <p:blipFill rotWithShape="1">
          <a:blip r:embed="rId3">
            <a:extLst>
              <a:ext uri="{28A0092B-C50C-407E-A947-70E740481C1C}">
                <a14:useLocalDpi xmlns:a14="http://schemas.microsoft.com/office/drawing/2010/main" val="0"/>
              </a:ext>
            </a:extLst>
          </a:blip>
          <a:srcRect l="40373" t="30025" r="35279" b="35308"/>
          <a:stretch/>
        </p:blipFill>
        <p:spPr>
          <a:xfrm>
            <a:off x="882015" y="4162424"/>
            <a:ext cx="2683096" cy="2695575"/>
          </a:xfrm>
          <a:prstGeom prst="rect">
            <a:avLst/>
          </a:prstGeom>
        </p:spPr>
      </p:pic>
      <p:pic>
        <p:nvPicPr>
          <p:cNvPr id="6" name="图片 5">
            <a:extLst>
              <a:ext uri="{FF2B5EF4-FFF2-40B4-BE49-F238E27FC236}">
                <a16:creationId xmlns:a16="http://schemas.microsoft.com/office/drawing/2014/main" id="{98C63F03-F1D4-461F-8685-005F72CB1A47}"/>
              </a:ext>
            </a:extLst>
          </p:cNvPr>
          <p:cNvPicPr>
            <a:picLocks noChangeAspect="1"/>
          </p:cNvPicPr>
          <p:nvPr/>
        </p:nvPicPr>
        <p:blipFill rotWithShape="1">
          <a:blip r:embed="rId3">
            <a:extLst>
              <a:ext uri="{28A0092B-C50C-407E-A947-70E740481C1C}">
                <a14:useLocalDpi xmlns:a14="http://schemas.microsoft.com/office/drawing/2010/main" val="0"/>
              </a:ext>
            </a:extLst>
          </a:blip>
          <a:srcRect l="68345" t="32667" r="7307" b="32667"/>
          <a:stretch/>
        </p:blipFill>
        <p:spPr>
          <a:xfrm>
            <a:off x="6876494" y="-249719"/>
            <a:ext cx="2476576" cy="2488094"/>
          </a:xfrm>
          <a:prstGeom prst="rect">
            <a:avLst/>
          </a:prstGeom>
        </p:spPr>
      </p:pic>
      <p:pic>
        <p:nvPicPr>
          <p:cNvPr id="11" name="Picture 10">
            <a:extLst>
              <a:ext uri="{FF2B5EF4-FFF2-40B4-BE49-F238E27FC236}">
                <a16:creationId xmlns:a16="http://schemas.microsoft.com/office/drawing/2014/main" id="{17C9C2BC-7ECE-AAE0-4D52-C175A1467BF0}"/>
              </a:ext>
            </a:extLst>
          </p:cNvPr>
          <p:cNvPicPr>
            <a:picLocks noChangeAspect="1"/>
          </p:cNvPicPr>
          <p:nvPr/>
        </p:nvPicPr>
        <p:blipFill>
          <a:blip r:embed="rId4"/>
          <a:stretch>
            <a:fillRect/>
          </a:stretch>
        </p:blipFill>
        <p:spPr>
          <a:xfrm>
            <a:off x="2359595" y="1654262"/>
            <a:ext cx="7358510" cy="920576"/>
          </a:xfrm>
          <a:prstGeom prst="rect">
            <a:avLst/>
          </a:prstGeom>
        </p:spPr>
      </p:pic>
      <p:pic>
        <p:nvPicPr>
          <p:cNvPr id="12" name="Picture 11">
            <a:extLst>
              <a:ext uri="{FF2B5EF4-FFF2-40B4-BE49-F238E27FC236}">
                <a16:creationId xmlns:a16="http://schemas.microsoft.com/office/drawing/2014/main" id="{4DCEFE41-063E-002D-3ADE-BE3BB4B140EE}"/>
              </a:ext>
            </a:extLst>
          </p:cNvPr>
          <p:cNvPicPr>
            <a:picLocks noChangeAspect="1"/>
          </p:cNvPicPr>
          <p:nvPr/>
        </p:nvPicPr>
        <p:blipFill>
          <a:blip r:embed="rId5"/>
          <a:stretch>
            <a:fillRect/>
          </a:stretch>
        </p:blipFill>
        <p:spPr>
          <a:xfrm>
            <a:off x="2034978" y="2490875"/>
            <a:ext cx="7474344" cy="2371550"/>
          </a:xfrm>
          <a:prstGeom prst="rect">
            <a:avLst/>
          </a:prstGeom>
        </p:spPr>
      </p:pic>
      <p:sp>
        <p:nvSpPr>
          <p:cNvPr id="13" name="TextBox 12">
            <a:extLst>
              <a:ext uri="{FF2B5EF4-FFF2-40B4-BE49-F238E27FC236}">
                <a16:creationId xmlns:a16="http://schemas.microsoft.com/office/drawing/2014/main" id="{84DFE2A8-B96D-21F6-8C78-4062101E5F5C}"/>
              </a:ext>
            </a:extLst>
          </p:cNvPr>
          <p:cNvSpPr txBox="1"/>
          <p:nvPr/>
        </p:nvSpPr>
        <p:spPr>
          <a:xfrm>
            <a:off x="5295900" y="4486275"/>
            <a:ext cx="17240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a:t>
            </a:r>
            <a:r>
              <a:rPr lang="en-US" sz="3200" b="1" dirty="0" err="1">
                <a:latin typeface="Cambria" panose="02040503050406030204" pitchFamily="18" charset="0"/>
                <a:ea typeface="Cambria" panose="02040503050406030204" pitchFamily="18" charset="0"/>
              </a:rPr>
              <a:t>Tiết</a:t>
            </a:r>
            <a:r>
              <a:rPr lang="en-US" sz="3200" b="1" dirty="0">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3785627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pic>
        <p:nvPicPr>
          <p:cNvPr id="6" name="图片 5">
            <a:extLst>
              <a:ext uri="{FF2B5EF4-FFF2-40B4-BE49-F238E27FC236}">
                <a16:creationId xmlns:a16="http://schemas.microsoft.com/office/drawing/2014/main" id="{264264CA-DD1A-42C4-ADCD-DE6B057E6D62}"/>
              </a:ext>
            </a:extLst>
          </p:cNvPr>
          <p:cNvPicPr>
            <a:picLocks noChangeAspect="1"/>
          </p:cNvPicPr>
          <p:nvPr/>
        </p:nvPicPr>
        <p:blipFill rotWithShape="1">
          <a:blip r:embed="rId4">
            <a:extLst>
              <a:ext uri="{28A0092B-C50C-407E-A947-70E740481C1C}">
                <a14:useLocalDpi xmlns:a14="http://schemas.microsoft.com/office/drawing/2010/main" val="0"/>
              </a:ext>
            </a:extLst>
          </a:blip>
          <a:srcRect l="38660" t="64301" r="35611" b="1638"/>
          <a:stretch/>
        </p:blipFill>
        <p:spPr>
          <a:xfrm>
            <a:off x="6595171" y="1178865"/>
            <a:ext cx="4817599" cy="4500270"/>
          </a:xfrm>
          <a:prstGeom prst="rect">
            <a:avLst/>
          </a:prstGeom>
        </p:spPr>
      </p:pic>
      <p:sp>
        <p:nvSpPr>
          <p:cNvPr id="7" name="Cloud 6">
            <a:extLst>
              <a:ext uri="{FF2B5EF4-FFF2-40B4-BE49-F238E27FC236}">
                <a16:creationId xmlns:a16="http://schemas.microsoft.com/office/drawing/2014/main" id="{C4F272C9-F0AE-F4B0-2751-DE5BD4B0EDDE}"/>
              </a:ext>
            </a:extLst>
          </p:cNvPr>
          <p:cNvSpPr/>
          <p:nvPr/>
        </p:nvSpPr>
        <p:spPr>
          <a:xfrm rot="11112132">
            <a:off x="800821" y="1378934"/>
            <a:ext cx="6737633" cy="3456888"/>
          </a:xfrm>
          <a:prstGeom prst="cloud">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7">
            <a:extLst>
              <a:ext uri="{FF2B5EF4-FFF2-40B4-BE49-F238E27FC236}">
                <a16:creationId xmlns:a16="http://schemas.microsoft.com/office/drawing/2014/main" id="{F9E67DE8-5B42-BC73-DD6F-88CF1811E33B}"/>
              </a:ext>
            </a:extLst>
          </p:cNvPr>
          <p:cNvSpPr txBox="1">
            <a:spLocks noChangeArrowheads="1"/>
          </p:cNvSpPr>
          <p:nvPr/>
        </p:nvSpPr>
        <p:spPr bwMode="auto">
          <a:xfrm>
            <a:off x="1038224" y="2365161"/>
            <a:ext cx="613075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5400" dirty="0">
                <a:latin typeface="Cambria" panose="02040503050406030204" pitchFamily="18" charset="0"/>
                <a:ea typeface="Cambria" panose="02040503050406030204" pitchFamily="18" charset="0"/>
              </a:rPr>
              <a:t>Hoạt động 1: Chăm sóc </a:t>
            </a:r>
            <a:r>
              <a:rPr lang="en-US" altLang="en-US" sz="5400" dirty="0" err="1">
                <a:latin typeface="Cambria" panose="02040503050406030204" pitchFamily="18" charset="0"/>
                <a:ea typeface="Cambria" panose="02040503050406030204" pitchFamily="18" charset="0"/>
              </a:rPr>
              <a:t>vật</a:t>
            </a:r>
            <a:r>
              <a:rPr lang="en-US" altLang="en-US" sz="5400" dirty="0">
                <a:latin typeface="Cambria" panose="02040503050406030204" pitchFamily="18" charset="0"/>
                <a:ea typeface="Cambria" panose="02040503050406030204" pitchFamily="18" charset="0"/>
              </a:rPr>
              <a:t> </a:t>
            </a:r>
            <a:r>
              <a:rPr lang="en-US" altLang="en-US" sz="5400" dirty="0" err="1">
                <a:latin typeface="Cambria" panose="02040503050406030204" pitchFamily="18" charset="0"/>
                <a:ea typeface="Cambria" panose="02040503050406030204" pitchFamily="18" charset="0"/>
              </a:rPr>
              <a:t>nuôi</a:t>
            </a:r>
            <a:endParaRPr lang="vi-VN" altLang="en-US" sz="5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79846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sp>
        <p:nvSpPr>
          <p:cNvPr id="17" name="TextBox 16">
            <a:extLst>
              <a:ext uri="{FF2B5EF4-FFF2-40B4-BE49-F238E27FC236}">
                <a16:creationId xmlns:a16="http://schemas.microsoft.com/office/drawing/2014/main" id="{A3C03039-5318-E7AE-660B-97A796724135}"/>
              </a:ext>
            </a:extLst>
          </p:cNvPr>
          <p:cNvSpPr txBox="1"/>
          <p:nvPr/>
        </p:nvSpPr>
        <p:spPr>
          <a:xfrm>
            <a:off x="1228725" y="838200"/>
            <a:ext cx="10325099" cy="954107"/>
          </a:xfrm>
          <a:prstGeom prst="rect">
            <a:avLst/>
          </a:prstGeom>
          <a:noFill/>
        </p:spPr>
        <p:txBody>
          <a:bodyPr wrap="square" rtlCol="0">
            <a:spAutoFit/>
          </a:bodyPr>
          <a:lstStyle/>
          <a:p>
            <a:r>
              <a:rPr lang="en-US" sz="2800" b="1" i="0" dirty="0">
                <a:solidFill>
                  <a:srgbClr val="000000"/>
                </a:solidFill>
                <a:effectLst/>
                <a:latin typeface="Cambria" panose="02040503050406030204" pitchFamily="18" charset="0"/>
                <a:ea typeface="Cambria" panose="02040503050406030204" pitchFamily="18" charset="0"/>
              </a:rPr>
              <a:t>Quan </a:t>
            </a:r>
            <a:r>
              <a:rPr lang="en-US" sz="2800" b="1" i="0" dirty="0" err="1">
                <a:solidFill>
                  <a:srgbClr val="000000"/>
                </a:solidFill>
                <a:effectLst/>
                <a:latin typeface="Cambria" panose="02040503050406030204" pitchFamily="18" charset="0"/>
                <a:ea typeface="Cambria" panose="02040503050406030204" pitchFamily="18" charset="0"/>
              </a:rPr>
              <a:t>sát</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hình</a:t>
            </a:r>
            <a:r>
              <a:rPr lang="en-US" sz="2800" b="1" i="0" dirty="0">
                <a:solidFill>
                  <a:srgbClr val="000000"/>
                </a:solidFill>
                <a:effectLst/>
                <a:latin typeface="Cambria" panose="02040503050406030204" pitchFamily="18" charset="0"/>
                <a:ea typeface="Cambria" panose="02040503050406030204" pitchFamily="18" charset="0"/>
              </a:rPr>
              <a:t> 3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nêu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các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công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việc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chăm</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sóc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vật</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nuôi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trong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hình</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Giải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thích</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vì</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sao</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cần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thực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hiện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các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công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việc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chăm</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sóc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đó</a:t>
            </a:r>
            <a:r>
              <a:rPr lang="en-US" sz="2800" b="1" i="0" dirty="0">
                <a:solidFill>
                  <a:srgbClr val="000000"/>
                </a:solidFill>
                <a:effectLst/>
                <a:latin typeface="Cambria" panose="02040503050406030204" pitchFamily="18" charset="0"/>
                <a:ea typeface="Cambria" panose="02040503050406030204" pitchFamily="18" charset="0"/>
              </a:rPr>
              <a:t>.</a:t>
            </a:r>
            <a:endParaRPr lang="en-US" sz="2800" b="1" dirty="0">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96DF7A1E-5FEE-3732-4B49-1966D04BCDA0}"/>
              </a:ext>
            </a:extLst>
          </p:cNvPr>
          <p:cNvPicPr>
            <a:picLocks noChangeAspect="1"/>
          </p:cNvPicPr>
          <p:nvPr/>
        </p:nvPicPr>
        <p:blipFill>
          <a:blip r:embed="rId4"/>
          <a:stretch>
            <a:fillRect/>
          </a:stretch>
        </p:blipFill>
        <p:spPr>
          <a:xfrm>
            <a:off x="1066800" y="2243137"/>
            <a:ext cx="5123604" cy="3033713"/>
          </a:xfrm>
          <a:prstGeom prst="rect">
            <a:avLst/>
          </a:prstGeom>
        </p:spPr>
      </p:pic>
      <p:pic>
        <p:nvPicPr>
          <p:cNvPr id="22" name="Picture 21">
            <a:extLst>
              <a:ext uri="{FF2B5EF4-FFF2-40B4-BE49-F238E27FC236}">
                <a16:creationId xmlns:a16="http://schemas.microsoft.com/office/drawing/2014/main" id="{FA87440A-85BA-50F8-B272-1B8245F977A4}"/>
              </a:ext>
            </a:extLst>
          </p:cNvPr>
          <p:cNvPicPr>
            <a:picLocks noChangeAspect="1"/>
          </p:cNvPicPr>
          <p:nvPr/>
        </p:nvPicPr>
        <p:blipFill>
          <a:blip r:embed="rId5"/>
          <a:stretch>
            <a:fillRect/>
          </a:stretch>
        </p:blipFill>
        <p:spPr>
          <a:xfrm>
            <a:off x="6410325" y="2257426"/>
            <a:ext cx="4876800" cy="3176262"/>
          </a:xfrm>
          <a:prstGeom prst="rect">
            <a:avLst/>
          </a:prstGeom>
        </p:spPr>
      </p:pic>
    </p:spTree>
    <p:extLst>
      <p:ext uri="{BB962C8B-B14F-4D97-AF65-F5344CB8AC3E}">
        <p14:creationId xmlns:p14="http://schemas.microsoft.com/office/powerpoint/2010/main" val="760001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grpSp>
        <p:nvGrpSpPr>
          <p:cNvPr id="4" name="Group 3">
            <a:extLst>
              <a:ext uri="{FF2B5EF4-FFF2-40B4-BE49-F238E27FC236}">
                <a16:creationId xmlns:a16="http://schemas.microsoft.com/office/drawing/2014/main" id="{6A053617-8933-574E-E9AF-F2B110F1858D}"/>
              </a:ext>
            </a:extLst>
          </p:cNvPr>
          <p:cNvGrpSpPr/>
          <p:nvPr/>
        </p:nvGrpSpPr>
        <p:grpSpPr>
          <a:xfrm>
            <a:off x="3084167" y="638175"/>
            <a:ext cx="8126758" cy="2219349"/>
            <a:chOff x="4350992" y="1465690"/>
            <a:chExt cx="7115894" cy="1164494"/>
          </a:xfrm>
        </p:grpSpPr>
        <p:sp>
          <p:nvSpPr>
            <p:cNvPr id="6" name="Rounded Rectangle 12">
              <a:extLst>
                <a:ext uri="{FF2B5EF4-FFF2-40B4-BE49-F238E27FC236}">
                  <a16:creationId xmlns:a16="http://schemas.microsoft.com/office/drawing/2014/main" id="{6637EAAD-F7FC-B568-E0F5-DA4C16DEA691}"/>
                </a:ext>
              </a:extLst>
            </p:cNvPr>
            <p:cNvSpPr/>
            <p:nvPr/>
          </p:nvSpPr>
          <p:spPr>
            <a:xfrm>
              <a:off x="4350992" y="1465690"/>
              <a:ext cx="7115894" cy="1164494"/>
            </a:xfrm>
            <a:prstGeom prst="roundRect">
              <a:avLst/>
            </a:prstGeom>
            <a:solidFill>
              <a:schemeClr val="accent6">
                <a:lumMod val="20000"/>
                <a:lumOff val="8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a:ea typeface="+mn-ea"/>
                <a:cs typeface="+mn-cs"/>
              </a:endParaRPr>
            </a:p>
          </p:txBody>
        </p:sp>
        <p:sp>
          <p:nvSpPr>
            <p:cNvPr id="7" name="TextBox 6">
              <a:extLst>
                <a:ext uri="{FF2B5EF4-FFF2-40B4-BE49-F238E27FC236}">
                  <a16:creationId xmlns:a16="http://schemas.microsoft.com/office/drawing/2014/main" id="{3F11DD60-83B4-6B90-915A-7B9CF6312599}"/>
                </a:ext>
              </a:extLst>
            </p:cNvPr>
            <p:cNvSpPr txBox="1"/>
            <p:nvPr/>
          </p:nvSpPr>
          <p:spPr>
            <a:xfrm>
              <a:off x="4590751" y="1496322"/>
              <a:ext cx="6629958" cy="1081987"/>
            </a:xfrm>
            <a:prstGeom prst="rect">
              <a:avLst/>
            </a:prstGeom>
            <a:noFill/>
          </p:spPr>
          <p:txBody>
            <a:bodyPr wrap="square" rtlCol="0">
              <a:spAutoFit/>
            </a:bodyPr>
            <a:lstStyle/>
            <a:p>
              <a:pPr marL="0" marR="0" algn="just">
                <a:spcBef>
                  <a:spcPts val="0"/>
                </a:spcBef>
                <a:spcAft>
                  <a:spcPts val="0"/>
                </a:spcAft>
              </a:pPr>
              <a:r>
                <a:rPr lang="en-US" sz="3200" b="1" dirty="0">
                  <a:solidFill>
                    <a:srgbClr val="002060"/>
                  </a:solidFill>
                  <a:effectLst/>
                  <a:latin typeface="Cambria" panose="02040503050406030204" pitchFamily="18" charset="0"/>
                  <a:ea typeface="Cambria" panose="02040503050406030204" pitchFamily="18" charset="0"/>
                </a:rPr>
                <a:t>1. </a:t>
              </a:r>
              <a:r>
                <a:rPr lang="vi-VN" sz="3200" b="1" dirty="0">
                  <a:solidFill>
                    <a:srgbClr val="002060"/>
                  </a:solidFill>
                  <a:effectLst/>
                  <a:latin typeface="Cambria" panose="02040503050406030204" pitchFamily="18" charset="0"/>
                  <a:ea typeface="Cambria" panose="02040503050406030204" pitchFamily="18" charset="0"/>
                </a:rPr>
                <a:t>Em hãy kể các công việc chăm sóc một vật nuôi của gia đình em hoặc người thân. Các công việc chăm sóc đó đáp ứng nhu cầu sống nào của con vật?</a:t>
              </a:r>
              <a:endParaRPr lang="en-US" sz="3200" b="1" dirty="0">
                <a:solidFill>
                  <a:srgbClr val="002060"/>
                </a:solidFill>
                <a:effectLst/>
                <a:latin typeface="Cambria" panose="02040503050406030204" pitchFamily="18" charset="0"/>
                <a:ea typeface="Cambria" panose="02040503050406030204" pitchFamily="18" charset="0"/>
              </a:endParaRPr>
            </a:p>
          </p:txBody>
        </p:sp>
      </p:grpSp>
      <p:pic>
        <p:nvPicPr>
          <p:cNvPr id="8" name="Google Shape;213;p8" descr="3 Em Bé Học Bài, Đọc Sách - KhoThietKe.Net">
            <a:extLst>
              <a:ext uri="{FF2B5EF4-FFF2-40B4-BE49-F238E27FC236}">
                <a16:creationId xmlns:a16="http://schemas.microsoft.com/office/drawing/2014/main" id="{975602EF-554F-9A8E-AAB5-92C70B2D95AC}"/>
              </a:ext>
            </a:extLst>
          </p:cNvPr>
          <p:cNvPicPr preferRelativeResize="0"/>
          <p:nvPr/>
        </p:nvPicPr>
        <p:blipFill rotWithShape="1">
          <a:blip r:embed="rId4">
            <a:alphaModFix/>
          </a:blip>
          <a:srcRect/>
          <a:stretch/>
        </p:blipFill>
        <p:spPr>
          <a:xfrm>
            <a:off x="796613" y="2870985"/>
            <a:ext cx="3608539" cy="3057244"/>
          </a:xfrm>
          <a:prstGeom prst="rect">
            <a:avLst/>
          </a:prstGeom>
          <a:noFill/>
          <a:ln>
            <a:noFill/>
          </a:ln>
        </p:spPr>
      </p:pic>
    </p:spTree>
    <p:extLst>
      <p:ext uri="{BB962C8B-B14F-4D97-AF65-F5344CB8AC3E}">
        <p14:creationId xmlns:p14="http://schemas.microsoft.com/office/powerpoint/2010/main" val="2869318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pic>
        <p:nvPicPr>
          <p:cNvPr id="4" name="Picture 3">
            <a:extLst>
              <a:ext uri="{FF2B5EF4-FFF2-40B4-BE49-F238E27FC236}">
                <a16:creationId xmlns:a16="http://schemas.microsoft.com/office/drawing/2014/main" id="{73121687-598C-B6DC-C8E7-12FCAF3F59B0}"/>
              </a:ext>
            </a:extLst>
          </p:cNvPr>
          <p:cNvPicPr>
            <a:picLocks noChangeAspect="1"/>
          </p:cNvPicPr>
          <p:nvPr/>
        </p:nvPicPr>
        <p:blipFill>
          <a:blip r:embed="rId4"/>
          <a:stretch>
            <a:fillRect/>
          </a:stretch>
        </p:blipFill>
        <p:spPr>
          <a:xfrm>
            <a:off x="932180" y="3204455"/>
            <a:ext cx="3573145" cy="2901334"/>
          </a:xfrm>
          <a:prstGeom prst="rect">
            <a:avLst/>
          </a:prstGeom>
        </p:spPr>
      </p:pic>
      <p:sp>
        <p:nvSpPr>
          <p:cNvPr id="6" name="Speech Bubble: Rectangle with Corners Rounded 4">
            <a:extLst>
              <a:ext uri="{FF2B5EF4-FFF2-40B4-BE49-F238E27FC236}">
                <a16:creationId xmlns:a16="http://schemas.microsoft.com/office/drawing/2014/main" id="{6E21916A-8E1B-FD4D-6D31-6D73A8EF51BD}"/>
              </a:ext>
            </a:extLst>
          </p:cNvPr>
          <p:cNvSpPr/>
          <p:nvPr/>
        </p:nvSpPr>
        <p:spPr>
          <a:xfrm flipH="1">
            <a:off x="4124324" y="1171575"/>
            <a:ext cx="7496175" cy="2606785"/>
          </a:xfrm>
          <a:prstGeom prst="wedgeRoundRectCallout">
            <a:avLst>
              <a:gd name="adj1" fmla="val 42483"/>
              <a:gd name="adj2" fmla="val 58854"/>
              <a:gd name="adj3" fmla="val 16667"/>
            </a:avLst>
          </a:prstGeom>
          <a:solidFill>
            <a:schemeClr val="accent6">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dirty="0">
                <a:solidFill>
                  <a:srgbClr val="002060"/>
                </a:solidFill>
                <a:latin typeface="Cambria" panose="02040503050406030204" pitchFamily="18" charset="0"/>
                <a:ea typeface="Cambria" panose="02040503050406030204" pitchFamily="18" charset="0"/>
              </a:rPr>
              <a:t>2. Đề xuất các công việc cần làm để chăm sóc vật nuôi trong các trường hợp sau:</a:t>
            </a:r>
            <a:endParaRPr lang="en-US" sz="3200" dirty="0">
              <a:solidFill>
                <a:srgbClr val="002060"/>
              </a:solidFill>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nl-NL" sz="3200" b="1" dirty="0">
                <a:solidFill>
                  <a:srgbClr val="002060"/>
                </a:solidFill>
                <a:latin typeface="Cambria" panose="02040503050406030204" pitchFamily="18" charset="0"/>
                <a:ea typeface="Cambria" panose="02040503050406030204" pitchFamily="18" charset="0"/>
              </a:rPr>
              <a:t>Khi vật nuôi đói hay khát.</a:t>
            </a:r>
            <a:endParaRPr lang="en-US" sz="3200" b="1" dirty="0">
              <a:solidFill>
                <a:srgbClr val="002060"/>
              </a:solidFill>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nl-NL" sz="3200" b="1" dirty="0">
                <a:solidFill>
                  <a:srgbClr val="002060"/>
                </a:solidFill>
                <a:latin typeface="Cambria" panose="02040503050406030204" pitchFamily="18" charset="0"/>
                <a:ea typeface="Cambria" panose="02040503050406030204" pitchFamily="18" charset="0"/>
              </a:rPr>
              <a:t>Khi thời tiết nắng nóng.</a:t>
            </a:r>
            <a:endParaRPr lang="en-US" sz="3200" b="1" dirty="0">
              <a:solidFill>
                <a:srgbClr val="002060"/>
              </a:solidFill>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nl-NL" sz="3200" b="1" dirty="0">
                <a:solidFill>
                  <a:srgbClr val="002060"/>
                </a:solidFill>
                <a:latin typeface="Cambria" panose="02040503050406030204" pitchFamily="18" charset="0"/>
                <a:ea typeface="Cambria" panose="02040503050406030204" pitchFamily="18" charset="0"/>
              </a:rPr>
              <a:t>Khi thời tiết lạnh giá.</a:t>
            </a:r>
            <a:endParaRPr lang="en-US" sz="32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38917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sp>
        <p:nvSpPr>
          <p:cNvPr id="5" name="Rectangle 4">
            <a:extLst>
              <a:ext uri="{FF2B5EF4-FFF2-40B4-BE49-F238E27FC236}">
                <a16:creationId xmlns:a16="http://schemas.microsoft.com/office/drawing/2014/main" id="{4BD34404-8A61-645C-D59E-9EC5AF6C2763}"/>
              </a:ext>
            </a:extLst>
          </p:cNvPr>
          <p:cNvSpPr/>
          <p:nvPr/>
        </p:nvSpPr>
        <p:spPr>
          <a:xfrm>
            <a:off x="1362075" y="1152526"/>
            <a:ext cx="9715500" cy="1266824"/>
          </a:xfrm>
          <a:prstGeom prst="rect">
            <a:avLst/>
          </a:prstGeom>
          <a:solidFill>
            <a:schemeClr val="accent6">
              <a:lumMod val="20000"/>
              <a:lumOff val="80000"/>
            </a:schemeClr>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ln w="0"/>
                <a:solidFill>
                  <a:srgbClr val="002060"/>
                </a:solidFill>
                <a:latin typeface="Cambria" panose="02040503050406030204" pitchFamily="18" charset="0"/>
                <a:ea typeface="Cambria" panose="02040503050406030204" pitchFamily="18" charset="0"/>
              </a:rPr>
              <a:t>Khi vật nuôi đói hay khát: </a:t>
            </a:r>
            <a:r>
              <a:rPr lang="vi-VN" sz="3600" dirty="0">
                <a:ln w="0"/>
                <a:solidFill>
                  <a:srgbClr val="002060"/>
                </a:solidFill>
                <a:latin typeface="Cambria" panose="02040503050406030204" pitchFamily="18" charset="0"/>
                <a:ea typeface="Cambria" panose="02040503050406030204" pitchFamily="18" charset="0"/>
              </a:rPr>
              <a:t>cần cho vật nuôi thức ăn đủ và phù hợp, cho nước uống đủ, sạch.</a:t>
            </a:r>
            <a:endParaRPr kumimoji="0" lang="en-US" sz="3600" i="1" u="none" strike="noStrike" kern="1200" cap="none" spc="0" normalizeH="0" baseline="0" noProof="0" dirty="0">
              <a:ln w="0"/>
              <a:solidFill>
                <a:srgbClr val="002060"/>
              </a:solidFill>
              <a:effectLst/>
              <a:uLnTx/>
              <a:uFillTx/>
              <a:latin typeface="Cambria" panose="02040503050406030204" pitchFamily="18" charset="0"/>
              <a:ea typeface="Cambria" panose="02040503050406030204" pitchFamily="18" charset="0"/>
            </a:endParaRPr>
          </a:p>
        </p:txBody>
      </p:sp>
      <p:pic>
        <p:nvPicPr>
          <p:cNvPr id="3074" name="Picture 2" descr="Bí quyết giúp bạn chăm sóc chó cưng khỏe mạnh">
            <a:extLst>
              <a:ext uri="{FF2B5EF4-FFF2-40B4-BE49-F238E27FC236}">
                <a16:creationId xmlns:a16="http://schemas.microsoft.com/office/drawing/2014/main" id="{71913663-9D01-5B6F-614B-4C47113846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8450" y="2879908"/>
            <a:ext cx="4248150" cy="28303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inh dưỡng cho heo con, bà con chăn nuôi cần biết - Thuốc thú y và Thủy sản  Mebipha">
            <a:extLst>
              <a:ext uri="{FF2B5EF4-FFF2-40B4-BE49-F238E27FC236}">
                <a16:creationId xmlns:a16="http://schemas.microsoft.com/office/drawing/2014/main" id="{3F79DC6B-B455-DF26-9644-F989933525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2152" y="2819401"/>
            <a:ext cx="4642423" cy="2831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070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par>
                                <p:cTn id="13" presetID="10"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sp>
        <p:nvSpPr>
          <p:cNvPr id="5" name="Rectangle 4">
            <a:extLst>
              <a:ext uri="{FF2B5EF4-FFF2-40B4-BE49-F238E27FC236}">
                <a16:creationId xmlns:a16="http://schemas.microsoft.com/office/drawing/2014/main" id="{4BD34404-8A61-645C-D59E-9EC5AF6C2763}"/>
              </a:ext>
            </a:extLst>
          </p:cNvPr>
          <p:cNvSpPr/>
          <p:nvPr/>
        </p:nvSpPr>
        <p:spPr>
          <a:xfrm>
            <a:off x="1162050" y="762000"/>
            <a:ext cx="10125075" cy="1390650"/>
          </a:xfrm>
          <a:prstGeom prst="rect">
            <a:avLst/>
          </a:prstGeom>
          <a:solidFill>
            <a:schemeClr val="accent6">
              <a:lumMod val="20000"/>
              <a:lumOff val="80000"/>
            </a:schemeClr>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ln w="0"/>
                <a:solidFill>
                  <a:srgbClr val="002060"/>
                </a:solidFill>
                <a:latin typeface="Cambria" panose="02040503050406030204" pitchFamily="18" charset="0"/>
                <a:ea typeface="Cambria" panose="02040503050406030204" pitchFamily="18" charset="0"/>
              </a:rPr>
              <a:t>Khi thời tiết nắng nóng: </a:t>
            </a:r>
            <a:r>
              <a:rPr lang="vi-VN" sz="3600" dirty="0">
                <a:ln w="0"/>
                <a:solidFill>
                  <a:srgbClr val="002060"/>
                </a:solidFill>
                <a:latin typeface="Cambria" panose="02040503050406030204" pitchFamily="18" charset="0"/>
                <a:ea typeface="Cambria" panose="02040503050406030204" pitchFamily="18" charset="0"/>
              </a:rPr>
              <a:t>tắm mát, cho uống đủ nước, ở trong chuồng trại thoáng mát ...</a:t>
            </a:r>
            <a:endParaRPr kumimoji="0" lang="en-US" sz="3600" i="1" u="none" strike="noStrike" kern="1200" cap="none" spc="0" normalizeH="0" baseline="0" noProof="0" dirty="0">
              <a:ln w="0"/>
              <a:solidFill>
                <a:srgbClr val="002060"/>
              </a:solidFill>
              <a:effectLst/>
              <a:uLnTx/>
              <a:uFillTx/>
              <a:latin typeface="Cambria" panose="02040503050406030204" pitchFamily="18" charset="0"/>
              <a:ea typeface="Cambria" panose="02040503050406030204" pitchFamily="18" charset="0"/>
            </a:endParaRPr>
          </a:p>
        </p:txBody>
      </p:sp>
      <p:pic>
        <p:nvPicPr>
          <p:cNvPr id="5122" name="Picture 2" descr="Biện pháp chống nắng nóng cho đàn vật nuôi | baoninhbinh.org.vn">
            <a:extLst>
              <a:ext uri="{FF2B5EF4-FFF2-40B4-BE49-F238E27FC236}">
                <a16:creationId xmlns:a16="http://schemas.microsoft.com/office/drawing/2014/main" id="{733565D0-F827-F7A8-463E-726E442BFE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2275" y="2337196"/>
            <a:ext cx="6648450" cy="373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23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sp>
        <p:nvSpPr>
          <p:cNvPr id="5" name="Rectangle 4">
            <a:extLst>
              <a:ext uri="{FF2B5EF4-FFF2-40B4-BE49-F238E27FC236}">
                <a16:creationId xmlns:a16="http://schemas.microsoft.com/office/drawing/2014/main" id="{4BD34404-8A61-645C-D59E-9EC5AF6C2763}"/>
              </a:ext>
            </a:extLst>
          </p:cNvPr>
          <p:cNvSpPr/>
          <p:nvPr/>
        </p:nvSpPr>
        <p:spPr>
          <a:xfrm>
            <a:off x="1162050" y="762000"/>
            <a:ext cx="10125075" cy="1390650"/>
          </a:xfrm>
          <a:prstGeom prst="rect">
            <a:avLst/>
          </a:prstGeom>
          <a:solidFill>
            <a:schemeClr val="accent6">
              <a:lumMod val="20000"/>
              <a:lumOff val="80000"/>
            </a:schemeClr>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ln w="0"/>
                <a:solidFill>
                  <a:srgbClr val="002060"/>
                </a:solidFill>
                <a:latin typeface="Cambria" panose="02040503050406030204" pitchFamily="18" charset="0"/>
                <a:ea typeface="Cambria" panose="02040503050406030204" pitchFamily="18" charset="0"/>
              </a:rPr>
              <a:t>Khi thời tiết lạnh giá: </a:t>
            </a:r>
            <a:r>
              <a:rPr lang="vi-VN" sz="3200" dirty="0">
                <a:ln w="0"/>
                <a:solidFill>
                  <a:srgbClr val="002060"/>
                </a:solidFill>
                <a:latin typeface="Cambria" panose="02040503050406030204" pitchFamily="18" charset="0"/>
                <a:ea typeface="Cambria" panose="02040503050406030204" pitchFamily="18" charset="0"/>
              </a:rPr>
              <a:t>không thả vật nuôi, che chuồng trại tránh gió, mặc ấm, sưởi ấm cho vật nuôi, cho ăn no,....</a:t>
            </a:r>
            <a:endParaRPr kumimoji="0" lang="en-US" sz="3600" i="1" u="none" strike="noStrike" kern="1200" cap="none" spc="0" normalizeH="0" baseline="0" noProof="0" dirty="0">
              <a:ln w="0"/>
              <a:solidFill>
                <a:srgbClr val="002060"/>
              </a:solidFill>
              <a:effectLst/>
              <a:uLnTx/>
              <a:uFillTx/>
              <a:latin typeface="Cambria" panose="02040503050406030204" pitchFamily="18" charset="0"/>
              <a:ea typeface="Cambria" panose="02040503050406030204" pitchFamily="18" charset="0"/>
            </a:endParaRPr>
          </a:p>
        </p:txBody>
      </p:sp>
      <p:pic>
        <p:nvPicPr>
          <p:cNvPr id="6146" name="Picture 2" descr="Văn Yên quyết tâm giữ vững đàn gia súc">
            <a:extLst>
              <a:ext uri="{FF2B5EF4-FFF2-40B4-BE49-F238E27FC236}">
                <a16:creationId xmlns:a16="http://schemas.microsoft.com/office/drawing/2014/main" id="{AE2CF280-3CC5-044F-3340-C61AAB4FF4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1965" y="2625696"/>
            <a:ext cx="4679967" cy="265198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Kỹ thuật sưởi ấm cho gà">
            <a:extLst>
              <a:ext uri="{FF2B5EF4-FFF2-40B4-BE49-F238E27FC236}">
                <a16:creationId xmlns:a16="http://schemas.microsoft.com/office/drawing/2014/main" id="{F5F749B1-94F2-B44E-B434-333822840C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6476" y="2665345"/>
            <a:ext cx="4363984" cy="2662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82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par>
                                <p:cTn id="13" presetID="10" presetClass="entr" presetSubtype="0" fill="hold" nodeType="with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fade">
                                      <p:cBhvr>
                                        <p:cTn id="15"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300</Words>
  <Application>Microsoft Office PowerPoint</Application>
  <PresentationFormat>Widescreen</PresentationFormat>
  <Paragraphs>24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45</cp:revision>
  <dcterms:created xsi:type="dcterms:W3CDTF">2023-10-25T08:48:06Z</dcterms:created>
  <dcterms:modified xsi:type="dcterms:W3CDTF">2026-01-12T11:38:29Z</dcterms:modified>
</cp:coreProperties>
</file>