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57" r:id="rId4"/>
    <p:sldId id="269" r:id="rId5"/>
    <p:sldId id="260" r:id="rId6"/>
    <p:sldId id="287" r:id="rId7"/>
    <p:sldId id="259" r:id="rId8"/>
    <p:sldId id="301" r:id="rId9"/>
    <p:sldId id="302" r:id="rId10"/>
    <p:sldId id="303" r:id="rId11"/>
    <p:sldId id="305" r:id="rId12"/>
    <p:sldId id="262" r:id="rId13"/>
    <p:sldId id="306" r:id="rId14"/>
    <p:sldId id="307" r:id="rId15"/>
    <p:sldId id="308" r:id="rId16"/>
    <p:sldId id="310" r:id="rId17"/>
    <p:sldId id="311" r:id="rId18"/>
    <p:sldId id="263" r:id="rId19"/>
    <p:sldId id="312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9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1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1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4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3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9D985DC-BC77-78E3-E4DC-25EB233256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24" y="200025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D0A1-8294-4AF3-A900-55626C9D01E0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0C7E-0326-4FCC-944F-886AF8DFA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slide" Target="slide18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slide" Target="slide18.xml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11" Type="http://schemas.openxmlformats.org/officeDocument/2006/relationships/image" Target="../media/image40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11" Type="http://schemas.openxmlformats.org/officeDocument/2006/relationships/image" Target="../media/image40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28.svg"/><Relationship Id="rId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28.svg"/><Relationship Id="rId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69A67A-B173-4A86-8DB2-00402C628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973" r="12452" b="25905"/>
          <a:stretch/>
        </p:blipFill>
        <p:spPr>
          <a:xfrm rot="16200000" flipH="1">
            <a:off x="2644605" y="-2689394"/>
            <a:ext cx="6902792" cy="12191999"/>
          </a:xfrm>
          <a:prstGeom prst="rect">
            <a:avLst/>
          </a:prstGeom>
          <a:noFill/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52679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467704" y="2706129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207980" y="-549558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675214" y="3341156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840809" y="-303945"/>
            <a:ext cx="3142875" cy="36059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6402684" y="3425504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7A392D0-B5DC-4AD6-AD03-20EA474BB0EB}"/>
              </a:ext>
            </a:extLst>
          </p:cNvPr>
          <p:cNvGrpSpPr/>
          <p:nvPr/>
        </p:nvGrpSpPr>
        <p:grpSpPr>
          <a:xfrm>
            <a:off x="4321302" y="1340582"/>
            <a:ext cx="3602567" cy="777054"/>
            <a:chOff x="4294717" y="1750325"/>
            <a:chExt cx="3602567" cy="77705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7519F3-23D1-4330-9549-E14F4B739976}"/>
                </a:ext>
              </a:extLst>
            </p:cNvPr>
            <p:cNvSpPr txBox="1"/>
            <p:nvPr/>
          </p:nvSpPr>
          <p:spPr>
            <a:xfrm>
              <a:off x="4623142" y="1750325"/>
              <a:ext cx="2987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</a:t>
              </a:r>
              <a:endParaRPr kumimoji="0" lang="zh-CN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7037433-BD07-42C9-BDA9-99E5286680B4}"/>
                </a:ext>
              </a:extLst>
            </p:cNvPr>
            <p:cNvSpPr/>
            <p:nvPr/>
          </p:nvSpPr>
          <p:spPr>
            <a:xfrm>
              <a:off x="4294717" y="2458197"/>
              <a:ext cx="3602567" cy="691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A1D471B-B5BC-8E45-BAB0-32DA22256ECA}"/>
              </a:ext>
            </a:extLst>
          </p:cNvPr>
          <p:cNvSpPr/>
          <p:nvPr/>
        </p:nvSpPr>
        <p:spPr>
          <a:xfrm>
            <a:off x="1937794" y="2705173"/>
            <a:ext cx="9047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CUỐI HỌC KÌ 1</a:t>
            </a:r>
            <a:endParaRPr kumimoji="0" lang="en-V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1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7BCCAD-E217-EF0B-6AF6-DD47307AF0EC}"/>
              </a:ext>
            </a:extLst>
          </p:cNvPr>
          <p:cNvGrpSpPr/>
          <p:nvPr/>
        </p:nvGrpSpPr>
        <p:grpSpPr>
          <a:xfrm>
            <a:off x="1237821" y="1084502"/>
            <a:ext cx="9626886" cy="1446218"/>
            <a:chOff x="1062408" y="2539999"/>
            <a:chExt cx="10219585" cy="19838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AACE5A-DB44-E92E-F5C5-DC229CBC69F4}"/>
                </a:ext>
              </a:extLst>
            </p:cNvPr>
            <p:cNvGrpSpPr/>
            <p:nvPr/>
          </p:nvGrpSpPr>
          <p:grpSpPr>
            <a:xfrm>
              <a:off x="1062408" y="2539999"/>
              <a:ext cx="10219585" cy="1983837"/>
              <a:chOff x="986208" y="774696"/>
              <a:chExt cx="10219585" cy="563153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05B2B5D-4D57-EF6A-5474-192DEF334C89}"/>
                  </a:ext>
                </a:extLst>
              </p:cNvPr>
              <p:cNvGrpSpPr/>
              <p:nvPr/>
            </p:nvGrpSpPr>
            <p:grpSpPr>
              <a:xfrm>
                <a:off x="986208" y="774696"/>
                <a:ext cx="10219585" cy="5631539"/>
                <a:chOff x="986208" y="774696"/>
                <a:chExt cx="10219585" cy="563153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8B7B47F4-ED98-2F45-929B-BFFA80DE985B}"/>
                    </a:ext>
                  </a:extLst>
                </p:cNvPr>
                <p:cNvSpPr/>
                <p:nvPr/>
              </p:nvSpPr>
              <p:spPr>
                <a:xfrm>
                  <a:off x="986208" y="774696"/>
                  <a:ext cx="10219585" cy="5631539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4979E5E-2C79-4CA3-0625-4DE5339A0882}"/>
                    </a:ext>
                  </a:extLst>
                </p:cNvPr>
                <p:cNvSpPr/>
                <p:nvPr/>
              </p:nvSpPr>
              <p:spPr>
                <a:xfrm>
                  <a:off x="1161143" y="957490"/>
                  <a:ext cx="9869714" cy="494302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4C976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标题 1">
                <a:extLst>
                  <a:ext uri="{FF2B5EF4-FFF2-40B4-BE49-F238E27FC236}">
                    <a16:creationId xmlns:a16="http://schemas.microsoft.com/office/drawing/2014/main" id="{2B3131CB-9503-ABE5-440D-DD4A6E916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B095DB-EEB4-DF98-047B-85580766B807}"/>
                </a:ext>
              </a:extLst>
            </p:cNvPr>
            <p:cNvSpPr/>
            <p:nvPr/>
          </p:nvSpPr>
          <p:spPr>
            <a:xfrm>
              <a:off x="1352551" y="2654996"/>
              <a:ext cx="9476463" cy="16465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rgbClr val="FF000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yếu tố nào cần cho sự sống và phát triển của thực vật?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AAD764-3910-FC8A-D860-86E37758989D}"/>
              </a:ext>
            </a:extLst>
          </p:cNvPr>
          <p:cNvSpPr txBox="1"/>
          <p:nvPr/>
        </p:nvSpPr>
        <p:spPr>
          <a:xfrm>
            <a:off x="2208077" y="3232703"/>
            <a:ext cx="8697727" cy="1938992"/>
          </a:xfrm>
          <a:custGeom>
            <a:avLst/>
            <a:gdLst>
              <a:gd name="connsiteX0" fmla="*/ 0 w 8697727"/>
              <a:gd name="connsiteY0" fmla="*/ 0 h 1938992"/>
              <a:gd name="connsiteX1" fmla="*/ 8697727 w 8697727"/>
              <a:gd name="connsiteY1" fmla="*/ 0 h 1938992"/>
              <a:gd name="connsiteX2" fmla="*/ 8697727 w 8697727"/>
              <a:gd name="connsiteY2" fmla="*/ 1938992 h 1938992"/>
              <a:gd name="connsiteX3" fmla="*/ 0 w 8697727"/>
              <a:gd name="connsiteY3" fmla="*/ 1938992 h 1938992"/>
              <a:gd name="connsiteX4" fmla="*/ 0 w 8697727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27" h="1938992" fill="none" extrusionOk="0">
                <a:moveTo>
                  <a:pt x="0" y="0"/>
                </a:moveTo>
                <a:cubicBezTo>
                  <a:pt x="2307566" y="5222"/>
                  <a:pt x="4621976" y="24918"/>
                  <a:pt x="8697727" y="0"/>
                </a:cubicBezTo>
                <a:cubicBezTo>
                  <a:pt x="8536482" y="738305"/>
                  <a:pt x="8653967" y="1407801"/>
                  <a:pt x="8697727" y="1938992"/>
                </a:cubicBezTo>
                <a:cubicBezTo>
                  <a:pt x="6720543" y="1774231"/>
                  <a:pt x="3935477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697727" h="1938992" stroke="0" extrusionOk="0">
                <a:moveTo>
                  <a:pt x="0" y="0"/>
                </a:moveTo>
                <a:cubicBezTo>
                  <a:pt x="1791850" y="11849"/>
                  <a:pt x="6835039" y="-161459"/>
                  <a:pt x="8697727" y="0"/>
                </a:cubicBezTo>
                <a:cubicBezTo>
                  <a:pt x="8700857" y="920782"/>
                  <a:pt x="8596551" y="1107979"/>
                  <a:pt x="8697727" y="1938992"/>
                </a:cubicBezTo>
                <a:cubicBezTo>
                  <a:pt x="5749793" y="1793132"/>
                  <a:pt x="357655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 sáng, nước, không khí, chất khoáng, nhiệt độ cần cho sự sống và phát triển của thực vật.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Freeform: Shape 34">
            <a:extLst>
              <a:ext uri="{FF2B5EF4-FFF2-40B4-BE49-F238E27FC236}">
                <a16:creationId xmlns:a16="http://schemas.microsoft.com/office/drawing/2014/main" id="{CF780E71-7E64-B853-02EA-0F327E31FB18}"/>
              </a:ext>
            </a:extLst>
          </p:cNvPr>
          <p:cNvSpPr/>
          <p:nvPr/>
        </p:nvSpPr>
        <p:spPr>
          <a:xfrm>
            <a:off x="1621812" y="2550055"/>
            <a:ext cx="922541" cy="65837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2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7BCCAD-E217-EF0B-6AF6-DD47307AF0EC}"/>
              </a:ext>
            </a:extLst>
          </p:cNvPr>
          <p:cNvGrpSpPr/>
          <p:nvPr/>
        </p:nvGrpSpPr>
        <p:grpSpPr>
          <a:xfrm>
            <a:off x="1237821" y="1084502"/>
            <a:ext cx="9626886" cy="1446218"/>
            <a:chOff x="1062408" y="2539999"/>
            <a:chExt cx="10219585" cy="19838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AACE5A-DB44-E92E-F5C5-DC229CBC69F4}"/>
                </a:ext>
              </a:extLst>
            </p:cNvPr>
            <p:cNvGrpSpPr/>
            <p:nvPr/>
          </p:nvGrpSpPr>
          <p:grpSpPr>
            <a:xfrm>
              <a:off x="1062408" y="2539999"/>
              <a:ext cx="10219585" cy="1983837"/>
              <a:chOff x="986208" y="774696"/>
              <a:chExt cx="10219585" cy="563153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05B2B5D-4D57-EF6A-5474-192DEF334C89}"/>
                  </a:ext>
                </a:extLst>
              </p:cNvPr>
              <p:cNvGrpSpPr/>
              <p:nvPr/>
            </p:nvGrpSpPr>
            <p:grpSpPr>
              <a:xfrm>
                <a:off x="986208" y="774696"/>
                <a:ext cx="10219585" cy="5631539"/>
                <a:chOff x="986208" y="774696"/>
                <a:chExt cx="10219585" cy="563153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8B7B47F4-ED98-2F45-929B-BFFA80DE985B}"/>
                    </a:ext>
                  </a:extLst>
                </p:cNvPr>
                <p:cNvSpPr/>
                <p:nvPr/>
              </p:nvSpPr>
              <p:spPr>
                <a:xfrm>
                  <a:off x="986208" y="774696"/>
                  <a:ext cx="10219585" cy="5631539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4979E5E-2C79-4CA3-0625-4DE5339A0882}"/>
                    </a:ext>
                  </a:extLst>
                </p:cNvPr>
                <p:cNvSpPr/>
                <p:nvPr/>
              </p:nvSpPr>
              <p:spPr>
                <a:xfrm>
                  <a:off x="1161143" y="957490"/>
                  <a:ext cx="9869714" cy="494302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4C976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标题 1">
                <a:extLst>
                  <a:ext uri="{FF2B5EF4-FFF2-40B4-BE49-F238E27FC236}">
                    <a16:creationId xmlns:a16="http://schemas.microsoft.com/office/drawing/2014/main" id="{2B3131CB-9503-ABE5-440D-DD4A6E916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B095DB-EEB4-DF98-047B-85580766B807}"/>
                </a:ext>
              </a:extLst>
            </p:cNvPr>
            <p:cNvSpPr/>
            <p:nvPr/>
          </p:nvSpPr>
          <p:spPr>
            <a:xfrm>
              <a:off x="1352551" y="2654996"/>
              <a:ext cx="9476463" cy="16465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2. Thức ăn của động vật là những nguồn thức ăn từ đâu?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AAD764-3910-FC8A-D860-86E37758989D}"/>
              </a:ext>
            </a:extLst>
          </p:cNvPr>
          <p:cNvSpPr txBox="1"/>
          <p:nvPr/>
        </p:nvSpPr>
        <p:spPr>
          <a:xfrm>
            <a:off x="2208077" y="3232703"/>
            <a:ext cx="8697727" cy="1938992"/>
          </a:xfrm>
          <a:custGeom>
            <a:avLst/>
            <a:gdLst>
              <a:gd name="connsiteX0" fmla="*/ 0 w 8697727"/>
              <a:gd name="connsiteY0" fmla="*/ 0 h 1938992"/>
              <a:gd name="connsiteX1" fmla="*/ 8697727 w 8697727"/>
              <a:gd name="connsiteY1" fmla="*/ 0 h 1938992"/>
              <a:gd name="connsiteX2" fmla="*/ 8697727 w 8697727"/>
              <a:gd name="connsiteY2" fmla="*/ 1938992 h 1938992"/>
              <a:gd name="connsiteX3" fmla="*/ 0 w 8697727"/>
              <a:gd name="connsiteY3" fmla="*/ 1938992 h 1938992"/>
              <a:gd name="connsiteX4" fmla="*/ 0 w 8697727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27" h="1938992" fill="none" extrusionOk="0">
                <a:moveTo>
                  <a:pt x="0" y="0"/>
                </a:moveTo>
                <a:cubicBezTo>
                  <a:pt x="2307566" y="5222"/>
                  <a:pt x="4621976" y="24918"/>
                  <a:pt x="8697727" y="0"/>
                </a:cubicBezTo>
                <a:cubicBezTo>
                  <a:pt x="8536482" y="738305"/>
                  <a:pt x="8653967" y="1407801"/>
                  <a:pt x="8697727" y="1938992"/>
                </a:cubicBezTo>
                <a:cubicBezTo>
                  <a:pt x="6720543" y="1774231"/>
                  <a:pt x="3935477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697727" h="1938992" stroke="0" extrusionOk="0">
                <a:moveTo>
                  <a:pt x="0" y="0"/>
                </a:moveTo>
                <a:cubicBezTo>
                  <a:pt x="1791850" y="11849"/>
                  <a:pt x="6835039" y="-161459"/>
                  <a:pt x="8697727" y="0"/>
                </a:cubicBezTo>
                <a:cubicBezTo>
                  <a:pt x="8700857" y="920782"/>
                  <a:pt x="8596551" y="1107979"/>
                  <a:pt x="8697727" y="1938992"/>
                </a:cubicBezTo>
                <a:cubicBezTo>
                  <a:pt x="5749793" y="1793132"/>
                  <a:pt x="357655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 ăn của động vật là những nguồn thức ăn từ: Thực vật và động vật khác.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Freeform: Shape 34">
            <a:extLst>
              <a:ext uri="{FF2B5EF4-FFF2-40B4-BE49-F238E27FC236}">
                <a16:creationId xmlns:a16="http://schemas.microsoft.com/office/drawing/2014/main" id="{CF780E71-7E64-B853-02EA-0F327E31FB18}"/>
              </a:ext>
            </a:extLst>
          </p:cNvPr>
          <p:cNvSpPr/>
          <p:nvPr/>
        </p:nvSpPr>
        <p:spPr>
          <a:xfrm>
            <a:off x="1621812" y="2550055"/>
            <a:ext cx="922541" cy="65837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3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7BCCAD-E217-EF0B-6AF6-DD47307AF0EC}"/>
              </a:ext>
            </a:extLst>
          </p:cNvPr>
          <p:cNvGrpSpPr/>
          <p:nvPr/>
        </p:nvGrpSpPr>
        <p:grpSpPr>
          <a:xfrm>
            <a:off x="1237821" y="1084502"/>
            <a:ext cx="9626886" cy="1446218"/>
            <a:chOff x="1062408" y="2539999"/>
            <a:chExt cx="10219585" cy="19838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AACE5A-DB44-E92E-F5C5-DC229CBC69F4}"/>
                </a:ext>
              </a:extLst>
            </p:cNvPr>
            <p:cNvGrpSpPr/>
            <p:nvPr/>
          </p:nvGrpSpPr>
          <p:grpSpPr>
            <a:xfrm>
              <a:off x="1062408" y="2539999"/>
              <a:ext cx="10219585" cy="1983837"/>
              <a:chOff x="986208" y="774696"/>
              <a:chExt cx="10219585" cy="563153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05B2B5D-4D57-EF6A-5474-192DEF334C89}"/>
                  </a:ext>
                </a:extLst>
              </p:cNvPr>
              <p:cNvGrpSpPr/>
              <p:nvPr/>
            </p:nvGrpSpPr>
            <p:grpSpPr>
              <a:xfrm>
                <a:off x="986208" y="774696"/>
                <a:ext cx="10219585" cy="5631539"/>
                <a:chOff x="986208" y="774696"/>
                <a:chExt cx="10219585" cy="563153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8B7B47F4-ED98-2F45-929B-BFFA80DE985B}"/>
                    </a:ext>
                  </a:extLst>
                </p:cNvPr>
                <p:cNvSpPr/>
                <p:nvPr/>
              </p:nvSpPr>
              <p:spPr>
                <a:xfrm>
                  <a:off x="986208" y="774696"/>
                  <a:ext cx="10219585" cy="5631539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4979E5E-2C79-4CA3-0625-4DE5339A0882}"/>
                    </a:ext>
                  </a:extLst>
                </p:cNvPr>
                <p:cNvSpPr/>
                <p:nvPr/>
              </p:nvSpPr>
              <p:spPr>
                <a:xfrm>
                  <a:off x="1161143" y="957490"/>
                  <a:ext cx="9869714" cy="494302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4C976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标题 1">
                <a:extLst>
                  <a:ext uri="{FF2B5EF4-FFF2-40B4-BE49-F238E27FC236}">
                    <a16:creationId xmlns:a16="http://schemas.microsoft.com/office/drawing/2014/main" id="{2B3131CB-9503-ABE5-440D-DD4A6E916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B095DB-EEB4-DF98-047B-85580766B807}"/>
                </a:ext>
              </a:extLst>
            </p:cNvPr>
            <p:cNvSpPr/>
            <p:nvPr/>
          </p:nvSpPr>
          <p:spPr>
            <a:xfrm>
              <a:off x="1352551" y="2654996"/>
              <a:ext cx="9476463" cy="16465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3. Nêu một số việc làm cụ thể để chăm sóc cây trồng?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AAD764-3910-FC8A-D860-86E37758989D}"/>
              </a:ext>
            </a:extLst>
          </p:cNvPr>
          <p:cNvSpPr txBox="1"/>
          <p:nvPr/>
        </p:nvSpPr>
        <p:spPr>
          <a:xfrm>
            <a:off x="2208077" y="3232703"/>
            <a:ext cx="8697727" cy="2554545"/>
          </a:xfrm>
          <a:custGeom>
            <a:avLst/>
            <a:gdLst>
              <a:gd name="connsiteX0" fmla="*/ 0 w 8697727"/>
              <a:gd name="connsiteY0" fmla="*/ 0 h 2554545"/>
              <a:gd name="connsiteX1" fmla="*/ 8697727 w 8697727"/>
              <a:gd name="connsiteY1" fmla="*/ 0 h 2554545"/>
              <a:gd name="connsiteX2" fmla="*/ 8697727 w 8697727"/>
              <a:gd name="connsiteY2" fmla="*/ 2554545 h 2554545"/>
              <a:gd name="connsiteX3" fmla="*/ 0 w 8697727"/>
              <a:gd name="connsiteY3" fmla="*/ 2554545 h 2554545"/>
              <a:gd name="connsiteX4" fmla="*/ 0 w 8697727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27" h="2554545" fill="none" extrusionOk="0">
                <a:moveTo>
                  <a:pt x="0" y="0"/>
                </a:moveTo>
                <a:cubicBezTo>
                  <a:pt x="2307566" y="5222"/>
                  <a:pt x="4621976" y="24918"/>
                  <a:pt x="8697727" y="0"/>
                </a:cubicBezTo>
                <a:cubicBezTo>
                  <a:pt x="8536482" y="837733"/>
                  <a:pt x="8653967" y="1383476"/>
                  <a:pt x="8697727" y="2554545"/>
                </a:cubicBezTo>
                <a:cubicBezTo>
                  <a:pt x="6720543" y="2389784"/>
                  <a:pt x="3935477" y="2672695"/>
                  <a:pt x="0" y="2554545"/>
                </a:cubicBezTo>
                <a:cubicBezTo>
                  <a:pt x="-55725" y="1859262"/>
                  <a:pt x="17072" y="437056"/>
                  <a:pt x="0" y="0"/>
                </a:cubicBezTo>
                <a:close/>
              </a:path>
              <a:path w="8697727" h="2554545" stroke="0" extrusionOk="0">
                <a:moveTo>
                  <a:pt x="0" y="0"/>
                </a:moveTo>
                <a:cubicBezTo>
                  <a:pt x="1791850" y="11849"/>
                  <a:pt x="6835039" y="-161459"/>
                  <a:pt x="8697727" y="0"/>
                </a:cubicBezTo>
                <a:cubicBezTo>
                  <a:pt x="8700857" y="1191849"/>
                  <a:pt x="8596551" y="1724527"/>
                  <a:pt x="8697727" y="2554545"/>
                </a:cubicBezTo>
                <a:cubicBezTo>
                  <a:pt x="5749793" y="2408685"/>
                  <a:pt x="3576551" y="2476221"/>
                  <a:pt x="0" y="2554545"/>
                </a:cubicBezTo>
                <a:cubicBezTo>
                  <a:pt x="74291" y="1310571"/>
                  <a:pt x="168006" y="119988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làm cụ thể để chăm sóc cây trồng: Tưới đủ nước, bón đủ phân, cung cấp đủ ánh sáng cho cây trồng,....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Freeform: Shape 34">
            <a:extLst>
              <a:ext uri="{FF2B5EF4-FFF2-40B4-BE49-F238E27FC236}">
                <a16:creationId xmlns:a16="http://schemas.microsoft.com/office/drawing/2014/main" id="{CF780E71-7E64-B853-02EA-0F327E31FB18}"/>
              </a:ext>
            </a:extLst>
          </p:cNvPr>
          <p:cNvSpPr/>
          <p:nvPr/>
        </p:nvSpPr>
        <p:spPr>
          <a:xfrm>
            <a:off x="1621812" y="2550055"/>
            <a:ext cx="922541" cy="65837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1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TỐT NGHIỆP</a:t>
            </a:r>
          </a:p>
        </p:txBody>
      </p:sp>
      <p:pic>
        <p:nvPicPr>
          <p:cNvPr id="4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440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Dùi trống rung động.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 mặt bị gõ rung động.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4886324" y="514112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 đai trống rung động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63" y="516768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9576463" y="599988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186779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Khi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rung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028700" y="4136983"/>
            <a:ext cx="482060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từ nước truyền tới tay 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3486150" y="5061954"/>
            <a:ext cx="592455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truyền từ nước sang cốc tới tay em.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495891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Nhiệt do e cảm nhận thấy</a:t>
            </a:r>
            <a:endParaRPr lang="vi-VN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1" y="4189971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37" y="4127457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1" y="4939445"/>
            <a:ext cx="672128" cy="537702"/>
          </a:xfrm>
          <a:prstGeom prst="rect">
            <a:avLst/>
          </a:prstGeom>
        </p:spPr>
      </p:pic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9405785" y="611508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790950" y="1186779"/>
            <a:ext cx="489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 em cầm cốc nước nóng, nhiệt từ đâu truyền tới tay em?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que sắt.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4902055" y="49518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Đôi dép nhựa.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Đôi đũa nhôm.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3" y="494444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9618957" y="607916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86200" y="1186779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Trong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42DD699-E633-46B1-8B1B-0A79DC85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8649" r="65180" b="54594"/>
          <a:stretch/>
        </p:blipFill>
        <p:spPr>
          <a:xfrm rot="16028255">
            <a:off x="555278" y="383888"/>
            <a:ext cx="865137" cy="797860"/>
          </a:xfrm>
          <a:prstGeom prst="ellipse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0F8E89E3-8C3C-794F-9755-9C7E603B68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2475" y="2954467"/>
            <a:ext cx="3201685" cy="35401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F5169-ABCE-B74A-8A6B-31EE9A6BAEA4}"/>
              </a:ext>
            </a:extLst>
          </p:cNvPr>
          <p:cNvGrpSpPr/>
          <p:nvPr/>
        </p:nvGrpSpPr>
        <p:grpSpPr>
          <a:xfrm rot="1254252">
            <a:off x="2462975" y="360220"/>
            <a:ext cx="6993205" cy="4577213"/>
            <a:chOff x="3937191" y="5399772"/>
            <a:chExt cx="4997672" cy="3587505"/>
          </a:xfrm>
        </p:grpSpPr>
        <p:pic>
          <p:nvPicPr>
            <p:cNvPr id="23" name="图片 10">
              <a:extLst>
                <a:ext uri="{FF2B5EF4-FFF2-40B4-BE49-F238E27FC236}">
                  <a16:creationId xmlns:a16="http://schemas.microsoft.com/office/drawing/2014/main" id="{B9FC7707-EC8E-7248-8001-D9308E91E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921148">
              <a:off x="4291273" y="5399772"/>
              <a:ext cx="4511104" cy="3587505"/>
            </a:xfrm>
            <a:prstGeom prst="rect">
              <a:avLst/>
            </a:prstGeom>
          </p:spPr>
        </p:pic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52968ED-9662-8E48-B9E6-681CE9E46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05224">
              <a:off x="3937191" y="5791655"/>
              <a:ext cx="4997672" cy="233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V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kumimoji="0" lang="en-US" altLang="en-VN" sz="80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71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A3E357-D069-9D0E-96C6-F1FA4520D604}"/>
              </a:ext>
            </a:extLst>
          </p:cNvPr>
          <p:cNvSpPr/>
          <p:nvPr/>
        </p:nvSpPr>
        <p:spPr>
          <a:xfrm>
            <a:off x="1181100" y="1613042"/>
            <a:ext cx="10367052" cy="2835133"/>
          </a:xfrm>
          <a:custGeom>
            <a:avLst/>
            <a:gdLst>
              <a:gd name="connsiteX0" fmla="*/ 0 w 10367052"/>
              <a:gd name="connsiteY0" fmla="*/ 472532 h 2835133"/>
              <a:gd name="connsiteX1" fmla="*/ 472532 w 10367052"/>
              <a:gd name="connsiteY1" fmla="*/ 0 h 2835133"/>
              <a:gd name="connsiteX2" fmla="*/ 9894520 w 10367052"/>
              <a:gd name="connsiteY2" fmla="*/ 0 h 2835133"/>
              <a:gd name="connsiteX3" fmla="*/ 10367052 w 10367052"/>
              <a:gd name="connsiteY3" fmla="*/ 472532 h 2835133"/>
              <a:gd name="connsiteX4" fmla="*/ 10367052 w 10367052"/>
              <a:gd name="connsiteY4" fmla="*/ 2362601 h 2835133"/>
              <a:gd name="connsiteX5" fmla="*/ 9894520 w 10367052"/>
              <a:gd name="connsiteY5" fmla="*/ 2835133 h 2835133"/>
              <a:gd name="connsiteX6" fmla="*/ 472532 w 10367052"/>
              <a:gd name="connsiteY6" fmla="*/ 2835133 h 2835133"/>
              <a:gd name="connsiteX7" fmla="*/ 0 w 10367052"/>
              <a:gd name="connsiteY7" fmla="*/ 2362601 h 2835133"/>
              <a:gd name="connsiteX8" fmla="*/ 0 w 10367052"/>
              <a:gd name="connsiteY8" fmla="*/ 472532 h 28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7052" h="2835133" fill="none" extrusionOk="0">
                <a:moveTo>
                  <a:pt x="0" y="472532"/>
                </a:moveTo>
                <a:cubicBezTo>
                  <a:pt x="-685" y="233988"/>
                  <a:pt x="229164" y="-35517"/>
                  <a:pt x="472532" y="0"/>
                </a:cubicBezTo>
                <a:cubicBezTo>
                  <a:pt x="5043627" y="29483"/>
                  <a:pt x="5710360" y="4220"/>
                  <a:pt x="9894520" y="0"/>
                </a:cubicBezTo>
                <a:cubicBezTo>
                  <a:pt x="10169259" y="5186"/>
                  <a:pt x="10335316" y="252744"/>
                  <a:pt x="10367052" y="472532"/>
                </a:cubicBezTo>
                <a:cubicBezTo>
                  <a:pt x="10351110" y="999391"/>
                  <a:pt x="10267228" y="1680796"/>
                  <a:pt x="10367052" y="2362601"/>
                </a:cubicBezTo>
                <a:cubicBezTo>
                  <a:pt x="10390739" y="2636320"/>
                  <a:pt x="10182284" y="2859252"/>
                  <a:pt x="9894520" y="2835133"/>
                </a:cubicBezTo>
                <a:cubicBezTo>
                  <a:pt x="8021636" y="2869261"/>
                  <a:pt x="2938204" y="2712341"/>
                  <a:pt x="472532" y="2835133"/>
                </a:cubicBezTo>
                <a:cubicBezTo>
                  <a:pt x="199578" y="2859008"/>
                  <a:pt x="-14329" y="2647455"/>
                  <a:pt x="0" y="2362601"/>
                </a:cubicBezTo>
                <a:cubicBezTo>
                  <a:pt x="-162483" y="2045049"/>
                  <a:pt x="12474" y="1341684"/>
                  <a:pt x="0" y="472532"/>
                </a:cubicBezTo>
                <a:close/>
              </a:path>
              <a:path w="10367052" h="2835133" stroke="0" extrusionOk="0">
                <a:moveTo>
                  <a:pt x="0" y="472532"/>
                </a:moveTo>
                <a:cubicBezTo>
                  <a:pt x="-14345" y="235977"/>
                  <a:pt x="241884" y="16384"/>
                  <a:pt x="472532" y="0"/>
                </a:cubicBezTo>
                <a:cubicBezTo>
                  <a:pt x="3555361" y="-40312"/>
                  <a:pt x="6006545" y="-70188"/>
                  <a:pt x="9894520" y="0"/>
                </a:cubicBezTo>
                <a:cubicBezTo>
                  <a:pt x="10107400" y="-4525"/>
                  <a:pt x="10370463" y="204938"/>
                  <a:pt x="10367052" y="472532"/>
                </a:cubicBezTo>
                <a:cubicBezTo>
                  <a:pt x="10404659" y="767830"/>
                  <a:pt x="10391129" y="1586552"/>
                  <a:pt x="10367052" y="2362601"/>
                </a:cubicBezTo>
                <a:cubicBezTo>
                  <a:pt x="10364104" y="2658773"/>
                  <a:pt x="10103468" y="2835898"/>
                  <a:pt x="9894520" y="2835133"/>
                </a:cubicBezTo>
                <a:cubicBezTo>
                  <a:pt x="8571644" y="2852484"/>
                  <a:pt x="4889248" y="2958479"/>
                  <a:pt x="472532" y="2835133"/>
                </a:cubicBezTo>
                <a:cubicBezTo>
                  <a:pt x="217669" y="2809413"/>
                  <a:pt x="32013" y="2663553"/>
                  <a:pt x="0" y="2362601"/>
                </a:cubicBezTo>
                <a:cubicBezTo>
                  <a:pt x="6107" y="1809321"/>
                  <a:pt x="-133487" y="1093123"/>
                  <a:pt x="0" y="472532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huyết trình về tranh, ảnh của mình tuyên truyền về các biện pháp bảo vệ các loài động vật và thực vật 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1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42DD699-E633-46B1-8B1B-0A79DC85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8649" r="65180" b="54594"/>
          <a:stretch/>
        </p:blipFill>
        <p:spPr>
          <a:xfrm rot="16028255">
            <a:off x="555278" y="383888"/>
            <a:ext cx="865137" cy="797860"/>
          </a:xfrm>
          <a:prstGeom prst="ellipse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0F8E89E3-8C3C-794F-9755-9C7E603B68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2475" y="2954467"/>
            <a:ext cx="3201685" cy="35401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F5169-ABCE-B74A-8A6B-31EE9A6BAEA4}"/>
              </a:ext>
            </a:extLst>
          </p:cNvPr>
          <p:cNvGrpSpPr/>
          <p:nvPr/>
        </p:nvGrpSpPr>
        <p:grpSpPr>
          <a:xfrm rot="1254252">
            <a:off x="2844308" y="430566"/>
            <a:ext cx="6598895" cy="4577213"/>
            <a:chOff x="3937191" y="5399772"/>
            <a:chExt cx="4997672" cy="3587505"/>
          </a:xfrm>
        </p:grpSpPr>
        <p:pic>
          <p:nvPicPr>
            <p:cNvPr id="23" name="图片 10">
              <a:extLst>
                <a:ext uri="{FF2B5EF4-FFF2-40B4-BE49-F238E27FC236}">
                  <a16:creationId xmlns:a16="http://schemas.microsoft.com/office/drawing/2014/main" id="{B9FC7707-EC8E-7248-8001-D9308E91E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921148">
              <a:off x="4291273" y="5399772"/>
              <a:ext cx="4511104" cy="3587505"/>
            </a:xfrm>
            <a:prstGeom prst="rect">
              <a:avLst/>
            </a:prstGeom>
          </p:spPr>
        </p:pic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52968ED-9662-8E48-B9E6-681CE9E46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05224">
              <a:off x="3937191" y="5791655"/>
              <a:ext cx="4997672" cy="233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VN" sz="8000" b="1" i="0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</a:t>
              </a:r>
              <a:r>
                <a:rPr kumimoji="0" lang="en-US" altLang="en-VN" sz="8000" b="1" i="0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VN" sz="8000" b="1" i="0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kumimoji="0" lang="en-US" altLang="en-VN" sz="8000" b="1" i="1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14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sp>
        <p:nvSpPr>
          <p:cNvPr id="24" name="卷形: 垂直 23">
            <a:extLst>
              <a:ext uri="{FF2B5EF4-FFF2-40B4-BE49-F238E27FC236}">
                <a16:creationId xmlns:a16="http://schemas.microsoft.com/office/drawing/2014/main" id="{AC74F51F-0E57-4709-8A89-C81D2F772D2A}"/>
              </a:ext>
            </a:extLst>
          </p:cNvPr>
          <p:cNvSpPr/>
          <p:nvPr/>
        </p:nvSpPr>
        <p:spPr>
          <a:xfrm rot="16200000">
            <a:off x="4442673" y="-2118250"/>
            <a:ext cx="2335206" cy="7673443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C542F-B9C5-724F-9037-C6627BED44DD}"/>
              </a:ext>
            </a:extLst>
          </p:cNvPr>
          <p:cNvSpPr/>
          <p:nvPr/>
        </p:nvSpPr>
        <p:spPr>
          <a:xfrm>
            <a:off x="2151282" y="1137422"/>
            <a:ext cx="7143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vi-VN" sz="3600" b="1" dirty="0">
                <a:solidFill>
                  <a:srgbClr val="1A46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 ăn của các loài động vật như thế nào? Nêu ví dụ?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A46A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卷形: 垂直 23">
            <a:extLst>
              <a:ext uri="{FF2B5EF4-FFF2-40B4-BE49-F238E27FC236}">
                <a16:creationId xmlns:a16="http://schemas.microsoft.com/office/drawing/2014/main" id="{79229823-B654-AC06-4D1D-A722B62FD440}"/>
              </a:ext>
            </a:extLst>
          </p:cNvPr>
          <p:cNvSpPr/>
          <p:nvPr/>
        </p:nvSpPr>
        <p:spPr>
          <a:xfrm rot="16200000">
            <a:off x="4985599" y="-356125"/>
            <a:ext cx="1477956" cy="7673443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4B450-3B37-D74E-B91A-8292D653ECAC}"/>
              </a:ext>
            </a:extLst>
          </p:cNvPr>
          <p:cNvSpPr/>
          <p:nvPr/>
        </p:nvSpPr>
        <p:spPr>
          <a:xfrm>
            <a:off x="2237006" y="3090047"/>
            <a:ext cx="7143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vi-VN" sz="3200" b="1" dirty="0">
                <a:solidFill>
                  <a:srgbClr val="1A46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 động vật nào ăn sâu bọ?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1A46A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卷形: 垂直 23">
            <a:extLst>
              <a:ext uri="{FF2B5EF4-FFF2-40B4-BE49-F238E27FC236}">
                <a16:creationId xmlns:a16="http://schemas.microsoft.com/office/drawing/2014/main" id="{D4F7328B-F5AB-E574-088C-E2C3566E0C2F}"/>
              </a:ext>
            </a:extLst>
          </p:cNvPr>
          <p:cNvSpPr/>
          <p:nvPr/>
        </p:nvSpPr>
        <p:spPr>
          <a:xfrm rot="16200000">
            <a:off x="5080848" y="1186925"/>
            <a:ext cx="1477956" cy="7673443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02AC5-5038-4B30-D834-5633C1599C18}"/>
              </a:ext>
            </a:extLst>
          </p:cNvPr>
          <p:cNvSpPr/>
          <p:nvPr/>
        </p:nvSpPr>
        <p:spPr>
          <a:xfrm>
            <a:off x="2179855" y="4490222"/>
            <a:ext cx="7143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vi-VN" sz="3200" b="1" dirty="0">
                <a:solidFill>
                  <a:srgbClr val="1A46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gấu trúc là loài sinh vật cần được bảo tồn?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1A46A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图片 24">
            <a:extLst>
              <a:ext uri="{FF2B5EF4-FFF2-40B4-BE49-F238E27FC236}">
                <a16:creationId xmlns:a16="http://schemas.microsoft.com/office/drawing/2014/main" id="{F2E50BA2-86D5-C811-CB7B-76359089F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48" y="3905250"/>
            <a:ext cx="2259160" cy="2507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5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42C70-17E4-4830-8861-F495DA09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41B44-7BF5-4CB0-8DFD-061307BB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21931" y="5627584"/>
            <a:ext cx="1379488" cy="11356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26512A-CE32-46D7-B9ED-8D57A815B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42DD699-E633-46B1-8B1B-0A79DC85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8649" r="65180" b="54594"/>
          <a:stretch/>
        </p:blipFill>
        <p:spPr>
          <a:xfrm rot="16028255">
            <a:off x="555278" y="383888"/>
            <a:ext cx="865137" cy="797860"/>
          </a:xfrm>
          <a:prstGeom prst="ellipse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0F8E89E3-8C3C-794F-9755-9C7E603B68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2475" y="2954467"/>
            <a:ext cx="3201685" cy="35401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F5169-ABCE-B74A-8A6B-31EE9A6BAEA4}"/>
              </a:ext>
            </a:extLst>
          </p:cNvPr>
          <p:cNvGrpSpPr/>
          <p:nvPr/>
        </p:nvGrpSpPr>
        <p:grpSpPr>
          <a:xfrm rot="1254252">
            <a:off x="2462975" y="360220"/>
            <a:ext cx="6993205" cy="4577213"/>
            <a:chOff x="3937191" y="5399772"/>
            <a:chExt cx="4997672" cy="3587505"/>
          </a:xfrm>
        </p:grpSpPr>
        <p:pic>
          <p:nvPicPr>
            <p:cNvPr id="23" name="图片 10">
              <a:extLst>
                <a:ext uri="{FF2B5EF4-FFF2-40B4-BE49-F238E27FC236}">
                  <a16:creationId xmlns:a16="http://schemas.microsoft.com/office/drawing/2014/main" id="{B9FC7707-EC8E-7248-8001-D9308E91E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921148">
              <a:off x="4291273" y="5399772"/>
              <a:ext cx="4511104" cy="3587505"/>
            </a:xfrm>
            <a:prstGeom prst="rect">
              <a:avLst/>
            </a:prstGeom>
          </p:spPr>
        </p:pic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52968ED-9662-8E48-B9E6-681CE9E46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05224">
              <a:off x="3937191" y="5791655"/>
              <a:ext cx="4997672" cy="233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V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kumimoji="0" lang="en-US" altLang="en-VN" sz="80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81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B2682A-CFC7-4496-B12C-53F0E10C4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3A4EB5-E5BB-4A83-A6C5-BEF8B52F0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23499" y="3548718"/>
            <a:ext cx="3659922" cy="30129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07809B-953A-4903-A1FB-AF1B67824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9122509" y="-217052"/>
            <a:ext cx="2946380" cy="33804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92797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700318" y="4903545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D28A11-45D3-4F03-8077-378C5DD115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5400000" flipH="1">
            <a:off x="3541765" y="-495482"/>
            <a:ext cx="1411730" cy="2260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673679-B62C-344E-A4C5-C43247ECCD7B}"/>
              </a:ext>
            </a:extLst>
          </p:cNvPr>
          <p:cNvSpPr/>
          <p:nvPr/>
        </p:nvSpPr>
        <p:spPr>
          <a:xfrm>
            <a:off x="3712191" y="2912414"/>
            <a:ext cx="6698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vi-VN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về chủ đề Năng lượng.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CC98C-8F4C-AB4B-AF65-C250F943EA40}"/>
              </a:ext>
            </a:extLst>
          </p:cNvPr>
          <p:cNvGrpSpPr/>
          <p:nvPr/>
        </p:nvGrpSpPr>
        <p:grpSpPr>
          <a:xfrm>
            <a:off x="2027796" y="1568390"/>
            <a:ext cx="1695441" cy="1838404"/>
            <a:chOff x="3159088" y="2280236"/>
            <a:chExt cx="1695441" cy="1838404"/>
          </a:xfrm>
        </p:grpSpPr>
        <p:pic>
          <p:nvPicPr>
            <p:cNvPr id="17" name="图片 18">
              <a:extLst>
                <a:ext uri="{FF2B5EF4-FFF2-40B4-BE49-F238E27FC236}">
                  <a16:creationId xmlns:a16="http://schemas.microsoft.com/office/drawing/2014/main" id="{982E747A-574C-3442-8C7C-79E98AF74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" t="28649" r="65180" b="54594"/>
            <a:stretch/>
          </p:blipFill>
          <p:spPr>
            <a:xfrm rot="16028255">
              <a:off x="3087607" y="2351717"/>
              <a:ext cx="1838404" cy="1695441"/>
            </a:xfrm>
            <a:prstGeom prst="ellipse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41269FD2-C8E5-7D44-9709-1A1BA0EED4DB}"/>
                </a:ext>
              </a:extLst>
            </p:cNvPr>
            <p:cNvSpPr txBox="1"/>
            <p:nvPr/>
          </p:nvSpPr>
          <p:spPr>
            <a:xfrm>
              <a:off x="3398140" y="2966996"/>
              <a:ext cx="1059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字魂59号-创粗黑" panose="00000500000000000000" pitchFamily="2" charset="-122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27F53EA4-EC06-4478-8E19-94BCA4C64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ADFD93DD-0507-463E-9BEA-5543984CB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DD1F3A-3441-4602-839C-F16B3188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150" y="3429000"/>
            <a:ext cx="4503549" cy="200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BE75-52D9-4C1D-BEFD-C779424BB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28790" y="200516"/>
            <a:ext cx="4934060" cy="231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039BF6-000F-461D-AE45-82216A60FCA5}"/>
              </a:ext>
            </a:extLst>
          </p:cNvPr>
          <p:cNvSpPr txBox="1"/>
          <p:nvPr/>
        </p:nvSpPr>
        <p:spPr>
          <a:xfrm>
            <a:off x="5695951" y="3844450"/>
            <a:ext cx="38999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mang lại rất nhiều lợi ích cho con người: nghe được bài hát, học tập,.....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F935D-B285-4655-A6BF-16A0E5CF0549}"/>
              </a:ext>
            </a:extLst>
          </p:cNvPr>
          <p:cNvSpPr txBox="1"/>
          <p:nvPr/>
        </p:nvSpPr>
        <p:spPr>
          <a:xfrm>
            <a:off x="3109242" y="633248"/>
            <a:ext cx="4005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Âm thanh mang lại cho con người những lợi ích gì?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0DD5C5-088A-44F0-9D77-7694D178BB1B}"/>
              </a:ext>
            </a:extLst>
          </p:cNvPr>
          <p:cNvGrpSpPr/>
          <p:nvPr/>
        </p:nvGrpSpPr>
        <p:grpSpPr>
          <a:xfrm>
            <a:off x="2781462" y="1869657"/>
            <a:ext cx="2306257" cy="3701530"/>
            <a:chOff x="3528816" y="1219200"/>
            <a:chExt cx="3240675" cy="5201266"/>
          </a:xfrm>
        </p:grpSpPr>
        <p:pic>
          <p:nvPicPr>
            <p:cNvPr id="1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747A001-F0E9-4F80-B393-79B2DB26C6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0EAF8CED-24A2-463A-8E09-08125BF8C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375193-1742-450B-A24F-51F2B063FB51}"/>
              </a:ext>
            </a:extLst>
          </p:cNvPr>
          <p:cNvGrpSpPr/>
          <p:nvPr/>
        </p:nvGrpSpPr>
        <p:grpSpPr>
          <a:xfrm>
            <a:off x="9762792" y="2976152"/>
            <a:ext cx="2224944" cy="4092782"/>
            <a:chOff x="12843095" y="658761"/>
            <a:chExt cx="3036002" cy="5584723"/>
          </a:xfrm>
        </p:grpSpPr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E0B69F37-FBF7-4BEC-8917-B02E8B2D7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9810ADC0-6903-46AA-BF73-EEEABAC53D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77BFB63B-1B38-4C88-853C-6D462406D6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1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65B6A1F6-CE77-4977-A72B-3E749CC81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A1EFA756-AD10-44A3-9049-8ADF0FAB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61B44BA-4C94-4E4B-A0F3-9430868A4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9100" y="353226"/>
            <a:ext cx="5335801" cy="231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08038-A6D7-4EF9-9E75-350488E15985}"/>
              </a:ext>
            </a:extLst>
          </p:cNvPr>
          <p:cNvSpPr txBox="1"/>
          <p:nvPr/>
        </p:nvSpPr>
        <p:spPr>
          <a:xfrm>
            <a:off x="3165916" y="566509"/>
            <a:ext cx="4368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Nêu những điều em biết về âm thanh?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C2639F-1745-4C65-9622-B1AB04D20714}"/>
              </a:ext>
            </a:extLst>
          </p:cNvPr>
          <p:cNvGrpSpPr/>
          <p:nvPr/>
        </p:nvGrpSpPr>
        <p:grpSpPr>
          <a:xfrm>
            <a:off x="3069204" y="1851004"/>
            <a:ext cx="2306257" cy="3701530"/>
            <a:chOff x="3528816" y="1219200"/>
            <a:chExt cx="3240675" cy="5201266"/>
          </a:xfrm>
        </p:grpSpPr>
        <p:pic>
          <p:nvPicPr>
            <p:cNvPr id="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28A113A1-E2D7-496B-A47F-C2F0D3CE5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4FCD6DA2-E5EE-485D-8DFC-ABA62F0E5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CCBDC32-814F-47F0-B72D-53BB089572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10176" y="2438548"/>
            <a:ext cx="4919784" cy="27811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1F0C33-9554-4614-8D2D-BA4C7CB29BAE}"/>
              </a:ext>
            </a:extLst>
          </p:cNvPr>
          <p:cNvGrpSpPr/>
          <p:nvPr/>
        </p:nvGrpSpPr>
        <p:grpSpPr>
          <a:xfrm>
            <a:off x="9977611" y="3070018"/>
            <a:ext cx="2224944" cy="4092782"/>
            <a:chOff x="12843095" y="658761"/>
            <a:chExt cx="3036002" cy="5584723"/>
          </a:xfrm>
        </p:grpSpPr>
        <p:pic>
          <p:nvPicPr>
            <p:cNvPr id="1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178B4B57-36A0-42B0-8B4E-60D7B96D7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CE5E3C8-6A59-42D5-BED5-3EAB1FBF53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8E1FBF60-A6C8-455E-B9DC-7F2E7F056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0F8B4E-FDF7-436B-9C26-CC9669AA0C79}"/>
              </a:ext>
            </a:extLst>
          </p:cNvPr>
          <p:cNvSpPr txBox="1"/>
          <p:nvPr/>
        </p:nvSpPr>
        <p:spPr>
          <a:xfrm>
            <a:off x="5848350" y="2637621"/>
            <a:ext cx="39635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Em đã biết được: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Vật phát ra âm thanh.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Sự lan truyền âm thanh và âm thanh với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1860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86A44ED6-F8C3-4946-BC6A-A544E434C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A0D0ED7E-3851-41A3-91A0-7B6E8D288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94DF6F9-87C8-4FA0-BBA6-754744DB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626" y="66675"/>
            <a:ext cx="5335801" cy="2605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E3E97-6E53-4851-8DD7-5689D1A64375}"/>
              </a:ext>
            </a:extLst>
          </p:cNvPr>
          <p:cNvSpPr txBox="1"/>
          <p:nvPr/>
        </p:nvSpPr>
        <p:spPr>
          <a:xfrm>
            <a:off x="1914525" y="385534"/>
            <a:ext cx="46971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Nêu một số cách làm vật nóng lên, hoặc lạnh đi trong cuộc sống hàng ngày?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F2C9BC-18D0-45CE-A26A-09337F9859E3}"/>
              </a:ext>
            </a:extLst>
          </p:cNvPr>
          <p:cNvGrpSpPr/>
          <p:nvPr/>
        </p:nvGrpSpPr>
        <p:grpSpPr>
          <a:xfrm>
            <a:off x="2098730" y="1851004"/>
            <a:ext cx="2306257" cy="3701530"/>
            <a:chOff x="3528816" y="1219200"/>
            <a:chExt cx="3240675" cy="5201266"/>
          </a:xfrm>
        </p:grpSpPr>
        <p:pic>
          <p:nvPicPr>
            <p:cNvPr id="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9602B6DA-1550-4D46-94C0-F8A0675196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2B132C23-7C40-4906-A9A3-6658A4618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C43FA5DE-B548-47C3-A655-0EDD7DB18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97426" y="2476567"/>
            <a:ext cx="6285948" cy="30759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37E5D2-9493-4CFB-AD9E-BD32A9E13426}"/>
              </a:ext>
            </a:extLst>
          </p:cNvPr>
          <p:cNvGrpSpPr/>
          <p:nvPr/>
        </p:nvGrpSpPr>
        <p:grpSpPr>
          <a:xfrm>
            <a:off x="9977611" y="3070018"/>
            <a:ext cx="2224944" cy="4092782"/>
            <a:chOff x="12843095" y="658761"/>
            <a:chExt cx="3036002" cy="5584723"/>
          </a:xfrm>
        </p:grpSpPr>
        <p:pic>
          <p:nvPicPr>
            <p:cNvPr id="1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F91E3F3-35E7-4495-B409-92E58E65E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2D371B8-2399-4594-B5EC-9FCCEB79F1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024964F2-4706-4668-B310-F1CB8F494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ADC620-AC2F-4652-8CCB-A49CB4AA8DB0}"/>
              </a:ext>
            </a:extLst>
          </p:cNvPr>
          <p:cNvSpPr txBox="1"/>
          <p:nvPr/>
        </p:nvSpPr>
        <p:spPr>
          <a:xfrm>
            <a:off x="4905375" y="2805468"/>
            <a:ext cx="55316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Làm vật nóng lên: Phơi thóc vào ngày nắng nóng; Nướng bánh trong lò nướng;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Làm vật lạnh đi: Cho thực phẩm vào tủ lạnh.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B2682A-CFC7-4496-B12C-53F0E10C4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73" r="12452" b="20935"/>
          <a:stretch/>
        </p:blipFill>
        <p:spPr>
          <a:xfrm rot="16200000" flipH="1">
            <a:off x="2713970" y="-2713970"/>
            <a:ext cx="6858004" cy="122859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3A4EB5-E5BB-4A83-A6C5-BEF8B52F0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23499" y="3548718"/>
            <a:ext cx="3659922" cy="30129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07809B-953A-4903-A1FB-AF1B67824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9122509" y="-217052"/>
            <a:ext cx="2946380" cy="33804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92797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700318" y="4903545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D28A11-45D3-4F03-8077-378C5DD115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5400000" flipH="1">
            <a:off x="3541765" y="-495482"/>
            <a:ext cx="1411730" cy="2260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673679-B62C-344E-A4C5-C43247ECCD7B}"/>
              </a:ext>
            </a:extLst>
          </p:cNvPr>
          <p:cNvSpPr/>
          <p:nvPr/>
        </p:nvSpPr>
        <p:spPr>
          <a:xfrm>
            <a:off x="3438525" y="2912414"/>
            <a:ext cx="758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vi-VN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về chủ đề Thực vật và động vật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CC98C-8F4C-AB4B-AF65-C250F943EA40}"/>
              </a:ext>
            </a:extLst>
          </p:cNvPr>
          <p:cNvGrpSpPr/>
          <p:nvPr/>
        </p:nvGrpSpPr>
        <p:grpSpPr>
          <a:xfrm>
            <a:off x="2027796" y="1568390"/>
            <a:ext cx="1695441" cy="1838404"/>
            <a:chOff x="3159088" y="2280236"/>
            <a:chExt cx="1695441" cy="1838404"/>
          </a:xfrm>
        </p:grpSpPr>
        <p:pic>
          <p:nvPicPr>
            <p:cNvPr id="17" name="图片 18">
              <a:extLst>
                <a:ext uri="{FF2B5EF4-FFF2-40B4-BE49-F238E27FC236}">
                  <a16:creationId xmlns:a16="http://schemas.microsoft.com/office/drawing/2014/main" id="{982E747A-574C-3442-8C7C-79E98AF74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" t="28649" r="65180" b="54594"/>
            <a:stretch/>
          </p:blipFill>
          <p:spPr>
            <a:xfrm rot="16028255">
              <a:off x="3087607" y="2351717"/>
              <a:ext cx="1838404" cy="1695441"/>
            </a:xfrm>
            <a:prstGeom prst="ellipse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41269FD2-C8E5-7D44-9709-1A1BA0EED4DB}"/>
                </a:ext>
              </a:extLst>
            </p:cNvPr>
            <p:cNvSpPr txBox="1"/>
            <p:nvPr/>
          </p:nvSpPr>
          <p:spPr>
            <a:xfrm>
              <a:off x="3474340" y="2966996"/>
              <a:ext cx="1059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字魂59号-创粗黑" panose="00000500000000000000" pitchFamily="2" charset="-122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49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455</Words>
  <Application>Microsoft Office PowerPoint</Application>
  <PresentationFormat>Widescreen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#9Slide03 Arima Madurai Medium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TỐT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2023-10-04T01:29:42Z</dcterms:created>
  <dcterms:modified xsi:type="dcterms:W3CDTF">2026-01-04T13:15:41Z</dcterms:modified>
</cp:coreProperties>
</file>