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60" r:id="rId2"/>
    <p:sldId id="259" r:id="rId3"/>
    <p:sldId id="364" r:id="rId4"/>
    <p:sldId id="262" r:id="rId5"/>
    <p:sldId id="263" r:id="rId6"/>
    <p:sldId id="264" r:id="rId7"/>
    <p:sldId id="265" r:id="rId8"/>
    <p:sldId id="365" r:id="rId9"/>
    <p:sldId id="366" r:id="rId10"/>
    <p:sldId id="367" r:id="rId11"/>
    <p:sldId id="368" r:id="rId12"/>
    <p:sldId id="369"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90"/>
  </p:normalViewPr>
  <p:slideViewPr>
    <p:cSldViewPr snapToGrid="0">
      <p:cViewPr varScale="1">
        <p:scale>
          <a:sx n="78" d="100"/>
          <a:sy n="78" d="100"/>
        </p:scale>
        <p:origin x="9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1</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2852781" y="1143001"/>
            <a:ext cx="7205619" cy="3525012"/>
            <a:chOff x="2637526" y="1143001"/>
            <a:chExt cx="6661922" cy="3525012"/>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Đọc</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sau</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và</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thực</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hiện</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yêu</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cầu</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chemeClr val="tx2">
                    <a:lumMod val="50000"/>
                    <a:lumOff val="50000"/>
                  </a:schemeClr>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chemeClr val="tx2">
                    <a:lumMod val="50000"/>
                    <a:lumOff val="50000"/>
                  </a:schemeClr>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FF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FF0000"/>
                </a:solidFill>
                <a:effectLst/>
                <a:latin typeface="Cambria" panose="02040503050406030204" pitchFamily="18" charset="0"/>
                <a:ea typeface="Cambria" panose="02040503050406030204" pitchFamily="18" charset="0"/>
              </a:rPr>
              <a:t>– Câu ở ví dụ b có mấy cụm </a:t>
            </a:r>
            <a:r>
              <a:rPr lang="vi-VN" sz="3600" b="0" i="0" dirty="0">
                <a:solidFill>
                  <a:srgbClr val="00B0F0"/>
                </a:solidFill>
                <a:effectLst/>
                <a:latin typeface="Cambria" panose="02040503050406030204" pitchFamily="18" charset="0"/>
                <a:ea typeface="Cambria" panose="02040503050406030204" pitchFamily="18" charset="0"/>
              </a:rPr>
              <a:t>chủ ngữ </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B0F0"/>
                </a:solidFill>
                <a:effectLst/>
                <a:latin typeface="Cambria" panose="02040503050406030204" pitchFamily="18" charset="0"/>
                <a:ea typeface="Cambria" panose="02040503050406030204" pitchFamily="18" charset="0"/>
              </a:rPr>
              <a:t>vị ngữ</a:t>
            </a:r>
            <a:r>
              <a:rPr lang="vi-VN" sz="3600" b="0" i="0" dirty="0">
                <a:solidFill>
                  <a:srgbClr val="000000"/>
                </a:solidFill>
                <a:effectLst/>
                <a:latin typeface="Cambria" panose="02040503050406030204" pitchFamily="18" charset="0"/>
                <a:ea typeface="Cambria" panose="02040503050406030204" pitchFamily="18" charset="0"/>
              </a:rPr>
              <a:t>? Từ </a:t>
            </a:r>
            <a:r>
              <a:rPr lang="vi-VN" sz="3600" b="0" i="1" dirty="0">
                <a:solidFill>
                  <a:srgbClr val="FF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a:t>
            </a:r>
            <a:r>
              <a:rPr lang="vi-VN" sz="3600" b="0" i="0" dirty="0">
                <a:solidFill>
                  <a:srgbClr val="FF0000"/>
                </a:solidFill>
                <a:effectLst/>
                <a:latin typeface="Cambria" panose="02040503050406030204" pitchFamily="18" charset="0"/>
                <a:ea typeface="Cambria" panose="02040503050406030204" pitchFamily="18" charset="0"/>
              </a:rPr>
              <a:t>tác dụng gì </a:t>
            </a:r>
            <a:r>
              <a:rPr lang="vi-VN" sz="3600" b="0" i="0" dirty="0">
                <a:solidFill>
                  <a:srgbClr val="000000"/>
                </a:solidFill>
                <a:effectLst/>
                <a:latin typeface="Cambria" panose="02040503050406030204" pitchFamily="18" charset="0"/>
                <a:ea typeface="Cambria" panose="02040503050406030204" pitchFamily="18" charset="0"/>
              </a:rPr>
              <a:t>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359604" y="101373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Trời</a:t>
            </a:r>
            <a:endParaRPr lang="en-US" sz="28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solidFill>
                  <a:schemeClr val="accent3">
                    <a:lumMod val="60000"/>
                    <a:lumOff val="40000"/>
                  </a:schemeClr>
                </a:solidFill>
                <a:latin typeface="Cambria" panose="02040503050406030204" pitchFamily="18" charset="0"/>
                <a:ea typeface="Cambria" panose="02040503050406030204" pitchFamily="18" charset="0"/>
              </a:rPr>
              <a:t>Không</a:t>
            </a:r>
            <a:r>
              <a:rPr lang="en-US" sz="2800" dirty="0">
                <a:solidFill>
                  <a:schemeClr val="accent3">
                    <a:lumMod val="60000"/>
                    <a:lumOff val="40000"/>
                  </a:schemeClr>
                </a:solidFill>
                <a:latin typeface="Cambria" panose="02040503050406030204" pitchFamily="18" charset="0"/>
                <a:ea typeface="Cambria" panose="02040503050406030204" pitchFamily="18" charset="0"/>
              </a:rPr>
              <a:t> </a:t>
            </a:r>
            <a:r>
              <a:rPr lang="en-US" sz="2800" dirty="0" err="1">
                <a:solidFill>
                  <a:schemeClr val="accent3">
                    <a:lumMod val="60000"/>
                    <a:lumOff val="40000"/>
                  </a:schemeClr>
                </a:solidFill>
                <a:latin typeface="Cambria" panose="02040503050406030204" pitchFamily="18" charset="0"/>
                <a:ea typeface="Cambria" panose="02040503050406030204" pitchFamily="18" charset="0"/>
              </a:rPr>
              <a:t>mưa</a:t>
            </a:r>
            <a:endParaRPr lang="en-US" sz="2800" dirty="0">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Ruộng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solidFill>
                  <a:srgbClr val="00B050"/>
                </a:solidFill>
                <a:latin typeface="Cambria" panose="02040503050406030204" pitchFamily="18" charset="0"/>
                <a:ea typeface="Cambria" panose="02040503050406030204" pitchFamily="18" charset="0"/>
              </a:rPr>
              <a:t>Khô</a:t>
            </a:r>
            <a:r>
              <a:rPr lang="en-US" sz="2800" dirty="0">
                <a:solidFill>
                  <a:srgbClr val="00B050"/>
                </a:solidFill>
                <a:latin typeface="Cambria" panose="02040503050406030204" pitchFamily="18" charset="0"/>
                <a:ea typeface="Cambria" panose="02040503050406030204" pitchFamily="18" charset="0"/>
              </a:rPr>
              <a:t> </a:t>
            </a:r>
            <a:r>
              <a:rPr lang="en-US" sz="2800" dirty="0" err="1">
                <a:solidFill>
                  <a:srgbClr val="00B050"/>
                </a:solidFill>
                <a:latin typeface="Cambria" panose="02040503050406030204" pitchFamily="18" charset="0"/>
                <a:ea typeface="Cambria" panose="02040503050406030204" pitchFamily="18" charset="0"/>
              </a:rPr>
              <a:t>hạn</a:t>
            </a:r>
            <a:r>
              <a:rPr lang="en-US" sz="2800" dirty="0">
                <a:solidFill>
                  <a:srgbClr val="00B050"/>
                </a:solidFill>
                <a:latin typeface="Cambria" panose="02040503050406030204" pitchFamily="18" charset="0"/>
                <a:ea typeface="Cambria" panose="02040503050406030204" pitchFamily="18" charset="0"/>
              </a:rPr>
              <a:t>, </a:t>
            </a:r>
            <a:r>
              <a:rPr lang="en-US" sz="2800" dirty="0" err="1">
                <a:solidFill>
                  <a:srgbClr val="00B050"/>
                </a:solidFill>
                <a:latin typeface="Cambria" panose="02040503050406030204" pitchFamily="18" charset="0"/>
                <a:ea typeface="Cambria" panose="02040503050406030204" pitchFamily="18" charset="0"/>
              </a:rPr>
              <a:t>nứt</a:t>
            </a:r>
            <a:r>
              <a:rPr lang="en-US" sz="2800" dirty="0">
                <a:solidFill>
                  <a:srgbClr val="00B050"/>
                </a:solidFill>
                <a:latin typeface="Cambria" panose="02040503050406030204" pitchFamily="18" charset="0"/>
                <a:ea typeface="Cambria" panose="02040503050406030204" pitchFamily="18" charset="0"/>
              </a:rPr>
              <a:t> </a:t>
            </a:r>
            <a:r>
              <a:rPr lang="en-US" sz="2800" dirty="0" err="1">
                <a:solidFill>
                  <a:srgbClr val="00B050"/>
                </a:solidFill>
                <a:latin typeface="Cambria" panose="02040503050406030204" pitchFamily="18" charset="0"/>
                <a:ea typeface="Cambria" panose="02040503050406030204" pitchFamily="18" charset="0"/>
              </a:rPr>
              <a:t>nẻ</a:t>
            </a:r>
            <a:endParaRPr lang="en-US" sz="2800" dirty="0">
              <a:solidFill>
                <a:srgbClr val="00B05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00B05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925286" y="7888"/>
            <a:ext cx="10842171" cy="1569660"/>
          </a:xfrm>
          <a:prstGeom prst="rect">
            <a:avLst/>
          </a:prstGeom>
          <a:noFill/>
        </p:spPr>
        <p:txBody>
          <a:bodyPr wrap="square">
            <a:spAutoFit/>
          </a:bodyPr>
          <a:lstStyle/>
          <a:p>
            <a:pPr algn="just"/>
            <a:r>
              <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2. </a:t>
            </a:r>
            <a:r>
              <a:rPr lang="vi-VN"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503464" y="2638446"/>
            <a:ext cx="11522526" cy="284795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2048153167"/>
              </p:ext>
            </p:extLst>
          </p:nvPr>
        </p:nvGraphicFramePr>
        <p:xfrm>
          <a:off x="702127" y="2743199"/>
          <a:ext cx="11125200" cy="2743200"/>
        </p:xfrm>
        <a:graphic>
          <a:graphicData uri="http://schemas.openxmlformats.org/drawingml/2006/table">
            <a:tbl>
              <a:tblPr/>
              <a:tblGrid>
                <a:gridCol w="11125200">
                  <a:extLst>
                    <a:ext uri="{9D8B030D-6E8A-4147-A177-3AD203B41FA5}">
                      <a16:colId xmlns:a16="http://schemas.microsoft.com/office/drawing/2014/main" val="2125440903"/>
                    </a:ext>
                  </a:extLst>
                </a:gridCol>
              </a:tblGrid>
              <a:tr h="2585089">
                <a:tc>
                  <a:txBody>
                    <a:bodyPr/>
                    <a:lstStyle/>
                    <a:p>
                      <a:pPr algn="just"/>
                      <a:r>
                        <a:rPr lang="vi-VN" sz="3600" baseline="30000" dirty="0">
                          <a:solidFill>
                            <a:srgbClr val="000000"/>
                          </a:solidFill>
                          <a:effectLst/>
                          <a:latin typeface="Cambria" panose="02040503050406030204" pitchFamily="18" charset="0"/>
                          <a:ea typeface="Cambria" panose="02040503050406030204" pitchFamily="18" charset="0"/>
                        </a:rPr>
                        <a:t>(1) </a:t>
                      </a:r>
                      <a:r>
                        <a:rPr lang="vi-VN" sz="36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600" baseline="30000" dirty="0">
                          <a:solidFill>
                            <a:srgbClr val="000000"/>
                          </a:solidFill>
                          <a:effectLst/>
                          <a:latin typeface="Cambria" panose="02040503050406030204" pitchFamily="18" charset="0"/>
                          <a:ea typeface="Cambria" panose="02040503050406030204" pitchFamily="18" charset="0"/>
                        </a:rPr>
                        <a:t>(2) </a:t>
                      </a:r>
                      <a:r>
                        <a:rPr lang="vi-VN" sz="36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a:t>
            </a:r>
            <a:r>
              <a:rPr lang="vi-VN" sz="3600" b="1" i="1" dirty="0">
                <a:solidFill>
                  <a:srgbClr val="FF0000"/>
                </a:solidFill>
                <a:effectLst/>
                <a:latin typeface="Cambria" panose="02040503050406030204" pitchFamily="18" charset="0"/>
                <a:ea typeface="Cambria" panose="02040503050406030204" pitchFamily="18" charset="0"/>
              </a:rPr>
              <a:t>con người </a:t>
            </a:r>
            <a:r>
              <a:rPr lang="nl-NL" sz="3600" b="1" i="1" dirty="0">
                <a:effectLst/>
                <a:latin typeface="Cambria" panose="02040503050406030204" pitchFamily="18" charset="0"/>
                <a:ea typeface="Cambria" panose="02040503050406030204" pitchFamily="18" charset="0"/>
              </a:rPr>
              <a:t>/</a:t>
            </a:r>
            <a:r>
              <a:rPr lang="vi-VN" sz="3600" b="1" i="1" dirty="0">
                <a:solidFill>
                  <a:srgbClr val="00B050"/>
                </a:solidFill>
                <a:effectLst/>
                <a:latin typeface="Cambria" panose="02040503050406030204" pitchFamily="18" charset="0"/>
                <a:ea typeface="Cambria" panose="02040503050406030204" pitchFamily="18" charset="0"/>
              </a:rPr>
              <a:t>đã có những con tàu to lớn vượt biển khơi</a:t>
            </a:r>
            <a:r>
              <a:rPr lang="vi-VN" sz="3600" b="1" i="1" dirty="0">
                <a:effectLst/>
                <a:latin typeface="Cambria" panose="02040503050406030204" pitchFamily="18" charset="0"/>
                <a:ea typeface="Cambria" panose="02040503050406030204" pitchFamily="18" charset="0"/>
              </a:rPr>
              <a:t>, </a:t>
            </a:r>
            <a:r>
              <a:rPr lang="vi-VN" sz="3600" b="1" i="1" dirty="0">
                <a:solidFill>
                  <a:schemeClr val="accent5"/>
                </a:solidFill>
                <a:effectLst/>
                <a:latin typeface="Cambria" panose="02040503050406030204" pitchFamily="18" charset="0"/>
                <a:ea typeface="Cambria" panose="02040503050406030204" pitchFamily="18" charset="0"/>
              </a:rPr>
              <a:t>nhưng</a:t>
            </a:r>
            <a:r>
              <a:rPr lang="vi-VN" sz="3600" b="1" i="1" dirty="0">
                <a:effectLst/>
                <a:latin typeface="Cambria" panose="02040503050406030204" pitchFamily="18" charset="0"/>
                <a:ea typeface="Cambria" panose="02040503050406030204" pitchFamily="18" charset="0"/>
              </a:rPr>
              <a:t> </a:t>
            </a:r>
            <a:r>
              <a:rPr lang="vi-VN" sz="3600" b="1" i="1" dirty="0">
                <a:solidFill>
                  <a:srgbClr val="FF0000"/>
                </a:solidFill>
                <a:effectLst/>
                <a:latin typeface="Cambria" panose="02040503050406030204" pitchFamily="18" charset="0"/>
                <a:ea typeface="Cambria" panose="02040503050406030204" pitchFamily="18" charset="0"/>
              </a:rPr>
              <a:t>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a:t>
            </a:r>
            <a:r>
              <a:rPr lang="vi-VN" sz="3600" b="1" i="1" dirty="0">
                <a:solidFill>
                  <a:srgbClr val="00B050"/>
                </a:solidFill>
                <a:effectLst/>
                <a:latin typeface="Cambria" panose="02040503050406030204" pitchFamily="18" charset="0"/>
                <a:ea typeface="Cambria" panose="02040503050406030204" pitchFamily="18" charset="0"/>
              </a:rPr>
              <a:t>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chemeClr val="accent5"/>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3. </a:t>
            </a:r>
            <a:r>
              <a:rPr lang="vi-VN"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endPar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561</Words>
  <Application>Microsoft Office PowerPoint</Application>
  <PresentationFormat>Widescreen</PresentationFormat>
  <Paragraphs>39</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Aptos Display</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40</cp:revision>
  <dcterms:created xsi:type="dcterms:W3CDTF">2024-09-03T18:15:03Z</dcterms:created>
  <dcterms:modified xsi:type="dcterms:W3CDTF">2026-01-14T02:11:51Z</dcterms:modified>
</cp:coreProperties>
</file>