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4"/>
  </p:notesMasterIdLst>
  <p:sldIdLst>
    <p:sldId id="7306" r:id="rId3"/>
    <p:sldId id="7316" r:id="rId4"/>
    <p:sldId id="7329" r:id="rId5"/>
    <p:sldId id="7330" r:id="rId6"/>
    <p:sldId id="7328" r:id="rId7"/>
    <p:sldId id="331" r:id="rId8"/>
    <p:sldId id="7331" r:id="rId9"/>
    <p:sldId id="7308" r:id="rId10"/>
    <p:sldId id="7332" r:id="rId11"/>
    <p:sldId id="7333" r:id="rId12"/>
    <p:sldId id="733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E"/>
    <a:srgbClr val="FF0060"/>
    <a:srgbClr val="B5F1CC"/>
    <a:srgbClr val="00DFA2"/>
    <a:srgbClr val="9ADCFF"/>
    <a:srgbClr val="F6FA70"/>
    <a:srgbClr val="FFB2A6"/>
    <a:srgbClr val="FFDEB4"/>
    <a:srgbClr val="E893CF"/>
    <a:srgbClr val="FF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8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51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9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2026/1/30</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095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2026/1/30</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86550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03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665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2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6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86385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92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8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8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6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1/30/2026</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735821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1/30/2026</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05308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1/30/2026</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38357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1/30/2026</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38145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1/30/2026</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231297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1/30/2026</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104603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1/30/2026</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70000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1/30/2026</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74161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2026/1/30</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7877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1/30/2026</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65841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1/30/2026</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7585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1/30/2026</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9718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2026/1/30</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52426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76693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69892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5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75133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349127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Hoạt động 1: </a:t>
            </a:r>
            <a:r>
              <a:rPr lang="vi-VN" sz="4000" dirty="0">
                <a:solidFill>
                  <a:schemeClr val="bg1"/>
                </a:solidFill>
                <a:latin typeface="Cambria" panose="02040503050406030204" pitchFamily="18" charset="0"/>
                <a:ea typeface="Cambria" panose="02040503050406030204" pitchFamily="18" charset="0"/>
              </a:rPr>
              <a:t>Chia sẻ suy nghĩ của em về các môi trường học tập.</a:t>
            </a:r>
            <a:endParaRPr lang="en-US" sz="4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Khi chúng ta biết tìm hiểu thông tin v</a:t>
            </a: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ề</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các môi trường học tập, mỗi HS sẽ có kế hoạch để rèn luyện và nhanh chóng thích ứng với môi trường học tập mới.</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3738806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0" y="264160"/>
            <a:ext cx="12120880" cy="659383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021840" y="1358521"/>
            <a:ext cx="8381999" cy="5016758"/>
          </a:xfrm>
          <a:prstGeom prst="rect">
            <a:avLst/>
          </a:prstGeom>
          <a:noFill/>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rPr>
              <a:t>Trao đổi cùng người thân để có thêm thông tin về những môi trường học tập mới theo gợi ý sau:</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Sau khi học xong Tiểu học em sẽ ch</a:t>
            </a:r>
            <a:r>
              <a:rPr lang="en-US" sz="3200" dirty="0">
                <a:solidFill>
                  <a:srgbClr val="002060"/>
                </a:solidFill>
                <a:latin typeface="Cambria" panose="02040503050406030204" pitchFamily="18" charset="0"/>
                <a:ea typeface="Cambria" panose="02040503050406030204" pitchFamily="18" charset="0"/>
              </a:rPr>
              <a:t>ọ</a:t>
            </a:r>
            <a:r>
              <a:rPr lang="vi-VN" sz="3200" dirty="0">
                <a:solidFill>
                  <a:srgbClr val="002060"/>
                </a:solidFill>
                <a:latin typeface="Cambria" panose="02040503050406030204" pitchFamily="18" charset="0"/>
                <a:ea typeface="Cambria" panose="02040503050406030204" pitchFamily="18" charset="0"/>
              </a:rPr>
              <a:t>n trường nào để tiếp tục con </a:t>
            </a:r>
            <a:r>
              <a:rPr lang="en-US" sz="3200" dirty="0" err="1">
                <a:solidFill>
                  <a:srgbClr val="002060"/>
                </a:solidFill>
                <a:latin typeface="Cambria" panose="02040503050406030204" pitchFamily="18" charset="0"/>
                <a:ea typeface="Cambria" panose="02040503050406030204" pitchFamily="18" charset="0"/>
              </a:rPr>
              <a:t>đường</a:t>
            </a:r>
            <a:r>
              <a:rPr lang="vi-VN" sz="3200" dirty="0">
                <a:solidFill>
                  <a:srgbClr val="002060"/>
                </a:solidFill>
                <a:latin typeface="Cambria" panose="02040503050406030204" pitchFamily="18" charset="0"/>
                <a:ea typeface="Cambria" panose="02040503050406030204" pitchFamily="18" charset="0"/>
              </a:rPr>
              <a:t> học tập?</a:t>
            </a:r>
          </a:p>
          <a:p>
            <a:pPr lvl="0" algn="just">
              <a:defRPr/>
            </a:pPr>
            <a:r>
              <a:rPr lang="vi-VN" sz="3200" dirty="0">
                <a:solidFill>
                  <a:srgbClr val="002060"/>
                </a:solidFill>
                <a:latin typeface="Cambria" panose="02040503050406030204" pitchFamily="18" charset="0"/>
                <a:ea typeface="Cambria" panose="02040503050406030204" pitchFamily="18" charset="0"/>
              </a:rPr>
              <a:t>+ Ngôi trường đó có gì khác với trường Tiểu học hiện tại</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Số môn học, cách học, các hoạt động đi kèm có gì mới?</a:t>
            </a:r>
          </a:p>
          <a:p>
            <a:pPr lvl="0" algn="just">
              <a:defRPr/>
            </a:pPr>
            <a:r>
              <a:rPr lang="vi-VN" sz="32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vi-VN" sz="4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801360" y="1117600"/>
            <a:ext cx="5537200" cy="2308324"/>
          </a:xfrm>
          <a:prstGeom prst="rect">
            <a:avLst/>
          </a:prstGeom>
          <a:noFill/>
        </p:spPr>
        <p:txBody>
          <a:bodyPr wrap="square" rtlCol="0">
            <a:spAutoFit/>
          </a:bodyPr>
          <a:lstStyle/>
          <a:p>
            <a:pPr algn="ctr"/>
            <a:r>
              <a:rPr lang="vi-VN" sz="4800" dirty="0">
                <a:latin typeface="Calibri" panose="020F0502020204030204" pitchFamily="34" charset="0"/>
                <a:cs typeface="Calibri" panose="020F0502020204030204" pitchFamily="34" charset="0"/>
              </a:rPr>
              <a:t>Kể về các môi trường học tập em có thể tiếp cận.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993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20653D5-1DC1-9B9A-16E2-22027D519E5A}"/>
              </a:ext>
            </a:extLst>
          </p:cNvPr>
          <p:cNvPicPr>
            <a:picLocks noChangeAspect="1"/>
          </p:cNvPicPr>
          <p:nvPr/>
        </p:nvPicPr>
        <p:blipFill>
          <a:blip r:embed="rId2"/>
          <a:stretch>
            <a:fillRect/>
          </a:stretch>
        </p:blipFill>
        <p:spPr>
          <a:xfrm>
            <a:off x="720407" y="1164907"/>
            <a:ext cx="5052230" cy="4087813"/>
          </a:xfrm>
          <a:prstGeom prst="rect">
            <a:avLst/>
          </a:prstGeom>
        </p:spPr>
      </p:pic>
      <p:pic>
        <p:nvPicPr>
          <p:cNvPr id="8" name="Picture 7">
            <a:extLst>
              <a:ext uri="{FF2B5EF4-FFF2-40B4-BE49-F238E27FC236}">
                <a16:creationId xmlns:a16="http://schemas.microsoft.com/office/drawing/2014/main" id="{ACAB559B-3F30-0B09-E3D2-6D682BE52998}"/>
              </a:ext>
            </a:extLst>
          </p:cNvPr>
          <p:cNvPicPr>
            <a:picLocks noChangeAspect="1"/>
          </p:cNvPicPr>
          <p:nvPr/>
        </p:nvPicPr>
        <p:blipFill>
          <a:blip r:embed="rId3"/>
          <a:stretch>
            <a:fillRect/>
          </a:stretch>
        </p:blipFill>
        <p:spPr>
          <a:xfrm>
            <a:off x="6128702" y="1118234"/>
            <a:ext cx="5056153" cy="3971925"/>
          </a:xfrm>
          <a:prstGeom prst="rect">
            <a:avLst/>
          </a:prstGeom>
        </p:spPr>
      </p:pic>
    </p:spTree>
    <p:extLst>
      <p:ext uri="{BB962C8B-B14F-4D97-AF65-F5344CB8AC3E}">
        <p14:creationId xmlns:p14="http://schemas.microsoft.com/office/powerpoint/2010/main" val="260334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4F29F4E-A703-7476-02BB-DE8A8096CD01}"/>
              </a:ext>
            </a:extLst>
          </p:cNvPr>
          <p:cNvPicPr>
            <a:picLocks noChangeAspect="1"/>
          </p:cNvPicPr>
          <p:nvPr/>
        </p:nvPicPr>
        <p:blipFill>
          <a:blip r:embed="rId2"/>
          <a:stretch>
            <a:fillRect/>
          </a:stretch>
        </p:blipFill>
        <p:spPr>
          <a:xfrm>
            <a:off x="732472" y="1067434"/>
            <a:ext cx="5526156" cy="4378325"/>
          </a:xfrm>
          <a:prstGeom prst="rect">
            <a:avLst/>
          </a:prstGeom>
        </p:spPr>
      </p:pic>
      <p:pic>
        <p:nvPicPr>
          <p:cNvPr id="5" name="Picture 4">
            <a:extLst>
              <a:ext uri="{FF2B5EF4-FFF2-40B4-BE49-F238E27FC236}">
                <a16:creationId xmlns:a16="http://schemas.microsoft.com/office/drawing/2014/main" id="{ACBC7ABF-0BCF-E708-9C50-39303080EFD9}"/>
              </a:ext>
            </a:extLst>
          </p:cNvPr>
          <p:cNvPicPr>
            <a:picLocks noChangeAspect="1"/>
          </p:cNvPicPr>
          <p:nvPr/>
        </p:nvPicPr>
        <p:blipFill>
          <a:blip r:embed="rId3"/>
          <a:stretch>
            <a:fillRect/>
          </a:stretch>
        </p:blipFill>
        <p:spPr>
          <a:xfrm>
            <a:off x="6430962" y="1153160"/>
            <a:ext cx="5016460" cy="4160520"/>
          </a:xfrm>
          <a:prstGeom prst="rect">
            <a:avLst/>
          </a:prstGeom>
        </p:spPr>
      </p:pic>
    </p:spTree>
    <p:extLst>
      <p:ext uri="{BB962C8B-B14F-4D97-AF65-F5344CB8AC3E}">
        <p14:creationId xmlns:p14="http://schemas.microsoft.com/office/powerpoint/2010/main" val="260837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Thảo</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luận</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nhóm</a:t>
              </a:r>
              <a:endParaRPr kumimoji="0" lang="en-US" sz="3600" b="1" i="0" u="none" strike="noStrike" kern="1200" cap="none" spc="0" normalizeH="0" baseline="0" noProof="0" dirty="0">
                <a:ln>
                  <a:noFill/>
                </a:ln>
                <a:solidFill>
                  <a:srgbClr val="FF0000"/>
                </a:solidFill>
                <a:effectLst/>
                <a:uLnTx/>
                <a:uFillTx/>
                <a:latin typeface="思源黑体 CN" panose="020F0502020204030204"/>
                <a:cs typeface="+mn-cs"/>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61237" y="46493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679440" y="589280"/>
            <a:ext cx="5537200" cy="2123658"/>
          </a:xfrm>
          <a:prstGeom prst="rect">
            <a:avLst/>
          </a:prstGeom>
          <a:noFill/>
        </p:spPr>
        <p:txBody>
          <a:bodyPr wrap="square" rtlCol="0">
            <a:spAutoFit/>
          </a:bodyPr>
          <a:lstStyle/>
          <a:p>
            <a:pPr lvl="0" algn="ctr"/>
            <a:r>
              <a:rPr lang="vi-VN" sz="4400" dirty="0">
                <a:solidFill>
                  <a:prstClr val="black"/>
                </a:solidFill>
                <a:latin typeface="Calibri" panose="020F0502020204030204" pitchFamily="34" charset="0"/>
                <a:cs typeface="Calibri" panose="020F0502020204030204" pitchFamily="34" charset="0"/>
              </a:rPr>
              <a:t>Chia sẻ những khác biệt của từng môi trường học tập đó.</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2A37455-FB98-7386-D0C3-99C38370D647}"/>
              </a:ext>
            </a:extLst>
          </p:cNvPr>
          <p:cNvSpPr txBox="1"/>
          <p:nvPr/>
        </p:nvSpPr>
        <p:spPr>
          <a:xfrm>
            <a:off x="5547360" y="3444240"/>
            <a:ext cx="5882640" cy="255454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Sự khác biệt của từng môi trường học tập: </a:t>
            </a:r>
            <a:r>
              <a:rPr lang="vi-VN" sz="3200" dirty="0">
                <a:latin typeface="Cambria" panose="02040503050406030204" pitchFamily="18" charset="0"/>
                <a:ea typeface="Cambria" panose="02040503050406030204" pitchFamily="18" charset="0"/>
              </a:rPr>
              <a:t>về người dạy học, về môn học, không gian, các phương tiện học tập, phương pháp trong học tập,...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91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Mỗi một môi trường học tập đểu có những điểm đặc biệt riêng, đòi hỏi người học chủ động, tích cực tìm hiểu để đạt được hiệu quả trong học tập.</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lvl="0" algn="ctr"/>
            <a:r>
              <a:rPr lang="vi-VN" sz="4000" b="1" dirty="0">
                <a:solidFill>
                  <a:prstClr val="white"/>
                </a:solidFill>
                <a:latin typeface="Cambria" panose="02040503050406030204" pitchFamily="18" charset="0"/>
                <a:ea typeface="Cambria" panose="02040503050406030204" pitchFamily="18" charset="0"/>
              </a:rPr>
              <a:t>Hoạt động 2: </a:t>
            </a:r>
            <a:endParaRPr lang="en-US" sz="4000" b="1" dirty="0">
              <a:solidFill>
                <a:prstClr val="white"/>
              </a:solidFill>
              <a:latin typeface="Cambria" panose="02040503050406030204" pitchFamily="18" charset="0"/>
              <a:ea typeface="Cambria" panose="02040503050406030204" pitchFamily="18" charset="0"/>
            </a:endParaRPr>
          </a:p>
          <a:p>
            <a:pPr lvl="0" algn="ctr"/>
            <a:r>
              <a:rPr lang="vi-VN" sz="4000" b="1" dirty="0">
                <a:solidFill>
                  <a:prstClr val="white"/>
                </a:solidFill>
                <a:latin typeface="Cambria" panose="02040503050406030204" pitchFamily="18" charset="0"/>
                <a:ea typeface="Cambria" panose="02040503050406030204" pitchFamily="18" charset="0"/>
              </a:rPr>
              <a:t>Thảo luận về môi trường học tập mới</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7118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019803"/>
            <a:ext cx="11273139" cy="549257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295581" y="2018921"/>
            <a:ext cx="7458598" cy="3785652"/>
          </a:xfrm>
          <a:prstGeom prst="rect">
            <a:avLst/>
          </a:prstGeom>
          <a:noFill/>
        </p:spPr>
        <p:txBody>
          <a:bodyPr wrap="square">
            <a:spAutoFit/>
          </a:bodyPr>
          <a:lstStyle/>
          <a:p>
            <a:pPr lvl="0" algn="ctr">
              <a:defRPr/>
            </a:pPr>
            <a:r>
              <a:rPr lang="en-US" sz="4800" b="1" dirty="0">
                <a:solidFill>
                  <a:srgbClr val="002060"/>
                </a:solidFill>
                <a:latin typeface="Cambria" panose="02040503050406030204" pitchFamily="18" charset="0"/>
                <a:ea typeface="Cambria" panose="02040503050406030204" pitchFamily="18" charset="0"/>
              </a:rPr>
              <a:t>T</a:t>
            </a:r>
            <a:r>
              <a:rPr lang="vi-VN" sz="4800" b="1" dirty="0">
                <a:solidFill>
                  <a:srgbClr val="002060"/>
                </a:solidFill>
                <a:latin typeface="Cambria" panose="02040503050406030204" pitchFamily="18" charset="0"/>
                <a:ea typeface="Cambria" panose="02040503050406030204" pitchFamily="18" charset="0"/>
              </a:rPr>
              <a:t>hảo luận và vẽ sơ đồ tư duy giới thiệu về một môi trường học tập mới theo suy nghĩ và phỏng đoán của mình. </a:t>
            </a:r>
            <a:endParaRPr kumimoji="0" lang="en-SG"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CF342EC6-C672-492A-5DDD-10270BC1A606}"/>
              </a:ext>
            </a:extLst>
          </p:cNvPr>
          <p:cNvPicPr>
            <a:picLocks noChangeAspect="1"/>
          </p:cNvPicPr>
          <p:nvPr/>
        </p:nvPicPr>
        <p:blipFill>
          <a:blip r:embed="rId2"/>
          <a:stretch>
            <a:fillRect/>
          </a:stretch>
        </p:blipFill>
        <p:spPr>
          <a:xfrm>
            <a:off x="1574165" y="727075"/>
            <a:ext cx="9124950" cy="5200650"/>
          </a:xfrm>
          <a:prstGeom prst="rect">
            <a:avLst/>
          </a:prstGeom>
        </p:spPr>
      </p:pic>
    </p:spTree>
    <p:extLst>
      <p:ext uri="{BB962C8B-B14F-4D97-AF65-F5344CB8AC3E}">
        <p14:creationId xmlns:p14="http://schemas.microsoft.com/office/powerpoint/2010/main" val="247109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234</TotalTime>
  <Words>270</Words>
  <Application>Microsoft Office PowerPoint</Application>
  <PresentationFormat>Widescreen</PresentationFormat>
  <Paragraphs>24</Paragraphs>
  <Slides>11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等线</vt:lpstr>
      <vt:lpstr>Arial</vt:lpstr>
      <vt:lpstr>Calibri</vt:lpstr>
      <vt:lpstr>Cambria</vt:lpstr>
      <vt:lpstr>思源黑体 CN</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Administrator</cp:lastModifiedBy>
  <cp:revision>45</cp:revision>
  <dcterms:created xsi:type="dcterms:W3CDTF">2023-07-24T12:44:24Z</dcterms:created>
  <dcterms:modified xsi:type="dcterms:W3CDTF">2026-01-30T03:17:31Z</dcterms:modified>
  <cp:category>9Slide.vn</cp:category>
</cp:coreProperties>
</file>