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76" r:id="rId5"/>
    <p:sldId id="259" r:id="rId6"/>
    <p:sldId id="278" r:id="rId7"/>
    <p:sldId id="277" r:id="rId8"/>
    <p:sldId id="265" r:id="rId9"/>
    <p:sldId id="270" r:id="rId10"/>
    <p:sldId id="279" r:id="rId11"/>
    <p:sldId id="280" r:id="rId12"/>
    <p:sldId id="281" r:id="rId1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5630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4370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8767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087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2769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843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0823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831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044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7255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9314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6235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3700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6403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4185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6202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2866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182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834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8955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3770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995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0046BAC7-A1E0-AC97-5F17-F7BC39B536B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00648" y="190500"/>
            <a:ext cx="2514600" cy="25146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9D3395BD-B35B-9471-35D1-C77D07A94F93}"/>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55318CF2-9D7D-5E58-83FD-F603DDC3AFA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00648" y="190500"/>
            <a:ext cx="2514600" cy="2514600"/>
          </a:xfrm>
          <a:prstGeom prst="rect">
            <a:avLst/>
          </a:prstGeom>
        </p:spPr>
      </p:pic>
    </p:spTree>
    <p:extLst>
      <p:ext uri="{BB962C8B-B14F-4D97-AF65-F5344CB8AC3E}">
        <p14:creationId xmlns:p14="http://schemas.microsoft.com/office/powerpoint/2010/main" val="1555775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1237FB7A-F8A6-3CD1-043B-D82F0F48CE22}"/>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18701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sp>
        <p:nvSpPr>
          <p:cNvPr id="2" name="Freeform 2"/>
          <p:cNvSpPr/>
          <p:nvPr/>
        </p:nvSpPr>
        <p:spPr>
          <a:xfrm>
            <a:off x="-6145774" y="5936120"/>
            <a:ext cx="30579547" cy="15289774"/>
          </a:xfrm>
          <a:custGeom>
            <a:avLst/>
            <a:gdLst/>
            <a:ahLst/>
            <a:cxnLst/>
            <a:rect l="l" t="t" r="r" b="b"/>
            <a:pathLst>
              <a:path w="30579547" h="15289774">
                <a:moveTo>
                  <a:pt x="0" y="0"/>
                </a:moveTo>
                <a:lnTo>
                  <a:pt x="30579548" y="0"/>
                </a:lnTo>
                <a:lnTo>
                  <a:pt x="30579548" y="15289774"/>
                </a:lnTo>
                <a:lnTo>
                  <a:pt x="0" y="152897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447800" y="1088236"/>
            <a:ext cx="13182600" cy="7255664"/>
            <a:chOff x="0" y="0"/>
            <a:chExt cx="1366503" cy="915172"/>
          </a:xfrm>
        </p:grpSpPr>
        <p:sp>
          <p:nvSpPr>
            <p:cNvPr id="6" name="Freeform 6"/>
            <p:cNvSpPr/>
            <p:nvPr/>
          </p:nvSpPr>
          <p:spPr>
            <a:xfrm>
              <a:off x="0" y="0"/>
              <a:ext cx="1366503" cy="915173"/>
            </a:xfrm>
            <a:custGeom>
              <a:avLst/>
              <a:gdLst/>
              <a:ahLst/>
              <a:cxnLst/>
              <a:rect l="l" t="t" r="r" b="b"/>
              <a:pathLst>
                <a:path w="1366503" h="915173">
                  <a:moveTo>
                    <a:pt x="1242043" y="915172"/>
                  </a:moveTo>
                  <a:lnTo>
                    <a:pt x="124460" y="915172"/>
                  </a:lnTo>
                  <a:cubicBezTo>
                    <a:pt x="55880" y="915172"/>
                    <a:pt x="0" y="859292"/>
                    <a:pt x="0" y="790712"/>
                  </a:cubicBezTo>
                  <a:lnTo>
                    <a:pt x="0" y="124460"/>
                  </a:lnTo>
                  <a:cubicBezTo>
                    <a:pt x="0" y="55880"/>
                    <a:pt x="55880" y="0"/>
                    <a:pt x="124460" y="0"/>
                  </a:cubicBezTo>
                  <a:lnTo>
                    <a:pt x="1242043" y="0"/>
                  </a:lnTo>
                  <a:cubicBezTo>
                    <a:pt x="1310623" y="0"/>
                    <a:pt x="1366503" y="55880"/>
                    <a:pt x="1366503" y="124460"/>
                  </a:cubicBezTo>
                  <a:lnTo>
                    <a:pt x="1366503" y="790712"/>
                  </a:lnTo>
                  <a:cubicBezTo>
                    <a:pt x="1366503" y="859292"/>
                    <a:pt x="1310623" y="915173"/>
                    <a:pt x="1242043" y="915173"/>
                  </a:cubicBezTo>
                  <a:close/>
                </a:path>
              </a:pathLst>
            </a:custGeom>
            <a:solidFill>
              <a:srgbClr val="FFD0DA"/>
            </a:solidFill>
          </p:spPr>
          <p:txBody>
            <a:bodyPr/>
            <a:lstStyle/>
            <a:p>
              <a:endParaRPr lang="en-US"/>
            </a:p>
          </p:txBody>
        </p:sp>
      </p:grpSp>
      <p:sp>
        <p:nvSpPr>
          <p:cNvPr id="12" name="Freeform 12"/>
          <p:cNvSpPr/>
          <p:nvPr/>
        </p:nvSpPr>
        <p:spPr>
          <a:xfrm rot="-204400">
            <a:off x="14144451" y="966510"/>
            <a:ext cx="864175" cy="1033252"/>
          </a:xfrm>
          <a:custGeom>
            <a:avLst/>
            <a:gdLst/>
            <a:ahLst/>
            <a:cxnLst/>
            <a:rect l="l" t="t" r="r" b="b"/>
            <a:pathLst>
              <a:path w="864175" h="1033252">
                <a:moveTo>
                  <a:pt x="0" y="0"/>
                </a:moveTo>
                <a:lnTo>
                  <a:pt x="864175" y="0"/>
                </a:lnTo>
                <a:lnTo>
                  <a:pt x="864175" y="1033252"/>
                </a:lnTo>
                <a:lnTo>
                  <a:pt x="0" y="10332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953414" flipH="1">
            <a:off x="3143188" y="4368184"/>
            <a:ext cx="895712" cy="1070960"/>
          </a:xfrm>
          <a:custGeom>
            <a:avLst/>
            <a:gdLst/>
            <a:ahLst/>
            <a:cxnLst/>
            <a:rect l="l" t="t" r="r" b="b"/>
            <a:pathLst>
              <a:path w="895712" h="1070960">
                <a:moveTo>
                  <a:pt x="895712" y="0"/>
                </a:moveTo>
                <a:lnTo>
                  <a:pt x="0" y="0"/>
                </a:lnTo>
                <a:lnTo>
                  <a:pt x="0" y="1070960"/>
                </a:lnTo>
                <a:lnTo>
                  <a:pt x="895712" y="1070960"/>
                </a:lnTo>
                <a:lnTo>
                  <a:pt x="89571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4" name="Picture 13">
            <a:extLst>
              <a:ext uri="{FF2B5EF4-FFF2-40B4-BE49-F238E27FC236}">
                <a16:creationId xmlns:a16="http://schemas.microsoft.com/office/drawing/2014/main" id="{582F4162-C421-832D-8C4B-4341E60EDD7A}"/>
              </a:ext>
            </a:extLst>
          </p:cNvPr>
          <p:cNvPicPr>
            <a:picLocks noChangeAspect="1"/>
          </p:cNvPicPr>
          <p:nvPr/>
        </p:nvPicPr>
        <p:blipFill>
          <a:blip r:embed="rId6"/>
          <a:stretch>
            <a:fillRect/>
          </a:stretch>
        </p:blipFill>
        <p:spPr>
          <a:xfrm>
            <a:off x="5867400" y="1104900"/>
            <a:ext cx="6096528" cy="1072989"/>
          </a:xfrm>
          <a:prstGeom prst="rect">
            <a:avLst/>
          </a:prstGeom>
        </p:spPr>
      </p:pic>
      <p:pic>
        <p:nvPicPr>
          <p:cNvPr id="16" name="Picture 15">
            <a:extLst>
              <a:ext uri="{FF2B5EF4-FFF2-40B4-BE49-F238E27FC236}">
                <a16:creationId xmlns:a16="http://schemas.microsoft.com/office/drawing/2014/main" id="{CC7C60B9-9CCF-58BE-8B08-A81071C46293}"/>
              </a:ext>
            </a:extLst>
          </p:cNvPr>
          <p:cNvPicPr>
            <a:picLocks noChangeAspect="1"/>
          </p:cNvPicPr>
          <p:nvPr/>
        </p:nvPicPr>
        <p:blipFill>
          <a:blip r:embed="rId7"/>
          <a:stretch>
            <a:fillRect/>
          </a:stretch>
        </p:blipFill>
        <p:spPr>
          <a:xfrm>
            <a:off x="2605527" y="2463888"/>
            <a:ext cx="11614375" cy="38148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p:nvPr/>
        </p:nvSpPr>
        <p:spPr>
          <a:xfrm>
            <a:off x="2743199" y="1104900"/>
            <a:ext cx="14478001" cy="7315200"/>
          </a:xfrm>
          <a:custGeom>
            <a:avLst/>
            <a:gdLst/>
            <a:ahLst/>
            <a:cxnLst/>
            <a:rect l="l" t="t" r="r" b="b"/>
            <a:pathLst>
              <a:path w="7698356" h="2473097">
                <a:moveTo>
                  <a:pt x="0" y="0"/>
                </a:moveTo>
                <a:lnTo>
                  <a:pt x="7698356" y="0"/>
                </a:lnTo>
                <a:lnTo>
                  <a:pt x="7698356" y="2473097"/>
                </a:lnTo>
                <a:lnTo>
                  <a:pt x="0" y="24730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Hộp Văn bản 16">
            <a:extLst>
              <a:ext uri="{FF2B5EF4-FFF2-40B4-BE49-F238E27FC236}">
                <a16:creationId xmlns:a16="http://schemas.microsoft.com/office/drawing/2014/main" id="{B7B777FB-38FD-602B-2F69-4AA1D9E0F51D}"/>
              </a:ext>
            </a:extLst>
          </p:cNvPr>
          <p:cNvSpPr txBox="1"/>
          <p:nvPr/>
        </p:nvSpPr>
        <p:spPr>
          <a:xfrm>
            <a:off x="3429000" y="2019300"/>
            <a:ext cx="13106400" cy="526297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Giao tiếp trên mạng là một phương tiện hữu ích giúp kết nối mọi người và trau dồi kiến thức. Tuy nhiên, người dùng cần sử dụng mạng một cách thông minh và có trách nhiệm để đảm bảo an toàn cho bản thân. Hy vọng những thông tin trên sẽ giúp ích cho  các em trong việc giao tiếp trên mạng.</a:t>
            </a:r>
            <a:endParaRPr kumimoji="0" lang="en-US" sz="4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Picture 13" descr="A blue and orange text&#10;&#10;Description automatically generated">
            <a:extLst>
              <a:ext uri="{FF2B5EF4-FFF2-40B4-BE49-F238E27FC236}">
                <a16:creationId xmlns:a16="http://schemas.microsoft.com/office/drawing/2014/main" id="{613AA9AD-39BD-27A2-B6CD-F6DE073D98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8200" y="266700"/>
            <a:ext cx="4109060" cy="1414395"/>
          </a:xfrm>
          <a:prstGeom prst="rect">
            <a:avLst/>
          </a:prstGeom>
        </p:spPr>
      </p:pic>
    </p:spTree>
    <p:extLst>
      <p:ext uri="{BB962C8B-B14F-4D97-AF65-F5344CB8AC3E}">
        <p14:creationId xmlns:p14="http://schemas.microsoft.com/office/powerpoint/2010/main" val="229553813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
          <p:cNvSpPr/>
          <p:nvPr/>
        </p:nvSpPr>
        <p:spPr>
          <a:xfrm>
            <a:off x="530722" y="0"/>
            <a:ext cx="16230600" cy="7946982"/>
          </a:xfrm>
          <a:custGeom>
            <a:avLst/>
            <a:gdLst/>
            <a:ahLst/>
            <a:cxnLst/>
            <a:rect l="l" t="t" r="r" b="b"/>
            <a:pathLst>
              <a:path w="16230600" h="7384923">
                <a:moveTo>
                  <a:pt x="0" y="0"/>
                </a:moveTo>
                <a:lnTo>
                  <a:pt x="16230600" y="0"/>
                </a:lnTo>
                <a:lnTo>
                  <a:pt x="16230600" y="7384923"/>
                </a:lnTo>
                <a:lnTo>
                  <a:pt x="0" y="7384923"/>
                </a:lnTo>
                <a:lnTo>
                  <a:pt x="0" y="0"/>
                </a:lnTo>
                <a:close/>
              </a:path>
            </a:pathLst>
          </a:custGeom>
          <a:blipFill dpi="0" rotWithShape="1">
            <a:blip r:embed="rId2">
              <a:alphaModFix amt="48000"/>
            </a:blip>
            <a:srcRect/>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59078809-3857-88FB-B1CC-E6D670348D88}"/>
              </a:ext>
            </a:extLst>
          </p:cNvPr>
          <p:cNvSpPr txBox="1"/>
          <p:nvPr/>
        </p:nvSpPr>
        <p:spPr>
          <a:xfrm>
            <a:off x="3810000" y="2933700"/>
            <a:ext cx="10972800" cy="3785652"/>
          </a:xfrm>
          <a:prstGeom prst="rect">
            <a:avLst/>
          </a:prstGeom>
          <a:noFill/>
        </p:spPr>
        <p:txBody>
          <a:bodyPr wrap="square" rtlCol="0">
            <a:spAutoFit/>
          </a:bodyPr>
          <a:lstStyle/>
          <a:p>
            <a:pPr algn="ctr"/>
            <a:r>
              <a:rPr lang="en-US" sz="8000" b="1" dirty="0"/>
              <a:t>HĐ1: </a:t>
            </a:r>
            <a:r>
              <a:rPr lang="en-US" sz="8000" b="1" dirty="0" err="1"/>
              <a:t>Tìm</a:t>
            </a:r>
            <a:r>
              <a:rPr lang="en-US" sz="8000" b="1" dirty="0"/>
              <a:t> </a:t>
            </a:r>
            <a:r>
              <a:rPr lang="en-US" sz="8000" b="1" dirty="0" err="1"/>
              <a:t>hiểu</a:t>
            </a:r>
            <a:r>
              <a:rPr lang="en-US" sz="8000" b="1" dirty="0"/>
              <a:t> </a:t>
            </a:r>
            <a:r>
              <a:rPr lang="en-US" sz="8000" b="1" dirty="0" err="1"/>
              <a:t>về</a:t>
            </a:r>
            <a:r>
              <a:rPr lang="en-US" sz="8000" b="1" dirty="0"/>
              <a:t> </a:t>
            </a:r>
            <a:r>
              <a:rPr lang="en-US" sz="8000" b="1" dirty="0" err="1"/>
              <a:t>tự</a:t>
            </a:r>
            <a:r>
              <a:rPr lang="en-US" sz="8000" b="1" dirty="0"/>
              <a:t> </a:t>
            </a:r>
            <a:r>
              <a:rPr lang="en-US" sz="8000" b="1" dirty="0" err="1"/>
              <a:t>chủ</a:t>
            </a:r>
            <a:r>
              <a:rPr lang="en-US" sz="8000" b="1" dirty="0"/>
              <a:t> </a:t>
            </a:r>
            <a:r>
              <a:rPr lang="en-US" sz="8000" b="1" dirty="0" err="1"/>
              <a:t>và</a:t>
            </a:r>
            <a:r>
              <a:rPr lang="en-US" sz="8000" b="1" dirty="0"/>
              <a:t> </a:t>
            </a:r>
            <a:r>
              <a:rPr lang="en-US" sz="8000" b="1" dirty="0" err="1"/>
              <a:t>đảm</a:t>
            </a:r>
            <a:r>
              <a:rPr lang="en-US" sz="8000" b="1" dirty="0"/>
              <a:t> </a:t>
            </a:r>
            <a:r>
              <a:rPr lang="en-US" sz="8000" b="1" dirty="0" err="1"/>
              <a:t>bảo</a:t>
            </a:r>
            <a:r>
              <a:rPr lang="en-US" sz="8000" b="1" dirty="0"/>
              <a:t> an </a:t>
            </a:r>
            <a:r>
              <a:rPr lang="en-US" sz="8000" b="1" dirty="0" err="1"/>
              <a:t>toàn</a:t>
            </a:r>
            <a:r>
              <a:rPr lang="en-US" sz="8000" b="1" dirty="0"/>
              <a:t> </a:t>
            </a:r>
            <a:r>
              <a:rPr lang="en-US" sz="8000" b="1" dirty="0" err="1"/>
              <a:t>khi</a:t>
            </a:r>
            <a:r>
              <a:rPr lang="en-US" sz="8000" b="1" dirty="0"/>
              <a:t> </a:t>
            </a:r>
            <a:r>
              <a:rPr lang="en-US" sz="8000" b="1" dirty="0" err="1"/>
              <a:t>giao</a:t>
            </a:r>
            <a:r>
              <a:rPr lang="en-US" sz="8000" b="1" dirty="0"/>
              <a:t> </a:t>
            </a:r>
            <a:r>
              <a:rPr lang="en-US" sz="8000" b="1" dirty="0" err="1"/>
              <a:t>tiếp</a:t>
            </a:r>
            <a:r>
              <a:rPr lang="en-US" sz="8000" b="1" dirty="0"/>
              <a:t> </a:t>
            </a:r>
            <a:r>
              <a:rPr lang="en-US" sz="8000" b="1" dirty="0" err="1"/>
              <a:t>trên</a:t>
            </a:r>
            <a:r>
              <a:rPr lang="en-US" sz="8000" b="1" dirty="0"/>
              <a:t> </a:t>
            </a:r>
            <a:r>
              <a:rPr lang="en-US" sz="8000" b="1" dirty="0" err="1"/>
              <a:t>mạng</a:t>
            </a:r>
            <a:r>
              <a:rPr lang="en-US" sz="8000" b="1" dirty="0"/>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2" name="TextBox 2"/>
          <p:cNvSpPr txBox="1"/>
          <p:nvPr/>
        </p:nvSpPr>
        <p:spPr>
          <a:xfrm>
            <a:off x="914400" y="495300"/>
            <a:ext cx="16230600" cy="1846659"/>
          </a:xfrm>
          <a:prstGeom prst="rect">
            <a:avLst/>
          </a:prstGeom>
        </p:spPr>
        <p:txBody>
          <a:bodyPr lIns="0" tIns="0" rIns="0" bIns="0" rtlCol="0" anchor="t">
            <a:spAutoFit/>
          </a:bodyPr>
          <a:lstStyle/>
          <a:p>
            <a:pPr marL="0" lvl="0" indent="0" algn="ctr">
              <a:spcBef>
                <a:spcPct val="0"/>
              </a:spcBef>
            </a:pPr>
            <a:r>
              <a:rPr lang="en-US" sz="6000" b="1" dirty="0" err="1">
                <a:solidFill>
                  <a:srgbClr val="262A55"/>
                </a:solidFill>
                <a:latin typeface="Cambria" panose="02040503050406030204" pitchFamily="18" charset="0"/>
                <a:ea typeface="Cambria" panose="02040503050406030204" pitchFamily="18" charset="0"/>
                <a:cs typeface="Nunito Bold"/>
                <a:sym typeface="Nunito Bold"/>
              </a:rPr>
              <a:t>Đọc</a:t>
            </a:r>
            <a:r>
              <a:rPr lang="en-US" sz="6000" b="1" dirty="0">
                <a:solidFill>
                  <a:srgbClr val="262A55"/>
                </a:solidFill>
                <a:latin typeface="Cambria" panose="02040503050406030204" pitchFamily="18" charset="0"/>
                <a:ea typeface="Cambria" panose="02040503050406030204" pitchFamily="18" charset="0"/>
                <a:cs typeface="Nunito Bold"/>
                <a:sym typeface="Nunito Bold"/>
              </a:rPr>
              <a:t> </a:t>
            </a:r>
            <a:r>
              <a:rPr lang="en-US" sz="6000" b="1" dirty="0" err="1">
                <a:solidFill>
                  <a:srgbClr val="262A55"/>
                </a:solidFill>
                <a:latin typeface="Cambria" panose="02040503050406030204" pitchFamily="18" charset="0"/>
                <a:ea typeface="Cambria" panose="02040503050406030204" pitchFamily="18" charset="0"/>
                <a:cs typeface="Nunito Bold"/>
                <a:sym typeface="Nunito Bold"/>
              </a:rPr>
              <a:t>yêu</a:t>
            </a:r>
            <a:r>
              <a:rPr lang="en-US" sz="6000" b="1" dirty="0">
                <a:solidFill>
                  <a:srgbClr val="262A55"/>
                </a:solidFill>
                <a:latin typeface="Cambria" panose="02040503050406030204" pitchFamily="18" charset="0"/>
                <a:ea typeface="Cambria" panose="02040503050406030204" pitchFamily="18" charset="0"/>
                <a:cs typeface="Nunito Bold"/>
                <a:sym typeface="Nunito Bold"/>
              </a:rPr>
              <a:t> </a:t>
            </a:r>
            <a:r>
              <a:rPr lang="en-US" sz="6000" b="1" dirty="0" err="1">
                <a:solidFill>
                  <a:srgbClr val="262A55"/>
                </a:solidFill>
                <a:latin typeface="Cambria" panose="02040503050406030204" pitchFamily="18" charset="0"/>
                <a:ea typeface="Cambria" panose="02040503050406030204" pitchFamily="18" charset="0"/>
                <a:cs typeface="Nunito Bold"/>
                <a:sym typeface="Nunito Bold"/>
              </a:rPr>
              <a:t>cầu</a:t>
            </a:r>
            <a:r>
              <a:rPr lang="en-US" sz="6000" b="1" dirty="0">
                <a:solidFill>
                  <a:srgbClr val="262A55"/>
                </a:solidFill>
                <a:latin typeface="Cambria" panose="02040503050406030204" pitchFamily="18" charset="0"/>
                <a:ea typeface="Cambria" panose="02040503050406030204" pitchFamily="18" charset="0"/>
                <a:cs typeface="Nunito Bold"/>
                <a:sym typeface="Nunito Bold"/>
              </a:rPr>
              <a:t> </a:t>
            </a:r>
            <a:r>
              <a:rPr lang="en-US" sz="6000" b="1" dirty="0" err="1">
                <a:solidFill>
                  <a:srgbClr val="262A55"/>
                </a:solidFill>
                <a:latin typeface="Cambria" panose="02040503050406030204" pitchFamily="18" charset="0"/>
                <a:ea typeface="Cambria" panose="02040503050406030204" pitchFamily="18" charset="0"/>
                <a:cs typeface="Nunito Bold"/>
                <a:sym typeface="Nunito Bold"/>
              </a:rPr>
              <a:t>trong</a:t>
            </a:r>
            <a:r>
              <a:rPr lang="en-US" sz="6000" b="1" dirty="0">
                <a:solidFill>
                  <a:srgbClr val="262A55"/>
                </a:solidFill>
                <a:latin typeface="Cambria" panose="02040503050406030204" pitchFamily="18" charset="0"/>
                <a:ea typeface="Cambria" panose="02040503050406030204" pitchFamily="18" charset="0"/>
                <a:cs typeface="Nunito Bold"/>
                <a:sym typeface="Nunito Bold"/>
              </a:rPr>
              <a:t> SGK/63 </a:t>
            </a:r>
            <a:r>
              <a:rPr lang="en-US" sz="6000" b="1" dirty="0" err="1">
                <a:solidFill>
                  <a:srgbClr val="262A55"/>
                </a:solidFill>
                <a:latin typeface="Cambria" panose="02040503050406030204" pitchFamily="18" charset="0"/>
                <a:ea typeface="Cambria" panose="02040503050406030204" pitchFamily="18" charset="0"/>
                <a:cs typeface="Nunito Bold"/>
                <a:sym typeface="Nunito Bold"/>
              </a:rPr>
              <a:t>rồi</a:t>
            </a:r>
            <a:r>
              <a:rPr lang="en-US" sz="6000" b="1" dirty="0">
                <a:solidFill>
                  <a:srgbClr val="262A55"/>
                </a:solidFill>
                <a:latin typeface="Cambria" panose="02040503050406030204" pitchFamily="18" charset="0"/>
                <a:ea typeface="Cambria" panose="02040503050406030204" pitchFamily="18" charset="0"/>
                <a:cs typeface="Nunito Bold"/>
                <a:sym typeface="Nunito Bold"/>
              </a:rPr>
              <a:t> </a:t>
            </a:r>
            <a:r>
              <a:rPr lang="en-US" sz="6000" b="1" dirty="0" err="1">
                <a:solidFill>
                  <a:srgbClr val="262A55"/>
                </a:solidFill>
                <a:latin typeface="Cambria" panose="02040503050406030204" pitchFamily="18" charset="0"/>
                <a:ea typeface="Cambria" panose="02040503050406030204" pitchFamily="18" charset="0"/>
                <a:cs typeface="Nunito Bold"/>
                <a:sym typeface="Nunito Bold"/>
              </a:rPr>
              <a:t>ghi</a:t>
            </a:r>
            <a:r>
              <a:rPr lang="en-US" sz="6000" b="1" dirty="0">
                <a:solidFill>
                  <a:srgbClr val="262A55"/>
                </a:solidFill>
                <a:latin typeface="Cambria" panose="02040503050406030204" pitchFamily="18" charset="0"/>
                <a:ea typeface="Cambria" panose="02040503050406030204" pitchFamily="18" charset="0"/>
                <a:cs typeface="Nunito Bold"/>
                <a:sym typeface="Nunito Bold"/>
              </a:rPr>
              <a:t> </a:t>
            </a:r>
            <a:r>
              <a:rPr lang="en-US" sz="6000" b="1" dirty="0" err="1">
                <a:solidFill>
                  <a:srgbClr val="262A55"/>
                </a:solidFill>
                <a:latin typeface="Cambria" panose="02040503050406030204" pitchFamily="18" charset="0"/>
                <a:ea typeface="Cambria" panose="02040503050406030204" pitchFamily="18" charset="0"/>
                <a:cs typeface="Nunito Bold"/>
                <a:sym typeface="Nunito Bold"/>
              </a:rPr>
              <a:t>vào</a:t>
            </a:r>
            <a:r>
              <a:rPr lang="en-US" sz="6000" b="1" dirty="0">
                <a:solidFill>
                  <a:srgbClr val="262A55"/>
                </a:solidFill>
                <a:latin typeface="Cambria" panose="02040503050406030204" pitchFamily="18" charset="0"/>
                <a:ea typeface="Cambria" panose="02040503050406030204" pitchFamily="18" charset="0"/>
                <a:cs typeface="Nunito Bold"/>
                <a:sym typeface="Nunito Bold"/>
              </a:rPr>
              <a:t> </a:t>
            </a:r>
            <a:r>
              <a:rPr lang="en-US" sz="6000" b="1" dirty="0" err="1">
                <a:solidFill>
                  <a:srgbClr val="262A55"/>
                </a:solidFill>
                <a:latin typeface="Cambria" panose="02040503050406030204" pitchFamily="18" charset="0"/>
                <a:ea typeface="Cambria" panose="02040503050406030204" pitchFamily="18" charset="0"/>
                <a:cs typeface="Nunito Bold"/>
                <a:sym typeface="Nunito Bold"/>
              </a:rPr>
              <a:t>phiếu</a:t>
            </a:r>
            <a:r>
              <a:rPr lang="en-US" sz="6000" b="1" dirty="0">
                <a:solidFill>
                  <a:srgbClr val="262A55"/>
                </a:solidFill>
                <a:latin typeface="Cambria" panose="02040503050406030204" pitchFamily="18" charset="0"/>
                <a:ea typeface="Cambria" panose="02040503050406030204" pitchFamily="18" charset="0"/>
                <a:cs typeface="Nunito Bold"/>
                <a:sym typeface="Nunito Bold"/>
              </a:rPr>
              <a:t> </a:t>
            </a:r>
            <a:r>
              <a:rPr lang="en-US" sz="6000" b="1" dirty="0" err="1">
                <a:solidFill>
                  <a:srgbClr val="262A55"/>
                </a:solidFill>
                <a:latin typeface="Cambria" panose="02040503050406030204" pitchFamily="18" charset="0"/>
                <a:ea typeface="Cambria" panose="02040503050406030204" pitchFamily="18" charset="0"/>
                <a:cs typeface="Nunito Bold"/>
                <a:sym typeface="Nunito Bold"/>
              </a:rPr>
              <a:t>khảo</a:t>
            </a:r>
            <a:r>
              <a:rPr lang="en-US" sz="6000" b="1" dirty="0">
                <a:solidFill>
                  <a:srgbClr val="262A55"/>
                </a:solidFill>
                <a:latin typeface="Cambria" panose="02040503050406030204" pitchFamily="18" charset="0"/>
                <a:ea typeface="Cambria" panose="02040503050406030204" pitchFamily="18" charset="0"/>
                <a:cs typeface="Nunito Bold"/>
                <a:sym typeface="Nunito Bold"/>
              </a:rPr>
              <a:t> </a:t>
            </a:r>
            <a:r>
              <a:rPr lang="en-US" sz="6000" b="1" dirty="0" err="1">
                <a:solidFill>
                  <a:srgbClr val="262A55"/>
                </a:solidFill>
                <a:latin typeface="Cambria" panose="02040503050406030204" pitchFamily="18" charset="0"/>
                <a:ea typeface="Cambria" panose="02040503050406030204" pitchFamily="18" charset="0"/>
                <a:cs typeface="Nunito Bold"/>
                <a:sym typeface="Nunito Bold"/>
              </a:rPr>
              <a:t>sát</a:t>
            </a:r>
            <a:r>
              <a:rPr lang="en-US" sz="6000" b="1" dirty="0">
                <a:solidFill>
                  <a:srgbClr val="262A55"/>
                </a:solidFill>
                <a:latin typeface="Cambria" panose="02040503050406030204" pitchFamily="18" charset="0"/>
                <a:ea typeface="Cambria" panose="02040503050406030204" pitchFamily="18" charset="0"/>
                <a:cs typeface="Nunito Bold"/>
                <a:sym typeface="Nunito Bold"/>
              </a:rPr>
              <a:t> </a:t>
            </a:r>
          </a:p>
        </p:txBody>
      </p:sp>
      <p:grpSp>
        <p:nvGrpSpPr>
          <p:cNvPr id="8" name="Group 8"/>
          <p:cNvGrpSpPr/>
          <p:nvPr/>
        </p:nvGrpSpPr>
        <p:grpSpPr>
          <a:xfrm>
            <a:off x="10726651" y="4889147"/>
            <a:ext cx="4519933" cy="2864180"/>
            <a:chOff x="0" y="0"/>
            <a:chExt cx="6026578" cy="3818907"/>
          </a:xfrm>
        </p:grpSpPr>
        <p:sp>
          <p:nvSpPr>
            <p:cNvPr id="9" name="TextBox 9"/>
            <p:cNvSpPr txBox="1"/>
            <p:nvPr/>
          </p:nvSpPr>
          <p:spPr>
            <a:xfrm>
              <a:off x="0" y="13758"/>
              <a:ext cx="6026578" cy="1683808"/>
            </a:xfrm>
            <a:prstGeom prst="rect">
              <a:avLst/>
            </a:prstGeom>
          </p:spPr>
          <p:txBody>
            <a:bodyPr lIns="0" tIns="0" rIns="0" bIns="0" rtlCol="0" anchor="t">
              <a:spAutoFit/>
            </a:bodyPr>
            <a:lstStyle/>
            <a:p>
              <a:pPr algn="ctr">
                <a:lnSpc>
                  <a:spcPts val="5040"/>
                </a:lnSpc>
              </a:pPr>
              <a:r>
                <a:rPr lang="en-US" sz="4200">
                  <a:solidFill>
                    <a:srgbClr val="F8F5EF"/>
                  </a:solidFill>
                  <a:latin typeface="Baloo"/>
                  <a:ea typeface="Baloo"/>
                  <a:cs typeface="Baloo"/>
                  <a:sym typeface="Baloo"/>
                </a:rPr>
                <a:t>QUY TẮC ỨNG XỬ TRỰC TUYẾN</a:t>
              </a:r>
            </a:p>
          </p:txBody>
        </p:sp>
        <p:sp>
          <p:nvSpPr>
            <p:cNvPr id="10" name="TextBox 10"/>
            <p:cNvSpPr txBox="1"/>
            <p:nvPr/>
          </p:nvSpPr>
          <p:spPr>
            <a:xfrm>
              <a:off x="0" y="1883850"/>
              <a:ext cx="6026578" cy="1926590"/>
            </a:xfrm>
            <a:prstGeom prst="rect">
              <a:avLst/>
            </a:prstGeom>
          </p:spPr>
          <p:txBody>
            <a:bodyPr lIns="0" tIns="0" rIns="0" bIns="0" rtlCol="0" anchor="t">
              <a:spAutoFit/>
            </a:bodyPr>
            <a:lstStyle/>
            <a:p>
              <a:pPr algn="ctr">
                <a:lnSpc>
                  <a:spcPts val="3919"/>
                </a:lnSpc>
              </a:pPr>
              <a:r>
                <a:rPr lang="en-US" sz="2800">
                  <a:solidFill>
                    <a:srgbClr val="F8F5EF"/>
                  </a:solidFill>
                  <a:latin typeface="Nunito"/>
                  <a:ea typeface="Nunito"/>
                  <a:cs typeface="Nunito"/>
                  <a:sym typeface="Nunito"/>
                </a:rPr>
                <a:t>Chúng ta cần có hành vi đúng mực và thái độ cư xử tốt trong lớp học trực tuyến.</a:t>
              </a:r>
            </a:p>
          </p:txBody>
        </p:sp>
      </p:grpSp>
      <p:sp>
        <p:nvSpPr>
          <p:cNvPr id="11" name="Freeform 11"/>
          <p:cNvSpPr/>
          <p:nvPr/>
        </p:nvSpPr>
        <p:spPr>
          <a:xfrm rot="291561" flipH="1">
            <a:off x="585951" y="8768156"/>
            <a:ext cx="1075865" cy="1286361"/>
          </a:xfrm>
          <a:custGeom>
            <a:avLst/>
            <a:gdLst/>
            <a:ahLst/>
            <a:cxnLst/>
            <a:rect l="l" t="t" r="r" b="b"/>
            <a:pathLst>
              <a:path w="1075865" h="1286361">
                <a:moveTo>
                  <a:pt x="1075865" y="0"/>
                </a:moveTo>
                <a:lnTo>
                  <a:pt x="0" y="0"/>
                </a:lnTo>
                <a:lnTo>
                  <a:pt x="0" y="1286360"/>
                </a:lnTo>
                <a:lnTo>
                  <a:pt x="1075865" y="1286360"/>
                </a:lnTo>
                <a:lnTo>
                  <a:pt x="1075865"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rot="993812">
            <a:off x="16772634" y="8622964"/>
            <a:ext cx="1075865" cy="1286361"/>
          </a:xfrm>
          <a:custGeom>
            <a:avLst/>
            <a:gdLst/>
            <a:ahLst/>
            <a:cxnLst/>
            <a:rect l="l" t="t" r="r" b="b"/>
            <a:pathLst>
              <a:path w="1075865" h="1286361">
                <a:moveTo>
                  <a:pt x="0" y="0"/>
                </a:moveTo>
                <a:lnTo>
                  <a:pt x="1075866" y="0"/>
                </a:lnTo>
                <a:lnTo>
                  <a:pt x="1075866" y="1286360"/>
                </a:lnTo>
                <a:lnTo>
                  <a:pt x="0" y="12863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id="{8822EC5D-1965-52B4-265F-27AB9E2143FD}"/>
              </a:ext>
            </a:extLst>
          </p:cNvPr>
          <p:cNvPicPr>
            <a:picLocks noChangeAspect="1"/>
          </p:cNvPicPr>
          <p:nvPr/>
        </p:nvPicPr>
        <p:blipFill>
          <a:blip r:embed="rId4"/>
          <a:stretch>
            <a:fillRect/>
          </a:stretch>
        </p:blipFill>
        <p:spPr>
          <a:xfrm>
            <a:off x="1905000" y="2552700"/>
            <a:ext cx="14782800" cy="60965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00CDBAD-1368-7435-80B7-DA5E20252ED4}"/>
              </a:ext>
            </a:extLst>
          </p:cNvPr>
          <p:cNvGrpSpPr/>
          <p:nvPr/>
        </p:nvGrpSpPr>
        <p:grpSpPr>
          <a:xfrm>
            <a:off x="7239000" y="342900"/>
            <a:ext cx="9067800" cy="8498186"/>
            <a:chOff x="1171837" y="713684"/>
            <a:chExt cx="5029200" cy="5029200"/>
          </a:xfrm>
        </p:grpSpPr>
        <p:pic>
          <p:nvPicPr>
            <p:cNvPr id="6" name="Picture 5" descr="Shape, circle&#10;&#10;Description automatically generated">
              <a:extLst>
                <a:ext uri="{FF2B5EF4-FFF2-40B4-BE49-F238E27FC236}">
                  <a16:creationId xmlns:a16="http://schemas.microsoft.com/office/drawing/2014/main" id="{304DBAB0-7EF7-FF18-F254-81FF113BB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837" y="713684"/>
              <a:ext cx="5029200" cy="5029200"/>
            </a:xfrm>
            <a:prstGeom prst="rect">
              <a:avLst/>
            </a:prstGeom>
          </p:spPr>
        </p:pic>
        <p:sp>
          <p:nvSpPr>
            <p:cNvPr id="7" name="TextBox 6">
              <a:extLst>
                <a:ext uri="{FF2B5EF4-FFF2-40B4-BE49-F238E27FC236}">
                  <a16:creationId xmlns:a16="http://schemas.microsoft.com/office/drawing/2014/main" id="{28FB9B0C-5729-35E7-0BF2-56BEBF1F4502}"/>
                </a:ext>
              </a:extLst>
            </p:cNvPr>
            <p:cNvSpPr txBox="1"/>
            <p:nvPr/>
          </p:nvSpPr>
          <p:spPr>
            <a:xfrm>
              <a:off x="1932556" y="2337101"/>
              <a:ext cx="3550023" cy="24589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1 </a:t>
              </a:r>
              <a:r>
                <a:rPr kumimoji="0" lang="en-US" sz="66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bạn</a:t>
              </a:r>
              <a:r>
                <a:rPr kumimoji="0" lang="en-US" sz="66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66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hỏi</a:t>
              </a:r>
              <a:r>
                <a:rPr kumimoji="0" lang="en-US" sz="66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1 </a:t>
              </a:r>
              <a:r>
                <a:rPr kumimoji="0" lang="en-US" sz="66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bạn</a:t>
              </a:r>
              <a:r>
                <a:rPr kumimoji="0" lang="en-US" sz="66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66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trả</a:t>
              </a:r>
              <a:r>
                <a:rPr kumimoji="0" lang="en-US" sz="66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66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lời</a:t>
              </a:r>
              <a:r>
                <a:rPr kumimoji="0" lang="en-US" sz="66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66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về</a:t>
              </a:r>
              <a:r>
                <a:rPr kumimoji="0" lang="en-US" sz="66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66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nội</a:t>
              </a:r>
              <a:r>
                <a:rPr kumimoji="0" lang="en-US" sz="66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dung </a:t>
              </a:r>
              <a:r>
                <a:rPr kumimoji="0" lang="en-US" sz="66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phiếu</a:t>
              </a:r>
              <a:r>
                <a:rPr kumimoji="0" lang="en-US" sz="66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66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khảo</a:t>
              </a:r>
              <a:r>
                <a:rPr kumimoji="0" lang="en-US" sz="66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66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sát</a:t>
              </a:r>
              <a:endParaRPr kumimoji="0" lang="en-US" sz="66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Tree>
    <p:extLst>
      <p:ext uri="{BB962C8B-B14F-4D97-AF65-F5344CB8AC3E}">
        <p14:creationId xmlns:p14="http://schemas.microsoft.com/office/powerpoint/2010/main" val="218969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75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p:nvPr/>
        </p:nvSpPr>
        <p:spPr>
          <a:xfrm>
            <a:off x="2743199" y="2060634"/>
            <a:ext cx="13208121" cy="6359466"/>
          </a:xfrm>
          <a:custGeom>
            <a:avLst/>
            <a:gdLst/>
            <a:ahLst/>
            <a:cxnLst/>
            <a:rect l="l" t="t" r="r" b="b"/>
            <a:pathLst>
              <a:path w="7698356" h="2473097">
                <a:moveTo>
                  <a:pt x="0" y="0"/>
                </a:moveTo>
                <a:lnTo>
                  <a:pt x="7698356" y="0"/>
                </a:lnTo>
                <a:lnTo>
                  <a:pt x="7698356" y="2473097"/>
                </a:lnTo>
                <a:lnTo>
                  <a:pt x="0" y="24730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Hộp Văn bản 16">
            <a:extLst>
              <a:ext uri="{FF2B5EF4-FFF2-40B4-BE49-F238E27FC236}">
                <a16:creationId xmlns:a16="http://schemas.microsoft.com/office/drawing/2014/main" id="{B7B777FB-38FD-602B-2F69-4AA1D9E0F51D}"/>
              </a:ext>
            </a:extLst>
          </p:cNvPr>
          <p:cNvSpPr txBox="1"/>
          <p:nvPr/>
        </p:nvSpPr>
        <p:spPr>
          <a:xfrm>
            <a:off x="3464157" y="2929048"/>
            <a:ext cx="11775843" cy="470898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6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Việc khảo sát cho chúng ta biết những vấn đề cần giải quyết của HS và mọi người xung quanh trong việc tự chủ khi sử dụng mạng hoặc tham gia mạng xã hội.</a:t>
            </a:r>
            <a:endParaRPr kumimoji="0" lang="en-US" sz="6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a:extLst>
              <a:ext uri="{FF2B5EF4-FFF2-40B4-BE49-F238E27FC236}">
                <a16:creationId xmlns:a16="http://schemas.microsoft.com/office/drawing/2014/main" id="{219E771A-C11A-11EA-A514-E5E6ABC28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495300"/>
            <a:ext cx="4109060" cy="1414395"/>
          </a:xfrm>
          <a:prstGeom prst="rect">
            <a:avLst/>
          </a:prstGeom>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324100"/>
            <a:ext cx="9858369" cy="3046988"/>
            <a:chOff x="0" y="1451926"/>
            <a:chExt cx="13144492" cy="4062650"/>
          </a:xfrm>
        </p:grpSpPr>
        <p:sp>
          <p:nvSpPr>
            <p:cNvPr id="3" name="TextBox 3"/>
            <p:cNvSpPr txBox="1"/>
            <p:nvPr/>
          </p:nvSpPr>
          <p:spPr>
            <a:xfrm>
              <a:off x="50800" y="1451926"/>
              <a:ext cx="13093692" cy="4062650"/>
            </a:xfrm>
            <a:prstGeom prst="rect">
              <a:avLst/>
            </a:prstGeom>
          </p:spPr>
          <p:txBody>
            <a:bodyPr lIns="0" tIns="0" rIns="0" bIns="0" rtlCol="0" anchor="t">
              <a:spAutoFit/>
            </a:bodyPr>
            <a:lstStyle/>
            <a:p>
              <a:pPr marL="0" lvl="0" indent="0" algn="ctr">
                <a:spcBef>
                  <a:spcPct val="0"/>
                </a:spcBef>
              </a:pPr>
              <a:r>
                <a:rPr lang="en-US" sz="6600" dirty="0">
                  <a:solidFill>
                    <a:srgbClr val="002060"/>
                  </a:solidFill>
                  <a:latin typeface="Cambria" panose="02040503050406030204" pitchFamily="18" charset="0"/>
                  <a:ea typeface="Cambria" panose="02040503050406030204" pitchFamily="18" charset="0"/>
                  <a:cs typeface="Baloo"/>
                  <a:sym typeface="Baloo"/>
                </a:rPr>
                <a:t>3. </a:t>
              </a:r>
              <a:r>
                <a:rPr lang="en-US" sz="6600" dirty="0" err="1">
                  <a:solidFill>
                    <a:srgbClr val="002060"/>
                  </a:solidFill>
                  <a:latin typeface="Cambria" panose="02040503050406030204" pitchFamily="18" charset="0"/>
                  <a:ea typeface="Cambria" panose="02040503050406030204" pitchFamily="18" charset="0"/>
                  <a:cs typeface="Baloo"/>
                  <a:sym typeface="Baloo"/>
                </a:rPr>
                <a:t>Thiết</a:t>
              </a:r>
              <a:r>
                <a:rPr lang="en-US" sz="6600" dirty="0">
                  <a:solidFill>
                    <a:srgbClr val="002060"/>
                  </a:solidFill>
                  <a:latin typeface="Cambria" panose="02040503050406030204" pitchFamily="18" charset="0"/>
                  <a:ea typeface="Cambria" panose="02040503050406030204" pitchFamily="18" charset="0"/>
                  <a:cs typeface="Baloo"/>
                  <a:sym typeface="Baloo"/>
                </a:rPr>
                <a:t> </a:t>
              </a:r>
              <a:r>
                <a:rPr lang="en-US" sz="6600" dirty="0" err="1">
                  <a:solidFill>
                    <a:srgbClr val="002060"/>
                  </a:solidFill>
                  <a:latin typeface="Cambria" panose="02040503050406030204" pitchFamily="18" charset="0"/>
                  <a:ea typeface="Cambria" panose="02040503050406030204" pitchFamily="18" charset="0"/>
                  <a:cs typeface="Baloo"/>
                  <a:sym typeface="Baloo"/>
                </a:rPr>
                <a:t>kế</a:t>
              </a:r>
              <a:r>
                <a:rPr lang="en-US" sz="6600" dirty="0">
                  <a:solidFill>
                    <a:srgbClr val="002060"/>
                  </a:solidFill>
                  <a:latin typeface="Cambria" panose="02040503050406030204" pitchFamily="18" charset="0"/>
                  <a:ea typeface="Cambria" panose="02040503050406030204" pitchFamily="18" charset="0"/>
                  <a:cs typeface="Baloo"/>
                  <a:sym typeface="Baloo"/>
                </a:rPr>
                <a:t> </a:t>
              </a:r>
              <a:r>
                <a:rPr lang="en-US" sz="6600" dirty="0" err="1">
                  <a:solidFill>
                    <a:srgbClr val="002060"/>
                  </a:solidFill>
                  <a:latin typeface="Cambria" panose="02040503050406030204" pitchFamily="18" charset="0"/>
                  <a:ea typeface="Cambria" panose="02040503050406030204" pitchFamily="18" charset="0"/>
                  <a:cs typeface="Baloo"/>
                  <a:sym typeface="Baloo"/>
                </a:rPr>
                <a:t>bản</a:t>
              </a:r>
              <a:r>
                <a:rPr lang="en-US" sz="6600" dirty="0">
                  <a:solidFill>
                    <a:srgbClr val="002060"/>
                  </a:solidFill>
                  <a:latin typeface="Cambria" panose="02040503050406030204" pitchFamily="18" charset="0"/>
                  <a:ea typeface="Cambria" panose="02040503050406030204" pitchFamily="18" charset="0"/>
                  <a:cs typeface="Baloo"/>
                  <a:sym typeface="Baloo"/>
                </a:rPr>
                <a:t> “ Quy </a:t>
              </a:r>
              <a:r>
                <a:rPr lang="en-US" sz="6600" dirty="0" err="1">
                  <a:solidFill>
                    <a:srgbClr val="002060"/>
                  </a:solidFill>
                  <a:latin typeface="Cambria" panose="02040503050406030204" pitchFamily="18" charset="0"/>
                  <a:ea typeface="Cambria" panose="02040503050406030204" pitchFamily="18" charset="0"/>
                  <a:cs typeface="Baloo"/>
                  <a:sym typeface="Baloo"/>
                </a:rPr>
                <a:t>tắc</a:t>
              </a:r>
              <a:r>
                <a:rPr lang="en-US" sz="6600" dirty="0">
                  <a:solidFill>
                    <a:srgbClr val="002060"/>
                  </a:solidFill>
                  <a:latin typeface="Cambria" panose="02040503050406030204" pitchFamily="18" charset="0"/>
                  <a:ea typeface="Cambria" panose="02040503050406030204" pitchFamily="18" charset="0"/>
                  <a:cs typeface="Baloo"/>
                  <a:sym typeface="Baloo"/>
                </a:rPr>
                <a:t> </a:t>
              </a:r>
              <a:r>
                <a:rPr lang="en-US" sz="6600" dirty="0" err="1">
                  <a:solidFill>
                    <a:srgbClr val="002060"/>
                  </a:solidFill>
                  <a:latin typeface="Cambria" panose="02040503050406030204" pitchFamily="18" charset="0"/>
                  <a:ea typeface="Cambria" panose="02040503050406030204" pitchFamily="18" charset="0"/>
                  <a:cs typeface="Baloo"/>
                  <a:sym typeface="Baloo"/>
                </a:rPr>
                <a:t>tự</a:t>
              </a:r>
              <a:r>
                <a:rPr lang="en-US" sz="6600" dirty="0">
                  <a:solidFill>
                    <a:srgbClr val="002060"/>
                  </a:solidFill>
                  <a:latin typeface="Cambria" panose="02040503050406030204" pitchFamily="18" charset="0"/>
                  <a:ea typeface="Cambria" panose="02040503050406030204" pitchFamily="18" charset="0"/>
                  <a:cs typeface="Baloo"/>
                  <a:sym typeface="Baloo"/>
                </a:rPr>
                <a:t> </a:t>
              </a:r>
              <a:r>
                <a:rPr lang="en-US" sz="6600" dirty="0" err="1">
                  <a:solidFill>
                    <a:srgbClr val="002060"/>
                  </a:solidFill>
                  <a:latin typeface="Cambria" panose="02040503050406030204" pitchFamily="18" charset="0"/>
                  <a:ea typeface="Cambria" panose="02040503050406030204" pitchFamily="18" charset="0"/>
                  <a:cs typeface="Baloo"/>
                  <a:sym typeface="Baloo"/>
                </a:rPr>
                <a:t>chủ</a:t>
              </a:r>
              <a:r>
                <a:rPr lang="en-US" sz="6600" dirty="0">
                  <a:solidFill>
                    <a:srgbClr val="002060"/>
                  </a:solidFill>
                  <a:latin typeface="Cambria" panose="02040503050406030204" pitchFamily="18" charset="0"/>
                  <a:ea typeface="Cambria" panose="02040503050406030204" pitchFamily="18" charset="0"/>
                  <a:cs typeface="Baloo"/>
                  <a:sym typeface="Baloo"/>
                </a:rPr>
                <a:t> </a:t>
              </a:r>
              <a:r>
                <a:rPr lang="en-US" sz="6600" dirty="0" err="1">
                  <a:solidFill>
                    <a:srgbClr val="002060"/>
                  </a:solidFill>
                  <a:latin typeface="Cambria" panose="02040503050406030204" pitchFamily="18" charset="0"/>
                  <a:ea typeface="Cambria" panose="02040503050406030204" pitchFamily="18" charset="0"/>
                  <a:cs typeface="Baloo"/>
                  <a:sym typeface="Baloo"/>
                </a:rPr>
                <a:t>và</a:t>
              </a:r>
              <a:r>
                <a:rPr lang="en-US" sz="6600" dirty="0">
                  <a:solidFill>
                    <a:srgbClr val="002060"/>
                  </a:solidFill>
                  <a:latin typeface="Cambria" panose="02040503050406030204" pitchFamily="18" charset="0"/>
                  <a:ea typeface="Cambria" panose="02040503050406030204" pitchFamily="18" charset="0"/>
                  <a:cs typeface="Baloo"/>
                  <a:sym typeface="Baloo"/>
                </a:rPr>
                <a:t> </a:t>
              </a:r>
              <a:r>
                <a:rPr lang="en-US" sz="6600" dirty="0" err="1">
                  <a:solidFill>
                    <a:srgbClr val="002060"/>
                  </a:solidFill>
                  <a:latin typeface="Cambria" panose="02040503050406030204" pitchFamily="18" charset="0"/>
                  <a:ea typeface="Cambria" panose="02040503050406030204" pitchFamily="18" charset="0"/>
                  <a:cs typeface="Baloo"/>
                  <a:sym typeface="Baloo"/>
                </a:rPr>
                <a:t>đảm</a:t>
              </a:r>
              <a:r>
                <a:rPr lang="en-US" sz="6600" dirty="0">
                  <a:solidFill>
                    <a:srgbClr val="002060"/>
                  </a:solidFill>
                  <a:latin typeface="Cambria" panose="02040503050406030204" pitchFamily="18" charset="0"/>
                  <a:ea typeface="Cambria" panose="02040503050406030204" pitchFamily="18" charset="0"/>
                  <a:cs typeface="Baloo"/>
                  <a:sym typeface="Baloo"/>
                </a:rPr>
                <a:t> </a:t>
              </a:r>
              <a:r>
                <a:rPr lang="en-US" sz="6600" dirty="0" err="1">
                  <a:solidFill>
                    <a:srgbClr val="002060"/>
                  </a:solidFill>
                  <a:latin typeface="Cambria" panose="02040503050406030204" pitchFamily="18" charset="0"/>
                  <a:ea typeface="Cambria" panose="02040503050406030204" pitchFamily="18" charset="0"/>
                  <a:cs typeface="Baloo"/>
                  <a:sym typeface="Baloo"/>
                </a:rPr>
                <a:t>bảo</a:t>
              </a:r>
              <a:r>
                <a:rPr lang="en-US" sz="6600" dirty="0">
                  <a:solidFill>
                    <a:srgbClr val="002060"/>
                  </a:solidFill>
                  <a:latin typeface="Cambria" panose="02040503050406030204" pitchFamily="18" charset="0"/>
                  <a:ea typeface="Cambria" panose="02040503050406030204" pitchFamily="18" charset="0"/>
                  <a:cs typeface="Baloo"/>
                  <a:sym typeface="Baloo"/>
                </a:rPr>
                <a:t> an </a:t>
              </a:r>
              <a:r>
                <a:rPr lang="en-US" sz="6600" dirty="0" err="1">
                  <a:solidFill>
                    <a:srgbClr val="002060"/>
                  </a:solidFill>
                  <a:latin typeface="Cambria" panose="02040503050406030204" pitchFamily="18" charset="0"/>
                  <a:ea typeface="Cambria" panose="02040503050406030204" pitchFamily="18" charset="0"/>
                  <a:cs typeface="Baloo"/>
                  <a:sym typeface="Baloo"/>
                </a:rPr>
                <a:t>toàn</a:t>
              </a:r>
              <a:r>
                <a:rPr lang="en-US" sz="6600" dirty="0">
                  <a:solidFill>
                    <a:srgbClr val="002060"/>
                  </a:solidFill>
                  <a:latin typeface="Cambria" panose="02040503050406030204" pitchFamily="18" charset="0"/>
                  <a:ea typeface="Cambria" panose="02040503050406030204" pitchFamily="18" charset="0"/>
                  <a:cs typeface="Baloo"/>
                  <a:sym typeface="Baloo"/>
                </a:rPr>
                <a:t> </a:t>
              </a:r>
              <a:r>
                <a:rPr lang="en-US" sz="6600" dirty="0" err="1">
                  <a:solidFill>
                    <a:srgbClr val="002060"/>
                  </a:solidFill>
                  <a:latin typeface="Cambria" panose="02040503050406030204" pitchFamily="18" charset="0"/>
                  <a:ea typeface="Cambria" panose="02040503050406030204" pitchFamily="18" charset="0"/>
                  <a:cs typeface="Baloo"/>
                  <a:sym typeface="Baloo"/>
                </a:rPr>
                <a:t>khi</a:t>
              </a:r>
              <a:r>
                <a:rPr lang="en-US" sz="6600" dirty="0">
                  <a:solidFill>
                    <a:srgbClr val="002060"/>
                  </a:solidFill>
                  <a:latin typeface="Cambria" panose="02040503050406030204" pitchFamily="18" charset="0"/>
                  <a:ea typeface="Cambria" panose="02040503050406030204" pitchFamily="18" charset="0"/>
                  <a:cs typeface="Baloo"/>
                  <a:sym typeface="Baloo"/>
                </a:rPr>
                <a:t> </a:t>
              </a:r>
              <a:r>
                <a:rPr lang="en-US" sz="6600" dirty="0" err="1">
                  <a:solidFill>
                    <a:srgbClr val="002060"/>
                  </a:solidFill>
                  <a:latin typeface="Cambria" panose="02040503050406030204" pitchFamily="18" charset="0"/>
                  <a:ea typeface="Cambria" panose="02040503050406030204" pitchFamily="18" charset="0"/>
                  <a:cs typeface="Baloo"/>
                  <a:sym typeface="Baloo"/>
                </a:rPr>
                <a:t>giao</a:t>
              </a:r>
              <a:r>
                <a:rPr lang="en-US" sz="6600" dirty="0">
                  <a:solidFill>
                    <a:srgbClr val="002060"/>
                  </a:solidFill>
                  <a:latin typeface="Cambria" panose="02040503050406030204" pitchFamily="18" charset="0"/>
                  <a:ea typeface="Cambria" panose="02040503050406030204" pitchFamily="18" charset="0"/>
                  <a:cs typeface="Baloo"/>
                  <a:sym typeface="Baloo"/>
                </a:rPr>
                <a:t> </a:t>
              </a:r>
              <a:r>
                <a:rPr lang="en-US" sz="6600" dirty="0" err="1">
                  <a:solidFill>
                    <a:srgbClr val="002060"/>
                  </a:solidFill>
                  <a:latin typeface="Cambria" panose="02040503050406030204" pitchFamily="18" charset="0"/>
                  <a:ea typeface="Cambria" panose="02040503050406030204" pitchFamily="18" charset="0"/>
                  <a:cs typeface="Baloo"/>
                  <a:sym typeface="Baloo"/>
                </a:rPr>
                <a:t>tiếp</a:t>
              </a:r>
              <a:r>
                <a:rPr lang="en-US" sz="6600" dirty="0">
                  <a:solidFill>
                    <a:srgbClr val="002060"/>
                  </a:solidFill>
                  <a:latin typeface="Cambria" panose="02040503050406030204" pitchFamily="18" charset="0"/>
                  <a:ea typeface="Cambria" panose="02040503050406030204" pitchFamily="18" charset="0"/>
                  <a:cs typeface="Baloo"/>
                  <a:sym typeface="Baloo"/>
                </a:rPr>
                <a:t> </a:t>
              </a:r>
              <a:r>
                <a:rPr lang="en-US" sz="6600" dirty="0" err="1">
                  <a:solidFill>
                    <a:srgbClr val="002060"/>
                  </a:solidFill>
                  <a:latin typeface="Cambria" panose="02040503050406030204" pitchFamily="18" charset="0"/>
                  <a:ea typeface="Cambria" panose="02040503050406030204" pitchFamily="18" charset="0"/>
                  <a:cs typeface="Baloo"/>
                  <a:sym typeface="Baloo"/>
                </a:rPr>
                <a:t>trên</a:t>
              </a:r>
              <a:r>
                <a:rPr lang="en-US" sz="6600" dirty="0">
                  <a:solidFill>
                    <a:srgbClr val="002060"/>
                  </a:solidFill>
                  <a:latin typeface="Cambria" panose="02040503050406030204" pitchFamily="18" charset="0"/>
                  <a:ea typeface="Cambria" panose="02040503050406030204" pitchFamily="18" charset="0"/>
                  <a:cs typeface="Baloo"/>
                  <a:sym typeface="Baloo"/>
                </a:rPr>
                <a:t> </a:t>
              </a:r>
              <a:r>
                <a:rPr lang="en-US" sz="6600" dirty="0" err="1">
                  <a:solidFill>
                    <a:srgbClr val="002060"/>
                  </a:solidFill>
                  <a:latin typeface="Cambria" panose="02040503050406030204" pitchFamily="18" charset="0"/>
                  <a:ea typeface="Cambria" panose="02040503050406030204" pitchFamily="18" charset="0"/>
                  <a:cs typeface="Baloo"/>
                  <a:sym typeface="Baloo"/>
                </a:rPr>
                <a:t>mạng</a:t>
              </a:r>
              <a:r>
                <a:rPr lang="en-US" sz="6600" dirty="0">
                  <a:solidFill>
                    <a:srgbClr val="002060"/>
                  </a:solidFill>
                  <a:latin typeface="Cambria" panose="02040503050406030204" pitchFamily="18" charset="0"/>
                  <a:ea typeface="Cambria" panose="02040503050406030204" pitchFamily="18" charset="0"/>
                  <a:cs typeface="Baloo"/>
                  <a:sym typeface="Baloo"/>
                </a:rPr>
                <a:t>”</a:t>
              </a:r>
            </a:p>
          </p:txBody>
        </p:sp>
        <p:sp>
          <p:nvSpPr>
            <p:cNvPr id="4" name="TextBox 4"/>
            <p:cNvSpPr txBox="1"/>
            <p:nvPr/>
          </p:nvSpPr>
          <p:spPr>
            <a:xfrm>
              <a:off x="0" y="2361720"/>
              <a:ext cx="13093692" cy="741228"/>
            </a:xfrm>
            <a:prstGeom prst="rect">
              <a:avLst/>
            </a:prstGeom>
          </p:spPr>
          <p:txBody>
            <a:bodyPr lIns="0" tIns="0" rIns="0" bIns="0" rtlCol="0" anchor="t">
              <a:spAutoFit/>
            </a:bodyPr>
            <a:lstStyle/>
            <a:p>
              <a:pPr algn="l">
                <a:lnSpc>
                  <a:spcPts val="4480"/>
                </a:lnSpc>
              </a:pPr>
              <a:endParaRPr lang="en-US" sz="3200" b="1" dirty="0">
                <a:solidFill>
                  <a:srgbClr val="262A55"/>
                </a:solidFill>
                <a:latin typeface="Nunito Bold"/>
                <a:ea typeface="Nunito Bold"/>
                <a:cs typeface="Nunito Bold"/>
                <a:sym typeface="Nunito Bold"/>
              </a:endParaRPr>
            </a:p>
          </p:txBody>
        </p:sp>
      </p:grpSp>
      <p:sp>
        <p:nvSpPr>
          <p:cNvPr id="7" name="Freeform 7"/>
          <p:cNvSpPr/>
          <p:nvPr/>
        </p:nvSpPr>
        <p:spPr>
          <a:xfrm rot="2524263">
            <a:off x="16608423" y="3192617"/>
            <a:ext cx="951870" cy="666309"/>
          </a:xfrm>
          <a:custGeom>
            <a:avLst/>
            <a:gdLst/>
            <a:ahLst/>
            <a:cxnLst/>
            <a:rect l="l" t="t" r="r" b="b"/>
            <a:pathLst>
              <a:path w="951870" h="666309">
                <a:moveTo>
                  <a:pt x="0" y="0"/>
                </a:moveTo>
                <a:lnTo>
                  <a:pt x="951870" y="0"/>
                </a:lnTo>
                <a:lnTo>
                  <a:pt x="951870" y="666309"/>
                </a:lnTo>
                <a:lnTo>
                  <a:pt x="0" y="6663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rot="-7635895">
            <a:off x="10122600" y="6068458"/>
            <a:ext cx="951870" cy="666309"/>
          </a:xfrm>
          <a:custGeom>
            <a:avLst/>
            <a:gdLst/>
            <a:ahLst/>
            <a:cxnLst/>
            <a:rect l="l" t="t" r="r" b="b"/>
            <a:pathLst>
              <a:path w="951870" h="666309">
                <a:moveTo>
                  <a:pt x="0" y="0"/>
                </a:moveTo>
                <a:lnTo>
                  <a:pt x="951870" y="0"/>
                </a:lnTo>
                <a:lnTo>
                  <a:pt x="951870" y="666309"/>
                </a:lnTo>
                <a:lnTo>
                  <a:pt x="0" y="6663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781" y="0"/>
            <a:ext cx="19717562" cy="10363200"/>
          </a:xfrm>
          <a:custGeom>
            <a:avLst/>
            <a:gdLst/>
            <a:ahLst/>
            <a:cxnLst/>
            <a:rect l="l" t="t" r="r" b="b"/>
            <a:pathLst>
              <a:path w="19717562" h="11507886">
                <a:moveTo>
                  <a:pt x="0" y="0"/>
                </a:moveTo>
                <a:lnTo>
                  <a:pt x="19717562" y="0"/>
                </a:lnTo>
                <a:lnTo>
                  <a:pt x="19717562" y="11507886"/>
                </a:lnTo>
                <a:lnTo>
                  <a:pt x="0" y="115078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TextBox 21">
            <a:extLst>
              <a:ext uri="{FF2B5EF4-FFF2-40B4-BE49-F238E27FC236}">
                <a16:creationId xmlns:a16="http://schemas.microsoft.com/office/drawing/2014/main" id="{F4A9494C-CD56-6C84-8F18-C1D13FFBB588}"/>
              </a:ext>
            </a:extLst>
          </p:cNvPr>
          <p:cNvSpPr txBox="1"/>
          <p:nvPr/>
        </p:nvSpPr>
        <p:spPr>
          <a:xfrm>
            <a:off x="990600" y="266700"/>
            <a:ext cx="15697200" cy="1569660"/>
          </a:xfrm>
          <a:prstGeom prst="rect">
            <a:avLst/>
          </a:prstGeom>
          <a:noFill/>
        </p:spPr>
        <p:txBody>
          <a:bodyPr wrap="square" rtlCol="0">
            <a:spAutoFit/>
          </a:bodyPr>
          <a:lstStyle/>
          <a:p>
            <a:pPr algn="ctr"/>
            <a:r>
              <a:rPr lang="en-US" sz="4800" b="1" dirty="0" err="1">
                <a:solidFill>
                  <a:srgbClr val="002060"/>
                </a:solidFill>
                <a:latin typeface="Cambria" panose="02040503050406030204" pitchFamily="18" charset="0"/>
                <a:ea typeface="Cambria" panose="02040503050406030204" pitchFamily="18" charset="0"/>
              </a:rPr>
              <a:t>Thảo</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luận</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và</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thiết</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kế</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một</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a:t>
            </a:r>
            <a:r>
              <a:rPr lang="en-US" sz="4800" b="1" dirty="0">
                <a:solidFill>
                  <a:srgbClr val="002060"/>
                </a:solidFill>
                <a:latin typeface="Cambria" panose="02040503050406030204" pitchFamily="18" charset="0"/>
                <a:ea typeface="Cambria" panose="02040503050406030204" pitchFamily="18" charset="0"/>
              </a:rPr>
              <a:t> Quy </a:t>
            </a:r>
            <a:r>
              <a:rPr lang="en-US" sz="4800" b="1" dirty="0" err="1">
                <a:solidFill>
                  <a:srgbClr val="002060"/>
                </a:solidFill>
                <a:latin typeface="Cambria" panose="02040503050406030204" pitchFamily="18" charset="0"/>
                <a:ea typeface="Cambria" panose="02040503050406030204" pitchFamily="18" charset="0"/>
              </a:rPr>
              <a:t>tắc</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tự</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chủ</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và</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đảm</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bảo</a:t>
            </a:r>
            <a:r>
              <a:rPr lang="en-US" sz="4800" b="1" dirty="0">
                <a:solidFill>
                  <a:srgbClr val="002060"/>
                </a:solidFill>
                <a:latin typeface="Cambria" panose="02040503050406030204" pitchFamily="18" charset="0"/>
                <a:ea typeface="Cambria" panose="02040503050406030204" pitchFamily="18" charset="0"/>
              </a:rPr>
              <a:t> an </a:t>
            </a:r>
            <a:r>
              <a:rPr lang="en-US" sz="4800" b="1" dirty="0" err="1">
                <a:solidFill>
                  <a:srgbClr val="002060"/>
                </a:solidFill>
                <a:latin typeface="Cambria" panose="02040503050406030204" pitchFamily="18" charset="0"/>
                <a:ea typeface="Cambria" panose="02040503050406030204" pitchFamily="18" charset="0"/>
              </a:rPr>
              <a:t>toàn</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khi</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giao</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tiếp</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trên</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mạng</a:t>
            </a:r>
            <a:r>
              <a:rPr lang="en-US" sz="4800" b="1" dirty="0">
                <a:solidFill>
                  <a:srgbClr val="002060"/>
                </a:solidFill>
                <a:latin typeface="Cambria" panose="02040503050406030204" pitchFamily="18" charset="0"/>
                <a:ea typeface="Cambria" panose="02040503050406030204" pitchFamily="18" charset="0"/>
              </a:rPr>
              <a:t> </a:t>
            </a:r>
          </a:p>
        </p:txBody>
      </p:sp>
      <p:pic>
        <p:nvPicPr>
          <p:cNvPr id="24" name="Picture 23">
            <a:extLst>
              <a:ext uri="{FF2B5EF4-FFF2-40B4-BE49-F238E27FC236}">
                <a16:creationId xmlns:a16="http://schemas.microsoft.com/office/drawing/2014/main" id="{77D31807-BE5B-6508-4141-31DC48DDFE53}"/>
              </a:ext>
            </a:extLst>
          </p:cNvPr>
          <p:cNvPicPr>
            <a:picLocks noChangeAspect="1"/>
          </p:cNvPicPr>
          <p:nvPr/>
        </p:nvPicPr>
        <p:blipFill>
          <a:blip r:embed="rId4"/>
          <a:stretch>
            <a:fillRect/>
          </a:stretch>
        </p:blipFill>
        <p:spPr>
          <a:xfrm>
            <a:off x="4114800" y="1943100"/>
            <a:ext cx="9465799" cy="80617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E1"/>
        </a:solidFill>
        <a:effectLst/>
      </p:bgPr>
    </p:bg>
    <p:spTree>
      <p:nvGrpSpPr>
        <p:cNvPr id="1" name=""/>
        <p:cNvGrpSpPr/>
        <p:nvPr/>
      </p:nvGrpSpPr>
      <p:grpSpPr>
        <a:xfrm>
          <a:off x="0" y="0"/>
          <a:ext cx="0" cy="0"/>
          <a:chOff x="0" y="0"/>
          <a:chExt cx="0" cy="0"/>
        </a:xfrm>
      </p:grpSpPr>
      <p:sp>
        <p:nvSpPr>
          <p:cNvPr id="14" name="Hộp Văn bản 13">
            <a:extLst>
              <a:ext uri="{FF2B5EF4-FFF2-40B4-BE49-F238E27FC236}">
                <a16:creationId xmlns:a16="http://schemas.microsoft.com/office/drawing/2014/main" id="{83F29B76-8542-EAD9-7F35-DE479212E1BB}"/>
              </a:ext>
            </a:extLst>
          </p:cNvPr>
          <p:cNvSpPr txBox="1"/>
          <p:nvPr/>
        </p:nvSpPr>
        <p:spPr>
          <a:xfrm>
            <a:off x="1447800" y="419100"/>
            <a:ext cx="16154400" cy="1200329"/>
          </a:xfrm>
          <a:prstGeom prst="rect">
            <a:avLst/>
          </a:prstGeom>
          <a:noFill/>
        </p:spPr>
        <p:txBody>
          <a:bodyPr wrap="square">
            <a:spAutoFit/>
          </a:bodyPr>
          <a:lstStyle/>
          <a:p>
            <a:pPr lvl="0" algn="ctr"/>
            <a:r>
              <a:rPr lang="vi-VN" sz="7200" b="1" dirty="0">
                <a:solidFill>
                  <a:srgbClr val="FF0000"/>
                </a:solidFill>
                <a:cs typeface="Arial" panose="020B0604020202020204" pitchFamily="34" charset="0"/>
              </a:rPr>
              <a:t>Cách quản lý thời gian sử dụng:</a:t>
            </a:r>
            <a:endParaRPr kumimoji="0" lang="vi-VN" sz="7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Freeform 7">
            <a:extLst>
              <a:ext uri="{FF2B5EF4-FFF2-40B4-BE49-F238E27FC236}">
                <a16:creationId xmlns:a16="http://schemas.microsoft.com/office/drawing/2014/main" id="{D4F3EA09-5F6C-E53F-3A63-47DBB1CFC2AA}"/>
              </a:ext>
            </a:extLst>
          </p:cNvPr>
          <p:cNvSpPr/>
          <p:nvPr/>
        </p:nvSpPr>
        <p:spPr>
          <a:xfrm>
            <a:off x="1371600" y="1866900"/>
            <a:ext cx="15768729" cy="7924800"/>
          </a:xfrm>
          <a:custGeom>
            <a:avLst/>
            <a:gdLst/>
            <a:ahLst/>
            <a:cxnLst/>
            <a:rect l="l" t="t" r="r" b="b"/>
            <a:pathLst>
              <a:path w="12475029" h="5821680">
                <a:moveTo>
                  <a:pt x="0" y="0"/>
                </a:moveTo>
                <a:lnTo>
                  <a:pt x="12475028" y="0"/>
                </a:lnTo>
                <a:lnTo>
                  <a:pt x="12475028" y="5821680"/>
                </a:lnTo>
                <a:lnTo>
                  <a:pt x="0" y="58216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Hộp Văn bản 4">
            <a:extLst>
              <a:ext uri="{FF2B5EF4-FFF2-40B4-BE49-F238E27FC236}">
                <a16:creationId xmlns:a16="http://schemas.microsoft.com/office/drawing/2014/main" id="{B21E0D9B-76A2-0FF6-1CD0-23E59CA1B461}"/>
              </a:ext>
            </a:extLst>
          </p:cNvPr>
          <p:cNvSpPr txBox="1"/>
          <p:nvPr/>
        </p:nvSpPr>
        <p:spPr>
          <a:xfrm>
            <a:off x="1828800" y="2857500"/>
            <a:ext cx="15163800" cy="5786199"/>
          </a:xfrm>
          <a:prstGeom prst="rect">
            <a:avLst/>
          </a:prstGeom>
          <a:noFill/>
        </p:spPr>
        <p:txBody>
          <a:bodyPr wrap="square">
            <a:spAutoFit/>
          </a:bodyPr>
          <a:lstStyle/>
          <a:p>
            <a:pPr lvl="0" algn="just">
              <a:spcBef>
                <a:spcPts val="600"/>
              </a:spcBef>
              <a:spcAft>
                <a:spcPts val="600"/>
              </a:spcAft>
            </a:pPr>
            <a:r>
              <a:rPr lang="vi-VN" sz="4000" i="1" dirty="0">
                <a:solidFill>
                  <a:srgbClr val="2E2E2E"/>
                </a:solidFill>
                <a:latin typeface="Cambria" panose="02040503050406030204" pitchFamily="18" charset="0"/>
                <a:ea typeface="Cambria" panose="02040503050406030204" pitchFamily="18" charset="0"/>
                <a:cs typeface="Times New Roman" panose="02020603050405020304" pitchFamily="18" charset="0"/>
              </a:rPr>
              <a:t>Lập thời gian biểu sử dụng mạng.</a:t>
            </a:r>
          </a:p>
          <a:p>
            <a:pPr marL="685800" lvl="0" indent="-685800" algn="just">
              <a:spcBef>
                <a:spcPts val="600"/>
              </a:spcBef>
              <a:spcAft>
                <a:spcPts val="600"/>
              </a:spcAft>
              <a:buFont typeface="Wingdings" panose="05000000000000000000" pitchFamily="2" charset="2"/>
              <a:buChar char="Ø"/>
            </a:pPr>
            <a:r>
              <a:rPr lang="vi-VN" sz="4000" i="1" dirty="0">
                <a:solidFill>
                  <a:srgbClr val="2E2E2E"/>
                </a:solidFill>
                <a:latin typeface="Cambria" panose="02040503050406030204" pitchFamily="18" charset="0"/>
                <a:ea typeface="Cambria" panose="02040503050406030204" pitchFamily="18" charset="0"/>
                <a:cs typeface="Times New Roman" panose="02020603050405020304" pitchFamily="18" charset="0"/>
              </a:rPr>
              <a:t>Khoảng thời gian hợp lí để sử dụng mạng: tối đa 2 tiếng mỗi ngày cho việc sử dụng mạng.Hạn chế sử dụng mạng trước khi ngủ và sau khi thức dậy.</a:t>
            </a:r>
          </a:p>
          <a:p>
            <a:pPr lvl="0" algn="just">
              <a:spcBef>
                <a:spcPts val="600"/>
              </a:spcBef>
              <a:spcAft>
                <a:spcPts val="600"/>
              </a:spcAft>
            </a:pPr>
            <a:r>
              <a:rPr lang="vi-VN" sz="4000" i="1" dirty="0">
                <a:solidFill>
                  <a:srgbClr val="2E2E2E"/>
                </a:solidFill>
                <a:latin typeface="Cambria" panose="02040503050406030204" pitchFamily="18" charset="0"/>
                <a:ea typeface="Cambria" panose="02040503050406030204" pitchFamily="18" charset="0"/>
                <a:cs typeface="Times New Roman" panose="02020603050405020304" pitchFamily="18" charset="0"/>
              </a:rPr>
              <a:t>- Công cụ giúp em kiểm soát thời gian:</a:t>
            </a:r>
          </a:p>
          <a:p>
            <a:pPr marL="685800" lvl="0" indent="-685800" algn="just">
              <a:spcBef>
                <a:spcPts val="600"/>
              </a:spcBef>
              <a:spcAft>
                <a:spcPts val="600"/>
              </a:spcAft>
              <a:buFont typeface="Wingdings" panose="05000000000000000000" pitchFamily="2" charset="2"/>
              <a:buChar char="Ø"/>
            </a:pPr>
            <a:r>
              <a:rPr lang="vi-VN" sz="4000" i="1" dirty="0">
                <a:solidFill>
                  <a:srgbClr val="2E2E2E"/>
                </a:solidFill>
                <a:latin typeface="Cambria" panose="02040503050406030204" pitchFamily="18" charset="0"/>
                <a:ea typeface="Cambria" panose="02040503050406030204" pitchFamily="18" charset="0"/>
                <a:cs typeface="Times New Roman" panose="02020603050405020304" pitchFamily="18" charset="0"/>
              </a:rPr>
              <a:t>Ứng dụng quản lý thời gian: Forest, Freedom, StayFocusd,...</a:t>
            </a:r>
          </a:p>
          <a:p>
            <a:pPr marL="685800" lvl="0" indent="-685800" algn="just">
              <a:spcBef>
                <a:spcPts val="600"/>
              </a:spcBef>
              <a:spcAft>
                <a:spcPts val="600"/>
              </a:spcAft>
              <a:buFont typeface="Wingdings" panose="05000000000000000000" pitchFamily="2" charset="2"/>
              <a:buChar char="Ø"/>
            </a:pPr>
            <a:r>
              <a:rPr lang="vi-VN" sz="4000" i="1" dirty="0">
                <a:solidFill>
                  <a:srgbClr val="2E2E2E"/>
                </a:solidFill>
                <a:latin typeface="Cambria" panose="02040503050406030204" pitchFamily="18" charset="0"/>
                <a:ea typeface="Cambria" panose="02040503050406030204" pitchFamily="18" charset="0"/>
                <a:cs typeface="Times New Roman" panose="02020603050405020304" pitchFamily="18" charset="0"/>
              </a:rPr>
              <a:t>Trang web chặn website: Freedom.to, BlockSite,...</a:t>
            </a:r>
          </a:p>
          <a:p>
            <a:pPr marL="685800" lvl="0" indent="-685800" algn="just">
              <a:spcBef>
                <a:spcPts val="600"/>
              </a:spcBef>
              <a:spcAft>
                <a:spcPts val="600"/>
              </a:spcAft>
              <a:buFont typeface="Wingdings" panose="05000000000000000000" pitchFamily="2" charset="2"/>
              <a:buChar char="Ø"/>
            </a:pPr>
            <a:r>
              <a:rPr lang="vi-VN" sz="4000" i="1" dirty="0">
                <a:solidFill>
                  <a:srgbClr val="2E2E2E"/>
                </a:solidFill>
                <a:latin typeface="Cambria" panose="02040503050406030204" pitchFamily="18" charset="0"/>
                <a:ea typeface="Cambria" panose="02040503050406030204" pitchFamily="18" charset="0"/>
                <a:cs typeface="Times New Roman" panose="02020603050405020304" pitchFamily="18" charset="0"/>
              </a:rPr>
              <a:t>Phần mềm quản lý parental control: Qustodio, FamilyTime,...</a:t>
            </a:r>
          </a:p>
        </p:txBody>
      </p:sp>
    </p:spTree>
    <p:extLst>
      <p:ext uri="{BB962C8B-B14F-4D97-AF65-F5344CB8AC3E}">
        <p14:creationId xmlns:p14="http://schemas.microsoft.com/office/powerpoint/2010/main" val="1994255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E1"/>
        </a:solidFill>
        <a:effectLst/>
      </p:bgPr>
    </p:bg>
    <p:spTree>
      <p:nvGrpSpPr>
        <p:cNvPr id="1" name=""/>
        <p:cNvGrpSpPr/>
        <p:nvPr/>
      </p:nvGrpSpPr>
      <p:grpSpPr>
        <a:xfrm>
          <a:off x="0" y="0"/>
          <a:ext cx="0" cy="0"/>
          <a:chOff x="0" y="0"/>
          <a:chExt cx="0" cy="0"/>
        </a:xfrm>
      </p:grpSpPr>
      <p:sp>
        <p:nvSpPr>
          <p:cNvPr id="2" name="Freeform 2"/>
          <p:cNvSpPr/>
          <p:nvPr/>
        </p:nvSpPr>
        <p:spPr>
          <a:xfrm>
            <a:off x="-3048000" y="-876300"/>
            <a:ext cx="8348748" cy="4597029"/>
          </a:xfrm>
          <a:custGeom>
            <a:avLst/>
            <a:gdLst/>
            <a:ahLst/>
            <a:cxnLst/>
            <a:rect l="l" t="t" r="r" b="b"/>
            <a:pathLst>
              <a:path w="8348748" h="4597029">
                <a:moveTo>
                  <a:pt x="0" y="0"/>
                </a:moveTo>
                <a:lnTo>
                  <a:pt x="8348748" y="0"/>
                </a:lnTo>
                <a:lnTo>
                  <a:pt x="8348748" y="4597029"/>
                </a:lnTo>
                <a:lnTo>
                  <a:pt x="0" y="459702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Hộp Văn bản 13">
            <a:extLst>
              <a:ext uri="{FF2B5EF4-FFF2-40B4-BE49-F238E27FC236}">
                <a16:creationId xmlns:a16="http://schemas.microsoft.com/office/drawing/2014/main" id="{83F29B76-8542-EAD9-7F35-DE479212E1BB}"/>
              </a:ext>
            </a:extLst>
          </p:cNvPr>
          <p:cNvSpPr txBox="1"/>
          <p:nvPr/>
        </p:nvSpPr>
        <p:spPr>
          <a:xfrm>
            <a:off x="533400" y="495300"/>
            <a:ext cx="17297400" cy="830997"/>
          </a:xfrm>
          <a:prstGeom prst="rect">
            <a:avLst/>
          </a:prstGeom>
          <a:noFill/>
        </p:spPr>
        <p:txBody>
          <a:bodyPr wrap="square">
            <a:spAutoFit/>
          </a:bodyPr>
          <a:lstStyle/>
          <a:p>
            <a:pPr lvl="0" algn="ctr"/>
            <a:r>
              <a:rPr lang="vi-VN" sz="4800" b="1" dirty="0">
                <a:solidFill>
                  <a:srgbClr val="FF0000"/>
                </a:solidFill>
                <a:cs typeface="Arial" panose="020B0604020202020204" pitchFamily="34" charset="0"/>
              </a:rPr>
              <a:t>Cách ứng xử trong giao tiếp trên mạng để tự bảo vệ mình:</a:t>
            </a:r>
            <a:endParaRPr kumimoji="0" lang="vi-VN" sz="4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1" name="Freeform 11"/>
          <p:cNvSpPr/>
          <p:nvPr/>
        </p:nvSpPr>
        <p:spPr>
          <a:xfrm>
            <a:off x="14529340" y="6880222"/>
            <a:ext cx="4132729" cy="3832167"/>
          </a:xfrm>
          <a:custGeom>
            <a:avLst/>
            <a:gdLst/>
            <a:ahLst/>
            <a:cxnLst/>
            <a:rect l="l" t="t" r="r" b="b"/>
            <a:pathLst>
              <a:path w="4132729" h="3832167">
                <a:moveTo>
                  <a:pt x="0" y="0"/>
                </a:moveTo>
                <a:lnTo>
                  <a:pt x="4132729" y="0"/>
                </a:lnTo>
                <a:lnTo>
                  <a:pt x="4132729" y="3832168"/>
                </a:lnTo>
                <a:lnTo>
                  <a:pt x="0" y="38321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flipH="1">
            <a:off x="-374069" y="7077981"/>
            <a:ext cx="4132729" cy="3832167"/>
          </a:xfrm>
          <a:custGeom>
            <a:avLst/>
            <a:gdLst/>
            <a:ahLst/>
            <a:cxnLst/>
            <a:rect l="l" t="t" r="r" b="b"/>
            <a:pathLst>
              <a:path w="4132729" h="3832167">
                <a:moveTo>
                  <a:pt x="4132729" y="0"/>
                </a:moveTo>
                <a:lnTo>
                  <a:pt x="0" y="0"/>
                </a:lnTo>
                <a:lnTo>
                  <a:pt x="0" y="3832167"/>
                </a:lnTo>
                <a:lnTo>
                  <a:pt x="4132729" y="3832167"/>
                </a:lnTo>
                <a:lnTo>
                  <a:pt x="413272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7">
            <a:extLst>
              <a:ext uri="{FF2B5EF4-FFF2-40B4-BE49-F238E27FC236}">
                <a16:creationId xmlns:a16="http://schemas.microsoft.com/office/drawing/2014/main" id="{D4F3EA09-5F6C-E53F-3A63-47DBB1CFC2AA}"/>
              </a:ext>
            </a:extLst>
          </p:cNvPr>
          <p:cNvSpPr/>
          <p:nvPr/>
        </p:nvSpPr>
        <p:spPr>
          <a:xfrm>
            <a:off x="1371600" y="1866900"/>
            <a:ext cx="15768729" cy="7924800"/>
          </a:xfrm>
          <a:custGeom>
            <a:avLst/>
            <a:gdLst/>
            <a:ahLst/>
            <a:cxnLst/>
            <a:rect l="l" t="t" r="r" b="b"/>
            <a:pathLst>
              <a:path w="12475029" h="5821680">
                <a:moveTo>
                  <a:pt x="0" y="0"/>
                </a:moveTo>
                <a:lnTo>
                  <a:pt x="12475028" y="0"/>
                </a:lnTo>
                <a:lnTo>
                  <a:pt x="12475028" y="5821680"/>
                </a:lnTo>
                <a:lnTo>
                  <a:pt x="0" y="58216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Hộp Văn bản 4">
            <a:extLst>
              <a:ext uri="{FF2B5EF4-FFF2-40B4-BE49-F238E27FC236}">
                <a16:creationId xmlns:a16="http://schemas.microsoft.com/office/drawing/2014/main" id="{B21E0D9B-76A2-0FF6-1CD0-23E59CA1B461}"/>
              </a:ext>
            </a:extLst>
          </p:cNvPr>
          <p:cNvSpPr txBox="1"/>
          <p:nvPr/>
        </p:nvSpPr>
        <p:spPr>
          <a:xfrm>
            <a:off x="1828800" y="2552700"/>
            <a:ext cx="15163800" cy="6401753"/>
          </a:xfrm>
          <a:prstGeom prst="rect">
            <a:avLst/>
          </a:prstGeom>
          <a:noFill/>
        </p:spPr>
        <p:txBody>
          <a:bodyPr wrap="square">
            <a:spAutoFit/>
          </a:bodyPr>
          <a:lstStyle/>
          <a:p>
            <a:pPr marL="685800" lvl="0" indent="-685800" algn="just">
              <a:spcBef>
                <a:spcPts val="600"/>
              </a:spcBef>
              <a:spcAft>
                <a:spcPts val="600"/>
              </a:spcAft>
              <a:buFont typeface="Wingdings" panose="05000000000000000000" pitchFamily="2" charset="2"/>
              <a:buChar char="Ø"/>
            </a:pPr>
            <a:r>
              <a:rPr lang="vi-VN" sz="3600" b="1" i="1" dirty="0">
                <a:solidFill>
                  <a:srgbClr val="2E2E2E"/>
                </a:solidFill>
                <a:latin typeface="Cambria" panose="02040503050406030204" pitchFamily="18" charset="0"/>
                <a:ea typeface="Cambria" panose="02040503050406030204" pitchFamily="18" charset="0"/>
                <a:cs typeface="Times New Roman" panose="02020603050405020304" pitchFamily="18" charset="0"/>
              </a:rPr>
              <a:t>+ Ngôn ngữ sử dụng trên mạng: </a:t>
            </a:r>
            <a:r>
              <a:rPr lang="vi-VN" sz="3600" i="1" dirty="0">
                <a:solidFill>
                  <a:srgbClr val="2E2E2E"/>
                </a:solidFill>
                <a:latin typeface="Cambria" panose="02040503050406030204" pitchFamily="18" charset="0"/>
                <a:ea typeface="Cambria" panose="02040503050406030204" pitchFamily="18" charset="0"/>
                <a:cs typeface="Times New Roman" panose="02020603050405020304" pitchFamily="18" charset="0"/>
              </a:rPr>
              <a:t>lịch sự, văn minh, phù hợp với chuẩn mực đạo đức xã hội, phù hợp với độ tuổi, đối tượng giao tiếp.</a:t>
            </a:r>
          </a:p>
          <a:p>
            <a:pPr marL="685800" lvl="0" indent="-685800" algn="just">
              <a:spcBef>
                <a:spcPts val="600"/>
              </a:spcBef>
              <a:spcAft>
                <a:spcPts val="600"/>
              </a:spcAft>
              <a:buFont typeface="Wingdings" panose="05000000000000000000" pitchFamily="2" charset="2"/>
              <a:buChar char="Ø"/>
            </a:pPr>
            <a:r>
              <a:rPr lang="vi-VN" sz="3600" b="1" i="1" dirty="0">
                <a:solidFill>
                  <a:srgbClr val="2E2E2E"/>
                </a:solidFill>
                <a:latin typeface="Cambria" panose="02040503050406030204" pitchFamily="18" charset="0"/>
                <a:ea typeface="Cambria" panose="02040503050406030204" pitchFamily="18" charset="0"/>
                <a:cs typeface="Times New Roman" panose="02020603050405020304" pitchFamily="18" charset="0"/>
              </a:rPr>
              <a:t>+</a:t>
            </a:r>
            <a:r>
              <a:rPr lang="en-US" sz="3600" b="1" i="1" dirty="0">
                <a:solidFill>
                  <a:srgbClr val="2E2E2E"/>
                </a:solidFill>
                <a:latin typeface="Cambria" panose="02040503050406030204" pitchFamily="18" charset="0"/>
                <a:ea typeface="Cambria" panose="02040503050406030204" pitchFamily="18" charset="0"/>
                <a:cs typeface="Times New Roman" panose="02020603050405020304" pitchFamily="18" charset="0"/>
              </a:rPr>
              <a:t> </a:t>
            </a:r>
            <a:r>
              <a:rPr lang="vi-VN" sz="3600" b="1" i="1" dirty="0">
                <a:solidFill>
                  <a:srgbClr val="2E2E2E"/>
                </a:solidFill>
                <a:latin typeface="Cambria" panose="02040503050406030204" pitchFamily="18" charset="0"/>
                <a:ea typeface="Cambria" panose="02040503050406030204" pitchFamily="18" charset="0"/>
                <a:cs typeface="Times New Roman" panose="02020603050405020304" pitchFamily="18" charset="0"/>
              </a:rPr>
              <a:t>Những thông tin cần bảo mật: </a:t>
            </a:r>
            <a:r>
              <a:rPr lang="vi-VN" sz="3600" i="1" dirty="0">
                <a:solidFill>
                  <a:srgbClr val="2E2E2E"/>
                </a:solidFill>
                <a:latin typeface="Cambria" panose="02040503050406030204" pitchFamily="18" charset="0"/>
                <a:ea typeface="Cambria" panose="02040503050406030204" pitchFamily="18" charset="0"/>
                <a:cs typeface="Times New Roman" panose="02020603050405020304" pitchFamily="18" charset="0"/>
              </a:rPr>
              <a:t>thông tin cá nhân (tên, địa chỉ, số điện thoại), tài khoản ngân hàng </a:t>
            </a:r>
          </a:p>
          <a:p>
            <a:pPr marL="685800" lvl="0" indent="-685800" algn="just">
              <a:spcBef>
                <a:spcPts val="600"/>
              </a:spcBef>
              <a:spcAft>
                <a:spcPts val="600"/>
              </a:spcAft>
              <a:buFont typeface="Wingdings" panose="05000000000000000000" pitchFamily="2" charset="2"/>
              <a:buChar char="Ø"/>
            </a:pPr>
            <a:r>
              <a:rPr lang="vi-VN" sz="3600" b="1" i="1" dirty="0">
                <a:solidFill>
                  <a:srgbClr val="2E2E2E"/>
                </a:solidFill>
                <a:latin typeface="Cambria" panose="02040503050406030204" pitchFamily="18" charset="0"/>
                <a:ea typeface="Cambria" panose="02040503050406030204" pitchFamily="18" charset="0"/>
                <a:cs typeface="Times New Roman" panose="02020603050405020304" pitchFamily="18" charset="0"/>
              </a:rPr>
              <a:t>- Những điều không nên làm: </a:t>
            </a:r>
            <a:r>
              <a:rPr lang="vi-VN" sz="3600" i="1" dirty="0">
                <a:solidFill>
                  <a:srgbClr val="2E2E2E"/>
                </a:solidFill>
                <a:latin typeface="Cambria" panose="02040503050406030204" pitchFamily="18" charset="0"/>
                <a:ea typeface="Cambria" panose="02040503050406030204" pitchFamily="18" charset="0"/>
                <a:cs typeface="Times New Roman" panose="02020603050405020304" pitchFamily="18" charset="0"/>
              </a:rPr>
              <a:t>không kết bạn với người lạ, không mua bán, trao đổi hàng hóa trên mạng, không tin tưởng hoàn toàn vào những thông tin chưa được kiểm chứng trên mạng.</a:t>
            </a:r>
          </a:p>
          <a:p>
            <a:pPr marL="685800" lvl="0" indent="-685800" algn="just">
              <a:spcBef>
                <a:spcPts val="600"/>
              </a:spcBef>
              <a:spcAft>
                <a:spcPts val="600"/>
              </a:spcAft>
              <a:buFont typeface="Wingdings" panose="05000000000000000000" pitchFamily="2" charset="2"/>
              <a:buChar char="Ø"/>
            </a:pPr>
            <a:r>
              <a:rPr lang="vi-VN" sz="3600" b="1" i="1" dirty="0">
                <a:solidFill>
                  <a:srgbClr val="2E2E2E"/>
                </a:solidFill>
                <a:latin typeface="Cambria" panose="02040503050406030204" pitchFamily="18" charset="0"/>
                <a:ea typeface="Cambria" panose="02040503050406030204" pitchFamily="18" charset="0"/>
                <a:cs typeface="Times New Roman" panose="02020603050405020304" pitchFamily="18" charset="0"/>
              </a:rPr>
              <a:t>- Những điều cần làm khi gặp vấn đề khó giải quyết:</a:t>
            </a:r>
          </a:p>
          <a:p>
            <a:pPr marL="685800" lvl="0" indent="-685800" algn="just">
              <a:spcBef>
                <a:spcPts val="600"/>
              </a:spcBef>
              <a:spcAft>
                <a:spcPts val="600"/>
              </a:spcAft>
              <a:buFont typeface="Wingdings" panose="05000000000000000000" pitchFamily="2" charset="2"/>
              <a:buChar char="Ø"/>
            </a:pPr>
            <a:r>
              <a:rPr lang="vi-VN" sz="3600" i="1" dirty="0">
                <a:solidFill>
                  <a:srgbClr val="2E2E2E"/>
                </a:solidFill>
                <a:latin typeface="Cambria" panose="02040503050406030204" pitchFamily="18" charset="0"/>
                <a:ea typeface="Cambria" panose="02040503050406030204" pitchFamily="18" charset="0"/>
                <a:cs typeface="Times New Roman" panose="02020603050405020304" pitchFamily="18" charset="0"/>
              </a:rPr>
              <a:t>+ Chia sẻ với người thân, bạn bè hoặc thầy cô giáo.</a:t>
            </a:r>
          </a:p>
          <a:p>
            <a:pPr marL="685800" lvl="0" indent="-685800" algn="just">
              <a:spcBef>
                <a:spcPts val="600"/>
              </a:spcBef>
              <a:spcAft>
                <a:spcPts val="600"/>
              </a:spcAft>
              <a:buFont typeface="Wingdings" panose="05000000000000000000" pitchFamily="2" charset="2"/>
              <a:buChar char="Ø"/>
            </a:pPr>
            <a:r>
              <a:rPr lang="vi-VN" sz="3600" i="1" dirty="0">
                <a:solidFill>
                  <a:srgbClr val="2E2E2E"/>
                </a:solidFill>
                <a:latin typeface="Cambria" panose="02040503050406030204" pitchFamily="18" charset="0"/>
                <a:ea typeface="Cambria" panose="02040503050406030204" pitchFamily="18" charset="0"/>
                <a:cs typeface="Times New Roman" panose="02020603050405020304" pitchFamily="18" charset="0"/>
              </a:rPr>
              <a:t>+ Báo cáo cho cơ quan chức năng nếu vi phạm pháp luật.</a:t>
            </a:r>
          </a:p>
        </p:txBody>
      </p:sp>
    </p:spTree>
    <p:extLst>
      <p:ext uri="{BB962C8B-B14F-4D97-AF65-F5344CB8AC3E}">
        <p14:creationId xmlns:p14="http://schemas.microsoft.com/office/powerpoint/2010/main" val="4233188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470</Words>
  <Application>Microsoft Office PowerPoint</Application>
  <PresentationFormat>Custom</PresentationFormat>
  <Paragraphs>23</Paragraphs>
  <Slides>10</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Baloo</vt:lpstr>
      <vt:lpstr>Calibri</vt:lpstr>
      <vt:lpstr>Cambria</vt:lpstr>
      <vt:lpstr>Nunito</vt:lpstr>
      <vt:lpstr>Nunito Bold</vt:lpstr>
      <vt:lpstr>Wingdings</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27</cp:revision>
  <dcterms:created xsi:type="dcterms:W3CDTF">2006-08-16T00:00:00Z</dcterms:created>
  <dcterms:modified xsi:type="dcterms:W3CDTF">2026-02-09T09:57:06Z</dcterms:modified>
  <dc:identifier>DAGXjJ80xrM</dc:identifier>
</cp:coreProperties>
</file>