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60" r:id="rId3"/>
    <p:sldId id="268" r:id="rId4"/>
    <p:sldId id="269" r:id="rId5"/>
    <p:sldId id="270" r:id="rId6"/>
    <p:sldId id="271" r:id="rId7"/>
    <p:sldId id="280" r:id="rId8"/>
    <p:sldId id="290" r:id="rId9"/>
    <p:sldId id="304" r:id="rId10"/>
    <p:sldId id="324" r:id="rId11"/>
    <p:sldId id="325" r:id="rId12"/>
    <p:sldId id="326" r:id="rId13"/>
    <p:sldId id="327"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9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3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9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4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2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4871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gif"/><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518667"/>
            <a:ext cx="11001673" cy="1910619"/>
            <a:chOff x="1183342" y="1369567"/>
            <a:chExt cx="10414938" cy="1910619"/>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bể bơi dạng hình hộp chữ nhật có chiều dài 25 m, chiều rộng 8 m và sâu 1,4 m. Người ta lát ở đáy và xung quanh hồ bơi bằng những viên gạch hoa. Tính diện tích lát gạch.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5" name="Picture 4">
            <a:extLst>
              <a:ext uri="{FF2B5EF4-FFF2-40B4-BE49-F238E27FC236}">
                <a16:creationId xmlns:a16="http://schemas.microsoft.com/office/drawing/2014/main" id="{2A5A7C1D-6D90-3A0A-D3E8-9DE8509F19CD}"/>
              </a:ext>
            </a:extLst>
          </p:cNvPr>
          <p:cNvPicPr>
            <a:picLocks noChangeAspect="1"/>
          </p:cNvPicPr>
          <p:nvPr/>
        </p:nvPicPr>
        <p:blipFill>
          <a:blip r:embed="rId2"/>
          <a:stretch>
            <a:fillRect/>
          </a:stretch>
        </p:blipFill>
        <p:spPr>
          <a:xfrm>
            <a:off x="1243647" y="2312352"/>
            <a:ext cx="9823166" cy="2879408"/>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F9F91F2-0E68-C75E-B681-70383A869B80}"/>
              </a:ext>
            </a:extLst>
          </p:cNvPr>
          <p:cNvSpPr txBox="1"/>
          <p:nvPr/>
        </p:nvSpPr>
        <p:spPr>
          <a:xfrm>
            <a:off x="843280" y="1168400"/>
            <a:ext cx="10149840" cy="4524315"/>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Diện tích xung quanh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 × 1,4 = 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đáy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200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lát gạch là:</a:t>
            </a:r>
          </a:p>
          <a:p>
            <a:pPr algn="ctr"/>
            <a:r>
              <a:rPr lang="vi-VN" sz="3600" b="0" i="0" dirty="0">
                <a:solidFill>
                  <a:srgbClr val="FF0000"/>
                </a:solidFill>
                <a:effectLst/>
                <a:latin typeface="Cambria" panose="02040503050406030204" pitchFamily="18" charset="0"/>
                <a:ea typeface="Cambria" panose="02040503050406030204" pitchFamily="18" charset="0"/>
              </a:rPr>
              <a:t>92,4 + 200 =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r"/>
            <a:r>
              <a:rPr lang="vi-VN" sz="3600" b="0" i="0" dirty="0">
                <a:solidFill>
                  <a:srgbClr val="FF0000"/>
                </a:solidFill>
                <a:effectLst/>
                <a:latin typeface="Cambria" panose="02040503050406030204" pitchFamily="18" charset="0"/>
                <a:ea typeface="Cambria" panose="02040503050406030204" pitchFamily="18" charset="0"/>
              </a:rPr>
              <a:t>Đáp số: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5950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1815882"/>
            <a:chOff x="1183342" y="1342384"/>
            <a:chExt cx="10693866"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Tư xếp các hộp đựng loa lên xe tải có kích thước thùng xe như trong hình vẽ. Biết các hộp đều có dạng hình hộp chữ nhật với chiều dài 0,5 m, chiều rộng 0,4 m và chiều cao 0,3 m. Hỏi chú Tư có thể xếp được 64 hộp như vậy lên thùng xe hay 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3" name="Picture 2">
            <a:extLst>
              <a:ext uri="{FF2B5EF4-FFF2-40B4-BE49-F238E27FC236}">
                <a16:creationId xmlns:a16="http://schemas.microsoft.com/office/drawing/2014/main" id="{8DFD046B-C6F6-685B-A2AE-49B583F2D219}"/>
              </a:ext>
            </a:extLst>
          </p:cNvPr>
          <p:cNvPicPr>
            <a:picLocks noChangeAspect="1"/>
          </p:cNvPicPr>
          <p:nvPr/>
        </p:nvPicPr>
        <p:blipFill>
          <a:blip r:embed="rId2"/>
          <a:stretch>
            <a:fillRect/>
          </a:stretch>
        </p:blipFill>
        <p:spPr>
          <a:xfrm>
            <a:off x="8576756" y="2397760"/>
            <a:ext cx="3168203" cy="2343150"/>
          </a:xfrm>
          <a:prstGeom prst="rect">
            <a:avLst/>
          </a:prstGeom>
        </p:spPr>
      </p:pic>
      <p:sp>
        <p:nvSpPr>
          <p:cNvPr id="4" name="TextBox 3">
            <a:extLst>
              <a:ext uri="{FF2B5EF4-FFF2-40B4-BE49-F238E27FC236}">
                <a16:creationId xmlns:a16="http://schemas.microsoft.com/office/drawing/2014/main" id="{F7C7D276-3333-9799-D277-56DAA688CF0F}"/>
              </a:ext>
            </a:extLst>
          </p:cNvPr>
          <p:cNvSpPr txBox="1"/>
          <p:nvPr/>
        </p:nvSpPr>
        <p:spPr>
          <a:xfrm>
            <a:off x="243840" y="2600960"/>
            <a:ext cx="8168640" cy="440120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Thể tích thùng xe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1,2 × 2 × 1,5 = 3,6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Thể tích của hộp đựng loa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0,5 × 0,4 × 0,3 = 0,06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Thùng xe chứa được nhiều nhất số hộp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3,6 : 0,06 = 60 (hộp)</a:t>
            </a:r>
          </a:p>
          <a:p>
            <a:pPr algn="just"/>
            <a:r>
              <a:rPr lang="vi-VN" sz="2800" b="0" i="0" dirty="0">
                <a:solidFill>
                  <a:srgbClr val="FF0000"/>
                </a:solidFill>
                <a:effectLst/>
                <a:latin typeface="Cambria" panose="02040503050406030204" pitchFamily="18" charset="0"/>
                <a:ea typeface="Cambria" panose="02040503050406030204" pitchFamily="18" charset="0"/>
              </a:rPr>
              <a:t>Vậy chú Tư không thể xếp được 64 hộp như vậy lên thùng xe.</a:t>
            </a:r>
          </a:p>
          <a:p>
            <a:pPr algn="ct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id="{90E5D7D9-ECD6-714E-AE67-5FE29250C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Điền số thích hợp vào dấu chấm: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…mặt?</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en-VN"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mbria" panose="02040503050406030204" pitchFamily="18" charset="0"/>
                <a:ea typeface="Cambria" panose="02040503050406030204" pitchFamily="18" charset="0"/>
              </a:rPr>
              <a:t>3</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S xung quanh củ hình hộp chữ nhật có kích thước:</a:t>
            </a:r>
            <a:endPar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a = 5 cm , b</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3</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 c</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2</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latin typeface="Cambria" panose="02040503050406030204" pitchFamily="18" charset="0"/>
                <a:ea typeface="Cambria" panose="02040503050406030204" pitchFamily="18" charset="0"/>
              </a:rPr>
              <a:t>34 cm</a:t>
            </a:r>
            <a:r>
              <a:rPr lang="nl-NL" sz="2800" baseline="300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30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32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36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4"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Thể tích hình lập phương có c</a:t>
            </a:r>
            <a:r>
              <a:rPr lang="en-US" sz="2933" b="1" dirty="0">
                <a:solidFill>
                  <a:srgbClr val="C0504D">
                    <a:lumMod val="50000"/>
                  </a:srgbClr>
                </a:solidFill>
                <a:latin typeface="Cambria" panose="02040503050406030204" pitchFamily="18" charset="0"/>
                <a:ea typeface="Cambria" panose="02040503050406030204" pitchFamily="18" charset="0"/>
              </a:rPr>
              <a:t>ạ</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nh 6 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275840" cy="159216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ambria" panose="02040503050406030204" pitchFamily="18" charset="0"/>
                <a:ea typeface="Cambria" panose="02040503050406030204" pitchFamily="18" charset="0"/>
              </a:rPr>
              <a:t>226 cm</a:t>
            </a:r>
            <a:r>
              <a:rPr lang="nl-NL" sz="4000" baseline="30000" dirty="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93440" y="2021768"/>
            <a:ext cx="2621280" cy="157214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latin typeface="Cambria" panose="02040503050406030204" pitchFamily="18" charset="0"/>
                <a:ea typeface="Cambria" panose="02040503050406030204" pitchFamily="18" charset="0"/>
              </a:rPr>
              <a:t>216 cm</a:t>
            </a:r>
            <a:r>
              <a:rPr lang="nl-NL" sz="4800" baseline="30000" dirty="0">
                <a:latin typeface="Cambria" panose="02040503050406030204" pitchFamily="18" charset="0"/>
                <a:ea typeface="Cambria" panose="02040503050406030204" pitchFamily="18" charset="0"/>
              </a:rPr>
              <a:t>3</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1F880A"/>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4" name="tomm.wav"/>
                                        </p:tgtEl>
                                      </p:cMediaNode>
                                    </p:audio>
                                  </p:sub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8" name="Picture 7">
            <a:extLst>
              <a:ext uri="{FF2B5EF4-FFF2-40B4-BE49-F238E27FC236}">
                <a16:creationId xmlns:a16="http://schemas.microsoft.com/office/drawing/2014/main" id="{9CD7E457-E53C-0339-12C2-0B0183C48586}"/>
              </a:ext>
            </a:extLst>
          </p:cNvPr>
          <p:cNvPicPr>
            <a:picLocks noChangeAspect="1"/>
          </p:cNvPicPr>
          <p:nvPr/>
        </p:nvPicPr>
        <p:blipFill>
          <a:blip r:embed="rId13"/>
          <a:stretch>
            <a:fillRect/>
          </a:stretch>
        </p:blipFill>
        <p:spPr>
          <a:xfrm>
            <a:off x="5155078" y="3760174"/>
            <a:ext cx="2450804" cy="963251"/>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Hình nào dưới đây là hình khai triển của một hình hộp chữ nhật?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18CE4E2-F932-B2EE-EF14-378F6DD51BB3}"/>
              </a:ext>
            </a:extLst>
          </p:cNvPr>
          <p:cNvPicPr>
            <a:picLocks noChangeAspect="1"/>
          </p:cNvPicPr>
          <p:nvPr/>
        </p:nvPicPr>
        <p:blipFill>
          <a:blip r:embed="rId2"/>
          <a:stretch>
            <a:fillRect/>
          </a:stretch>
        </p:blipFill>
        <p:spPr>
          <a:xfrm>
            <a:off x="4716145" y="2515552"/>
            <a:ext cx="6762750" cy="3228975"/>
          </a:xfrm>
          <a:prstGeom prst="rect">
            <a:avLst/>
          </a:prstGeom>
        </p:spPr>
      </p:pic>
      <p:sp>
        <p:nvSpPr>
          <p:cNvPr id="11" name="Oval 10">
            <a:extLst>
              <a:ext uri="{FF2B5EF4-FFF2-40B4-BE49-F238E27FC236}">
                <a16:creationId xmlns:a16="http://schemas.microsoft.com/office/drawing/2014/main" id="{A7D1ABF9-74C2-291E-723D-E7CCA31592F9}"/>
              </a:ext>
            </a:extLst>
          </p:cNvPr>
          <p:cNvSpPr/>
          <p:nvPr/>
        </p:nvSpPr>
        <p:spPr>
          <a:xfrm>
            <a:off x="9235440" y="4409440"/>
            <a:ext cx="4978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vi-VN" sz="4400" b="1" i="0" dirty="0">
                  <a:solidFill>
                    <a:srgbClr val="000000"/>
                  </a:solidFill>
                  <a:effectLst/>
                  <a:latin typeface="Cambria" panose="02040503050406030204" pitchFamily="18" charset="0"/>
                  <a:ea typeface="Cambria" panose="02040503050406030204" pitchFamily="18" charset="0"/>
                </a:rPr>
                <a:t>Tính thể tích của mỗi hình dưới đây.</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3" name="Picture 2">
            <a:extLst>
              <a:ext uri="{FF2B5EF4-FFF2-40B4-BE49-F238E27FC236}">
                <a16:creationId xmlns:a16="http://schemas.microsoft.com/office/drawing/2014/main" id="{548526DC-590A-AC6A-BBA6-01DA17BD3B8D}"/>
              </a:ext>
            </a:extLst>
          </p:cNvPr>
          <p:cNvPicPr>
            <a:picLocks noChangeAspect="1"/>
          </p:cNvPicPr>
          <p:nvPr/>
        </p:nvPicPr>
        <p:blipFill>
          <a:blip r:embed="rId2"/>
          <a:stretch>
            <a:fillRect/>
          </a:stretch>
        </p:blipFill>
        <p:spPr>
          <a:xfrm>
            <a:off x="923290" y="1310004"/>
            <a:ext cx="9845772" cy="3891915"/>
          </a:xfrm>
          <a:prstGeom prst="rect">
            <a:avLst/>
          </a:prstGeom>
        </p:spPr>
      </p:pic>
      <p:sp>
        <p:nvSpPr>
          <p:cNvPr id="4" name="TextBox 3">
            <a:extLst>
              <a:ext uri="{FF2B5EF4-FFF2-40B4-BE49-F238E27FC236}">
                <a16:creationId xmlns:a16="http://schemas.microsoft.com/office/drawing/2014/main" id="{2A578279-F7D1-EDE2-1EA6-4A99D8DB2EA0}"/>
              </a:ext>
            </a:extLst>
          </p:cNvPr>
          <p:cNvSpPr txBox="1"/>
          <p:nvPr/>
        </p:nvSpPr>
        <p:spPr>
          <a:xfrm>
            <a:off x="1412240" y="5293360"/>
            <a:ext cx="9306560" cy="954107"/>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a) Thể tích hình hộp chữ nhật là: 2 × 1 × 1,5 = 3 (dm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just"/>
            <a:r>
              <a:rPr lang="vi-VN" sz="2800" b="0" i="0" dirty="0">
                <a:solidFill>
                  <a:srgbClr val="FF0000"/>
                </a:solidFill>
                <a:effectLst/>
                <a:latin typeface="Cambria" panose="02040503050406030204" pitchFamily="18" charset="0"/>
                <a:ea typeface="Cambria" panose="02040503050406030204" pitchFamily="18" charset="0"/>
              </a:rPr>
              <a:t>b) Thể tích hình lập phương là: 15 × 15 × 15 = 3 375 (cm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397</Words>
  <Application>Microsoft Office PowerPoint</Application>
  <PresentationFormat>Widescreen</PresentationFormat>
  <Paragraphs>45</Paragraphs>
  <Slides>13</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2024-05-17T09:13:47Z</dcterms:created>
  <dcterms:modified xsi:type="dcterms:W3CDTF">2026-03-09T09:54:35Z</dcterms:modified>
</cp:coreProperties>
</file>