
<file path=[Content_Types].xml><?xml version="1.0" encoding="utf-8"?>
<Types xmlns="http://schemas.openxmlformats.org/package/2006/content-types">
  <Default Extension="emf" ContentType="image/x-emf"/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7" r:id="rId2"/>
  </p:sldMasterIdLst>
  <p:notesMasterIdLst>
    <p:notesMasterId r:id="rId19"/>
  </p:notesMasterIdLst>
  <p:sldIdLst>
    <p:sldId id="303" r:id="rId3"/>
    <p:sldId id="337" r:id="rId4"/>
    <p:sldId id="310" r:id="rId5"/>
    <p:sldId id="338" r:id="rId6"/>
    <p:sldId id="286" r:id="rId7"/>
    <p:sldId id="339" r:id="rId8"/>
    <p:sldId id="340" r:id="rId9"/>
    <p:sldId id="341" r:id="rId10"/>
    <p:sldId id="342" r:id="rId11"/>
    <p:sldId id="343" r:id="rId12"/>
    <p:sldId id="344" r:id="rId13"/>
    <p:sldId id="264" r:id="rId14"/>
    <p:sldId id="345" r:id="rId15"/>
    <p:sldId id="346" r:id="rId16"/>
    <p:sldId id="347" r:id="rId17"/>
    <p:sldId id="348" r:id="rId18"/>
  </p:sldIdLst>
  <p:sldSz cx="18288000" cy="10287000"/>
  <p:notesSz cx="6858000" cy="9144000"/>
  <p:defaultTextStyle>
    <a:defPPr>
      <a:defRPr lang="en-US"/>
    </a:defPPr>
    <a:lvl1pPr marL="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1C24"/>
    <a:srgbClr val="FDC7F4"/>
    <a:srgbClr val="FFF200"/>
    <a:srgbClr val="6CCFF6"/>
    <a:srgbClr val="C7EAFC"/>
    <a:srgbClr val="FFFFFF"/>
    <a:srgbClr val="993300"/>
    <a:srgbClr val="3A9D13"/>
    <a:srgbClr val="FF66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89" autoAdjust="0"/>
    <p:restoredTop sz="83778" autoAdjust="0"/>
  </p:normalViewPr>
  <p:slideViewPr>
    <p:cSldViewPr>
      <p:cViewPr varScale="1">
        <p:scale>
          <a:sx n="55" d="100"/>
          <a:sy n="55" d="100"/>
        </p:scale>
        <p:origin x="931" y="53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7" d="100"/>
        <a:sy n="4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59D43-2F29-4767-826D-EBEC96089AE4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50D6F-7D3E-4224-B35A-02C3007E2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15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61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6382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5079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12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5034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7471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781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304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481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967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031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5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555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007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14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200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909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5EBC53C-2315-4488-A6B6-68C60D9FDF64}"/>
              </a:ext>
            </a:extLst>
          </p:cNvPr>
          <p:cNvSpPr/>
          <p:nvPr userDrawn="1"/>
        </p:nvSpPr>
        <p:spPr>
          <a:xfrm>
            <a:off x="4763001" y="0"/>
            <a:ext cx="8762034" cy="10287000"/>
          </a:xfrm>
          <a:prstGeom prst="rect">
            <a:avLst/>
          </a:prstGeom>
          <a:solidFill>
            <a:srgbClr val="C30707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4" rIns="137106" bIns="68554" rtlCol="0" anchor="ctr"/>
          <a:lstStyle/>
          <a:p>
            <a:pPr algn="ctr" defTabSz="1371018"/>
            <a:endParaRPr lang="zh-CN" altLang="en-US" sz="2800" dirty="0">
              <a:solidFill>
                <a:prstClr val="white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3651A9-FE42-43E5-83E5-F922400D50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25"/>
          <a:stretch>
            <a:fillRect/>
          </a:stretch>
        </p:blipFill>
        <p:spPr>
          <a:xfrm>
            <a:off x="611631" y="593706"/>
            <a:ext cx="17064774" cy="9099600"/>
          </a:xfrm>
          <a:prstGeom prst="rect">
            <a:avLst/>
          </a:prstGeom>
          <a:effectLst>
            <a:outerShdw blurRad="279400" sx="105000" sy="105000" algn="ctr" rotWithShape="0">
              <a:prstClr val="black">
                <a:alpha val="30000"/>
              </a:prstClr>
            </a:outerShdw>
          </a:effectLst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3B9E7F6-B4EF-4FBD-848B-6BA6069E5E6F}"/>
              </a:ext>
            </a:extLst>
          </p:cNvPr>
          <p:cNvGrpSpPr/>
          <p:nvPr userDrawn="1"/>
        </p:nvGrpSpPr>
        <p:grpSpPr>
          <a:xfrm>
            <a:off x="7235397" y="988159"/>
            <a:ext cx="3817238" cy="1046440"/>
            <a:chOff x="4786133" y="658761"/>
            <a:chExt cx="2544825" cy="697626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A68CFF7D-62D2-4505-AD53-0081EB3538AE}"/>
                </a:ext>
              </a:extLst>
            </p:cNvPr>
            <p:cNvSpPr txBox="1"/>
            <p:nvPr/>
          </p:nvSpPr>
          <p:spPr>
            <a:xfrm>
              <a:off x="4936876" y="658761"/>
              <a:ext cx="2243349" cy="697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018">
                <a:defRPr/>
              </a:pPr>
              <a:r>
                <a:rPr lang="zh-CN" altLang="en-US" sz="6200" dirty="0">
                  <a:solidFill>
                    <a:srgbClr val="F6F0DA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年味食足</a:t>
              </a: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BF09C384-5C87-43AA-AD44-27CBBB816ABC}"/>
                </a:ext>
              </a:extLst>
            </p:cNvPr>
            <p:cNvSpPr/>
            <p:nvPr/>
          </p:nvSpPr>
          <p:spPr>
            <a:xfrm>
              <a:off x="478613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3D01F7E7-B267-4777-A457-868A92BE1B95}"/>
                </a:ext>
              </a:extLst>
            </p:cNvPr>
            <p:cNvSpPr/>
            <p:nvPr/>
          </p:nvSpPr>
          <p:spPr>
            <a:xfrm>
              <a:off x="721905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976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535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133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244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946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508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71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 1">
  <p:cSld name="Background desig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24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672" name="Google Shape;67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6" name="Google Shape;676;p24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677" name="Google Shape;67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1" name="Google Shape;681;p24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682" name="Google Shape;68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6" name="Google Shape;686;p24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687" name="Google Shape;68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1" name="Google Shape;691;p24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692" name="Google Shape;69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43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04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1DC53F0-29B8-4386-EDCC-172676D0D4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75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731" r:id="rId5"/>
  </p:sldLayoutIdLst>
  <p:txStyles>
    <p:titleStyle>
      <a:lvl1pPr algn="l" defTabSz="1371018" rtl="0" eaLnBrk="1" latinLnBrk="0" hangingPunct="1">
        <a:lnSpc>
          <a:spcPct val="90000"/>
        </a:lnSpc>
        <a:spcBef>
          <a:spcPct val="0"/>
        </a:spcBef>
        <a:buNone/>
        <a:defRPr sz="6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6" indent="-342756" algn="l" defTabSz="1371018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26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772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28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08479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77029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455808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141314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82682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0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01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52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03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42754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1305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98562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8406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96C9A84-1DBC-1F81-F8AA-6D6670DDAFC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263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2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0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emf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emf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emf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emf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emf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0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0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.png"/><Relationship Id="rId4" Type="http://schemas.microsoft.com/office/2007/relationships/hdphoto" Target="../media/hdphoto1.wdp"/><Relationship Id="rId9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0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emf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emf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0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31;p5"/>
          <p:cNvSpPr/>
          <p:nvPr/>
        </p:nvSpPr>
        <p:spPr>
          <a:xfrm>
            <a:off x="990600" y="723900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18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0850" y="5506075"/>
            <a:ext cx="6650628" cy="35109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063225-280C-4531-0BD2-FF9B536E3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723900"/>
            <a:ext cx="12268200" cy="44208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94E33B-5A8F-B4A7-A563-4FBE9F7FC8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4914900"/>
            <a:ext cx="3926164" cy="17801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7E066D-471E-D15B-C9B1-79DF05664631}"/>
              </a:ext>
            </a:extLst>
          </p:cNvPr>
          <p:cNvSpPr txBox="1"/>
          <p:nvPr/>
        </p:nvSpPr>
        <p:spPr>
          <a:xfrm>
            <a:off x="8458200" y="7338338"/>
            <a:ext cx="7166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Giáo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viên</a:t>
            </a:r>
            <a:r>
              <a:rPr lang="en-US" sz="4000" b="1" dirty="0">
                <a:solidFill>
                  <a:srgbClr val="FF0000"/>
                </a:solidFill>
              </a:rPr>
              <a:t>: Nguyễn Anh Thư</a:t>
            </a:r>
          </a:p>
        </p:txBody>
      </p:sp>
    </p:spTree>
    <p:extLst>
      <p:ext uri="{BB962C8B-B14F-4D97-AF65-F5344CB8AC3E}">
        <p14:creationId xmlns:p14="http://schemas.microsoft.com/office/powerpoint/2010/main" val="418639438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293644" y="55403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71297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49EB2FC-7050-E23A-B817-AA76EF69F209}"/>
              </a:ext>
            </a:extLst>
          </p:cNvPr>
          <p:cNvSpPr/>
          <p:nvPr/>
        </p:nvSpPr>
        <p:spPr>
          <a:xfrm>
            <a:off x="3886200" y="800100"/>
            <a:ext cx="108966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5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5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DC05BE-F5B6-34EA-CFFE-34F884F685C1}"/>
              </a:ext>
            </a:extLst>
          </p:cNvPr>
          <p:cNvSpPr txBox="1"/>
          <p:nvPr/>
        </p:nvSpPr>
        <p:spPr>
          <a:xfrm>
            <a:off x="4267200" y="3467100"/>
            <a:ext cx="922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80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B088C6-83A4-1373-A538-CADE96AF5572}"/>
              </a:ext>
            </a:extLst>
          </p:cNvPr>
          <p:cNvCxnSpPr>
            <a:cxnSpLocks/>
          </p:cNvCxnSpPr>
          <p:nvPr/>
        </p:nvCxnSpPr>
        <p:spPr>
          <a:xfrm>
            <a:off x="7239000" y="4914900"/>
            <a:ext cx="34290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DA1862F-DF34-EEC8-4E73-455833BA3D56}"/>
              </a:ext>
            </a:extLst>
          </p:cNvPr>
          <p:cNvSpPr txBox="1"/>
          <p:nvPr/>
        </p:nvSpPr>
        <p:spPr>
          <a:xfrm>
            <a:off x="4267200" y="4914900"/>
            <a:ext cx="922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E17BBB-8E52-7F66-71BA-6BC55D934785}"/>
              </a:ext>
            </a:extLst>
          </p:cNvPr>
          <p:cNvSpPr txBox="1"/>
          <p:nvPr/>
        </p:nvSpPr>
        <p:spPr>
          <a:xfrm>
            <a:off x="6477000" y="3848100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62A578-DADB-DF47-67D8-1BFC0DFB73AB}"/>
              </a:ext>
            </a:extLst>
          </p:cNvPr>
          <p:cNvSpPr txBox="1"/>
          <p:nvPr/>
        </p:nvSpPr>
        <p:spPr>
          <a:xfrm>
            <a:off x="2971800" y="2247900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8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7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80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BFCD32-0D98-76AC-56FE-2305353C46CD}"/>
              </a:ext>
            </a:extLst>
          </p:cNvPr>
          <p:cNvSpPr txBox="1"/>
          <p:nvPr/>
        </p:nvSpPr>
        <p:spPr>
          <a:xfrm>
            <a:off x="2057400" y="5981700"/>
            <a:ext cx="1463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Vậy: 8 phút 20 giây – 5 phút 40 giây = 2 phút 40 giây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7070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15" grpId="0"/>
      <p:bldP spid="16" grpId="0"/>
      <p:bldP spid="17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Cambria" panose="02040503050406030204" pitchFamily="18" charset="0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533400" y="26670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BA7D54-B3F1-FF6C-AA2F-2EBEC4005CF5}"/>
              </a:ext>
            </a:extLst>
          </p:cNvPr>
          <p:cNvSpPr/>
          <p:nvPr/>
        </p:nvSpPr>
        <p:spPr>
          <a:xfrm>
            <a:off x="914400" y="571500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5EDE5-5DAB-0D71-DB68-ACC9EF08E251}"/>
              </a:ext>
            </a:extLst>
          </p:cNvPr>
          <p:cNvSpPr txBox="1"/>
          <p:nvPr/>
        </p:nvSpPr>
        <p:spPr>
          <a:xfrm>
            <a:off x="2057400" y="495300"/>
            <a:ext cx="1539240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Chọn câu trả lời đúng.</a:t>
            </a:r>
          </a:p>
          <a:p>
            <a:pPr lvl="0" algn="just"/>
            <a:r>
              <a:rPr lang="vi-VN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máy bay có giờ khởi hành dự kiến là 6 giờ 30 phút. Tuy nhiên do tình hình thời tiết xấu, giờ khởi hành bị lùi lại đến 7 giờ 20 phút cùng ngày. Hỏi giờ khởi hành bị lùi lại bao lâu?</a:t>
            </a: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1 giờ 10 phút</a:t>
            </a: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1 giờ</a:t>
            </a: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50 phút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0851AE-2287-5292-16E3-3C7F6D7DC45A}"/>
              </a:ext>
            </a:extLst>
          </p:cNvPr>
          <p:cNvSpPr txBox="1"/>
          <p:nvPr/>
        </p:nvSpPr>
        <p:spPr>
          <a:xfrm>
            <a:off x="3657600" y="7048500"/>
            <a:ext cx="1143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khởi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lùi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– 6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50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7EAA405-78B6-9EB9-AACF-121200CC3C2E}"/>
              </a:ext>
            </a:extLst>
          </p:cNvPr>
          <p:cNvSpPr/>
          <p:nvPr/>
        </p:nvSpPr>
        <p:spPr>
          <a:xfrm>
            <a:off x="1981200" y="5676900"/>
            <a:ext cx="838200" cy="838200"/>
          </a:xfrm>
          <a:prstGeom prst="ellipse">
            <a:avLst/>
          </a:prstGeom>
          <a:noFill/>
          <a:ln w="57150">
            <a:solidFill>
              <a:srgbClr val="ED1C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" action="ppaction://noaction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pic>
        <p:nvPicPr>
          <p:cNvPr id="7" name="Picture 6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83540186-3657-DC1B-629E-F7EAF1578B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152900"/>
            <a:ext cx="7821092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44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Google Shape;231;p5"/>
          <p:cNvSpPr/>
          <p:nvPr/>
        </p:nvSpPr>
        <p:spPr>
          <a:xfrm>
            <a:off x="533400" y="26670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5EDE5-5DAB-0D71-DB68-ACC9EF08E251}"/>
              </a:ext>
            </a:extLst>
          </p:cNvPr>
          <p:cNvSpPr txBox="1"/>
          <p:nvPr/>
        </p:nvSpPr>
        <p:spPr>
          <a:xfrm>
            <a:off x="1066800" y="266700"/>
            <a:ext cx="16383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gian (viết theo hệ 24 giờ) tại cùng một thời điểm ở các thành phố: Hà Nội; Xin-ga-po (Singapore); Pa-ri (Paris) và Niu Oóc (New York) như bảng dưới đây: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7A5A31A-A273-53BC-5201-E1BE39FFAA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709953"/>
              </p:ext>
            </p:extLst>
          </p:nvPr>
        </p:nvGraphicFramePr>
        <p:xfrm>
          <a:off x="1371600" y="2476500"/>
          <a:ext cx="15773400" cy="2895600"/>
        </p:xfrm>
        <a:graphic>
          <a:graphicData uri="http://schemas.openxmlformats.org/drawingml/2006/table">
            <a:tbl>
              <a:tblPr/>
              <a:tblGrid>
                <a:gridCol w="6705600">
                  <a:extLst>
                    <a:ext uri="{9D8B030D-6E8A-4147-A177-3AD203B41FA5}">
                      <a16:colId xmlns:a16="http://schemas.microsoft.com/office/drawing/2014/main" val="1875972630"/>
                    </a:ext>
                  </a:extLst>
                </a:gridCol>
                <a:gridCol w="9067800">
                  <a:extLst>
                    <a:ext uri="{9D8B030D-6E8A-4147-A177-3AD203B41FA5}">
                      <a16:colId xmlns:a16="http://schemas.microsoft.com/office/drawing/2014/main" val="26993629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thành phố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 gian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6088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78603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Xin-ga-po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78239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Pa-ri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5442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Niu Oóc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giờ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30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phút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ngày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4113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8831414E-67E2-E7F0-A9CD-7AAED1F12EBC}"/>
              </a:ext>
            </a:extLst>
          </p:cNvPr>
          <p:cNvSpPr txBox="1"/>
          <p:nvPr/>
        </p:nvSpPr>
        <p:spPr>
          <a:xfrm>
            <a:off x="990600" y="5753100"/>
            <a:ext cx="15468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Hà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Niu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Oóc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</a:p>
          <a:p>
            <a:pPr algn="just"/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12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</a:p>
          <a:p>
            <a:pPr algn="just"/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</a:p>
          <a:p>
            <a:pPr algn="just"/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 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2502025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Cambria" panose="02040503050406030204" pitchFamily="18" charset="0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533400" y="26670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57BDF60-B390-E90E-DAF2-6DB06741D9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360362"/>
              </p:ext>
            </p:extLst>
          </p:nvPr>
        </p:nvGraphicFramePr>
        <p:xfrm>
          <a:off x="1143000" y="647700"/>
          <a:ext cx="15773400" cy="2895600"/>
        </p:xfrm>
        <a:graphic>
          <a:graphicData uri="http://schemas.openxmlformats.org/drawingml/2006/table">
            <a:tbl>
              <a:tblPr/>
              <a:tblGrid>
                <a:gridCol w="6705600">
                  <a:extLst>
                    <a:ext uri="{9D8B030D-6E8A-4147-A177-3AD203B41FA5}">
                      <a16:colId xmlns:a16="http://schemas.microsoft.com/office/drawing/2014/main" val="1875972630"/>
                    </a:ext>
                  </a:extLst>
                </a:gridCol>
                <a:gridCol w="9067800">
                  <a:extLst>
                    <a:ext uri="{9D8B030D-6E8A-4147-A177-3AD203B41FA5}">
                      <a16:colId xmlns:a16="http://schemas.microsoft.com/office/drawing/2014/main" val="26993629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thành phố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 gian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6088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78603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Xin-ga-po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78239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Pa-ri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5442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Niu Oóc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giờ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30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phút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ngày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4113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7B92FBB-0756-3B31-5A1C-C38AE74FF455}"/>
              </a:ext>
            </a:extLst>
          </p:cNvPr>
          <p:cNvSpPr txBox="1"/>
          <p:nvPr/>
        </p:nvSpPr>
        <p:spPr>
          <a:xfrm>
            <a:off x="1066800" y="3771900"/>
            <a:ext cx="16383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ở Hà Nội nhanh hơn giờ ở Niu Oóc khoảng thời gian là:</a:t>
            </a:r>
          </a:p>
          <a:p>
            <a:pPr algn="just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(8 giờ 30 phút – 0 giờ) + (24 giờ – 21 giờ 30 phút)</a:t>
            </a:r>
          </a:p>
          <a:p>
            <a:pPr algn="just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 giờ 30 phút + 2 giờ 30 phút</a:t>
            </a:r>
          </a:p>
          <a:p>
            <a:pPr algn="just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11 giờ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Hà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Niu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Oóc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11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51A25B-26D5-6951-2207-E0E0B99FBF0B}"/>
              </a:ext>
            </a:extLst>
          </p:cNvPr>
          <p:cNvSpPr txBox="1"/>
          <p:nvPr/>
        </p:nvSpPr>
        <p:spPr>
          <a:xfrm>
            <a:off x="5791200" y="8801100"/>
            <a:ext cx="662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fr-FR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fr-FR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fr-FR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là: C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3235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Google Shape;231;p5"/>
          <p:cNvSpPr/>
          <p:nvPr/>
        </p:nvSpPr>
        <p:spPr>
          <a:xfrm>
            <a:off x="533400" y="26670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5EDE5-5DAB-0D71-DB68-ACC9EF08E251}"/>
              </a:ext>
            </a:extLst>
          </p:cNvPr>
          <p:cNvSpPr txBox="1"/>
          <p:nvPr/>
        </p:nvSpPr>
        <p:spPr>
          <a:xfrm>
            <a:off x="1066800" y="266700"/>
            <a:ext cx="16383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Tại thời điểm ở Hà Nội là 12 giờ ngày 1 tháng 6 thì ở mỗi thành phố còn lại đang là mấy giờ? Từ đó quan sát tranh rồi cho biết mỗi đồng hồ đang chỉ giờ ở thành phố nào?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F037B5-6F6A-9D57-6563-BAE9DE6250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4600" y="2857500"/>
            <a:ext cx="13399537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898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Google Shape;231;p5"/>
          <p:cNvSpPr/>
          <p:nvPr/>
        </p:nvSpPr>
        <p:spPr>
          <a:xfrm>
            <a:off x="533400" y="26670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5EDE5-5DAB-0D71-DB68-ACC9EF08E251}"/>
              </a:ext>
            </a:extLst>
          </p:cNvPr>
          <p:cNvSpPr txBox="1"/>
          <p:nvPr/>
        </p:nvSpPr>
        <p:spPr>
          <a:xfrm>
            <a:off x="990600" y="266700"/>
            <a:ext cx="163830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ở Hà Nội chậm hơn giờ ở Xin-ga-po khoảng thời gian là: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giờ 30 phút – 8 giờ 30 phút = 1 giờ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ở Hà Nội nhanh hơn giờ ở Pa-ri khoảng thời gian là: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giờ 30 phút – 3 giờ 30 phút = 5 giờ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 thời điểm ở Hà Nội là 12 giờ ngày 1 tháng 6 thì: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Xin-ga-po là: 12 giờ + 1 giờ = 13 giờ (ngày 1 tháng 6)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Pa-ri là: 12 giờ – 5 giờ = 7 giờ (ngày 1 tháng 6)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Niu Oóc là: 12 giờ – 11 giờ = 1 giờ (ngày 1 tháng 6)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10DEBA-8BAD-42BA-A721-099DA05513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2400" y="5372100"/>
            <a:ext cx="9741937" cy="42104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7D4324-9732-4F45-D3B9-465113970036}"/>
              </a:ext>
            </a:extLst>
          </p:cNvPr>
          <p:cNvSpPr txBox="1"/>
          <p:nvPr/>
        </p:nvSpPr>
        <p:spPr>
          <a:xfrm>
            <a:off x="7010400" y="91821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Pa-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9373E1-DE71-8B4A-6546-0417B18C2F72}"/>
              </a:ext>
            </a:extLst>
          </p:cNvPr>
          <p:cNvSpPr txBox="1"/>
          <p:nvPr/>
        </p:nvSpPr>
        <p:spPr>
          <a:xfrm>
            <a:off x="9144000" y="9105900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Niu Oóc 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84C58A-CE58-B55A-BD02-6534FBAE108E}"/>
              </a:ext>
            </a:extLst>
          </p:cNvPr>
          <p:cNvSpPr txBox="1"/>
          <p:nvPr/>
        </p:nvSpPr>
        <p:spPr>
          <a:xfrm>
            <a:off x="11582400" y="9105900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Xin-ga-po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2111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" action="ppaction://noaction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pic>
        <p:nvPicPr>
          <p:cNvPr id="4" name="Picture 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2FF7EE5F-4019-1634-1BD2-B7B5622B59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695700"/>
            <a:ext cx="8823535" cy="299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359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3" y="6137113"/>
            <a:ext cx="2673461" cy="45338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1BBF97-2586-FB63-2E2D-E4574061EDE3}"/>
              </a:ext>
            </a:extLst>
          </p:cNvPr>
          <p:cNvSpPr txBox="1"/>
          <p:nvPr/>
        </p:nvSpPr>
        <p:spPr>
          <a:xfrm>
            <a:off x="6096000" y="419100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TRỪ SỐ ĐO THỜI GIAN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A5FFC8-35C3-6BA1-09B5-920E921724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1600" y="2095499"/>
            <a:ext cx="14630400" cy="641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8198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3" y="6137113"/>
            <a:ext cx="2673461" cy="453385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8CA0C00-41E2-7FD7-15C4-D2736972B91B}"/>
              </a:ext>
            </a:extLst>
          </p:cNvPr>
          <p:cNvSpPr/>
          <p:nvPr/>
        </p:nvSpPr>
        <p:spPr>
          <a:xfrm>
            <a:off x="4419600" y="571500"/>
            <a:ext cx="85344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- 9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A5A439-5779-5E5B-8FFA-3BD22A87349B}"/>
              </a:ext>
            </a:extLst>
          </p:cNvPr>
          <p:cNvSpPr txBox="1"/>
          <p:nvPr/>
        </p:nvSpPr>
        <p:spPr>
          <a:xfrm>
            <a:off x="4988593" y="2095500"/>
            <a:ext cx="80238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371600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9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B615CB4-BF7E-86EB-5554-3C8F05AA7F6E}"/>
              </a:ext>
            </a:extLst>
          </p:cNvPr>
          <p:cNvCxnSpPr/>
          <p:nvPr/>
        </p:nvCxnSpPr>
        <p:spPr>
          <a:xfrm>
            <a:off x="7080283" y="3895725"/>
            <a:ext cx="4166235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29F3EF9-BB82-E00C-24E4-76E333C643DD}"/>
              </a:ext>
            </a:extLst>
          </p:cNvPr>
          <p:cNvSpPr txBox="1"/>
          <p:nvPr/>
        </p:nvSpPr>
        <p:spPr>
          <a:xfrm>
            <a:off x="6120163" y="2678430"/>
            <a:ext cx="788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CD82A7-D985-A81E-8D67-AB9A6B09FB45}"/>
              </a:ext>
            </a:extLst>
          </p:cNvPr>
          <p:cNvSpPr txBox="1"/>
          <p:nvPr/>
        </p:nvSpPr>
        <p:spPr>
          <a:xfrm>
            <a:off x="5125753" y="3912870"/>
            <a:ext cx="8023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5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3BB965-4B81-0FA6-18F3-7F6D6540B6E5}"/>
              </a:ext>
            </a:extLst>
          </p:cNvPr>
          <p:cNvSpPr txBox="1"/>
          <p:nvPr/>
        </p:nvSpPr>
        <p:spPr>
          <a:xfrm>
            <a:off x="1600200" y="5448300"/>
            <a:ext cx="16922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- 9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92F365A-6A33-ED3D-54E3-C3DA1AE564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5165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" action="ppaction://noaction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553FD3-D3A9-CE63-ADDB-7545F391E0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3924300"/>
            <a:ext cx="9851990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774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BA7D54-B3F1-FF6C-AA2F-2EBEC4005CF5}"/>
              </a:ext>
            </a:extLst>
          </p:cNvPr>
          <p:cNvSpPr/>
          <p:nvPr/>
        </p:nvSpPr>
        <p:spPr>
          <a:xfrm>
            <a:off x="914400" y="571500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1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5EDE5-5DAB-0D71-DB68-ACC9EF08E251}"/>
              </a:ext>
            </a:extLst>
          </p:cNvPr>
          <p:cNvSpPr txBox="1"/>
          <p:nvPr/>
        </p:nvSpPr>
        <p:spPr>
          <a:xfrm>
            <a:off x="1905000" y="114300"/>
            <a:ext cx="11546316" cy="1458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6600" b="1" dirty="0">
                <a:solidFill>
                  <a:srgbClr val="002060"/>
                </a:solidFill>
              </a:rPr>
              <a:t>a) Tính.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49EB2FC-7050-E23A-B817-AA76EF69F209}"/>
              </a:ext>
            </a:extLst>
          </p:cNvPr>
          <p:cNvSpPr/>
          <p:nvPr/>
        </p:nvSpPr>
        <p:spPr>
          <a:xfrm>
            <a:off x="1066800" y="2324100"/>
            <a:ext cx="89154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12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903B8DD-DA2C-532A-CE74-9969D2AD8349}"/>
              </a:ext>
            </a:extLst>
          </p:cNvPr>
          <p:cNvSpPr/>
          <p:nvPr/>
        </p:nvSpPr>
        <p:spPr>
          <a:xfrm>
            <a:off x="1066800" y="5829300"/>
            <a:ext cx="89154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12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A748FA-A238-BD11-F9DB-51CC34373904}"/>
              </a:ext>
            </a:extLst>
          </p:cNvPr>
          <p:cNvSpPr txBox="1"/>
          <p:nvPr/>
        </p:nvSpPr>
        <p:spPr>
          <a:xfrm>
            <a:off x="10058401" y="2324100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8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218B59-85B0-FC1A-964A-534CC3A42BF8}"/>
              </a:ext>
            </a:extLst>
          </p:cNvPr>
          <p:cNvSpPr txBox="1"/>
          <p:nvPr/>
        </p:nvSpPr>
        <p:spPr>
          <a:xfrm>
            <a:off x="10058400" y="5753100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3003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2" grpId="0" animBg="1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BA7D54-B3F1-FF6C-AA2F-2EBEC4005CF5}"/>
              </a:ext>
            </a:extLst>
          </p:cNvPr>
          <p:cNvSpPr/>
          <p:nvPr/>
        </p:nvSpPr>
        <p:spPr>
          <a:xfrm>
            <a:off x="914400" y="571500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-93"/>
                <a:ea typeface="思源黑体 Light"/>
                <a:cs typeface="+mn-cs"/>
              </a:rPr>
              <a:t>1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-93"/>
              <a:ea typeface="思源黑体 Light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5EDE5-5DAB-0D71-DB68-ACC9EF08E251}"/>
              </a:ext>
            </a:extLst>
          </p:cNvPr>
          <p:cNvSpPr txBox="1"/>
          <p:nvPr/>
        </p:nvSpPr>
        <p:spPr>
          <a:xfrm>
            <a:off x="1905000" y="571500"/>
            <a:ext cx="149352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Chọn câu trả lời đúng.</a:t>
            </a:r>
          </a:p>
          <a:p>
            <a:pPr lvl="0"/>
            <a:r>
              <a:rPr lang="vi-VN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ô tô đi từ Thanh Hóa lúc 14 giờ 5 phút và về đến Nghệ An lúc 17 giờ 20 phút cùng ngày. Hỏi ô tô đó đi từ Thanh Hóa đến Nghệ An hết bao lâu?</a:t>
            </a: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3 giờ 5 phút</a:t>
            </a: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3 giờ 15 phút</a:t>
            </a: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3 giờ 25 phút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006A44-5C13-A3AF-2666-C9F12EED0036}"/>
              </a:ext>
            </a:extLst>
          </p:cNvPr>
          <p:cNvSpPr txBox="1"/>
          <p:nvPr/>
        </p:nvSpPr>
        <p:spPr>
          <a:xfrm>
            <a:off x="1905000" y="6591300"/>
            <a:ext cx="14478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Thanh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14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3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0A355FA-F6ED-14B4-EC4C-C923849AD212}"/>
              </a:ext>
            </a:extLst>
          </p:cNvPr>
          <p:cNvSpPr/>
          <p:nvPr/>
        </p:nvSpPr>
        <p:spPr>
          <a:xfrm>
            <a:off x="1828800" y="4305300"/>
            <a:ext cx="838200" cy="685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460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Light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Cambria" panose="02040503050406030204" pitchFamily="18" charset="0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533400" y="26670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BA7D54-B3F1-FF6C-AA2F-2EBEC4005CF5}"/>
              </a:ext>
            </a:extLst>
          </p:cNvPr>
          <p:cNvSpPr/>
          <p:nvPr/>
        </p:nvSpPr>
        <p:spPr>
          <a:xfrm>
            <a:off x="914400" y="571500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5EDE5-5DAB-0D71-DB68-ACC9EF08E251}"/>
              </a:ext>
            </a:extLst>
          </p:cNvPr>
          <p:cNvSpPr txBox="1"/>
          <p:nvPr/>
        </p:nvSpPr>
        <p:spPr>
          <a:xfrm>
            <a:off x="1905000" y="114300"/>
            <a:ext cx="11546316" cy="1458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Tính (theo mẫu).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255FC40-7E89-DCB2-B17C-5139FB2FF0CB}"/>
              </a:ext>
            </a:extLst>
          </p:cNvPr>
          <p:cNvSpPr/>
          <p:nvPr/>
        </p:nvSpPr>
        <p:spPr>
          <a:xfrm>
            <a:off x="3124200" y="1866900"/>
            <a:ext cx="12954000" cy="5715000"/>
          </a:xfrm>
          <a:prstGeom prst="rect">
            <a:avLst/>
          </a:prstGeom>
          <a:solidFill>
            <a:srgbClr val="FDC7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A62F66-0CC2-DF73-3672-BDB455B0A288}"/>
              </a:ext>
            </a:extLst>
          </p:cNvPr>
          <p:cNvSpPr txBox="1"/>
          <p:nvPr/>
        </p:nvSpPr>
        <p:spPr>
          <a:xfrm>
            <a:off x="4191000" y="2019300"/>
            <a:ext cx="922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4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– 2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= 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72B9FE-A076-8DEB-12CC-210DBAF256A0}"/>
              </a:ext>
            </a:extLst>
          </p:cNvPr>
          <p:cNvSpPr txBox="1"/>
          <p:nvPr/>
        </p:nvSpPr>
        <p:spPr>
          <a:xfrm>
            <a:off x="4191000" y="2857500"/>
            <a:ext cx="922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4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= 3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70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5F605C-74FB-BF98-E5E0-1EE0CFE93612}"/>
              </a:ext>
            </a:extLst>
          </p:cNvPr>
          <p:cNvSpPr txBox="1"/>
          <p:nvPr/>
        </p:nvSpPr>
        <p:spPr>
          <a:xfrm>
            <a:off x="4572000" y="3695700"/>
            <a:ext cx="9220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70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4DE7268-4B6D-7150-E863-636B5E0FC4E2}"/>
              </a:ext>
            </a:extLst>
          </p:cNvPr>
          <p:cNvCxnSpPr>
            <a:cxnSpLocks/>
          </p:cNvCxnSpPr>
          <p:nvPr/>
        </p:nvCxnSpPr>
        <p:spPr>
          <a:xfrm>
            <a:off x="7467600" y="5067300"/>
            <a:ext cx="35052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9C257C3-FC61-3C8B-E440-EFE1C3EB3BF1}"/>
              </a:ext>
            </a:extLst>
          </p:cNvPr>
          <p:cNvSpPr txBox="1"/>
          <p:nvPr/>
        </p:nvSpPr>
        <p:spPr>
          <a:xfrm>
            <a:off x="4572000" y="5067300"/>
            <a:ext cx="922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4CF015-B798-B31D-0F45-67A05BF078E2}"/>
              </a:ext>
            </a:extLst>
          </p:cNvPr>
          <p:cNvSpPr txBox="1"/>
          <p:nvPr/>
        </p:nvSpPr>
        <p:spPr>
          <a:xfrm>
            <a:off x="6858000" y="4000500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D1BCE50-8E0F-4D31-AAC1-D8FF26660630}"/>
              </a:ext>
            </a:extLst>
          </p:cNvPr>
          <p:cNvSpPr txBox="1"/>
          <p:nvPr/>
        </p:nvSpPr>
        <p:spPr>
          <a:xfrm>
            <a:off x="4267200" y="6057900"/>
            <a:ext cx="1158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4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– 2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22090DD-875A-C103-4E94-10DB427E30D4}"/>
              </a:ext>
            </a:extLst>
          </p:cNvPr>
          <p:cNvSpPr/>
          <p:nvPr/>
        </p:nvSpPr>
        <p:spPr>
          <a:xfrm>
            <a:off x="762000" y="8191500"/>
            <a:ext cx="69342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50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E6FB07D-730D-B90C-5E91-A11A0C2E168F}"/>
              </a:ext>
            </a:extLst>
          </p:cNvPr>
          <p:cNvSpPr/>
          <p:nvPr/>
        </p:nvSpPr>
        <p:spPr>
          <a:xfrm>
            <a:off x="8839200" y="8115300"/>
            <a:ext cx="81534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5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504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10" grpId="0"/>
      <p:bldP spid="17" grpId="0"/>
      <p:bldP spid="18" grpId="0"/>
      <p:bldP spid="24" grpId="0"/>
      <p:bldP spid="25" grpId="0"/>
      <p:bldP spid="27" grpId="0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293644" y="55403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71297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49EB2FC-7050-E23A-B817-AA76EF69F209}"/>
              </a:ext>
            </a:extLst>
          </p:cNvPr>
          <p:cNvSpPr/>
          <p:nvPr/>
        </p:nvSpPr>
        <p:spPr>
          <a:xfrm>
            <a:off x="4724400" y="800100"/>
            <a:ext cx="82296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50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DC05BE-F5B6-34EA-CFFE-34F884F685C1}"/>
              </a:ext>
            </a:extLst>
          </p:cNvPr>
          <p:cNvSpPr txBox="1"/>
          <p:nvPr/>
        </p:nvSpPr>
        <p:spPr>
          <a:xfrm>
            <a:off x="4267200" y="3467100"/>
            <a:ext cx="9220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90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50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B088C6-83A4-1373-A538-CADE96AF5572}"/>
              </a:ext>
            </a:extLst>
          </p:cNvPr>
          <p:cNvCxnSpPr>
            <a:cxnSpLocks/>
          </p:cNvCxnSpPr>
          <p:nvPr/>
        </p:nvCxnSpPr>
        <p:spPr>
          <a:xfrm>
            <a:off x="7848600" y="4838700"/>
            <a:ext cx="22098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DA1862F-DF34-EEC8-4E73-455833BA3D56}"/>
              </a:ext>
            </a:extLst>
          </p:cNvPr>
          <p:cNvSpPr txBox="1"/>
          <p:nvPr/>
        </p:nvSpPr>
        <p:spPr>
          <a:xfrm>
            <a:off x="4343400" y="4838700"/>
            <a:ext cx="922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40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E17BBB-8E52-7F66-71BA-6BC55D934785}"/>
              </a:ext>
            </a:extLst>
          </p:cNvPr>
          <p:cNvSpPr txBox="1"/>
          <p:nvPr/>
        </p:nvSpPr>
        <p:spPr>
          <a:xfrm>
            <a:off x="7086600" y="3771900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62A578-DADB-DF47-67D8-1BFC0DFB73AB}"/>
              </a:ext>
            </a:extLst>
          </p:cNvPr>
          <p:cNvSpPr txBox="1"/>
          <p:nvPr/>
        </p:nvSpPr>
        <p:spPr>
          <a:xfrm>
            <a:off x="2971800" y="2247900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: 1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= 90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BFCD32-0D98-76AC-56FE-2305353C46CD}"/>
              </a:ext>
            </a:extLst>
          </p:cNvPr>
          <p:cNvSpPr txBox="1"/>
          <p:nvPr/>
        </p:nvSpPr>
        <p:spPr>
          <a:xfrm>
            <a:off x="2971800" y="5981700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latin typeface="Cambria" panose="02040503050406030204" pitchFamily="18" charset="0"/>
                <a:ea typeface="Cambria" panose="02040503050406030204" pitchFamily="18" charset="0"/>
              </a:rPr>
              <a:t>Vậy: 1 giờ 30 phút – 50 phút = 40 phút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284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15" grpId="0"/>
      <p:bldP spid="16" grpId="0"/>
      <p:bldP spid="17" grpId="0"/>
      <p:bldP spid="22" grpId="0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Calibri"/>
        <a:ea typeface="庞门正道标题体"/>
        <a:cs typeface=""/>
      </a:majorFont>
      <a:minorFont>
        <a:latin typeface="Calibri"/>
        <a:ea typeface="思源黑体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1290</TotalTime>
  <Words>934</Words>
  <Application>Microsoft Office PowerPoint</Application>
  <PresentationFormat>Custom</PresentationFormat>
  <Paragraphs>131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#9Slide03 AmpleSoft Bold</vt:lpstr>
      <vt:lpstr>Arial</vt:lpstr>
      <vt:lpstr>Bahiana</vt:lpstr>
      <vt:lpstr>Calibri</vt:lpstr>
      <vt:lpstr>Cambria</vt:lpstr>
      <vt:lpstr>字魂110号-武林江湖体</vt:lpstr>
      <vt:lpstr>庞门正道标题体</vt:lpstr>
      <vt:lpstr>思源宋体 Heavy</vt:lpstr>
      <vt:lpstr>思源黑体 Light</vt:lpstr>
      <vt:lpstr>1_Office 主题​​</vt:lpstr>
      <vt:lpstr>1_Chinese New Year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Administrator</cp:lastModifiedBy>
  <cp:revision>120</cp:revision>
  <dcterms:created xsi:type="dcterms:W3CDTF">2022-01-04T14:27:59Z</dcterms:created>
  <dcterms:modified xsi:type="dcterms:W3CDTF">2026-03-16T07:22:15Z</dcterms:modified>
  <cp:category>9Slide.vn</cp:category>
</cp:coreProperties>
</file>