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activeX/activeX3.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34"/>
  </p:notesMasterIdLst>
  <p:sldIdLst>
    <p:sldId id="314" r:id="rId4"/>
    <p:sldId id="265" r:id="rId5"/>
    <p:sldId id="268" r:id="rId6"/>
    <p:sldId id="266" r:id="rId7"/>
    <p:sldId id="416" r:id="rId8"/>
    <p:sldId id="270" r:id="rId9"/>
    <p:sldId id="417" r:id="rId10"/>
    <p:sldId id="303" r:id="rId11"/>
    <p:sldId id="418" r:id="rId12"/>
    <p:sldId id="419" r:id="rId13"/>
    <p:sldId id="276" r:id="rId14"/>
    <p:sldId id="272" r:id="rId15"/>
    <p:sldId id="305" r:id="rId16"/>
    <p:sldId id="306" r:id="rId17"/>
    <p:sldId id="307" r:id="rId18"/>
    <p:sldId id="278" r:id="rId19"/>
    <p:sldId id="279" r:id="rId20"/>
    <p:sldId id="280" r:id="rId21"/>
    <p:sldId id="421" r:id="rId22"/>
    <p:sldId id="422" r:id="rId23"/>
    <p:sldId id="423" r:id="rId24"/>
    <p:sldId id="428" r:id="rId25"/>
    <p:sldId id="277" r:id="rId26"/>
    <p:sldId id="283" r:id="rId27"/>
    <p:sldId id="424" r:id="rId28"/>
    <p:sldId id="425" r:id="rId29"/>
    <p:sldId id="426" r:id="rId30"/>
    <p:sldId id="427" r:id="rId31"/>
    <p:sldId id="429"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7F9"/>
    <a:srgbClr val="0066FF"/>
    <a:srgbClr val="FF0066"/>
    <a:srgbClr val="FFFFFF"/>
    <a:srgbClr val="66FF66"/>
    <a:srgbClr val="C7E3F3"/>
    <a:srgbClr val="E9EAEC"/>
    <a:srgbClr val="F9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181" autoAdjust="0"/>
  </p:normalViewPr>
  <p:slideViewPr>
    <p:cSldViewPr snapToGrid="0">
      <p:cViewPr varScale="1">
        <p:scale>
          <a:sx n="75" d="100"/>
          <a:sy n="75" d="100"/>
        </p:scale>
        <p:origin x="9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D45B5-5A8B-4F43-94B7-1BAD4268DE31}"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2CE2F-4938-483F-BF16-270B75CE13C0}" type="slidenum">
              <a:rPr lang="en-US" smtClean="0"/>
              <a:t>‹#›</a:t>
            </a:fld>
            <a:endParaRPr lang="en-US"/>
          </a:p>
        </p:txBody>
      </p:sp>
    </p:spTree>
    <p:extLst>
      <p:ext uri="{BB962C8B-B14F-4D97-AF65-F5344CB8AC3E}">
        <p14:creationId xmlns:p14="http://schemas.microsoft.com/office/powerpoint/2010/main" val="283563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922CE2F-4938-483F-BF16-270B75CE13C0}" type="slidenum">
              <a:rPr lang="en-US" smtClean="0"/>
              <a:t>1</a:t>
            </a:fld>
            <a:endParaRPr lang="en-US"/>
          </a:p>
        </p:txBody>
      </p:sp>
    </p:spTree>
    <p:extLst>
      <p:ext uri="{BB962C8B-B14F-4D97-AF65-F5344CB8AC3E}">
        <p14:creationId xmlns:p14="http://schemas.microsoft.com/office/powerpoint/2010/main" val="115155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Nhập</a:t>
            </a:r>
            <a:r>
              <a:rPr lang="en-US" dirty="0"/>
              <a:t> </a:t>
            </a:r>
            <a:r>
              <a:rPr lang="en-US" dirty="0" err="1"/>
              <a:t>vào</a:t>
            </a:r>
            <a:r>
              <a:rPr lang="en-US" dirty="0"/>
              <a:t> </a:t>
            </a:r>
            <a:r>
              <a:rPr lang="en-US" dirty="0" err="1"/>
              <a:t>khung</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khi</a:t>
            </a:r>
            <a:r>
              <a:rPr lang="en-US" dirty="0"/>
              <a:t> </a:t>
            </a:r>
            <a:r>
              <a:rPr lang="en-US" dirty="0" err="1"/>
              <a:t>đang</a:t>
            </a:r>
            <a:r>
              <a:rPr lang="en-US" dirty="0"/>
              <a:t> </a:t>
            </a:r>
            <a:r>
              <a:rPr lang="en-US" dirty="0" err="1"/>
              <a:t>trình</a:t>
            </a:r>
            <a:r>
              <a:rPr lang="en-US" dirty="0"/>
              <a:t> </a:t>
            </a:r>
            <a:r>
              <a:rPr lang="en-US" dirty="0" err="1"/>
              <a:t>chiếu</a:t>
            </a:r>
            <a:endParaRPr lang="en-US" dirty="0"/>
          </a:p>
        </p:txBody>
      </p:sp>
      <p:sp>
        <p:nvSpPr>
          <p:cNvPr id="4" name="Slide Number Placeholder 3"/>
          <p:cNvSpPr>
            <a:spLocks noGrp="1"/>
          </p:cNvSpPr>
          <p:nvPr>
            <p:ph type="sldNum" sz="quarter" idx="5"/>
          </p:nvPr>
        </p:nvSpPr>
        <p:spPr/>
        <p:txBody>
          <a:bodyPr/>
          <a:lstStyle/>
          <a:p>
            <a:fld id="{5922CE2F-4938-483F-BF16-270B75CE13C0}" type="slidenum">
              <a:rPr lang="en-US" smtClean="0"/>
              <a:t>8</a:t>
            </a:fld>
            <a:endParaRPr lang="en-US"/>
          </a:p>
        </p:txBody>
      </p:sp>
    </p:spTree>
    <p:extLst>
      <p:ext uri="{BB962C8B-B14F-4D97-AF65-F5344CB8AC3E}">
        <p14:creationId xmlns:p14="http://schemas.microsoft.com/office/powerpoint/2010/main" val="139361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Nhập</a:t>
            </a:r>
            <a:r>
              <a:rPr lang="en-US" dirty="0"/>
              <a:t> </a:t>
            </a:r>
            <a:r>
              <a:rPr lang="en-US" dirty="0" err="1"/>
              <a:t>vào</a:t>
            </a:r>
            <a:r>
              <a:rPr lang="en-US" dirty="0"/>
              <a:t> </a:t>
            </a:r>
            <a:r>
              <a:rPr lang="en-US" dirty="0" err="1"/>
              <a:t>khung</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khi</a:t>
            </a:r>
            <a:r>
              <a:rPr lang="en-US" dirty="0"/>
              <a:t> </a:t>
            </a:r>
            <a:r>
              <a:rPr lang="en-US" dirty="0" err="1"/>
              <a:t>đang</a:t>
            </a:r>
            <a:r>
              <a:rPr lang="en-US" dirty="0"/>
              <a:t> </a:t>
            </a:r>
            <a:r>
              <a:rPr lang="en-US" dirty="0" err="1"/>
              <a:t>trình</a:t>
            </a:r>
            <a:r>
              <a:rPr lang="en-US" dirty="0"/>
              <a:t> </a:t>
            </a:r>
            <a:r>
              <a:rPr lang="en-US" dirty="0" err="1"/>
              <a:t>chiếu</a:t>
            </a:r>
            <a:endParaRPr lang="en-US" dirty="0"/>
          </a:p>
          <a:p>
            <a:endParaRPr lang="en-US" dirty="0"/>
          </a:p>
        </p:txBody>
      </p:sp>
      <p:sp>
        <p:nvSpPr>
          <p:cNvPr id="4" name="Slide Number Placeholder 3"/>
          <p:cNvSpPr>
            <a:spLocks noGrp="1"/>
          </p:cNvSpPr>
          <p:nvPr>
            <p:ph type="sldNum" sz="quarter" idx="5"/>
          </p:nvPr>
        </p:nvSpPr>
        <p:spPr/>
        <p:txBody>
          <a:bodyPr/>
          <a:lstStyle/>
          <a:p>
            <a:fld id="{5922CE2F-4938-483F-BF16-270B75CE13C0}" type="slidenum">
              <a:rPr lang="en-US" smtClean="0"/>
              <a:t>9</a:t>
            </a:fld>
            <a:endParaRPr lang="en-US"/>
          </a:p>
        </p:txBody>
      </p:sp>
    </p:spTree>
    <p:extLst>
      <p:ext uri="{BB962C8B-B14F-4D97-AF65-F5344CB8AC3E}">
        <p14:creationId xmlns:p14="http://schemas.microsoft.com/office/powerpoint/2010/main" val="14689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Nhập</a:t>
            </a:r>
            <a:r>
              <a:rPr lang="en-US" dirty="0"/>
              <a:t> </a:t>
            </a:r>
            <a:r>
              <a:rPr lang="en-US" dirty="0" err="1"/>
              <a:t>vào</a:t>
            </a:r>
            <a:r>
              <a:rPr lang="en-US" dirty="0"/>
              <a:t> </a:t>
            </a:r>
            <a:r>
              <a:rPr lang="en-US" dirty="0" err="1"/>
              <a:t>khung</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khi</a:t>
            </a:r>
            <a:r>
              <a:rPr lang="en-US" dirty="0"/>
              <a:t> </a:t>
            </a:r>
            <a:r>
              <a:rPr lang="en-US" dirty="0" err="1"/>
              <a:t>đang</a:t>
            </a:r>
            <a:r>
              <a:rPr lang="en-US" dirty="0"/>
              <a:t> </a:t>
            </a:r>
            <a:r>
              <a:rPr lang="en-US" dirty="0" err="1"/>
              <a:t>trình</a:t>
            </a:r>
            <a:r>
              <a:rPr lang="en-US" dirty="0"/>
              <a:t> </a:t>
            </a:r>
            <a:r>
              <a:rPr lang="en-US" dirty="0" err="1"/>
              <a:t>chiếu</a:t>
            </a:r>
            <a:endParaRPr lang="en-US" dirty="0"/>
          </a:p>
          <a:p>
            <a:endParaRPr lang="en-US" dirty="0"/>
          </a:p>
        </p:txBody>
      </p:sp>
      <p:sp>
        <p:nvSpPr>
          <p:cNvPr id="4" name="Slide Number Placeholder 3"/>
          <p:cNvSpPr>
            <a:spLocks noGrp="1"/>
          </p:cNvSpPr>
          <p:nvPr>
            <p:ph type="sldNum" sz="quarter" idx="5"/>
          </p:nvPr>
        </p:nvSpPr>
        <p:spPr/>
        <p:txBody>
          <a:bodyPr/>
          <a:lstStyle/>
          <a:p>
            <a:fld id="{5922CE2F-4938-483F-BF16-270B75CE13C0}" type="slidenum">
              <a:rPr lang="en-US" smtClean="0"/>
              <a:t>10</a:t>
            </a:fld>
            <a:endParaRPr lang="en-US"/>
          </a:p>
        </p:txBody>
      </p:sp>
    </p:spTree>
    <p:extLst>
      <p:ext uri="{BB962C8B-B14F-4D97-AF65-F5344CB8AC3E}">
        <p14:creationId xmlns:p14="http://schemas.microsoft.com/office/powerpoint/2010/main" val="151218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CE2F-4938-483F-BF16-270B75CE13C0}" type="slidenum">
              <a:rPr lang="en-US" smtClean="0"/>
              <a:t>22</a:t>
            </a:fld>
            <a:endParaRPr lang="en-US"/>
          </a:p>
        </p:txBody>
      </p:sp>
    </p:spTree>
    <p:extLst>
      <p:ext uri="{BB962C8B-B14F-4D97-AF65-F5344CB8AC3E}">
        <p14:creationId xmlns:p14="http://schemas.microsoft.com/office/powerpoint/2010/main" val="318190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427454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0C9D28-DFBF-C8BB-BC56-D94F8E07D3B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AA5AE2-7240-4E35-F5EC-2CB9FBF2A5DA}"/>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6DE603-E9E6-86F2-0A49-E4912D998796}"/>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5" name="Chỗ dành sẵn cho Chân trang 4">
            <a:extLst>
              <a:ext uri="{FF2B5EF4-FFF2-40B4-BE49-F238E27FC236}">
                <a16:creationId xmlns:a16="http://schemas.microsoft.com/office/drawing/2014/main" id="{79EC30A2-13BF-341F-7899-738E52434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E308378-4596-9232-7576-8E2FE2EB97B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33837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F3B4C2A-FA07-7B5B-552E-0280C0E04225}"/>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F747100-811C-6A34-3D42-97A36B6FD7B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B06342-BF93-59FD-9900-C25C634C91E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5" name="Chỗ dành sẵn cho Chân trang 4">
            <a:extLst>
              <a:ext uri="{FF2B5EF4-FFF2-40B4-BE49-F238E27FC236}">
                <a16:creationId xmlns:a16="http://schemas.microsoft.com/office/drawing/2014/main" id="{78C7E431-1B5E-DAE2-5182-36F1EC4E6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C1B5245D-7FCA-A2EA-7215-1DE6B0F5F369}"/>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4830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1B05-4560-C3FC-C7C3-C10B8B9E1C57}"/>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EDB682B7-0C7D-928C-E2D3-B76F2960AEB2}"/>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53DE1B8-EB82-A03E-FCFC-D02F1D5D8913}"/>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5" name="Footer Placeholder 4">
            <a:extLst>
              <a:ext uri="{FF2B5EF4-FFF2-40B4-BE49-F238E27FC236}">
                <a16:creationId xmlns:a16="http://schemas.microsoft.com/office/drawing/2014/main" id="{F2EEE3D9-6FA2-7A62-97A6-B2ACC7723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5A896-24B7-D524-14EA-54593E4258E3}"/>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87798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4C7-9198-21FE-EAC3-4FB58545A0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0A917-FC6D-38FD-BB00-B51FAD851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082DE-3C45-3FB3-35CF-16F557758969}"/>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5" name="Footer Placeholder 4">
            <a:extLst>
              <a:ext uri="{FF2B5EF4-FFF2-40B4-BE49-F238E27FC236}">
                <a16:creationId xmlns:a16="http://schemas.microsoft.com/office/drawing/2014/main" id="{AEFDAC8B-05FE-4100-4FE1-145BE094E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417D3-B8DE-8C62-2215-287B35B9D704}"/>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90172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7066-E8AA-8EA5-F25C-56502920162A}"/>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9AF7D9A1-A507-9F29-B635-EA9C4B2B3D72}"/>
              </a:ext>
            </a:extLst>
          </p:cNvPr>
          <p:cNvSpPr>
            <a:spLocks noGrp="1"/>
          </p:cNvSpPr>
          <p:nvPr>
            <p:ph type="body" idx="1"/>
          </p:nvPr>
        </p:nvSpPr>
        <p:spPr>
          <a:xfrm>
            <a:off x="831851" y="4588934"/>
            <a:ext cx="105156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1D36C-D245-1C86-228B-813F86810B88}"/>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5" name="Footer Placeholder 4">
            <a:extLst>
              <a:ext uri="{FF2B5EF4-FFF2-40B4-BE49-F238E27FC236}">
                <a16:creationId xmlns:a16="http://schemas.microsoft.com/office/drawing/2014/main" id="{7905AA70-6A59-BD5C-254A-6F994A7D6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750E7-FC7C-FEAE-257C-2C9449BE1CA2}"/>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59098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2C50-ED55-DB86-F22D-A335BD34E2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75D48-5B25-17AE-E4ED-D2D74AEB64C7}"/>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25DBC-27D9-096B-207C-9A121B38315C}"/>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9B6AE1-812B-AAA9-97AD-9887D2B99841}"/>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6" name="Footer Placeholder 5">
            <a:extLst>
              <a:ext uri="{FF2B5EF4-FFF2-40B4-BE49-F238E27FC236}">
                <a16:creationId xmlns:a16="http://schemas.microsoft.com/office/drawing/2014/main" id="{2AF2D60F-B4E3-06F8-8C03-DB7D696F2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C91C7-973B-C601-BC78-7C12C484BEBD}"/>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61648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78BA-C3DC-4541-1DF7-D7E932F4A4F3}"/>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E7908D-ED48-2A38-CD3F-60657B746146}"/>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65D11436-DBCB-EC89-D10C-0643A6EC2569}"/>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EAD4C8-993E-0E02-833D-6D8BA3B8F437}"/>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F7DC3AEF-9044-CF35-2CCF-D4C87452B0FC}"/>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F4B0C-A566-B818-1BB4-C7EF4FEA743D}"/>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8" name="Footer Placeholder 7">
            <a:extLst>
              <a:ext uri="{FF2B5EF4-FFF2-40B4-BE49-F238E27FC236}">
                <a16:creationId xmlns:a16="http://schemas.microsoft.com/office/drawing/2014/main" id="{0DC9ACF4-E2D1-56BF-E01C-6C97332983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AB853-844E-42A0-2A1A-1C0F5C4F8A6A}"/>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92800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F5D7-A8A3-79D2-2420-D81ABC614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F51C46-B4E1-054F-41F6-0714CC3DA4DA}"/>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4" name="Footer Placeholder 3">
            <a:extLst>
              <a:ext uri="{FF2B5EF4-FFF2-40B4-BE49-F238E27FC236}">
                <a16:creationId xmlns:a16="http://schemas.microsoft.com/office/drawing/2014/main" id="{AA5D1A94-A3A1-8950-DD03-95C839F13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6DE46E-C097-12B8-F9DC-6B97C6738187}"/>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93359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7958C-C807-B37A-E7A2-1E01BC56FBCF}"/>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3" name="Footer Placeholder 2">
            <a:extLst>
              <a:ext uri="{FF2B5EF4-FFF2-40B4-BE49-F238E27FC236}">
                <a16:creationId xmlns:a16="http://schemas.microsoft.com/office/drawing/2014/main" id="{82D3E2A6-CCF0-C8DF-8C9E-5A2F1462C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BD1D4C-CB58-BD22-2B1F-3D0FC403F7BF}"/>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099202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91E-3C90-88B6-A7C4-FA3D5359270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6437523-54AD-7D62-1406-F08382EE940A}"/>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7FB339-9410-05AC-1807-F395410619E9}"/>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3F104D7-BECF-70A5-CD30-B6E411ED9F93}"/>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6" name="Footer Placeholder 5">
            <a:extLst>
              <a:ext uri="{FF2B5EF4-FFF2-40B4-BE49-F238E27FC236}">
                <a16:creationId xmlns:a16="http://schemas.microsoft.com/office/drawing/2014/main" id="{5B6EEE2A-A349-07F2-B0F3-0034703EB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8C9AA-1CB6-8A20-A0E8-715CDC44F1DB}"/>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12199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836E51-B825-56ED-C014-1DEF452F003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CB1E7E1-DA2C-0A0D-AB78-2A40C13E21D8}"/>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2665BB9-76E1-B164-6916-C88ABD552654}"/>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5" name="Chỗ dành sẵn cho Chân trang 4">
            <a:extLst>
              <a:ext uri="{FF2B5EF4-FFF2-40B4-BE49-F238E27FC236}">
                <a16:creationId xmlns:a16="http://schemas.microsoft.com/office/drawing/2014/main" id="{2BD571A5-116C-C1BA-DCB9-2225B5C6E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17C0EDC-6B83-2AF1-5695-8DA197470AC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49741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F31-53B9-619C-1C75-CE7994E5AE33}"/>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56DE61F-47E3-C0D2-AE9A-D4A3BCC3A4D0}"/>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D3B359AA-A3EE-E215-4CFB-10A571ADE2C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A72576D-6305-4A82-08B9-33EA2CDE3CC2}"/>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6" name="Footer Placeholder 5">
            <a:extLst>
              <a:ext uri="{FF2B5EF4-FFF2-40B4-BE49-F238E27FC236}">
                <a16:creationId xmlns:a16="http://schemas.microsoft.com/office/drawing/2014/main" id="{A85EFC02-1DFB-A5F7-1D95-0C67A69BE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AF386-465F-10D1-9765-B3C555AD4700}"/>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265080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CBA4-B2FC-4580-FEC2-A720DC9A2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F7103-F72F-322B-F7B7-89513AB52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36A5C-921B-A9B1-7B39-0D2B92AFA139}"/>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5" name="Footer Placeholder 4">
            <a:extLst>
              <a:ext uri="{FF2B5EF4-FFF2-40B4-BE49-F238E27FC236}">
                <a16:creationId xmlns:a16="http://schemas.microsoft.com/office/drawing/2014/main" id="{A75DE82A-AAD5-D9AA-015B-6DC9F4347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E4EDF-D0BD-9E97-88EF-A98C6DD0012C}"/>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89954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6C948-D84A-8966-2D38-C88B88A882CC}"/>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16A4F-89D7-9E87-82A0-C8DAF302CCC7}"/>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CDAFF-06D5-3A49-60B9-5F5D49FAB3DE}"/>
              </a:ext>
            </a:extLst>
          </p:cNvPr>
          <p:cNvSpPr>
            <a:spLocks noGrp="1"/>
          </p:cNvSpPr>
          <p:nvPr>
            <p:ph type="dt" sz="half" idx="10"/>
          </p:nvPr>
        </p:nvSpPr>
        <p:spPr/>
        <p:txBody>
          <a:bodyPr/>
          <a:lstStyle/>
          <a:p>
            <a:fld id="{79C197C1-10DB-4654-88D1-97EB957369F3}" type="datetimeFigureOut">
              <a:rPr lang="en-US" smtClean="0"/>
              <a:t>3/23/2026</a:t>
            </a:fld>
            <a:endParaRPr lang="en-US"/>
          </a:p>
        </p:txBody>
      </p:sp>
      <p:sp>
        <p:nvSpPr>
          <p:cNvPr id="5" name="Footer Placeholder 4">
            <a:extLst>
              <a:ext uri="{FF2B5EF4-FFF2-40B4-BE49-F238E27FC236}">
                <a16:creationId xmlns:a16="http://schemas.microsoft.com/office/drawing/2014/main" id="{105C8ADE-B573-9086-C24A-4F3C6B866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5958-29A8-F5EB-6C48-8B28857BF8CB}"/>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37981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750D-CC58-436B-B294-B2BFDB1B6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E901B4-9AD7-021C-AE58-DAB26DE6E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95C26-4402-7800-CF85-97D8AF5776A6}"/>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5" name="Footer Placeholder 4">
            <a:extLst>
              <a:ext uri="{FF2B5EF4-FFF2-40B4-BE49-F238E27FC236}">
                <a16:creationId xmlns:a16="http://schemas.microsoft.com/office/drawing/2014/main" id="{C8C8CE8C-F7DB-5839-F9CB-A23DADE1B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72EBE-382E-6AF2-3E2E-3089D5DE7B4B}"/>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62389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02BF-F07D-0E4B-3AC3-9F4829F0F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961E8-D56C-8647-AE59-97BE7BBE8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91D1B-3983-DE58-DEE4-ECCF3A8AB816}"/>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5" name="Footer Placeholder 4">
            <a:extLst>
              <a:ext uri="{FF2B5EF4-FFF2-40B4-BE49-F238E27FC236}">
                <a16:creationId xmlns:a16="http://schemas.microsoft.com/office/drawing/2014/main" id="{A4CCE6F7-7630-B23B-F5BE-0866DCA8E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89EBE-A37C-33C2-354D-6B4DA4ECEFC0}"/>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000138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4963-B1B8-5818-18CC-10F8852BF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D4761E-2E7E-A918-B99D-4721229403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6C8159-5DD9-0543-CC69-279E3DA0B0D4}"/>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5" name="Footer Placeholder 4">
            <a:extLst>
              <a:ext uri="{FF2B5EF4-FFF2-40B4-BE49-F238E27FC236}">
                <a16:creationId xmlns:a16="http://schemas.microsoft.com/office/drawing/2014/main" id="{CCFCBE31-EC2A-B238-84AD-158E99099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A131B-EC26-805C-F58E-2866371D93AD}"/>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735669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21F9-6F32-0BBE-99D6-A42D1388B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24A36-4218-6C33-C3CD-C6D85CFB9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237AF-5A72-0E3B-B41D-F5AC4BEF1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75B84-2EEB-75E2-6029-FEC0FAD464A6}"/>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6" name="Footer Placeholder 5">
            <a:extLst>
              <a:ext uri="{FF2B5EF4-FFF2-40B4-BE49-F238E27FC236}">
                <a16:creationId xmlns:a16="http://schemas.microsoft.com/office/drawing/2014/main" id="{14845605-D396-D147-3A7E-73EA9C863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1475D-2364-EAA7-8086-90451E10B956}"/>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330786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9B2B-AB5F-E13D-7911-409BE1B42D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3EDBE-98C7-0839-D6F8-79CCA5C7D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CFFC9-2206-D42E-D35F-9F9543DA61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2D8D4-4450-C095-C73E-D887CEB44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AFF29-DCDE-0F9C-C092-D31CB91DC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E135E-599F-91F7-C1E4-88D096E4AFEE}"/>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8" name="Footer Placeholder 7">
            <a:extLst>
              <a:ext uri="{FF2B5EF4-FFF2-40B4-BE49-F238E27FC236}">
                <a16:creationId xmlns:a16="http://schemas.microsoft.com/office/drawing/2014/main" id="{6A1D2AE6-75E3-7DEC-E3F0-D5C7DB9A87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05EE7-E4E6-7F86-9D06-FDDFA9C98AAA}"/>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2138778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0726-B7A8-421D-B4E5-05F985EC3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7774C-73C9-63D8-B4C3-BDC1712EDC26}"/>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4" name="Footer Placeholder 3">
            <a:extLst>
              <a:ext uri="{FF2B5EF4-FFF2-40B4-BE49-F238E27FC236}">
                <a16:creationId xmlns:a16="http://schemas.microsoft.com/office/drawing/2014/main" id="{A75CB120-D0C5-C78B-1540-ACF9F2A9D1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6503B9-A228-9AE2-47F8-81AD14C35415}"/>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16300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C1E6D-C9B4-C1AF-2129-AE73E4FE4349}"/>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3" name="Footer Placeholder 2">
            <a:extLst>
              <a:ext uri="{FF2B5EF4-FFF2-40B4-BE49-F238E27FC236}">
                <a16:creationId xmlns:a16="http://schemas.microsoft.com/office/drawing/2014/main" id="{0E7BBCF5-7C18-7FBE-1D9F-A25654DEA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EC2AC7-0AA0-B1CC-B2DE-12E245917EEE}"/>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99369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DF4503-707E-CB1E-9E4B-630A7E78C6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85722B-6E2D-EED9-C614-3D23D553EF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8C700F0-36F1-BDE8-07AB-BF862D7FCE2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5" name="Chỗ dành sẵn cho Chân trang 4">
            <a:extLst>
              <a:ext uri="{FF2B5EF4-FFF2-40B4-BE49-F238E27FC236}">
                <a16:creationId xmlns:a16="http://schemas.microsoft.com/office/drawing/2014/main" id="{C7A3D10D-E59D-42AD-C392-372EBFC09F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3F410BE6-8E05-D42B-0E25-A4BBF0C2126C}"/>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287138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A4DE-47B3-81A6-46D3-BDB25E243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2951D-A2F6-673E-C21D-25D9A1496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17BF12-D5F4-0639-1CDC-67A56D298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509CF-531B-E324-E5EF-77D5CF1747D6}"/>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6" name="Footer Placeholder 5">
            <a:extLst>
              <a:ext uri="{FF2B5EF4-FFF2-40B4-BE49-F238E27FC236}">
                <a16:creationId xmlns:a16="http://schemas.microsoft.com/office/drawing/2014/main" id="{1C79AF1D-6583-E812-EFAF-B0771ABB6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3D1C6-61FE-63F1-82C2-55D0EFC376A7}"/>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29993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C143-E31A-510E-B8B2-86B7E38D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BCE24-2508-E224-B292-E192DDB67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A0472-8A5F-DA6E-3364-0C1CDA39E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5C0EA-DAF1-1165-3B6A-9D4900F98DDC}"/>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6" name="Footer Placeholder 5">
            <a:extLst>
              <a:ext uri="{FF2B5EF4-FFF2-40B4-BE49-F238E27FC236}">
                <a16:creationId xmlns:a16="http://schemas.microsoft.com/office/drawing/2014/main" id="{439C1DB8-3602-DFEF-8F1F-89D2609DD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0EA9B-D59C-3601-FDB9-2BDD280BA985}"/>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48109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174D-7315-32E1-6384-52B016DD04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93982-14F6-30A5-9970-1DC4FA280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F54F5-C614-E721-40FB-18EC11AD6561}"/>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5" name="Footer Placeholder 4">
            <a:extLst>
              <a:ext uri="{FF2B5EF4-FFF2-40B4-BE49-F238E27FC236}">
                <a16:creationId xmlns:a16="http://schemas.microsoft.com/office/drawing/2014/main" id="{F8AE608F-EEBB-FE15-6FDA-CB780CF32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8D4C2-3A4C-3377-D67F-8169ECB5CAFB}"/>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88595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606AF-5BF9-2DE5-19BC-01CD02C3D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8125F-60AC-EFCF-4DBB-AF65698EC8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27E5E-6300-EBAD-8BDC-100452AF2AD1}"/>
              </a:ext>
            </a:extLst>
          </p:cNvPr>
          <p:cNvSpPr>
            <a:spLocks noGrp="1"/>
          </p:cNvSpPr>
          <p:nvPr>
            <p:ph type="dt" sz="half" idx="10"/>
          </p:nvPr>
        </p:nvSpPr>
        <p:spPr/>
        <p:txBody>
          <a:bodyPr/>
          <a:lstStyle/>
          <a:p>
            <a:fld id="{468FD536-4F08-4305-8E0C-BD4C52EE2665}" type="datetimeFigureOut">
              <a:rPr lang="en-US" smtClean="0"/>
              <a:t>3/23/2026</a:t>
            </a:fld>
            <a:endParaRPr lang="en-US"/>
          </a:p>
        </p:txBody>
      </p:sp>
      <p:sp>
        <p:nvSpPr>
          <p:cNvPr id="5" name="Footer Placeholder 4">
            <a:extLst>
              <a:ext uri="{FF2B5EF4-FFF2-40B4-BE49-F238E27FC236}">
                <a16:creationId xmlns:a16="http://schemas.microsoft.com/office/drawing/2014/main" id="{1AE61F98-3BDC-6FE2-D238-4EE278F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1FD5B-ADCB-00E7-5130-9A6A3843E0D5}"/>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81833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0EDFCD-B941-81F0-2F20-9ED17A444EC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2536634-20CC-323E-46A5-F145E47077E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A4DE657-E087-E7BD-F9BB-7D2E17C0E3B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046CB8-7824-456A-697C-1CF2C70A97B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6" name="Chỗ dành sẵn cho Chân trang 5">
            <a:extLst>
              <a:ext uri="{FF2B5EF4-FFF2-40B4-BE49-F238E27FC236}">
                <a16:creationId xmlns:a16="http://schemas.microsoft.com/office/drawing/2014/main" id="{58FE0B2A-B5FB-70D8-6D9F-85599E45F3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64D347B-B017-1A03-71BE-73693AF133C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5232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41D9BB-0C18-9983-FECF-34BC14057E55}"/>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B732C5-BF34-9983-D547-A8CFF7F1E1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751D0A3-7961-055F-4A20-D13AFD467043}"/>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14F2B37-E48A-C510-65CC-2D183493B9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71F9432-8727-FD8F-B293-5054DBDE7EEB}"/>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B07DF78-8003-F7E6-A17A-3F48A0B0F72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8" name="Chỗ dành sẵn cho Chân trang 7">
            <a:extLst>
              <a:ext uri="{FF2B5EF4-FFF2-40B4-BE49-F238E27FC236}">
                <a16:creationId xmlns:a16="http://schemas.microsoft.com/office/drawing/2014/main" id="{13C7D7AA-0AF3-ED5C-7691-67E542A170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1939B19-E42E-F2BE-46AA-63CB306DAA91}"/>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81476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ED94C7-F3FA-BE63-87D3-CDA648B07D7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EE5805E-A4C4-EB0E-62B2-A419856714AE}"/>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4" name="Chỗ dành sẵn cho Chân trang 3">
            <a:extLst>
              <a:ext uri="{FF2B5EF4-FFF2-40B4-BE49-F238E27FC236}">
                <a16:creationId xmlns:a16="http://schemas.microsoft.com/office/drawing/2014/main" id="{A0091090-F129-654C-FBB5-EABA56B8E8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7F75B04C-26D5-E243-5B9D-8AED0861C267}"/>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72304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CF787DC-FCB0-BAA0-E4AE-77C35636371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3" name="Chỗ dành sẵn cho Chân trang 2">
            <a:extLst>
              <a:ext uri="{FF2B5EF4-FFF2-40B4-BE49-F238E27FC236}">
                <a16:creationId xmlns:a16="http://schemas.microsoft.com/office/drawing/2014/main" id="{8018E50C-EF62-44C3-4A72-7F6EF62BFA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D87ED7BA-57B3-B5A9-215C-FE7DA85C49AF}"/>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217508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B1058C-B8A9-02AB-6B07-4CFB60844E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5B1362-5582-8FE9-1168-937A004EA6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9EAD96D-C576-E183-9C8F-0FC0860E00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7061D7B-40E3-4D1F-5359-B54C25B88E93}"/>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6" name="Chỗ dành sẵn cho Chân trang 5">
            <a:extLst>
              <a:ext uri="{FF2B5EF4-FFF2-40B4-BE49-F238E27FC236}">
                <a16:creationId xmlns:a16="http://schemas.microsoft.com/office/drawing/2014/main" id="{B993D1E9-9D90-21C6-03E3-6F87DFA0B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AAC8CFD-A9AC-9D81-4272-D0E7DB9E950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50846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149AC-6B74-3DE5-B15D-31954E3FE9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DBBC330-2F62-1A44-8847-AECDE3D3EE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CC274A1-453C-8C7E-98F2-4ADD5C96D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2BE3EFF-1E62-EB9B-92A5-EC14A3EB84F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3/23/2026</a:t>
            </a:fld>
            <a:endParaRPr lang="en-US"/>
          </a:p>
        </p:txBody>
      </p:sp>
      <p:sp>
        <p:nvSpPr>
          <p:cNvPr id="6" name="Chỗ dành sẵn cho Chân trang 5">
            <a:extLst>
              <a:ext uri="{FF2B5EF4-FFF2-40B4-BE49-F238E27FC236}">
                <a16:creationId xmlns:a16="http://schemas.microsoft.com/office/drawing/2014/main" id="{B83E558C-7ED7-7ACE-DE46-C5B0C1E6F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E0E671B-ECE3-213D-C0BA-4FEEEF9B245A}"/>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pic>
        <p:nvPicPr>
          <p:cNvPr id="8" name="Picture 7">
            <a:extLst>
              <a:ext uri="{FF2B5EF4-FFF2-40B4-BE49-F238E27FC236}">
                <a16:creationId xmlns:a16="http://schemas.microsoft.com/office/drawing/2014/main" id="{259D7781-FDA0-E688-EF76-F52D060E4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95801" y="2629583"/>
            <a:ext cx="1961823" cy="1964594"/>
          </a:xfrm>
          <a:prstGeom prst="rect">
            <a:avLst/>
          </a:prstGeom>
        </p:spPr>
      </p:pic>
    </p:spTree>
    <p:extLst>
      <p:ext uri="{BB962C8B-B14F-4D97-AF65-F5344CB8AC3E}">
        <p14:creationId xmlns:p14="http://schemas.microsoft.com/office/powerpoint/2010/main" val="212078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descr="11 Địa lí ý tưởng | việt nam, du lịch, viết">
            <a:extLst>
              <a:ext uri="{FF2B5EF4-FFF2-40B4-BE49-F238E27FC236}">
                <a16:creationId xmlns:a16="http://schemas.microsoft.com/office/drawing/2014/main" id="{73E88EBD-9C07-5A4D-579E-EA2775174B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circle with white text and a black background&#10;&#10;Description automatically generated">
            <a:extLst>
              <a:ext uri="{FF2B5EF4-FFF2-40B4-BE49-F238E27FC236}">
                <a16:creationId xmlns:a16="http://schemas.microsoft.com/office/drawing/2014/main" id="{75A539D0-7AC1-FF49-BD55-4998D9CC733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18290" y="0"/>
            <a:ext cx="1529614" cy="1529614"/>
          </a:xfrm>
          <a:prstGeom prst="rect">
            <a:avLst/>
          </a:prstGeom>
        </p:spPr>
      </p:pic>
    </p:spTree>
    <p:extLst>
      <p:ext uri="{BB962C8B-B14F-4D97-AF65-F5344CB8AC3E}">
        <p14:creationId xmlns:p14="http://schemas.microsoft.com/office/powerpoint/2010/main" val="319586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6EBC443D-3367-EC66-2A36-8C715004C99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1D605E3-3BFB-ED5C-0757-766BBFEB937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E363E-A620-2392-2268-0ADC882A1919}"/>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02E47-34AA-22FC-E490-328DBC3B15EA}"/>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82000"/>
                  </a:schemeClr>
                </a:solidFill>
              </a:defRPr>
            </a:lvl1pPr>
          </a:lstStyle>
          <a:p>
            <a:fld id="{79C197C1-10DB-4654-88D1-97EB957369F3}" type="datetimeFigureOut">
              <a:rPr lang="en-US" smtClean="0"/>
              <a:t>3/23/2026</a:t>
            </a:fld>
            <a:endParaRPr lang="en-US"/>
          </a:p>
        </p:txBody>
      </p:sp>
      <p:sp>
        <p:nvSpPr>
          <p:cNvPr id="5" name="Footer Placeholder 4">
            <a:extLst>
              <a:ext uri="{FF2B5EF4-FFF2-40B4-BE49-F238E27FC236}">
                <a16:creationId xmlns:a16="http://schemas.microsoft.com/office/drawing/2014/main" id="{FD20C366-7C79-E890-E34F-55FC0A099720}"/>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E21FF7-E621-5EED-878C-600CE35984D6}"/>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82000"/>
                  </a:schemeClr>
                </a:solidFill>
              </a:defRPr>
            </a:lvl1pPr>
          </a:lstStyle>
          <a:p>
            <a:fld id="{302C6E3C-E437-4D87-BFBB-284AE1A95C17}" type="slidenum">
              <a:rPr lang="en-US" smtClean="0"/>
              <a:t>‹#›</a:t>
            </a:fld>
            <a:endParaRPr lang="en-US"/>
          </a:p>
        </p:txBody>
      </p:sp>
      <p:pic>
        <p:nvPicPr>
          <p:cNvPr id="8" name="Picture 7">
            <a:extLst>
              <a:ext uri="{FF2B5EF4-FFF2-40B4-BE49-F238E27FC236}">
                <a16:creationId xmlns:a16="http://schemas.microsoft.com/office/drawing/2014/main" id="{08A3B198-F66B-E200-EE86-49033C2D215A}"/>
              </a:ext>
            </a:extLst>
          </p:cNvPr>
          <p:cNvPicPr>
            <a:picLocks noChangeAspect="1"/>
          </p:cNvPicPr>
          <p:nvPr userDrawn="1"/>
        </p:nvPicPr>
        <p:blipFill>
          <a:blip r:embed="rId13"/>
          <a:stretch>
            <a:fillRect/>
          </a:stretch>
        </p:blipFill>
        <p:spPr>
          <a:xfrm>
            <a:off x="-4506249" y="1382100"/>
            <a:ext cx="2615764" cy="2619459"/>
          </a:xfrm>
          <a:prstGeom prst="rect">
            <a:avLst/>
          </a:prstGeom>
        </p:spPr>
      </p:pic>
      <p:pic>
        <p:nvPicPr>
          <p:cNvPr id="10" name="Picture 9">
            <a:extLst>
              <a:ext uri="{FF2B5EF4-FFF2-40B4-BE49-F238E27FC236}">
                <a16:creationId xmlns:a16="http://schemas.microsoft.com/office/drawing/2014/main" id="{37283411-E424-0EAC-ECD3-AC142B5EDB8D}"/>
              </a:ext>
            </a:extLst>
          </p:cNvPr>
          <p:cNvPicPr>
            <a:picLocks noChangeAspect="1"/>
          </p:cNvPicPr>
          <p:nvPr userDrawn="1"/>
        </p:nvPicPr>
        <p:blipFill>
          <a:blip r:embed="rId14"/>
          <a:stretch>
            <a:fillRect/>
          </a:stretch>
        </p:blipFill>
        <p:spPr>
          <a:xfrm>
            <a:off x="13850899" y="0"/>
            <a:ext cx="4500563" cy="6858000"/>
          </a:xfrm>
          <a:prstGeom prst="rect">
            <a:avLst/>
          </a:prstGeom>
        </p:spPr>
      </p:pic>
    </p:spTree>
    <p:extLst>
      <p:ext uri="{BB962C8B-B14F-4D97-AF65-F5344CB8AC3E}">
        <p14:creationId xmlns:p14="http://schemas.microsoft.com/office/powerpoint/2010/main" val="253080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441690-26EE-7230-D2B2-5B1CB10E571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73F28E9-5E23-D1C3-3787-C93817B99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19AD2B-FFFF-BDDF-618D-91DDC01B7D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0D3D4-8F8C-F100-0DC0-CF257CE77F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8FD536-4F08-4305-8E0C-BD4C52EE2665}" type="datetimeFigureOut">
              <a:rPr lang="en-US" smtClean="0"/>
              <a:t>3/23/2026</a:t>
            </a:fld>
            <a:endParaRPr lang="en-US"/>
          </a:p>
        </p:txBody>
      </p:sp>
      <p:sp>
        <p:nvSpPr>
          <p:cNvPr id="5" name="Footer Placeholder 4">
            <a:extLst>
              <a:ext uri="{FF2B5EF4-FFF2-40B4-BE49-F238E27FC236}">
                <a16:creationId xmlns:a16="http://schemas.microsoft.com/office/drawing/2014/main" id="{AE62426E-7A59-3CDE-B4E4-1BA3A0AC6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29182C-E0FA-AAF1-C966-8D7EFA60B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90D77D-7E99-434B-B64E-C85325F366B3}" type="slidenum">
              <a:rPr lang="en-US" smtClean="0"/>
              <a:t>‹#›</a:t>
            </a:fld>
            <a:endParaRPr lang="en-US"/>
          </a:p>
        </p:txBody>
      </p:sp>
      <p:pic>
        <p:nvPicPr>
          <p:cNvPr id="9" name="Picture 8">
            <a:extLst>
              <a:ext uri="{FF2B5EF4-FFF2-40B4-BE49-F238E27FC236}">
                <a16:creationId xmlns:a16="http://schemas.microsoft.com/office/drawing/2014/main" id="{D75030BC-8E5C-22F9-967A-0BF88B6C33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6226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control" Target="../activeX/activeX3.xml"/><Relationship Id="rId6" Type="http://schemas.openxmlformats.org/officeDocument/2006/relationships/image" Target="../media/image29.wmf"/><Relationship Id="rId5" Type="http://schemas.openxmlformats.org/officeDocument/2006/relationships/image" Target="../media/image26.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3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audio" Target="../media/audio1.wav"/><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9.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1.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control" Target="../activeX/activeX1.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control" Target="../activeX/activeX2.xml"/><Relationship Id="rId6" Type="http://schemas.openxmlformats.org/officeDocument/2006/relationships/image" Target="../media/image28.wmf"/><Relationship Id="rId5" Type="http://schemas.openxmlformats.org/officeDocument/2006/relationships/image" Target="../media/image26.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45C49A5-67D7-BF90-2055-87B1C08B65E9}"/>
              </a:ext>
            </a:extLst>
          </p:cNvPr>
          <p:cNvSpPr/>
          <p:nvPr/>
        </p:nvSpPr>
        <p:spPr>
          <a:xfrm>
            <a:off x="1" y="0"/>
            <a:ext cx="12192000" cy="6858000"/>
          </a:xfrm>
          <a:custGeom>
            <a:avLst/>
            <a:gdLst/>
            <a:ahLst/>
            <a:cxnLst/>
            <a:rect l="l" t="t" r="r" b="b"/>
            <a:pathLst>
              <a:path w="14666479" h="10287000">
                <a:moveTo>
                  <a:pt x="0" y="0"/>
                </a:moveTo>
                <a:lnTo>
                  <a:pt x="14666478" y="0"/>
                </a:lnTo>
                <a:lnTo>
                  <a:pt x="14666478" y="10287000"/>
                </a:lnTo>
                <a:lnTo>
                  <a:pt x="0" y="10287000"/>
                </a:lnTo>
                <a:lnTo>
                  <a:pt x="0" y="0"/>
                </a:lnTo>
                <a:close/>
              </a:path>
            </a:pathLst>
          </a:custGeom>
          <a:blipFill>
            <a:blip r:embed="rId3"/>
            <a:stretch>
              <a:fillRect/>
            </a:stretch>
          </a:blipFill>
        </p:spPr>
        <p:txBody>
          <a:bodyPr/>
          <a:lstStyle/>
          <a:p>
            <a:endParaRPr lang="en-US"/>
          </a:p>
        </p:txBody>
      </p:sp>
      <p:pic>
        <p:nvPicPr>
          <p:cNvPr id="6" name="Picture 5" descr="A yellow circles with red lines&#10;&#10;Description automatically generated">
            <a:extLst>
              <a:ext uri="{FF2B5EF4-FFF2-40B4-BE49-F238E27FC236}">
                <a16:creationId xmlns:a16="http://schemas.microsoft.com/office/drawing/2014/main" id="{AFC1D79F-2AAF-B359-57FE-8F86C9BC2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964" y="1009043"/>
            <a:ext cx="2179674" cy="1304824"/>
          </a:xfrm>
          <a:prstGeom prst="rect">
            <a:avLst/>
          </a:prstGeom>
        </p:spPr>
      </p:pic>
      <p:pic>
        <p:nvPicPr>
          <p:cNvPr id="8" name="Picture 7">
            <a:extLst>
              <a:ext uri="{FF2B5EF4-FFF2-40B4-BE49-F238E27FC236}">
                <a16:creationId xmlns:a16="http://schemas.microsoft.com/office/drawing/2014/main" id="{CF9E540B-B0F8-D922-820B-E0D51F7C95CB}"/>
              </a:ext>
            </a:extLst>
          </p:cNvPr>
          <p:cNvPicPr>
            <a:picLocks noChangeAspect="1"/>
          </p:cNvPicPr>
          <p:nvPr/>
        </p:nvPicPr>
        <p:blipFill>
          <a:blip r:embed="rId5"/>
          <a:stretch>
            <a:fillRect/>
          </a:stretch>
        </p:blipFill>
        <p:spPr>
          <a:xfrm>
            <a:off x="3918617" y="1881741"/>
            <a:ext cx="7214209" cy="2073702"/>
          </a:xfrm>
          <a:prstGeom prst="rect">
            <a:avLst/>
          </a:prstGeom>
        </p:spPr>
      </p:pic>
      <p:pic>
        <p:nvPicPr>
          <p:cNvPr id="9" name="Picture 5">
            <a:extLst>
              <a:ext uri="{FF2B5EF4-FFF2-40B4-BE49-F238E27FC236}">
                <a16:creationId xmlns:a16="http://schemas.microsoft.com/office/drawing/2014/main" id="{CAB6D2D2-97B1-ACFE-AE06-E555DC92353E}"/>
              </a:ext>
            </a:extLst>
          </p:cNvPr>
          <p:cNvPicPr>
            <a:picLocks noChangeAspect="1"/>
          </p:cNvPicPr>
          <p:nvPr/>
        </p:nvPicPr>
        <p:blipFill>
          <a:blip r:embed="rId6"/>
          <a:stretch>
            <a:fillRect/>
          </a:stretch>
        </p:blipFill>
        <p:spPr>
          <a:xfrm>
            <a:off x="5498176" y="837977"/>
            <a:ext cx="2820916" cy="944256"/>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0A41FFF1-729D-84E6-35D7-FA490E0C4A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8290" y="0"/>
            <a:ext cx="1529614" cy="1529614"/>
          </a:xfrm>
          <a:prstGeom prst="rect">
            <a:avLst/>
          </a:prstGeom>
        </p:spPr>
      </p:pic>
      <p:pic>
        <p:nvPicPr>
          <p:cNvPr id="11" name="Picture 10" descr="A round pink circle with white text and a black background&#10;&#10;Description automatically generated">
            <a:extLst>
              <a:ext uri="{FF2B5EF4-FFF2-40B4-BE49-F238E27FC236}">
                <a16:creationId xmlns:a16="http://schemas.microsoft.com/office/drawing/2014/main" id="{1A79F664-6A9C-FA21-6EFA-27655FB099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4899" y="5128054"/>
            <a:ext cx="1529614" cy="1529614"/>
          </a:xfrm>
          <a:prstGeom prst="rect">
            <a:avLst/>
          </a:prstGeom>
        </p:spPr>
      </p:pic>
      <p:sp>
        <p:nvSpPr>
          <p:cNvPr id="2" name="TextBox 1">
            <a:extLst>
              <a:ext uri="{FF2B5EF4-FFF2-40B4-BE49-F238E27FC236}">
                <a16:creationId xmlns:a16="http://schemas.microsoft.com/office/drawing/2014/main" id="{BCAFBB85-0394-69F2-7CEA-9FBFF368A411}"/>
              </a:ext>
            </a:extLst>
          </p:cNvPr>
          <p:cNvSpPr txBox="1"/>
          <p:nvPr/>
        </p:nvSpPr>
        <p:spPr>
          <a:xfrm>
            <a:off x="877071" y="15914"/>
            <a:ext cx="7214209"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Thị Thu Hoài</a:t>
            </a:r>
          </a:p>
        </p:txBody>
      </p:sp>
    </p:spTree>
    <p:extLst>
      <p:ext uri="{BB962C8B-B14F-4D97-AF65-F5344CB8AC3E}">
        <p14:creationId xmlns:p14="http://schemas.microsoft.com/office/powerpoint/2010/main" val="5393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a:extLst>
            <a:ext uri="{FF2B5EF4-FFF2-40B4-BE49-F238E27FC236}">
              <a16:creationId xmlns:a16="http://schemas.microsoft.com/office/drawing/2014/main" id="{689A893C-5406-38A3-8927-65EA0B0671A4}"/>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DD71DC1-94ED-195F-B6D4-39588A040676}"/>
              </a:ext>
            </a:extLst>
          </p:cNvPr>
          <p:cNvSpPr/>
          <p:nvPr/>
        </p:nvSpPr>
        <p:spPr>
          <a:xfrm>
            <a:off x="300111" y="204716"/>
            <a:ext cx="11591778" cy="6455391"/>
          </a:xfrm>
          <a:prstGeom prst="roundRect">
            <a:avLst>
              <a:gd name="adj" fmla="val 1158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Hộp Văn bản 19">
            <a:extLst>
              <a:ext uri="{FF2B5EF4-FFF2-40B4-BE49-F238E27FC236}">
                <a16:creationId xmlns:a16="http://schemas.microsoft.com/office/drawing/2014/main" id="{B5FDC56C-0841-FE48-EC0E-D653D96086B2}"/>
              </a:ext>
            </a:extLst>
          </p:cNvPr>
          <p:cNvSpPr txBox="1"/>
          <p:nvPr/>
        </p:nvSpPr>
        <p:spPr>
          <a:xfrm>
            <a:off x="663746" y="2427153"/>
            <a:ext cx="11087530" cy="4154984"/>
          </a:xfrm>
          <a:prstGeom prst="rect">
            <a:avLst/>
          </a:prstGeom>
          <a:noFill/>
        </p:spPr>
        <p:txBody>
          <a:bodyPr wrap="square">
            <a:spAutoFit/>
          </a:bodyPr>
          <a:lstStyle/>
          <a:p>
            <a:pPr lvl="0" algn="just"/>
            <a:r>
              <a:rPr lang="vi-VN" sz="2400" dirty="0">
                <a:solidFill>
                  <a:prstClr val="black"/>
                </a:solidFill>
                <a:latin typeface="Calibri" panose="020F0502020204030204" pitchFamily="34" charset="0"/>
                <a:cs typeface="Calibri" panose="020F0502020204030204" pitchFamily="34" charset="0"/>
              </a:rPr>
              <a:t>Các môn sinh đồng thanh dạ ran. Thế là thầy đi trước, trò theo sau. Các anh có tuổi đi ngay sau thầy, người ít tuổi hơn nhường bước, mấy chú tóc để trái đào đi sau cùng. Cụ dẫn học trò đi về cuối làng, đến một ngôi nhà tranh đơn sơ nhưng sáng sủa, ấm cúng. Ở hiên trước, một cụ già trên tám mươi tuổi, râu tóc bạc phơ đang ngồi sưởi nắng. Cụ giáo Chu bước vào sân, chắp tay cung kính vái và nói to:</a:t>
            </a:r>
          </a:p>
          <a:p>
            <a:pPr lvl="0" algn="just"/>
            <a:r>
              <a:rPr lang="vi-VN" sz="2400" dirty="0">
                <a:solidFill>
                  <a:prstClr val="black"/>
                </a:solidFill>
                <a:latin typeface="Calibri" panose="020F0502020204030204" pitchFamily="34" charset="0"/>
                <a:cs typeface="Calibri" panose="020F0502020204030204" pitchFamily="34" charset="0"/>
              </a:rPr>
              <a:t>   – Lạy thầy! Hôm nay con đem tất cả môn sinh đến tạ ơn thầy.</a:t>
            </a:r>
          </a:p>
          <a:p>
            <a:pPr lvl="0" algn="just"/>
            <a:r>
              <a:rPr lang="vi-VN" sz="2400" dirty="0">
                <a:solidFill>
                  <a:prstClr val="black"/>
                </a:solidFill>
                <a:latin typeface="Calibri" panose="020F0502020204030204" pitchFamily="34" charset="0"/>
                <a:cs typeface="Calibri" panose="020F0502020204030204" pitchFamily="34" charset="0"/>
              </a:rPr>
              <a:t>   Cụ già tóc bạc ngước lên, nghiêng đầu nghe. Cụ đã nặng tai. Thầy giáo Chu nói lại thật to câu nói vừa rồi một lần nữa. Thì ra đây là cụ đồ xưa kia đã dạy vỡ lòng cho cụ giáo Chu.</a:t>
            </a:r>
          </a:p>
          <a:p>
            <a:pPr lvl="0" algn="just"/>
            <a:r>
              <a:rPr lang="vi-VN" sz="2400" dirty="0">
                <a:solidFill>
                  <a:prstClr val="black"/>
                </a:solidFill>
                <a:latin typeface="Calibri" panose="020F0502020204030204" pitchFamily="34" charset="0"/>
                <a:cs typeface="Calibri" panose="020F0502020204030204" pitchFamily="34" charset="0"/>
              </a:rPr>
              <a:t>   Tiếp sau cụ giáo Chu, các môn sinh lần lượt theo lứa tuổi vái tạ cụ đồ già. Ngày mừng thọ thầy Chu năm ấy, họ được thêm một bài học thấm thía về nghĩa thầy trò.</a:t>
            </a:r>
          </a:p>
        </p:txBody>
      </p:sp>
      <p:pic>
        <p:nvPicPr>
          <p:cNvPr id="3" name="Picture 2">
            <a:extLst>
              <a:ext uri="{FF2B5EF4-FFF2-40B4-BE49-F238E27FC236}">
                <a16:creationId xmlns:a16="http://schemas.microsoft.com/office/drawing/2014/main" id="{43465742-6328-4A1C-5801-F787C34A146D}"/>
              </a:ext>
            </a:extLst>
          </p:cNvPr>
          <p:cNvPicPr>
            <a:picLocks noChangeAspect="1"/>
          </p:cNvPicPr>
          <p:nvPr/>
        </p:nvPicPr>
        <p:blipFill>
          <a:blip r:embed="rId5"/>
          <a:stretch>
            <a:fillRect/>
          </a:stretch>
        </p:blipFill>
        <p:spPr>
          <a:xfrm>
            <a:off x="840792" y="197893"/>
            <a:ext cx="10510415" cy="1164437"/>
          </a:xfrm>
          <a:prstGeom prst="rect">
            <a:avLst/>
          </a:prstGeom>
        </p:spPr>
      </p:pic>
    </p:spTree>
    <p:controls>
      <mc:AlternateContent xmlns:mc="http://schemas.openxmlformats.org/markup-compatibility/2006">
        <mc:Choice xmlns:v="urn:schemas-microsoft-com:vml" Requires="v">
          <p:control name="TextBox1" r:id="rId1" imgW="8587800" imgH="1143000"/>
        </mc:Choice>
        <mc:Fallback>
          <p:control name="TextBox1" r:id="rId1" imgW="8587800" imgH="1143000">
            <p:pic>
              <p:nvPicPr>
                <p:cNvPr id="13" name="TextBox1">
                  <a:extLst>
                    <a:ext uri="{FF2B5EF4-FFF2-40B4-BE49-F238E27FC236}">
                      <a16:creationId xmlns:a16="http://schemas.microsoft.com/office/drawing/2014/main" id="{8D692471-5108-A705-9E16-9FBE573A2999}"/>
                    </a:ext>
                  </a:extLst>
                </p:cNvPr>
                <p:cNvPicPr>
                  <a:picLocks/>
                </p:cNvPicPr>
                <p:nvPr/>
              </p:nvPicPr>
              <p:blipFill>
                <a:blip r:embed="rId6"/>
                <a:stretch>
                  <a:fillRect/>
                </a:stretch>
              </p:blipFill>
              <p:spPr>
                <a:xfrm>
                  <a:off x="2211661" y="1192508"/>
                  <a:ext cx="8588144" cy="1142919"/>
                </a:xfrm>
                <a:prstGeom prst="rect">
                  <a:avLst/>
                </a:prstGeom>
              </p:spPr>
            </p:pic>
          </p:control>
        </mc:Fallback>
      </mc:AlternateContent>
    </p:controls>
    <p:extLst>
      <p:ext uri="{BB962C8B-B14F-4D97-AF65-F5344CB8AC3E}">
        <p14:creationId xmlns:p14="http://schemas.microsoft.com/office/powerpoint/2010/main" val="3547754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3953122" y="2572246"/>
            <a:ext cx="4285754" cy="4285754"/>
          </a:xfrm>
          <a:prstGeom prst="rect">
            <a:avLst/>
          </a:prstGeom>
        </p:spPr>
      </p:pic>
      <p:pic>
        <p:nvPicPr>
          <p:cNvPr id="2" name="Picture 1">
            <a:extLst>
              <a:ext uri="{FF2B5EF4-FFF2-40B4-BE49-F238E27FC236}">
                <a16:creationId xmlns:a16="http://schemas.microsoft.com/office/drawing/2014/main" id="{86248BAA-1608-0215-5651-24865139B0A8}"/>
              </a:ext>
            </a:extLst>
          </p:cNvPr>
          <p:cNvPicPr>
            <a:picLocks noChangeAspect="1"/>
          </p:cNvPicPr>
          <p:nvPr/>
        </p:nvPicPr>
        <p:blipFill>
          <a:blip r:embed="rId5"/>
          <a:stretch>
            <a:fillRect/>
          </a:stretch>
        </p:blipFill>
        <p:spPr>
          <a:xfrm>
            <a:off x="799917" y="849948"/>
            <a:ext cx="10864014" cy="3792041"/>
          </a:xfrm>
          <a:prstGeom prst="rect">
            <a:avLst/>
          </a:prstGeom>
        </p:spPr>
      </p:pic>
    </p:spTree>
    <p:extLst>
      <p:ext uri="{BB962C8B-B14F-4D97-AF65-F5344CB8AC3E}">
        <p14:creationId xmlns:p14="http://schemas.microsoft.com/office/powerpoint/2010/main" val="235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1">
            <a:extLst>
              <a:ext uri="{FF2B5EF4-FFF2-40B4-BE49-F238E27FC236}">
                <a16:creationId xmlns:a16="http://schemas.microsoft.com/office/drawing/2014/main" id="{DC76FF3D-8B6E-727A-5722-2CF047C4DAB2}"/>
              </a:ext>
            </a:extLst>
          </p:cNvPr>
          <p:cNvGrpSpPr/>
          <p:nvPr/>
        </p:nvGrpSpPr>
        <p:grpSpPr>
          <a:xfrm>
            <a:off x="805407" y="444079"/>
            <a:ext cx="10501438" cy="1120781"/>
            <a:chOff x="2114282" y="108649"/>
            <a:chExt cx="7265379" cy="1120781"/>
          </a:xfrm>
        </p:grpSpPr>
        <p:sp>
          <p:nvSpPr>
            <p:cNvPr id="7" name="TextBox 2">
              <a:extLst>
                <a:ext uri="{FF2B5EF4-FFF2-40B4-BE49-F238E27FC236}">
                  <a16:creationId xmlns:a16="http://schemas.microsoft.com/office/drawing/2014/main" id="{15699242-B36D-31C5-3CFD-1DCB5B27AA36}"/>
                </a:ext>
              </a:extLst>
            </p:cNvPr>
            <p:cNvSpPr txBox="1"/>
            <p:nvPr/>
          </p:nvSpPr>
          <p:spPr>
            <a:xfrm>
              <a:off x="2114282" y="108649"/>
              <a:ext cx="7265377" cy="1107996"/>
            </a:xfrm>
            <a:prstGeom prst="rect">
              <a:avLst/>
            </a:prstGeom>
            <a:noFill/>
          </p:spPr>
          <p:txBody>
            <a:bodyPr wrap="square">
              <a:spAutoFit/>
            </a:bodyPr>
            <a:lstStyle/>
            <a:p>
              <a:pPr algn="ctr"/>
              <a:r>
                <a:rPr lang="en-US" sz="6600" b="1">
                  <a:ln w="292100">
                    <a:solidFill>
                      <a:schemeClr val="bg1"/>
                    </a:solidFill>
                    <a:prstDash val="solid"/>
                  </a:ln>
                  <a:solidFill>
                    <a:schemeClr val="accent5"/>
                  </a:solidFill>
                  <a:effectLst>
                    <a:outerShdw blurRad="38100" dist="38100" dir="2700000" algn="tl">
                      <a:srgbClr val="000000">
                        <a:alpha val="43137"/>
                      </a:srgbClr>
                    </a:outerShdw>
                  </a:effectLst>
                  <a:latin typeface="iCiel Pony" panose="02000000000000000000" pitchFamily="2" charset="0"/>
                  <a:ea typeface="LNTH-LuoLuoNotangYuanTi 1" pitchFamily="2" charset="-128"/>
                  <a:cs typeface="LNTH-LuoLuoNotangYuanTi 1" pitchFamily="2" charset="-128"/>
                </a:rPr>
                <a:t>GIẢI NGHĨA TỪ KHÓ HIỂU</a:t>
              </a:r>
              <a:endParaRPr lang="en-US" sz="6600" b="1" dirty="0">
                <a:ln w="292100">
                  <a:solidFill>
                    <a:schemeClr val="bg1"/>
                  </a:solidFill>
                  <a:prstDash val="solid"/>
                </a:ln>
                <a:solidFill>
                  <a:schemeClr val="accent5"/>
                </a:solidFill>
                <a:effectLst>
                  <a:outerShdw blurRad="38100" dist="38100" dir="2700000" algn="tl">
                    <a:srgbClr val="000000">
                      <a:alpha val="43137"/>
                    </a:srgbClr>
                  </a:outerShdw>
                </a:effectLst>
                <a:latin typeface="iCiel Pony" panose="02000000000000000000" pitchFamily="2" charset="0"/>
                <a:ea typeface="LNTH-LuoLuoNotangYuanTi 1" pitchFamily="2" charset="-128"/>
                <a:cs typeface="LNTH-LuoLuoNotangYuanTi 1" pitchFamily="2" charset="-128"/>
              </a:endParaRPr>
            </a:p>
          </p:txBody>
        </p:sp>
        <p:sp>
          <p:nvSpPr>
            <p:cNvPr id="9" name="TextBox 3">
              <a:extLst>
                <a:ext uri="{FF2B5EF4-FFF2-40B4-BE49-F238E27FC236}">
                  <a16:creationId xmlns:a16="http://schemas.microsoft.com/office/drawing/2014/main" id="{D7FE117D-A826-C6B9-E53C-CB1F2A962E6A}"/>
                </a:ext>
              </a:extLst>
            </p:cNvPr>
            <p:cNvSpPr txBox="1"/>
            <p:nvPr/>
          </p:nvSpPr>
          <p:spPr>
            <a:xfrm>
              <a:off x="2114282" y="121434"/>
              <a:ext cx="7265379" cy="1107996"/>
            </a:xfrm>
            <a:prstGeom prst="rect">
              <a:avLst/>
            </a:prstGeom>
            <a:noFill/>
          </p:spPr>
          <p:txBody>
            <a:bodyPr wrap="square">
              <a:spAutoFit/>
            </a:bodyPr>
            <a:lstStyle/>
            <a:p>
              <a:pPr algn="ct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G</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Ả</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en-US" sz="6600" b="1">
                  <a:ln w="9525">
                    <a:solidFill>
                      <a:schemeClr val="bg1"/>
                    </a:solidFill>
                    <a:prstDash val="solid"/>
                  </a:ln>
                  <a:solidFill>
                    <a:srgbClr val="77D460"/>
                  </a:solidFill>
                  <a:effectLst>
                    <a:outerShdw blurRad="38100" dist="38100" dir="2700000" algn="tl">
                      <a:srgbClr val="000000">
                        <a:alpha val="43137"/>
                      </a:srgbClr>
                    </a:outerShdw>
                  </a:effectLst>
                  <a:latin typeface="iCiel Pony" panose="02000000000000000000" pitchFamily="2" charset="0"/>
                  <a:ea typeface="LNTH-LuoLuoNotangYuanTi 1" pitchFamily="2" charset="-128"/>
                  <a:cs typeface="LNTH-LuoLuoNotangYuanTi 1" pitchFamily="2" charset="-128"/>
                </a:rPr>
                <a:t> </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G</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Ĩ</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A</a:t>
              </a:r>
              <a:r>
                <a:rPr lang="en-US" sz="6600" b="1">
                  <a:ln w="9525">
                    <a:solidFill>
                      <a:schemeClr val="bg1"/>
                    </a:solidFill>
                    <a:prstDash val="solid"/>
                  </a:ln>
                  <a:solidFill>
                    <a:srgbClr val="77D460"/>
                  </a:solidFill>
                  <a:effectLst>
                    <a:outerShdw blurRad="38100" dist="38100" dir="2700000" algn="tl">
                      <a:srgbClr val="000000">
                        <a:alpha val="43137"/>
                      </a:srgbClr>
                    </a:outerShdw>
                  </a:effectLst>
                  <a:latin typeface="iCiel Pony" panose="02000000000000000000" pitchFamily="2" charset="0"/>
                  <a:ea typeface="LNTH-LuoLuoNotangYuanTi 1" pitchFamily="2" charset="-128"/>
                  <a:cs typeface="LNTH-LuoLuoNotangYuanTi 1" pitchFamily="2" charset="-128"/>
                </a:rPr>
                <a:t> </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Ừ</a:t>
              </a:r>
              <a:r>
                <a:rPr lang="en-US" sz="6600" b="1">
                  <a:ln w="9525">
                    <a:solidFill>
                      <a:schemeClr val="bg1"/>
                    </a:solidFill>
                    <a:prstDash val="solid"/>
                  </a:ln>
                  <a:solidFill>
                    <a:srgbClr val="77D460"/>
                  </a:solidFill>
                  <a:effectLst>
                    <a:outerShdw blurRad="38100" dist="38100" dir="2700000" algn="tl">
                      <a:srgbClr val="000000">
                        <a:alpha val="43137"/>
                      </a:srgbClr>
                    </a:outerShdw>
                  </a:effectLst>
                  <a:latin typeface="iCiel Pony" panose="02000000000000000000" pitchFamily="2" charset="0"/>
                  <a:ea typeface="LNTH-LuoLuoNotangYuanTi 1" pitchFamily="2" charset="-128"/>
                  <a:cs typeface="LNTH-LuoLuoNotangYuanTi 1" pitchFamily="2" charset="-128"/>
                </a:rPr>
                <a:t> </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K</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Ó</a:t>
              </a:r>
              <a:r>
                <a:rPr lang="en-US" sz="6600" b="1">
                  <a:ln w="9525">
                    <a:solidFill>
                      <a:schemeClr val="bg1"/>
                    </a:solidFill>
                    <a:prstDash val="solid"/>
                  </a:ln>
                  <a:solidFill>
                    <a:srgbClr val="77D460"/>
                  </a:solidFill>
                  <a:effectLst>
                    <a:outerShdw blurRad="38100" dist="38100" dir="2700000" algn="tl">
                      <a:srgbClr val="000000">
                        <a:alpha val="43137"/>
                      </a:srgbClr>
                    </a:outerShdw>
                  </a:effectLst>
                  <a:latin typeface="iCiel Pony" panose="02000000000000000000" pitchFamily="2" charset="0"/>
                  <a:ea typeface="LNTH-LuoLuoNotangYuanTi 1" pitchFamily="2" charset="-128"/>
                  <a:cs typeface="LNTH-LuoLuoNotangYuanTi 1" pitchFamily="2" charset="-128"/>
                </a:rPr>
                <a:t> </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Ể</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U</a:t>
              </a:r>
              <a:endParaRPr lang="en-US" sz="66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sp>
        <p:nvSpPr>
          <p:cNvPr id="20" name="TextBox 6">
            <a:extLst>
              <a:ext uri="{FF2B5EF4-FFF2-40B4-BE49-F238E27FC236}">
                <a16:creationId xmlns:a16="http://schemas.microsoft.com/office/drawing/2014/main" id="{9D1CDD6A-2010-B3C0-7F8F-795CE328633E}"/>
              </a:ext>
            </a:extLst>
          </p:cNvPr>
          <p:cNvSpPr txBox="1"/>
          <p:nvPr/>
        </p:nvSpPr>
        <p:spPr>
          <a:xfrm>
            <a:off x="1114410" y="2027729"/>
            <a:ext cx="10963841" cy="1754326"/>
          </a:xfrm>
          <a:prstGeom prst="rect">
            <a:avLst/>
          </a:prstGeom>
          <a:noFill/>
        </p:spPr>
        <p:txBody>
          <a:bodyPr wrap="square" rtlCol="0">
            <a:spAutoFit/>
          </a:bodyPr>
          <a:lstStyle/>
          <a:p>
            <a:pPr algn="just"/>
            <a:r>
              <a:rPr lang="vi-VN" sz="5400" b="1" dirty="0">
                <a:solidFill>
                  <a:srgbClr val="FF0066"/>
                </a:solidFill>
                <a:latin typeface="Calibri" panose="020F0502020204030204" pitchFamily="34" charset="0"/>
                <a:cs typeface="Calibri" panose="020F0502020204030204" pitchFamily="34" charset="0"/>
              </a:rPr>
              <a:t>Môn sinh (cách gọi cũ): </a:t>
            </a:r>
            <a:r>
              <a:rPr lang="vi-VN" sz="5400" b="1" dirty="0">
                <a:latin typeface="Calibri" panose="020F0502020204030204" pitchFamily="34" charset="0"/>
                <a:cs typeface="Calibri" panose="020F0502020204030204" pitchFamily="34" charset="0"/>
              </a:rPr>
              <a:t>học trò của cùng một thầy.</a:t>
            </a:r>
            <a:endParaRPr lang="vi-VN" sz="5400" dirty="0">
              <a:latin typeface="Calibri" panose="020F0502020204030204" pitchFamily="34" charset="0"/>
              <a:cs typeface="Calibri" panose="020F0502020204030204" pitchFamily="34" charset="0"/>
            </a:endParaRPr>
          </a:p>
        </p:txBody>
      </p:sp>
      <p:pic>
        <p:nvPicPr>
          <p:cNvPr id="23" name="Hình ảnh 22" descr="Ảnh có chứa hình vẽ, Tác phẩm nghệ thuật của trẻ con, minh họa, phim hoạt hình&#10;&#10;Mô tả được tạo tự động">
            <a:extLst>
              <a:ext uri="{FF2B5EF4-FFF2-40B4-BE49-F238E27FC236}">
                <a16:creationId xmlns:a16="http://schemas.microsoft.com/office/drawing/2014/main" id="{DD83B99D-F336-C0D1-57ED-D2BAB482754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259648" y="1761577"/>
            <a:ext cx="1111232" cy="996085"/>
          </a:xfrm>
          <a:prstGeom prst="rect">
            <a:avLst/>
          </a:prstGeom>
        </p:spPr>
      </p:pic>
    </p:spTree>
    <p:extLst>
      <p:ext uri="{BB962C8B-B14F-4D97-AF65-F5344CB8AC3E}">
        <p14:creationId xmlns:p14="http://schemas.microsoft.com/office/powerpoint/2010/main" val="687226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a:extLst>
            <a:ext uri="{FF2B5EF4-FFF2-40B4-BE49-F238E27FC236}">
              <a16:creationId xmlns:a16="http://schemas.microsoft.com/office/drawing/2014/main" id="{B7ABF036-B495-0D90-4B1F-9E961C3D9316}"/>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AC2F8218-847E-4A46-E1B7-058EB8BE5B42}"/>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6" name="Group 1">
            <a:extLst>
              <a:ext uri="{FF2B5EF4-FFF2-40B4-BE49-F238E27FC236}">
                <a16:creationId xmlns:a16="http://schemas.microsoft.com/office/drawing/2014/main" id="{EFFA1E92-71AA-252B-BDF1-DADCD8DB8349}"/>
              </a:ext>
            </a:extLst>
          </p:cNvPr>
          <p:cNvGrpSpPr/>
          <p:nvPr/>
        </p:nvGrpSpPr>
        <p:grpSpPr>
          <a:xfrm>
            <a:off x="805407" y="444079"/>
            <a:ext cx="10501438" cy="1120781"/>
            <a:chOff x="2114282" y="108649"/>
            <a:chExt cx="7265379" cy="1120781"/>
          </a:xfrm>
        </p:grpSpPr>
        <p:sp>
          <p:nvSpPr>
            <p:cNvPr id="7" name="TextBox 2">
              <a:extLst>
                <a:ext uri="{FF2B5EF4-FFF2-40B4-BE49-F238E27FC236}">
                  <a16:creationId xmlns:a16="http://schemas.microsoft.com/office/drawing/2014/main" id="{41279D4B-E890-03F7-C1B9-9FC71D8FDC4E}"/>
                </a:ext>
              </a:extLst>
            </p:cNvPr>
            <p:cNvSpPr txBox="1"/>
            <p:nvPr/>
          </p:nvSpPr>
          <p:spPr>
            <a:xfrm>
              <a:off x="2114282" y="108649"/>
              <a:ext cx="7265377"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292100">
                    <a:solidFill>
                      <a:prstClr val="white"/>
                    </a:solidFill>
                    <a:prstDash val="solid"/>
                  </a:ln>
                  <a:solidFill>
                    <a:srgbClr val="5B9BD5"/>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GIẢI NGHĨA TỪ KHÓ HIỂU</a:t>
              </a:r>
              <a:endParaRPr kumimoji="0" lang="en-US" sz="6600" b="1" i="0" u="none" strike="noStrike" kern="1200" cap="none" spc="0" normalizeH="0" baseline="0" noProof="0" dirty="0">
                <a:ln w="292100">
                  <a:solidFill>
                    <a:prstClr val="white"/>
                  </a:solidFill>
                  <a:prstDash val="solid"/>
                </a:ln>
                <a:solidFill>
                  <a:srgbClr val="5B9BD5"/>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endParaRPr>
            </a:p>
          </p:txBody>
        </p:sp>
        <p:sp>
          <p:nvSpPr>
            <p:cNvPr id="9" name="TextBox 3">
              <a:extLst>
                <a:ext uri="{FF2B5EF4-FFF2-40B4-BE49-F238E27FC236}">
                  <a16:creationId xmlns:a16="http://schemas.microsoft.com/office/drawing/2014/main" id="{3A218A8B-0BCA-73B0-6633-51DCE5F2D757}"/>
                </a:ext>
              </a:extLst>
            </p:cNvPr>
            <p:cNvSpPr txBox="1"/>
            <p:nvPr/>
          </p:nvSpPr>
          <p:spPr>
            <a:xfrm>
              <a:off x="2114282" y="121434"/>
              <a:ext cx="7265379"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G</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Ả</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N</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G</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Ĩ</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A</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T</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Ừ</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K</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Ó</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Ể</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U</a:t>
              </a:r>
              <a:endParaRPr kumimoji="0" lang="en-US"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endParaRPr>
            </a:p>
          </p:txBody>
        </p:sp>
      </p:grpSp>
      <p:sp>
        <p:nvSpPr>
          <p:cNvPr id="20" name="TextBox 6">
            <a:extLst>
              <a:ext uri="{FF2B5EF4-FFF2-40B4-BE49-F238E27FC236}">
                <a16:creationId xmlns:a16="http://schemas.microsoft.com/office/drawing/2014/main" id="{3682875D-6788-DA7E-1999-CAEE61679E25}"/>
              </a:ext>
            </a:extLst>
          </p:cNvPr>
          <p:cNvSpPr txBox="1"/>
          <p:nvPr/>
        </p:nvSpPr>
        <p:spPr>
          <a:xfrm>
            <a:off x="1268356" y="1682593"/>
            <a:ext cx="5290099" cy="1569660"/>
          </a:xfrm>
          <a:prstGeom prst="rect">
            <a:avLst/>
          </a:prstGeom>
          <a:noFill/>
        </p:spPr>
        <p:txBody>
          <a:bodyPr wrap="square" rtlCol="0">
            <a:spAutoFit/>
          </a:bodyPr>
          <a:lstStyle/>
          <a:p>
            <a:pPr lvl="0" algn="just"/>
            <a:r>
              <a:rPr lang="vi-VN" sz="4800" b="1" dirty="0">
                <a:solidFill>
                  <a:srgbClr val="FF0066"/>
                </a:solidFill>
                <a:latin typeface="Calibri" panose="020F0502020204030204" pitchFamily="34" charset="0"/>
                <a:cs typeface="Calibri" panose="020F0502020204030204" pitchFamily="34" charset="0"/>
              </a:rPr>
              <a:t>Áo dài thâm: </a:t>
            </a:r>
            <a:r>
              <a:rPr lang="vi-VN" sz="4800" b="1" dirty="0">
                <a:solidFill>
                  <a:prstClr val="black"/>
                </a:solidFill>
                <a:latin typeface="Calibri" panose="020F0502020204030204" pitchFamily="34" charset="0"/>
                <a:cs typeface="Calibri" panose="020F0502020204030204" pitchFamily="34" charset="0"/>
              </a:rPr>
              <a:t>áo dài màu đen.</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3" name="Hình ảnh 22" descr="Ảnh có chứa hình vẽ, Tác phẩm nghệ thuật của trẻ con, minh họa, phim hoạt hình&#10;&#10;Mô tả được tạo tự động">
            <a:extLst>
              <a:ext uri="{FF2B5EF4-FFF2-40B4-BE49-F238E27FC236}">
                <a16:creationId xmlns:a16="http://schemas.microsoft.com/office/drawing/2014/main" id="{54ED0BCE-31CA-2754-D63D-C497411B785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247292" y="1390874"/>
            <a:ext cx="1111232" cy="996085"/>
          </a:xfrm>
          <a:prstGeom prst="rect">
            <a:avLst/>
          </a:prstGeom>
        </p:spPr>
      </p:pic>
      <p:pic>
        <p:nvPicPr>
          <p:cNvPr id="2050" name="Picture 2" descr="Nguồn gốc của Áo dài Việt Nam: Áo dài 5 thân">
            <a:extLst>
              <a:ext uri="{FF2B5EF4-FFF2-40B4-BE49-F238E27FC236}">
                <a16:creationId xmlns:a16="http://schemas.microsoft.com/office/drawing/2014/main" id="{C1BCBCD2-A09F-47E8-09FE-2F19BC705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9774" y="2663139"/>
            <a:ext cx="66675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97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a:extLst>
            <a:ext uri="{FF2B5EF4-FFF2-40B4-BE49-F238E27FC236}">
              <a16:creationId xmlns:a16="http://schemas.microsoft.com/office/drawing/2014/main" id="{BEA805F6-BF96-96D1-9E26-F4DBB6FBE622}"/>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7EA113F-84CE-0061-B402-7E42CDE9E1BA}"/>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6" name="Group 1">
            <a:extLst>
              <a:ext uri="{FF2B5EF4-FFF2-40B4-BE49-F238E27FC236}">
                <a16:creationId xmlns:a16="http://schemas.microsoft.com/office/drawing/2014/main" id="{4C01FF2C-1C32-D0F2-C47C-A2085954710E}"/>
              </a:ext>
            </a:extLst>
          </p:cNvPr>
          <p:cNvGrpSpPr/>
          <p:nvPr/>
        </p:nvGrpSpPr>
        <p:grpSpPr>
          <a:xfrm>
            <a:off x="805407" y="444079"/>
            <a:ext cx="10501438" cy="1120781"/>
            <a:chOff x="2114282" y="108649"/>
            <a:chExt cx="7265379" cy="1120781"/>
          </a:xfrm>
        </p:grpSpPr>
        <p:sp>
          <p:nvSpPr>
            <p:cNvPr id="7" name="TextBox 2">
              <a:extLst>
                <a:ext uri="{FF2B5EF4-FFF2-40B4-BE49-F238E27FC236}">
                  <a16:creationId xmlns:a16="http://schemas.microsoft.com/office/drawing/2014/main" id="{591A1A21-47EC-A299-386B-4C79885C4149}"/>
                </a:ext>
              </a:extLst>
            </p:cNvPr>
            <p:cNvSpPr txBox="1"/>
            <p:nvPr/>
          </p:nvSpPr>
          <p:spPr>
            <a:xfrm>
              <a:off x="2114282" y="108649"/>
              <a:ext cx="7265377"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292100">
                    <a:solidFill>
                      <a:prstClr val="white"/>
                    </a:solidFill>
                    <a:prstDash val="solid"/>
                  </a:ln>
                  <a:solidFill>
                    <a:srgbClr val="5B9BD5"/>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GIẢI NGHĨA TỪ KHÓ HIỂU</a:t>
              </a:r>
              <a:endParaRPr kumimoji="0" lang="en-US" sz="6600" b="1" i="0" u="none" strike="noStrike" kern="1200" cap="none" spc="0" normalizeH="0" baseline="0" noProof="0" dirty="0">
                <a:ln w="292100">
                  <a:solidFill>
                    <a:prstClr val="white"/>
                  </a:solidFill>
                  <a:prstDash val="solid"/>
                </a:ln>
                <a:solidFill>
                  <a:srgbClr val="5B9BD5"/>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endParaRPr>
            </a:p>
          </p:txBody>
        </p:sp>
        <p:sp>
          <p:nvSpPr>
            <p:cNvPr id="9" name="TextBox 3">
              <a:extLst>
                <a:ext uri="{FF2B5EF4-FFF2-40B4-BE49-F238E27FC236}">
                  <a16:creationId xmlns:a16="http://schemas.microsoft.com/office/drawing/2014/main" id="{025B11E4-1822-4A62-337D-FB4A894ED09B}"/>
                </a:ext>
              </a:extLst>
            </p:cNvPr>
            <p:cNvSpPr txBox="1"/>
            <p:nvPr/>
          </p:nvSpPr>
          <p:spPr>
            <a:xfrm>
              <a:off x="2114282" y="121434"/>
              <a:ext cx="7265379"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G</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Ả</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N</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G</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Ĩ</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A</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T</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Ừ</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K</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Ó</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Ể</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U</a:t>
              </a:r>
              <a:endParaRPr kumimoji="0" lang="en-US"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endParaRPr>
            </a:p>
          </p:txBody>
        </p:sp>
      </p:grpSp>
      <p:sp>
        <p:nvSpPr>
          <p:cNvPr id="20" name="TextBox 6">
            <a:extLst>
              <a:ext uri="{FF2B5EF4-FFF2-40B4-BE49-F238E27FC236}">
                <a16:creationId xmlns:a16="http://schemas.microsoft.com/office/drawing/2014/main" id="{A89C6CC9-1BF7-2A14-5C87-E050AD968277}"/>
              </a:ext>
            </a:extLst>
          </p:cNvPr>
          <p:cNvSpPr txBox="1"/>
          <p:nvPr/>
        </p:nvSpPr>
        <p:spPr>
          <a:xfrm>
            <a:off x="1268357" y="1682593"/>
            <a:ext cx="4827644" cy="1446550"/>
          </a:xfrm>
          <a:prstGeom prst="rect">
            <a:avLst/>
          </a:prstGeom>
          <a:noFill/>
        </p:spPr>
        <p:txBody>
          <a:bodyPr wrap="square" rtlCol="0">
            <a:spAutoFit/>
          </a:bodyPr>
          <a:lstStyle/>
          <a:p>
            <a:pPr lvl="0" algn="just"/>
            <a:r>
              <a:rPr lang="vi-VN" sz="4400" b="1" dirty="0">
                <a:solidFill>
                  <a:srgbClr val="FF0066"/>
                </a:solidFill>
                <a:latin typeface="Calibri" panose="020F0502020204030204" pitchFamily="34" charset="0"/>
                <a:cs typeface="Calibri" panose="020F0502020204030204" pitchFamily="34" charset="0"/>
              </a:rPr>
              <a:t>Sập: </a:t>
            </a:r>
            <a:r>
              <a:rPr lang="vi-VN" sz="4400" b="1" dirty="0">
                <a:solidFill>
                  <a:prstClr val="black"/>
                </a:solidFill>
                <a:latin typeface="Calibri" panose="020F0502020204030204" pitchFamily="34" charset="0"/>
                <a:cs typeface="Calibri" panose="020F0502020204030204" pitchFamily="34" charset="0"/>
              </a:rPr>
              <a:t>giường gỗ, mặt liền với chân.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3" name="Hình ảnh 22" descr="Ảnh có chứa hình vẽ, Tác phẩm nghệ thuật của trẻ con, minh họa, phim hoạt hình&#10;&#10;Mô tả được tạo tự động">
            <a:extLst>
              <a:ext uri="{FF2B5EF4-FFF2-40B4-BE49-F238E27FC236}">
                <a16:creationId xmlns:a16="http://schemas.microsoft.com/office/drawing/2014/main" id="{00905849-544C-B25E-8B53-EE831DAFD2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247292" y="1390874"/>
            <a:ext cx="1111232" cy="996085"/>
          </a:xfrm>
          <a:prstGeom prst="rect">
            <a:avLst/>
          </a:prstGeom>
        </p:spPr>
      </p:pic>
      <p:pic>
        <p:nvPicPr>
          <p:cNvPr id="3074" name="Picture 2" descr="Sập trơn chân quỳ gỗ gụ hàng đẹp dày dặn Loại 1">
            <a:extLst>
              <a:ext uri="{FF2B5EF4-FFF2-40B4-BE49-F238E27FC236}">
                <a16:creationId xmlns:a16="http://schemas.microsoft.com/office/drawing/2014/main" id="{7D773D88-917D-135F-7239-AA6E39C05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930" y="2335427"/>
            <a:ext cx="5387545" cy="404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00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ipe(down)">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a:extLst>
            <a:ext uri="{FF2B5EF4-FFF2-40B4-BE49-F238E27FC236}">
              <a16:creationId xmlns:a16="http://schemas.microsoft.com/office/drawing/2014/main" id="{66C8AC44-4136-702F-080F-A6AB8D21BF92}"/>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D08F2DD2-1859-B7D6-DB44-9B6071FD551A}"/>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6" name="Group 1">
            <a:extLst>
              <a:ext uri="{FF2B5EF4-FFF2-40B4-BE49-F238E27FC236}">
                <a16:creationId xmlns:a16="http://schemas.microsoft.com/office/drawing/2014/main" id="{67A2A2F5-D2F2-303B-5283-FB78FCE63B8C}"/>
              </a:ext>
            </a:extLst>
          </p:cNvPr>
          <p:cNvGrpSpPr/>
          <p:nvPr/>
        </p:nvGrpSpPr>
        <p:grpSpPr>
          <a:xfrm>
            <a:off x="805407" y="444079"/>
            <a:ext cx="10501438" cy="1120781"/>
            <a:chOff x="2114282" y="108649"/>
            <a:chExt cx="7265379" cy="1120781"/>
          </a:xfrm>
        </p:grpSpPr>
        <p:sp>
          <p:nvSpPr>
            <p:cNvPr id="7" name="TextBox 2">
              <a:extLst>
                <a:ext uri="{FF2B5EF4-FFF2-40B4-BE49-F238E27FC236}">
                  <a16:creationId xmlns:a16="http://schemas.microsoft.com/office/drawing/2014/main" id="{2650EAF3-916A-0DAE-1E69-D97EA9AE8522}"/>
                </a:ext>
              </a:extLst>
            </p:cNvPr>
            <p:cNvSpPr txBox="1"/>
            <p:nvPr/>
          </p:nvSpPr>
          <p:spPr>
            <a:xfrm>
              <a:off x="2114282" y="108649"/>
              <a:ext cx="7265377"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292100">
                    <a:solidFill>
                      <a:prstClr val="white"/>
                    </a:solidFill>
                    <a:prstDash val="solid"/>
                  </a:ln>
                  <a:solidFill>
                    <a:srgbClr val="5B9BD5"/>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GIẢI NGHĨA TỪ KHÓ HIỂU</a:t>
              </a:r>
              <a:endParaRPr kumimoji="0" lang="en-US" sz="6600" b="1" i="0" u="none" strike="noStrike" kern="1200" cap="none" spc="0" normalizeH="0" baseline="0" noProof="0" dirty="0">
                <a:ln w="292100">
                  <a:solidFill>
                    <a:prstClr val="white"/>
                  </a:solidFill>
                  <a:prstDash val="solid"/>
                </a:ln>
                <a:solidFill>
                  <a:srgbClr val="5B9BD5"/>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endParaRPr>
            </a:p>
          </p:txBody>
        </p:sp>
        <p:sp>
          <p:nvSpPr>
            <p:cNvPr id="9" name="TextBox 3">
              <a:extLst>
                <a:ext uri="{FF2B5EF4-FFF2-40B4-BE49-F238E27FC236}">
                  <a16:creationId xmlns:a16="http://schemas.microsoft.com/office/drawing/2014/main" id="{0DB8375D-8B92-A652-D80A-72C76859396E}"/>
                </a:ext>
              </a:extLst>
            </p:cNvPr>
            <p:cNvSpPr txBox="1"/>
            <p:nvPr/>
          </p:nvSpPr>
          <p:spPr>
            <a:xfrm>
              <a:off x="2114282" y="121434"/>
              <a:ext cx="7265379"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G</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Ả</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N</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G</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Ĩ</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A</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T</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Ừ</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K</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Ó</a:t>
              </a:r>
              <a:r>
                <a:rPr kumimoji="0" lang="en-US" sz="6600" b="1" i="0" u="none" strike="noStrike" kern="1200" cap="none" spc="0" normalizeH="0" baseline="0" noProof="0">
                  <a:ln w="9525">
                    <a:solidFill>
                      <a:prstClr val="white"/>
                    </a:solidFill>
                    <a:prstDash val="solid"/>
                  </a:ln>
                  <a:solidFill>
                    <a:srgbClr val="77D460"/>
                  </a:solidFill>
                  <a:effectLst>
                    <a:outerShdw blurRad="38100" dist="38100" dir="2700000" algn="tl">
                      <a:srgbClr val="000000">
                        <a:alpha val="43137"/>
                      </a:srgbClr>
                    </a:outerShdw>
                  </a:effectLst>
                  <a:uLnTx/>
                  <a:uFillTx/>
                  <a:latin typeface="iCiel Pony" panose="02000000000000000000" pitchFamily="2" charset="0"/>
                  <a:ea typeface="LNTH-LuoLuoNotangYuanTi 1" pitchFamily="2" charset="-128"/>
                  <a:cs typeface="LNTH-LuoLuoNotangYuanTi 1" pitchFamily="2" charset="-128"/>
                </a:rPr>
                <a:t> </a:t>
              </a:r>
              <a:r>
                <a:rPr kumimoji="0" lang="en-US" sz="66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H</a:t>
              </a:r>
              <a:r>
                <a:rPr kumimoji="0" lang="en-US" sz="66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I</a:t>
              </a:r>
              <a:r>
                <a:rPr kumimoji="0" lang="en-US" sz="66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Ể</a:t>
              </a:r>
              <a:r>
                <a:rPr kumimoji="0" lang="en-US" sz="66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rPr>
                <a:t>U</a:t>
              </a:r>
              <a:endParaRPr kumimoji="0" lang="en-US" sz="66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LNTH-LuoLuoNotangYuanTi 1" pitchFamily="2" charset="-128"/>
                <a:cs typeface="LNTH-LuoLuoNotangYuanTi 1" pitchFamily="2" charset="-128"/>
              </a:endParaRPr>
            </a:p>
          </p:txBody>
        </p:sp>
      </p:grpSp>
      <p:sp>
        <p:nvSpPr>
          <p:cNvPr id="20" name="TextBox 6">
            <a:extLst>
              <a:ext uri="{FF2B5EF4-FFF2-40B4-BE49-F238E27FC236}">
                <a16:creationId xmlns:a16="http://schemas.microsoft.com/office/drawing/2014/main" id="{8FA41128-57C6-060A-8B42-A8221780CFB7}"/>
              </a:ext>
            </a:extLst>
          </p:cNvPr>
          <p:cNvSpPr txBox="1"/>
          <p:nvPr/>
        </p:nvSpPr>
        <p:spPr>
          <a:xfrm>
            <a:off x="1268357" y="1682593"/>
            <a:ext cx="9594084" cy="1446550"/>
          </a:xfrm>
          <a:prstGeom prst="rect">
            <a:avLst/>
          </a:prstGeom>
          <a:noFill/>
        </p:spPr>
        <p:txBody>
          <a:bodyPr wrap="square" rtlCol="0">
            <a:spAutoFit/>
          </a:bodyPr>
          <a:lstStyle/>
          <a:p>
            <a:pPr lvl="0" algn="just"/>
            <a:r>
              <a:rPr lang="vi-VN" sz="4400" b="1" dirty="0">
                <a:solidFill>
                  <a:srgbClr val="FF0066"/>
                </a:solidFill>
                <a:latin typeface="Calibri" panose="020F0502020204030204" pitchFamily="34" charset="0"/>
                <a:cs typeface="Calibri" panose="020F0502020204030204" pitchFamily="34" charset="0"/>
              </a:rPr>
              <a:t>Cụ đồ: </a:t>
            </a:r>
            <a:r>
              <a:rPr lang="vi-VN" sz="4400" b="1" dirty="0">
                <a:solidFill>
                  <a:prstClr val="black"/>
                </a:solidFill>
                <a:latin typeface="Calibri" panose="020F0502020204030204" pitchFamily="34" charset="0"/>
                <a:cs typeface="Calibri" panose="020F0502020204030204" pitchFamily="34" charset="0"/>
              </a:rPr>
              <a:t>thầy giáo già dạy chữ Nho thời trước.</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3" name="Hình ảnh 22" descr="Ảnh có chứa hình vẽ, Tác phẩm nghệ thuật của trẻ con, minh họa, phim hoạt hình&#10;&#10;Mô tả được tạo tự động">
            <a:extLst>
              <a:ext uri="{FF2B5EF4-FFF2-40B4-BE49-F238E27FC236}">
                <a16:creationId xmlns:a16="http://schemas.microsoft.com/office/drawing/2014/main" id="{F0F07658-EC9F-DFCB-55EE-6B9DFCC05B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247292" y="1390874"/>
            <a:ext cx="1111232" cy="996085"/>
          </a:xfrm>
          <a:prstGeom prst="rect">
            <a:avLst/>
          </a:prstGeom>
        </p:spPr>
      </p:pic>
      <p:pic>
        <p:nvPicPr>
          <p:cNvPr id="4098" name="Picture 2" descr="Ngày nhà giáo nghĩ về “Ông Đồ” xưa và nay | Giáo dục Việt Nam">
            <a:extLst>
              <a:ext uri="{FF2B5EF4-FFF2-40B4-BE49-F238E27FC236}">
                <a16:creationId xmlns:a16="http://schemas.microsoft.com/office/drawing/2014/main" id="{269282DA-56FF-6B1C-22E2-DB94E3D50E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858" y="2638003"/>
            <a:ext cx="5295901" cy="394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89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010733"/>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71A8E22-DE73-77A9-6AE6-019B87088D85}"/>
              </a:ext>
            </a:extLst>
          </p:cNvPr>
          <p:cNvPicPr>
            <a:picLocks noChangeAspect="1"/>
          </p:cNvPicPr>
          <p:nvPr/>
        </p:nvPicPr>
        <p:blipFill>
          <a:blip r:embed="rId3"/>
          <a:stretch>
            <a:fillRect/>
          </a:stretch>
        </p:blipFill>
        <p:spPr>
          <a:xfrm>
            <a:off x="1217794" y="222098"/>
            <a:ext cx="9608129" cy="1792379"/>
          </a:xfrm>
          <a:prstGeom prst="rect">
            <a:avLst/>
          </a:prstGeom>
        </p:spPr>
      </p:pic>
      <p:grpSp>
        <p:nvGrpSpPr>
          <p:cNvPr id="9" name="Group 7">
            <a:extLst>
              <a:ext uri="{FF2B5EF4-FFF2-40B4-BE49-F238E27FC236}">
                <a16:creationId xmlns:a16="http://schemas.microsoft.com/office/drawing/2014/main" id="{CF7312AB-E1AA-789D-A022-300CA554C2BA}"/>
              </a:ext>
            </a:extLst>
          </p:cNvPr>
          <p:cNvGrpSpPr/>
          <p:nvPr/>
        </p:nvGrpSpPr>
        <p:grpSpPr>
          <a:xfrm>
            <a:off x="677523" y="1446058"/>
            <a:ext cx="550481" cy="769442"/>
            <a:chOff x="5748902" y="4552484"/>
            <a:chExt cx="550481" cy="769442"/>
          </a:xfrm>
        </p:grpSpPr>
        <p:sp>
          <p:nvSpPr>
            <p:cNvPr id="10" name="TextBox 8">
              <a:extLst>
                <a:ext uri="{FF2B5EF4-FFF2-40B4-BE49-F238E27FC236}">
                  <a16:creationId xmlns:a16="http://schemas.microsoft.com/office/drawing/2014/main" id="{CF7CD4A3-252C-7931-1963-E1A2A735AE0D}"/>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Cambria" panose="02040503050406030204" pitchFamily="18" charset="0"/>
                  <a:ea typeface="Cambria" panose="02040503050406030204" pitchFamily="18" charset="0"/>
                </a:rPr>
                <a:t>1</a:t>
              </a:r>
              <a:endParaRPr lang="vi-VN" sz="44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1" name="TextBox 9">
              <a:extLst>
                <a:ext uri="{FF2B5EF4-FFF2-40B4-BE49-F238E27FC236}">
                  <a16:creationId xmlns:a16="http://schemas.microsoft.com/office/drawing/2014/main" id="{76C0D0C4-0790-0E96-AAA1-806CD5C308C2}"/>
                </a:ext>
              </a:extLst>
            </p:cNvPr>
            <p:cNvSpPr txBox="1"/>
            <p:nvPr/>
          </p:nvSpPr>
          <p:spPr>
            <a:xfrm rot="21418226">
              <a:off x="5748902" y="4552484"/>
              <a:ext cx="550481" cy="769441"/>
            </a:xfrm>
            <a:prstGeom prst="rect">
              <a:avLst/>
            </a:prstGeom>
            <a:noFill/>
          </p:spPr>
          <p:txBody>
            <a:bodyPr wrap="square" rtlCol="0">
              <a:spAutoFit/>
            </a:bodyPr>
            <a:lstStyle/>
            <a:p>
              <a:pPr algn="just"/>
              <a:r>
                <a:rPr lang="en-US" sz="4400" b="1">
                  <a:solidFill>
                    <a:srgbClr val="FF5050"/>
                  </a:solidFill>
                  <a:latin typeface="Cambria" panose="02040503050406030204" pitchFamily="18" charset="0"/>
                  <a:ea typeface="Cambria" panose="02040503050406030204" pitchFamily="18" charset="0"/>
                </a:rPr>
                <a:t>1</a:t>
              </a:r>
              <a:endParaRPr lang="vi-VN" sz="4400" b="1" dirty="0">
                <a:solidFill>
                  <a:srgbClr val="FF5050"/>
                </a:solidFill>
                <a:latin typeface="Cambria" panose="02040503050406030204" pitchFamily="18" charset="0"/>
                <a:ea typeface="Cambria" panose="02040503050406030204" pitchFamily="18" charset="0"/>
              </a:endParaRPr>
            </a:p>
          </p:txBody>
        </p:sp>
      </p:grpSp>
      <p:sp>
        <p:nvSpPr>
          <p:cNvPr id="12" name="Hộp Văn bản 55">
            <a:extLst>
              <a:ext uri="{FF2B5EF4-FFF2-40B4-BE49-F238E27FC236}">
                <a16:creationId xmlns:a16="http://schemas.microsoft.com/office/drawing/2014/main" id="{527B9017-FA6B-37B8-ABA6-6687F2358DFB}"/>
              </a:ext>
            </a:extLst>
          </p:cNvPr>
          <p:cNvSpPr txBox="1"/>
          <p:nvPr/>
        </p:nvSpPr>
        <p:spPr>
          <a:xfrm>
            <a:off x="1162549" y="1536908"/>
            <a:ext cx="10628569"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Đoạn mở đầu bài đọc giới thiệu những gì về thầy giáo Chu Văn An?</a:t>
            </a:r>
            <a:endParaRPr lang="en-US" sz="3000" dirty="0">
              <a:latin typeface="Cambria" panose="02040503050406030204" pitchFamily="18" charset="0"/>
              <a:ea typeface="Cambria" panose="02040503050406030204" pitchFamily="18" charset="0"/>
            </a:endParaRPr>
          </a:p>
        </p:txBody>
      </p:sp>
      <p:grpSp>
        <p:nvGrpSpPr>
          <p:cNvPr id="13" name="Group 7">
            <a:extLst>
              <a:ext uri="{FF2B5EF4-FFF2-40B4-BE49-F238E27FC236}">
                <a16:creationId xmlns:a16="http://schemas.microsoft.com/office/drawing/2014/main" id="{7BF98442-AE4F-BE12-CF54-EF27C1E1B92E}"/>
              </a:ext>
            </a:extLst>
          </p:cNvPr>
          <p:cNvGrpSpPr/>
          <p:nvPr/>
        </p:nvGrpSpPr>
        <p:grpSpPr>
          <a:xfrm>
            <a:off x="606176" y="2303359"/>
            <a:ext cx="556373" cy="718849"/>
            <a:chOff x="5743010" y="4572299"/>
            <a:chExt cx="556373" cy="718849"/>
          </a:xfrm>
        </p:grpSpPr>
        <p:sp>
          <p:nvSpPr>
            <p:cNvPr id="14" name="TextBox 8">
              <a:extLst>
                <a:ext uri="{FF2B5EF4-FFF2-40B4-BE49-F238E27FC236}">
                  <a16:creationId xmlns:a16="http://schemas.microsoft.com/office/drawing/2014/main" id="{7DF8796C-DC74-4EA8-7E36-8C50EF226527}"/>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2</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5" name="TextBox 9">
              <a:extLst>
                <a:ext uri="{FF2B5EF4-FFF2-40B4-BE49-F238E27FC236}">
                  <a16:creationId xmlns:a16="http://schemas.microsoft.com/office/drawing/2014/main" id="{37881FFC-6A98-A987-2ACA-BBE3DBAD7278}"/>
                </a:ext>
              </a:extLst>
            </p:cNvPr>
            <p:cNvSpPr txBox="1"/>
            <p:nvPr/>
          </p:nvSpPr>
          <p:spPr>
            <a:xfrm rot="21418226">
              <a:off x="5743010" y="4572299"/>
              <a:ext cx="550481" cy="707886"/>
            </a:xfrm>
            <a:prstGeom prst="rect">
              <a:avLst/>
            </a:prstGeom>
            <a:noFill/>
          </p:spPr>
          <p:txBody>
            <a:bodyPr wrap="square" rtlCol="0">
              <a:spAutoFit/>
            </a:bodyPr>
            <a:lstStyle/>
            <a:p>
              <a:pPr algn="just"/>
              <a:r>
                <a:rPr lang="en-US" sz="4000" b="1">
                  <a:solidFill>
                    <a:srgbClr val="FF5050"/>
                  </a:solidFill>
                  <a:latin typeface="Cambria" panose="02040503050406030204" pitchFamily="18" charset="0"/>
                  <a:ea typeface="Cambria" panose="02040503050406030204" pitchFamily="18" charset="0"/>
                </a:rPr>
                <a:t>2</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16" name="Hộp Văn bản 59">
            <a:extLst>
              <a:ext uri="{FF2B5EF4-FFF2-40B4-BE49-F238E27FC236}">
                <a16:creationId xmlns:a16="http://schemas.microsoft.com/office/drawing/2014/main" id="{6AA6CF57-3881-12BD-DD10-2325154FD77F}"/>
              </a:ext>
            </a:extLst>
          </p:cNvPr>
          <p:cNvSpPr txBox="1"/>
          <p:nvPr/>
        </p:nvSpPr>
        <p:spPr>
          <a:xfrm>
            <a:off x="1140169" y="2388003"/>
            <a:ext cx="10784101"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Tìm những chi tiết cho thấy các môn sinh rất kính trọng cụ giáo Chu.</a:t>
            </a:r>
            <a:endParaRPr lang="en-US" sz="3000" dirty="0">
              <a:latin typeface="Cambria" panose="02040503050406030204" pitchFamily="18" charset="0"/>
              <a:ea typeface="Cambria" panose="02040503050406030204" pitchFamily="18" charset="0"/>
            </a:endParaRPr>
          </a:p>
        </p:txBody>
      </p:sp>
      <p:grpSp>
        <p:nvGrpSpPr>
          <p:cNvPr id="17" name="Group 7">
            <a:extLst>
              <a:ext uri="{FF2B5EF4-FFF2-40B4-BE49-F238E27FC236}">
                <a16:creationId xmlns:a16="http://schemas.microsoft.com/office/drawing/2014/main" id="{0CE6906A-38F3-4783-38CC-02779E25EDA9}"/>
              </a:ext>
            </a:extLst>
          </p:cNvPr>
          <p:cNvGrpSpPr/>
          <p:nvPr/>
        </p:nvGrpSpPr>
        <p:grpSpPr>
          <a:xfrm>
            <a:off x="561109" y="3335698"/>
            <a:ext cx="615608" cy="731116"/>
            <a:chOff x="5748902" y="4560032"/>
            <a:chExt cx="615608" cy="731116"/>
          </a:xfrm>
        </p:grpSpPr>
        <p:sp>
          <p:nvSpPr>
            <p:cNvPr id="18" name="TextBox 8">
              <a:extLst>
                <a:ext uri="{FF2B5EF4-FFF2-40B4-BE49-F238E27FC236}">
                  <a16:creationId xmlns:a16="http://schemas.microsoft.com/office/drawing/2014/main" id="{EB7A93C0-1816-73CD-74A9-32E383910E27}"/>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3</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9" name="TextBox 9">
              <a:extLst>
                <a:ext uri="{FF2B5EF4-FFF2-40B4-BE49-F238E27FC236}">
                  <a16:creationId xmlns:a16="http://schemas.microsoft.com/office/drawing/2014/main" id="{20530628-7B28-4928-AF95-22F9B174AE54}"/>
                </a:ext>
              </a:extLst>
            </p:cNvPr>
            <p:cNvSpPr txBox="1"/>
            <p:nvPr/>
          </p:nvSpPr>
          <p:spPr>
            <a:xfrm rot="21418226">
              <a:off x="5760281" y="4560032"/>
              <a:ext cx="604229" cy="707886"/>
            </a:xfrm>
            <a:prstGeom prst="rect">
              <a:avLst/>
            </a:prstGeom>
            <a:noFill/>
          </p:spPr>
          <p:txBody>
            <a:bodyPr wrap="square" rtlCol="0">
              <a:spAutoFit/>
            </a:bodyPr>
            <a:lstStyle/>
            <a:p>
              <a:pPr algn="just"/>
              <a:r>
                <a:rPr lang="en-US" sz="4000" b="1">
                  <a:solidFill>
                    <a:srgbClr val="FF5050"/>
                  </a:solidFill>
                  <a:latin typeface="Cambria" panose="02040503050406030204" pitchFamily="18" charset="0"/>
                  <a:ea typeface="Cambria" panose="02040503050406030204" pitchFamily="18" charset="0"/>
                </a:rPr>
                <a:t>3</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0" name="Hộp Văn bản 63">
            <a:extLst>
              <a:ext uri="{FF2B5EF4-FFF2-40B4-BE49-F238E27FC236}">
                <a16:creationId xmlns:a16="http://schemas.microsoft.com/office/drawing/2014/main" id="{848AB968-5920-39E9-3F69-28D3E005A3C2}"/>
              </a:ext>
            </a:extLst>
          </p:cNvPr>
          <p:cNvSpPr txBox="1"/>
          <p:nvPr/>
        </p:nvSpPr>
        <p:spPr>
          <a:xfrm>
            <a:off x="1206418" y="3282949"/>
            <a:ext cx="10673114"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Hình ảnh cụ giáo Chu dẫn theo các môn sinh tới thăm người thầy dạy vỡ lòng của cụ nói lên điều gì?</a:t>
            </a:r>
            <a:endParaRPr lang="en-US" sz="3000" dirty="0">
              <a:latin typeface="Cambria" panose="02040503050406030204" pitchFamily="18" charset="0"/>
              <a:ea typeface="Cambria" panose="02040503050406030204" pitchFamily="18" charset="0"/>
            </a:endParaRPr>
          </a:p>
        </p:txBody>
      </p:sp>
      <p:grpSp>
        <p:nvGrpSpPr>
          <p:cNvPr id="21" name="Group 7">
            <a:extLst>
              <a:ext uri="{FF2B5EF4-FFF2-40B4-BE49-F238E27FC236}">
                <a16:creationId xmlns:a16="http://schemas.microsoft.com/office/drawing/2014/main" id="{7A8D4844-B354-45A6-1773-A02466817CD7}"/>
              </a:ext>
            </a:extLst>
          </p:cNvPr>
          <p:cNvGrpSpPr/>
          <p:nvPr/>
        </p:nvGrpSpPr>
        <p:grpSpPr>
          <a:xfrm>
            <a:off x="554203" y="4225582"/>
            <a:ext cx="604229" cy="727130"/>
            <a:chOff x="5734161" y="4583262"/>
            <a:chExt cx="604229" cy="727130"/>
          </a:xfrm>
        </p:grpSpPr>
        <p:sp>
          <p:nvSpPr>
            <p:cNvPr id="22" name="TextBox 8">
              <a:extLst>
                <a:ext uri="{FF2B5EF4-FFF2-40B4-BE49-F238E27FC236}">
                  <a16:creationId xmlns:a16="http://schemas.microsoft.com/office/drawing/2014/main" id="{16B88CAB-8927-36C6-19A8-94B5B86166D9}"/>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4</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23" name="TextBox 9">
              <a:extLst>
                <a:ext uri="{FF2B5EF4-FFF2-40B4-BE49-F238E27FC236}">
                  <a16:creationId xmlns:a16="http://schemas.microsoft.com/office/drawing/2014/main" id="{7775CD5B-623D-36A0-D0AB-A54D200AA7B3}"/>
                </a:ext>
              </a:extLst>
            </p:cNvPr>
            <p:cNvSpPr txBox="1"/>
            <p:nvPr/>
          </p:nvSpPr>
          <p:spPr>
            <a:xfrm rot="21418226">
              <a:off x="5734161" y="4602506"/>
              <a:ext cx="604229" cy="707886"/>
            </a:xfrm>
            <a:prstGeom prst="rect">
              <a:avLst/>
            </a:prstGeom>
            <a:noFill/>
          </p:spPr>
          <p:txBody>
            <a:bodyPr wrap="square" rtlCol="0">
              <a:spAutoFit/>
            </a:bodyPr>
            <a:lstStyle/>
            <a:p>
              <a:pPr algn="just"/>
              <a:r>
                <a:rPr lang="en-US" sz="4000" b="1" dirty="0">
                  <a:solidFill>
                    <a:srgbClr val="FF5050"/>
                  </a:solidFill>
                  <a:latin typeface="Cambria" panose="02040503050406030204" pitchFamily="18" charset="0"/>
                  <a:ea typeface="Cambria" panose="02040503050406030204" pitchFamily="18" charset="0"/>
                </a:rPr>
                <a:t>4</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4" name="Hộp Văn bản 67">
            <a:extLst>
              <a:ext uri="{FF2B5EF4-FFF2-40B4-BE49-F238E27FC236}">
                <a16:creationId xmlns:a16="http://schemas.microsoft.com/office/drawing/2014/main" id="{9E4739A3-C481-9146-2988-43B30180A9DA}"/>
              </a:ext>
            </a:extLst>
          </p:cNvPr>
          <p:cNvSpPr txBox="1"/>
          <p:nvPr/>
        </p:nvSpPr>
        <p:spPr>
          <a:xfrm>
            <a:off x="1208369" y="4321770"/>
            <a:ext cx="10473578"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Những hành động nào thể hiện tình cảm của cụ giáo Chu đối với người thầy của mình?</a:t>
            </a:r>
            <a:endParaRPr lang="en-US" sz="3000" dirty="0">
              <a:latin typeface="Cambria" panose="02040503050406030204" pitchFamily="18" charset="0"/>
              <a:ea typeface="Cambria" panose="02040503050406030204" pitchFamily="18" charset="0"/>
            </a:endParaRPr>
          </a:p>
        </p:txBody>
      </p:sp>
      <p:grpSp>
        <p:nvGrpSpPr>
          <p:cNvPr id="25" name="Group 7">
            <a:extLst>
              <a:ext uri="{FF2B5EF4-FFF2-40B4-BE49-F238E27FC236}">
                <a16:creationId xmlns:a16="http://schemas.microsoft.com/office/drawing/2014/main" id="{FD03D8BE-0E5A-4412-82A5-A960F99C839C}"/>
              </a:ext>
            </a:extLst>
          </p:cNvPr>
          <p:cNvGrpSpPr/>
          <p:nvPr/>
        </p:nvGrpSpPr>
        <p:grpSpPr>
          <a:xfrm>
            <a:off x="554203" y="5251192"/>
            <a:ext cx="604229" cy="727130"/>
            <a:chOff x="5734161" y="4583262"/>
            <a:chExt cx="604229" cy="727130"/>
          </a:xfrm>
        </p:grpSpPr>
        <p:sp>
          <p:nvSpPr>
            <p:cNvPr id="26" name="TextBox 8">
              <a:extLst>
                <a:ext uri="{FF2B5EF4-FFF2-40B4-BE49-F238E27FC236}">
                  <a16:creationId xmlns:a16="http://schemas.microsoft.com/office/drawing/2014/main" id="{A7653F9F-14E4-7A5A-BE44-F29589D3BA6C}"/>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4</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27" name="TextBox 9">
              <a:extLst>
                <a:ext uri="{FF2B5EF4-FFF2-40B4-BE49-F238E27FC236}">
                  <a16:creationId xmlns:a16="http://schemas.microsoft.com/office/drawing/2014/main" id="{9461A89C-F890-94DB-1281-58644B286D62}"/>
                </a:ext>
              </a:extLst>
            </p:cNvPr>
            <p:cNvSpPr txBox="1"/>
            <p:nvPr/>
          </p:nvSpPr>
          <p:spPr>
            <a:xfrm rot="21418226">
              <a:off x="5734161" y="4602506"/>
              <a:ext cx="604229" cy="707886"/>
            </a:xfrm>
            <a:prstGeom prst="rect">
              <a:avLst/>
            </a:prstGeom>
            <a:noFill/>
          </p:spPr>
          <p:txBody>
            <a:bodyPr wrap="square" rtlCol="0">
              <a:spAutoFit/>
            </a:bodyPr>
            <a:lstStyle/>
            <a:p>
              <a:pPr algn="just"/>
              <a:r>
                <a:rPr lang="en-US" sz="4000" b="1" dirty="0">
                  <a:solidFill>
                    <a:srgbClr val="FF5050"/>
                  </a:solidFill>
                  <a:latin typeface="Cambria" panose="02040503050406030204" pitchFamily="18" charset="0"/>
                  <a:ea typeface="Cambria" panose="02040503050406030204" pitchFamily="18" charset="0"/>
                </a:rPr>
                <a:t>5</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8" name="Hộp Văn bản 67">
            <a:extLst>
              <a:ext uri="{FF2B5EF4-FFF2-40B4-BE49-F238E27FC236}">
                <a16:creationId xmlns:a16="http://schemas.microsoft.com/office/drawing/2014/main" id="{18C50123-CA02-9FD3-438D-5BE1FA9F4084}"/>
              </a:ext>
            </a:extLst>
          </p:cNvPr>
          <p:cNvSpPr txBox="1"/>
          <p:nvPr/>
        </p:nvSpPr>
        <p:spPr>
          <a:xfrm>
            <a:off x="1208369" y="5347380"/>
            <a:ext cx="10473578" cy="553998"/>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Em học được điều gì từ câu chuyện trên?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76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4"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86505" y="837841"/>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4"/>
          <a:stretch>
            <a:fillRect/>
          </a:stretch>
        </p:blipFill>
        <p:spPr>
          <a:xfrm>
            <a:off x="794120" y="2252196"/>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837841"/>
            <a:ext cx="9772241" cy="1077218"/>
          </a:xfrm>
          <a:prstGeom prst="rect">
            <a:avLst/>
          </a:prstGeom>
          <a:noFill/>
        </p:spPr>
        <p:txBody>
          <a:bodyPr wrap="square">
            <a:spAutoFit/>
          </a:bodyPr>
          <a:lstStyle/>
          <a:p>
            <a:pPr algn="just"/>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Đoạn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thiệu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những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về</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giáo</a:t>
            </a:r>
            <a:r>
              <a:rPr lang="en-US" sz="3200" b="1" dirty="0">
                <a:latin typeface="Cambria" panose="02040503050406030204" pitchFamily="18" charset="0"/>
                <a:ea typeface="Cambria" panose="02040503050406030204" pitchFamily="18" charset="0"/>
              </a:rPr>
              <a:t> Chu Văn An?</a:t>
            </a: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1656039" y="2125077"/>
            <a:ext cx="9772241" cy="3416320"/>
          </a:xfrm>
          <a:prstGeom prst="rect">
            <a:avLst/>
          </a:prstGeom>
          <a:noFill/>
        </p:spPr>
        <p:txBody>
          <a:bodyPr wrap="square">
            <a:spAutoFit/>
          </a:bodyPr>
          <a:lstStyle/>
          <a:p>
            <a:pPr algn="just"/>
            <a:r>
              <a:rPr lang="vi-VN" sz="3600" b="1" dirty="0">
                <a:solidFill>
                  <a:srgbClr val="FF0066"/>
                </a:solidFill>
                <a:latin typeface="Cambria" panose="02040503050406030204" pitchFamily="18" charset="0"/>
                <a:ea typeface="Cambria" panose="02040503050406030204" pitchFamily="18" charset="0"/>
                <a:cs typeface="Calibri" panose="020F0502020204030204" pitchFamily="34" charset="0"/>
              </a:rPr>
              <a:t>Chu Văn An là một nhà giáo nổi tiếng đời Trần. Cụ đỗ cao nhưng không làm quan mà mở trường dạy học ở quê nhằm truyền bá đạo lí và đào tạo nhân tài cho đất nước. Trường của cụ rất đông học trò và nhiều người đã trở thành những nhân vật nổi tiếng.</a:t>
            </a:r>
            <a:endParaRPr lang="en-US" sz="3600" b="1" dirty="0">
              <a:solidFill>
                <a:srgbClr val="FF0066"/>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8671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358254"/>
            <a:ext cx="11591778" cy="6141492"/>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86505" y="677480"/>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4"/>
          <a:stretch>
            <a:fillRect/>
          </a:stretch>
        </p:blipFill>
        <p:spPr>
          <a:xfrm>
            <a:off x="255441" y="1781005"/>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484333"/>
            <a:ext cx="9772241" cy="1200329"/>
          </a:xfrm>
          <a:prstGeom prst="rect">
            <a:avLst/>
          </a:prstGeom>
          <a:noFill/>
        </p:spPr>
        <p:txBody>
          <a:bodyPr wrap="square">
            <a:spAutoFit/>
          </a:bodyPr>
          <a:lstStyle/>
          <a:p>
            <a:pPr algn="just"/>
            <a:r>
              <a:rPr lang="en-US" sz="3600" b="1" dirty="0">
                <a:latin typeface="Cambria" panose="02040503050406030204" pitchFamily="18" charset="0"/>
                <a:ea typeface="Cambria" panose="02040503050406030204" pitchFamily="18" charset="0"/>
              </a:rPr>
              <a:t>2. </a:t>
            </a: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chi </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thấy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môn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rất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kính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trọng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cụ</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giáo</a:t>
            </a:r>
            <a:r>
              <a:rPr lang="en-US" sz="3600" b="1" dirty="0">
                <a:latin typeface="Cambria" panose="02040503050406030204" pitchFamily="18" charset="0"/>
                <a:ea typeface="Cambria" panose="02040503050406030204" pitchFamily="18" charset="0"/>
              </a:rPr>
              <a:t> Chu.</a:t>
            </a: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1143004" y="1878218"/>
            <a:ext cx="9891580" cy="3970318"/>
          </a:xfrm>
          <a:prstGeom prst="rect">
            <a:avLst/>
          </a:prstGeom>
          <a:noFill/>
        </p:spPr>
        <p:txBody>
          <a:bodyPr wrap="square">
            <a:spAutoFit/>
          </a:bodyPr>
          <a:lstStyle/>
          <a:p>
            <a:pPr marL="571500" indent="-571500" algn="just">
              <a:buFont typeface="Arial" panose="020B0604020202020204" pitchFamily="34" charset="0"/>
              <a:buChar char="•"/>
            </a:pPr>
            <a:r>
              <a:rPr lang="vi-VN" sz="3600" dirty="0">
                <a:solidFill>
                  <a:srgbClr val="FF0066"/>
                </a:solidFill>
                <a:latin typeface="Cambria" panose="02040503050406030204" pitchFamily="18" charset="0"/>
                <a:ea typeface="Cambria" panose="02040503050406030204" pitchFamily="18" charset="0"/>
                <a:cs typeface="Calibri" panose="020F0502020204030204" pitchFamily="34" charset="0"/>
              </a:rPr>
              <a:t>Ngay từ sáng sớm, các môn sinh đã tề tựu trước sân nhà cụ giáo Chu để mừng thọ thầy;</a:t>
            </a:r>
            <a:endParaRPr lang="en-US" sz="3600" dirty="0">
              <a:solidFill>
                <a:srgbClr val="FF0066"/>
              </a:solidFill>
              <a:latin typeface="Cambria" panose="02040503050406030204" pitchFamily="18" charset="0"/>
              <a:ea typeface="Cambria" panose="02040503050406030204" pitchFamily="18" charset="0"/>
              <a:cs typeface="Calibri" panose="020F0502020204030204" pitchFamily="34" charset="0"/>
            </a:endParaRPr>
          </a:p>
          <a:p>
            <a:pPr marL="571500" indent="-571500" algn="just">
              <a:buFont typeface="Arial" panose="020B0604020202020204" pitchFamily="34" charset="0"/>
              <a:buChar char="•"/>
            </a:pPr>
            <a:r>
              <a:rPr lang="vi-VN" sz="3600" dirty="0">
                <a:solidFill>
                  <a:srgbClr val="FF0066"/>
                </a:solidFill>
                <a:latin typeface="Cambria" panose="02040503050406030204" pitchFamily="18" charset="0"/>
                <a:ea typeface="Cambria" panose="02040503050406030204" pitchFamily="18" charset="0"/>
                <a:cs typeface="Calibri" panose="020F0502020204030204" pitchFamily="34" charset="0"/>
              </a:rPr>
              <a:t>Họ dâng biếu cụ những cuốn sách quý do chính họ sưu tầm và chép lại;</a:t>
            </a:r>
            <a:endParaRPr lang="en-US" sz="3600" dirty="0">
              <a:solidFill>
                <a:srgbClr val="FF0066"/>
              </a:solidFill>
              <a:latin typeface="Cambria" panose="02040503050406030204" pitchFamily="18" charset="0"/>
              <a:ea typeface="Cambria" panose="02040503050406030204" pitchFamily="18" charset="0"/>
              <a:cs typeface="Calibri" panose="020F0502020204030204" pitchFamily="34" charset="0"/>
            </a:endParaRPr>
          </a:p>
          <a:p>
            <a:pPr marL="571500" indent="-571500" algn="just">
              <a:buFont typeface="Arial" panose="020B0604020202020204" pitchFamily="34" charset="0"/>
              <a:buChar char="•"/>
            </a:pPr>
            <a:r>
              <a:rPr lang="vi-VN" sz="3600" dirty="0">
                <a:solidFill>
                  <a:srgbClr val="FF0066"/>
                </a:solidFill>
                <a:latin typeface="Cambria" panose="02040503050406030204" pitchFamily="18" charset="0"/>
                <a:ea typeface="Cambria" panose="02040503050406030204" pitchFamily="18" charset="0"/>
                <a:cs typeface="Calibri" panose="020F0502020204030204" pitchFamily="34" charset="0"/>
              </a:rPr>
              <a:t>Họ dạ ran khi cụ giáo Chu mời họ cùng tới thăm một người mà cụ mang ơn sâu nặng; Họ kính cẩn đi theo sau cụ.</a:t>
            </a:r>
          </a:p>
        </p:txBody>
      </p:sp>
    </p:spTree>
    <p:extLst>
      <p:ext uri="{BB962C8B-B14F-4D97-AF65-F5344CB8AC3E}">
        <p14:creationId xmlns:p14="http://schemas.microsoft.com/office/powerpoint/2010/main" val="842990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358254"/>
            <a:ext cx="11591778" cy="6141492"/>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86505" y="677480"/>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4"/>
          <a:stretch>
            <a:fillRect/>
          </a:stretch>
        </p:blipFill>
        <p:spPr>
          <a:xfrm>
            <a:off x="0" y="2114638"/>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484333"/>
            <a:ext cx="9772241" cy="1754326"/>
          </a:xfrm>
          <a:prstGeom prst="rect">
            <a:avLst/>
          </a:prstGeom>
          <a:noFill/>
        </p:spPr>
        <p:txBody>
          <a:bodyPr wrap="square">
            <a:spAutoFit/>
          </a:bodyPr>
          <a:lstStyle/>
          <a:p>
            <a:pPr lvl="0" algn="just"/>
            <a:r>
              <a:rPr lang="vi-VN" sz="3600" b="1" dirty="0">
                <a:solidFill>
                  <a:prstClr val="black"/>
                </a:solidFill>
                <a:latin typeface="Cambria" panose="02040503050406030204" pitchFamily="18" charset="0"/>
                <a:ea typeface="Cambria" panose="02040503050406030204" pitchFamily="18" charset="0"/>
              </a:rPr>
              <a:t>Hình ảnh cụ giáo Chu dẫn theo các môn sinh tới thăm người thầy dạy vỡ lòng của cụ nói lên điều gì?</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766119" y="2211851"/>
            <a:ext cx="10960443" cy="4031873"/>
          </a:xfrm>
          <a:prstGeom prst="rect">
            <a:avLst/>
          </a:prstGeom>
          <a:noFill/>
        </p:spPr>
        <p:txBody>
          <a:bodyPr wrap="square">
            <a:spAutoFit/>
          </a:bodyPr>
          <a:lstStyle/>
          <a:p>
            <a:pPr lvl="0" algn="just"/>
            <a:r>
              <a:rPr lang="vi-VN" sz="3200" dirty="0">
                <a:solidFill>
                  <a:srgbClr val="FF0066"/>
                </a:solidFill>
                <a:latin typeface="Cambria" panose="02040503050406030204" pitchFamily="18" charset="0"/>
                <a:ea typeface="Cambria" panose="02040503050406030204" pitchFamily="18" charset="0"/>
                <a:cs typeface="Calibri" panose="020F0502020204030204" pitchFamily="34" charset="0"/>
              </a:rPr>
              <a:t>Hình ảnh cụ giáo Chu dẫn theo các môn sinh tới thăm người thầy dạy vỡ lòng của cụ nói lên: </a:t>
            </a:r>
            <a:r>
              <a:rPr lang="vi-VN" sz="3200" i="1" dirty="0">
                <a:solidFill>
                  <a:srgbClr val="FF0066"/>
                </a:solidFill>
                <a:latin typeface="Cambria" panose="02040503050406030204" pitchFamily="18" charset="0"/>
                <a:ea typeface="Cambria" panose="02040503050406030204" pitchFamily="18" charset="0"/>
                <a:cs typeface="Calibri" panose="020F0502020204030204" pitchFamily="34" charset="0"/>
              </a:rPr>
              <a:t>cụ Chu cũng là người rất tôn sư trọng đạo. Giống như những môn sinh đến thăm mình, cụ Chu cũng muốn đến thăm người thầy của chính mình. Cụ hiểu để có được bản thân của hiện tại, dạy dỗ và mang đến thành công cho nhiều người trò là nhờ người thầy đã dạy cho cụ ngày xưa. Cụ luôn biết ơn và ghi nhớ vì vậy cụ mong muốn các môn sinh của mình cũng biết và tôn trọng người thầy vỡ lòng của cụ.</a:t>
            </a:r>
            <a:endParaRPr kumimoji="0" lang="vi-VN" sz="3200" b="0"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022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17536D3E-1D1B-54D0-DC2C-90A955728596}"/>
              </a:ext>
            </a:extLst>
          </p:cNvPr>
          <p:cNvSpPr/>
          <p:nvPr/>
        </p:nvSpPr>
        <p:spPr>
          <a:xfrm>
            <a:off x="464024" y="337625"/>
            <a:ext cx="11313994" cy="6022232"/>
          </a:xfrm>
          <a:prstGeom prst="roundRect">
            <a:avLst>
              <a:gd name="adj" fmla="val 11589"/>
            </a:avLst>
          </a:prstGeom>
          <a:solidFill>
            <a:schemeClr val="bg1">
              <a:alpha val="91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grpSp>
        <p:nvGrpSpPr>
          <p:cNvPr id="9" name="Group 5">
            <a:extLst>
              <a:ext uri="{FF2B5EF4-FFF2-40B4-BE49-F238E27FC236}">
                <a16:creationId xmlns:a16="http://schemas.microsoft.com/office/drawing/2014/main" id="{99115D27-E6CA-A301-2764-B177B7A371EE}"/>
              </a:ext>
            </a:extLst>
          </p:cNvPr>
          <p:cNvGrpSpPr/>
          <p:nvPr/>
        </p:nvGrpSpPr>
        <p:grpSpPr>
          <a:xfrm>
            <a:off x="916446" y="1666585"/>
            <a:ext cx="3172408" cy="1636095"/>
            <a:chOff x="139959" y="1387023"/>
            <a:chExt cx="3172408" cy="1636095"/>
          </a:xfrm>
        </p:grpSpPr>
        <p:sp>
          <p:nvSpPr>
            <p:cNvPr id="10" name="Rectangle: Rounded Corners 14">
              <a:extLst>
                <a:ext uri="{FF2B5EF4-FFF2-40B4-BE49-F238E27FC236}">
                  <a16:creationId xmlns:a16="http://schemas.microsoft.com/office/drawing/2014/main" id="{04722EB7-0AB0-2A7D-D3E3-2D22A8B09C19}"/>
                </a:ext>
              </a:extLst>
            </p:cNvPr>
            <p:cNvSpPr/>
            <p:nvPr/>
          </p:nvSpPr>
          <p:spPr>
            <a:xfrm>
              <a:off x="456732" y="18605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Cambria" panose="02040503050406030204" pitchFamily="18" charset="0"/>
                  <a:ea typeface="Cambria" panose="02040503050406030204" pitchFamily="18" charset="0"/>
                </a:rPr>
                <a:t>Mắt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dõi</a:t>
              </a:r>
              <a:endParaRPr lang="en-US" sz="4800" b="1"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55839894-A1A7-9F2C-BDB5-CA88BB9812C8}"/>
                </a:ext>
              </a:extLst>
            </p:cNvPr>
            <p:cNvPicPr>
              <a:picLocks noChangeAspect="1"/>
            </p:cNvPicPr>
            <p:nvPr/>
          </p:nvPicPr>
          <p:blipFill>
            <a:blip r:embed="rId4"/>
            <a:stretch>
              <a:fillRect/>
            </a:stretch>
          </p:blipFill>
          <p:spPr>
            <a:xfrm>
              <a:off x="139959" y="1387023"/>
              <a:ext cx="947057" cy="947057"/>
            </a:xfrm>
            <a:prstGeom prst="rect">
              <a:avLst/>
            </a:prstGeom>
          </p:spPr>
        </p:pic>
      </p:grpSp>
      <p:grpSp>
        <p:nvGrpSpPr>
          <p:cNvPr id="12" name="Group 11">
            <a:extLst>
              <a:ext uri="{FF2B5EF4-FFF2-40B4-BE49-F238E27FC236}">
                <a16:creationId xmlns:a16="http://schemas.microsoft.com/office/drawing/2014/main" id="{0FF09120-B35A-967B-2F1B-C169801FC515}"/>
              </a:ext>
            </a:extLst>
          </p:cNvPr>
          <p:cNvGrpSpPr/>
          <p:nvPr/>
        </p:nvGrpSpPr>
        <p:grpSpPr>
          <a:xfrm>
            <a:off x="4231483" y="1743222"/>
            <a:ext cx="3397434" cy="1559458"/>
            <a:chOff x="4424729" y="3902060"/>
            <a:chExt cx="3397434" cy="1559458"/>
          </a:xfrm>
        </p:grpSpPr>
        <p:sp>
          <p:nvSpPr>
            <p:cNvPr id="13" name="Rectangle: Rounded Corners 20">
              <a:extLst>
                <a:ext uri="{FF2B5EF4-FFF2-40B4-BE49-F238E27FC236}">
                  <a16:creationId xmlns:a16="http://schemas.microsoft.com/office/drawing/2014/main" id="{796AB9C1-04A9-9E89-0D9A-871BCDCAC2EE}"/>
                </a:ext>
              </a:extLst>
            </p:cNvPr>
            <p:cNvSpPr/>
            <p:nvPr/>
          </p:nvSpPr>
          <p:spPr>
            <a:xfrm>
              <a:off x="4966528" y="42989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Cambria" panose="02040503050406030204" pitchFamily="18" charset="0"/>
                  <a:ea typeface="Cambria" panose="02040503050406030204" pitchFamily="18" charset="0"/>
                </a:rPr>
                <a:t>Tai </a:t>
              </a:r>
              <a:r>
                <a:rPr lang="en-US" sz="4800" b="1" dirty="0" err="1">
                  <a:solidFill>
                    <a:srgbClr val="002060"/>
                  </a:solidFill>
                  <a:latin typeface="Cambria" panose="02040503050406030204" pitchFamily="18" charset="0"/>
                  <a:ea typeface="Cambria" panose="02040503050406030204" pitchFamily="18" charset="0"/>
                </a:rPr>
                <a:t>nghe</a:t>
              </a:r>
              <a:endParaRPr lang="en-US" sz="4800" b="1" dirty="0">
                <a:solidFill>
                  <a:srgbClr val="00206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3D0411E4-DF43-1676-D51B-D57C3B6F4080}"/>
                </a:ext>
              </a:extLst>
            </p:cNvPr>
            <p:cNvPicPr>
              <a:picLocks noChangeAspect="1"/>
            </p:cNvPicPr>
            <p:nvPr/>
          </p:nvPicPr>
          <p:blipFill>
            <a:blip r:embed="rId5"/>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729AC7D-D026-BAFC-C019-097143487F28}"/>
              </a:ext>
            </a:extLst>
          </p:cNvPr>
          <p:cNvGrpSpPr/>
          <p:nvPr/>
        </p:nvGrpSpPr>
        <p:grpSpPr>
          <a:xfrm>
            <a:off x="7831878" y="1927802"/>
            <a:ext cx="3329164" cy="1371679"/>
            <a:chOff x="8110962" y="1828720"/>
            <a:chExt cx="3329164" cy="1371679"/>
          </a:xfrm>
        </p:grpSpPr>
        <p:sp>
          <p:nvSpPr>
            <p:cNvPr id="16" name="Rectangle: Rounded Corners 26">
              <a:extLst>
                <a:ext uri="{FF2B5EF4-FFF2-40B4-BE49-F238E27FC236}">
                  <a16:creationId xmlns:a16="http://schemas.microsoft.com/office/drawing/2014/main" id="{0DC828CE-AE2A-BD9E-6F97-A027135A37D4}"/>
                </a:ext>
              </a:extLst>
            </p:cNvPr>
            <p:cNvSpPr/>
            <p:nvPr/>
          </p:nvSpPr>
          <p:spPr>
            <a:xfrm>
              <a:off x="8584491" y="2037833"/>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Cambria" panose="02040503050406030204" pitchFamily="18" charset="0"/>
                  <a:ea typeface="Cambria" panose="02040503050406030204" pitchFamily="18" charset="0"/>
                </a:rPr>
                <a:t>Tay </a:t>
              </a:r>
              <a:r>
                <a:rPr lang="en-US" sz="4800" b="1" dirty="0" err="1">
                  <a:solidFill>
                    <a:srgbClr val="002060"/>
                  </a:solidFill>
                  <a:latin typeface="Cambria" panose="02040503050406030204" pitchFamily="18" charset="0"/>
                  <a:ea typeface="Cambria" panose="02040503050406030204" pitchFamily="18" charset="0"/>
                </a:rPr>
                <a:t>dò</a:t>
              </a:r>
              <a:endParaRPr lang="en-US" sz="4800" b="1" dirty="0">
                <a:solidFill>
                  <a:srgbClr val="002060"/>
                </a:solidFill>
                <a:latin typeface="Cambria" panose="02040503050406030204" pitchFamily="18" charset="0"/>
                <a:ea typeface="Cambria" panose="02040503050406030204" pitchFamily="18" charset="0"/>
              </a:endParaRPr>
            </a:p>
          </p:txBody>
        </p:sp>
        <p:pic>
          <p:nvPicPr>
            <p:cNvPr id="18" name="Picture 16">
              <a:extLst>
                <a:ext uri="{FF2B5EF4-FFF2-40B4-BE49-F238E27FC236}">
                  <a16:creationId xmlns:a16="http://schemas.microsoft.com/office/drawing/2014/main" id="{E894859E-DBD5-16CF-1075-6B75EDA8F3CD}"/>
                </a:ext>
              </a:extLst>
            </p:cNvPr>
            <p:cNvPicPr>
              <a:picLocks noChangeAspect="1"/>
            </p:cNvPicPr>
            <p:nvPr/>
          </p:nvPicPr>
          <p:blipFill>
            <a:blip r:embed="rId6"/>
            <a:stretch>
              <a:fillRect/>
            </a:stretch>
          </p:blipFill>
          <p:spPr>
            <a:xfrm>
              <a:off x="8110962" y="1828720"/>
              <a:ext cx="1023707" cy="1023707"/>
            </a:xfrm>
            <a:prstGeom prst="rect">
              <a:avLst/>
            </a:prstGeom>
          </p:spPr>
        </p:pic>
      </p:grpSp>
      <p:grpSp>
        <p:nvGrpSpPr>
          <p:cNvPr id="19" name="Group 35">
            <a:extLst>
              <a:ext uri="{FF2B5EF4-FFF2-40B4-BE49-F238E27FC236}">
                <a16:creationId xmlns:a16="http://schemas.microsoft.com/office/drawing/2014/main" id="{780E1780-289F-CA8F-A4F2-CABD66227F02}"/>
              </a:ext>
            </a:extLst>
          </p:cNvPr>
          <p:cNvGrpSpPr/>
          <p:nvPr/>
        </p:nvGrpSpPr>
        <p:grpSpPr>
          <a:xfrm>
            <a:off x="3937123" y="3372315"/>
            <a:ext cx="4600214" cy="3462362"/>
            <a:chOff x="3853543" y="4366486"/>
            <a:chExt cx="3728365" cy="2664818"/>
          </a:xfrm>
        </p:grpSpPr>
        <p:pic>
          <p:nvPicPr>
            <p:cNvPr id="20" name="Picture 23">
              <a:extLst>
                <a:ext uri="{FF2B5EF4-FFF2-40B4-BE49-F238E27FC236}">
                  <a16:creationId xmlns:a16="http://schemas.microsoft.com/office/drawing/2014/main" id="{AF2333D8-663C-F9FD-33AD-1C938BE76BBA}"/>
                </a:ext>
              </a:extLst>
            </p:cNvPr>
            <p:cNvPicPr>
              <a:picLocks noChangeAspect="1"/>
            </p:cNvPicPr>
            <p:nvPr/>
          </p:nvPicPr>
          <p:blipFill>
            <a:blip r:embed="rId7"/>
            <a:srcRect/>
            <a:stretch>
              <a:fillRect/>
            </a:stretch>
          </p:blipFill>
          <p:spPr>
            <a:xfrm>
              <a:off x="5564497" y="4453584"/>
              <a:ext cx="2017411" cy="2557225"/>
            </a:xfrm>
            <a:prstGeom prst="rect">
              <a:avLst/>
            </a:prstGeom>
          </p:spPr>
        </p:pic>
        <p:pic>
          <p:nvPicPr>
            <p:cNvPr id="21" name="Picture 2">
              <a:extLst>
                <a:ext uri="{FF2B5EF4-FFF2-40B4-BE49-F238E27FC236}">
                  <a16:creationId xmlns:a16="http://schemas.microsoft.com/office/drawing/2014/main" id="{47B0A7D5-593E-4FC6-2C42-3721535A353F}"/>
                </a:ext>
              </a:extLst>
            </p:cNvPr>
            <p:cNvPicPr>
              <a:picLocks noChangeAspect="1"/>
            </p:cNvPicPr>
            <p:nvPr/>
          </p:nvPicPr>
          <p:blipFill>
            <a:blip r:embed="rId8"/>
            <a:srcRect/>
            <a:stretch>
              <a:fillRect/>
            </a:stretch>
          </p:blipFill>
          <p:spPr>
            <a:xfrm>
              <a:off x="3853543" y="4366486"/>
              <a:ext cx="1604865" cy="2664818"/>
            </a:xfrm>
            <a:prstGeom prst="rect">
              <a:avLst/>
            </a:prstGeom>
          </p:spPr>
        </p:pic>
      </p:grpSp>
      <p:pic>
        <p:nvPicPr>
          <p:cNvPr id="4" name="Picture 3">
            <a:extLst>
              <a:ext uri="{FF2B5EF4-FFF2-40B4-BE49-F238E27FC236}">
                <a16:creationId xmlns:a16="http://schemas.microsoft.com/office/drawing/2014/main" id="{7B0B73FE-F52F-D78D-097B-EC81B0DDBE98}"/>
              </a:ext>
            </a:extLst>
          </p:cNvPr>
          <p:cNvPicPr>
            <a:picLocks noChangeAspect="1"/>
          </p:cNvPicPr>
          <p:nvPr/>
        </p:nvPicPr>
        <p:blipFill>
          <a:blip r:embed="rId9"/>
          <a:stretch>
            <a:fillRect/>
          </a:stretch>
        </p:blipFill>
        <p:spPr>
          <a:xfrm>
            <a:off x="3852969" y="0"/>
            <a:ext cx="4560203" cy="2322777"/>
          </a:xfrm>
          <a:prstGeom prst="rect">
            <a:avLst/>
          </a:prstGeom>
        </p:spPr>
      </p:pic>
    </p:spTree>
    <p:extLst>
      <p:ext uri="{BB962C8B-B14F-4D97-AF65-F5344CB8AC3E}">
        <p14:creationId xmlns:p14="http://schemas.microsoft.com/office/powerpoint/2010/main" val="31188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66000">
                                          <p:cBhvr additive="base">
                                            <p:cTn id="12"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19" fill="hold">
                                <p:stCondLst>
                                  <p:cond delay="3000"/>
                                </p:stCondLst>
                                <p:childTnLst>
                                  <p:par>
                                    <p:cTn id="20" presetID="2" presetClass="entr" presetSubtype="4" fill="hold" nodeType="afterEffect" p14:presetBounceEnd="72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72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3"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0" name="click.wav"/>
                                            </p:tgtEl>
                                          </p:cMediaNode>
                                        </p:audio>
                                      </p:sub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10" name="click.wav"/>
                                            </p:tgtEl>
                                          </p:cMediaNode>
                                        </p:audio>
                                      </p:sub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0" name="click.wav"/>
                                            </p:tgtEl>
                                          </p:cMediaNode>
                                        </p:audio>
                                      </p:sub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ppt_x"/>
                                              </p:val>
                                            </p:tav>
                                            <p:tav tm="100000">
                                              <p:val>
                                                <p:strVal val="#ppt_x"/>
                                              </p:val>
                                            </p:tav>
                                          </p:tavLst>
                                        </p:anim>
                                        <p:anim calcmode="lin" valueType="num">
                                          <p:cBhvr additive="base">
                                            <p:cTn id="27"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86505" y="837841"/>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4"/>
          <a:stretch>
            <a:fillRect/>
          </a:stretch>
        </p:blipFill>
        <p:spPr>
          <a:xfrm>
            <a:off x="794120" y="2252196"/>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837841"/>
            <a:ext cx="9772241" cy="1077218"/>
          </a:xfrm>
          <a:prstGeom prst="rect">
            <a:avLst/>
          </a:prstGeom>
          <a:noFill/>
        </p:spPr>
        <p:txBody>
          <a:bodyPr wrap="square">
            <a:spAutoFit/>
          </a:bodyPr>
          <a:lstStyle/>
          <a:p>
            <a:pPr lvl="0" algn="just"/>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Những hành động nào thể hiện tình cảm của cụ giáo Chu đối với người thầy của mình?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1656039" y="2125077"/>
            <a:ext cx="10107593" cy="3170099"/>
          </a:xfrm>
          <a:prstGeom prst="rect">
            <a:avLst/>
          </a:prstGeom>
          <a:noFill/>
        </p:spPr>
        <p:txBody>
          <a:bodyPr wrap="square">
            <a:spAutoFit/>
          </a:bodyPr>
          <a:lstStyle/>
          <a:p>
            <a:pPr lvl="0" algn="just"/>
            <a:r>
              <a:rPr lang="vi-VN" sz="4000" b="1" dirty="0">
                <a:solidFill>
                  <a:srgbClr val="FF0066"/>
                </a:solidFill>
                <a:latin typeface="Cambria" panose="02040503050406030204" pitchFamily="18" charset="0"/>
                <a:ea typeface="Cambria" panose="02040503050406030204" pitchFamily="18" charset="0"/>
                <a:cs typeface="Calibri" panose="020F0502020204030204" pitchFamily="34" charset="0"/>
              </a:rPr>
              <a:t>Những hành động thể hiện tình cảm của cụ giáo Chu đối với người thầy của mình là: </a:t>
            </a:r>
            <a:r>
              <a:rPr lang="vi-VN" sz="4000" b="1" i="1" dirty="0">
                <a:solidFill>
                  <a:srgbClr val="FF0066"/>
                </a:solidFill>
                <a:latin typeface="Cambria" panose="02040503050406030204" pitchFamily="18" charset="0"/>
                <a:ea typeface="Cambria" panose="02040503050406030204" pitchFamily="18" charset="0"/>
                <a:cs typeface="Calibri" panose="020F0502020204030204" pitchFamily="34" charset="0"/>
              </a:rPr>
              <a:t>chắp tay cung kính vái và nói to; khi cụ nặng tai không nghe rõ thì thầy Chu nói lại thật to câu nói vừa rồi một lần nữa</a:t>
            </a:r>
            <a:endParaRPr kumimoji="0" lang="en-US" sz="40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94270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403446" y="813127"/>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149178" y="837841"/>
            <a:ext cx="10254389" cy="707886"/>
          </a:xfrm>
          <a:prstGeom prst="rect">
            <a:avLst/>
          </a:prstGeom>
          <a:noFill/>
        </p:spPr>
        <p:txBody>
          <a:bodyPr wrap="square">
            <a:spAutoFit/>
          </a:bodyPr>
          <a:lstStyle/>
          <a:p>
            <a:pPr lvl="0" algn="just"/>
            <a:r>
              <a:rPr lang="en-US" sz="4000" b="1" dirty="0">
                <a:solidFill>
                  <a:prstClr val="black"/>
                </a:solidFill>
                <a:latin typeface="Cambria" panose="02040503050406030204" pitchFamily="18" charset="0"/>
                <a:ea typeface="Cambria" panose="02040503050406030204" pitchFamily="18" charset="0"/>
              </a:rPr>
              <a:t>5. </a:t>
            </a:r>
            <a:r>
              <a:rPr lang="vi-VN" sz="4000" b="1" dirty="0">
                <a:solidFill>
                  <a:prstClr val="black"/>
                </a:solidFill>
                <a:latin typeface="Cambria" panose="02040503050406030204" pitchFamily="18" charset="0"/>
                <a:ea typeface="Cambria" panose="02040503050406030204" pitchFamily="18" charset="0"/>
              </a:rPr>
              <a:t>Em học được điều gì từ câu chuyện trên?</a:t>
            </a:r>
          </a:p>
        </p:txBody>
      </p:sp>
      <p:pic>
        <p:nvPicPr>
          <p:cNvPr id="4" name="Picture 3">
            <a:extLst>
              <a:ext uri="{FF2B5EF4-FFF2-40B4-BE49-F238E27FC236}">
                <a16:creationId xmlns:a16="http://schemas.microsoft.com/office/drawing/2014/main" id="{FDFEDEC3-8F7A-5410-B215-19AF71D3A50B}"/>
              </a:ext>
            </a:extLst>
          </p:cNvPr>
          <p:cNvPicPr>
            <a:picLocks noChangeAspect="1"/>
          </p:cNvPicPr>
          <p:nvPr/>
        </p:nvPicPr>
        <p:blipFill>
          <a:blip r:embed="rId4"/>
          <a:stretch>
            <a:fillRect/>
          </a:stretch>
        </p:blipFill>
        <p:spPr>
          <a:xfrm>
            <a:off x="1378808" y="1989051"/>
            <a:ext cx="9543012" cy="3163716"/>
          </a:xfrm>
          <a:prstGeom prst="rect">
            <a:avLst/>
          </a:prstGeom>
        </p:spPr>
      </p:pic>
    </p:spTree>
    <p:extLst>
      <p:ext uri="{BB962C8B-B14F-4D97-AF65-F5344CB8AC3E}">
        <p14:creationId xmlns:p14="http://schemas.microsoft.com/office/powerpoint/2010/main" val="214306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271848"/>
            <a:ext cx="11591778" cy="6289589"/>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BFEE43A1-E386-597E-9C1F-A9FFB9D14952}"/>
              </a:ext>
            </a:extLst>
          </p:cNvPr>
          <p:cNvGraphicFramePr>
            <a:graphicFrameLocks noGrp="1"/>
          </p:cNvGraphicFramePr>
          <p:nvPr>
            <p:extLst>
              <p:ext uri="{D42A27DB-BD31-4B8C-83A1-F6EECF244321}">
                <p14:modId xmlns:p14="http://schemas.microsoft.com/office/powerpoint/2010/main" val="2119551678"/>
              </p:ext>
            </p:extLst>
          </p:nvPr>
        </p:nvGraphicFramePr>
        <p:xfrm>
          <a:off x="827902" y="719666"/>
          <a:ext cx="10663882" cy="5347504"/>
        </p:xfrm>
        <a:graphic>
          <a:graphicData uri="http://schemas.openxmlformats.org/drawingml/2006/table">
            <a:tbl>
              <a:tblPr firstRow="1" bandRow="1">
                <a:tableStyleId>{5C22544A-7EE6-4342-B048-85BDC9FD1C3A}</a:tableStyleId>
              </a:tblPr>
              <a:tblGrid>
                <a:gridCol w="2248930">
                  <a:extLst>
                    <a:ext uri="{9D8B030D-6E8A-4147-A177-3AD203B41FA5}">
                      <a16:colId xmlns:a16="http://schemas.microsoft.com/office/drawing/2014/main" val="2903535416"/>
                    </a:ext>
                  </a:extLst>
                </a:gridCol>
                <a:gridCol w="8414952">
                  <a:extLst>
                    <a:ext uri="{9D8B030D-6E8A-4147-A177-3AD203B41FA5}">
                      <a16:colId xmlns:a16="http://schemas.microsoft.com/office/drawing/2014/main" val="3955763138"/>
                    </a:ext>
                  </a:extLst>
                </a:gridCol>
              </a:tblGrid>
              <a:tr h="1336876">
                <a:tc>
                  <a:txBody>
                    <a:bodyPr/>
                    <a:lstStyle/>
                    <a:p>
                      <a:r>
                        <a:rPr lang="vi-VN" sz="1800" b="1" dirty="0">
                          <a:solidFill>
                            <a:srgbClr val="002060"/>
                          </a:solidFill>
                          <a:latin typeface="Cambria" panose="02040503050406030204" pitchFamily="18" charset="0"/>
                          <a:ea typeface="Cambria" panose="02040503050406030204" pitchFamily="18" charset="0"/>
                        </a:rPr>
                        <a:t>Bài học về truyền thống tôn sư trọng đạo.</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0822882"/>
                  </a:ext>
                </a:extLst>
              </a:tr>
              <a:tr h="1336876">
                <a:tc>
                  <a:txBody>
                    <a:bodyPr/>
                    <a:lstStyle/>
                    <a:p>
                      <a:r>
                        <a:rPr lang="en-US" sz="1800" b="1" dirty="0" err="1">
                          <a:solidFill>
                            <a:srgbClr val="002060"/>
                          </a:solidFill>
                          <a:latin typeface="Cambria" panose="02040503050406030204" pitchFamily="18" charset="0"/>
                          <a:ea typeface="Cambria" panose="02040503050406030204" pitchFamily="18" charset="0"/>
                        </a:rPr>
                        <a:t>Bài</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học</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về</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việc</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thầy</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mẫu</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mực</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để</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trò</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noi</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theo.</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38733"/>
                  </a:ext>
                </a:extLst>
              </a:tr>
              <a:tr h="1336876">
                <a:tc>
                  <a:txBody>
                    <a:bodyPr/>
                    <a:lstStyle/>
                    <a:p>
                      <a:r>
                        <a:rPr lang="vi-VN" sz="1800" b="1" dirty="0">
                          <a:solidFill>
                            <a:srgbClr val="002060"/>
                          </a:solidFill>
                          <a:latin typeface="Cambria" panose="02040503050406030204" pitchFamily="18" charset="0"/>
                          <a:ea typeface="Cambria" panose="02040503050406030204" pitchFamily="18" charset="0"/>
                        </a:rPr>
                        <a:t>Bài học về việc tại sao Chu Văn An là “người thầy của muôn đời”.</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610936"/>
                  </a:ext>
                </a:extLst>
              </a:tr>
              <a:tr h="1336876">
                <a:tc>
                  <a:txBody>
                    <a:bodyPr/>
                    <a:lstStyle/>
                    <a:p>
                      <a:r>
                        <a:rPr lang="vi-VN" sz="1800" b="1" dirty="0">
                          <a:solidFill>
                            <a:srgbClr val="002060"/>
                          </a:solidFill>
                          <a:latin typeface="Cambria" panose="02040503050406030204" pitchFamily="18" charset="0"/>
                          <a:ea typeface="Cambria" panose="02040503050406030204" pitchFamily="18" charset="0"/>
                        </a:rPr>
                        <a:t>Bài học về sự thành kính và lòng biết ơn của học trò đối với thầy cô.</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198354"/>
                  </a:ext>
                </a:extLst>
              </a:tr>
            </a:tbl>
          </a:graphicData>
        </a:graphic>
      </p:graphicFrame>
      <p:sp>
        <p:nvSpPr>
          <p:cNvPr id="6" name="TextBox 5">
            <a:extLst>
              <a:ext uri="{FF2B5EF4-FFF2-40B4-BE49-F238E27FC236}">
                <a16:creationId xmlns:a16="http://schemas.microsoft.com/office/drawing/2014/main" id="{13791F94-64F5-9A09-F4A1-5C34A09C41CD}"/>
              </a:ext>
            </a:extLst>
          </p:cNvPr>
          <p:cNvSpPr txBox="1"/>
          <p:nvPr/>
        </p:nvSpPr>
        <p:spPr>
          <a:xfrm>
            <a:off x="3113902" y="803189"/>
            <a:ext cx="8353167" cy="1600438"/>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Bài học tôn sư trọng đạo từ thầy giáo Chu Văn An đã, đang và vẫn sẽ được lưu truyền và lan toả đến ngày nay. Nó nhắc nhở chúng ta về tầm quan trọng của giáo dục và vai trò của thầy cô giáo trong việc hướng dẫn và định hình nhân cách của học trò. Tôn sư trọng đạo cũng mang ý nghĩa về sự kính trọng và biết ơn đối với những người đã truyền đạt kiến thức và đạo đức cho chúng ta.</a:t>
            </a:r>
            <a:endParaRPr lang="en-US" sz="1600" b="1" dirty="0">
              <a:solidFill>
                <a:srgbClr val="FF0000"/>
              </a:solidFill>
              <a:latin typeface="Cambria" panose="02040503050406030204" pitchFamily="18" charset="0"/>
              <a:ea typeface="Cambria" panose="02040503050406030204" pitchFamily="18" charset="0"/>
            </a:endParaRPr>
          </a:p>
          <a:p>
            <a:pPr algn="just"/>
            <a:endParaRPr lang="en-US" sz="16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E5E8FC0-55A0-F138-3B30-4D7F299BCE38}"/>
              </a:ext>
            </a:extLst>
          </p:cNvPr>
          <p:cNvSpPr txBox="1"/>
          <p:nvPr/>
        </p:nvSpPr>
        <p:spPr>
          <a:xfrm>
            <a:off x="3052118" y="2174788"/>
            <a:ext cx="8353167" cy="1077218"/>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Thầy giáo Chu Văn An đã để lại ấn tượng sâu sắc trong lòng các thế hệ học trò và trở thành một người thầy mẫu mực trong cả việc truyền dạy tri thức và giáo dục nhân cách trong cuộc sống hằng ngày. Người thầy đó đã truyền cảm hứng cho các thầy cô giáo, để mỗi thầy cô là những tấm gương sáng cho học sinh noi theo.</a:t>
            </a:r>
          </a:p>
        </p:txBody>
      </p:sp>
      <p:sp>
        <p:nvSpPr>
          <p:cNvPr id="9" name="TextBox 8">
            <a:extLst>
              <a:ext uri="{FF2B5EF4-FFF2-40B4-BE49-F238E27FC236}">
                <a16:creationId xmlns:a16="http://schemas.microsoft.com/office/drawing/2014/main" id="{E4F98F46-217E-24AF-954F-7F106CB35A48}"/>
              </a:ext>
            </a:extLst>
          </p:cNvPr>
          <p:cNvSpPr txBox="1"/>
          <p:nvPr/>
        </p:nvSpPr>
        <p:spPr>
          <a:xfrm>
            <a:off x="3163329" y="3509319"/>
            <a:ext cx="8353167" cy="1200329"/>
          </a:xfrm>
          <a:prstGeom prst="rect">
            <a:avLst/>
          </a:prstGeom>
          <a:noFill/>
        </p:spPr>
        <p:txBody>
          <a:bodyPr wrap="square" rtlCol="0">
            <a:spAutoFit/>
          </a:bodyPr>
          <a:lstStyle/>
          <a:p>
            <a:pPr algn="just"/>
            <a:r>
              <a:rPr lang="vi-VN" b="1" dirty="0">
                <a:solidFill>
                  <a:srgbClr val="FF0000"/>
                </a:solidFill>
                <a:latin typeface="Cambria" panose="02040503050406030204" pitchFamily="18" charset="0"/>
                <a:ea typeface="Cambria" panose="02040503050406030204" pitchFamily="18" charset="0"/>
              </a:rPr>
              <a:t>Với những đóng góp to lớn về giáo dục và phẩm chất cao đẹp, thầy giáo Chu Văn An đã được tôn vinh là “người thầy của muôn đời”. Ông là biểu tượng của lòng nhiệt huyết, trí tuệ và lòng nhân ái trong giáo dục, và di sản của ông sẽ luôn ở trong lòng người dân Việt Nam.</a:t>
            </a:r>
          </a:p>
        </p:txBody>
      </p:sp>
      <p:sp>
        <p:nvSpPr>
          <p:cNvPr id="10" name="TextBox 9">
            <a:extLst>
              <a:ext uri="{FF2B5EF4-FFF2-40B4-BE49-F238E27FC236}">
                <a16:creationId xmlns:a16="http://schemas.microsoft.com/office/drawing/2014/main" id="{03C31949-19A4-0F9F-F6E2-1A2E8098C904}"/>
              </a:ext>
            </a:extLst>
          </p:cNvPr>
          <p:cNvSpPr txBox="1"/>
          <p:nvPr/>
        </p:nvSpPr>
        <p:spPr>
          <a:xfrm>
            <a:off x="3126259" y="4843849"/>
            <a:ext cx="8353167" cy="1077218"/>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Bài học từ tấm gương của thầy Chu Văn An nhắc nhở học trò về sự thành kính và lòng biết ơn đối với thầy cô. Dù học trò có tài năng và thành công đến đâu, thì luôn ghi nhớ và biết ơn thầy cô đã dạy dỗ mình. Học trò nên có sự khiêm tốn và lòng biết ơn, nhìn nhận rằng thành công của mình là sự kết hợp giữa nỗ lực cá nhân và sự hướng dẫn từ thầy cô.</a:t>
            </a:r>
          </a:p>
        </p:txBody>
      </p:sp>
    </p:spTree>
    <p:extLst>
      <p:ext uri="{BB962C8B-B14F-4D97-AF65-F5344CB8AC3E}">
        <p14:creationId xmlns:p14="http://schemas.microsoft.com/office/powerpoint/2010/main" val="2917278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49" name="Group 9">
            <a:extLst>
              <a:ext uri="{FF2B5EF4-FFF2-40B4-BE49-F238E27FC236}">
                <a16:creationId xmlns:a16="http://schemas.microsoft.com/office/drawing/2014/main" id="{E52CD1D4-E1C6-2065-979F-99EE05DBE4B5}"/>
              </a:ext>
            </a:extLst>
          </p:cNvPr>
          <p:cNvGrpSpPr/>
          <p:nvPr/>
        </p:nvGrpSpPr>
        <p:grpSpPr>
          <a:xfrm>
            <a:off x="313733" y="150333"/>
            <a:ext cx="11564534" cy="1521732"/>
            <a:chOff x="204637" y="128514"/>
            <a:chExt cx="11564534" cy="1521732"/>
          </a:xfrm>
        </p:grpSpPr>
        <p:grpSp>
          <p:nvGrpSpPr>
            <p:cNvPr id="50" name="Group 1">
              <a:extLst>
                <a:ext uri="{FF2B5EF4-FFF2-40B4-BE49-F238E27FC236}">
                  <a16:creationId xmlns:a16="http://schemas.microsoft.com/office/drawing/2014/main" id="{E907C988-1C8F-902F-3236-AD8BC92F18D9}"/>
                </a:ext>
              </a:extLst>
            </p:cNvPr>
            <p:cNvGrpSpPr/>
            <p:nvPr/>
          </p:nvGrpSpPr>
          <p:grpSpPr>
            <a:xfrm>
              <a:off x="204637" y="526534"/>
              <a:ext cx="11449298" cy="1123712"/>
              <a:chOff x="1473880" y="926145"/>
              <a:chExt cx="8594697" cy="1123712"/>
            </a:xfrm>
          </p:grpSpPr>
          <p:sp>
            <p:nvSpPr>
              <p:cNvPr id="52" name="TextBox 2">
                <a:extLst>
                  <a:ext uri="{FF2B5EF4-FFF2-40B4-BE49-F238E27FC236}">
                    <a16:creationId xmlns:a16="http://schemas.microsoft.com/office/drawing/2014/main" id="{72205CA9-2ACA-7BAE-5792-A4C572C9768B}"/>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53" name="Picture 4">
                <a:extLst>
                  <a:ext uri="{FF2B5EF4-FFF2-40B4-BE49-F238E27FC236}">
                    <a16:creationId xmlns:a16="http://schemas.microsoft.com/office/drawing/2014/main" id="{5D581B0A-D790-EC26-BC51-553A8535C50D}"/>
                  </a:ext>
                </a:extLst>
              </p:cNvPr>
              <p:cNvPicPr>
                <a:picLocks noChangeAspect="1"/>
              </p:cNvPicPr>
              <p:nvPr/>
            </p:nvPicPr>
            <p:blipFill>
              <a:blip r:embed="rId5"/>
              <a:stretch>
                <a:fillRect/>
              </a:stretch>
            </p:blipFill>
            <p:spPr>
              <a:xfrm>
                <a:off x="1473880" y="1136676"/>
                <a:ext cx="666270" cy="802640"/>
              </a:xfrm>
              <a:prstGeom prst="rect">
                <a:avLst/>
              </a:prstGeom>
            </p:spPr>
          </p:pic>
        </p:grpSp>
        <p:pic>
          <p:nvPicPr>
            <p:cNvPr id="51" name="Picture 2">
              <a:extLst>
                <a:ext uri="{FF2B5EF4-FFF2-40B4-BE49-F238E27FC236}">
                  <a16:creationId xmlns:a16="http://schemas.microsoft.com/office/drawing/2014/main" id="{4DFF6CDF-7DD1-DA07-DE41-C268260CEC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09909" y="128514"/>
              <a:ext cx="1859262" cy="604260"/>
            </a:xfrm>
            <a:prstGeom prst="rect">
              <a:avLst/>
            </a:prstGeom>
          </p:spPr>
        </p:pic>
      </p:grpSp>
      <p:sp>
        <p:nvSpPr>
          <p:cNvPr id="54" name="Rectangle: Rounded Corners 17">
            <a:extLst>
              <a:ext uri="{FF2B5EF4-FFF2-40B4-BE49-F238E27FC236}">
                <a16:creationId xmlns:a16="http://schemas.microsoft.com/office/drawing/2014/main" id="{65CA04B9-4903-750C-C572-ED54418D987E}"/>
              </a:ext>
            </a:extLst>
          </p:cNvPr>
          <p:cNvSpPr/>
          <p:nvPr/>
        </p:nvSpPr>
        <p:spPr>
          <a:xfrm>
            <a:off x="830636" y="2070085"/>
            <a:ext cx="10742665" cy="4231861"/>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FF0066"/>
                </a:solidFill>
                <a:latin typeface="Calibri" panose="020F0502020204030204" pitchFamily="34" charset="0"/>
                <a:cs typeface="Calibri" panose="020F0502020204030204" pitchFamily="34" charset="0"/>
              </a:rPr>
              <a:t>   </a:t>
            </a:r>
            <a:r>
              <a:rPr lang="vi-VN" sz="3600" b="1" dirty="0">
                <a:solidFill>
                  <a:srgbClr val="FF0066"/>
                </a:solidFill>
                <a:latin typeface="Calibri" panose="020F0502020204030204" pitchFamily="34" charset="0"/>
                <a:cs typeface="Calibri" panose="020F0502020204030204" pitchFamily="34" charset="0"/>
              </a:rPr>
              <a:t>Chu Văn An là một người thầy mẫu mực của nhiều thế hệ học trò. Ông đã dạy học trò biết trân trọng và nhớ ơn những người đã dạy mình. Vì thế, ông đã được các thế hệ học trò yêu mến, kính trọng và là tấm gương để các thế hệ học trò noi theo. Ông thực sự là người thầy của muôn đời.</a:t>
            </a:r>
          </a:p>
        </p:txBody>
      </p:sp>
    </p:spTree>
    <p:extLst>
      <p:ext uri="{BB962C8B-B14F-4D97-AF65-F5344CB8AC3E}">
        <p14:creationId xmlns:p14="http://schemas.microsoft.com/office/powerpoint/2010/main" val="24637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Right)">
                                      <p:cBhvr>
                                        <p:cTn id="12" dur="500"/>
                                        <p:tgtEl>
                                          <p:spTgt spid="5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3953122" y="2572246"/>
            <a:ext cx="4285754" cy="4285754"/>
          </a:xfrm>
          <a:prstGeom prst="rect">
            <a:avLst/>
          </a:prstGeom>
        </p:spPr>
      </p:pic>
      <p:pic>
        <p:nvPicPr>
          <p:cNvPr id="8" name="Picture 7">
            <a:extLst>
              <a:ext uri="{FF2B5EF4-FFF2-40B4-BE49-F238E27FC236}">
                <a16:creationId xmlns:a16="http://schemas.microsoft.com/office/drawing/2014/main" id="{3F1586BC-2C4A-CC9D-1DFB-8FD814B95D2A}"/>
              </a:ext>
            </a:extLst>
          </p:cNvPr>
          <p:cNvPicPr>
            <a:picLocks noChangeAspect="1"/>
          </p:cNvPicPr>
          <p:nvPr/>
        </p:nvPicPr>
        <p:blipFill>
          <a:blip r:embed="rId5"/>
          <a:stretch>
            <a:fillRect/>
          </a:stretch>
        </p:blipFill>
        <p:spPr>
          <a:xfrm>
            <a:off x="1042203" y="475210"/>
            <a:ext cx="10601863" cy="4523624"/>
          </a:xfrm>
          <a:prstGeom prst="rect">
            <a:avLst/>
          </a:prstGeom>
        </p:spPr>
      </p:pic>
    </p:spTree>
    <p:extLst>
      <p:ext uri="{BB962C8B-B14F-4D97-AF65-F5344CB8AC3E}">
        <p14:creationId xmlns:p14="http://schemas.microsoft.com/office/powerpoint/2010/main" val="2257764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3953122" y="2572246"/>
            <a:ext cx="4285754" cy="4285754"/>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67466E98-A0F2-AABA-285A-7CD9BBDDE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62" y="224491"/>
            <a:ext cx="8642676" cy="2273524"/>
          </a:xfrm>
          <a:prstGeom prst="rect">
            <a:avLst/>
          </a:prstGeom>
        </p:spPr>
      </p:pic>
    </p:spTree>
    <p:extLst>
      <p:ext uri="{BB962C8B-B14F-4D97-AF65-F5344CB8AC3E}">
        <p14:creationId xmlns:p14="http://schemas.microsoft.com/office/powerpoint/2010/main" val="333458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61792" y="714273"/>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507524" y="738987"/>
            <a:ext cx="10254389" cy="707886"/>
          </a:xfrm>
          <a:prstGeom prst="rect">
            <a:avLst/>
          </a:prstGeom>
          <a:noFill/>
        </p:spPr>
        <p:txBody>
          <a:bodyPr wrap="square">
            <a:spAutoFit/>
          </a:bodyPr>
          <a:lstStyle/>
          <a:p>
            <a:pPr lvl="0" algn="just"/>
            <a:r>
              <a:rPr lang="en-US" sz="4000" b="1" dirty="0">
                <a:solidFill>
                  <a:prstClr val="black"/>
                </a:solidFill>
                <a:latin typeface="Cambria" panose="02040503050406030204" pitchFamily="18" charset="0"/>
                <a:ea typeface="Cambria" panose="02040503050406030204" pitchFamily="18" charset="0"/>
              </a:rPr>
              <a:t>1. </a:t>
            </a:r>
            <a:r>
              <a:rPr lang="en-US" sz="4000" b="1" dirty="0" err="1">
                <a:solidFill>
                  <a:prstClr val="black"/>
                </a:solidFill>
                <a:latin typeface="Cambria" panose="02040503050406030204" pitchFamily="18" charset="0"/>
                <a:ea typeface="Cambria" panose="02040503050406030204" pitchFamily="18" charset="0"/>
              </a:rPr>
              <a:t>Tìm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ghép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trong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đoạn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văn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sau</a:t>
            </a:r>
            <a:r>
              <a:rPr lang="en-US" sz="4000" b="1" dirty="0">
                <a:solidFill>
                  <a:prstClr val="black"/>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B609DB6-E80F-EEDE-CCD4-F3DCAAA44379}"/>
              </a:ext>
            </a:extLst>
          </p:cNvPr>
          <p:cNvSpPr/>
          <p:nvPr/>
        </p:nvSpPr>
        <p:spPr>
          <a:xfrm>
            <a:off x="951470" y="1729945"/>
            <a:ext cx="10429103" cy="4040659"/>
          </a:xfrm>
          <a:prstGeom prst="roundRect">
            <a:avLst/>
          </a:prstGeom>
          <a:solidFill>
            <a:srgbClr val="AD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Các môn sinh đồng thanh dạ ran.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0" i="0" dirty="0">
                <a:solidFill>
                  <a:srgbClr val="000000"/>
                </a:solidFill>
                <a:effectLst/>
                <a:latin typeface="Cambria" panose="02040503050406030204" pitchFamily="18" charset="0"/>
                <a:ea typeface="Cambria" panose="02040503050406030204" pitchFamily="18" charset="0"/>
              </a:rPr>
              <a:t>Thế là thầy đi trước, trò theo sau.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0" i="0" dirty="0">
                <a:solidFill>
                  <a:srgbClr val="000000"/>
                </a:solidFill>
                <a:effectLst/>
                <a:latin typeface="Cambria" panose="02040503050406030204" pitchFamily="18" charset="0"/>
                <a:ea typeface="Cambria" panose="02040503050406030204" pitchFamily="18" charset="0"/>
              </a:rPr>
              <a:t>Các anh có tuổi đi ngay sau thầy, người ít tuổi hơn nhường bước, mấy chú tóc để trái đào đi sau cùng. </a:t>
            </a:r>
            <a:r>
              <a:rPr lang="vi-VN" sz="3600" b="0" i="0" baseline="30000" dirty="0">
                <a:solidFill>
                  <a:srgbClr val="000000"/>
                </a:solidFill>
                <a:effectLst/>
                <a:latin typeface="Cambria" panose="02040503050406030204" pitchFamily="18" charset="0"/>
                <a:ea typeface="Cambria" panose="02040503050406030204" pitchFamily="18" charset="0"/>
              </a:rPr>
              <a:t>(4) </a:t>
            </a:r>
            <a:r>
              <a:rPr lang="vi-VN" sz="3600" b="0" i="0" dirty="0">
                <a:solidFill>
                  <a:srgbClr val="000000"/>
                </a:solidFill>
                <a:effectLst/>
                <a:latin typeface="Cambria" panose="02040503050406030204" pitchFamily="18" charset="0"/>
                <a:ea typeface="Cambria" panose="02040503050406030204" pitchFamily="18" charset="0"/>
              </a:rPr>
              <a:t> Cụ dẫn học trò đi về cuối làng, đến một ngôi nhà tranh đơn sơ nhưng sáng sủa, ấm cúng.</a:t>
            </a:r>
            <a:endParaRPr lang="en-US" sz="36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576E6D4F-5790-ACFE-B977-E89734F4FE42}"/>
              </a:ext>
            </a:extLst>
          </p:cNvPr>
          <p:cNvCxnSpPr/>
          <p:nvPr/>
        </p:nvCxnSpPr>
        <p:spPr>
          <a:xfrm>
            <a:off x="8513805" y="2619632"/>
            <a:ext cx="2533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A58229-3F78-3394-F761-BB9D2EEBDFC3}"/>
              </a:ext>
            </a:extLst>
          </p:cNvPr>
          <p:cNvCxnSpPr>
            <a:cxnSpLocks/>
          </p:cNvCxnSpPr>
          <p:nvPr/>
        </p:nvCxnSpPr>
        <p:spPr>
          <a:xfrm>
            <a:off x="1248032" y="3212756"/>
            <a:ext cx="43619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D8538E-8F62-38F1-7F6E-2872A795DDF7}"/>
              </a:ext>
            </a:extLst>
          </p:cNvPr>
          <p:cNvCxnSpPr>
            <a:cxnSpLocks/>
          </p:cNvCxnSpPr>
          <p:nvPr/>
        </p:nvCxnSpPr>
        <p:spPr>
          <a:xfrm>
            <a:off x="5931243" y="3200399"/>
            <a:ext cx="504155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F7E04E-C45B-C88C-6882-E6F98635D1BE}"/>
              </a:ext>
            </a:extLst>
          </p:cNvPr>
          <p:cNvCxnSpPr>
            <a:cxnSpLocks/>
          </p:cNvCxnSpPr>
          <p:nvPr/>
        </p:nvCxnSpPr>
        <p:spPr>
          <a:xfrm>
            <a:off x="1198606" y="3719382"/>
            <a:ext cx="986069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5C9C49-F1CE-3746-2218-4C60CF181B8A}"/>
              </a:ext>
            </a:extLst>
          </p:cNvPr>
          <p:cNvCxnSpPr>
            <a:cxnSpLocks/>
          </p:cNvCxnSpPr>
          <p:nvPr/>
        </p:nvCxnSpPr>
        <p:spPr>
          <a:xfrm>
            <a:off x="1248033" y="4263079"/>
            <a:ext cx="521455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73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61792" y="714273"/>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507524" y="738987"/>
            <a:ext cx="10254389" cy="1754326"/>
          </a:xfrm>
          <a:prstGeom prst="rect">
            <a:avLst/>
          </a:prstGeom>
          <a:noFill/>
        </p:spPr>
        <p:txBody>
          <a:bodyPr wrap="square">
            <a:spAutoFit/>
          </a:bodyPr>
          <a:lstStyle/>
          <a:p>
            <a:pPr lvl="0" algn="just"/>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Xác định các vế câu trong những câu ghép tìm được ở bài tập 1 và cho biết chúng được nối với nhau bằng cách nào.</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3B609DB6-E80F-EEDE-CCD4-F3DCAAA44379}"/>
              </a:ext>
            </a:extLst>
          </p:cNvPr>
          <p:cNvSpPr/>
          <p:nvPr/>
        </p:nvSpPr>
        <p:spPr>
          <a:xfrm>
            <a:off x="951470" y="2693774"/>
            <a:ext cx="10429103" cy="3311610"/>
          </a:xfrm>
          <a:prstGeom prst="roundRect">
            <a:avLst/>
          </a:prstGeom>
          <a:solidFill>
            <a:srgbClr val="AD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Thế là thầy đi trước, trò theo sau. </a:t>
            </a:r>
            <a:r>
              <a:rPr kumimoji="0" lang="vi-VN"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anh có tuổi đi ngay sau thầy, người ít tuổi hơn nhường bước, mấy chú tóc để trái đào đi sau cùng. </a:t>
            </a:r>
            <a:r>
              <a:rPr kumimoji="0" lang="vi-VN"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(4)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Cụ dẫn học trò đi về cuối làng, đến một ngôi nhà tranh đơn sơ nhưng sáng sủa, ấm cúng.</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82480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426BC45F-E0FC-B732-A44C-481090B76F21}"/>
              </a:ext>
            </a:extLst>
          </p:cNvPr>
          <p:cNvSpPr txBox="1"/>
          <p:nvPr/>
        </p:nvSpPr>
        <p:spPr>
          <a:xfrm>
            <a:off x="630195" y="896550"/>
            <a:ext cx="10713308" cy="707886"/>
          </a:xfrm>
          <a:prstGeom prst="rect">
            <a:avLst/>
          </a:prstGeom>
          <a:noFill/>
        </p:spPr>
        <p:txBody>
          <a:bodyPr wrap="square">
            <a:spAutoFit/>
          </a:bodyPr>
          <a:lstStyle/>
          <a:p>
            <a:r>
              <a:rPr kumimoji="0" lang="vi-VN" sz="40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Thế là thầy đi trước, trò theo sau. </a:t>
            </a:r>
            <a:endParaRPr lang="en-US" sz="4000" dirty="0"/>
          </a:p>
        </p:txBody>
      </p:sp>
      <p:sp>
        <p:nvSpPr>
          <p:cNvPr id="7" name="TextBox 6">
            <a:extLst>
              <a:ext uri="{FF2B5EF4-FFF2-40B4-BE49-F238E27FC236}">
                <a16:creationId xmlns:a16="http://schemas.microsoft.com/office/drawing/2014/main" id="{A6116E5F-A05A-05B0-F11B-C328D52D2181}"/>
              </a:ext>
            </a:extLst>
          </p:cNvPr>
          <p:cNvSpPr txBox="1"/>
          <p:nvPr/>
        </p:nvSpPr>
        <p:spPr>
          <a:xfrm>
            <a:off x="568410" y="2058085"/>
            <a:ext cx="11158151" cy="1938992"/>
          </a:xfrm>
          <a:prstGeom prst="rect">
            <a:avLst/>
          </a:prstGeom>
          <a:noFill/>
        </p:spPr>
        <p:txBody>
          <a:bodyPr wrap="square">
            <a:spAutoFit/>
          </a:bodyPr>
          <a:lstStyle/>
          <a:p>
            <a:pPr algn="just"/>
            <a:r>
              <a:rPr kumimoji="0" lang="vi-VN" sz="40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anh có tuổi đi ngay sau thầy, người ít tuổi hơn nhường bước, mấy chú tóc để trái đào đi sau cùng. </a:t>
            </a:r>
            <a:endParaRPr lang="en-US" sz="4000" dirty="0"/>
          </a:p>
        </p:txBody>
      </p:sp>
      <p:cxnSp>
        <p:nvCxnSpPr>
          <p:cNvPr id="11" name="Straight Connector 10">
            <a:extLst>
              <a:ext uri="{FF2B5EF4-FFF2-40B4-BE49-F238E27FC236}">
                <a16:creationId xmlns:a16="http://schemas.microsoft.com/office/drawing/2014/main" id="{DB70096C-057E-914E-7187-C4637FAF63CE}"/>
              </a:ext>
            </a:extLst>
          </p:cNvPr>
          <p:cNvCxnSpPr/>
          <p:nvPr/>
        </p:nvCxnSpPr>
        <p:spPr>
          <a:xfrm flipH="1">
            <a:off x="5548184" y="963827"/>
            <a:ext cx="123567" cy="58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9126-0DCD-4268-52BC-3760A842D065}"/>
              </a:ext>
            </a:extLst>
          </p:cNvPr>
          <p:cNvCxnSpPr/>
          <p:nvPr/>
        </p:nvCxnSpPr>
        <p:spPr>
          <a:xfrm flipH="1">
            <a:off x="8662087" y="2199503"/>
            <a:ext cx="123567" cy="58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5BD85-2D65-9C4B-AA34-AF8E1FF7CC0F}"/>
              </a:ext>
            </a:extLst>
          </p:cNvPr>
          <p:cNvCxnSpPr/>
          <p:nvPr/>
        </p:nvCxnSpPr>
        <p:spPr>
          <a:xfrm flipH="1">
            <a:off x="4806778" y="2743201"/>
            <a:ext cx="123567" cy="58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091862-FEF1-A453-E7FA-8D1E4BCD7B54}"/>
              </a:ext>
            </a:extLst>
          </p:cNvPr>
          <p:cNvSpPr txBox="1"/>
          <p:nvPr/>
        </p:nvSpPr>
        <p:spPr>
          <a:xfrm>
            <a:off x="1173892" y="4361935"/>
            <a:ext cx="10354962" cy="707886"/>
          </a:xfrm>
          <a:prstGeom prst="rect">
            <a:avLst/>
          </a:prstGeom>
          <a:noFill/>
        </p:spPr>
        <p:txBody>
          <a:bodyPr wrap="square" rtlCol="0">
            <a:spAutoFit/>
          </a:bodyPr>
          <a:lstStyle/>
          <a:p>
            <a:r>
              <a:rPr lang="vi-VN" sz="4000" dirty="0">
                <a:solidFill>
                  <a:srgbClr val="FF0000"/>
                </a:solidFill>
              </a:rPr>
              <a:t>Các vế được nối với nhau bằng dấu phẩy.</a:t>
            </a:r>
            <a:endParaRPr lang="en-US" sz="4000" dirty="0">
              <a:solidFill>
                <a:srgbClr val="FF0000"/>
              </a:solidFill>
            </a:endParaRPr>
          </a:p>
        </p:txBody>
      </p:sp>
    </p:spTree>
    <p:extLst>
      <p:ext uri="{BB962C8B-B14F-4D97-AF65-F5344CB8AC3E}">
        <p14:creationId xmlns:p14="http://schemas.microsoft.com/office/powerpoint/2010/main" val="1601205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61792" y="714273"/>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507524" y="738987"/>
            <a:ext cx="10254389" cy="1323439"/>
          </a:xfrm>
          <a:prstGeom prst="rect">
            <a:avLst/>
          </a:prstGeom>
          <a:noFill/>
        </p:spPr>
        <p:txBody>
          <a:bodyPr wrap="square">
            <a:spAutoFit/>
          </a:bodyPr>
          <a:lstStyle/>
          <a:p>
            <a:pPr lvl="0" algn="just"/>
            <a:r>
              <a:rPr lang="en-US" sz="4000" b="1" dirty="0">
                <a:solidFill>
                  <a:prstClr val="black"/>
                </a:solidFill>
                <a:latin typeface="Cambria" panose="02040503050406030204" pitchFamily="18" charset="0"/>
                <a:ea typeface="Cambria" panose="02040503050406030204" pitchFamily="18" charset="0"/>
              </a:rPr>
              <a:t>3. </a:t>
            </a:r>
            <a:r>
              <a:rPr lang="en-US" sz="4000" b="1" dirty="0" err="1">
                <a:solidFill>
                  <a:prstClr val="black"/>
                </a:solidFill>
                <a:latin typeface="Cambria" panose="02040503050406030204" pitchFamily="18" charset="0"/>
                <a:ea typeface="Cambria" panose="02040503050406030204" pitchFamily="18" charset="0"/>
              </a:rPr>
              <a:t>Đặt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ghép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nói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về</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tình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của</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đối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với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thầy</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cô</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giáo</a:t>
            </a:r>
            <a:r>
              <a:rPr lang="en-US" sz="4000" b="1" dirty="0">
                <a:solidFill>
                  <a:prstClr val="black"/>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3B609DB6-E80F-EEDE-CCD4-F3DCAAA44379}"/>
              </a:ext>
            </a:extLst>
          </p:cNvPr>
          <p:cNvSpPr/>
          <p:nvPr/>
        </p:nvSpPr>
        <p:spPr>
          <a:xfrm>
            <a:off x="951470" y="2693774"/>
            <a:ext cx="10429103" cy="2236572"/>
          </a:xfrm>
          <a:prstGeom prst="roundRect">
            <a:avLst/>
          </a:prstGeom>
          <a:solidFill>
            <a:srgbClr val="AD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 </a:t>
            </a:r>
            <a:r>
              <a:rPr lang="vi-VN" sz="4400" dirty="0">
                <a:solidFill>
                  <a:srgbClr val="FF0000"/>
                </a:solidFill>
                <a:latin typeface="Cambria" panose="02040503050406030204" pitchFamily="18" charset="0"/>
                <a:ea typeface="Cambria" panose="02040503050406030204" pitchFamily="18" charset="0"/>
              </a:rPr>
              <a:t>Vì thầy cô giáo dạy học vất vả nên em rất yêu thương thầy cô giáo của mình.</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1175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368490"/>
            <a:ext cx="11591778" cy="6113477"/>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AB0876DE-9C8D-447C-1E87-3C837527F016}"/>
              </a:ext>
            </a:extLst>
          </p:cNvPr>
          <p:cNvSpPr txBox="1"/>
          <p:nvPr/>
        </p:nvSpPr>
        <p:spPr>
          <a:xfrm>
            <a:off x="1576305" y="2377725"/>
            <a:ext cx="9979411" cy="1938992"/>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Đọc diễn cảm cả bài, với ngữ điệu chung: chậm rãi, tình cảm; nhấn giọng ở những từ ngữ thể hiện tâm trạng, cảm xúc của nhân vật. </a:t>
            </a:r>
          </a:p>
        </p:txBody>
      </p:sp>
      <p:pic>
        <p:nvPicPr>
          <p:cNvPr id="9" name="Hình ảnh 8" descr="Ảnh có chứa hình vẽ, Tác phẩm nghệ thuật của trẻ con, minh họa, phim hoạt hình&#10;&#10;Mô tả được tạo tự động">
            <a:extLst>
              <a:ext uri="{FF2B5EF4-FFF2-40B4-BE49-F238E27FC236}">
                <a16:creationId xmlns:a16="http://schemas.microsoft.com/office/drawing/2014/main" id="{78C78159-F35A-3C6D-13DB-180B64FF5F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682503" y="2109141"/>
            <a:ext cx="1111232" cy="996085"/>
          </a:xfrm>
          <a:prstGeom prst="rect">
            <a:avLst/>
          </a:prstGeom>
        </p:spPr>
      </p:pic>
      <p:pic>
        <p:nvPicPr>
          <p:cNvPr id="16" name="Hình ảnh 15" descr="Ảnh có chứa hình vẽ, Tác phẩm nghệ thuật của trẻ con, minh họa, phim hoạt hình&#10;&#10;Mô tả được tạo tự động">
            <a:extLst>
              <a:ext uri="{FF2B5EF4-FFF2-40B4-BE49-F238E27FC236}">
                <a16:creationId xmlns:a16="http://schemas.microsoft.com/office/drawing/2014/main" id="{6EE43C6E-DF7E-EF7B-B745-C7F5CEF69378}"/>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498" b="85682" l="70848" r="92596">
                        <a14:foregroundMark x1="73923" y1="73231" x2="84385" y2="70538"/>
                        <a14:foregroundMark x1="79692" y1="73846" x2="79692" y2="73846"/>
                        <a14:foregroundMark x1="77000" y1="70154" x2="79231" y2="76923"/>
                        <a14:foregroundMark x1="80077" y1="71769" x2="80308" y2="75923"/>
                        <a14:backgroundMark x1="88923" y1="81308" x2="88923" y2="81308"/>
                        <a14:backgroundMark x1="89000" y1="76846" x2="84538" y2="83462"/>
                        <a14:backgroundMark x1="84538" y1="83462" x2="84154" y2="83538"/>
                        <a14:backgroundMark x1="74923" y1="80538" x2="78462" y2="84538"/>
                      </a14:backgroundRemoval>
                    </a14:imgEffect>
                  </a14:imgLayer>
                </a14:imgProps>
              </a:ext>
              <a:ext uri="{28A0092B-C50C-407E-A947-70E740481C1C}">
                <a14:useLocalDpi xmlns:a14="http://schemas.microsoft.com/office/drawing/2010/main" val="0"/>
              </a:ext>
            </a:extLst>
          </a:blip>
          <a:srcRect l="68129" t="62975" r="4686" b="11795"/>
          <a:stretch/>
        </p:blipFill>
        <p:spPr>
          <a:xfrm rot="845952">
            <a:off x="434748" y="929968"/>
            <a:ext cx="982616" cy="911984"/>
          </a:xfrm>
          <a:prstGeom prst="rect">
            <a:avLst/>
          </a:prstGeom>
        </p:spPr>
      </p:pic>
      <p:pic>
        <p:nvPicPr>
          <p:cNvPr id="10" name="Picture 9">
            <a:extLst>
              <a:ext uri="{FF2B5EF4-FFF2-40B4-BE49-F238E27FC236}">
                <a16:creationId xmlns:a16="http://schemas.microsoft.com/office/drawing/2014/main" id="{95ABEBC9-0099-A82A-B1F7-34C0AD3E0671}"/>
              </a:ext>
            </a:extLst>
          </p:cNvPr>
          <p:cNvPicPr>
            <a:picLocks noChangeAspect="1"/>
          </p:cNvPicPr>
          <p:nvPr/>
        </p:nvPicPr>
        <p:blipFill>
          <a:blip r:embed="rId6"/>
          <a:stretch>
            <a:fillRect/>
          </a:stretch>
        </p:blipFill>
        <p:spPr>
          <a:xfrm>
            <a:off x="1430806" y="436130"/>
            <a:ext cx="10047079" cy="1463167"/>
          </a:xfrm>
          <a:prstGeom prst="rect">
            <a:avLst/>
          </a:prstGeom>
        </p:spPr>
      </p:pic>
    </p:spTree>
    <p:extLst>
      <p:ext uri="{BB962C8B-B14F-4D97-AF65-F5344CB8AC3E}">
        <p14:creationId xmlns:p14="http://schemas.microsoft.com/office/powerpoint/2010/main" val="393068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7676650" y="2572246"/>
            <a:ext cx="4285754" cy="4285754"/>
          </a:xfrm>
          <a:prstGeom prst="rect">
            <a:avLst/>
          </a:prstGeom>
        </p:spPr>
      </p:pic>
      <p:pic>
        <p:nvPicPr>
          <p:cNvPr id="5" name="Picture 4">
            <a:extLst>
              <a:ext uri="{FF2B5EF4-FFF2-40B4-BE49-F238E27FC236}">
                <a16:creationId xmlns:a16="http://schemas.microsoft.com/office/drawing/2014/main" id="{A2C3745E-CC62-B42E-A69C-966F224B95E4}"/>
              </a:ext>
            </a:extLst>
          </p:cNvPr>
          <p:cNvPicPr>
            <a:picLocks noChangeAspect="1"/>
          </p:cNvPicPr>
          <p:nvPr/>
        </p:nvPicPr>
        <p:blipFill>
          <a:blip r:embed="rId5"/>
          <a:stretch>
            <a:fillRect/>
          </a:stretch>
        </p:blipFill>
        <p:spPr>
          <a:xfrm>
            <a:off x="457630" y="274152"/>
            <a:ext cx="7657240" cy="3871296"/>
          </a:xfrm>
          <a:prstGeom prst="rect">
            <a:avLst/>
          </a:prstGeom>
        </p:spPr>
      </p:pic>
    </p:spTree>
    <p:extLst>
      <p:ext uri="{BB962C8B-B14F-4D97-AF65-F5344CB8AC3E}">
        <p14:creationId xmlns:p14="http://schemas.microsoft.com/office/powerpoint/2010/main" val="344435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D70D2DCA-EBD0-4442-4480-8CD853550C52}"/>
              </a:ext>
            </a:extLst>
          </p:cNvPr>
          <p:cNvSpPr/>
          <p:nvPr/>
        </p:nvSpPr>
        <p:spPr>
          <a:xfrm>
            <a:off x="464024" y="234778"/>
            <a:ext cx="11313994" cy="6203092"/>
          </a:xfrm>
          <a:prstGeom prst="roundRect">
            <a:avLst>
              <a:gd name="adj" fmla="val 11589"/>
            </a:avLst>
          </a:prstGeom>
          <a:solidFill>
            <a:schemeClr val="bg1">
              <a:alpha val="91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C05F33-E0EC-92E8-D9DA-759799A0F11C}"/>
              </a:ext>
            </a:extLst>
          </p:cNvPr>
          <p:cNvPicPr>
            <a:picLocks noChangeAspect="1"/>
          </p:cNvPicPr>
          <p:nvPr/>
        </p:nvPicPr>
        <p:blipFill>
          <a:blip r:embed="rId3"/>
          <a:stretch>
            <a:fillRect/>
          </a:stretch>
        </p:blipFill>
        <p:spPr>
          <a:xfrm>
            <a:off x="3026233" y="194211"/>
            <a:ext cx="6114818" cy="859611"/>
          </a:xfrm>
          <a:prstGeom prst="rect">
            <a:avLst/>
          </a:prstGeom>
        </p:spPr>
      </p:pic>
      <p:sp>
        <p:nvSpPr>
          <p:cNvPr id="9" name="TextBox 8">
            <a:extLst>
              <a:ext uri="{FF2B5EF4-FFF2-40B4-BE49-F238E27FC236}">
                <a16:creationId xmlns:a16="http://schemas.microsoft.com/office/drawing/2014/main" id="{EBC86A0D-A443-5197-425C-FF18A30A065E}"/>
              </a:ext>
            </a:extLst>
          </p:cNvPr>
          <p:cNvSpPr txBox="1"/>
          <p:nvPr/>
        </p:nvSpPr>
        <p:spPr>
          <a:xfrm>
            <a:off x="605482" y="825122"/>
            <a:ext cx="10997514" cy="5940088"/>
          </a:xfrm>
          <a:prstGeom prst="rect">
            <a:avLst/>
          </a:prstGeom>
          <a:noFill/>
        </p:spPr>
        <p:txBody>
          <a:bodyPr wrap="square" rtlCol="0">
            <a:spAutoFit/>
          </a:bodyPr>
          <a:lstStyle/>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Chu Văn An là một nhà giáo nổi tiếng đời Trần. Cụ đỗ cao nhưng không làm quan mà mở trường dạy học ở quê nhà nhằm truyền bá đạo lí và đào tạo nhân tài cho đất nước. Trường của cụ rất đông học trò, có nhiều người trở thành những nhân vật nổi tiếng.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Năm ấy, đến ngày mừng thọ cụ giáo Chu tròn sáu mươi tuổi, từ sáng sớm, các môn sinh đã tề tựu trước sân nhà cụ. Cụ Chu đội khăn ngay ngắn, mặc áo dài thâm ngồi trên sập. Mấy học trò cũ từ xa về dâng biếu thầy những cuốn sách quý do chính họ sưu tầm và chép lại. Cụ hỏi thăm công việc của từng người, bảo ban các học trò nhỏ, rồi đột nhiên nói:</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Thầy cảm ơn các anh. Bây giờ, thấy muốn mời tất cả các anh theo thầy tới thăm một người mà thấy mang ơn sâu nặng.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Các môn sinh đồng thanh dạ ran. Thế là thầy đi trước, trò theo sau. Các anh có tuổi đi ngay sau thầy, người ít tuổi hơn nhường bước, mấy chú tóc để trái đào đi sau cùng. Cụ dẫn học trò đi về cuối làng, đến một ngôi nhà tranh đơn sơ nhưng sáng sủa, ấm cúng. Ở hiên trước, một cụ già trên tám mươi tuổi, râu tóc bạc phơ đang ngồi sưởi nắng. Cụ giáo Chu bước vào sân, chắp tay cung kính vái và nói to:</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Lạy thầy! Hôm nay con đem tất cả môn sinh đến tạ ơn thầy.</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Cụ già tóc bạc ngước lên, nghiêng đầu nghe. Cụ đã nặng tai. Thầy giáo Chu nói lại thật to câu nói vừa rồi một lần nữa. Thì ra đây là cụ đồ xưa kia đã dạy vỡ lòng cho cụ giáo Chu.</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Tiếp sau cụ giáo Chu, các môn sinh lần lượt theo lứa tuổi vái tạ cụ đồ già. Ngày mừng thọ thầy Chu năm ấy, họ được thêm một bài học thấm thía về nghĩa thầy trò.</a:t>
            </a:r>
          </a:p>
          <a:p>
            <a:pPr algn="r"/>
            <a:r>
              <a:rPr lang="vi-VN" sz="1900" b="0" i="0" dirty="0">
                <a:solidFill>
                  <a:srgbClr val="000000"/>
                </a:solidFill>
                <a:effectLst/>
                <a:latin typeface="Cambria" panose="02040503050406030204" pitchFamily="18" charset="0"/>
                <a:ea typeface="Cambria" panose="02040503050406030204" pitchFamily="18" charset="0"/>
              </a:rPr>
              <a:t>(</a:t>
            </a:r>
            <a:r>
              <a:rPr lang="vi-VN" sz="1900" b="0" i="1" dirty="0">
                <a:solidFill>
                  <a:srgbClr val="000000"/>
                </a:solidFill>
                <a:effectLst/>
                <a:latin typeface="Cambria" panose="02040503050406030204" pitchFamily="18" charset="0"/>
                <a:ea typeface="Cambria" panose="02040503050406030204" pitchFamily="18" charset="0"/>
              </a:rPr>
              <a:t>Theo</a:t>
            </a:r>
            <a:r>
              <a:rPr lang="vi-VN" sz="1900" b="0" i="0" dirty="0">
                <a:solidFill>
                  <a:srgbClr val="000000"/>
                </a:solidFill>
                <a:effectLst/>
                <a:latin typeface="Cambria" panose="02040503050406030204" pitchFamily="18" charset="0"/>
                <a:ea typeface="Cambria" panose="02040503050406030204" pitchFamily="18" charset="0"/>
              </a:rPr>
              <a:t> Hà Ân)</a:t>
            </a:r>
          </a:p>
          <a:p>
            <a:endParaRPr lang="en-US" sz="19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94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A956E1D5-555C-7FEF-5507-52476539ACFD}"/>
              </a:ext>
            </a:extLst>
          </p:cNvPr>
          <p:cNvSpPr txBox="1"/>
          <p:nvPr/>
        </p:nvSpPr>
        <p:spPr>
          <a:xfrm>
            <a:off x="2695610" y="1989892"/>
            <a:ext cx="8573752"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4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những</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nhân</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vật</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nổi</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tiếng</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14" name="TextBox 13">
            <a:extLst>
              <a:ext uri="{FF2B5EF4-FFF2-40B4-BE49-F238E27FC236}">
                <a16:creationId xmlns:a16="http://schemas.microsoft.com/office/drawing/2014/main" id="{EF303A57-01C7-A016-E9A7-F11309C6C071}"/>
              </a:ext>
            </a:extLst>
          </p:cNvPr>
          <p:cNvSpPr txBox="1"/>
          <p:nvPr/>
        </p:nvSpPr>
        <p:spPr>
          <a:xfrm>
            <a:off x="2683255" y="3776485"/>
            <a:ext cx="8314547"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 2: </a:t>
            </a:r>
            <a:r>
              <a:rPr lang="vi-VN"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vi-VN"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mang ơn sâu nặng.</a:t>
            </a:r>
            <a:endPar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15" name="Group 14">
            <a:extLst>
              <a:ext uri="{FF2B5EF4-FFF2-40B4-BE49-F238E27FC236}">
                <a16:creationId xmlns:a16="http://schemas.microsoft.com/office/drawing/2014/main" id="{CD6AD6D2-2209-156F-3F9B-BD6B77C70FE4}"/>
              </a:ext>
            </a:extLst>
          </p:cNvPr>
          <p:cNvGrpSpPr/>
          <p:nvPr/>
        </p:nvGrpSpPr>
        <p:grpSpPr>
          <a:xfrm>
            <a:off x="1514936" y="692655"/>
            <a:ext cx="8742869" cy="871118"/>
            <a:chOff x="1507322" y="860201"/>
            <a:chExt cx="8173942" cy="653339"/>
          </a:xfrm>
        </p:grpSpPr>
        <p:sp>
          <p:nvSpPr>
            <p:cNvPr id="16" name="TextBox 15">
              <a:extLst>
                <a:ext uri="{FF2B5EF4-FFF2-40B4-BE49-F238E27FC236}">
                  <a16:creationId xmlns:a16="http://schemas.microsoft.com/office/drawing/2014/main" id="{DA88759A-928D-94A0-091B-E2E6D7E7143A}"/>
                </a:ext>
              </a:extLst>
            </p:cNvPr>
            <p:cNvSpPr txBox="1"/>
            <p:nvPr/>
          </p:nvSpPr>
          <p:spPr>
            <a:xfrm>
              <a:off x="1907774" y="926145"/>
              <a:ext cx="7773490" cy="587395"/>
            </a:xfrm>
            <a:prstGeom prst="roundRect">
              <a:avLst/>
            </a:prstGeom>
            <a:solidFill>
              <a:srgbClr val="CCFFFF"/>
            </a:solidFill>
            <a:ln w="38100">
              <a:solidFill>
                <a:srgbClr val="0070C0"/>
              </a:solidFill>
            </a:ln>
          </p:spPr>
          <p:txBody>
            <a:bodyPr wrap="square" rtlCol="0">
              <a:spAutoFit/>
            </a:bodyPr>
            <a:lstStyle/>
            <a:p>
              <a:pPr algn="ctr" defTabSz="1219170">
                <a:buClr>
                  <a:srgbClr val="000000"/>
                </a:buClr>
              </a:pP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đọc</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được</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chia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làm</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mấy</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pic>
          <p:nvPicPr>
            <p:cNvPr id="17" name="Picture 16">
              <a:extLst>
                <a:ext uri="{FF2B5EF4-FFF2-40B4-BE49-F238E27FC236}">
                  <a16:creationId xmlns:a16="http://schemas.microsoft.com/office/drawing/2014/main" id="{7C3EB05A-66AA-5A21-7B28-54871B1B4319}"/>
                </a:ext>
              </a:extLst>
            </p:cNvPr>
            <p:cNvPicPr>
              <a:picLocks noChangeAspect="1"/>
            </p:cNvPicPr>
            <p:nvPr/>
          </p:nvPicPr>
          <p:blipFill>
            <a:blip r:embed="rId4"/>
            <a:stretch>
              <a:fillRect/>
            </a:stretch>
          </p:blipFill>
          <p:spPr>
            <a:xfrm>
              <a:off x="1507322" y="860201"/>
              <a:ext cx="800902" cy="653215"/>
            </a:xfrm>
            <a:prstGeom prst="rect">
              <a:avLst/>
            </a:prstGeom>
          </p:spPr>
        </p:pic>
      </p:grpSp>
      <p:sp>
        <p:nvSpPr>
          <p:cNvPr id="18" name="TextBox 17">
            <a:extLst>
              <a:ext uri="{FF2B5EF4-FFF2-40B4-BE49-F238E27FC236}">
                <a16:creationId xmlns:a16="http://schemas.microsoft.com/office/drawing/2014/main" id="{15D97F65-C33F-2C41-B68F-C4319CB728EA}"/>
              </a:ext>
            </a:extLst>
          </p:cNvPr>
          <p:cNvSpPr txBox="1"/>
          <p:nvPr/>
        </p:nvSpPr>
        <p:spPr>
          <a:xfrm>
            <a:off x="2730096" y="5653351"/>
            <a:ext cx="8314547" cy="851297"/>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3</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vi-VN"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Còn lại</a:t>
            </a:r>
            <a:endPar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19" name="Freeform 5">
            <a:extLst>
              <a:ext uri="{FF2B5EF4-FFF2-40B4-BE49-F238E27FC236}">
                <a16:creationId xmlns:a16="http://schemas.microsoft.com/office/drawing/2014/main" id="{98EC4EBF-C255-AFBB-35C0-BBD77FE79EBC}"/>
              </a:ext>
            </a:extLst>
          </p:cNvPr>
          <p:cNvSpPr/>
          <p:nvPr/>
        </p:nvSpPr>
        <p:spPr>
          <a:xfrm>
            <a:off x="-689642" y="2902648"/>
            <a:ext cx="3447036" cy="3716715"/>
          </a:xfrm>
          <a:custGeom>
            <a:avLst/>
            <a:gdLst/>
            <a:ahLst/>
            <a:cxnLst/>
            <a:rect l="l" t="t" r="r" b="b"/>
            <a:pathLst>
              <a:path w="7812843" h="7500330">
                <a:moveTo>
                  <a:pt x="0" y="0"/>
                </a:moveTo>
                <a:lnTo>
                  <a:pt x="7812843" y="0"/>
                </a:lnTo>
                <a:lnTo>
                  <a:pt x="7812843" y="7500330"/>
                </a:lnTo>
                <a:lnTo>
                  <a:pt x="0" y="7500330"/>
                </a:lnTo>
                <a:lnTo>
                  <a:pt x="0" y="0"/>
                </a:lnTo>
                <a:close/>
              </a:path>
            </a:pathLst>
          </a:custGeom>
          <a:blipFill>
            <a:blip r:embed="rId5"/>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109656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Rounded Corners 44">
            <a:extLst>
              <a:ext uri="{FF2B5EF4-FFF2-40B4-BE49-F238E27FC236}">
                <a16:creationId xmlns:a16="http://schemas.microsoft.com/office/drawing/2014/main" id="{BCE98962-3B8A-EB8A-EF3C-B111168022EC}"/>
              </a:ext>
            </a:extLst>
          </p:cNvPr>
          <p:cNvSpPr/>
          <p:nvPr/>
        </p:nvSpPr>
        <p:spPr>
          <a:xfrm>
            <a:off x="3390900" y="649473"/>
            <a:ext cx="8382876" cy="5559054"/>
          </a:xfrm>
          <a:custGeom>
            <a:avLst/>
            <a:gdLst>
              <a:gd name="csX0" fmla="*/ 0 w 8382876"/>
              <a:gd name="csY0" fmla="*/ 839361 h 5559054"/>
              <a:gd name="csX1" fmla="*/ 700191 w 8382876"/>
              <a:gd name="csY1" fmla="*/ 0 h 5559054"/>
              <a:gd name="csX2" fmla="*/ 7682684 w 8382876"/>
              <a:gd name="csY2" fmla="*/ 0 h 5559054"/>
              <a:gd name="csX3" fmla="*/ 8382876 w 8382876"/>
              <a:gd name="csY3" fmla="*/ 839361 h 5559054"/>
              <a:gd name="csX4" fmla="*/ 8382876 w 8382876"/>
              <a:gd name="csY4" fmla="*/ 4719692 h 5559054"/>
              <a:gd name="csX5" fmla="*/ 7682684 w 8382876"/>
              <a:gd name="csY5" fmla="*/ 5559054 h 5559054"/>
              <a:gd name="csX6" fmla="*/ 700191 w 8382876"/>
              <a:gd name="csY6" fmla="*/ 5559054 h 5559054"/>
              <a:gd name="csX7" fmla="*/ 0 w 8382876"/>
              <a:gd name="csY7" fmla="*/ 4719692 h 5559054"/>
              <a:gd name="csX8" fmla="*/ 0 w 8382876"/>
              <a:gd name="csY8" fmla="*/ 839361 h 5559054"/>
              <a:gd name="csX0" fmla="*/ 0 w 8382876"/>
              <a:gd name="csY0" fmla="*/ 839361 h 5559054"/>
              <a:gd name="csX1" fmla="*/ 700191 w 8382876"/>
              <a:gd name="csY1" fmla="*/ 0 h 5559054"/>
              <a:gd name="csX2" fmla="*/ 7682684 w 8382876"/>
              <a:gd name="csY2" fmla="*/ 0 h 5559054"/>
              <a:gd name="csX3" fmla="*/ 8382876 w 8382876"/>
              <a:gd name="csY3" fmla="*/ 839361 h 5559054"/>
              <a:gd name="csX4" fmla="*/ 8382876 w 8382876"/>
              <a:gd name="csY4" fmla="*/ 4719692 h 5559054"/>
              <a:gd name="csX5" fmla="*/ 7682684 w 8382876"/>
              <a:gd name="csY5" fmla="*/ 5559054 h 5559054"/>
              <a:gd name="csX6" fmla="*/ 700191 w 8382876"/>
              <a:gd name="csY6" fmla="*/ 5559054 h 5559054"/>
              <a:gd name="csX7" fmla="*/ 0 w 8382876"/>
              <a:gd name="csY7" fmla="*/ 4719692 h 5559054"/>
              <a:gd name="csX8" fmla="*/ 0 w 8382876"/>
              <a:gd name="csY8" fmla="*/ 839361 h 5559054"/>
              <a:gd name="csX0" fmla="*/ 0 w 8382876"/>
              <a:gd name="csY0" fmla="*/ 839361 h 5559054"/>
              <a:gd name="csX1" fmla="*/ 700191 w 8382876"/>
              <a:gd name="csY1" fmla="*/ 0 h 5559054"/>
              <a:gd name="csX2" fmla="*/ 7682684 w 8382876"/>
              <a:gd name="csY2" fmla="*/ 0 h 5559054"/>
              <a:gd name="csX3" fmla="*/ 8382876 w 8382876"/>
              <a:gd name="csY3" fmla="*/ 839361 h 5559054"/>
              <a:gd name="csX4" fmla="*/ 8382876 w 8382876"/>
              <a:gd name="csY4" fmla="*/ 4719692 h 5559054"/>
              <a:gd name="csX5" fmla="*/ 7682684 w 8382876"/>
              <a:gd name="csY5" fmla="*/ 5559054 h 5559054"/>
              <a:gd name="csX6" fmla="*/ 700191 w 8382876"/>
              <a:gd name="csY6" fmla="*/ 5559054 h 5559054"/>
              <a:gd name="csX7" fmla="*/ 0 w 8382876"/>
              <a:gd name="csY7" fmla="*/ 4719692 h 5559054"/>
              <a:gd name="csX8" fmla="*/ 0 w 8382876"/>
              <a:gd name="csY8" fmla="*/ 839361 h 55590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382876" h="5559054" fill="none" extrusionOk="0">
                <a:moveTo>
                  <a:pt x="0" y="839361"/>
                </a:moveTo>
                <a:cubicBezTo>
                  <a:pt x="-35778" y="458936"/>
                  <a:pt x="322920" y="93443"/>
                  <a:pt x="700191" y="0"/>
                </a:cubicBezTo>
                <a:cubicBezTo>
                  <a:pt x="3959237" y="264976"/>
                  <a:pt x="5728635" y="374388"/>
                  <a:pt x="7682684" y="0"/>
                </a:cubicBezTo>
                <a:cubicBezTo>
                  <a:pt x="8101391" y="83211"/>
                  <a:pt x="8421856" y="432198"/>
                  <a:pt x="8382876" y="839361"/>
                </a:cubicBezTo>
                <a:cubicBezTo>
                  <a:pt x="8267451" y="1559247"/>
                  <a:pt x="8107304" y="3783429"/>
                  <a:pt x="8382876" y="4719692"/>
                </a:cubicBezTo>
                <a:cubicBezTo>
                  <a:pt x="8435677" y="5247099"/>
                  <a:pt x="8001130" y="5515688"/>
                  <a:pt x="7682684" y="5559054"/>
                </a:cubicBezTo>
                <a:cubicBezTo>
                  <a:pt x="7042315" y="5729960"/>
                  <a:pt x="2184990" y="5887265"/>
                  <a:pt x="700191" y="5559054"/>
                </a:cubicBezTo>
                <a:cubicBezTo>
                  <a:pt x="219643" y="5585480"/>
                  <a:pt x="2619" y="4977839"/>
                  <a:pt x="0" y="4719692"/>
                </a:cubicBezTo>
                <a:cubicBezTo>
                  <a:pt x="-14001" y="3493037"/>
                  <a:pt x="17919" y="2330368"/>
                  <a:pt x="0" y="839361"/>
                </a:cubicBezTo>
                <a:close/>
              </a:path>
              <a:path w="8382876" h="5559054" stroke="0" extrusionOk="0">
                <a:moveTo>
                  <a:pt x="0" y="839361"/>
                </a:moveTo>
                <a:cubicBezTo>
                  <a:pt x="5311" y="484141"/>
                  <a:pt x="213063" y="123834"/>
                  <a:pt x="700191" y="0"/>
                </a:cubicBezTo>
                <a:cubicBezTo>
                  <a:pt x="3128946" y="139868"/>
                  <a:pt x="4394317" y="165389"/>
                  <a:pt x="7682684" y="0"/>
                </a:cubicBezTo>
                <a:cubicBezTo>
                  <a:pt x="8009010" y="-37200"/>
                  <a:pt x="8313013" y="359381"/>
                  <a:pt x="8382876" y="839361"/>
                </a:cubicBezTo>
                <a:cubicBezTo>
                  <a:pt x="8647971" y="1279858"/>
                  <a:pt x="8129329" y="3700470"/>
                  <a:pt x="8382876" y="4719692"/>
                </a:cubicBezTo>
                <a:cubicBezTo>
                  <a:pt x="8374063" y="5168001"/>
                  <a:pt x="8030350" y="5651907"/>
                  <a:pt x="7682684" y="5559054"/>
                </a:cubicBezTo>
                <a:cubicBezTo>
                  <a:pt x="5911644" y="5617127"/>
                  <a:pt x="1473123" y="5650118"/>
                  <a:pt x="700191" y="5559054"/>
                </a:cubicBezTo>
                <a:cubicBezTo>
                  <a:pt x="300412" y="5667497"/>
                  <a:pt x="-2094" y="5056549"/>
                  <a:pt x="0" y="4719692"/>
                </a:cubicBezTo>
                <a:cubicBezTo>
                  <a:pt x="-66879" y="3877011"/>
                  <a:pt x="-75362" y="2001011"/>
                  <a:pt x="0" y="839361"/>
                </a:cubicBezTo>
                <a:close/>
              </a:path>
              <a:path w="8382876" h="5559054" fill="none" stroke="0" extrusionOk="0">
                <a:moveTo>
                  <a:pt x="0" y="839361"/>
                </a:moveTo>
                <a:cubicBezTo>
                  <a:pt x="18806" y="484959"/>
                  <a:pt x="340069" y="80702"/>
                  <a:pt x="700191" y="0"/>
                </a:cubicBezTo>
                <a:cubicBezTo>
                  <a:pt x="4151196" y="52185"/>
                  <a:pt x="5901980" y="136610"/>
                  <a:pt x="7682684" y="0"/>
                </a:cubicBezTo>
                <a:cubicBezTo>
                  <a:pt x="8196616" y="54749"/>
                  <a:pt x="8350500" y="344737"/>
                  <a:pt x="8382876" y="839361"/>
                </a:cubicBezTo>
                <a:cubicBezTo>
                  <a:pt x="8281594" y="1463381"/>
                  <a:pt x="8375012" y="3889795"/>
                  <a:pt x="8382876" y="4719692"/>
                </a:cubicBezTo>
                <a:cubicBezTo>
                  <a:pt x="8462496" y="5230929"/>
                  <a:pt x="8041172" y="5596166"/>
                  <a:pt x="7682684" y="5559054"/>
                </a:cubicBezTo>
                <a:cubicBezTo>
                  <a:pt x="6355568" y="5546520"/>
                  <a:pt x="2118583" y="5345739"/>
                  <a:pt x="700191" y="5559054"/>
                </a:cubicBezTo>
                <a:cubicBezTo>
                  <a:pt x="235637" y="5622534"/>
                  <a:pt x="-15825" y="5069941"/>
                  <a:pt x="0" y="4719692"/>
                </a:cubicBezTo>
                <a:cubicBezTo>
                  <a:pt x="285054" y="3420853"/>
                  <a:pt x="-21620" y="2237277"/>
                  <a:pt x="0" y="839361"/>
                </a:cubicBezTo>
                <a:close/>
              </a:path>
              <a:path w="8382876" h="5559054" fill="none" stroke="0" extrusionOk="0">
                <a:moveTo>
                  <a:pt x="0" y="839361"/>
                </a:moveTo>
                <a:cubicBezTo>
                  <a:pt x="-4360" y="456750"/>
                  <a:pt x="314905" y="145086"/>
                  <a:pt x="700191" y="0"/>
                </a:cubicBezTo>
                <a:cubicBezTo>
                  <a:pt x="4043431" y="357040"/>
                  <a:pt x="5819199" y="209909"/>
                  <a:pt x="7682684" y="0"/>
                </a:cubicBezTo>
                <a:cubicBezTo>
                  <a:pt x="8144453" y="21057"/>
                  <a:pt x="8426245" y="345447"/>
                  <a:pt x="8382876" y="839361"/>
                </a:cubicBezTo>
                <a:cubicBezTo>
                  <a:pt x="8379949" y="1424755"/>
                  <a:pt x="8256905" y="3612486"/>
                  <a:pt x="8382876" y="4719692"/>
                </a:cubicBezTo>
                <a:cubicBezTo>
                  <a:pt x="8459264" y="5244529"/>
                  <a:pt x="8003239" y="5525568"/>
                  <a:pt x="7682684" y="5559054"/>
                </a:cubicBezTo>
                <a:cubicBezTo>
                  <a:pt x="6870619" y="5592970"/>
                  <a:pt x="2156533" y="5703614"/>
                  <a:pt x="700191" y="5559054"/>
                </a:cubicBezTo>
                <a:cubicBezTo>
                  <a:pt x="211493" y="5600041"/>
                  <a:pt x="-33071" y="4994110"/>
                  <a:pt x="0" y="4719692"/>
                </a:cubicBezTo>
                <a:cubicBezTo>
                  <a:pt x="15608" y="3358541"/>
                  <a:pt x="132372" y="2382353"/>
                  <a:pt x="0" y="839361"/>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custGeom>
                    <a:avLst/>
                    <a:gdLst>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876" h="5559054" fill="none" extrusionOk="0">
                        <a:moveTo>
                          <a:pt x="0" y="839361"/>
                        </a:moveTo>
                        <a:cubicBezTo>
                          <a:pt x="-29751" y="446529"/>
                          <a:pt x="320320" y="69685"/>
                          <a:pt x="700191" y="0"/>
                        </a:cubicBezTo>
                        <a:cubicBezTo>
                          <a:pt x="3995501" y="221068"/>
                          <a:pt x="5642973" y="221224"/>
                          <a:pt x="7682684" y="0"/>
                        </a:cubicBezTo>
                        <a:cubicBezTo>
                          <a:pt x="8080993" y="31629"/>
                          <a:pt x="8410067" y="416637"/>
                          <a:pt x="8382876" y="839361"/>
                        </a:cubicBezTo>
                        <a:cubicBezTo>
                          <a:pt x="8273561" y="1545793"/>
                          <a:pt x="8280287" y="3749751"/>
                          <a:pt x="8382876" y="4719692"/>
                        </a:cubicBezTo>
                        <a:cubicBezTo>
                          <a:pt x="8427489" y="5238533"/>
                          <a:pt x="8007972" y="5519785"/>
                          <a:pt x="7682684" y="5559054"/>
                        </a:cubicBezTo>
                        <a:cubicBezTo>
                          <a:pt x="6889901" y="5571995"/>
                          <a:pt x="2118310" y="5748733"/>
                          <a:pt x="700191" y="5559054"/>
                        </a:cubicBezTo>
                        <a:cubicBezTo>
                          <a:pt x="224767" y="5584115"/>
                          <a:pt x="1863" y="5033270"/>
                          <a:pt x="0" y="4719692"/>
                        </a:cubicBezTo>
                        <a:cubicBezTo>
                          <a:pt x="-17310" y="3312693"/>
                          <a:pt x="15378" y="2310386"/>
                          <a:pt x="0" y="839361"/>
                        </a:cubicBezTo>
                        <a:close/>
                      </a:path>
                      <a:path w="8382876" h="5559054" stroke="0" extrusionOk="0">
                        <a:moveTo>
                          <a:pt x="0" y="839361"/>
                        </a:moveTo>
                        <a:cubicBezTo>
                          <a:pt x="11655" y="452235"/>
                          <a:pt x="274120" y="68152"/>
                          <a:pt x="700191" y="0"/>
                        </a:cubicBezTo>
                        <a:cubicBezTo>
                          <a:pt x="2898464" y="120632"/>
                          <a:pt x="4352686" y="132036"/>
                          <a:pt x="7682684" y="0"/>
                        </a:cubicBezTo>
                        <a:cubicBezTo>
                          <a:pt x="8075430" y="-24449"/>
                          <a:pt x="8350361" y="335102"/>
                          <a:pt x="8382876" y="839361"/>
                        </a:cubicBezTo>
                        <a:cubicBezTo>
                          <a:pt x="8486024" y="1408861"/>
                          <a:pt x="8191905" y="3617312"/>
                          <a:pt x="8382876" y="4719692"/>
                        </a:cubicBezTo>
                        <a:cubicBezTo>
                          <a:pt x="8394198" y="5175806"/>
                          <a:pt x="8024820" y="5634452"/>
                          <a:pt x="7682684" y="5559054"/>
                        </a:cubicBezTo>
                        <a:cubicBezTo>
                          <a:pt x="5923502" y="5535157"/>
                          <a:pt x="1524130" y="5631632"/>
                          <a:pt x="700191" y="5559054"/>
                        </a:cubicBezTo>
                        <a:cubicBezTo>
                          <a:pt x="290570" y="5646924"/>
                          <a:pt x="-15435" y="5121371"/>
                          <a:pt x="0" y="4719692"/>
                        </a:cubicBezTo>
                        <a:cubicBezTo>
                          <a:pt x="-82754" y="3866822"/>
                          <a:pt x="17600" y="1864851"/>
                          <a:pt x="0" y="839361"/>
                        </a:cubicBezTo>
                        <a:close/>
                      </a:path>
                      <a:path w="8382876" h="5559054" fill="none" stroke="0" extrusionOk="0">
                        <a:moveTo>
                          <a:pt x="0" y="839361"/>
                        </a:moveTo>
                        <a:cubicBezTo>
                          <a:pt x="-13411" y="436926"/>
                          <a:pt x="312237" y="116433"/>
                          <a:pt x="700191" y="0"/>
                        </a:cubicBezTo>
                        <a:cubicBezTo>
                          <a:pt x="4077218" y="304659"/>
                          <a:pt x="5863808" y="137283"/>
                          <a:pt x="7682684" y="0"/>
                        </a:cubicBezTo>
                        <a:cubicBezTo>
                          <a:pt x="8149383" y="1236"/>
                          <a:pt x="8408898" y="374186"/>
                          <a:pt x="8382876" y="839361"/>
                        </a:cubicBezTo>
                        <a:cubicBezTo>
                          <a:pt x="8309103" y="1477526"/>
                          <a:pt x="8309141" y="3702024"/>
                          <a:pt x="8382876" y="4719692"/>
                        </a:cubicBezTo>
                        <a:cubicBezTo>
                          <a:pt x="8454070" y="5240743"/>
                          <a:pt x="8011460" y="5589265"/>
                          <a:pt x="7682684" y="5559054"/>
                        </a:cubicBezTo>
                        <a:cubicBezTo>
                          <a:pt x="6570610" y="5541344"/>
                          <a:pt x="2132642" y="5409761"/>
                          <a:pt x="700191" y="5559054"/>
                        </a:cubicBezTo>
                        <a:cubicBezTo>
                          <a:pt x="246980" y="5615269"/>
                          <a:pt x="-8004" y="5092630"/>
                          <a:pt x="0" y="4719692"/>
                        </a:cubicBezTo>
                        <a:cubicBezTo>
                          <a:pt x="90797" y="3399773"/>
                          <a:pt x="83432" y="2151916"/>
                          <a:pt x="0" y="83936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5EEA92A9-3DB2-0995-1827-765AB966089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520142" y="1285755"/>
            <a:ext cx="4604512" cy="5572245"/>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FE5B44C-B7F2-596B-9794-8F407A0B8890}"/>
              </a:ext>
            </a:extLst>
          </p:cNvPr>
          <p:cNvSpPr txBox="1"/>
          <p:nvPr/>
        </p:nvSpPr>
        <p:spPr>
          <a:xfrm>
            <a:off x="5914679" y="2247867"/>
            <a:ext cx="416146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ln>
                  <a:solidFill>
                    <a:prstClr val="black"/>
                  </a:solidFill>
                </a:ln>
                <a:solidFill>
                  <a:srgbClr val="0070C0"/>
                </a:solidFill>
                <a:latin typeface="Arial" panose="020B0604020202020204" pitchFamily="34" charset="0"/>
              </a:rPr>
              <a:t>đạo</a:t>
            </a:r>
            <a:r>
              <a:rPr lang="en-US" sz="4400" b="1" dirty="0">
                <a:ln>
                  <a:solidFill>
                    <a:prstClr val="black"/>
                  </a:solidFill>
                </a:ln>
                <a:solidFill>
                  <a:srgbClr val="0070C0"/>
                </a:solidFill>
                <a:latin typeface="Arial" panose="020B0604020202020204" pitchFamily="34" charset="0"/>
              </a:rPr>
              <a:t> </a:t>
            </a:r>
            <a:r>
              <a:rPr lang="en-US" sz="4400" b="1" dirty="0" err="1">
                <a:ln>
                  <a:solidFill>
                    <a:prstClr val="black"/>
                  </a:solidFill>
                </a:ln>
                <a:solidFill>
                  <a:srgbClr val="0070C0"/>
                </a:solidFill>
                <a:latin typeface="Arial" panose="020B0604020202020204" pitchFamily="34" charset="0"/>
              </a:rPr>
              <a:t>lý</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FB59977F-0EC7-B874-7B22-63AD656E3F7C}"/>
              </a:ext>
            </a:extLst>
          </p:cNvPr>
          <p:cNvSpPr txBox="1"/>
          <p:nvPr/>
        </p:nvSpPr>
        <p:spPr>
          <a:xfrm>
            <a:off x="5956598" y="3128520"/>
            <a:ext cx="3251477"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nổi</a:t>
            </a:r>
            <a:r>
              <a:rPr kumimoji="0" lang="en-US" sz="4400" b="1" i="0" u="none" strike="noStrike" kern="1200" cap="none" spc="0" normalizeH="0" noProof="0" dirty="0">
                <a:ln>
                  <a:solidFill>
                    <a:prstClr val="black"/>
                  </a:solidFill>
                </a:ln>
                <a:solidFill>
                  <a:srgbClr val="0070C0"/>
                </a:solidFill>
                <a:effectLst/>
                <a:uLnTx/>
                <a:uFillTx/>
                <a:latin typeface="Arial" panose="020B0604020202020204" pitchFamily="34" charset="0"/>
                <a:ea typeface="+mn-ea"/>
                <a:cs typeface="+mn-cs"/>
              </a:rPr>
              <a:t> </a:t>
            </a:r>
            <a:r>
              <a:rPr kumimoji="0" lang="en-US" sz="4400" b="1" i="0" u="none" strike="noStrike" kern="1200" cap="none" spc="0" normalizeH="0" noProof="0" dirty="0" err="1">
                <a:ln>
                  <a:solidFill>
                    <a:prstClr val="black"/>
                  </a:solidFill>
                </a:ln>
                <a:solidFill>
                  <a:srgbClr val="0070C0"/>
                </a:solidFill>
                <a:effectLst/>
                <a:uLnTx/>
                <a:uFillTx/>
                <a:latin typeface="Arial" panose="020B0604020202020204" pitchFamily="34" charset="0"/>
                <a:ea typeface="+mn-ea"/>
                <a:cs typeface="+mn-cs"/>
              </a:rPr>
              <a:t>tiếng</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AFF32414-CB0A-EBAB-FFE3-976D7C149BF2}"/>
              </a:ext>
            </a:extLst>
          </p:cNvPr>
          <p:cNvSpPr txBox="1"/>
          <p:nvPr/>
        </p:nvSpPr>
        <p:spPr>
          <a:xfrm>
            <a:off x="5956598" y="3973439"/>
            <a:ext cx="416146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tề</a:t>
            </a:r>
            <a:r>
              <a:rPr kumimoji="0" lang="en-US"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tựu</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E991931B-DAC6-0AB2-AABA-776C80D8F449}"/>
              </a:ext>
            </a:extLst>
          </p:cNvPr>
          <p:cNvSpPr txBox="1"/>
          <p:nvPr/>
        </p:nvSpPr>
        <p:spPr>
          <a:xfrm>
            <a:off x="5978628" y="4757350"/>
            <a:ext cx="390999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dạ</a:t>
            </a:r>
            <a:r>
              <a:rPr kumimoji="0" lang="en-US"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rPr>
              <a:t> ran</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BDA891F-6710-5C9A-2FB2-D82A77E7CDBA}"/>
              </a:ext>
            </a:extLst>
          </p:cNvPr>
          <p:cNvPicPr>
            <a:picLocks noChangeAspect="1"/>
          </p:cNvPicPr>
          <p:nvPr/>
        </p:nvPicPr>
        <p:blipFill>
          <a:blip r:embed="rId5"/>
          <a:stretch>
            <a:fillRect/>
          </a:stretch>
        </p:blipFill>
        <p:spPr>
          <a:xfrm>
            <a:off x="4159135" y="782220"/>
            <a:ext cx="6846401" cy="1463167"/>
          </a:xfrm>
          <a:prstGeom prst="rect">
            <a:avLst/>
          </a:prstGeom>
        </p:spPr>
      </p:pic>
      <p:sp>
        <p:nvSpPr>
          <p:cNvPr id="14" name="TextBox 13">
            <a:extLst>
              <a:ext uri="{FF2B5EF4-FFF2-40B4-BE49-F238E27FC236}">
                <a16:creationId xmlns:a16="http://schemas.microsoft.com/office/drawing/2014/main" id="{609D5694-DA80-D29E-8467-99E6F3B739D5}"/>
              </a:ext>
            </a:extLst>
          </p:cNvPr>
          <p:cNvSpPr txBox="1"/>
          <p:nvPr/>
        </p:nvSpPr>
        <p:spPr>
          <a:xfrm>
            <a:off x="5990985" y="5511112"/>
            <a:ext cx="390999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sưởi</a:t>
            </a:r>
            <a:r>
              <a:rPr kumimoji="0" lang="en-US" sz="4400" b="1" i="0" u="none" strike="noStrike" kern="1200" cap="none" spc="0" normalizeH="0" noProof="0" dirty="0">
                <a:ln>
                  <a:solidFill>
                    <a:prstClr val="black"/>
                  </a:solidFill>
                </a:ln>
                <a:solidFill>
                  <a:srgbClr val="0070C0"/>
                </a:solidFill>
                <a:effectLst/>
                <a:uLnTx/>
                <a:uFillTx/>
                <a:latin typeface="Arial" panose="020B0604020202020204" pitchFamily="34" charset="0"/>
                <a:ea typeface="+mn-ea"/>
                <a:cs typeface="+mn-cs"/>
              </a:rPr>
              <a:t> </a:t>
            </a:r>
            <a:r>
              <a:rPr kumimoji="0" lang="en-US" sz="4400" b="1" i="0" u="none" strike="noStrike" kern="1200" cap="none" spc="0" normalizeH="0" noProof="0" dirty="0" err="1">
                <a:ln>
                  <a:solidFill>
                    <a:prstClr val="black"/>
                  </a:solidFill>
                </a:ln>
                <a:solidFill>
                  <a:srgbClr val="0070C0"/>
                </a:solidFill>
                <a:effectLst/>
                <a:uLnTx/>
                <a:uFillTx/>
                <a:latin typeface="Arial" panose="020B0604020202020204" pitchFamily="34" charset="0"/>
                <a:ea typeface="+mn-ea"/>
                <a:cs typeface="+mn-cs"/>
              </a:rPr>
              <a:t>nắng</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pic>
        <p:nvPicPr>
          <p:cNvPr id="15" name="Picture 14" descr="A round pink circle with white text and a black background&#10;&#10;Description automatically generated">
            <a:extLst>
              <a:ext uri="{FF2B5EF4-FFF2-40B4-BE49-F238E27FC236}">
                <a16:creationId xmlns:a16="http://schemas.microsoft.com/office/drawing/2014/main" id="{5A790A1F-B501-FF43-0A07-EB4B231118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8290" y="0"/>
            <a:ext cx="1529614" cy="1529614"/>
          </a:xfrm>
          <a:prstGeom prst="rect">
            <a:avLst/>
          </a:prstGeom>
        </p:spPr>
      </p:pic>
    </p:spTree>
    <p:extLst>
      <p:ext uri="{BB962C8B-B14F-4D97-AF65-F5344CB8AC3E}">
        <p14:creationId xmlns:p14="http://schemas.microsoft.com/office/powerpoint/2010/main" val="2119670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a:extLst>
            <a:ext uri="{FF2B5EF4-FFF2-40B4-BE49-F238E27FC236}">
              <a16:creationId xmlns:a16="http://schemas.microsoft.com/office/drawing/2014/main" id="{689A893C-5406-38A3-8927-65EA0B0671A4}"/>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DD71DC1-94ED-195F-B6D4-39588A040676}"/>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A34D27E-8C4D-186C-E12C-A2BA4E5D86E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520142" y="1285755"/>
            <a:ext cx="4604512" cy="5572245"/>
          </a:xfrm>
          <a:prstGeom prst="rect">
            <a:avLst/>
          </a:prstGeom>
          <a:effectLst>
            <a:outerShdw blurRad="63500" sx="102000" sy="102000" algn="ctr" rotWithShape="0">
              <a:prstClr val="black">
                <a:alpha val="40000"/>
              </a:prstClr>
            </a:outerShdw>
          </a:effectLst>
        </p:spPr>
      </p:pic>
      <p:grpSp>
        <p:nvGrpSpPr>
          <p:cNvPr id="6" name="Group 5">
            <a:extLst>
              <a:ext uri="{FF2B5EF4-FFF2-40B4-BE49-F238E27FC236}">
                <a16:creationId xmlns:a16="http://schemas.microsoft.com/office/drawing/2014/main" id="{FA0AD8FD-4CE2-4451-C656-60F12CEAA744}"/>
              </a:ext>
            </a:extLst>
          </p:cNvPr>
          <p:cNvGrpSpPr/>
          <p:nvPr/>
        </p:nvGrpSpPr>
        <p:grpSpPr>
          <a:xfrm>
            <a:off x="2055155" y="401692"/>
            <a:ext cx="6974545" cy="1479503"/>
            <a:chOff x="-1348506" y="186909"/>
            <a:chExt cx="11766079" cy="1342591"/>
          </a:xfrm>
        </p:grpSpPr>
        <p:pic>
          <p:nvPicPr>
            <p:cNvPr id="7" name="Picture 6">
              <a:extLst>
                <a:ext uri="{FF2B5EF4-FFF2-40B4-BE49-F238E27FC236}">
                  <a16:creationId xmlns:a16="http://schemas.microsoft.com/office/drawing/2014/main" id="{9A49E88F-03A8-AF52-4CDC-C6FC0E1FA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8" name="TextBox 7">
              <a:extLst>
                <a:ext uri="{FF2B5EF4-FFF2-40B4-BE49-F238E27FC236}">
                  <a16:creationId xmlns:a16="http://schemas.microsoft.com/office/drawing/2014/main" id="{1113C37D-2860-51BB-E2CD-2624F52BE51A}"/>
                </a:ext>
              </a:extLst>
            </p:cNvPr>
            <p:cNvSpPr txBox="1"/>
            <p:nvPr/>
          </p:nvSpPr>
          <p:spPr>
            <a:xfrm flipH="1">
              <a:off x="-527843" y="542674"/>
              <a:ext cx="10945416" cy="6423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Hướng dẫn đọc câu dài</a:t>
              </a:r>
              <a:endParaRPr kumimoji="0" lang="en-US" sz="40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
        <p:nvSpPr>
          <p:cNvPr id="9" name="Rectangle: Rounded Corners 8">
            <a:extLst>
              <a:ext uri="{FF2B5EF4-FFF2-40B4-BE49-F238E27FC236}">
                <a16:creationId xmlns:a16="http://schemas.microsoft.com/office/drawing/2014/main" id="{9D094591-645C-30BC-1303-B29739EEF87B}"/>
              </a:ext>
            </a:extLst>
          </p:cNvPr>
          <p:cNvSpPr/>
          <p:nvPr/>
        </p:nvSpPr>
        <p:spPr>
          <a:xfrm>
            <a:off x="3028950" y="2842054"/>
            <a:ext cx="9163049" cy="3638030"/>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a:ln w="13462">
                  <a:solidFill>
                    <a:srgbClr val="00B050"/>
                  </a:solidFill>
                  <a:prstDash val="solid"/>
                </a:ln>
                <a:solidFill>
                  <a:srgbClr val="00B050"/>
                </a:solidFill>
              </a:rPr>
              <a:t>   </a:t>
            </a:r>
            <a:r>
              <a:rPr lang="vi-VN" sz="4000" b="1" dirty="0">
                <a:ln w="13462">
                  <a:solidFill>
                    <a:srgbClr val="00B050"/>
                  </a:solidFill>
                  <a:prstDash val="solid"/>
                </a:ln>
                <a:solidFill>
                  <a:srgbClr val="00B050"/>
                </a:solidFill>
              </a:rPr>
              <a:t>Cụ đỗ cao / nhưng không làm cao/ xới đất,/ mà mở trường dạy học ở quê nhà/ nhằm truyền bá đạo lí/ và đào tạo nhân tài cho đất nước../</a:t>
            </a:r>
            <a:endParaRPr lang="en-US" sz="4000" b="1" dirty="0">
              <a:ln w="13462">
                <a:solidFill>
                  <a:srgbClr val="00B050"/>
                </a:solidFill>
                <a:prstDash val="solid"/>
              </a:ln>
              <a:solidFill>
                <a:srgbClr val="FF0000"/>
              </a:solidFill>
            </a:endParaRPr>
          </a:p>
        </p:txBody>
      </p:sp>
    </p:spTree>
    <p:extLst>
      <p:ext uri="{BB962C8B-B14F-4D97-AF65-F5344CB8AC3E}">
        <p14:creationId xmlns:p14="http://schemas.microsoft.com/office/powerpoint/2010/main" val="152882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a:extLst>
            <a:ext uri="{FF2B5EF4-FFF2-40B4-BE49-F238E27FC236}">
              <a16:creationId xmlns:a16="http://schemas.microsoft.com/office/drawing/2014/main" id="{689A893C-5406-38A3-8927-65EA0B0671A4}"/>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DD71DC1-94ED-195F-B6D4-39588A040676}"/>
              </a:ext>
            </a:extLst>
          </p:cNvPr>
          <p:cNvSpPr/>
          <p:nvPr/>
        </p:nvSpPr>
        <p:spPr>
          <a:xfrm>
            <a:off x="300111" y="204716"/>
            <a:ext cx="11591778" cy="6455391"/>
          </a:xfrm>
          <a:prstGeom prst="roundRect">
            <a:avLst>
              <a:gd name="adj" fmla="val 1158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Hộp Văn bản 19">
            <a:extLst>
              <a:ext uri="{FF2B5EF4-FFF2-40B4-BE49-F238E27FC236}">
                <a16:creationId xmlns:a16="http://schemas.microsoft.com/office/drawing/2014/main" id="{B5FDC56C-0841-FE48-EC0E-D653D96086B2}"/>
              </a:ext>
            </a:extLst>
          </p:cNvPr>
          <p:cNvSpPr txBox="1"/>
          <p:nvPr/>
        </p:nvSpPr>
        <p:spPr>
          <a:xfrm>
            <a:off x="503108" y="1710462"/>
            <a:ext cx="6836805" cy="4524315"/>
          </a:xfrm>
          <a:prstGeom prst="rect">
            <a:avLst/>
          </a:prstGeom>
          <a:noFill/>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Chu Văn An là một nhà giáo nổi tiếng đời Trần. Cụ đỗ cao nhưng không làm quan mà mở trường dạy học ở quê nhà nhằm truyền bá đạo lí và đào tạo nhân tài cho đất nước. Trường của cụ rất đông học trò, có nhiều người trở thành những nhân vật nổi tiếng.</a:t>
            </a:r>
          </a:p>
        </p:txBody>
      </p:sp>
      <p:pic>
        <p:nvPicPr>
          <p:cNvPr id="3" name="Picture 2">
            <a:extLst>
              <a:ext uri="{FF2B5EF4-FFF2-40B4-BE49-F238E27FC236}">
                <a16:creationId xmlns:a16="http://schemas.microsoft.com/office/drawing/2014/main" id="{43465742-6328-4A1C-5801-F787C34A146D}"/>
              </a:ext>
            </a:extLst>
          </p:cNvPr>
          <p:cNvPicPr>
            <a:picLocks noChangeAspect="1"/>
          </p:cNvPicPr>
          <p:nvPr/>
        </p:nvPicPr>
        <p:blipFill>
          <a:blip r:embed="rId5"/>
          <a:stretch>
            <a:fillRect/>
          </a:stretch>
        </p:blipFill>
        <p:spPr>
          <a:xfrm>
            <a:off x="840792" y="197893"/>
            <a:ext cx="10510415" cy="1164437"/>
          </a:xfrm>
          <a:prstGeom prst="rect">
            <a:avLst/>
          </a:prstGeom>
        </p:spPr>
      </p:pic>
    </p:spTree>
    <p:controls>
      <mc:AlternateContent xmlns:mc="http://schemas.openxmlformats.org/markup-compatibility/2006">
        <mc:Choice xmlns:v="urn:schemas-microsoft-com:vml" Requires="v">
          <p:control name="TextBox1" r:id="rId1" imgW="3931920" imgH="2903400"/>
        </mc:Choice>
        <mc:Fallback>
          <p:control name="TextBox1" r:id="rId1" imgW="3931920" imgH="2903400">
            <p:pic>
              <p:nvPicPr>
                <p:cNvPr id="13" name="TextBox1">
                  <a:extLst>
                    <a:ext uri="{FF2B5EF4-FFF2-40B4-BE49-F238E27FC236}">
                      <a16:creationId xmlns:a16="http://schemas.microsoft.com/office/drawing/2014/main" id="{8D692471-5108-A705-9E16-9FBE573A2999}"/>
                    </a:ext>
                  </a:extLst>
                </p:cNvPr>
                <p:cNvPicPr>
                  <a:picLocks/>
                </p:cNvPicPr>
                <p:nvPr/>
              </p:nvPicPr>
              <p:blipFill>
                <a:blip r:embed="rId6"/>
                <a:stretch>
                  <a:fillRect/>
                </a:stretch>
              </p:blipFill>
              <p:spPr>
                <a:xfrm>
                  <a:off x="7722775" y="1933913"/>
                  <a:ext cx="3932659" cy="2905570"/>
                </a:xfrm>
                <a:prstGeom prst="rect">
                  <a:avLst/>
                </a:prstGeom>
              </p:spPr>
            </p:pic>
          </p:control>
        </mc:Fallback>
      </mc:AlternateContent>
    </p:controls>
    <p:extLst>
      <p:ext uri="{BB962C8B-B14F-4D97-AF65-F5344CB8AC3E}">
        <p14:creationId xmlns:p14="http://schemas.microsoft.com/office/powerpoint/2010/main" val="3197958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a:extLst>
            <a:ext uri="{FF2B5EF4-FFF2-40B4-BE49-F238E27FC236}">
              <a16:creationId xmlns:a16="http://schemas.microsoft.com/office/drawing/2014/main" id="{689A893C-5406-38A3-8927-65EA0B0671A4}"/>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DD71DC1-94ED-195F-B6D4-39588A040676}"/>
              </a:ext>
            </a:extLst>
          </p:cNvPr>
          <p:cNvSpPr/>
          <p:nvPr/>
        </p:nvSpPr>
        <p:spPr>
          <a:xfrm>
            <a:off x="300111" y="204716"/>
            <a:ext cx="11591778" cy="6455391"/>
          </a:xfrm>
          <a:prstGeom prst="roundRect">
            <a:avLst>
              <a:gd name="adj" fmla="val 1158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Hộp Văn bản 19">
            <a:extLst>
              <a:ext uri="{FF2B5EF4-FFF2-40B4-BE49-F238E27FC236}">
                <a16:creationId xmlns:a16="http://schemas.microsoft.com/office/drawing/2014/main" id="{B5FDC56C-0841-FE48-EC0E-D653D96086B2}"/>
              </a:ext>
            </a:extLst>
          </p:cNvPr>
          <p:cNvSpPr txBox="1"/>
          <p:nvPr/>
        </p:nvSpPr>
        <p:spPr>
          <a:xfrm>
            <a:off x="503108" y="1710462"/>
            <a:ext cx="7219865" cy="4832092"/>
          </a:xfrm>
          <a:prstGeom prst="rect">
            <a:avLst/>
          </a:prstGeom>
          <a:noFill/>
        </p:spPr>
        <p:txBody>
          <a:bodyPr wrap="square">
            <a:spAutoFit/>
          </a:bodyPr>
          <a:lstStyle/>
          <a:p>
            <a:pPr lvl="0" algn="just"/>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Năm ấy, đến ngày mừng thọ cụ giáo Chu tròn sáu mươi tuổi, từ sáng sớm, các môn sinh đã tề tựu trước sân nhà cụ. Cụ Chu đội khăn ngay ngắn, mặc áo dài thâm ngồi trên sập. Mấy học trò cũ từ xa về dâng biếu thầy những cuốn sách quý do chính họ sưu tầm và chép lại. Cụ hỏi thăm công việc của từng người, bảo ban các học trò nhỏ, rồi đột nhiên nói:</a:t>
            </a:r>
          </a:p>
          <a:p>
            <a:pPr lvl="0" algn="just"/>
            <a:r>
              <a:rPr lang="vi-VN" sz="2800" dirty="0">
                <a:solidFill>
                  <a:prstClr val="black"/>
                </a:solidFill>
                <a:latin typeface="Calibri" panose="020F0502020204030204" pitchFamily="34" charset="0"/>
                <a:cs typeface="Calibri" panose="020F0502020204030204" pitchFamily="34" charset="0"/>
              </a:rPr>
              <a:t>   – Thầy cảm ơn các anh. Bây giờ, thấy muốn mời tất cả các anh theo thầy tới thăm một người mà thấy mang ơn sâu nặng.</a:t>
            </a:r>
          </a:p>
        </p:txBody>
      </p:sp>
      <p:pic>
        <p:nvPicPr>
          <p:cNvPr id="3" name="Picture 2">
            <a:extLst>
              <a:ext uri="{FF2B5EF4-FFF2-40B4-BE49-F238E27FC236}">
                <a16:creationId xmlns:a16="http://schemas.microsoft.com/office/drawing/2014/main" id="{43465742-6328-4A1C-5801-F787C34A146D}"/>
              </a:ext>
            </a:extLst>
          </p:cNvPr>
          <p:cNvPicPr>
            <a:picLocks noChangeAspect="1"/>
          </p:cNvPicPr>
          <p:nvPr/>
        </p:nvPicPr>
        <p:blipFill>
          <a:blip r:embed="rId5"/>
          <a:stretch>
            <a:fillRect/>
          </a:stretch>
        </p:blipFill>
        <p:spPr>
          <a:xfrm>
            <a:off x="840792" y="197893"/>
            <a:ext cx="10510415" cy="1164437"/>
          </a:xfrm>
          <a:prstGeom prst="rect">
            <a:avLst/>
          </a:prstGeom>
        </p:spPr>
      </p:pic>
    </p:spTree>
    <p:controls>
      <mc:AlternateContent xmlns:mc="http://schemas.openxmlformats.org/markup-compatibility/2006">
        <mc:Choice xmlns:v="urn:schemas-microsoft-com:vml" Requires="v">
          <p:control name="TextBox1" r:id="rId1" imgW="3931920" imgH="2903400"/>
        </mc:Choice>
        <mc:Fallback>
          <p:control name="TextBox1" r:id="rId1" imgW="3931920" imgH="2903400">
            <p:pic>
              <p:nvPicPr>
                <p:cNvPr id="13" name="TextBox1">
                  <a:extLst>
                    <a:ext uri="{FF2B5EF4-FFF2-40B4-BE49-F238E27FC236}">
                      <a16:creationId xmlns:a16="http://schemas.microsoft.com/office/drawing/2014/main" id="{8D692471-5108-A705-9E16-9FBE573A2999}"/>
                    </a:ext>
                  </a:extLst>
                </p:cNvPr>
                <p:cNvPicPr>
                  <a:picLocks/>
                </p:cNvPicPr>
                <p:nvPr/>
              </p:nvPicPr>
              <p:blipFill>
                <a:blip r:embed="rId6"/>
                <a:stretch>
                  <a:fillRect/>
                </a:stretch>
              </p:blipFill>
              <p:spPr>
                <a:xfrm>
                  <a:off x="7920483" y="1933913"/>
                  <a:ext cx="3932659" cy="2905570"/>
                </a:xfrm>
                <a:prstGeom prst="rect">
                  <a:avLst/>
                </a:prstGeom>
              </p:spPr>
            </p:pic>
          </p:control>
        </mc:Fallback>
      </mc:AlternateContent>
    </p:controls>
    <p:extLst>
      <p:ext uri="{BB962C8B-B14F-4D97-AF65-F5344CB8AC3E}">
        <p14:creationId xmlns:p14="http://schemas.microsoft.com/office/powerpoint/2010/main" val="1635996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1122</TotalTime>
  <Words>2275</Words>
  <Application>Microsoft Office PowerPoint</Application>
  <PresentationFormat>Widescreen</PresentationFormat>
  <Paragraphs>97</Paragraphs>
  <Slides>30</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Aptos</vt:lpstr>
      <vt:lpstr>Aptos Display</vt:lpstr>
      <vt:lpstr>Arial</vt:lpstr>
      <vt:lpstr>Calibri</vt:lpstr>
      <vt:lpstr>Cambria</vt:lpstr>
      <vt:lpstr>iCiel Pony</vt:lpstr>
      <vt:lpstr>Roboto</vt:lpstr>
      <vt:lpstr>1_Chủ đề Office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Administrator</cp:lastModifiedBy>
  <cp:revision>83</cp:revision>
  <dcterms:created xsi:type="dcterms:W3CDTF">2023-10-07T10:09:50Z</dcterms:created>
  <dcterms:modified xsi:type="dcterms:W3CDTF">2026-03-23T11:48:10Z</dcterms:modified>
  <cp:category>9Slide.vn</cp:category>
</cp:coreProperties>
</file>