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8" r:id="rId6"/>
    <p:sldId id="265" r:id="rId7"/>
    <p:sldId id="269" r:id="rId8"/>
    <p:sldId id="293" r:id="rId9"/>
    <p:sldId id="294" r:id="rId10"/>
    <p:sldId id="273" r:id="rId11"/>
    <p:sldId id="276" r:id="rId12"/>
    <p:sldId id="277" r:id="rId13"/>
    <p:sldId id="278" r:id="rId14"/>
    <p:sldId id="281" r:id="rId15"/>
    <p:sldId id="285" r:id="rId16"/>
    <p:sldId id="286" r:id="rId17"/>
    <p:sldId id="287" r:id="rId18"/>
    <p:sldId id="2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98C"/>
    <a:srgbClr val="FF99CC"/>
    <a:srgbClr val="FFEFFF"/>
    <a:srgbClr val="56654B"/>
    <a:srgbClr val="FFE272"/>
    <a:srgbClr val="FFFF00"/>
    <a:srgbClr val="8BCD43"/>
    <a:srgbClr val="FF71B8"/>
    <a:srgbClr val="A64095"/>
    <a:srgbClr val="A93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6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FED55-DD74-479D-B03E-C12DAD0C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8B830-8F12-4A20-BCCD-20CB13B17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EE29-BD3A-4E79-82F9-9D0055B1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5301-76B7-4C68-A617-C512F5D6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A233-9FE1-4A29-82BA-EAFB565E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6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7ED1-4A9C-47F1-861B-2052A46C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7931-1D9E-427C-A0DB-C0154F741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E4D0-E797-44A6-BD7D-D62D7D5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3BFD-962D-41A0-8315-CA9F307D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E510-6785-460B-B652-B055B410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9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22C7-E963-44BC-8E15-34FE306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4516-B7D5-47D1-A230-2F9C4CEF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F33FA-8FBA-4F57-9814-A6D21976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C56A8-90E5-4524-85B7-04A7243C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104B-DD60-4044-991C-7AF5C2C8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EF561-6F1B-4183-A926-985B3733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5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2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0D4321-4900-29DB-3B61-D474E8C828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6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sv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9.png"/><Relationship Id="rId5" Type="http://schemas.openxmlformats.org/officeDocument/2006/relationships/image" Target="../media/image14.sv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1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148E3FA-0E08-450F-B508-667E5043C1A2}"/>
              </a:ext>
            </a:extLst>
          </p:cNvPr>
          <p:cNvGrpSpPr/>
          <p:nvPr/>
        </p:nvGrpSpPr>
        <p:grpSpPr>
          <a:xfrm>
            <a:off x="1808444" y="1634101"/>
            <a:ext cx="8527772" cy="3725483"/>
            <a:chOff x="2019096" y="1689538"/>
            <a:chExt cx="8527772" cy="37254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B6B692-D5EF-437B-9092-416C584CB32A}"/>
                </a:ext>
              </a:extLst>
            </p:cNvPr>
            <p:cNvGrpSpPr/>
            <p:nvPr/>
          </p:nvGrpSpPr>
          <p:grpSpPr>
            <a:xfrm>
              <a:off x="2019096" y="1689538"/>
              <a:ext cx="8527772" cy="3725483"/>
              <a:chOff x="1669775" y="1446143"/>
              <a:chExt cx="8527772" cy="3861352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C263ECF-DF24-487E-B364-987FF4DB4F52}"/>
                  </a:ext>
                </a:extLst>
              </p:cNvPr>
              <p:cNvSpPr/>
              <p:nvPr/>
            </p:nvSpPr>
            <p:spPr>
              <a:xfrm>
                <a:off x="1798982" y="1550504"/>
                <a:ext cx="8398565" cy="3756991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764EE41-93E0-445F-812F-742AF37C0984}"/>
                  </a:ext>
                </a:extLst>
              </p:cNvPr>
              <p:cNvSpPr/>
              <p:nvPr/>
            </p:nvSpPr>
            <p:spPr>
              <a:xfrm>
                <a:off x="1669775" y="1446143"/>
                <a:ext cx="8398565" cy="3756991"/>
              </a:xfrm>
              <a:prstGeom prst="round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84C290-77C5-4403-8EAC-A20450F37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0" t="29565" r="20679" b="26812"/>
            <a:stretch/>
          </p:blipFill>
          <p:spPr>
            <a:xfrm>
              <a:off x="2550825" y="2074482"/>
              <a:ext cx="7637167" cy="3012827"/>
            </a:xfrm>
            <a:prstGeom prst="rect">
              <a:avLst/>
            </a:prstGeom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40997-F5A3-43A7-B21D-0D49F884E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B1D93-F5AD-4774-8DB2-E5BFE976D1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2E295F-866C-4B3D-BDFD-79A5C47786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9237" y="533990"/>
            <a:ext cx="2619863" cy="8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252597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383FAC98-87CC-4910-9B54-3E125A202F8D}"/>
              </a:ext>
            </a:extLst>
          </p:cNvPr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D6032-E3AC-4F5E-A008-58B2B26FA834}"/>
              </a:ext>
            </a:extLst>
          </p:cNvPr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120 km </a:t>
            </a:r>
            <a:endParaRPr lang="en-US" sz="32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F3834ADA-8484-488B-80A3-41FBA9FA4740}"/>
              </a:ext>
            </a:extLst>
          </p:cNvPr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7A2D5-26B1-4FFC-BBFB-6BABDDAF3A42}"/>
              </a:ext>
            </a:extLst>
          </p:cNvPr>
          <p:cNvSpPr txBox="1"/>
          <p:nvPr/>
        </p:nvSpPr>
        <p:spPr>
          <a:xfrm>
            <a:off x="5059905" y="2358793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t = ?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giờ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417B77-40E6-40E9-8F9E-F05206E01F6D}"/>
              </a:ext>
            </a:extLst>
          </p:cNvPr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243D8A-0D05-4DF3-AA0C-31F8F83AC530}"/>
                </a:ext>
              </a:extLst>
            </p:cNvPr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BF75AB-51CA-4915-9F47-B515FE793791}"/>
                </a:ext>
              </a:extLst>
            </p:cNvPr>
            <p:cNvCxnSpPr>
              <a:cxnSpLocks/>
            </p:cNvCxnSpPr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64D80B-7BC9-4E58-B267-73BCC49520D3}"/>
                </a:ext>
              </a:extLst>
            </p:cNvPr>
            <p:cNvCxnSpPr>
              <a:cxnSpLocks/>
            </p:cNvCxnSpPr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BFAF98-66FD-4B3F-9BB7-41909DCB2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398" flipH="1">
            <a:off x="882726" y="3586161"/>
            <a:ext cx="1568296" cy="10082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0DD3EC1-F9A9-40C6-9E9D-4B36DC15DCF3}"/>
              </a:ext>
            </a:extLst>
          </p:cNvPr>
          <p:cNvSpPr/>
          <p:nvPr/>
        </p:nvSpPr>
        <p:spPr>
          <a:xfrm>
            <a:off x="843080" y="4417294"/>
            <a:ext cx="1697879" cy="42900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F6CE95-C088-488D-930A-D5B83221E904}"/>
              </a:ext>
            </a:extLst>
          </p:cNvPr>
          <p:cNvSpPr txBox="1"/>
          <p:nvPr/>
        </p:nvSpPr>
        <p:spPr>
          <a:xfrm>
            <a:off x="795794" y="4392951"/>
            <a:ext cx="1745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60 km/</a:t>
            </a:r>
            <a:r>
              <a:rPr lang="en-US" sz="2400" b="1" dirty="0" err="1">
                <a:solidFill>
                  <a:srgbClr val="C00000"/>
                </a:solidFill>
              </a:rPr>
              <a:t>giờ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580152" y="293744"/>
            <a:ext cx="109561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8DC0A4-1C27-ED5F-EFCD-6DC7B56A2DCC}"/>
              </a:ext>
            </a:extLst>
          </p:cNvPr>
          <p:cNvSpPr/>
          <p:nvPr/>
        </p:nvSpPr>
        <p:spPr>
          <a:xfrm>
            <a:off x="5830039" y="395031"/>
            <a:ext cx="4845049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DD54C5-01DB-A94B-7A63-1C96ADF8BF59}"/>
              </a:ext>
            </a:extLst>
          </p:cNvPr>
          <p:cNvSpPr/>
          <p:nvPr/>
        </p:nvSpPr>
        <p:spPr>
          <a:xfrm>
            <a:off x="535026" y="873496"/>
            <a:ext cx="3526612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1444C3-1AA9-839F-8F83-1944A6C3856B}"/>
              </a:ext>
            </a:extLst>
          </p:cNvPr>
          <p:cNvSpPr/>
          <p:nvPr/>
        </p:nvSpPr>
        <p:spPr>
          <a:xfrm>
            <a:off x="4189228" y="862864"/>
            <a:ext cx="2870791" cy="43732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0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186 L 0.73542 0.00347 " pathEditMode="relative" rAng="0" ptsTypes="AA">
                                      <p:cBhvr>
                                        <p:cTn id="58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5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85 L 0.7263 0.00811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48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85 L 0.72435 0.00857 " pathEditMode="relative" rAng="0" ptsTypes="AA">
                                      <p:cBhvr>
                                        <p:cTn id="62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/>
      <p:bldP spid="25" grpId="0" animBg="1"/>
      <p:bldP spid="26" grpId="0"/>
      <p:bldP spid="29" grpId="0" animBg="1"/>
      <p:bldP spid="29" grpId="1" animBg="1"/>
      <p:bldP spid="28" grpId="0"/>
      <p:bldP spid="28" grpId="1"/>
      <p:bldP spid="9" grpId="0"/>
      <p:bldP spid="2" grpId="0" animBg="1"/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60 km  : 1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120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Tóm</a:t>
            </a:r>
            <a:r>
              <a:rPr lang="en-US" altLang="en-US" sz="32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tắt</a:t>
            </a:r>
            <a:endParaRPr lang="en-US" altLang="en-US" sz="32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1DDE3D-2373-4E86-92FE-C0B425203B2B}"/>
              </a:ext>
            </a:extLst>
          </p:cNvPr>
          <p:cNvGrpSpPr/>
          <p:nvPr/>
        </p:nvGrpSpPr>
        <p:grpSpPr>
          <a:xfrm>
            <a:off x="3980655" y="1583613"/>
            <a:ext cx="7185663" cy="4936457"/>
            <a:chOff x="3980655" y="1583613"/>
            <a:chExt cx="7185663" cy="4936457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FE7BDF3F-5472-4CB1-8F84-DC4B95706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393541" y="1853365"/>
              <a:ext cx="6772777" cy="4666705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725714-4A73-4FBF-ACD7-30137BA59AD0}"/>
                </a:ext>
              </a:extLst>
            </p:cNvPr>
            <p:cNvSpPr/>
            <p:nvPr/>
          </p:nvSpPr>
          <p:spPr>
            <a:xfrm>
              <a:off x="4418170" y="1726984"/>
              <a:ext cx="305133" cy="305133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E84DA6-35E4-469B-81A1-38506FA458D1}"/>
                </a:ext>
              </a:extLst>
            </p:cNvPr>
            <p:cNvSpPr/>
            <p:nvPr/>
          </p:nvSpPr>
          <p:spPr>
            <a:xfrm>
              <a:off x="3980655" y="1583613"/>
              <a:ext cx="235906" cy="274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1EE85BE-8401-4493-A957-E2C2F516D817}"/>
              </a:ext>
            </a:extLst>
          </p:cNvPr>
          <p:cNvSpPr txBox="1"/>
          <p:nvPr/>
        </p:nvSpPr>
        <p:spPr>
          <a:xfrm>
            <a:off x="4324314" y="3719138"/>
            <a:ext cx="68360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tốc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42,5 km/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A73D83-7C57-429D-8822-5D49D22BDF0D}"/>
              </a:ext>
            </a:extLst>
          </p:cNvPr>
          <p:cNvGrpSpPr/>
          <p:nvPr/>
        </p:nvGrpSpPr>
        <p:grpSpPr>
          <a:xfrm>
            <a:off x="4276818" y="1697247"/>
            <a:ext cx="6949481" cy="4822823"/>
            <a:chOff x="4276818" y="1697247"/>
            <a:chExt cx="6949481" cy="482282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9805B41-9F3A-4135-AB7F-EDFB7FBF265A}"/>
                </a:ext>
              </a:extLst>
            </p:cNvPr>
            <p:cNvGrpSpPr/>
            <p:nvPr/>
          </p:nvGrpSpPr>
          <p:grpSpPr>
            <a:xfrm>
              <a:off x="4276818" y="1697247"/>
              <a:ext cx="6931054" cy="4822823"/>
              <a:chOff x="4216561" y="1717340"/>
              <a:chExt cx="6931054" cy="482282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D9E75ED-5D45-4C10-890D-839CF5CD42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4611" b="75539"/>
              <a:stretch/>
            </p:blipFill>
            <p:spPr>
              <a:xfrm rot="20226630" flipH="1">
                <a:off x="6796383" y="1717340"/>
                <a:ext cx="1241128" cy="72577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1B06281-832F-41D7-B325-01BACB6A1A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0247" b="100000" l="0" r="100000">
                            <a14:foregroundMark x1="64631" y1="22963" x2="73113" y2="26543"/>
                            <a14:foregroundMark x1="20526" y1="90617" x2="41306" y2="99136"/>
                          </a14:backgroundRemoval>
                        </a14:imgEffect>
                      </a14:imgLayer>
                    </a14:imgProps>
                  </a:ext>
                </a:extLst>
              </a:blip>
              <a:srcRect l="3572" t="20414"/>
              <a:stretch/>
            </p:blipFill>
            <p:spPr>
              <a:xfrm>
                <a:off x="4216561" y="2610019"/>
                <a:ext cx="6931054" cy="3930144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56461B8-628D-46DE-A90B-4C8F22B146FC}"/>
                </a:ext>
              </a:extLst>
            </p:cNvPr>
            <p:cNvSpPr txBox="1"/>
            <p:nvPr/>
          </p:nvSpPr>
          <p:spPr>
            <a:xfrm>
              <a:off x="4390237" y="3819923"/>
              <a:ext cx="683606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Thời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gian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xe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ô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tô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quãng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dài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120 km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bao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nhiêu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giờ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8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1" grpId="0"/>
      <p:bldP spid="35" grpId="0"/>
      <p:bldP spid="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60 km  : 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120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56ACE7C2-D4F8-4353-984A-C22034FAB217}"/>
              </a:ext>
            </a:extLst>
          </p:cNvPr>
          <p:cNvSpPr/>
          <p:nvPr/>
        </p:nvSpPr>
        <p:spPr>
          <a:xfrm>
            <a:off x="4455008" y="2204126"/>
            <a:ext cx="6962775" cy="3037725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381" y="2330326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200" u="sng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3200" u="sng" dirty="0">
              <a:solidFill>
                <a:srgbClr val="FF198C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249" y="2966872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916" y="3590639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120 : 60  = 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id="{01218666-0D32-49CE-939B-E8ABE6AA9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67" y="4169606"/>
            <a:ext cx="32981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 2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32">
            <a:extLst>
              <a:ext uri="{FF2B5EF4-FFF2-40B4-BE49-F238E27FC236}">
                <a16:creationId xmlns:a16="http://schemas.microsoft.com/office/drawing/2014/main" id="{D5BAA592-3606-4AB2-A78B-DAB2FCF67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509" y="3570015"/>
            <a:ext cx="144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2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79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4F4A1-2D01-4F51-B303-61A9F9152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7AAC302-4607-4569-ACF6-2D1CB6963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52019" y="4083705"/>
            <a:ext cx="6155280" cy="22355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333001-4D1A-4A1A-BEA0-6287428C474E}"/>
              </a:ext>
            </a:extLst>
          </p:cNvPr>
          <p:cNvSpPr txBox="1"/>
          <p:nvPr/>
        </p:nvSpPr>
        <p:spPr>
          <a:xfrm>
            <a:off x="2845302" y="4452182"/>
            <a:ext cx="3681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2" descr="Skye | PAW Patrol Deutsch Wiki | Fandom">
            <a:extLst>
              <a:ext uri="{FF2B5EF4-FFF2-40B4-BE49-F238E27FC236}">
                <a16:creationId xmlns:a16="http://schemas.microsoft.com/office/drawing/2014/main" id="{12D0CD0D-8461-4916-A98B-1E5C7345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369" y="4533856"/>
            <a:ext cx="1800599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CC59ADB-3561-4DFB-B49F-DF9AE8E01B52}"/>
              </a:ext>
            </a:extLst>
          </p:cNvPr>
          <p:cNvSpPr/>
          <p:nvPr/>
        </p:nvSpPr>
        <p:spPr>
          <a:xfrm>
            <a:off x="2127544" y="606424"/>
            <a:ext cx="9207501" cy="2331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6FCA79-64DE-4F55-AA79-C36B4B23897B}"/>
              </a:ext>
            </a:extLst>
          </p:cNvPr>
          <p:cNvSpPr txBox="1"/>
          <p:nvPr/>
        </p:nvSpPr>
        <p:spPr>
          <a:xfrm>
            <a:off x="2447044" y="815847"/>
            <a:ext cx="8723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B423E-C06B-4C07-864F-396FF057DC2B}"/>
              </a:ext>
            </a:extLst>
          </p:cNvPr>
          <p:cNvSpPr txBox="1"/>
          <p:nvPr/>
        </p:nvSpPr>
        <p:spPr>
          <a:xfrm>
            <a:off x="2447678" y="1415793"/>
            <a:ext cx="872363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t = s : v</a:t>
            </a:r>
          </a:p>
        </p:txBody>
      </p:sp>
    </p:spTree>
    <p:extLst>
      <p:ext uri="{BB962C8B-B14F-4D97-AF65-F5344CB8AC3E}">
        <p14:creationId xmlns:p14="http://schemas.microsoft.com/office/powerpoint/2010/main" val="39052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 animBg="1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1AE4FC-92D3-4733-9FAD-D7D4914A5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9B93DB-286F-4716-9AD5-E855761B9421}"/>
              </a:ext>
            </a:extLst>
          </p:cNvPr>
          <p:cNvSpPr/>
          <p:nvPr/>
        </p:nvSpPr>
        <p:spPr>
          <a:xfrm>
            <a:off x="486078" y="258748"/>
            <a:ext cx="11219844" cy="6142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27885682-5F1F-4B2A-A49D-5085DDF9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988" y="4023608"/>
            <a:ext cx="1852612" cy="28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kye | PAW Patrol Deutsch Wiki | Fandom">
            <a:extLst>
              <a:ext uri="{FF2B5EF4-FFF2-40B4-BE49-F238E27FC236}">
                <a16:creationId xmlns:a16="http://schemas.microsoft.com/office/drawing/2014/main" id="{D3F46CED-1CB3-4E7F-859F-A3DC53E28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4562972"/>
            <a:ext cx="1665232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EED04-8484-4939-BBCF-7DF3C75D375F}"/>
              </a:ext>
            </a:extLst>
          </p:cNvPr>
          <p:cNvSpPr txBox="1"/>
          <p:nvPr/>
        </p:nvSpPr>
        <p:spPr>
          <a:xfrm>
            <a:off x="330834" y="700688"/>
            <a:ext cx="11530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C60EB-0B19-422A-B5C1-FB0601E42F0F}"/>
              </a:ext>
            </a:extLst>
          </p:cNvPr>
          <p:cNvSpPr txBox="1"/>
          <p:nvPr/>
        </p:nvSpPr>
        <p:spPr>
          <a:xfrm>
            <a:off x="4764403" y="1506111"/>
            <a:ext cx="2309497" cy="840261"/>
          </a:xfrm>
          <a:prstGeom prst="rect">
            <a:avLst/>
          </a:prstGeom>
          <a:solidFill>
            <a:srgbClr val="FFEFFF"/>
          </a:solidFill>
          <a:ln w="38100">
            <a:solidFill>
              <a:srgbClr val="FF99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t = s : 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91479-B4D1-436A-A7DA-7A48AB5A8A36}"/>
              </a:ext>
            </a:extLst>
          </p:cNvPr>
          <p:cNvSpPr txBox="1"/>
          <p:nvPr/>
        </p:nvSpPr>
        <p:spPr>
          <a:xfrm>
            <a:off x="2404399" y="2854585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quãng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đường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vận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tốc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thời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gian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91383-10FC-4A40-8A95-2642FCD88DAE}"/>
              </a:ext>
            </a:extLst>
          </p:cNvPr>
          <p:cNvSpPr txBox="1"/>
          <p:nvPr/>
        </p:nvSpPr>
        <p:spPr>
          <a:xfrm>
            <a:off x="6528288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km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km/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B7F9F-58D0-42DD-BD2C-1C282C72FEF7}"/>
              </a:ext>
            </a:extLst>
          </p:cNvPr>
          <p:cNvSpPr txBox="1"/>
          <p:nvPr/>
        </p:nvSpPr>
        <p:spPr>
          <a:xfrm>
            <a:off x="6528287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A5C3F7-ACA5-472D-96B9-BBBD0C3F9B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247" b="100000" l="0" r="100000">
                        <a14:foregroundMark x1="64631" y1="22963" x2="73113" y2="26543"/>
                        <a14:foregroundMark x1="20526" y1="90617" x2="41306" y2="99136"/>
                      </a14:backgroundRemoval>
                    </a14:imgEffect>
                  </a14:imgLayer>
                </a14:imgProps>
              </a:ext>
            </a:extLst>
          </a:blip>
          <a:srcRect l="3572" t="20414"/>
          <a:stretch/>
        </p:blipFill>
        <p:spPr>
          <a:xfrm>
            <a:off x="1602096" y="5105178"/>
            <a:ext cx="8887020" cy="13638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3593CA-22BA-48DA-8FE7-6F999D260FA1}"/>
              </a:ext>
            </a:extLst>
          </p:cNvPr>
          <p:cNvSpPr txBox="1"/>
          <p:nvPr/>
        </p:nvSpPr>
        <p:spPr>
          <a:xfrm>
            <a:off x="1602096" y="5440803"/>
            <a:ext cx="8634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Lưu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ý: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đơn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714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build="p"/>
      <p:bldP spid="11" grpId="1" build="allAtOnce"/>
      <p:bldP spid="12" grpId="0" build="p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B62AE-E436-445B-A262-5F4B18DFE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9732E37-ADAB-4FD4-B06A-F74750270291}"/>
              </a:ext>
            </a:extLst>
          </p:cNvPr>
          <p:cNvSpPr/>
          <p:nvPr/>
        </p:nvSpPr>
        <p:spPr>
          <a:xfrm>
            <a:off x="327025" y="201570"/>
            <a:ext cx="11537950" cy="2350244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B2BD447B-FBEC-41F2-ADBC-5BE7694AB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62" y="267407"/>
            <a:ext cx="7785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314" name="Picture 2" descr="Chó cứu hộ Paw Patrol Marshall - 55,000 | SanHangRe.net">
            <a:extLst>
              <a:ext uri="{FF2B5EF4-FFF2-40B4-BE49-F238E27FC236}">
                <a16:creationId xmlns:a16="http://schemas.microsoft.com/office/drawing/2014/main" id="{F9FFB772-4DC1-453E-BA5D-CEB36380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167" r="96000">
                        <a14:foregroundMark x1="52667" y1="76190" x2="50333" y2="9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789" y="-92241"/>
            <a:ext cx="4115832" cy="21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E3159B-8CD6-740B-4C76-4FADDA9D4477}"/>
              </a:ext>
            </a:extLst>
          </p:cNvPr>
          <p:cNvSpPr txBox="1"/>
          <p:nvPr/>
        </p:nvSpPr>
        <p:spPr>
          <a:xfrm>
            <a:off x="542260" y="988828"/>
            <a:ext cx="106538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Sau trận lũ quét, thầy Nam đi bộ trở lại điểm trường cách nơi xuất phát 9 km. Do đường đi nhiều đồi núi nên thầy chỉ đi được với vận tốc 1,5 km/h.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Thời gian trở lại điểm trường của thầy Nam 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  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FE17AE-1F3C-6F58-1D20-B85E868D6153}"/>
              </a:ext>
            </a:extLst>
          </p:cNvPr>
          <p:cNvSpPr/>
          <p:nvPr/>
        </p:nvSpPr>
        <p:spPr>
          <a:xfrm>
            <a:off x="7176977" y="1818167"/>
            <a:ext cx="552893" cy="4465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764159-5E2A-D200-0537-3B3906A51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768" y="2708754"/>
            <a:ext cx="9353070" cy="38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69" y="612768"/>
            <a:ext cx="20371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642" y="1247773"/>
            <a:ext cx="10302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vi-VN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Thời gian trở lại điểm trường của thầy Nam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735" y="1909270"/>
            <a:ext cx="5016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9 : 1,5 = 6 (</a:t>
            </a:r>
            <a:r>
              <a:rPr lang="en-US" altLang="en-US" sz="4000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giờ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)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C3563440-C80A-4262-A8B7-3AB60DDA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459" y="2711748"/>
            <a:ext cx="3886200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Đáp</a:t>
            </a:r>
            <a:r>
              <a:rPr lang="en-US" alt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số</a:t>
            </a:r>
            <a:r>
              <a:rPr lang="en-US" altLang="en-US" sz="4000" dirty="0">
                <a:solidFill>
                  <a:srgbClr val="FF0000"/>
                </a:solidFill>
                <a:latin typeface="+mn-lt"/>
              </a:rPr>
              <a:t>: 6 </a:t>
            </a: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giờ</a:t>
            </a:r>
            <a:endParaRPr lang="en-US" altLang="en-US" sz="4000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altLang="en-US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8" name="Picture 2" descr="PAW Patrol&amp;amp;#39;s Zuma – PAW Patrol &amp;amp;amp; Friends | Official Site">
            <a:extLst>
              <a:ext uri="{FF2B5EF4-FFF2-40B4-BE49-F238E27FC236}">
                <a16:creationId xmlns:a16="http://schemas.microsoft.com/office/drawing/2014/main" id="{E61651AF-0271-460C-B44E-60C746AC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164358"/>
            <a:ext cx="2784787" cy="27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236" y="2241358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198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508338" y="288373"/>
            <a:ext cx="110705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vận động viên khuyết tật trượt tuyết với vận tốc 24 m/s. Hỏi vận động viên đó hoàn thành quãng đường 600 m trong thời gian bao lâu?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erest | PAW Patrol Wiki | Fandom">
            <a:extLst>
              <a:ext uri="{FF2B5EF4-FFF2-40B4-BE49-F238E27FC236}">
                <a16:creationId xmlns:a16="http://schemas.microsoft.com/office/drawing/2014/main" id="{A1757B60-4BF1-4DD1-A28F-19004CBD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22" y="3555023"/>
            <a:ext cx="3082778" cy="330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1">
            <a:extLst>
              <a:ext uri="{FF2B5EF4-FFF2-40B4-BE49-F238E27FC236}">
                <a16:creationId xmlns:a16="http://schemas.microsoft.com/office/drawing/2014/main" id="{427D0C4E-EA53-4989-8439-CEBDA3FB7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334" y="2938844"/>
            <a:ext cx="801694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vi-VN" altLang="en-US" sz="3200" dirty="0">
                <a:solidFill>
                  <a:srgbClr val="FF198C"/>
                </a:solidFill>
                <a:latin typeface="+mn-lt"/>
              </a:rPr>
              <a:t>Vận động viên đó hoàn thành quãng đường 600 m trong thời gian là:</a:t>
            </a: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5E96E99A-35E1-4281-A0A7-95A19DBCC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661" y="4073445"/>
            <a:ext cx="547576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600 : 24 = 25 (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giây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)</a:t>
            </a: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2A4E3557-109A-43F7-9996-5D668860A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463" y="4747982"/>
            <a:ext cx="2955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Đáp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: 25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giây</a:t>
            </a: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9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/>
      <p:bldP spid="18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69"/>
            <a:ext cx="11537950" cy="6454412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797442" y="374419"/>
            <a:ext cx="104331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câu đúng.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chiếc thuyền xuôi dòng từ thành phố A đến thành phố B cách 75 km với vận tốc 30 km/h. Sau đó thuyền ngược dòng từ thành phố B trở về thành phố A với vận tốc 25 km/h. Thời gian về dài hơn thời gian đi là: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0,5 giờ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 giờ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1,5 giờ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A1E494-AB94-E29D-756B-979E35654743}"/>
              </a:ext>
            </a:extLst>
          </p:cNvPr>
          <p:cNvSpPr txBox="1"/>
          <p:nvPr/>
        </p:nvSpPr>
        <p:spPr>
          <a:xfrm>
            <a:off x="3700130" y="3359888"/>
            <a:ext cx="765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đi là: 75 : 30 = 2,5 (giờ)</a:t>
            </a: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về là: 75 : 25 = 3 (giờ)</a:t>
            </a: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về dài hơn thời gian đi là:</a:t>
            </a:r>
            <a:endParaRPr lang="en-US" sz="3200" b="0" i="0" dirty="0">
              <a:solidFill>
                <a:srgbClr val="FF198C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– 2,5 = 0,5 (giờ)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1C5E753-650B-54BC-467F-FEA8D8BD0CC4}"/>
              </a:ext>
            </a:extLst>
          </p:cNvPr>
          <p:cNvSpPr/>
          <p:nvPr/>
        </p:nvSpPr>
        <p:spPr>
          <a:xfrm>
            <a:off x="754912" y="2892056"/>
            <a:ext cx="552893" cy="4997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58" name="Picture 10" descr="Marshall | PAW Patrol Wiki | Fandom">
            <a:extLst>
              <a:ext uri="{FF2B5EF4-FFF2-40B4-BE49-F238E27FC236}">
                <a16:creationId xmlns:a16="http://schemas.microsoft.com/office/drawing/2014/main" id="{7C2BC3D3-04AC-44CC-BD86-1C7E46104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6391" y="-34055"/>
            <a:ext cx="2041812" cy="1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>
            <a:extLst>
              <a:ext uri="{FF2B5EF4-FFF2-40B4-BE49-F238E27FC236}">
                <a16:creationId xmlns:a16="http://schemas.microsoft.com/office/drawing/2014/main" id="{C3E1F8FC-BEB8-46FE-98F7-6D376CF8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ckapoo+skye+paw+patrol cheap buy online">
            <a:extLst>
              <a:ext uri="{FF2B5EF4-FFF2-40B4-BE49-F238E27FC236}">
                <a16:creationId xmlns:a16="http://schemas.microsoft.com/office/drawing/2014/main" id="{A37CAB68-FE39-4E25-9454-C10F21E8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47" l="625" r="100000">
                        <a14:foregroundMark x1="43250" y1="27926" x2="42375" y2="56160"/>
                        <a14:foregroundMark x1="60125" y1="27207" x2="63750" y2="40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-167874"/>
            <a:ext cx="1694901" cy="206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62709 -0.0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5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sX0" fmla="*/ 0 w 10433201"/>
              <a:gd name="csY0" fmla="*/ 809391 h 1618781"/>
              <a:gd name="csX1" fmla="*/ 760047 w 10433201"/>
              <a:gd name="csY1" fmla="*/ 0 h 1618781"/>
              <a:gd name="csX2" fmla="*/ 9673154 w 10433201"/>
              <a:gd name="csY2" fmla="*/ 0 h 1618781"/>
              <a:gd name="csX3" fmla="*/ 10433202 w 10433201"/>
              <a:gd name="csY3" fmla="*/ 809391 h 1618781"/>
              <a:gd name="csX4" fmla="*/ 10433201 w 10433201"/>
              <a:gd name="csY4" fmla="*/ 809391 h 1618781"/>
              <a:gd name="csX5" fmla="*/ 9673153 w 10433201"/>
              <a:gd name="csY5" fmla="*/ 1618782 h 1618781"/>
              <a:gd name="csX6" fmla="*/ 760047 w 10433201"/>
              <a:gd name="csY6" fmla="*/ 1618780 h 1618781"/>
              <a:gd name="csX7" fmla="*/ 0 w 10433201"/>
              <a:gd name="csY7" fmla="*/ 809389 h 1618781"/>
              <a:gd name="csX8" fmla="*/ 0 w 10433201"/>
              <a:gd name="csY8" fmla="*/ 809391 h 1618781"/>
              <a:gd name="csX0" fmla="*/ 0 w 10433201"/>
              <a:gd name="csY0" fmla="*/ 809391 h 1618781"/>
              <a:gd name="csX1" fmla="*/ 760047 w 10433201"/>
              <a:gd name="csY1" fmla="*/ 0 h 1618781"/>
              <a:gd name="csX2" fmla="*/ 9673154 w 10433201"/>
              <a:gd name="csY2" fmla="*/ 0 h 1618781"/>
              <a:gd name="csX3" fmla="*/ 10433202 w 10433201"/>
              <a:gd name="csY3" fmla="*/ 809391 h 1618781"/>
              <a:gd name="csX4" fmla="*/ 10433201 w 10433201"/>
              <a:gd name="csY4" fmla="*/ 809391 h 1618781"/>
              <a:gd name="csX5" fmla="*/ 9673153 w 10433201"/>
              <a:gd name="csY5" fmla="*/ 1618782 h 1618781"/>
              <a:gd name="csX6" fmla="*/ 760047 w 10433201"/>
              <a:gd name="csY6" fmla="*/ 1618780 h 1618781"/>
              <a:gd name="csX7" fmla="*/ 0 w 10433201"/>
              <a:gd name="csY7" fmla="*/ 809389 h 1618781"/>
              <a:gd name="csX8" fmla="*/ 0 w 10433201"/>
              <a:gd name="csY8" fmla="*/ 809391 h 1618781"/>
              <a:gd name="csX0" fmla="*/ 0 w 10433201"/>
              <a:gd name="csY0" fmla="*/ 809391 h 1618781"/>
              <a:gd name="csX1" fmla="*/ 760047 w 10433201"/>
              <a:gd name="csY1" fmla="*/ 0 h 1618781"/>
              <a:gd name="csX2" fmla="*/ 9673154 w 10433201"/>
              <a:gd name="csY2" fmla="*/ 0 h 1618781"/>
              <a:gd name="csX3" fmla="*/ 10433202 w 10433201"/>
              <a:gd name="csY3" fmla="*/ 809391 h 1618781"/>
              <a:gd name="csX4" fmla="*/ 10433201 w 10433201"/>
              <a:gd name="csY4" fmla="*/ 809391 h 1618781"/>
              <a:gd name="csX5" fmla="*/ 9673153 w 10433201"/>
              <a:gd name="csY5" fmla="*/ 1618782 h 1618781"/>
              <a:gd name="csX6" fmla="*/ 760047 w 10433201"/>
              <a:gd name="csY6" fmla="*/ 1618780 h 1618781"/>
              <a:gd name="csX7" fmla="*/ 0 w 10433201"/>
              <a:gd name="csY7" fmla="*/ 809389 h 1618781"/>
              <a:gd name="csX8" fmla="*/ 0 w 10433201"/>
              <a:gd name="csY8" fmla="*/ 809391 h 16187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2318536" y="897787"/>
            <a:ext cx="904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</a:rPr>
              <a:t>xe máy đi với vận tốc 30km/giờ</a:t>
            </a:r>
            <a:r>
              <a:rPr lang="en-US" sz="2800" dirty="0">
                <a:latin typeface="Arial" panose="020B0604020202020204" pitchFamily="34" charset="0"/>
              </a:rPr>
              <a:t>.</a:t>
            </a:r>
            <a:r>
              <a:rPr lang="vi-VN" sz="2800" dirty="0">
                <a:latin typeface="Arial" panose="020B0604020202020204" pitchFamily="34" charset="0"/>
              </a:rPr>
              <a:t> Người đó đi trong 2 giờ. Tính quãng đường người đó đi được?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40 km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 km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 km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70 km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40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>
            <a:extLst>
              <a:ext uri="{FF2B5EF4-FFF2-40B4-BE49-F238E27FC236}">
                <a16:creationId xmlns:a16="http://schemas.microsoft.com/office/drawing/2014/main" id="{C3E1F8FC-BEB8-46FE-98F7-6D376CF8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62C02-3730-4C0A-AEFF-0887F076C5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4925" y="-100371"/>
            <a:ext cx="305436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95 0.04491 L 0.25677 0.04166 L 0.3194 0.09815 L 0.34206 0.21481 L 0.29674 0.3037 L 0.15339 0.30833 L -0.28607 0.3037 L -0.28607 0.303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sX0" fmla="*/ 0 w 10433201"/>
              <a:gd name="csY0" fmla="*/ 809391 h 1618781"/>
              <a:gd name="csX1" fmla="*/ 760047 w 10433201"/>
              <a:gd name="csY1" fmla="*/ 0 h 1618781"/>
              <a:gd name="csX2" fmla="*/ 9673154 w 10433201"/>
              <a:gd name="csY2" fmla="*/ 0 h 1618781"/>
              <a:gd name="csX3" fmla="*/ 10433202 w 10433201"/>
              <a:gd name="csY3" fmla="*/ 809391 h 1618781"/>
              <a:gd name="csX4" fmla="*/ 10433201 w 10433201"/>
              <a:gd name="csY4" fmla="*/ 809391 h 1618781"/>
              <a:gd name="csX5" fmla="*/ 9673153 w 10433201"/>
              <a:gd name="csY5" fmla="*/ 1618782 h 1618781"/>
              <a:gd name="csX6" fmla="*/ 760047 w 10433201"/>
              <a:gd name="csY6" fmla="*/ 1618780 h 1618781"/>
              <a:gd name="csX7" fmla="*/ 0 w 10433201"/>
              <a:gd name="csY7" fmla="*/ 809389 h 1618781"/>
              <a:gd name="csX8" fmla="*/ 0 w 10433201"/>
              <a:gd name="csY8" fmla="*/ 809391 h 1618781"/>
              <a:gd name="csX0" fmla="*/ 0 w 10433201"/>
              <a:gd name="csY0" fmla="*/ 809391 h 1618781"/>
              <a:gd name="csX1" fmla="*/ 760047 w 10433201"/>
              <a:gd name="csY1" fmla="*/ 0 h 1618781"/>
              <a:gd name="csX2" fmla="*/ 9673154 w 10433201"/>
              <a:gd name="csY2" fmla="*/ 0 h 1618781"/>
              <a:gd name="csX3" fmla="*/ 10433202 w 10433201"/>
              <a:gd name="csY3" fmla="*/ 809391 h 1618781"/>
              <a:gd name="csX4" fmla="*/ 10433201 w 10433201"/>
              <a:gd name="csY4" fmla="*/ 809391 h 1618781"/>
              <a:gd name="csX5" fmla="*/ 9673153 w 10433201"/>
              <a:gd name="csY5" fmla="*/ 1618782 h 1618781"/>
              <a:gd name="csX6" fmla="*/ 760047 w 10433201"/>
              <a:gd name="csY6" fmla="*/ 1618780 h 1618781"/>
              <a:gd name="csX7" fmla="*/ 0 w 10433201"/>
              <a:gd name="csY7" fmla="*/ 809389 h 1618781"/>
              <a:gd name="csX8" fmla="*/ 0 w 10433201"/>
              <a:gd name="csY8" fmla="*/ 809391 h 1618781"/>
              <a:gd name="csX0" fmla="*/ 0 w 10433201"/>
              <a:gd name="csY0" fmla="*/ 809391 h 1618781"/>
              <a:gd name="csX1" fmla="*/ 760047 w 10433201"/>
              <a:gd name="csY1" fmla="*/ 0 h 1618781"/>
              <a:gd name="csX2" fmla="*/ 9673154 w 10433201"/>
              <a:gd name="csY2" fmla="*/ 0 h 1618781"/>
              <a:gd name="csX3" fmla="*/ 10433202 w 10433201"/>
              <a:gd name="csY3" fmla="*/ 809391 h 1618781"/>
              <a:gd name="csX4" fmla="*/ 10433201 w 10433201"/>
              <a:gd name="csY4" fmla="*/ 809391 h 1618781"/>
              <a:gd name="csX5" fmla="*/ 9673153 w 10433201"/>
              <a:gd name="csY5" fmla="*/ 1618782 h 1618781"/>
              <a:gd name="csX6" fmla="*/ 760047 w 10433201"/>
              <a:gd name="csY6" fmla="*/ 1618780 h 1618781"/>
              <a:gd name="csX7" fmla="*/ 0 w 10433201"/>
              <a:gd name="csY7" fmla="*/ 809389 h 1618781"/>
              <a:gd name="csX8" fmla="*/ 0 w 10433201"/>
              <a:gd name="csY8" fmla="*/ 809391 h 16187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936738" y="874038"/>
            <a:ext cx="981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cs typeface="Times New Roman" panose="02020603050405020304" pitchFamily="18" charset="0"/>
              </a:rPr>
              <a:t>Một</a:t>
            </a:r>
            <a:r>
              <a:rPr lang="en-US" sz="3600" dirty="0">
                <a:cs typeface="Times New Roman" panose="02020603050405020304" pitchFamily="18" charset="0"/>
              </a:rPr>
              <a:t> ô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đi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quãng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dài</a:t>
            </a:r>
            <a:r>
              <a:rPr lang="en-US" sz="3600" dirty="0">
                <a:cs typeface="Times New Roman" panose="02020603050405020304" pitchFamily="18" charset="0"/>
              </a:rPr>
              <a:t> 150km </a:t>
            </a:r>
            <a:r>
              <a:rPr lang="en-US" sz="3600" dirty="0" err="1">
                <a:cs typeface="Times New Roman" panose="02020603050405020304" pitchFamily="18" charset="0"/>
              </a:rPr>
              <a:t>hết</a:t>
            </a:r>
            <a:r>
              <a:rPr lang="en-US" sz="3600" dirty="0"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cs typeface="Times New Roman" panose="02020603050405020304" pitchFamily="18" charset="0"/>
              </a:rPr>
              <a:t>giờ</a:t>
            </a:r>
            <a:r>
              <a:rPr lang="en-US" sz="3600" dirty="0"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Vận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tốc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xe</a:t>
            </a:r>
            <a:r>
              <a:rPr lang="en-US" sz="3600" dirty="0"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đó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là</a:t>
            </a:r>
            <a:r>
              <a:rPr lang="en-US" sz="3600" dirty="0">
                <a:cs typeface="Times New Roman" panose="02020603050405020304" pitchFamily="18" charset="0"/>
              </a:rPr>
              <a:t>?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672C09D2-D1C0-4D1A-8091-AA9522F1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DB8C60B-A9C2-4435-9B2E-13691984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77686" y="1381538"/>
            <a:ext cx="11484113" cy="5336761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8" y="139701"/>
            <a:ext cx="1303052" cy="1250789"/>
          </a:xfrm>
          <a:prstGeom prst="rect">
            <a:avLst/>
          </a:prstGeom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7EB3F-01A4-4A07-AC35-CF033B7E57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3736" y="1971034"/>
            <a:ext cx="4151736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L -0.06771 0.00926 L -0.303 0.17315 C -0.3069 0.22083 -0.28646 0.30324 -0.23828 0.33542 C -0.18984 0.36759 -0.01862 0.35787 -0.01315 0.36597 C -0.00573 0.38009 0.0474 0.36181 0.05547 0.37593 C 0.06146 0.34375 0.14232 0.39908 0.14896 0.3669 L 0.4181 0.34283 L 0.4181 0.34306 " pathEditMode="relative" rAng="0" ptsTypes="AAA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361113" cy="1529983"/>
          </a:xfrm>
          <a:custGeom>
            <a:avLst/>
            <a:gdLst>
              <a:gd name="csX0" fmla="*/ 0 w 10361113"/>
              <a:gd name="csY0" fmla="*/ 764992 h 1529983"/>
              <a:gd name="csX1" fmla="*/ 754795 w 10361113"/>
              <a:gd name="csY1" fmla="*/ 0 h 1529983"/>
              <a:gd name="csX2" fmla="*/ 9606318 w 10361113"/>
              <a:gd name="csY2" fmla="*/ 0 h 1529983"/>
              <a:gd name="csX3" fmla="*/ 10361114 w 10361113"/>
              <a:gd name="csY3" fmla="*/ 764992 h 1529983"/>
              <a:gd name="csX4" fmla="*/ 10361113 w 10361113"/>
              <a:gd name="csY4" fmla="*/ 764992 h 1529983"/>
              <a:gd name="csX5" fmla="*/ 9606317 w 10361113"/>
              <a:gd name="csY5" fmla="*/ 1529984 h 1529983"/>
              <a:gd name="csX6" fmla="*/ 754795 w 10361113"/>
              <a:gd name="csY6" fmla="*/ 1529983 h 1529983"/>
              <a:gd name="csX7" fmla="*/ 0 w 10361113"/>
              <a:gd name="csY7" fmla="*/ 764990 h 1529983"/>
              <a:gd name="csX8" fmla="*/ 0 w 10361113"/>
              <a:gd name="csY8" fmla="*/ 764992 h 1529983"/>
              <a:gd name="csX0" fmla="*/ 0 w 10361113"/>
              <a:gd name="csY0" fmla="*/ 764992 h 1529983"/>
              <a:gd name="csX1" fmla="*/ 754795 w 10361113"/>
              <a:gd name="csY1" fmla="*/ 0 h 1529983"/>
              <a:gd name="csX2" fmla="*/ 9606318 w 10361113"/>
              <a:gd name="csY2" fmla="*/ 0 h 1529983"/>
              <a:gd name="csX3" fmla="*/ 10361114 w 10361113"/>
              <a:gd name="csY3" fmla="*/ 764992 h 1529983"/>
              <a:gd name="csX4" fmla="*/ 10361113 w 10361113"/>
              <a:gd name="csY4" fmla="*/ 764992 h 1529983"/>
              <a:gd name="csX5" fmla="*/ 9606317 w 10361113"/>
              <a:gd name="csY5" fmla="*/ 1529984 h 1529983"/>
              <a:gd name="csX6" fmla="*/ 754795 w 10361113"/>
              <a:gd name="csY6" fmla="*/ 1529983 h 1529983"/>
              <a:gd name="csX7" fmla="*/ 0 w 10361113"/>
              <a:gd name="csY7" fmla="*/ 764990 h 1529983"/>
              <a:gd name="csX8" fmla="*/ 0 w 10361113"/>
              <a:gd name="csY8" fmla="*/ 764992 h 1529983"/>
              <a:gd name="csX0" fmla="*/ 0 w 10361113"/>
              <a:gd name="csY0" fmla="*/ 764992 h 1529983"/>
              <a:gd name="csX1" fmla="*/ 754795 w 10361113"/>
              <a:gd name="csY1" fmla="*/ 0 h 1529983"/>
              <a:gd name="csX2" fmla="*/ 9606318 w 10361113"/>
              <a:gd name="csY2" fmla="*/ 0 h 1529983"/>
              <a:gd name="csX3" fmla="*/ 10361114 w 10361113"/>
              <a:gd name="csY3" fmla="*/ 764992 h 1529983"/>
              <a:gd name="csX4" fmla="*/ 10361113 w 10361113"/>
              <a:gd name="csY4" fmla="*/ 764992 h 1529983"/>
              <a:gd name="csX5" fmla="*/ 9606317 w 10361113"/>
              <a:gd name="csY5" fmla="*/ 1529984 h 1529983"/>
              <a:gd name="csX6" fmla="*/ 754795 w 10361113"/>
              <a:gd name="csY6" fmla="*/ 1529983 h 1529983"/>
              <a:gd name="csX7" fmla="*/ 0 w 10361113"/>
              <a:gd name="csY7" fmla="*/ 764990 h 1529983"/>
              <a:gd name="csX8" fmla="*/ 0 w 10361113"/>
              <a:gd name="csY8" fmla="*/ 764992 h 152998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361113" h="1529983" fill="none" extrusionOk="0">
                <a:moveTo>
                  <a:pt x="0" y="764992"/>
                </a:moveTo>
                <a:cubicBezTo>
                  <a:pt x="114346" y="450255"/>
                  <a:pt x="148993" y="-193334"/>
                  <a:pt x="754795" y="0"/>
                </a:cubicBezTo>
                <a:cubicBezTo>
                  <a:pt x="4191646" y="-387094"/>
                  <a:pt x="7757228" y="61593"/>
                  <a:pt x="9606318" y="0"/>
                </a:cubicBezTo>
                <a:cubicBezTo>
                  <a:pt x="10089282" y="-82521"/>
                  <a:pt x="10211463" y="331214"/>
                  <a:pt x="10361114" y="764992"/>
                </a:cubicBezTo>
                <a:lnTo>
                  <a:pt x="10361113" y="764992"/>
                </a:lnTo>
                <a:cubicBezTo>
                  <a:pt x="10359536" y="1096537"/>
                  <a:pt x="9855549" y="1477075"/>
                  <a:pt x="9606317" y="1529984"/>
                </a:cubicBezTo>
                <a:cubicBezTo>
                  <a:pt x="6251645" y="1336847"/>
                  <a:pt x="5325151" y="1178089"/>
                  <a:pt x="754795" y="1529983"/>
                </a:cubicBezTo>
                <a:cubicBezTo>
                  <a:pt x="476800" y="1547751"/>
                  <a:pt x="13127" y="1347328"/>
                  <a:pt x="0" y="764990"/>
                </a:cubicBezTo>
                <a:lnTo>
                  <a:pt x="0" y="764992"/>
                </a:lnTo>
                <a:close/>
              </a:path>
              <a:path w="10361113" h="1529983" stroke="0" extrusionOk="0">
                <a:moveTo>
                  <a:pt x="0" y="764992"/>
                </a:moveTo>
                <a:cubicBezTo>
                  <a:pt x="20682" y="326820"/>
                  <a:pt x="348489" y="-70266"/>
                  <a:pt x="754795" y="0"/>
                </a:cubicBezTo>
                <a:cubicBezTo>
                  <a:pt x="3920433" y="267310"/>
                  <a:pt x="7335492" y="-85537"/>
                  <a:pt x="9606318" y="0"/>
                </a:cubicBezTo>
                <a:cubicBezTo>
                  <a:pt x="10020155" y="95257"/>
                  <a:pt x="10449156" y="416862"/>
                  <a:pt x="10361114" y="764992"/>
                </a:cubicBezTo>
                <a:lnTo>
                  <a:pt x="10361113" y="764992"/>
                </a:lnTo>
                <a:cubicBezTo>
                  <a:pt x="10292340" y="1276176"/>
                  <a:pt x="10003454" y="1526641"/>
                  <a:pt x="9606317" y="1529984"/>
                </a:cubicBezTo>
                <a:cubicBezTo>
                  <a:pt x="5731026" y="1250724"/>
                  <a:pt x="3012698" y="1553376"/>
                  <a:pt x="754795" y="1529983"/>
                </a:cubicBezTo>
                <a:cubicBezTo>
                  <a:pt x="332842" y="1421711"/>
                  <a:pt x="-9499" y="1121910"/>
                  <a:pt x="0" y="764990"/>
                </a:cubicBezTo>
                <a:lnTo>
                  <a:pt x="0" y="764992"/>
                </a:lnTo>
                <a:close/>
              </a:path>
              <a:path w="10361113" h="1529983" fill="none" stroke="0" extrusionOk="0">
                <a:moveTo>
                  <a:pt x="0" y="764992"/>
                </a:moveTo>
                <a:cubicBezTo>
                  <a:pt x="36952" y="382706"/>
                  <a:pt x="163647" y="-67629"/>
                  <a:pt x="754795" y="0"/>
                </a:cubicBezTo>
                <a:cubicBezTo>
                  <a:pt x="4083623" y="64289"/>
                  <a:pt x="7466612" y="192983"/>
                  <a:pt x="9606318" y="0"/>
                </a:cubicBezTo>
                <a:cubicBezTo>
                  <a:pt x="10008565" y="25622"/>
                  <a:pt x="10296601" y="354839"/>
                  <a:pt x="10361114" y="764992"/>
                </a:cubicBezTo>
                <a:lnTo>
                  <a:pt x="10361113" y="764992"/>
                </a:lnTo>
                <a:cubicBezTo>
                  <a:pt x="10366159" y="1184619"/>
                  <a:pt x="9875705" y="1511521"/>
                  <a:pt x="9606317" y="1529984"/>
                </a:cubicBezTo>
                <a:cubicBezTo>
                  <a:pt x="6476528" y="1183776"/>
                  <a:pt x="5113176" y="1299081"/>
                  <a:pt x="754795" y="1529983"/>
                </a:cubicBezTo>
                <a:cubicBezTo>
                  <a:pt x="354831" y="1441389"/>
                  <a:pt x="32915" y="1287664"/>
                  <a:pt x="0" y="764990"/>
                </a:cubicBezTo>
                <a:lnTo>
                  <a:pt x="0" y="764992"/>
                </a:lnTo>
                <a:close/>
              </a:path>
              <a:path w="10361113" h="1529983" fill="none" stroke="0" extrusionOk="0">
                <a:moveTo>
                  <a:pt x="0" y="764992"/>
                </a:moveTo>
                <a:cubicBezTo>
                  <a:pt x="93437" y="417959"/>
                  <a:pt x="205425" y="-141873"/>
                  <a:pt x="754795" y="0"/>
                </a:cubicBezTo>
                <a:cubicBezTo>
                  <a:pt x="4186571" y="-345925"/>
                  <a:pt x="7567522" y="141580"/>
                  <a:pt x="9606318" y="0"/>
                </a:cubicBezTo>
                <a:cubicBezTo>
                  <a:pt x="10075190" y="-59213"/>
                  <a:pt x="10266285" y="360805"/>
                  <a:pt x="10361114" y="764992"/>
                </a:cubicBezTo>
                <a:lnTo>
                  <a:pt x="10361113" y="764992"/>
                </a:lnTo>
                <a:cubicBezTo>
                  <a:pt x="10353534" y="1180873"/>
                  <a:pt x="9869994" y="1496103"/>
                  <a:pt x="9606317" y="1529984"/>
                </a:cubicBezTo>
                <a:cubicBezTo>
                  <a:pt x="6401748" y="1422858"/>
                  <a:pt x="5382960" y="1266224"/>
                  <a:pt x="754795" y="1529983"/>
                </a:cubicBezTo>
                <a:cubicBezTo>
                  <a:pt x="420576" y="1517153"/>
                  <a:pt x="84551" y="1325426"/>
                  <a:pt x="0" y="764990"/>
                </a:cubicBezTo>
                <a:lnTo>
                  <a:pt x="0" y="764992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61113" h="1529983" fill="none" extrusionOk="0">
                        <a:moveTo>
                          <a:pt x="0" y="764992"/>
                        </a:moveTo>
                        <a:cubicBezTo>
                          <a:pt x="77944" y="416119"/>
                          <a:pt x="223980" y="-116909"/>
                          <a:pt x="754795" y="0"/>
                        </a:cubicBezTo>
                        <a:cubicBezTo>
                          <a:pt x="4229000" y="-350388"/>
                          <a:pt x="7628586" y="-87010"/>
                          <a:pt x="9606318" y="0"/>
                        </a:cubicBezTo>
                        <a:cubicBezTo>
                          <a:pt x="10078681" y="-69333"/>
                          <a:pt x="10224119" y="332163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60463" y="1149873"/>
                          <a:pt x="9900174" y="1491072"/>
                          <a:pt x="9606317" y="1529984"/>
                        </a:cubicBezTo>
                        <a:cubicBezTo>
                          <a:pt x="6445209" y="1440351"/>
                          <a:pt x="5230467" y="1231383"/>
                          <a:pt x="754795" y="1529983"/>
                        </a:cubicBezTo>
                        <a:cubicBezTo>
                          <a:pt x="402951" y="1538320"/>
                          <a:pt x="10746" y="1318514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stroke="0" extrusionOk="0">
                        <a:moveTo>
                          <a:pt x="0" y="764992"/>
                        </a:moveTo>
                        <a:cubicBezTo>
                          <a:pt x="34821" y="332859"/>
                          <a:pt x="324033" y="-55192"/>
                          <a:pt x="754795" y="0"/>
                        </a:cubicBezTo>
                        <a:cubicBezTo>
                          <a:pt x="3676985" y="43702"/>
                          <a:pt x="7002659" y="43442"/>
                          <a:pt x="9606318" y="0"/>
                        </a:cubicBezTo>
                        <a:cubicBezTo>
                          <a:pt x="10021172" y="27965"/>
                          <a:pt x="10425684" y="392262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16889" y="1251562"/>
                          <a:pt x="9990432" y="1530251"/>
                          <a:pt x="9606317" y="1529984"/>
                        </a:cubicBezTo>
                        <a:cubicBezTo>
                          <a:pt x="5682814" y="1495998"/>
                          <a:pt x="2966054" y="1450156"/>
                          <a:pt x="754795" y="1529983"/>
                        </a:cubicBezTo>
                        <a:cubicBezTo>
                          <a:pt x="347561" y="1439117"/>
                          <a:pt x="18625" y="1173008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fill="none" stroke="0" extrusionOk="0">
                        <a:moveTo>
                          <a:pt x="0" y="764992"/>
                        </a:moveTo>
                        <a:cubicBezTo>
                          <a:pt x="97239" y="388890"/>
                          <a:pt x="244481" y="-108226"/>
                          <a:pt x="754795" y="0"/>
                        </a:cubicBezTo>
                        <a:cubicBezTo>
                          <a:pt x="4123203" y="-140273"/>
                          <a:pt x="7450646" y="172191"/>
                          <a:pt x="9606318" y="0"/>
                        </a:cubicBezTo>
                        <a:cubicBezTo>
                          <a:pt x="10024064" y="25201"/>
                          <a:pt x="10335320" y="362775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54674" y="1201842"/>
                          <a:pt x="9881766" y="1515957"/>
                          <a:pt x="9606317" y="1529984"/>
                        </a:cubicBezTo>
                        <a:cubicBezTo>
                          <a:pt x="6430148" y="1444924"/>
                          <a:pt x="5085232" y="1367497"/>
                          <a:pt x="754795" y="1529983"/>
                        </a:cubicBezTo>
                        <a:cubicBezTo>
                          <a:pt x="364833" y="1524325"/>
                          <a:pt x="31453" y="1262351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775612" y="959560"/>
            <a:ext cx="9655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vi-VN" sz="2800" dirty="0"/>
              <a:t>Một xe máy đi được quãng đường 200km hết 4 giờ. </a:t>
            </a:r>
            <a:endParaRPr lang="en-US" sz="28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/>
              <a:t>Vận tốc của người đi xe máy là: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448519">
            <a:off x="163240" y="5541298"/>
            <a:ext cx="975989" cy="9847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D774BAA7-D3BE-46BE-AACF-15C52649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8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755E9266-3A6F-4546-BA12-CD8C435A8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4DC5AA-ED01-C9A6-F84A-7667CA0231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4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276817" y="1474613"/>
            <a:ext cx="8527772" cy="3725483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40997-F5A3-43A7-B21D-0D49F884E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B1D93-F5AD-4774-8DB2-E5BFE976D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9" name="Picture 8" descr="A green and red letters&#10;&#10;Description automatically generated">
            <a:extLst>
              <a:ext uri="{FF2B5EF4-FFF2-40B4-BE49-F238E27FC236}">
                <a16:creationId xmlns:a16="http://schemas.microsoft.com/office/drawing/2014/main" id="{8DF81A13-83C1-A85A-ADCD-88C4FC3BA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76" y="2209225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197AC-6C9D-A003-45B1-DD238CFE5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69" y="638618"/>
            <a:ext cx="9348228" cy="573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2360</TotalTime>
  <Words>695</Words>
  <Application>Microsoft Office PowerPoint</Application>
  <PresentationFormat>Widescreen</PresentationFormat>
  <Paragraphs>77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64</cp:revision>
  <dcterms:created xsi:type="dcterms:W3CDTF">2022-02-28T09:08:26Z</dcterms:created>
  <dcterms:modified xsi:type="dcterms:W3CDTF">2026-03-27T14:47:58Z</dcterms:modified>
</cp:coreProperties>
</file>