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2" r:id="rId3"/>
  </p:sldMasterIdLst>
  <p:notesMasterIdLst>
    <p:notesMasterId r:id="rId24"/>
  </p:notesMasterIdLst>
  <p:sldIdLst>
    <p:sldId id="257" r:id="rId4"/>
    <p:sldId id="267" r:id="rId5"/>
    <p:sldId id="256" r:id="rId6"/>
    <p:sldId id="259" r:id="rId7"/>
    <p:sldId id="260" r:id="rId8"/>
    <p:sldId id="275" r:id="rId9"/>
    <p:sldId id="276" r:id="rId10"/>
    <p:sldId id="279" r:id="rId11"/>
    <p:sldId id="280" r:id="rId12"/>
    <p:sldId id="2635" r:id="rId13"/>
    <p:sldId id="2636" r:id="rId14"/>
    <p:sldId id="2637" r:id="rId15"/>
    <p:sldId id="2638" r:id="rId16"/>
    <p:sldId id="2639" r:id="rId17"/>
    <p:sldId id="2640" r:id="rId18"/>
    <p:sldId id="2641" r:id="rId19"/>
    <p:sldId id="2642" r:id="rId20"/>
    <p:sldId id="2643" r:id="rId21"/>
    <p:sldId id="2644" r:id="rId22"/>
    <p:sldId id="287"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A54A5-1EDC-44EF-BE78-449DB2B8FBC6}"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8E97E-A1A6-4FC8-8E84-C36664BD0E3D}" type="slidenum">
              <a:rPr lang="en-US" smtClean="0"/>
              <a:t>‹#›</a:t>
            </a:fld>
            <a:endParaRPr lang="en-US"/>
          </a:p>
        </p:txBody>
      </p:sp>
    </p:spTree>
    <p:extLst>
      <p:ext uri="{BB962C8B-B14F-4D97-AF65-F5344CB8AC3E}">
        <p14:creationId xmlns:p14="http://schemas.microsoft.com/office/powerpoint/2010/main" val="3001644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78E97E-A1A6-4FC8-8E84-C36664BD0E3D}" type="slidenum">
              <a:rPr lang="en-US" smtClean="0"/>
              <a:t>19</a:t>
            </a:fld>
            <a:endParaRPr lang="en-US"/>
          </a:p>
        </p:txBody>
      </p:sp>
    </p:spTree>
    <p:extLst>
      <p:ext uri="{BB962C8B-B14F-4D97-AF65-F5344CB8AC3E}">
        <p14:creationId xmlns:p14="http://schemas.microsoft.com/office/powerpoint/2010/main" val="128922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3FF0-0745-D1D5-4B90-ABDDA3133B9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429B8ED-FBBA-3C01-42C8-538656E8C18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BF15046-10B7-533D-5EA9-3B71E57EEC3C}"/>
              </a:ext>
            </a:extLst>
          </p:cNvPr>
          <p:cNvSpPr>
            <a:spLocks noGrp="1"/>
          </p:cNvSpPr>
          <p:nvPr>
            <p:ph type="dt" sz="half" idx="10"/>
          </p:nvPr>
        </p:nvSpPr>
        <p:spPr>
          <a:xfrm>
            <a:off x="838200" y="6356350"/>
            <a:ext cx="2743200" cy="365125"/>
          </a:xfrm>
          <a:prstGeom prst="rect">
            <a:avLst/>
          </a:prstGeom>
        </p:spPr>
        <p:txBody>
          <a:bodyPr/>
          <a:lstStyle/>
          <a:p>
            <a:fld id="{ED3B708D-5B2B-470E-BC2C-A6D28B87D244}" type="datetimeFigureOut">
              <a:rPr lang="vi-VN" smtClean="0"/>
              <a:t>01/04/2026</a:t>
            </a:fld>
            <a:endParaRPr lang="vi-VN"/>
          </a:p>
        </p:txBody>
      </p:sp>
      <p:sp>
        <p:nvSpPr>
          <p:cNvPr id="5" name="Footer Placeholder 4">
            <a:extLst>
              <a:ext uri="{FF2B5EF4-FFF2-40B4-BE49-F238E27FC236}">
                <a16:creationId xmlns:a16="http://schemas.microsoft.com/office/drawing/2014/main" id="{5FD52505-F004-FEF6-FD24-9F9C6F5F5E4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619BC4FD-326A-3F71-5284-AD3AD171CB01}"/>
              </a:ext>
            </a:extLst>
          </p:cNvPr>
          <p:cNvSpPr>
            <a:spLocks noGrp="1"/>
          </p:cNvSpPr>
          <p:nvPr>
            <p:ph type="sldNum" sz="quarter" idx="12"/>
          </p:nvPr>
        </p:nvSpPr>
        <p:spPr>
          <a:xfrm>
            <a:off x="8610600" y="6356350"/>
            <a:ext cx="2743200" cy="365125"/>
          </a:xfrm>
          <a:prstGeom prst="rect">
            <a:avLst/>
          </a:prstGeom>
        </p:spPr>
        <p:txBody>
          <a:bodyPr/>
          <a:lstStyle/>
          <a:p>
            <a:fld id="{AD971C1C-CEB1-4F38-9F9B-8A850534C69D}" type="slidenum">
              <a:rPr lang="vi-VN" smtClean="0"/>
              <a:t>‹#›</a:t>
            </a:fld>
            <a:endParaRPr lang="vi-VN"/>
          </a:p>
        </p:txBody>
      </p:sp>
    </p:spTree>
    <p:extLst>
      <p:ext uri="{BB962C8B-B14F-4D97-AF65-F5344CB8AC3E}">
        <p14:creationId xmlns:p14="http://schemas.microsoft.com/office/powerpoint/2010/main" val="3265512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83D1-1527-8D4B-4AE2-D0E8F8FCF6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9D793CA-0961-5155-1D6F-D5596F5F970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841F1D9-6ADD-576E-AEEC-EFB853A44031}"/>
              </a:ext>
            </a:extLst>
          </p:cNvPr>
          <p:cNvSpPr>
            <a:spLocks noGrp="1"/>
          </p:cNvSpPr>
          <p:nvPr>
            <p:ph type="dt" sz="half" idx="10"/>
          </p:nvPr>
        </p:nvSpPr>
        <p:spPr>
          <a:xfrm>
            <a:off x="838200" y="6356350"/>
            <a:ext cx="2743200" cy="365125"/>
          </a:xfrm>
          <a:prstGeom prst="rect">
            <a:avLst/>
          </a:prstGeom>
        </p:spPr>
        <p:txBody>
          <a:bodyPr/>
          <a:lstStyle/>
          <a:p>
            <a:fld id="{ED3B708D-5B2B-470E-BC2C-A6D28B87D244}" type="datetimeFigureOut">
              <a:rPr lang="vi-VN" smtClean="0"/>
              <a:t>01/04/2026</a:t>
            </a:fld>
            <a:endParaRPr lang="vi-VN"/>
          </a:p>
        </p:txBody>
      </p:sp>
      <p:sp>
        <p:nvSpPr>
          <p:cNvPr id="5" name="Footer Placeholder 4">
            <a:extLst>
              <a:ext uri="{FF2B5EF4-FFF2-40B4-BE49-F238E27FC236}">
                <a16:creationId xmlns:a16="http://schemas.microsoft.com/office/drawing/2014/main" id="{7E4DD61B-F812-4DC1-A126-60E36243D40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720AC7E-4DB8-E0E9-3383-272D78DA8059}"/>
              </a:ext>
            </a:extLst>
          </p:cNvPr>
          <p:cNvSpPr>
            <a:spLocks noGrp="1"/>
          </p:cNvSpPr>
          <p:nvPr>
            <p:ph type="sldNum" sz="quarter" idx="12"/>
          </p:nvPr>
        </p:nvSpPr>
        <p:spPr>
          <a:xfrm>
            <a:off x="8610600" y="6356350"/>
            <a:ext cx="2743200" cy="365125"/>
          </a:xfrm>
          <a:prstGeom prst="rect">
            <a:avLst/>
          </a:prstGeom>
        </p:spPr>
        <p:txBody>
          <a:bodyPr/>
          <a:lstStyle/>
          <a:p>
            <a:fld id="{AD971C1C-CEB1-4F38-9F9B-8A850534C69D}" type="slidenum">
              <a:rPr lang="vi-VN" smtClean="0"/>
              <a:t>‹#›</a:t>
            </a:fld>
            <a:endParaRPr lang="vi-VN"/>
          </a:p>
        </p:txBody>
      </p:sp>
    </p:spTree>
    <p:extLst>
      <p:ext uri="{BB962C8B-B14F-4D97-AF65-F5344CB8AC3E}">
        <p14:creationId xmlns:p14="http://schemas.microsoft.com/office/powerpoint/2010/main" val="601582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7DBBF1-BA01-C6A3-7254-F221AFF974A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5B1FD1B-A8B2-E586-DBA5-AA9555C62C9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5A2F84F-C51A-3078-3D35-689DF39F7578}"/>
              </a:ext>
            </a:extLst>
          </p:cNvPr>
          <p:cNvSpPr>
            <a:spLocks noGrp="1"/>
          </p:cNvSpPr>
          <p:nvPr>
            <p:ph type="dt" sz="half" idx="10"/>
          </p:nvPr>
        </p:nvSpPr>
        <p:spPr>
          <a:xfrm>
            <a:off x="838200" y="6356350"/>
            <a:ext cx="2743200" cy="365125"/>
          </a:xfrm>
          <a:prstGeom prst="rect">
            <a:avLst/>
          </a:prstGeom>
        </p:spPr>
        <p:txBody>
          <a:bodyPr/>
          <a:lstStyle/>
          <a:p>
            <a:fld id="{ED3B708D-5B2B-470E-BC2C-A6D28B87D244}" type="datetimeFigureOut">
              <a:rPr lang="vi-VN" smtClean="0"/>
              <a:t>01/04/2026</a:t>
            </a:fld>
            <a:endParaRPr lang="vi-VN"/>
          </a:p>
        </p:txBody>
      </p:sp>
      <p:sp>
        <p:nvSpPr>
          <p:cNvPr id="5" name="Footer Placeholder 4">
            <a:extLst>
              <a:ext uri="{FF2B5EF4-FFF2-40B4-BE49-F238E27FC236}">
                <a16:creationId xmlns:a16="http://schemas.microsoft.com/office/drawing/2014/main" id="{AF6DEACD-3250-63F0-1081-24AB50EC5D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82681285-D48B-DC5F-2ECB-A70D750BDC6E}"/>
              </a:ext>
            </a:extLst>
          </p:cNvPr>
          <p:cNvSpPr>
            <a:spLocks noGrp="1"/>
          </p:cNvSpPr>
          <p:nvPr>
            <p:ph type="sldNum" sz="quarter" idx="12"/>
          </p:nvPr>
        </p:nvSpPr>
        <p:spPr>
          <a:xfrm>
            <a:off x="8610600" y="6356350"/>
            <a:ext cx="2743200" cy="365125"/>
          </a:xfrm>
          <a:prstGeom prst="rect">
            <a:avLst/>
          </a:prstGeom>
        </p:spPr>
        <p:txBody>
          <a:bodyPr/>
          <a:lstStyle/>
          <a:p>
            <a:fld id="{AD971C1C-CEB1-4F38-9F9B-8A850534C69D}" type="slidenum">
              <a:rPr lang="vi-VN" smtClean="0"/>
              <a:t>‹#›</a:t>
            </a:fld>
            <a:endParaRPr lang="vi-VN"/>
          </a:p>
        </p:txBody>
      </p:sp>
    </p:spTree>
    <p:extLst>
      <p:ext uri="{BB962C8B-B14F-4D97-AF65-F5344CB8AC3E}">
        <p14:creationId xmlns:p14="http://schemas.microsoft.com/office/powerpoint/2010/main" val="3099008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4/1/2026</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25607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4/1/2026</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716549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4/1/2026</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35499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4/1/2026</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670968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4/1/2026</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702864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4/1/2026</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149255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4/1/2026</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057911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4/1/2026</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61019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A7404-FC6B-8441-861A-51EAE42537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25D3CA6-C3AF-A0C0-ACAD-87716487AD3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EBB7BA5-37BF-B5F6-090A-A0FD04DD53C5}"/>
              </a:ext>
            </a:extLst>
          </p:cNvPr>
          <p:cNvSpPr>
            <a:spLocks noGrp="1"/>
          </p:cNvSpPr>
          <p:nvPr>
            <p:ph type="dt" sz="half" idx="10"/>
          </p:nvPr>
        </p:nvSpPr>
        <p:spPr>
          <a:xfrm>
            <a:off x="838200" y="6356350"/>
            <a:ext cx="2743200" cy="365125"/>
          </a:xfrm>
          <a:prstGeom prst="rect">
            <a:avLst/>
          </a:prstGeom>
        </p:spPr>
        <p:txBody>
          <a:bodyPr/>
          <a:lstStyle/>
          <a:p>
            <a:fld id="{ED3B708D-5B2B-470E-BC2C-A6D28B87D244}" type="datetimeFigureOut">
              <a:rPr lang="vi-VN" smtClean="0"/>
              <a:t>01/04/2026</a:t>
            </a:fld>
            <a:endParaRPr lang="vi-VN"/>
          </a:p>
        </p:txBody>
      </p:sp>
      <p:sp>
        <p:nvSpPr>
          <p:cNvPr id="5" name="Footer Placeholder 4">
            <a:extLst>
              <a:ext uri="{FF2B5EF4-FFF2-40B4-BE49-F238E27FC236}">
                <a16:creationId xmlns:a16="http://schemas.microsoft.com/office/drawing/2014/main" id="{231B30FD-2CBF-ED42-6330-40AB532039A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616F5CAF-1328-739E-A176-50CAC35DD997}"/>
              </a:ext>
            </a:extLst>
          </p:cNvPr>
          <p:cNvSpPr>
            <a:spLocks noGrp="1"/>
          </p:cNvSpPr>
          <p:nvPr>
            <p:ph type="sldNum" sz="quarter" idx="12"/>
          </p:nvPr>
        </p:nvSpPr>
        <p:spPr>
          <a:xfrm>
            <a:off x="8610600" y="6356350"/>
            <a:ext cx="2743200" cy="365125"/>
          </a:xfrm>
          <a:prstGeom prst="rect">
            <a:avLst/>
          </a:prstGeom>
        </p:spPr>
        <p:txBody>
          <a:bodyPr/>
          <a:lstStyle/>
          <a:p>
            <a:fld id="{AD971C1C-CEB1-4F38-9F9B-8A850534C69D}" type="slidenum">
              <a:rPr lang="vi-VN" smtClean="0"/>
              <a:t>‹#›</a:t>
            </a:fld>
            <a:endParaRPr lang="vi-VN"/>
          </a:p>
        </p:txBody>
      </p:sp>
    </p:spTree>
    <p:extLst>
      <p:ext uri="{BB962C8B-B14F-4D97-AF65-F5344CB8AC3E}">
        <p14:creationId xmlns:p14="http://schemas.microsoft.com/office/powerpoint/2010/main" val="3001140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4/1/2026</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04831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4/1/2026</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8109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4/1/2026</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498474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23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a:xfrm>
            <a:off x="838200" y="6356352"/>
            <a:ext cx="2743200" cy="365125"/>
          </a:xfrm>
          <a:prstGeom prst="rect">
            <a:avLst/>
          </a:prstGeom>
        </p:spPr>
        <p:txBody>
          <a:bodyPr/>
          <a:lstStyle/>
          <a:p>
            <a:fld id="{22C5AE06-28D5-4F22-973B-2A07B6E547CE}" type="datetimeFigureOut">
              <a:rPr lang="en-US" smtClean="0"/>
              <a:t>4/1/2026</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a:xfrm>
            <a:off x="8610600" y="6356352"/>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261682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a:xfrm>
            <a:off x="838200" y="6356352"/>
            <a:ext cx="2743200" cy="365125"/>
          </a:xfrm>
          <a:prstGeom prst="rect">
            <a:avLst/>
          </a:prstGeom>
        </p:spPr>
        <p:txBody>
          <a:bodyPr/>
          <a:lstStyle/>
          <a:p>
            <a:fld id="{22C5AE06-28D5-4F22-973B-2A07B6E547CE}" type="datetimeFigureOut">
              <a:rPr lang="en-US" smtClean="0"/>
              <a:t>4/1/2026</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a:xfrm>
            <a:off x="8610600" y="6356352"/>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208744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1"/>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82000"/>
                  </a:schemeClr>
                </a:solidFill>
              </a:defRPr>
            </a:lvl1pPr>
            <a:lvl2pPr marL="457178" indent="0">
              <a:buNone/>
              <a:defRPr sz="2000">
                <a:solidFill>
                  <a:schemeClr val="tx1">
                    <a:tint val="82000"/>
                  </a:schemeClr>
                </a:solidFill>
              </a:defRPr>
            </a:lvl2pPr>
            <a:lvl3pPr marL="914354" indent="0">
              <a:buNone/>
              <a:defRPr sz="1800">
                <a:solidFill>
                  <a:schemeClr val="tx1">
                    <a:tint val="82000"/>
                  </a:schemeClr>
                </a:solidFill>
              </a:defRPr>
            </a:lvl3pPr>
            <a:lvl4pPr marL="1371532" indent="0">
              <a:buNone/>
              <a:defRPr sz="1600">
                <a:solidFill>
                  <a:schemeClr val="tx1">
                    <a:tint val="82000"/>
                  </a:schemeClr>
                </a:solidFill>
              </a:defRPr>
            </a:lvl4pPr>
            <a:lvl5pPr marL="1828709" indent="0">
              <a:buNone/>
              <a:defRPr sz="1600">
                <a:solidFill>
                  <a:schemeClr val="tx1">
                    <a:tint val="82000"/>
                  </a:schemeClr>
                </a:solidFill>
              </a:defRPr>
            </a:lvl5pPr>
            <a:lvl6pPr marL="2285886" indent="0">
              <a:buNone/>
              <a:defRPr sz="1600">
                <a:solidFill>
                  <a:schemeClr val="tx1">
                    <a:tint val="82000"/>
                  </a:schemeClr>
                </a:solidFill>
              </a:defRPr>
            </a:lvl6pPr>
            <a:lvl7pPr marL="2743062" indent="0">
              <a:buNone/>
              <a:defRPr sz="1600">
                <a:solidFill>
                  <a:schemeClr val="tx1">
                    <a:tint val="82000"/>
                  </a:schemeClr>
                </a:solidFill>
              </a:defRPr>
            </a:lvl7pPr>
            <a:lvl8pPr marL="3200240" indent="0">
              <a:buNone/>
              <a:defRPr sz="1600">
                <a:solidFill>
                  <a:schemeClr val="tx1">
                    <a:tint val="82000"/>
                  </a:schemeClr>
                </a:solidFill>
              </a:defRPr>
            </a:lvl8pPr>
            <a:lvl9pPr marL="3657418"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a:xfrm>
            <a:off x="838200" y="6356352"/>
            <a:ext cx="2743200" cy="365125"/>
          </a:xfrm>
          <a:prstGeom prst="rect">
            <a:avLst/>
          </a:prstGeom>
        </p:spPr>
        <p:txBody>
          <a:bodyPr/>
          <a:lstStyle/>
          <a:p>
            <a:fld id="{22C5AE06-28D5-4F22-973B-2A07B6E547CE}" type="datetimeFigureOut">
              <a:rPr lang="en-US" smtClean="0"/>
              <a:t>4/1/2026</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a:xfrm>
            <a:off x="8610600" y="6356352"/>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167450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a:xfrm>
            <a:off x="838200" y="6356352"/>
            <a:ext cx="2743200" cy="365125"/>
          </a:xfrm>
          <a:prstGeom prst="rect">
            <a:avLst/>
          </a:prstGeom>
        </p:spPr>
        <p:txBody>
          <a:bodyPr/>
          <a:lstStyle/>
          <a:p>
            <a:fld id="{22C5AE06-28D5-4F22-973B-2A07B6E547CE}" type="datetimeFigureOut">
              <a:rPr lang="en-US" smtClean="0"/>
              <a:t>4/1/2026</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a:xfrm>
            <a:off x="8610600" y="6356352"/>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382855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2" y="1681163"/>
            <a:ext cx="5183188" cy="823912"/>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2"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a:xfrm>
            <a:off x="838200" y="6356352"/>
            <a:ext cx="2743200" cy="365125"/>
          </a:xfrm>
          <a:prstGeom prst="rect">
            <a:avLst/>
          </a:prstGeom>
        </p:spPr>
        <p:txBody>
          <a:bodyPr/>
          <a:lstStyle/>
          <a:p>
            <a:fld id="{22C5AE06-28D5-4F22-973B-2A07B6E547CE}" type="datetimeFigureOut">
              <a:rPr lang="en-US" smtClean="0"/>
              <a:t>4/1/2026</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a:xfrm>
            <a:off x="8610600" y="6356352"/>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023381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a:xfrm>
            <a:off x="838200" y="6356352"/>
            <a:ext cx="2743200" cy="365125"/>
          </a:xfrm>
          <a:prstGeom prst="rect">
            <a:avLst/>
          </a:prstGeom>
        </p:spPr>
        <p:txBody>
          <a:bodyPr/>
          <a:lstStyle/>
          <a:p>
            <a:fld id="{22C5AE06-28D5-4F22-973B-2A07B6E547CE}" type="datetimeFigureOut">
              <a:rPr lang="en-US" smtClean="0"/>
              <a:t>4/1/2026</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a:xfrm>
            <a:off x="8610600" y="6356352"/>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69069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3BFAB-E569-463C-1E20-BED23E4322B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1F09647-85F0-148E-5F2E-A2B470CBC15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4C9FA-1C09-26A4-C92D-7470FE6AFFC9}"/>
              </a:ext>
            </a:extLst>
          </p:cNvPr>
          <p:cNvSpPr>
            <a:spLocks noGrp="1"/>
          </p:cNvSpPr>
          <p:nvPr>
            <p:ph type="dt" sz="half" idx="10"/>
          </p:nvPr>
        </p:nvSpPr>
        <p:spPr>
          <a:xfrm>
            <a:off x="838200" y="6356350"/>
            <a:ext cx="2743200" cy="365125"/>
          </a:xfrm>
          <a:prstGeom prst="rect">
            <a:avLst/>
          </a:prstGeom>
        </p:spPr>
        <p:txBody>
          <a:bodyPr/>
          <a:lstStyle/>
          <a:p>
            <a:fld id="{ED3B708D-5B2B-470E-BC2C-A6D28B87D244}" type="datetimeFigureOut">
              <a:rPr lang="vi-VN" smtClean="0"/>
              <a:t>01/04/2026</a:t>
            </a:fld>
            <a:endParaRPr lang="vi-VN"/>
          </a:p>
        </p:txBody>
      </p:sp>
      <p:sp>
        <p:nvSpPr>
          <p:cNvPr id="5" name="Footer Placeholder 4">
            <a:extLst>
              <a:ext uri="{FF2B5EF4-FFF2-40B4-BE49-F238E27FC236}">
                <a16:creationId xmlns:a16="http://schemas.microsoft.com/office/drawing/2014/main" id="{F7F59746-E874-6FE6-BAD2-0641F155FFB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1F2E76B-00AF-1A0C-9F00-8CFA6B6DE43E}"/>
              </a:ext>
            </a:extLst>
          </p:cNvPr>
          <p:cNvSpPr>
            <a:spLocks noGrp="1"/>
          </p:cNvSpPr>
          <p:nvPr>
            <p:ph type="sldNum" sz="quarter" idx="12"/>
          </p:nvPr>
        </p:nvSpPr>
        <p:spPr>
          <a:xfrm>
            <a:off x="8610600" y="6356350"/>
            <a:ext cx="2743200" cy="365125"/>
          </a:xfrm>
          <a:prstGeom prst="rect">
            <a:avLst/>
          </a:prstGeom>
        </p:spPr>
        <p:txBody>
          <a:bodyPr/>
          <a:lstStyle/>
          <a:p>
            <a:fld id="{AD971C1C-CEB1-4F38-9F9B-8A850534C69D}" type="slidenum">
              <a:rPr lang="vi-VN" smtClean="0"/>
              <a:t>‹#›</a:t>
            </a:fld>
            <a:endParaRPr lang="vi-VN"/>
          </a:p>
        </p:txBody>
      </p:sp>
    </p:spTree>
    <p:extLst>
      <p:ext uri="{BB962C8B-B14F-4D97-AF65-F5344CB8AC3E}">
        <p14:creationId xmlns:p14="http://schemas.microsoft.com/office/powerpoint/2010/main" val="3415861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a:xfrm>
            <a:off x="838200" y="6356352"/>
            <a:ext cx="2743200" cy="365125"/>
          </a:xfrm>
          <a:prstGeom prst="rect">
            <a:avLst/>
          </a:prstGeom>
        </p:spPr>
        <p:txBody>
          <a:bodyPr/>
          <a:lstStyle/>
          <a:p>
            <a:fld id="{22C5AE06-28D5-4F22-973B-2A07B6E547CE}" type="datetimeFigureOut">
              <a:rPr lang="en-US" smtClean="0"/>
              <a:t>4/1/2026</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a:xfrm>
            <a:off x="8610600" y="6356352"/>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1514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8"/>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a:xfrm>
            <a:off x="838200" y="6356352"/>
            <a:ext cx="2743200" cy="365125"/>
          </a:xfrm>
          <a:prstGeom prst="rect">
            <a:avLst/>
          </a:prstGeom>
        </p:spPr>
        <p:txBody>
          <a:bodyPr/>
          <a:lstStyle/>
          <a:p>
            <a:fld id="{22C5AE06-28D5-4F22-973B-2A07B6E547CE}" type="datetimeFigureOut">
              <a:rPr lang="en-US" smtClean="0"/>
              <a:t>4/1/2026</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a:xfrm>
            <a:off x="8610600" y="6356352"/>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353641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8"/>
            <a:ext cx="6172200" cy="4873625"/>
          </a:xfrm>
          <a:prstGeom prst="rect">
            <a:avLst/>
          </a:prstGeo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a:xfrm>
            <a:off x="838200" y="6356352"/>
            <a:ext cx="2743200" cy="365125"/>
          </a:xfrm>
          <a:prstGeom prst="rect">
            <a:avLst/>
          </a:prstGeom>
        </p:spPr>
        <p:txBody>
          <a:bodyPr/>
          <a:lstStyle/>
          <a:p>
            <a:fld id="{22C5AE06-28D5-4F22-973B-2A07B6E547CE}" type="datetimeFigureOut">
              <a:rPr lang="en-US" smtClean="0"/>
              <a:t>4/1/2026</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a:xfrm>
            <a:off x="8610600" y="6356352"/>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071611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a:xfrm>
            <a:off x="838200" y="6356352"/>
            <a:ext cx="2743200" cy="365125"/>
          </a:xfrm>
          <a:prstGeom prst="rect">
            <a:avLst/>
          </a:prstGeom>
        </p:spPr>
        <p:txBody>
          <a:bodyPr/>
          <a:lstStyle/>
          <a:p>
            <a:fld id="{22C5AE06-28D5-4F22-973B-2A07B6E547CE}" type="datetimeFigureOut">
              <a:rPr lang="en-US" smtClean="0"/>
              <a:t>4/1/2026</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a:xfrm>
            <a:off x="8610600" y="6356352"/>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522141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2" y="365127"/>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2" y="365127"/>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a:xfrm>
            <a:off x="838200" y="6356352"/>
            <a:ext cx="2743200" cy="365125"/>
          </a:xfrm>
          <a:prstGeom prst="rect">
            <a:avLst/>
          </a:prstGeom>
        </p:spPr>
        <p:txBody>
          <a:bodyPr/>
          <a:lstStyle/>
          <a:p>
            <a:fld id="{22C5AE06-28D5-4F22-973B-2A07B6E547CE}" type="datetimeFigureOut">
              <a:rPr lang="en-US" smtClean="0"/>
              <a:t>4/1/2026</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a:xfrm>
            <a:off x="8610600" y="6356352"/>
            <a:ext cx="2743200" cy="365125"/>
          </a:xfrm>
          <a:prstGeom prst="rect">
            <a:avLst/>
          </a:prstGeom>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361198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963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9809-6335-0187-1B10-79C21DF5A3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3053144-21D4-79BD-CA0D-FBF96112240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88C49E8-D322-8338-410C-9BEF21B6068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A777CD7-4FE4-03A0-2D1A-729DF5F0D5A7}"/>
              </a:ext>
            </a:extLst>
          </p:cNvPr>
          <p:cNvSpPr>
            <a:spLocks noGrp="1"/>
          </p:cNvSpPr>
          <p:nvPr>
            <p:ph type="dt" sz="half" idx="10"/>
          </p:nvPr>
        </p:nvSpPr>
        <p:spPr>
          <a:xfrm>
            <a:off x="838200" y="6356350"/>
            <a:ext cx="2743200" cy="365125"/>
          </a:xfrm>
          <a:prstGeom prst="rect">
            <a:avLst/>
          </a:prstGeom>
        </p:spPr>
        <p:txBody>
          <a:bodyPr/>
          <a:lstStyle/>
          <a:p>
            <a:fld id="{ED3B708D-5B2B-470E-BC2C-A6D28B87D244}" type="datetimeFigureOut">
              <a:rPr lang="vi-VN" smtClean="0"/>
              <a:t>01/04/2026</a:t>
            </a:fld>
            <a:endParaRPr lang="vi-VN"/>
          </a:p>
        </p:txBody>
      </p:sp>
      <p:sp>
        <p:nvSpPr>
          <p:cNvPr id="6" name="Footer Placeholder 5">
            <a:extLst>
              <a:ext uri="{FF2B5EF4-FFF2-40B4-BE49-F238E27FC236}">
                <a16:creationId xmlns:a16="http://schemas.microsoft.com/office/drawing/2014/main" id="{E7F07ADC-0657-EF94-AC96-CCBEFDCF0D2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631898E2-1F13-1134-55D2-18BB234DA831}"/>
              </a:ext>
            </a:extLst>
          </p:cNvPr>
          <p:cNvSpPr>
            <a:spLocks noGrp="1"/>
          </p:cNvSpPr>
          <p:nvPr>
            <p:ph type="sldNum" sz="quarter" idx="12"/>
          </p:nvPr>
        </p:nvSpPr>
        <p:spPr>
          <a:xfrm>
            <a:off x="8610600" y="6356350"/>
            <a:ext cx="2743200" cy="365125"/>
          </a:xfrm>
          <a:prstGeom prst="rect">
            <a:avLst/>
          </a:prstGeom>
        </p:spPr>
        <p:txBody>
          <a:bodyPr/>
          <a:lstStyle/>
          <a:p>
            <a:fld id="{AD971C1C-CEB1-4F38-9F9B-8A850534C69D}" type="slidenum">
              <a:rPr lang="vi-VN" smtClean="0"/>
              <a:t>‹#›</a:t>
            </a:fld>
            <a:endParaRPr lang="vi-VN"/>
          </a:p>
        </p:txBody>
      </p:sp>
    </p:spTree>
    <p:extLst>
      <p:ext uri="{BB962C8B-B14F-4D97-AF65-F5344CB8AC3E}">
        <p14:creationId xmlns:p14="http://schemas.microsoft.com/office/powerpoint/2010/main" val="28808541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0203-70A8-B50F-384B-C7D57E35AE8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CDA60CC-C076-B708-5750-C8FA5A65F94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3EF1AF-B8AD-B233-47A2-E383A561142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C7CEB8B-A51F-D3C6-9EA4-6DF9C631263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D0CE10-5B4A-902F-27CF-E57FEB4D3E9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DB9A696-B3E1-82F9-E08B-FA32DA29EFBD}"/>
              </a:ext>
            </a:extLst>
          </p:cNvPr>
          <p:cNvSpPr>
            <a:spLocks noGrp="1"/>
          </p:cNvSpPr>
          <p:nvPr>
            <p:ph type="dt" sz="half" idx="10"/>
          </p:nvPr>
        </p:nvSpPr>
        <p:spPr>
          <a:xfrm>
            <a:off x="838200" y="6356350"/>
            <a:ext cx="2743200" cy="365125"/>
          </a:xfrm>
          <a:prstGeom prst="rect">
            <a:avLst/>
          </a:prstGeom>
        </p:spPr>
        <p:txBody>
          <a:bodyPr/>
          <a:lstStyle/>
          <a:p>
            <a:fld id="{ED3B708D-5B2B-470E-BC2C-A6D28B87D244}" type="datetimeFigureOut">
              <a:rPr lang="vi-VN" smtClean="0"/>
              <a:t>01/04/2026</a:t>
            </a:fld>
            <a:endParaRPr lang="vi-VN"/>
          </a:p>
        </p:txBody>
      </p:sp>
      <p:sp>
        <p:nvSpPr>
          <p:cNvPr id="8" name="Footer Placeholder 7">
            <a:extLst>
              <a:ext uri="{FF2B5EF4-FFF2-40B4-BE49-F238E27FC236}">
                <a16:creationId xmlns:a16="http://schemas.microsoft.com/office/drawing/2014/main" id="{2C530E2B-FBEF-B45F-F21A-1D929EA5B45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E6AE281D-ECEE-1F77-37D5-77122BF4D991}"/>
              </a:ext>
            </a:extLst>
          </p:cNvPr>
          <p:cNvSpPr>
            <a:spLocks noGrp="1"/>
          </p:cNvSpPr>
          <p:nvPr>
            <p:ph type="sldNum" sz="quarter" idx="12"/>
          </p:nvPr>
        </p:nvSpPr>
        <p:spPr>
          <a:xfrm>
            <a:off x="8610600" y="6356350"/>
            <a:ext cx="2743200" cy="365125"/>
          </a:xfrm>
          <a:prstGeom prst="rect">
            <a:avLst/>
          </a:prstGeom>
        </p:spPr>
        <p:txBody>
          <a:bodyPr/>
          <a:lstStyle/>
          <a:p>
            <a:fld id="{AD971C1C-CEB1-4F38-9F9B-8A850534C69D}" type="slidenum">
              <a:rPr lang="vi-VN" smtClean="0"/>
              <a:t>‹#›</a:t>
            </a:fld>
            <a:endParaRPr lang="vi-VN"/>
          </a:p>
        </p:txBody>
      </p:sp>
    </p:spTree>
    <p:extLst>
      <p:ext uri="{BB962C8B-B14F-4D97-AF65-F5344CB8AC3E}">
        <p14:creationId xmlns:p14="http://schemas.microsoft.com/office/powerpoint/2010/main" val="2127188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7B89-4C3C-9DC7-7576-05B4B82382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7880CBB-0989-B005-C4C4-9EFD1AFBDEAB}"/>
              </a:ext>
            </a:extLst>
          </p:cNvPr>
          <p:cNvSpPr>
            <a:spLocks noGrp="1"/>
          </p:cNvSpPr>
          <p:nvPr>
            <p:ph type="dt" sz="half" idx="10"/>
          </p:nvPr>
        </p:nvSpPr>
        <p:spPr>
          <a:xfrm>
            <a:off x="838200" y="6356350"/>
            <a:ext cx="2743200" cy="365125"/>
          </a:xfrm>
          <a:prstGeom prst="rect">
            <a:avLst/>
          </a:prstGeom>
        </p:spPr>
        <p:txBody>
          <a:bodyPr/>
          <a:lstStyle/>
          <a:p>
            <a:fld id="{ED3B708D-5B2B-470E-BC2C-A6D28B87D244}" type="datetimeFigureOut">
              <a:rPr lang="vi-VN" smtClean="0"/>
              <a:t>01/04/2026</a:t>
            </a:fld>
            <a:endParaRPr lang="vi-VN"/>
          </a:p>
        </p:txBody>
      </p:sp>
      <p:sp>
        <p:nvSpPr>
          <p:cNvPr id="4" name="Footer Placeholder 3">
            <a:extLst>
              <a:ext uri="{FF2B5EF4-FFF2-40B4-BE49-F238E27FC236}">
                <a16:creationId xmlns:a16="http://schemas.microsoft.com/office/drawing/2014/main" id="{D8B65C85-63D3-5CC7-59BA-6BABE54E05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0CC7A005-8E2F-98C1-C559-824B77248426}"/>
              </a:ext>
            </a:extLst>
          </p:cNvPr>
          <p:cNvSpPr>
            <a:spLocks noGrp="1"/>
          </p:cNvSpPr>
          <p:nvPr>
            <p:ph type="sldNum" sz="quarter" idx="12"/>
          </p:nvPr>
        </p:nvSpPr>
        <p:spPr>
          <a:xfrm>
            <a:off x="8610600" y="6356350"/>
            <a:ext cx="2743200" cy="365125"/>
          </a:xfrm>
          <a:prstGeom prst="rect">
            <a:avLst/>
          </a:prstGeom>
        </p:spPr>
        <p:txBody>
          <a:bodyPr/>
          <a:lstStyle/>
          <a:p>
            <a:fld id="{AD971C1C-CEB1-4F38-9F9B-8A850534C69D}" type="slidenum">
              <a:rPr lang="vi-VN" smtClean="0"/>
              <a:t>‹#›</a:t>
            </a:fld>
            <a:endParaRPr lang="vi-VN"/>
          </a:p>
        </p:txBody>
      </p:sp>
    </p:spTree>
    <p:extLst>
      <p:ext uri="{BB962C8B-B14F-4D97-AF65-F5344CB8AC3E}">
        <p14:creationId xmlns:p14="http://schemas.microsoft.com/office/powerpoint/2010/main" val="2055207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B19792-7FE7-4C71-D166-321CAE87C02D}"/>
              </a:ext>
            </a:extLst>
          </p:cNvPr>
          <p:cNvSpPr>
            <a:spLocks noGrp="1"/>
          </p:cNvSpPr>
          <p:nvPr>
            <p:ph type="dt" sz="half" idx="10"/>
          </p:nvPr>
        </p:nvSpPr>
        <p:spPr>
          <a:xfrm>
            <a:off x="838200" y="6356350"/>
            <a:ext cx="2743200" cy="365125"/>
          </a:xfrm>
          <a:prstGeom prst="rect">
            <a:avLst/>
          </a:prstGeom>
        </p:spPr>
        <p:txBody>
          <a:bodyPr/>
          <a:lstStyle/>
          <a:p>
            <a:fld id="{ED3B708D-5B2B-470E-BC2C-A6D28B87D244}" type="datetimeFigureOut">
              <a:rPr lang="vi-VN" smtClean="0"/>
              <a:t>01/04/2026</a:t>
            </a:fld>
            <a:endParaRPr lang="vi-VN"/>
          </a:p>
        </p:txBody>
      </p:sp>
      <p:sp>
        <p:nvSpPr>
          <p:cNvPr id="3" name="Footer Placeholder 2">
            <a:extLst>
              <a:ext uri="{FF2B5EF4-FFF2-40B4-BE49-F238E27FC236}">
                <a16:creationId xmlns:a16="http://schemas.microsoft.com/office/drawing/2014/main" id="{9CE11750-5D64-0ADF-79E2-4AEB7026734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E3CAFF72-F27E-9471-DEC3-3F6BF0F3B9B8}"/>
              </a:ext>
            </a:extLst>
          </p:cNvPr>
          <p:cNvSpPr>
            <a:spLocks noGrp="1"/>
          </p:cNvSpPr>
          <p:nvPr>
            <p:ph type="sldNum" sz="quarter" idx="12"/>
          </p:nvPr>
        </p:nvSpPr>
        <p:spPr>
          <a:xfrm>
            <a:off x="8610600" y="6356350"/>
            <a:ext cx="2743200" cy="365125"/>
          </a:xfrm>
          <a:prstGeom prst="rect">
            <a:avLst/>
          </a:prstGeom>
        </p:spPr>
        <p:txBody>
          <a:bodyPr/>
          <a:lstStyle/>
          <a:p>
            <a:fld id="{AD971C1C-CEB1-4F38-9F9B-8A850534C69D}" type="slidenum">
              <a:rPr lang="vi-VN" smtClean="0"/>
              <a:t>‹#›</a:t>
            </a:fld>
            <a:endParaRPr lang="vi-VN"/>
          </a:p>
        </p:txBody>
      </p:sp>
    </p:spTree>
    <p:extLst>
      <p:ext uri="{BB962C8B-B14F-4D97-AF65-F5344CB8AC3E}">
        <p14:creationId xmlns:p14="http://schemas.microsoft.com/office/powerpoint/2010/main" val="3615791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A51C-6DF7-DA06-39E5-542F3F29D94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E98E8C8-9C22-F900-D730-847B15289D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438F129-DC66-AC5D-A951-928966B41C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D91E5-EB22-1EE3-7D0E-8FDF8B9ABA99}"/>
              </a:ext>
            </a:extLst>
          </p:cNvPr>
          <p:cNvSpPr>
            <a:spLocks noGrp="1"/>
          </p:cNvSpPr>
          <p:nvPr>
            <p:ph type="dt" sz="half" idx="10"/>
          </p:nvPr>
        </p:nvSpPr>
        <p:spPr>
          <a:xfrm>
            <a:off x="838200" y="6356350"/>
            <a:ext cx="2743200" cy="365125"/>
          </a:xfrm>
          <a:prstGeom prst="rect">
            <a:avLst/>
          </a:prstGeom>
        </p:spPr>
        <p:txBody>
          <a:bodyPr/>
          <a:lstStyle/>
          <a:p>
            <a:fld id="{ED3B708D-5B2B-470E-BC2C-A6D28B87D244}" type="datetimeFigureOut">
              <a:rPr lang="vi-VN" smtClean="0"/>
              <a:t>01/04/2026</a:t>
            </a:fld>
            <a:endParaRPr lang="vi-VN"/>
          </a:p>
        </p:txBody>
      </p:sp>
      <p:sp>
        <p:nvSpPr>
          <p:cNvPr id="6" name="Footer Placeholder 5">
            <a:extLst>
              <a:ext uri="{FF2B5EF4-FFF2-40B4-BE49-F238E27FC236}">
                <a16:creationId xmlns:a16="http://schemas.microsoft.com/office/drawing/2014/main" id="{BB898222-F0D4-17A2-EACD-54032F9ABA2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9EE63327-60C6-CB8D-5166-5FD8D12FDA6C}"/>
              </a:ext>
            </a:extLst>
          </p:cNvPr>
          <p:cNvSpPr>
            <a:spLocks noGrp="1"/>
          </p:cNvSpPr>
          <p:nvPr>
            <p:ph type="sldNum" sz="quarter" idx="12"/>
          </p:nvPr>
        </p:nvSpPr>
        <p:spPr>
          <a:xfrm>
            <a:off x="8610600" y="6356350"/>
            <a:ext cx="2743200" cy="365125"/>
          </a:xfrm>
          <a:prstGeom prst="rect">
            <a:avLst/>
          </a:prstGeom>
        </p:spPr>
        <p:txBody>
          <a:bodyPr/>
          <a:lstStyle/>
          <a:p>
            <a:fld id="{AD971C1C-CEB1-4F38-9F9B-8A850534C69D}" type="slidenum">
              <a:rPr lang="vi-VN" smtClean="0"/>
              <a:t>‹#›</a:t>
            </a:fld>
            <a:endParaRPr lang="vi-VN"/>
          </a:p>
        </p:txBody>
      </p:sp>
    </p:spTree>
    <p:extLst>
      <p:ext uri="{BB962C8B-B14F-4D97-AF65-F5344CB8AC3E}">
        <p14:creationId xmlns:p14="http://schemas.microsoft.com/office/powerpoint/2010/main" val="1383922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367E-0361-7937-EDDA-3A67106173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53A09989-5B8C-3D7D-A5E3-748208A0A0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0984BD2-3556-436A-44FA-E86869482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BB75DB-2750-B6F6-18E3-1788DF707F41}"/>
              </a:ext>
            </a:extLst>
          </p:cNvPr>
          <p:cNvSpPr>
            <a:spLocks noGrp="1"/>
          </p:cNvSpPr>
          <p:nvPr>
            <p:ph type="dt" sz="half" idx="10"/>
          </p:nvPr>
        </p:nvSpPr>
        <p:spPr>
          <a:xfrm>
            <a:off x="838200" y="6356350"/>
            <a:ext cx="2743200" cy="365125"/>
          </a:xfrm>
          <a:prstGeom prst="rect">
            <a:avLst/>
          </a:prstGeom>
        </p:spPr>
        <p:txBody>
          <a:bodyPr/>
          <a:lstStyle/>
          <a:p>
            <a:fld id="{ED3B708D-5B2B-470E-BC2C-A6D28B87D244}" type="datetimeFigureOut">
              <a:rPr lang="vi-VN" smtClean="0"/>
              <a:t>01/04/2026</a:t>
            </a:fld>
            <a:endParaRPr lang="vi-VN"/>
          </a:p>
        </p:txBody>
      </p:sp>
      <p:sp>
        <p:nvSpPr>
          <p:cNvPr id="6" name="Footer Placeholder 5">
            <a:extLst>
              <a:ext uri="{FF2B5EF4-FFF2-40B4-BE49-F238E27FC236}">
                <a16:creationId xmlns:a16="http://schemas.microsoft.com/office/drawing/2014/main" id="{0FB71B1D-A3A0-8BBD-A36D-BABF15ACAED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BD7D369-D263-9CE0-6C0B-21F380BE5390}"/>
              </a:ext>
            </a:extLst>
          </p:cNvPr>
          <p:cNvSpPr>
            <a:spLocks noGrp="1"/>
          </p:cNvSpPr>
          <p:nvPr>
            <p:ph type="sldNum" sz="quarter" idx="12"/>
          </p:nvPr>
        </p:nvSpPr>
        <p:spPr>
          <a:xfrm>
            <a:off x="8610600" y="6356350"/>
            <a:ext cx="2743200" cy="365125"/>
          </a:xfrm>
          <a:prstGeom prst="rect">
            <a:avLst/>
          </a:prstGeom>
        </p:spPr>
        <p:txBody>
          <a:bodyPr/>
          <a:lstStyle/>
          <a:p>
            <a:fld id="{AD971C1C-CEB1-4F38-9F9B-8A850534C69D}" type="slidenum">
              <a:rPr lang="vi-VN" smtClean="0"/>
              <a:t>‹#›</a:t>
            </a:fld>
            <a:endParaRPr lang="vi-VN"/>
          </a:p>
        </p:txBody>
      </p:sp>
    </p:spTree>
    <p:extLst>
      <p:ext uri="{BB962C8B-B14F-4D97-AF65-F5344CB8AC3E}">
        <p14:creationId xmlns:p14="http://schemas.microsoft.com/office/powerpoint/2010/main" val="1311980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E36CC01C-9B84-5EBD-827D-C802766B9FC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8593" y="81096"/>
            <a:ext cx="1456042" cy="1456042"/>
          </a:xfrm>
          <a:prstGeom prst="rect">
            <a:avLst/>
          </a:prstGeom>
        </p:spPr>
      </p:pic>
    </p:spTree>
    <p:extLst>
      <p:ext uri="{BB962C8B-B14F-4D97-AF65-F5344CB8AC3E}">
        <p14:creationId xmlns:p14="http://schemas.microsoft.com/office/powerpoint/2010/main" val="139719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0D2A13C-EE56-6BF5-10ED-613E9F4EB49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4/1/2026</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905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round pink circle with white text and a black background&#10;&#10;Description automatically generated">
            <a:extLst>
              <a:ext uri="{FF2B5EF4-FFF2-40B4-BE49-F238E27FC236}">
                <a16:creationId xmlns:a16="http://schemas.microsoft.com/office/drawing/2014/main" id="{EAB26174-F099-8A59-9F3F-3104B4A2D8C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18593" y="81096"/>
            <a:ext cx="1456042" cy="1456042"/>
          </a:xfrm>
          <a:prstGeom prst="rect">
            <a:avLst/>
          </a:prstGeom>
        </p:spPr>
      </p:pic>
    </p:spTree>
    <p:extLst>
      <p:ext uri="{BB962C8B-B14F-4D97-AF65-F5344CB8AC3E}">
        <p14:creationId xmlns:p14="http://schemas.microsoft.com/office/powerpoint/2010/main" val="6078101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2"/>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101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3460-C2C2-0F7E-7EBC-AFD36F3511FB}"/>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2A650729-C8B5-4906-47B5-8C9DC1C99E2D}"/>
              </a:ext>
            </a:extLst>
          </p:cNvPr>
          <p:cNvSpPr>
            <a:spLocks noGrp="1"/>
          </p:cNvSpPr>
          <p:nvPr>
            <p:ph type="subTitle" idx="1"/>
          </p:nvPr>
        </p:nvSpPr>
        <p:spPr/>
        <p:txBody>
          <a:bodyPr/>
          <a:lstStyle/>
          <a:p>
            <a:endParaRPr lang="vi-VN"/>
          </a:p>
        </p:txBody>
      </p:sp>
      <p:pic>
        <p:nvPicPr>
          <p:cNvPr id="5" name="Picture 4" descr="A frame of flowers and trees&#10;&#10;Description automatically generated">
            <a:extLst>
              <a:ext uri="{FF2B5EF4-FFF2-40B4-BE49-F238E27FC236}">
                <a16:creationId xmlns:a16="http://schemas.microsoft.com/office/drawing/2014/main" id="{E0EB0C71-F75A-D41B-29E9-E9BC35550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361F1476-B7E3-EC34-AD93-8224DAC6EC84}"/>
              </a:ext>
            </a:extLst>
          </p:cNvPr>
          <p:cNvPicPr>
            <a:picLocks noChangeAspect="1"/>
          </p:cNvPicPr>
          <p:nvPr/>
        </p:nvPicPr>
        <p:blipFill>
          <a:blip r:embed="rId3"/>
          <a:stretch>
            <a:fillRect/>
          </a:stretch>
        </p:blipFill>
        <p:spPr>
          <a:xfrm>
            <a:off x="2157417" y="1122363"/>
            <a:ext cx="6272652" cy="5093640"/>
          </a:xfrm>
          <a:prstGeom prst="rect">
            <a:avLst/>
          </a:prstGeom>
        </p:spPr>
      </p:pic>
      <p:sp>
        <p:nvSpPr>
          <p:cNvPr id="9" name="Freeform 7">
            <a:extLst>
              <a:ext uri="{FF2B5EF4-FFF2-40B4-BE49-F238E27FC236}">
                <a16:creationId xmlns:a16="http://schemas.microsoft.com/office/drawing/2014/main" id="{88486698-BF85-C80B-F8A1-214464A5749D}"/>
              </a:ext>
            </a:extLst>
          </p:cNvPr>
          <p:cNvSpPr/>
          <p:nvPr/>
        </p:nvSpPr>
        <p:spPr>
          <a:xfrm>
            <a:off x="8305665" y="2277373"/>
            <a:ext cx="3667799" cy="4109138"/>
          </a:xfrm>
          <a:custGeom>
            <a:avLst/>
            <a:gdLst/>
            <a:ahLst/>
            <a:cxnLst/>
            <a:rect l="l" t="t" r="r" b="b"/>
            <a:pathLst>
              <a:path w="2622158" h="2738546">
                <a:moveTo>
                  <a:pt x="0" y="0"/>
                </a:moveTo>
                <a:lnTo>
                  <a:pt x="2622158" y="0"/>
                </a:lnTo>
                <a:lnTo>
                  <a:pt x="2622158" y="2738546"/>
                </a:lnTo>
                <a:lnTo>
                  <a:pt x="0" y="2738546"/>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6" name="Picture 5" descr="A round pink circle with white text and a black background&#10;&#10;Description automatically generated">
            <a:extLst>
              <a:ext uri="{FF2B5EF4-FFF2-40B4-BE49-F238E27FC236}">
                <a16:creationId xmlns:a16="http://schemas.microsoft.com/office/drawing/2014/main" id="{1E67A209-B52A-A8BA-6BB2-78FE74476B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8593" y="81096"/>
            <a:ext cx="1456042" cy="1456042"/>
          </a:xfrm>
          <a:prstGeom prst="rect">
            <a:avLst/>
          </a:prstGeom>
        </p:spPr>
      </p:pic>
    </p:spTree>
    <p:extLst>
      <p:ext uri="{BB962C8B-B14F-4D97-AF65-F5344CB8AC3E}">
        <p14:creationId xmlns:p14="http://schemas.microsoft.com/office/powerpoint/2010/main" val="2385137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Google Shape;117;p6">
            <a:extLst>
              <a:ext uri="{FF2B5EF4-FFF2-40B4-BE49-F238E27FC236}">
                <a16:creationId xmlns:a16="http://schemas.microsoft.com/office/drawing/2014/main" id="{D9D67FFC-032A-41F8-BB88-CBA0F2BC181D}"/>
              </a:ext>
            </a:extLst>
          </p:cNvPr>
          <p:cNvSpPr/>
          <p:nvPr/>
        </p:nvSpPr>
        <p:spPr>
          <a:xfrm>
            <a:off x="778799" y="636710"/>
            <a:ext cx="11018660" cy="1202723"/>
          </a:xfrm>
          <a:prstGeom prst="roundRect">
            <a:avLst>
              <a:gd name="adj" fmla="val 0"/>
            </a:avLst>
          </a:prstGeom>
          <a:noFill/>
          <a:ln>
            <a:noFill/>
          </a:ln>
        </p:spPr>
        <p:txBody>
          <a:bodyPr spcFirstLastPara="1" wrap="square" lIns="60950" tIns="30467" rIns="60950" bIns="30467"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Tìm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không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đồng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nghĩa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còn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lại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mỗi</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dãy</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sau</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vi-VN" sz="3200" b="1" i="1"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sp>
        <p:nvSpPr>
          <p:cNvPr id="2" name="Rectangle: Rounded Corners 1">
            <a:extLst>
              <a:ext uri="{FF2B5EF4-FFF2-40B4-BE49-F238E27FC236}">
                <a16:creationId xmlns:a16="http://schemas.microsoft.com/office/drawing/2014/main" id="{5CB6F80A-7FB3-DC73-1E32-781D7AC485D0}"/>
              </a:ext>
            </a:extLst>
          </p:cNvPr>
          <p:cNvSpPr/>
          <p:nvPr/>
        </p:nvSpPr>
        <p:spPr>
          <a:xfrm>
            <a:off x="1977656" y="2147777"/>
            <a:ext cx="7963786" cy="85060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nhân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dân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đồng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bào</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bạn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bè</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quốc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dân</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6E149E45-721C-207C-16EF-E48F4E93F5F9}"/>
              </a:ext>
            </a:extLst>
          </p:cNvPr>
          <p:cNvSpPr/>
          <p:nvPr/>
        </p:nvSpPr>
        <p:spPr>
          <a:xfrm>
            <a:off x="1988289" y="3402418"/>
            <a:ext cx="7963786" cy="850604"/>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dũng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cảm</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liều</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lĩnh</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gan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dạ</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can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đảm</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32432256-1126-C52A-ACCA-22896CDCC0E8}"/>
              </a:ext>
            </a:extLst>
          </p:cNvPr>
          <p:cNvSpPr/>
          <p:nvPr/>
        </p:nvSpPr>
        <p:spPr>
          <a:xfrm>
            <a:off x="1913861" y="4795283"/>
            <a:ext cx="7963786" cy="85060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tổ quốc, non sông, nhà nước, đất nước</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5" name="Oval 4">
            <a:extLst>
              <a:ext uri="{FF2B5EF4-FFF2-40B4-BE49-F238E27FC236}">
                <a16:creationId xmlns:a16="http://schemas.microsoft.com/office/drawing/2014/main" id="{B68CBAEC-E82D-413F-28D9-17992A341157}"/>
              </a:ext>
            </a:extLst>
          </p:cNvPr>
          <p:cNvSpPr/>
          <p:nvPr/>
        </p:nvSpPr>
        <p:spPr>
          <a:xfrm>
            <a:off x="6379535" y="2296633"/>
            <a:ext cx="1360967" cy="65921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459CF59-A4FE-2363-4FCD-8026511BA747}"/>
              </a:ext>
            </a:extLst>
          </p:cNvPr>
          <p:cNvSpPr/>
          <p:nvPr/>
        </p:nvSpPr>
        <p:spPr>
          <a:xfrm>
            <a:off x="4880344" y="3487479"/>
            <a:ext cx="1499191" cy="65921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DCE8923-A5DB-3042-E1DC-E3F13B7C8CF0}"/>
              </a:ext>
            </a:extLst>
          </p:cNvPr>
          <p:cNvSpPr/>
          <p:nvPr/>
        </p:nvSpPr>
        <p:spPr>
          <a:xfrm>
            <a:off x="5932968" y="4827181"/>
            <a:ext cx="1765004" cy="75491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4154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5CB6F80A-7FB3-DC73-1E32-781D7AC485D0}"/>
              </a:ext>
            </a:extLst>
          </p:cNvPr>
          <p:cNvSpPr/>
          <p:nvPr/>
        </p:nvSpPr>
        <p:spPr>
          <a:xfrm>
            <a:off x="2200940" y="180754"/>
            <a:ext cx="7963786" cy="85060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nhân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dân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đồng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bào</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bạn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bè</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quốc</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dân</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2206054E-D9F6-C24A-97CB-09A5DF2BF471}"/>
              </a:ext>
            </a:extLst>
          </p:cNvPr>
          <p:cNvSpPr txBox="1"/>
          <p:nvPr/>
        </p:nvSpPr>
        <p:spPr>
          <a:xfrm>
            <a:off x="1095153" y="1871330"/>
            <a:ext cx="10271052" cy="2308324"/>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Nhóm a: các từ </a:t>
            </a:r>
            <a:r>
              <a:rPr lang="vi-VN" sz="3600" b="1" dirty="0">
                <a:latin typeface="Cambria" panose="02040503050406030204" pitchFamily="18" charset="0"/>
                <a:ea typeface="Cambria" panose="02040503050406030204" pitchFamily="18" charset="0"/>
              </a:rPr>
              <a:t>nhân dân, đồng bào, quốc dân </a:t>
            </a:r>
            <a:r>
              <a:rPr lang="vi-VN" sz="3600" dirty="0">
                <a:latin typeface="Cambria" panose="02040503050406030204" pitchFamily="18" charset="0"/>
                <a:ea typeface="Cambria" panose="02040503050406030204" pitchFamily="18" charset="0"/>
              </a:rPr>
              <a:t>chỉ những người trong cùng một quốc gia nên các từ đồng nghĩa với nhau; từ </a:t>
            </a:r>
            <a:r>
              <a:rPr lang="vi-VN" sz="3600" b="1" dirty="0">
                <a:latin typeface="Cambria" panose="02040503050406030204" pitchFamily="18" charset="0"/>
                <a:ea typeface="Cambria" panose="02040503050406030204" pitchFamily="18" charset="0"/>
              </a:rPr>
              <a:t>bạn bè </a:t>
            </a:r>
            <a:r>
              <a:rPr lang="vi-VN" sz="3600" dirty="0">
                <a:latin typeface="Cambria" panose="02040503050406030204" pitchFamily="18" charset="0"/>
                <a:ea typeface="Cambria" panose="02040503050406030204" pitchFamily="18" charset="0"/>
              </a:rPr>
              <a:t>chỉ mối quan hệ tình bạn.</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40126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2206054E-D9F6-C24A-97CB-09A5DF2BF471}"/>
              </a:ext>
            </a:extLst>
          </p:cNvPr>
          <p:cNvSpPr txBox="1"/>
          <p:nvPr/>
        </p:nvSpPr>
        <p:spPr>
          <a:xfrm>
            <a:off x="1095153" y="1871330"/>
            <a:ext cx="10271052" cy="2308324"/>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Nhóm b: các từ </a:t>
            </a:r>
            <a:r>
              <a:rPr lang="vi-VN" sz="3600" b="1" dirty="0">
                <a:solidFill>
                  <a:prstClr val="black"/>
                </a:solidFill>
                <a:latin typeface="Cambria" panose="02040503050406030204" pitchFamily="18" charset="0"/>
                <a:ea typeface="Cambria" panose="02040503050406030204" pitchFamily="18" charset="0"/>
              </a:rPr>
              <a:t>dũng cảm, gan dạ, can đảm </a:t>
            </a:r>
            <a:r>
              <a:rPr lang="vi-VN" sz="3600" dirty="0">
                <a:solidFill>
                  <a:prstClr val="black"/>
                </a:solidFill>
                <a:latin typeface="Cambria" panose="02040503050406030204" pitchFamily="18" charset="0"/>
                <a:ea typeface="Cambria" panose="02040503050406030204" pitchFamily="18" charset="0"/>
              </a:rPr>
              <a:t>chỉ phẩm chất có dũng khí, dám đương đầu khó khăn nguy hiểm; từ </a:t>
            </a:r>
            <a:r>
              <a:rPr lang="vi-VN" sz="3600" b="1" dirty="0">
                <a:solidFill>
                  <a:prstClr val="black"/>
                </a:solidFill>
                <a:latin typeface="Cambria" panose="02040503050406030204" pitchFamily="18" charset="0"/>
                <a:ea typeface="Cambria" panose="02040503050406030204" pitchFamily="18" charset="0"/>
              </a:rPr>
              <a:t>liều lĩnh </a:t>
            </a:r>
            <a:r>
              <a:rPr lang="vi-VN" sz="3600" dirty="0">
                <a:solidFill>
                  <a:prstClr val="black"/>
                </a:solidFill>
                <a:latin typeface="Cambria" panose="02040503050406030204" pitchFamily="18" charset="0"/>
                <a:ea typeface="Cambria" panose="02040503050406030204" pitchFamily="18" charset="0"/>
              </a:rPr>
              <a:t>chỉ hành động, việc làm bất chấp nguy hiểm, có thể xảy ra hậu quả tai hại.</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3E85969E-3744-51CB-FA69-A9CCFB54C371}"/>
              </a:ext>
            </a:extLst>
          </p:cNvPr>
          <p:cNvSpPr/>
          <p:nvPr/>
        </p:nvSpPr>
        <p:spPr>
          <a:xfrm>
            <a:off x="2551815" y="180753"/>
            <a:ext cx="7963786" cy="850604"/>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dũng</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cảm</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liều</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lĩnh</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gan</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dạ</a:t>
            </a: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can </a:t>
            </a:r>
            <a:r>
              <a:rPr kumimoji="0" lang="en-US" sz="32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đảm</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03959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2206054E-D9F6-C24A-97CB-09A5DF2BF471}"/>
              </a:ext>
            </a:extLst>
          </p:cNvPr>
          <p:cNvSpPr txBox="1"/>
          <p:nvPr/>
        </p:nvSpPr>
        <p:spPr>
          <a:xfrm>
            <a:off x="1095153" y="1871330"/>
            <a:ext cx="10271052" cy="3170099"/>
          </a:xfrm>
          <a:prstGeom prst="rect">
            <a:avLst/>
          </a:prstGeom>
          <a:noFill/>
        </p:spPr>
        <p:txBody>
          <a:bodyPr wrap="square" rtlCol="0">
            <a:spAutoFit/>
          </a:bodyPr>
          <a:lstStyle/>
          <a:p>
            <a:pPr lvl="0" algn="just"/>
            <a:r>
              <a:rPr lang="vi-VN" sz="4000" dirty="0">
                <a:solidFill>
                  <a:prstClr val="black"/>
                </a:solidFill>
                <a:latin typeface="Cambria" panose="02040503050406030204" pitchFamily="18" charset="0"/>
                <a:ea typeface="Cambria" panose="02040503050406030204" pitchFamily="18" charset="0"/>
              </a:rPr>
              <a:t>Nhóm c: các từ </a:t>
            </a:r>
            <a:r>
              <a:rPr lang="vi-VN" sz="4000" b="1" dirty="0">
                <a:solidFill>
                  <a:prstClr val="black"/>
                </a:solidFill>
                <a:latin typeface="Cambria" panose="02040503050406030204" pitchFamily="18" charset="0"/>
                <a:ea typeface="Cambria" panose="02040503050406030204" pitchFamily="18" charset="0"/>
              </a:rPr>
              <a:t>tổ quốc, non sông, đất nước </a:t>
            </a:r>
            <a:r>
              <a:rPr lang="vi-VN" sz="4000" dirty="0">
                <a:solidFill>
                  <a:prstClr val="black"/>
                </a:solidFill>
                <a:latin typeface="Cambria" panose="02040503050406030204" pitchFamily="18" charset="0"/>
                <a:ea typeface="Cambria" panose="02040503050406030204" pitchFamily="18" charset="0"/>
              </a:rPr>
              <a:t>chỉ phần lãnh thổ trong quan hệ với dân tộc làm chủ và sinh sống tại đó; từ </a:t>
            </a:r>
            <a:r>
              <a:rPr lang="vi-VN" sz="4000" b="1" dirty="0">
                <a:solidFill>
                  <a:prstClr val="black"/>
                </a:solidFill>
                <a:latin typeface="Cambria" panose="02040503050406030204" pitchFamily="18" charset="0"/>
                <a:ea typeface="Cambria" panose="02040503050406030204" pitchFamily="18" charset="0"/>
              </a:rPr>
              <a:t>nhà nước </a:t>
            </a:r>
            <a:r>
              <a:rPr lang="vi-VN" sz="4000" dirty="0">
                <a:solidFill>
                  <a:prstClr val="black"/>
                </a:solidFill>
                <a:latin typeface="Cambria" panose="02040503050406030204" pitchFamily="18" charset="0"/>
                <a:ea typeface="Cambria" panose="02040503050406030204" pitchFamily="18" charset="0"/>
              </a:rPr>
              <a:t>là tổ chức đứng đầu của chính phủ, quản lí công việc chung của một nước.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ECEA3885-64F9-EA8B-9560-01C87AE7081D}"/>
              </a:ext>
            </a:extLst>
          </p:cNvPr>
          <p:cNvSpPr/>
          <p:nvPr/>
        </p:nvSpPr>
        <p:spPr>
          <a:xfrm>
            <a:off x="2392326" y="202018"/>
            <a:ext cx="7963786" cy="85060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tổ quốc, non sông, nhà nước, đất nước</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269984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Google Shape;117;p6">
            <a:extLst>
              <a:ext uri="{FF2B5EF4-FFF2-40B4-BE49-F238E27FC236}">
                <a16:creationId xmlns:a16="http://schemas.microsoft.com/office/drawing/2014/main" id="{D9D67FFC-032A-41F8-BB88-CBA0F2BC181D}"/>
              </a:ext>
            </a:extLst>
          </p:cNvPr>
          <p:cNvSpPr/>
          <p:nvPr/>
        </p:nvSpPr>
        <p:spPr>
          <a:xfrm>
            <a:off x="768167" y="222040"/>
            <a:ext cx="11018660" cy="1202723"/>
          </a:xfrm>
          <a:prstGeom prst="roundRect">
            <a:avLst>
              <a:gd name="adj" fmla="val 0"/>
            </a:avLst>
          </a:prstGeom>
          <a:noFill/>
          <a:ln>
            <a:noFill/>
          </a:ln>
        </p:spPr>
        <p:txBody>
          <a:bodyPr spcFirstLastPara="1" wrap="square" lIns="60950" tIns="30467" rIns="60950" bIns="30467"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đoạn thơ dưới đây và thực hiện yêu cầu.</a:t>
            </a:r>
            <a:endParaRPr kumimoji="0" lang="vi-VN" sz="3200" b="1" i="1"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sp>
        <p:nvSpPr>
          <p:cNvPr id="10" name="TextBox 9">
            <a:extLst>
              <a:ext uri="{FF2B5EF4-FFF2-40B4-BE49-F238E27FC236}">
                <a16:creationId xmlns:a16="http://schemas.microsoft.com/office/drawing/2014/main" id="{659D179C-14FA-6E5D-282C-8FFAF8307000}"/>
              </a:ext>
            </a:extLst>
          </p:cNvPr>
          <p:cNvSpPr txBox="1"/>
          <p:nvPr/>
        </p:nvSpPr>
        <p:spPr>
          <a:xfrm>
            <a:off x="850605" y="1786270"/>
            <a:ext cx="5209954" cy="3046988"/>
          </a:xfrm>
          <a:prstGeom prst="rect">
            <a:avLst/>
          </a:prstGeom>
          <a:noFill/>
        </p:spPr>
        <p:txBody>
          <a:bodyPr wrap="square" rtlCol="0">
            <a:spAutoFit/>
          </a:bodyPr>
          <a:lstStyle/>
          <a:p>
            <a:pPr algn="just"/>
            <a:r>
              <a:rPr lang="en-US" sz="3200" b="0" i="0" dirty="0" err="1">
                <a:solidFill>
                  <a:srgbClr val="000000"/>
                </a:solidFill>
                <a:effectLst/>
                <a:latin typeface="Cambria" panose="02040503050406030204" pitchFamily="18" charset="0"/>
                <a:ea typeface="Cambria" panose="02040503050406030204" pitchFamily="18" charset="0"/>
              </a:rPr>
              <a:t>Không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chân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cánh</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Mà</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lại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gọi</a:t>
            </a:r>
            <a:r>
              <a:rPr lang="en-US" sz="3200" b="0" i="0" dirty="0">
                <a:solidFill>
                  <a:srgbClr val="000000"/>
                </a:solidFill>
                <a:effectLst/>
                <a:latin typeface="Cambria" panose="02040503050406030204" pitchFamily="18" charset="0"/>
                <a:ea typeface="Cambria" panose="02040503050406030204" pitchFamily="18" charset="0"/>
              </a:rPr>
              <a:t>: con </a:t>
            </a:r>
            <a:r>
              <a:rPr lang="en-US" sz="3200" b="0" i="0" dirty="0" err="1">
                <a:solidFill>
                  <a:srgbClr val="000000"/>
                </a:solidFill>
                <a:effectLst/>
                <a:latin typeface="Cambria" panose="02040503050406030204" pitchFamily="18" charset="0"/>
                <a:ea typeface="Cambria" panose="02040503050406030204" pitchFamily="18" charset="0"/>
              </a:rPr>
              <a:t>sông</a:t>
            </a:r>
            <a:r>
              <a:rPr lang="en-US" sz="3200" b="0" i="0" dirty="0">
                <a:solidFill>
                  <a:srgbClr val="000000"/>
                </a:solidFill>
                <a:effectLst/>
                <a:latin typeface="Cambria" panose="02040503050406030204" pitchFamily="18" charset="0"/>
                <a:ea typeface="Cambria" panose="02040503050406030204" pitchFamily="18" charset="0"/>
              </a:rPr>
              <a:t>?</a:t>
            </a:r>
          </a:p>
          <a:p>
            <a:pPr algn="just"/>
            <a:r>
              <a:rPr lang="en-US" sz="3200" b="0" i="0" dirty="0" err="1">
                <a:solidFill>
                  <a:srgbClr val="000000"/>
                </a:solidFill>
                <a:effectLst/>
                <a:latin typeface="Cambria" panose="02040503050406030204" pitchFamily="18" charset="0"/>
                <a:ea typeface="Cambria" panose="02040503050406030204" pitchFamily="18" charset="0"/>
              </a:rPr>
              <a:t>Không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lá</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cành</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Lại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gọi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ngọn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gió</a:t>
            </a:r>
            <a:endParaRPr lang="en-US" sz="3200" b="0" i="0" dirty="0">
              <a:solidFill>
                <a:srgbClr val="000000"/>
              </a:solidFill>
              <a:effectLst/>
              <a:latin typeface="Cambria" panose="02040503050406030204" pitchFamily="18" charset="0"/>
              <a:ea typeface="Cambria" panose="02040503050406030204" pitchFamily="18" charset="0"/>
            </a:endParaRPr>
          </a:p>
          <a:p>
            <a:pPr algn="r"/>
            <a:r>
              <a:rPr lang="en-US" sz="3200" b="0" i="0" dirty="0">
                <a:solidFill>
                  <a:srgbClr val="000000"/>
                </a:solidFill>
                <a:effectLst/>
                <a:latin typeface="Cambria" panose="02040503050406030204" pitchFamily="18" charset="0"/>
                <a:ea typeface="Cambria" panose="02040503050406030204" pitchFamily="18" charset="0"/>
              </a:rPr>
              <a:t>(Xuân </a:t>
            </a:r>
            <a:r>
              <a:rPr lang="en-US" sz="3200" b="0" i="0" dirty="0" err="1">
                <a:solidFill>
                  <a:srgbClr val="000000"/>
                </a:solidFill>
                <a:effectLst/>
                <a:latin typeface="Cambria" panose="02040503050406030204" pitchFamily="18" charset="0"/>
                <a:ea typeface="Cambria" panose="02040503050406030204" pitchFamily="18" charset="0"/>
              </a:rPr>
              <a:t>Quỳnh</a:t>
            </a:r>
            <a:r>
              <a:rPr lang="en-US" sz="3200" b="0" i="0" dirty="0">
                <a:solidFill>
                  <a:srgbClr val="000000"/>
                </a:solidFill>
                <a:effectLst/>
                <a:latin typeface="Cambria" panose="02040503050406030204" pitchFamily="18" charset="0"/>
                <a:ea typeface="Cambria" panose="02040503050406030204" pitchFamily="18" charset="0"/>
              </a:rPr>
              <a:t>)</a:t>
            </a:r>
          </a:p>
          <a:p>
            <a:endParaRPr lang="en-US" sz="3200"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D1045024-5999-E4B9-A1B6-B15A352BF5E9}"/>
              </a:ext>
            </a:extLst>
          </p:cNvPr>
          <p:cNvPicPr>
            <a:picLocks noChangeAspect="1"/>
          </p:cNvPicPr>
          <p:nvPr/>
        </p:nvPicPr>
        <p:blipFill>
          <a:blip r:embed="rId3"/>
          <a:stretch>
            <a:fillRect/>
          </a:stretch>
        </p:blipFill>
        <p:spPr>
          <a:xfrm>
            <a:off x="6052693" y="1566862"/>
            <a:ext cx="5441102" cy="2308698"/>
          </a:xfrm>
          <a:prstGeom prst="rect">
            <a:avLst/>
          </a:prstGeom>
        </p:spPr>
      </p:pic>
      <p:sp>
        <p:nvSpPr>
          <p:cNvPr id="13" name="TextBox 12">
            <a:extLst>
              <a:ext uri="{FF2B5EF4-FFF2-40B4-BE49-F238E27FC236}">
                <a16:creationId xmlns:a16="http://schemas.microsoft.com/office/drawing/2014/main" id="{A5304637-F4AF-6237-E6EC-D00ABC84E648}"/>
              </a:ext>
            </a:extLst>
          </p:cNvPr>
          <p:cNvSpPr txBox="1"/>
          <p:nvPr/>
        </p:nvSpPr>
        <p:spPr>
          <a:xfrm>
            <a:off x="542260" y="4444409"/>
            <a:ext cx="11238615" cy="2554545"/>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rPr>
              <a:t>a. Mỗi từ in đậm trong đoạn thơ trên được dùng với nghĩa gốc hay nghĩa chuyển?</a:t>
            </a:r>
          </a:p>
          <a:p>
            <a:pPr algn="just"/>
            <a:r>
              <a:rPr lang="vi-VN" sz="3200" b="1" i="0" dirty="0">
                <a:solidFill>
                  <a:srgbClr val="000000"/>
                </a:solidFill>
                <a:effectLst/>
                <a:latin typeface="Cambria" panose="02040503050406030204" pitchFamily="18" charset="0"/>
                <a:ea typeface="Cambria" panose="02040503050406030204" pitchFamily="18" charset="0"/>
              </a:rPr>
              <a:t>b. Đặt một câu có từ in đậm được sử dụng với nghĩa chuyển.</a:t>
            </a:r>
          </a:p>
          <a:p>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09509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Google Shape;117;p6">
            <a:extLst>
              <a:ext uri="{FF2B5EF4-FFF2-40B4-BE49-F238E27FC236}">
                <a16:creationId xmlns:a16="http://schemas.microsoft.com/office/drawing/2014/main" id="{D9D67FFC-032A-41F8-BB88-CBA0F2BC181D}"/>
              </a:ext>
            </a:extLst>
          </p:cNvPr>
          <p:cNvSpPr/>
          <p:nvPr/>
        </p:nvSpPr>
        <p:spPr>
          <a:xfrm>
            <a:off x="736269" y="1111269"/>
            <a:ext cx="11018660" cy="574100"/>
          </a:xfrm>
          <a:prstGeom prst="roundRect">
            <a:avLst>
              <a:gd name="adj" fmla="val 0"/>
            </a:avLst>
          </a:prstGeom>
          <a:noFill/>
          <a:ln>
            <a:noFill/>
          </a:ln>
        </p:spPr>
        <p:txBody>
          <a:bodyPr spcFirstLastPara="1" wrap="square" lIns="60950" tIns="30467" rIns="60950" bIns="30467"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8000" b="1" i="0" u="none" strike="noStrike" kern="0" cap="none" spc="0" normalizeH="0" baseline="0" noProof="0" dirty="0">
                <a:ln>
                  <a:noFill/>
                </a:ln>
                <a:solidFill>
                  <a:srgbClr val="002060"/>
                </a:solidFill>
                <a:effectLst/>
                <a:uLnTx/>
                <a:uFillTx/>
                <a:latin typeface="Arial" panose="020B0604020202020204" pitchFamily="34" charset="0"/>
                <a:ea typeface="Calibri"/>
                <a:cs typeface="Calibri"/>
                <a:sym typeface="Calibri"/>
              </a:rPr>
              <a:t>THẢO LUẬN NHÓM 4</a:t>
            </a:r>
            <a:endParaRPr kumimoji="0" lang="vi-VN" sz="8000" b="1" i="1" u="none" strike="noStrike" kern="0" cap="none" spc="0" normalizeH="0" baseline="0" noProof="0" dirty="0">
              <a:ln>
                <a:noFill/>
              </a:ln>
              <a:solidFill>
                <a:srgbClr val="C00000"/>
              </a:solidFill>
              <a:effectLst/>
              <a:uLnTx/>
              <a:uFillTx/>
              <a:latin typeface="Arial" panose="020B0604020202020204" pitchFamily="34" charset="0"/>
              <a:ea typeface="Calibri"/>
              <a:cs typeface="Calibri"/>
              <a:sym typeface="Calibri"/>
            </a:endParaRPr>
          </a:p>
        </p:txBody>
      </p:sp>
      <p:pic>
        <p:nvPicPr>
          <p:cNvPr id="2050" name="Picture 2" descr="Soạn văn 10 trang 146 - Khám phá sức sáng tạo">
            <a:extLst>
              <a:ext uri="{FF2B5EF4-FFF2-40B4-BE49-F238E27FC236}">
                <a16:creationId xmlns:a16="http://schemas.microsoft.com/office/drawing/2014/main" id="{5CCD2345-86BC-45B3-89EC-C6771EA73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2619313"/>
            <a:ext cx="66675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774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AC868FE3-CD79-F339-D530-AAD07644B4E5}"/>
              </a:ext>
            </a:extLst>
          </p:cNvPr>
          <p:cNvSpPr/>
          <p:nvPr/>
        </p:nvSpPr>
        <p:spPr>
          <a:xfrm>
            <a:off x="1541721" y="1169582"/>
            <a:ext cx="9611832" cy="1488557"/>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Những từ in đậm được dùng với nghĩa gốc: </a:t>
            </a:r>
            <a:r>
              <a:rPr kumimoji="0" lang="vi-VN"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chân, cành, lá </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0E25E664-526A-7E59-FF61-7571810A0D89}"/>
              </a:ext>
            </a:extLst>
          </p:cNvPr>
          <p:cNvSpPr/>
          <p:nvPr/>
        </p:nvSpPr>
        <p:spPr>
          <a:xfrm>
            <a:off x="1573619" y="3211033"/>
            <a:ext cx="9611832" cy="1488557"/>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002060"/>
                </a:solidFill>
                <a:latin typeface="Cambria" panose="02040503050406030204" pitchFamily="18" charset="0"/>
                <a:ea typeface="Cambria" panose="02040503050406030204" pitchFamily="18" charset="0"/>
              </a:rPr>
              <a:t>Từ in đậm được dùng với nghĩa chuyển: </a:t>
            </a:r>
            <a:r>
              <a:rPr lang="vi-VN" sz="4400" b="1" dirty="0">
                <a:solidFill>
                  <a:srgbClr val="002060"/>
                </a:solidFill>
                <a:latin typeface="Cambria" panose="02040503050406030204" pitchFamily="18" charset="0"/>
                <a:ea typeface="Cambria" panose="02040503050406030204" pitchFamily="18" charset="0"/>
              </a:rPr>
              <a:t>ngọn </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5614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0A42F3AE-20D6-0867-6415-34F5426494B2}"/>
              </a:ext>
            </a:extLst>
          </p:cNvPr>
          <p:cNvSpPr txBox="1"/>
          <p:nvPr/>
        </p:nvSpPr>
        <p:spPr>
          <a:xfrm>
            <a:off x="893135" y="1244009"/>
            <a:ext cx="10590027" cy="3970318"/>
          </a:xfrm>
          <a:prstGeom prst="rect">
            <a:avLst/>
          </a:prstGeom>
          <a:noFill/>
        </p:spPr>
        <p:txBody>
          <a:bodyPr wrap="square" rtlCol="0">
            <a:spAutoFit/>
          </a:bodyPr>
          <a:lstStyle/>
          <a:p>
            <a:pPr algn="just"/>
            <a:r>
              <a:rPr lang="en-US" sz="3600" b="1" dirty="0">
                <a:latin typeface="Cambria" panose="02040503050406030204" pitchFamily="18" charset="0"/>
                <a:ea typeface="Cambria" panose="02040503050406030204" pitchFamily="18" charset="0"/>
              </a:rPr>
              <a:t>b) </a:t>
            </a:r>
            <a:r>
              <a:rPr lang="vi-VN" sz="3600" b="1" dirty="0">
                <a:latin typeface="Cambria" panose="02040503050406030204" pitchFamily="18" charset="0"/>
                <a:ea typeface="Cambria" panose="02040503050406030204" pitchFamily="18" charset="0"/>
              </a:rPr>
              <a:t>VD: </a:t>
            </a:r>
          </a:p>
          <a:p>
            <a:pPr algn="just"/>
            <a:r>
              <a:rPr lang="vi-VN" sz="3600" dirty="0">
                <a:latin typeface="Cambria" panose="02040503050406030204" pitchFamily="18" charset="0"/>
                <a:ea typeface="Cambria" panose="02040503050406030204" pitchFamily="18" charset="0"/>
              </a:rPr>
              <a:t>+ Mùa mưa đến, những gia đình sống dưới </a:t>
            </a:r>
            <a:r>
              <a:rPr lang="vi-VN" sz="3600" i="1" dirty="0">
                <a:latin typeface="Cambria" panose="02040503050406030204" pitchFamily="18" charset="0"/>
                <a:ea typeface="Cambria" panose="02040503050406030204" pitchFamily="18" charset="0"/>
              </a:rPr>
              <a:t>chân núi </a:t>
            </a:r>
            <a:r>
              <a:rPr lang="vi-VN" sz="3600" dirty="0">
                <a:latin typeface="Cambria" panose="02040503050406030204" pitchFamily="18" charset="0"/>
                <a:ea typeface="Cambria" panose="02040503050406030204" pitchFamily="18" charset="0"/>
              </a:rPr>
              <a:t>lại nơm nớp lo núi lở.</a:t>
            </a:r>
          </a:p>
          <a:p>
            <a:pPr algn="just"/>
            <a:r>
              <a:rPr lang="vi-VN" sz="3600" dirty="0">
                <a:latin typeface="Cambria" panose="02040503050406030204" pitchFamily="18" charset="0"/>
                <a:ea typeface="Cambria" panose="02040503050406030204" pitchFamily="18" charset="0"/>
              </a:rPr>
              <a:t>+ Từ nhỏ tôi đã ước mơ được đi trên một chiếc thuyền có </a:t>
            </a:r>
            <a:r>
              <a:rPr lang="vi-VN" sz="3600" i="1" dirty="0">
                <a:latin typeface="Cambria" panose="02040503050406030204" pitchFamily="18" charset="0"/>
                <a:ea typeface="Cambria" panose="02040503050406030204" pitchFamily="18" charset="0"/>
              </a:rPr>
              <a:t>cánh buồm </a:t>
            </a:r>
            <a:r>
              <a:rPr lang="vi-VN" sz="3600" dirty="0">
                <a:latin typeface="Cambria" panose="02040503050406030204" pitchFamily="18" charset="0"/>
                <a:ea typeface="Cambria" panose="02040503050406030204" pitchFamily="18" charset="0"/>
              </a:rPr>
              <a:t>đỏ thắm.</a:t>
            </a:r>
          </a:p>
          <a:p>
            <a:pPr algn="just"/>
            <a:r>
              <a:rPr lang="vi-VN" sz="3600" dirty="0">
                <a:latin typeface="Cambria" panose="02040503050406030204" pitchFamily="18" charset="0"/>
                <a:ea typeface="Cambria" panose="02040503050406030204" pitchFamily="18" charset="0"/>
              </a:rPr>
              <a:t>+ </a:t>
            </a:r>
            <a:r>
              <a:rPr lang="vi-VN" sz="3600" i="1" dirty="0">
                <a:latin typeface="Cambria" panose="02040503050406030204" pitchFamily="18" charset="0"/>
                <a:ea typeface="Cambria" panose="02040503050406030204" pitchFamily="18" charset="0"/>
              </a:rPr>
              <a:t>Ngọn đuốc </a:t>
            </a:r>
            <a:r>
              <a:rPr lang="vi-VN" sz="3600" dirty="0">
                <a:latin typeface="Cambria" panose="02040503050406030204" pitchFamily="18" charset="0"/>
                <a:ea typeface="Cambria" panose="02040503050406030204" pitchFamily="18" charset="0"/>
              </a:rPr>
              <a:t>trên tay phải của tượng Nữ thần Tự do ở Mỹ tượng trưng cho tự do, bình đẳng, bác ái.</a:t>
            </a:r>
          </a:p>
        </p:txBody>
      </p:sp>
    </p:spTree>
    <p:extLst>
      <p:ext uri="{BB962C8B-B14F-4D97-AF65-F5344CB8AC3E}">
        <p14:creationId xmlns:p14="http://schemas.microsoft.com/office/powerpoint/2010/main" val="2092454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Google Shape;117;p6">
            <a:extLst>
              <a:ext uri="{FF2B5EF4-FFF2-40B4-BE49-F238E27FC236}">
                <a16:creationId xmlns:a16="http://schemas.microsoft.com/office/drawing/2014/main" id="{D9D67FFC-032A-41F8-BB88-CBA0F2BC181D}"/>
              </a:ext>
            </a:extLst>
          </p:cNvPr>
          <p:cNvSpPr/>
          <p:nvPr/>
        </p:nvSpPr>
        <p:spPr>
          <a:xfrm>
            <a:off x="746902" y="498487"/>
            <a:ext cx="11018660" cy="1202723"/>
          </a:xfrm>
          <a:prstGeom prst="roundRect">
            <a:avLst>
              <a:gd name="adj" fmla="val 0"/>
            </a:avLst>
          </a:prstGeom>
          <a:noFill/>
          <a:ln>
            <a:noFill/>
          </a:ln>
        </p:spPr>
        <p:txBody>
          <a:bodyPr spcFirstLastPara="1" wrap="square" lIns="60950" tIns="30467" rIns="60950" bIns="30467"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4. </a:t>
            </a: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Từ ăn trong mỗi nhóm từ dưới đây mang nghĩa nào?</a:t>
            </a:r>
            <a:endParaRPr kumimoji="0" lang="vi-VN" sz="3200" b="1" i="1"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pic>
        <p:nvPicPr>
          <p:cNvPr id="3" name="Picture 2">
            <a:extLst>
              <a:ext uri="{FF2B5EF4-FFF2-40B4-BE49-F238E27FC236}">
                <a16:creationId xmlns:a16="http://schemas.microsoft.com/office/drawing/2014/main" id="{EC9968B3-B67E-B330-5AED-7C5DEFA963F6}"/>
              </a:ext>
            </a:extLst>
          </p:cNvPr>
          <p:cNvPicPr>
            <a:picLocks noChangeAspect="1"/>
          </p:cNvPicPr>
          <p:nvPr/>
        </p:nvPicPr>
        <p:blipFill>
          <a:blip r:embed="rId3"/>
          <a:stretch>
            <a:fillRect/>
          </a:stretch>
        </p:blipFill>
        <p:spPr>
          <a:xfrm>
            <a:off x="526865" y="2016197"/>
            <a:ext cx="2813594" cy="3151225"/>
          </a:xfrm>
          <a:prstGeom prst="rect">
            <a:avLst/>
          </a:prstGeom>
        </p:spPr>
      </p:pic>
      <p:pic>
        <p:nvPicPr>
          <p:cNvPr id="5" name="Picture 4">
            <a:extLst>
              <a:ext uri="{FF2B5EF4-FFF2-40B4-BE49-F238E27FC236}">
                <a16:creationId xmlns:a16="http://schemas.microsoft.com/office/drawing/2014/main" id="{C4148889-6E6E-7CDA-EEEA-D494AA26C6E2}"/>
              </a:ext>
            </a:extLst>
          </p:cNvPr>
          <p:cNvPicPr>
            <a:picLocks noChangeAspect="1"/>
          </p:cNvPicPr>
          <p:nvPr/>
        </p:nvPicPr>
        <p:blipFill>
          <a:blip r:embed="rId4"/>
          <a:stretch>
            <a:fillRect/>
          </a:stretch>
        </p:blipFill>
        <p:spPr>
          <a:xfrm>
            <a:off x="4256124" y="2149660"/>
            <a:ext cx="7639997" cy="2964600"/>
          </a:xfrm>
          <a:prstGeom prst="rect">
            <a:avLst/>
          </a:prstGeom>
        </p:spPr>
      </p:pic>
      <p:cxnSp>
        <p:nvCxnSpPr>
          <p:cNvPr id="7" name="Straight Connector 6">
            <a:extLst>
              <a:ext uri="{FF2B5EF4-FFF2-40B4-BE49-F238E27FC236}">
                <a16:creationId xmlns:a16="http://schemas.microsoft.com/office/drawing/2014/main" id="{04894AA0-E168-6F11-144D-D46418613A0E}"/>
              </a:ext>
            </a:extLst>
          </p:cNvPr>
          <p:cNvCxnSpPr/>
          <p:nvPr/>
        </p:nvCxnSpPr>
        <p:spPr>
          <a:xfrm>
            <a:off x="3242930" y="2551814"/>
            <a:ext cx="1190847" cy="2030819"/>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D95BD02-40C2-C1C0-6039-6EB523EF1A10}"/>
              </a:ext>
            </a:extLst>
          </p:cNvPr>
          <p:cNvCxnSpPr>
            <a:cxnSpLocks/>
          </p:cNvCxnSpPr>
          <p:nvPr/>
        </p:nvCxnSpPr>
        <p:spPr>
          <a:xfrm flipV="1">
            <a:off x="3253563" y="2594344"/>
            <a:ext cx="1158949" cy="107388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93BF106-7941-A6B4-E9F7-40B6652AB6B6}"/>
              </a:ext>
            </a:extLst>
          </p:cNvPr>
          <p:cNvCxnSpPr>
            <a:cxnSpLocks/>
          </p:cNvCxnSpPr>
          <p:nvPr/>
        </p:nvCxnSpPr>
        <p:spPr>
          <a:xfrm flipV="1">
            <a:off x="3232298" y="3551274"/>
            <a:ext cx="1158949" cy="107388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92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3">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Google Shape;117;p6">
            <a:extLst>
              <a:ext uri="{FF2B5EF4-FFF2-40B4-BE49-F238E27FC236}">
                <a16:creationId xmlns:a16="http://schemas.microsoft.com/office/drawing/2014/main" id="{D9D67FFC-032A-41F8-BB88-CBA0F2BC181D}"/>
              </a:ext>
            </a:extLst>
          </p:cNvPr>
          <p:cNvSpPr/>
          <p:nvPr/>
        </p:nvSpPr>
        <p:spPr>
          <a:xfrm>
            <a:off x="768167" y="838728"/>
            <a:ext cx="11018660" cy="1202723"/>
          </a:xfrm>
          <a:prstGeom prst="roundRect">
            <a:avLst>
              <a:gd name="adj" fmla="val 0"/>
            </a:avLst>
          </a:prstGeom>
          <a:noFill/>
          <a:ln>
            <a:noFill/>
          </a:ln>
        </p:spPr>
        <p:txBody>
          <a:bodyPr spcFirstLastPara="1" wrap="square" lIns="60950" tIns="30467" rIns="60950" bIns="30467" anchor="ctr" anchorCtr="0">
            <a:noAutofit/>
          </a:bodyPr>
          <a:lstStyle/>
          <a:p>
            <a:pPr lvl="0" algn="just"/>
            <a:r>
              <a:rPr lang="en-US" sz="3600" b="1" dirty="0">
                <a:solidFill>
                  <a:srgbClr val="002060"/>
                </a:solidFill>
                <a:latin typeface="Cambria" panose="02040503050406030204" pitchFamily="18" charset="0"/>
                <a:ea typeface="Cambria" panose="02040503050406030204" pitchFamily="18" charset="0"/>
              </a:rPr>
              <a:t>5. </a:t>
            </a:r>
            <a:r>
              <a:rPr lang="en-US" sz="3600" b="1" dirty="0" err="1">
                <a:solidFill>
                  <a:srgbClr val="002060"/>
                </a:solidFill>
                <a:latin typeface="Cambria" panose="02040503050406030204" pitchFamily="18" charset="0"/>
                <a:ea typeface="Cambria" panose="02040503050406030204" pitchFamily="18" charset="0"/>
              </a:rPr>
              <a:t>Viết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đoạn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văn</a:t>
            </a:r>
            <a:r>
              <a:rPr lang="en-US" sz="3600" b="1" dirty="0">
                <a:solidFill>
                  <a:srgbClr val="002060"/>
                </a:solidFill>
                <a:latin typeface="Cambria" panose="02040503050406030204" pitchFamily="18" charset="0"/>
                <a:ea typeface="Cambria" panose="02040503050406030204" pitchFamily="18" charset="0"/>
              </a:rPr>
              <a:t> (3 – 4 </a:t>
            </a:r>
            <a:r>
              <a:rPr lang="en-US" sz="3600" b="1" dirty="0" err="1">
                <a:solidFill>
                  <a:srgbClr val="002060"/>
                </a:solidFill>
                <a:latin typeface="Cambria" panose="02040503050406030204" pitchFamily="18" charset="0"/>
                <a:ea typeface="Cambria" panose="02040503050406030204" pitchFamily="18" charset="0"/>
              </a:rPr>
              <a:t>câu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nêu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cảm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nghĩ</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của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em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về</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danh</a:t>
            </a:r>
            <a:r>
              <a:rPr lang="en-US" sz="3600" b="1" dirty="0">
                <a:solidFill>
                  <a:srgbClr val="002060"/>
                </a:solidFill>
                <a:latin typeface="Cambria" panose="02040503050406030204" pitchFamily="18" charset="0"/>
                <a:ea typeface="Cambria" panose="02040503050406030204" pitchFamily="18" charset="0"/>
              </a:rPr>
              <a:t> y </a:t>
            </a:r>
            <a:r>
              <a:rPr lang="en-US" sz="3600" b="1" dirty="0" err="1">
                <a:solidFill>
                  <a:srgbClr val="002060"/>
                </a:solidFill>
                <a:latin typeface="Cambria" panose="02040503050406030204" pitchFamily="18" charset="0"/>
                <a:ea typeface="Cambria" panose="02040503050406030204" pitchFamily="18" charset="0"/>
              </a:rPr>
              <a:t>Tuệ</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Tĩnh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trong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đó</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có</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sử</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dụng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một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cặp</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đồng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nghĩa</a:t>
            </a:r>
            <a:r>
              <a:rPr lang="en-US" sz="3600" b="1" dirty="0">
                <a:solidFill>
                  <a:srgbClr val="002060"/>
                </a:solidFill>
                <a:latin typeface="Cambria" panose="02040503050406030204" pitchFamily="18" charset="0"/>
                <a:ea typeface="Cambria" panose="02040503050406030204" pitchFamily="18" charset="0"/>
              </a:rPr>
              <a:t>.</a:t>
            </a:r>
            <a:endParaRPr kumimoji="0" lang="vi-VN" sz="2800" b="1" i="1"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sp>
        <p:nvSpPr>
          <p:cNvPr id="2" name="Rectangle: Rounded Corners 1">
            <a:extLst>
              <a:ext uri="{FF2B5EF4-FFF2-40B4-BE49-F238E27FC236}">
                <a16:creationId xmlns:a16="http://schemas.microsoft.com/office/drawing/2014/main" id="{F7F13F94-DCFC-AA16-52B9-26E749F6510F}"/>
              </a:ext>
            </a:extLst>
          </p:cNvPr>
          <p:cNvSpPr/>
          <p:nvPr/>
        </p:nvSpPr>
        <p:spPr>
          <a:xfrm>
            <a:off x="1233375" y="2785730"/>
            <a:ext cx="10175359" cy="3264195"/>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200" dirty="0">
                <a:solidFill>
                  <a:srgbClr val="002060"/>
                </a:solidFill>
                <a:latin typeface="Cambria" panose="02040503050406030204" pitchFamily="18" charset="0"/>
                <a:ea typeface="Cambria" panose="02040503050406030204" pitchFamily="18" charset="0"/>
              </a:rPr>
              <a:t>   VD: </a:t>
            </a:r>
            <a:r>
              <a:rPr lang="vi-VN" sz="3200" dirty="0">
                <a:solidFill>
                  <a:srgbClr val="002060"/>
                </a:solidFill>
                <a:latin typeface="Cambria" panose="02040503050406030204" pitchFamily="18" charset="0"/>
                <a:ea typeface="Cambria" panose="02040503050406030204" pitchFamily="18" charset="0"/>
              </a:rPr>
              <a:t>Danh y Tuệ Tĩnh là một học giả </a:t>
            </a:r>
            <a:r>
              <a:rPr lang="vi-VN" sz="3200" u="sng" dirty="0">
                <a:solidFill>
                  <a:srgbClr val="002060"/>
                </a:solidFill>
                <a:latin typeface="Cambria" panose="02040503050406030204" pitchFamily="18" charset="0"/>
                <a:ea typeface="Cambria" panose="02040503050406030204" pitchFamily="18" charset="0"/>
              </a:rPr>
              <a:t>xuất sắc </a:t>
            </a:r>
            <a:r>
              <a:rPr lang="vi-VN" sz="3200" dirty="0">
                <a:solidFill>
                  <a:srgbClr val="002060"/>
                </a:solidFill>
                <a:latin typeface="Cambria" panose="02040503050406030204" pitchFamily="18" charset="0"/>
                <a:ea typeface="Cambria" panose="02040503050406030204" pitchFamily="18" charset="0"/>
              </a:rPr>
              <a:t>và một nhà y học </a:t>
            </a:r>
            <a:r>
              <a:rPr lang="vi-VN" sz="3200" u="sng" dirty="0">
                <a:solidFill>
                  <a:srgbClr val="002060"/>
                </a:solidFill>
                <a:latin typeface="Cambria" panose="02040503050406030204" pitchFamily="18" charset="0"/>
                <a:ea typeface="Cambria" panose="02040503050406030204" pitchFamily="18" charset="0"/>
              </a:rPr>
              <a:t>tài ba</a:t>
            </a:r>
            <a:r>
              <a:rPr lang="vi-VN" sz="3200" dirty="0">
                <a:solidFill>
                  <a:srgbClr val="002060"/>
                </a:solidFill>
                <a:latin typeface="Cambria" panose="02040503050406030204" pitchFamily="18" charset="0"/>
                <a:ea typeface="Cambria" panose="02040503050406030204" pitchFamily="18" charset="0"/>
              </a:rPr>
              <a:t>. Ông là người </a:t>
            </a:r>
            <a:r>
              <a:rPr lang="vi-VN" sz="3200" u="sng" dirty="0">
                <a:solidFill>
                  <a:srgbClr val="002060"/>
                </a:solidFill>
                <a:latin typeface="Cambria" panose="02040503050406030204" pitchFamily="18" charset="0"/>
                <a:ea typeface="Cambria" panose="02040503050406030204" pitchFamily="18" charset="0"/>
              </a:rPr>
              <a:t>thông thái </a:t>
            </a:r>
            <a:r>
              <a:rPr lang="vi-VN" sz="3200" dirty="0">
                <a:solidFill>
                  <a:srgbClr val="002060"/>
                </a:solidFill>
                <a:latin typeface="Cambria" panose="02040503050406030204" pitchFamily="18" charset="0"/>
                <a:ea typeface="Cambria" panose="02040503050406030204" pitchFamily="18" charset="0"/>
              </a:rPr>
              <a:t>và có </a:t>
            </a:r>
            <a:r>
              <a:rPr lang="vi-VN" sz="3200" u="sng" dirty="0">
                <a:solidFill>
                  <a:srgbClr val="002060"/>
                </a:solidFill>
                <a:latin typeface="Cambria" panose="02040503050406030204" pitchFamily="18" charset="0"/>
                <a:ea typeface="Cambria" panose="02040503050406030204" pitchFamily="18" charset="0"/>
              </a:rPr>
              <a:t>hiểu biết </a:t>
            </a:r>
            <a:r>
              <a:rPr lang="vi-VN" sz="3200" dirty="0">
                <a:solidFill>
                  <a:srgbClr val="002060"/>
                </a:solidFill>
                <a:latin typeface="Cambria" panose="02040503050406030204" pitchFamily="18" charset="0"/>
                <a:ea typeface="Cambria" panose="02040503050406030204" pitchFamily="18" charset="0"/>
              </a:rPr>
              <a:t>sâu sắc về y học truyền thống và hiện đại. Tài năng và sự nhiệt huyết của ông không chỉ thể hiện trong việc chữa bệnh mà còn trong việc nghiên cứu và truyền đạt kiến thức y học.</a:t>
            </a:r>
          </a:p>
        </p:txBody>
      </p:sp>
    </p:spTree>
    <p:extLst>
      <p:ext uri="{BB962C8B-B14F-4D97-AF65-F5344CB8AC3E}">
        <p14:creationId xmlns:p14="http://schemas.microsoft.com/office/powerpoint/2010/main" val="3526195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317857"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a:solidFill>
                  <a:prstClr val="white"/>
                </a:solidFill>
              </a:rPr>
              <a:t>; từ đa nghĩa: người đi trước.</a:t>
            </a: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 name="Google Shape;114;p6">
            <a:extLst>
              <a:ext uri="{FF2B5EF4-FFF2-40B4-BE49-F238E27FC236}">
                <a16:creationId xmlns:a16="http://schemas.microsoft.com/office/drawing/2014/main" id="{D81AE276-AE7E-DF88-0496-AC2144FE72C6}"/>
              </a:ext>
            </a:extLst>
          </p:cNvPr>
          <p:cNvSpPr/>
          <p:nvPr/>
        </p:nvSpPr>
        <p:spPr>
          <a:xfrm>
            <a:off x="10203682" y="945180"/>
            <a:ext cx="661787" cy="574100"/>
          </a:xfrm>
          <a:custGeom>
            <a:avLst/>
            <a:gdLst/>
            <a:ahLst/>
            <a:cxnLst/>
            <a:rect l="l" t="t" r="r" b="b"/>
            <a:pathLst>
              <a:path w="992680" h="861150" extrusionOk="0">
                <a:moveTo>
                  <a:pt x="0" y="0"/>
                </a:moveTo>
                <a:lnTo>
                  <a:pt x="992680" y="0"/>
                </a:lnTo>
                <a:lnTo>
                  <a:pt x="992680" y="861150"/>
                </a:lnTo>
                <a:lnTo>
                  <a:pt x="0" y="86115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Google Shape;117;p6">
            <a:extLst>
              <a:ext uri="{FF2B5EF4-FFF2-40B4-BE49-F238E27FC236}">
                <a16:creationId xmlns:a16="http://schemas.microsoft.com/office/drawing/2014/main" id="{D386324C-FF7E-D8C3-7F22-129FE93D1CF2}"/>
              </a:ext>
            </a:extLst>
          </p:cNvPr>
          <p:cNvSpPr/>
          <p:nvPr/>
        </p:nvSpPr>
        <p:spPr>
          <a:xfrm>
            <a:off x="520198" y="718314"/>
            <a:ext cx="10718800" cy="574100"/>
          </a:xfrm>
          <a:prstGeom prst="roundRect">
            <a:avLst>
              <a:gd name="adj" fmla="val 0"/>
            </a:avLst>
          </a:prstGeom>
          <a:noFill/>
          <a:ln>
            <a:noFill/>
          </a:ln>
        </p:spPr>
        <p:txBody>
          <a:bodyPr spcFirstLastPara="1" wrap="square" lIns="60950" tIns="30467" rIns="60950" bIns="30467" anchor="ctr" anchorCtr="0">
            <a:noAutofit/>
          </a:bodyPr>
          <a:lstStyle/>
          <a:p>
            <a:pPr lvl="0" algn="ctr">
              <a:buClr>
                <a:srgbClr val="000000"/>
              </a:buClr>
            </a:pPr>
            <a:r>
              <a:rPr lang="en-US" sz="4000" kern="0" dirty="0">
                <a:solidFill>
                  <a:srgbClr val="000000"/>
                </a:solidFill>
                <a:latin typeface="Cambria" panose="02040503050406030204" pitchFamily="18" charset="0"/>
                <a:ea typeface="Cambria" panose="02040503050406030204" pitchFamily="18" charset="0"/>
                <a:cs typeface="Calibri"/>
                <a:sym typeface="Calibri"/>
              </a:rPr>
              <a:t>T</a:t>
            </a:r>
            <a:r>
              <a:rPr lang="vi-VN" sz="4000" kern="0" dirty="0">
                <a:solidFill>
                  <a:srgbClr val="000000"/>
                </a:solidFill>
                <a:latin typeface="Cambria" panose="02040503050406030204" pitchFamily="18" charset="0"/>
                <a:ea typeface="Cambria" panose="02040503050406030204" pitchFamily="18" charset="0"/>
                <a:cs typeface="Calibri"/>
                <a:sym typeface="Calibri"/>
              </a:rPr>
              <a:t>ìm từ đồng nghĩa và từ đa nghĩa </a:t>
            </a:r>
          </a:p>
          <a:p>
            <a:pPr lvl="0" algn="ctr">
              <a:buClr>
                <a:srgbClr val="000000"/>
              </a:buClr>
            </a:pPr>
            <a:r>
              <a:rPr lang="vi-VN" sz="4000" kern="0" dirty="0">
                <a:solidFill>
                  <a:srgbClr val="000000"/>
                </a:solidFill>
                <a:latin typeface="Cambria" panose="02040503050406030204" pitchFamily="18" charset="0"/>
                <a:ea typeface="Cambria" panose="02040503050406030204" pitchFamily="18" charset="0"/>
                <a:cs typeface="Calibri"/>
                <a:sym typeface="Calibri"/>
              </a:rPr>
              <a:t>trong đoạn văn dưới tranh</a:t>
            </a:r>
            <a:r>
              <a:rPr lang="en-US" sz="4000" kern="0" dirty="0">
                <a:solidFill>
                  <a:srgbClr val="000000"/>
                </a:solidFill>
                <a:latin typeface="Cambria" panose="02040503050406030204" pitchFamily="18" charset="0"/>
                <a:ea typeface="Cambria" panose="02040503050406030204" pitchFamily="18" charset="0"/>
                <a:cs typeface="Calibri"/>
                <a:sym typeface="Calibri"/>
              </a:rPr>
              <a:t>:</a:t>
            </a:r>
            <a:endParaRPr kumimoji="0" lang="vi-VN" sz="40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a:sym typeface="Calibri"/>
            </a:endParaRPr>
          </a:p>
        </p:txBody>
      </p:sp>
      <p:pic>
        <p:nvPicPr>
          <p:cNvPr id="6" name="Picture 5">
            <a:extLst>
              <a:ext uri="{FF2B5EF4-FFF2-40B4-BE49-F238E27FC236}">
                <a16:creationId xmlns:a16="http://schemas.microsoft.com/office/drawing/2014/main" id="{5B98E70E-DCE6-13AD-21E0-9103A35A2410}"/>
              </a:ext>
            </a:extLst>
          </p:cNvPr>
          <p:cNvPicPr>
            <a:picLocks noChangeAspect="1"/>
          </p:cNvPicPr>
          <p:nvPr/>
        </p:nvPicPr>
        <p:blipFill>
          <a:blip r:embed="rId4"/>
          <a:stretch>
            <a:fillRect/>
          </a:stretch>
        </p:blipFill>
        <p:spPr>
          <a:xfrm>
            <a:off x="3179135" y="1657483"/>
            <a:ext cx="5352283" cy="4712616"/>
          </a:xfrm>
          <a:prstGeom prst="rect">
            <a:avLst/>
          </a:prstGeom>
        </p:spPr>
      </p:pic>
      <p:sp>
        <p:nvSpPr>
          <p:cNvPr id="7" name="Rectangle: Rounded Corners 6">
            <a:extLst>
              <a:ext uri="{FF2B5EF4-FFF2-40B4-BE49-F238E27FC236}">
                <a16:creationId xmlns:a16="http://schemas.microsoft.com/office/drawing/2014/main" id="{5FD0E4C8-0B54-0073-9187-2A5F6A451B79}"/>
              </a:ext>
            </a:extLst>
          </p:cNvPr>
          <p:cNvSpPr/>
          <p:nvPr/>
        </p:nvSpPr>
        <p:spPr>
          <a:xfrm>
            <a:off x="159488" y="2817628"/>
            <a:ext cx="3455582" cy="1127051"/>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Từ</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đồng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nghĩa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kể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nói</a:t>
            </a:r>
            <a:endParaRPr lang="en-US" sz="3600" b="1" dirty="0">
              <a:solidFill>
                <a:srgbClr val="FF0000"/>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4839B85B-A7F7-DAE5-5401-E67B14EB8A8F}"/>
              </a:ext>
            </a:extLst>
          </p:cNvPr>
          <p:cNvSpPr/>
          <p:nvPr/>
        </p:nvSpPr>
        <p:spPr>
          <a:xfrm>
            <a:off x="8282761" y="3657601"/>
            <a:ext cx="3817089" cy="1127051"/>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Từ</a:t>
            </a:r>
            <a:r>
              <a:rPr lang="en-US" sz="3600" b="1" dirty="0">
                <a:solidFill>
                  <a:srgbClr val="FF0000"/>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đa nghĩa: người </a:t>
            </a:r>
            <a:r>
              <a:rPr lang="vi-VN" sz="3600" b="1" u="sng" dirty="0">
                <a:solidFill>
                  <a:srgbClr val="FF0000"/>
                </a:solidFill>
                <a:latin typeface="Cambria" panose="02040503050406030204" pitchFamily="18" charset="0"/>
                <a:ea typeface="Cambria" panose="02040503050406030204" pitchFamily="18" charset="0"/>
              </a:rPr>
              <a:t>đi</a:t>
            </a:r>
            <a:r>
              <a:rPr lang="vi-VN" sz="3600" b="1" dirty="0">
                <a:solidFill>
                  <a:srgbClr val="FF0000"/>
                </a:solidFill>
                <a:latin typeface="Cambria" panose="02040503050406030204" pitchFamily="18" charset="0"/>
                <a:ea typeface="Cambria" panose="02040503050406030204" pitchFamily="18" charset="0"/>
              </a:rPr>
              <a:t> trước.</a:t>
            </a:r>
            <a:endParaRPr lang="en-US" sz="3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1794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rame of flowers and trees&#10;&#10;Description automatically generated">
            <a:extLst>
              <a:ext uri="{FF2B5EF4-FFF2-40B4-BE49-F238E27FC236}">
                <a16:creationId xmlns:a16="http://schemas.microsoft.com/office/drawing/2014/main" id="{E0EB0C71-F75A-D41B-29E9-E9BC35550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15">
            <a:extLst>
              <a:ext uri="{FF2B5EF4-FFF2-40B4-BE49-F238E27FC236}">
                <a16:creationId xmlns:a16="http://schemas.microsoft.com/office/drawing/2014/main" id="{57727E57-B7D0-26C3-8481-3C51A99BB472}"/>
              </a:ext>
            </a:extLst>
          </p:cNvPr>
          <p:cNvSpPr/>
          <p:nvPr/>
        </p:nvSpPr>
        <p:spPr>
          <a:xfrm>
            <a:off x="3950963" y="3784691"/>
            <a:ext cx="3701588" cy="3475724"/>
          </a:xfrm>
          <a:custGeom>
            <a:avLst/>
            <a:gdLst/>
            <a:ahLst/>
            <a:cxnLst/>
            <a:rect l="l" t="t" r="r" b="b"/>
            <a:pathLst>
              <a:path w="2706406" h="2472978">
                <a:moveTo>
                  <a:pt x="0" y="0"/>
                </a:moveTo>
                <a:lnTo>
                  <a:pt x="2706406" y="0"/>
                </a:lnTo>
                <a:lnTo>
                  <a:pt x="2706406" y="2472978"/>
                </a:lnTo>
                <a:lnTo>
                  <a:pt x="0" y="247297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7280D747-4725-5446-8AAF-124FD51D19E4}"/>
              </a:ext>
            </a:extLst>
          </p:cNvPr>
          <p:cNvPicPr>
            <a:picLocks noChangeAspect="1"/>
          </p:cNvPicPr>
          <p:nvPr/>
        </p:nvPicPr>
        <p:blipFill>
          <a:blip r:embed="rId4"/>
          <a:stretch>
            <a:fillRect/>
          </a:stretch>
        </p:blipFill>
        <p:spPr>
          <a:xfrm>
            <a:off x="2231572" y="1875180"/>
            <a:ext cx="7523116" cy="2353260"/>
          </a:xfrm>
          <a:prstGeom prst="rect">
            <a:avLst/>
          </a:prstGeom>
        </p:spPr>
      </p:pic>
    </p:spTree>
    <p:extLst>
      <p:ext uri="{BB962C8B-B14F-4D97-AF65-F5344CB8AC3E}">
        <p14:creationId xmlns:p14="http://schemas.microsoft.com/office/powerpoint/2010/main" val="4083474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3460-C2C2-0F7E-7EBC-AFD36F3511FB}"/>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2A650729-C8B5-4906-47B5-8C9DC1C99E2D}"/>
              </a:ext>
            </a:extLst>
          </p:cNvPr>
          <p:cNvSpPr>
            <a:spLocks noGrp="1"/>
          </p:cNvSpPr>
          <p:nvPr>
            <p:ph type="subTitle" idx="1"/>
          </p:nvPr>
        </p:nvSpPr>
        <p:spPr/>
        <p:txBody>
          <a:bodyPr/>
          <a:lstStyle/>
          <a:p>
            <a:endParaRPr lang="vi-VN"/>
          </a:p>
        </p:txBody>
      </p:sp>
      <p:pic>
        <p:nvPicPr>
          <p:cNvPr id="5" name="Picture 4" descr="A frame of flowers and trees&#10;&#10;Description automatically generated">
            <a:extLst>
              <a:ext uri="{FF2B5EF4-FFF2-40B4-BE49-F238E27FC236}">
                <a16:creationId xmlns:a16="http://schemas.microsoft.com/office/drawing/2014/main" id="{E0EB0C71-F75A-D41B-29E9-E9BC35550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A0E85B69-0101-165A-A384-EAE46C89276B}"/>
              </a:ext>
            </a:extLst>
          </p:cNvPr>
          <p:cNvPicPr>
            <a:picLocks noChangeAspect="1"/>
          </p:cNvPicPr>
          <p:nvPr/>
        </p:nvPicPr>
        <p:blipFill>
          <a:blip r:embed="rId3"/>
          <a:stretch>
            <a:fillRect/>
          </a:stretch>
        </p:blipFill>
        <p:spPr>
          <a:xfrm>
            <a:off x="4007492" y="824909"/>
            <a:ext cx="4438273" cy="1261981"/>
          </a:xfrm>
          <a:prstGeom prst="rect">
            <a:avLst/>
          </a:prstGeom>
        </p:spPr>
      </p:pic>
      <p:sp>
        <p:nvSpPr>
          <p:cNvPr id="7" name="Freeform 2">
            <a:extLst>
              <a:ext uri="{FF2B5EF4-FFF2-40B4-BE49-F238E27FC236}">
                <a16:creationId xmlns:a16="http://schemas.microsoft.com/office/drawing/2014/main" id="{85F1561A-AC8A-802D-5DFC-C98AA16F77C3}"/>
              </a:ext>
            </a:extLst>
          </p:cNvPr>
          <p:cNvSpPr/>
          <p:nvPr/>
        </p:nvSpPr>
        <p:spPr>
          <a:xfrm>
            <a:off x="7624012" y="4321833"/>
            <a:ext cx="4832531" cy="3392471"/>
          </a:xfrm>
          <a:custGeom>
            <a:avLst/>
            <a:gdLst/>
            <a:ahLst/>
            <a:cxnLst/>
            <a:rect l="l" t="t" r="r" b="b"/>
            <a:pathLst>
              <a:path w="3196767" h="2469503">
                <a:moveTo>
                  <a:pt x="0" y="0"/>
                </a:moveTo>
                <a:lnTo>
                  <a:pt x="3196767" y="0"/>
                </a:lnTo>
                <a:lnTo>
                  <a:pt x="3196767" y="2469503"/>
                </a:lnTo>
                <a:lnTo>
                  <a:pt x="0" y="2469503"/>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8" name="Freeform 12">
            <a:extLst>
              <a:ext uri="{FF2B5EF4-FFF2-40B4-BE49-F238E27FC236}">
                <a16:creationId xmlns:a16="http://schemas.microsoft.com/office/drawing/2014/main" id="{5DE8D39F-2B78-B29D-8AA0-DF6D11BB1BBB}"/>
              </a:ext>
            </a:extLst>
          </p:cNvPr>
          <p:cNvSpPr/>
          <p:nvPr/>
        </p:nvSpPr>
        <p:spPr>
          <a:xfrm>
            <a:off x="1064314" y="4681530"/>
            <a:ext cx="2245998" cy="1594659"/>
          </a:xfrm>
          <a:custGeom>
            <a:avLst/>
            <a:gdLst/>
            <a:ahLst/>
            <a:cxnLst/>
            <a:rect l="l" t="t" r="r" b="b"/>
            <a:pathLst>
              <a:path w="2245998" h="1594659">
                <a:moveTo>
                  <a:pt x="0" y="0"/>
                </a:moveTo>
                <a:lnTo>
                  <a:pt x="2245998" y="0"/>
                </a:lnTo>
                <a:lnTo>
                  <a:pt x="2245998" y="1594658"/>
                </a:lnTo>
                <a:lnTo>
                  <a:pt x="0" y="1594658"/>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4" name="Picture 3">
            <a:extLst>
              <a:ext uri="{FF2B5EF4-FFF2-40B4-BE49-F238E27FC236}">
                <a16:creationId xmlns:a16="http://schemas.microsoft.com/office/drawing/2014/main" id="{80A0F53D-6628-B3BE-3B8B-18D9E8033311}"/>
              </a:ext>
            </a:extLst>
          </p:cNvPr>
          <p:cNvPicPr>
            <a:picLocks noChangeAspect="1"/>
          </p:cNvPicPr>
          <p:nvPr/>
        </p:nvPicPr>
        <p:blipFill>
          <a:blip r:embed="rId6"/>
          <a:stretch>
            <a:fillRect/>
          </a:stretch>
        </p:blipFill>
        <p:spPr>
          <a:xfrm>
            <a:off x="1510141" y="1701612"/>
            <a:ext cx="9022862" cy="3773751"/>
          </a:xfrm>
          <a:prstGeom prst="rect">
            <a:avLst/>
          </a:prstGeom>
        </p:spPr>
      </p:pic>
      <p:pic>
        <p:nvPicPr>
          <p:cNvPr id="9" name="Picture 8" descr="A round pink circle with white text and a black background&#10;&#10;Description automatically generated">
            <a:extLst>
              <a:ext uri="{FF2B5EF4-FFF2-40B4-BE49-F238E27FC236}">
                <a16:creationId xmlns:a16="http://schemas.microsoft.com/office/drawing/2014/main" id="{0F3ECA3E-C620-D529-CC09-56FB16F107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8593" y="81096"/>
            <a:ext cx="1456042" cy="1456042"/>
          </a:xfrm>
          <a:prstGeom prst="rect">
            <a:avLst/>
          </a:prstGeom>
        </p:spPr>
      </p:pic>
    </p:spTree>
    <p:extLst>
      <p:ext uri="{BB962C8B-B14F-4D97-AF65-F5344CB8AC3E}">
        <p14:creationId xmlns:p14="http://schemas.microsoft.com/office/powerpoint/2010/main" val="3511551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3460-C2C2-0F7E-7EBC-AFD36F3511FB}"/>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2A650729-C8B5-4906-47B5-8C9DC1C99E2D}"/>
              </a:ext>
            </a:extLst>
          </p:cNvPr>
          <p:cNvSpPr>
            <a:spLocks noGrp="1"/>
          </p:cNvSpPr>
          <p:nvPr>
            <p:ph type="subTitle" idx="1"/>
          </p:nvPr>
        </p:nvSpPr>
        <p:spPr/>
        <p:txBody>
          <a:bodyPr/>
          <a:lstStyle/>
          <a:p>
            <a:endParaRPr lang="vi-VN"/>
          </a:p>
        </p:txBody>
      </p:sp>
      <p:pic>
        <p:nvPicPr>
          <p:cNvPr id="5" name="Picture 4" descr="A frame of flowers and trees&#10;&#10;Description automatically generated">
            <a:extLst>
              <a:ext uri="{FF2B5EF4-FFF2-40B4-BE49-F238E27FC236}">
                <a16:creationId xmlns:a16="http://schemas.microsoft.com/office/drawing/2014/main" id="{E0EB0C71-F75A-D41B-29E9-E9BC35550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15">
            <a:extLst>
              <a:ext uri="{FF2B5EF4-FFF2-40B4-BE49-F238E27FC236}">
                <a16:creationId xmlns:a16="http://schemas.microsoft.com/office/drawing/2014/main" id="{57727E57-B7D0-26C3-8481-3C51A99BB472}"/>
              </a:ext>
            </a:extLst>
          </p:cNvPr>
          <p:cNvSpPr/>
          <p:nvPr/>
        </p:nvSpPr>
        <p:spPr>
          <a:xfrm>
            <a:off x="3950963" y="3784691"/>
            <a:ext cx="3701588" cy="3475724"/>
          </a:xfrm>
          <a:custGeom>
            <a:avLst/>
            <a:gdLst/>
            <a:ahLst/>
            <a:cxnLst/>
            <a:rect l="l" t="t" r="r" b="b"/>
            <a:pathLst>
              <a:path w="2706406" h="2472978">
                <a:moveTo>
                  <a:pt x="0" y="0"/>
                </a:moveTo>
                <a:lnTo>
                  <a:pt x="2706406" y="0"/>
                </a:lnTo>
                <a:lnTo>
                  <a:pt x="2706406" y="2472978"/>
                </a:lnTo>
                <a:lnTo>
                  <a:pt x="0" y="247297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4" name="Picture 3">
            <a:extLst>
              <a:ext uri="{FF2B5EF4-FFF2-40B4-BE49-F238E27FC236}">
                <a16:creationId xmlns:a16="http://schemas.microsoft.com/office/drawing/2014/main" id="{1A00E519-F813-AFF5-44A9-AD65C15E74DB}"/>
              </a:ext>
            </a:extLst>
          </p:cNvPr>
          <p:cNvPicPr>
            <a:picLocks noChangeAspect="1"/>
          </p:cNvPicPr>
          <p:nvPr/>
        </p:nvPicPr>
        <p:blipFill>
          <a:blip r:embed="rId4"/>
          <a:stretch>
            <a:fillRect/>
          </a:stretch>
        </p:blipFill>
        <p:spPr>
          <a:xfrm>
            <a:off x="2001056" y="1550621"/>
            <a:ext cx="7955970" cy="2353260"/>
          </a:xfrm>
          <a:prstGeom prst="rect">
            <a:avLst/>
          </a:prstGeom>
        </p:spPr>
      </p:pic>
    </p:spTree>
    <p:extLst>
      <p:ext uri="{BB962C8B-B14F-4D97-AF65-F5344CB8AC3E}">
        <p14:creationId xmlns:p14="http://schemas.microsoft.com/office/powerpoint/2010/main" val="1844049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317857"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F77A9C48-CBC0-7C2E-E2EB-2FC83AD593E6}"/>
              </a:ext>
            </a:extLst>
          </p:cNvPr>
          <p:cNvSpPr txBox="1"/>
          <p:nvPr/>
        </p:nvSpPr>
        <p:spPr>
          <a:xfrm>
            <a:off x="882501" y="712381"/>
            <a:ext cx="10292317" cy="1200329"/>
          </a:xfrm>
          <a:prstGeom prst="rect">
            <a:avLst/>
          </a:prstGeom>
          <a:noFill/>
        </p:spPr>
        <p:txBody>
          <a:bodyPr wrap="square" rtlCol="0">
            <a:spAutoFit/>
          </a:bodyPr>
          <a:lstStyle/>
          <a:p>
            <a:pPr algn="just"/>
            <a:r>
              <a:rPr lang="en-US" sz="3600" dirty="0">
                <a:latin typeface="Cambria" panose="02040503050406030204" pitchFamily="18" charset="0"/>
                <a:ea typeface="Cambria" panose="02040503050406030204" pitchFamily="18" charset="0"/>
              </a:rPr>
              <a:t>1. </a:t>
            </a: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từ</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thích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hợp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trong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a:t>
            </a:r>
            <a:r>
              <a:rPr lang="en-US" sz="3600"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từ</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đồng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nghĩa</a:t>
            </a:r>
            <a:r>
              <a:rPr lang="en-US" sz="3600" b="1" dirty="0">
                <a:latin typeface="Cambria" panose="02040503050406030204" pitchFamily="18" charset="0"/>
                <a:ea typeface="Cambria" panose="02040503050406030204" pitchFamily="18" charset="0"/>
              </a:rPr>
              <a:t> </a:t>
            </a:r>
            <a:r>
              <a:rPr lang="en-US" sz="3600" dirty="0">
                <a:latin typeface="Cambria" panose="02040503050406030204" pitchFamily="18" charset="0"/>
                <a:ea typeface="Cambria" panose="02040503050406030204" pitchFamily="18" charset="0"/>
              </a:rPr>
              <a:t>(in </a:t>
            </a:r>
            <a:r>
              <a:rPr lang="en-US" sz="3600" dirty="0" err="1">
                <a:latin typeface="Cambria" panose="02040503050406030204" pitchFamily="18" charset="0"/>
                <a:ea typeface="Cambria" panose="02040503050406030204" pitchFamily="18" charset="0"/>
              </a:rPr>
              <a:t>nghiêng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thay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mỗi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hoa</a:t>
            </a:r>
            <a:r>
              <a:rPr lang="en-US" sz="3600" dirty="0">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id="{183965F5-D743-3D2B-FA7C-522B00EAFFD6}"/>
              </a:ext>
            </a:extLst>
          </p:cNvPr>
          <p:cNvPicPr>
            <a:picLocks noChangeAspect="1"/>
          </p:cNvPicPr>
          <p:nvPr/>
        </p:nvPicPr>
        <p:blipFill>
          <a:blip r:embed="rId3"/>
          <a:stretch>
            <a:fillRect/>
          </a:stretch>
        </p:blipFill>
        <p:spPr>
          <a:xfrm>
            <a:off x="1293185" y="2202490"/>
            <a:ext cx="9700880" cy="3824796"/>
          </a:xfrm>
          <a:prstGeom prst="rect">
            <a:avLst/>
          </a:prstGeom>
        </p:spPr>
      </p:pic>
    </p:spTree>
    <p:extLst>
      <p:ext uri="{BB962C8B-B14F-4D97-AF65-F5344CB8AC3E}">
        <p14:creationId xmlns:p14="http://schemas.microsoft.com/office/powerpoint/2010/main" val="2714414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Google Shape;117;p6">
            <a:extLst>
              <a:ext uri="{FF2B5EF4-FFF2-40B4-BE49-F238E27FC236}">
                <a16:creationId xmlns:a16="http://schemas.microsoft.com/office/drawing/2014/main" id="{D9D67FFC-032A-41F8-BB88-CBA0F2BC181D}"/>
              </a:ext>
            </a:extLst>
          </p:cNvPr>
          <p:cNvSpPr/>
          <p:nvPr/>
        </p:nvSpPr>
        <p:spPr>
          <a:xfrm>
            <a:off x="736269" y="1111269"/>
            <a:ext cx="11018660" cy="574100"/>
          </a:xfrm>
          <a:prstGeom prst="roundRect">
            <a:avLst>
              <a:gd name="adj" fmla="val 0"/>
            </a:avLst>
          </a:prstGeom>
          <a:noFill/>
          <a:ln>
            <a:noFill/>
          </a:ln>
        </p:spPr>
        <p:txBody>
          <a:bodyPr spcFirstLastPara="1" wrap="square" lIns="60950" tIns="30467" rIns="60950" bIns="30467"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8000" b="1" i="0" u="none" strike="noStrike" kern="0" cap="none" spc="0" normalizeH="0" baseline="0" noProof="0" dirty="0">
                <a:ln>
                  <a:noFill/>
                </a:ln>
                <a:solidFill>
                  <a:srgbClr val="002060"/>
                </a:solidFill>
                <a:effectLst/>
                <a:uLnTx/>
                <a:uFillTx/>
                <a:latin typeface="Arial" panose="020B0604020202020204" pitchFamily="34" charset="0"/>
                <a:ea typeface="Calibri"/>
                <a:cs typeface="Calibri"/>
                <a:sym typeface="Calibri"/>
              </a:rPr>
              <a:t>THẢO</a:t>
            </a:r>
            <a:r>
              <a:rPr kumimoji="0" lang="en-US" sz="8000" b="1" i="0" u="none" strike="noStrike" kern="0" cap="none" spc="0" normalizeH="0" noProof="0" dirty="0">
                <a:ln>
                  <a:noFill/>
                </a:ln>
                <a:solidFill>
                  <a:srgbClr val="002060"/>
                </a:solidFill>
                <a:effectLst/>
                <a:uLnTx/>
                <a:uFillTx/>
                <a:latin typeface="Arial" panose="020B0604020202020204" pitchFamily="34" charset="0"/>
                <a:ea typeface="Calibri"/>
                <a:cs typeface="Calibri"/>
                <a:sym typeface="Calibri"/>
              </a:rPr>
              <a:t> LUẬN NHÓM 4</a:t>
            </a:r>
            <a:endParaRPr kumimoji="0" lang="vi-VN" sz="8000" b="1" i="1" u="none" strike="noStrike" kern="0" cap="none" spc="0" normalizeH="0" baseline="0" noProof="0" dirty="0">
              <a:ln>
                <a:noFill/>
              </a:ln>
              <a:solidFill>
                <a:srgbClr val="C00000"/>
              </a:solidFill>
              <a:effectLst/>
              <a:uLnTx/>
              <a:uFillTx/>
              <a:latin typeface="Arial" panose="020B0604020202020204" pitchFamily="34" charset="0"/>
              <a:ea typeface="Calibri"/>
              <a:cs typeface="Calibri"/>
              <a:sym typeface="Calibri"/>
            </a:endParaRPr>
          </a:p>
        </p:txBody>
      </p:sp>
      <p:pic>
        <p:nvPicPr>
          <p:cNvPr id="2050" name="Picture 2" descr="Soạn văn 10 trang 146 - Khám phá sức sáng tạo">
            <a:extLst>
              <a:ext uri="{FF2B5EF4-FFF2-40B4-BE49-F238E27FC236}">
                <a16:creationId xmlns:a16="http://schemas.microsoft.com/office/drawing/2014/main" id="{5CCD2345-86BC-45B3-89EC-C6771EA73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2619313"/>
            <a:ext cx="66675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283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1D86DB6C-D206-FA0D-D19E-4D28F02B6D3B}"/>
              </a:ext>
            </a:extLst>
          </p:cNvPr>
          <p:cNvSpPr txBox="1"/>
          <p:nvPr/>
        </p:nvSpPr>
        <p:spPr>
          <a:xfrm>
            <a:off x="637953" y="1158972"/>
            <a:ext cx="11313042" cy="4401205"/>
          </a:xfrm>
          <a:prstGeom prst="rect">
            <a:avLst/>
          </a:prstGeom>
          <a:noFill/>
        </p:spPr>
        <p:txBody>
          <a:bodyPr wrap="square">
            <a:spAutoFit/>
          </a:bodyPr>
          <a:lstStyle/>
          <a:p>
            <a:pPr algn="just"/>
            <a:r>
              <a:rPr lang="en-US" sz="4000" b="0" i="0" dirty="0">
                <a:solidFill>
                  <a:srgbClr val="000000"/>
                </a:solidFill>
                <a:effectLst/>
                <a:latin typeface="Cambria" panose="02040503050406030204" pitchFamily="18" charset="0"/>
                <a:ea typeface="Cambria" panose="02040503050406030204" pitchFamily="18" charset="0"/>
              </a:rPr>
              <a:t>   </a:t>
            </a:r>
            <a:r>
              <a:rPr lang="vi-VN" sz="4000" b="0" i="0" dirty="0">
                <a:solidFill>
                  <a:srgbClr val="000000"/>
                </a:solidFill>
                <a:effectLst/>
                <a:latin typeface="Cambria" panose="02040503050406030204" pitchFamily="18" charset="0"/>
                <a:ea typeface="Cambria" panose="02040503050406030204" pitchFamily="18" charset="0"/>
              </a:rPr>
              <a:t>Từ nhỏ, Lương Thế Vinh đã  </a:t>
            </a:r>
            <a:r>
              <a:rPr lang="vi-VN" sz="4000" b="1" i="0" dirty="0">
                <a:solidFill>
                  <a:srgbClr val="FF0000"/>
                </a:solidFill>
                <a:effectLst/>
                <a:latin typeface="Cambria" panose="02040503050406030204" pitchFamily="18" charset="0"/>
                <a:ea typeface="Cambria" panose="02040503050406030204" pitchFamily="18" charset="0"/>
              </a:rPr>
              <a:t>nổi tiếng</a:t>
            </a:r>
            <a:r>
              <a:rPr lang="vi-VN" sz="4000" b="0" i="0" dirty="0">
                <a:solidFill>
                  <a:srgbClr val="FF0000"/>
                </a:solidFill>
                <a:effectLst/>
                <a:latin typeface="Cambria" panose="02040503050406030204" pitchFamily="18" charset="0"/>
                <a:ea typeface="Cambria" panose="02040503050406030204" pitchFamily="18" charset="0"/>
              </a:rPr>
              <a:t> </a:t>
            </a:r>
            <a:r>
              <a:rPr lang="vi-VN" sz="4000" b="0" i="0" dirty="0">
                <a:solidFill>
                  <a:srgbClr val="000000"/>
                </a:solidFill>
                <a:effectLst/>
                <a:latin typeface="Cambria" panose="02040503050406030204" pitchFamily="18" charset="0"/>
                <a:ea typeface="Cambria" panose="02040503050406030204" pitchFamily="18" charset="0"/>
              </a:rPr>
              <a:t>về </a:t>
            </a:r>
            <a:r>
              <a:rPr lang="vi-VN" sz="4000" b="1" i="0" dirty="0">
                <a:solidFill>
                  <a:srgbClr val="FF0000"/>
                </a:solidFill>
                <a:effectLst/>
                <a:latin typeface="Cambria" panose="02040503050406030204" pitchFamily="18" charset="0"/>
                <a:ea typeface="Cambria" panose="02040503050406030204" pitchFamily="18" charset="0"/>
              </a:rPr>
              <a:t>quan sát</a:t>
            </a:r>
            <a:r>
              <a:rPr lang="vi-VN" sz="4000" b="0" i="0" dirty="0">
                <a:solidFill>
                  <a:srgbClr val="000000"/>
                </a:solidFill>
                <a:effectLst/>
                <a:latin typeface="Cambria" panose="02040503050406030204" pitchFamily="18" charset="0"/>
                <a:ea typeface="Cambria" panose="02040503050406030204" pitchFamily="18" charset="0"/>
              </a:rPr>
              <a:t> và tính toán. Một hôm, cậu đem một quả bưởi ra bãi cỏ làm bóng chơi với các bạn. Đang chơi, bỗng quả bưởi </a:t>
            </a:r>
            <a:r>
              <a:rPr lang="vi-VN" sz="4000" b="1" i="0" dirty="0">
                <a:solidFill>
                  <a:srgbClr val="FF0000"/>
                </a:solidFill>
                <a:effectLst/>
                <a:latin typeface="Cambria" panose="02040503050406030204" pitchFamily="18" charset="0"/>
                <a:ea typeface="Cambria" panose="02040503050406030204" pitchFamily="18" charset="0"/>
              </a:rPr>
              <a:t>lăn</a:t>
            </a:r>
            <a:r>
              <a:rPr lang="vi-VN" sz="4000" b="0" i="0" dirty="0">
                <a:solidFill>
                  <a:srgbClr val="000000"/>
                </a:solidFill>
                <a:effectLst/>
                <a:latin typeface="Cambria" panose="02040503050406030204" pitchFamily="18" charset="0"/>
                <a:ea typeface="Cambria" panose="02040503050406030204" pitchFamily="18" charset="0"/>
              </a:rPr>
              <a:t> xuống một cái hố gần đó. Bọn trẻ nhìn xuống cái hố đầy nuối tiếc. Vinh bảo bọn trẻ lấy nước đổ vào cái hố ấy. Nước </a:t>
            </a:r>
            <a:r>
              <a:rPr lang="vi-VN" sz="4000" b="1" i="0" dirty="0">
                <a:solidFill>
                  <a:srgbClr val="FF0000"/>
                </a:solidFill>
                <a:effectLst/>
                <a:latin typeface="Cambria" panose="02040503050406030204" pitchFamily="18" charset="0"/>
                <a:ea typeface="Cambria" panose="02040503050406030204" pitchFamily="18" charset="0"/>
              </a:rPr>
              <a:t>dâng</a:t>
            </a:r>
            <a:r>
              <a:rPr lang="vi-VN" sz="4000" b="0" i="0" dirty="0">
                <a:solidFill>
                  <a:srgbClr val="000000"/>
                </a:solidFill>
                <a:effectLst/>
                <a:latin typeface="Cambria" panose="02040503050406030204" pitchFamily="18" charset="0"/>
                <a:ea typeface="Cambria" panose="02040503050406030204" pitchFamily="18" charset="0"/>
              </a:rPr>
              <a:t> đến đâu, bưởi nổi lên đến đó.</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4137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 name="Google Shape;117;p6">
            <a:extLst>
              <a:ext uri="{FF2B5EF4-FFF2-40B4-BE49-F238E27FC236}">
                <a16:creationId xmlns:a16="http://schemas.microsoft.com/office/drawing/2014/main" id="{D9D67FFC-032A-41F8-BB88-CBA0F2BC181D}"/>
              </a:ext>
            </a:extLst>
          </p:cNvPr>
          <p:cNvSpPr/>
          <p:nvPr/>
        </p:nvSpPr>
        <p:spPr>
          <a:xfrm>
            <a:off x="778799" y="636710"/>
            <a:ext cx="11018660" cy="1202723"/>
          </a:xfrm>
          <a:prstGeom prst="roundRect">
            <a:avLst>
              <a:gd name="adj" fmla="val 0"/>
            </a:avLst>
          </a:prstGeom>
          <a:noFill/>
          <a:ln>
            <a:noFill/>
          </a:ln>
        </p:spPr>
        <p:txBody>
          <a:bodyPr spcFirstLastPara="1" wrap="square" lIns="60950" tIns="30467" rIns="60950" bIns="30467" anchor="ctr" anchorCtr="0">
            <a:noAutofit/>
          </a:bodyPr>
          <a:lstStyle/>
          <a:p>
            <a:pPr algn="just"/>
            <a:r>
              <a:rPr lang="en-US" sz="4000" b="1" dirty="0">
                <a:solidFill>
                  <a:srgbClr val="002060"/>
                </a:solidFill>
                <a:latin typeface="Cambria" panose="02040503050406030204" pitchFamily="18" charset="0"/>
                <a:ea typeface="Cambria" panose="02040503050406030204" pitchFamily="18" charset="0"/>
              </a:rPr>
              <a:t>2. </a:t>
            </a:r>
            <a:r>
              <a:rPr lang="en-US" sz="4000" b="1" dirty="0" err="1">
                <a:solidFill>
                  <a:srgbClr val="002060"/>
                </a:solidFill>
                <a:latin typeface="Cambria" panose="02040503050406030204" pitchFamily="18" charset="0"/>
                <a:ea typeface="Cambria" panose="02040503050406030204" pitchFamily="18" charset="0"/>
              </a:rPr>
              <a:t>Tìm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từ</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không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đồng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nghĩa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với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từ</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còn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trong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dãy</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từ</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sau</a:t>
            </a:r>
            <a:r>
              <a:rPr lang="en-US" sz="4000" b="1" dirty="0">
                <a:solidFill>
                  <a:srgbClr val="002060"/>
                </a:solidFill>
                <a:latin typeface="Cambria" panose="02040503050406030204" pitchFamily="18" charset="0"/>
                <a:ea typeface="Cambria" panose="02040503050406030204" pitchFamily="18" charset="0"/>
              </a:rPr>
              <a:t>:</a:t>
            </a:r>
            <a:endParaRPr kumimoji="0" lang="vi-VN" sz="3200" b="1" i="1"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a:sym typeface="Calibri"/>
            </a:endParaRPr>
          </a:p>
        </p:txBody>
      </p:sp>
      <p:sp>
        <p:nvSpPr>
          <p:cNvPr id="2" name="Rectangle: Rounded Corners 1">
            <a:extLst>
              <a:ext uri="{FF2B5EF4-FFF2-40B4-BE49-F238E27FC236}">
                <a16:creationId xmlns:a16="http://schemas.microsoft.com/office/drawing/2014/main" id="{5CB6F80A-7FB3-DC73-1E32-781D7AC485D0}"/>
              </a:ext>
            </a:extLst>
          </p:cNvPr>
          <p:cNvSpPr/>
          <p:nvPr/>
        </p:nvSpPr>
        <p:spPr>
          <a:xfrm>
            <a:off x="1977656" y="2147777"/>
            <a:ext cx="7963786" cy="850604"/>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a. </a:t>
            </a:r>
            <a:r>
              <a:rPr lang="en-US" sz="3200" dirty="0" err="1">
                <a:solidFill>
                  <a:srgbClr val="002060"/>
                </a:solidFill>
                <a:latin typeface="Cambria" panose="02040503050406030204" pitchFamily="18" charset="0"/>
                <a:ea typeface="Cambria" panose="02040503050406030204" pitchFamily="18" charset="0"/>
              </a:rPr>
              <a:t>nhân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đồng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bào</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bạn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bè</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quốc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dân</a:t>
            </a:r>
            <a:endParaRPr lang="en-US" sz="3200" dirty="0">
              <a:solidFill>
                <a:srgbClr val="00206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6E149E45-721C-207C-16EF-E48F4E93F5F9}"/>
              </a:ext>
            </a:extLst>
          </p:cNvPr>
          <p:cNvSpPr/>
          <p:nvPr/>
        </p:nvSpPr>
        <p:spPr>
          <a:xfrm>
            <a:off x="1988289" y="3402418"/>
            <a:ext cx="7963786" cy="850604"/>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b. </a:t>
            </a:r>
            <a:r>
              <a:rPr lang="en-US" sz="3200" dirty="0" err="1">
                <a:solidFill>
                  <a:srgbClr val="002060"/>
                </a:solidFill>
                <a:latin typeface="Cambria" panose="02040503050406030204" pitchFamily="18" charset="0"/>
                <a:ea typeface="Cambria" panose="02040503050406030204" pitchFamily="18" charset="0"/>
              </a:rPr>
              <a:t>dũng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cảm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liều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lĩnh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dạ</a:t>
            </a:r>
            <a:r>
              <a:rPr lang="en-US" sz="3200" dirty="0">
                <a:solidFill>
                  <a:srgbClr val="002060"/>
                </a:solidFill>
                <a:latin typeface="Cambria" panose="02040503050406030204" pitchFamily="18" charset="0"/>
                <a:ea typeface="Cambria" panose="02040503050406030204" pitchFamily="18" charset="0"/>
              </a:rPr>
              <a:t>, can </a:t>
            </a:r>
            <a:r>
              <a:rPr lang="en-US" sz="3200" dirty="0" err="1">
                <a:solidFill>
                  <a:srgbClr val="002060"/>
                </a:solidFill>
                <a:latin typeface="Cambria" panose="02040503050406030204" pitchFamily="18" charset="0"/>
                <a:ea typeface="Cambria" panose="02040503050406030204" pitchFamily="18" charset="0"/>
              </a:rPr>
              <a:t>đảm</a:t>
            </a:r>
            <a:endParaRPr lang="en-US" sz="3200"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32432256-1126-C52A-ACCA-22896CDCC0E8}"/>
              </a:ext>
            </a:extLst>
          </p:cNvPr>
          <p:cNvSpPr/>
          <p:nvPr/>
        </p:nvSpPr>
        <p:spPr>
          <a:xfrm>
            <a:off x="1913861" y="4795283"/>
            <a:ext cx="7963786" cy="850604"/>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c. tổ quốc, non sông, nhà nước, đất nước</a:t>
            </a: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53409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nk flowers and trees&#10;&#10;Description automatically generated">
            <a:extLst>
              <a:ext uri="{FF2B5EF4-FFF2-40B4-BE49-F238E27FC236}">
                <a16:creationId xmlns:a16="http://schemas.microsoft.com/office/drawing/2014/main" id="{3D85349C-84A8-7CBC-C930-6559895E21EF}"/>
              </a:ext>
            </a:extLst>
          </p:cNvPr>
          <p:cNvPicPr>
            <a:picLocks noChangeAspect="1"/>
          </p:cNvPicPr>
          <p:nvPr/>
        </p:nvPicPr>
        <p:blipFill rotWithShape="1">
          <a:blip r:embed="rId2">
            <a:extLst>
              <a:ext uri="{28A0092B-C50C-407E-A947-70E740481C1C}">
                <a14:useLocalDpi xmlns:a14="http://schemas.microsoft.com/office/drawing/2010/main" val="0"/>
              </a:ext>
            </a:extLst>
          </a:blip>
          <a:srcRect t="31698"/>
          <a:stretch/>
        </p:blipFill>
        <p:spPr>
          <a:xfrm>
            <a:off x="0" y="0"/>
            <a:ext cx="12192000" cy="6857999"/>
          </a:xfrm>
          <a:prstGeom prst="rect">
            <a:avLst/>
          </a:prstGeom>
        </p:spPr>
      </p:pic>
      <p:sp>
        <p:nvSpPr>
          <p:cNvPr id="9" name="Rectangle: Top Corners Rounded 8">
            <a:extLst>
              <a:ext uri="{FF2B5EF4-FFF2-40B4-BE49-F238E27FC236}">
                <a16:creationId xmlns:a16="http://schemas.microsoft.com/office/drawing/2014/main" id="{67840DFE-B5CD-8F81-E6CE-4A94B3E66E25}"/>
              </a:ext>
            </a:extLst>
          </p:cNvPr>
          <p:cNvSpPr/>
          <p:nvPr/>
        </p:nvSpPr>
        <p:spPr>
          <a:xfrm>
            <a:off x="437071" y="396815"/>
            <a:ext cx="11580758" cy="6064370"/>
          </a:xfrm>
          <a:prstGeom prst="round2Same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Google Shape;117;p6">
            <a:extLst>
              <a:ext uri="{FF2B5EF4-FFF2-40B4-BE49-F238E27FC236}">
                <a16:creationId xmlns:a16="http://schemas.microsoft.com/office/drawing/2014/main" id="{D9D67FFC-032A-41F8-BB88-CBA0F2BC181D}"/>
              </a:ext>
            </a:extLst>
          </p:cNvPr>
          <p:cNvSpPr/>
          <p:nvPr/>
        </p:nvSpPr>
        <p:spPr>
          <a:xfrm>
            <a:off x="736269" y="1111269"/>
            <a:ext cx="11018660" cy="574100"/>
          </a:xfrm>
          <a:prstGeom prst="roundRect">
            <a:avLst>
              <a:gd name="adj" fmla="val 0"/>
            </a:avLst>
          </a:prstGeom>
          <a:noFill/>
          <a:ln>
            <a:noFill/>
          </a:ln>
        </p:spPr>
        <p:txBody>
          <a:bodyPr spcFirstLastPara="1" wrap="square" lIns="60950" tIns="30467" rIns="60950" bIns="30467"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8000" b="1" i="0" u="none" strike="noStrike" kern="0" cap="none" spc="0" normalizeH="0" baseline="0" noProof="0" dirty="0">
                <a:ln>
                  <a:noFill/>
                </a:ln>
                <a:solidFill>
                  <a:srgbClr val="002060"/>
                </a:solidFill>
                <a:effectLst/>
                <a:uLnTx/>
                <a:uFillTx/>
                <a:latin typeface="Arial" panose="020B0604020202020204" pitchFamily="34" charset="0"/>
                <a:ea typeface="Calibri"/>
                <a:cs typeface="Calibri"/>
                <a:sym typeface="Calibri"/>
              </a:rPr>
              <a:t>THẢO LUẬN NHÓM 2</a:t>
            </a:r>
            <a:endParaRPr kumimoji="0" lang="vi-VN" sz="8000" b="1" i="1" u="none" strike="noStrike" kern="0" cap="none" spc="0" normalizeH="0" baseline="0" noProof="0" dirty="0">
              <a:ln>
                <a:noFill/>
              </a:ln>
              <a:solidFill>
                <a:srgbClr val="C00000"/>
              </a:solidFill>
              <a:effectLst/>
              <a:uLnTx/>
              <a:uFillTx/>
              <a:latin typeface="Arial" panose="020B0604020202020204" pitchFamily="34" charset="0"/>
              <a:ea typeface="Calibri"/>
              <a:cs typeface="Calibri"/>
              <a:sym typeface="Calibri"/>
            </a:endParaRPr>
          </a:p>
        </p:txBody>
      </p:sp>
      <p:pic>
        <p:nvPicPr>
          <p:cNvPr id="4098" name="Picture 2" descr="Bài giảng Đạo đức lớp 2 - Tuần 16 - YouTube">
            <a:extLst>
              <a:ext uri="{FF2B5EF4-FFF2-40B4-BE49-F238E27FC236}">
                <a16:creationId xmlns:a16="http://schemas.microsoft.com/office/drawing/2014/main" id="{B9D58430-A133-4931-BCE0-426A5B9BB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455" y="2254703"/>
            <a:ext cx="6792686" cy="382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943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226</TotalTime>
  <Words>739</Words>
  <Application>Microsoft Office PowerPoint</Application>
  <PresentationFormat>Widescreen</PresentationFormat>
  <Paragraphs>42</Paragraphs>
  <Slides>20</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20</vt:i4>
      </vt:variant>
    </vt:vector>
  </HeadingPairs>
  <TitlesOfParts>
    <vt:vector size="28" baseType="lpstr">
      <vt:lpstr>Aptos</vt:lpstr>
      <vt:lpstr>Aptos Display</vt:lpstr>
      <vt:lpstr>Arial</vt:lpstr>
      <vt:lpstr>Calibri</vt:lpstr>
      <vt:lpstr>Cambria</vt:lpstr>
      <vt:lpstr>Office Theme</vt:lpstr>
      <vt:lpstr>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Administrator</cp:lastModifiedBy>
  <cp:revision>36</cp:revision>
  <dcterms:created xsi:type="dcterms:W3CDTF">2024-03-31T11:53:42Z</dcterms:created>
  <dcterms:modified xsi:type="dcterms:W3CDTF">2026-04-01T08:57:15Z</dcterms:modified>
  <cp:category>9Slide.vn</cp:category>
</cp:coreProperties>
</file>