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63" r:id="rId4"/>
    <p:sldId id="264" r:id="rId5"/>
    <p:sldId id="267" r:id="rId6"/>
    <p:sldId id="265" r:id="rId7"/>
    <p:sldId id="270" r:id="rId8"/>
    <p:sldId id="266" r:id="rId9"/>
    <p:sldId id="275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60"/>
  </p:normalViewPr>
  <p:slideViewPr>
    <p:cSldViewPr>
      <p:cViewPr varScale="1">
        <p:scale>
          <a:sx n="65" d="100"/>
          <a:sy n="65" d="100"/>
        </p:scale>
        <p:origin x="133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1.wma"/><Relationship Id="rId7" Type="http://schemas.openxmlformats.org/officeDocument/2006/relationships/image" Target="../media/image5.png"/><Relationship Id="rId2" Type="http://schemas.microsoft.com/office/2007/relationships/media" Target="../media/media1.wm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7146" y="160266"/>
            <a:ext cx="8809703" cy="2138840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6285" y="1120732"/>
            <a:ext cx="8998623" cy="1729339"/>
          </a:xfrm>
        </p:spPr>
        <p:txBody>
          <a:bodyPr>
            <a:noAutofit/>
          </a:bodyPr>
          <a:lstStyle/>
          <a:p>
            <a:r>
              <a:rPr lang="en-US" sz="4400" smtClean="0">
                <a:solidFill>
                  <a:srgbClr val="0000FF"/>
                </a:solidFill>
                <a:latin typeface="HP-087" pitchFamily="34" charset="0"/>
              </a:rPr>
              <a:t>Phòng, tránh thương tích do ngã</a:t>
            </a:r>
            <a:endParaRPr lang="vi-VN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8007" y="219621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27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805" y="2786606"/>
            <a:ext cx="2886605" cy="4022725"/>
          </a:xfrm>
          <a:prstGeom prst="rect">
            <a:avLst/>
          </a:prstGeom>
        </p:spPr>
      </p:pic>
      <p:grpSp>
        <p:nvGrpSpPr>
          <p:cNvPr id="12" name="Google Shape;6118;p55">
            <a:extLst>
              <a:ext uri="{FF2B5EF4-FFF2-40B4-BE49-F238E27FC236}">
                <a16:creationId xmlns:a16="http://schemas.microsoft.com/office/drawing/2014/main" id="{D847DFB1-DC49-4EF3-890D-0747633601D2}"/>
              </a:ext>
            </a:extLst>
          </p:cNvPr>
          <p:cNvGrpSpPr/>
          <p:nvPr/>
        </p:nvGrpSpPr>
        <p:grpSpPr>
          <a:xfrm>
            <a:off x="4220453" y="3565436"/>
            <a:ext cx="1926245" cy="1923104"/>
            <a:chOff x="1382910" y="3682272"/>
            <a:chExt cx="371783" cy="371966"/>
          </a:xfrm>
        </p:grpSpPr>
        <p:sp>
          <p:nvSpPr>
            <p:cNvPr id="13" name="Google Shape;6119;p55">
              <a:extLst>
                <a:ext uri="{FF2B5EF4-FFF2-40B4-BE49-F238E27FC236}">
                  <a16:creationId xmlns:a16="http://schemas.microsoft.com/office/drawing/2014/main" id="{EB7CFE23-FD7D-4E59-9166-DA3D82CB7A94}"/>
                </a:ext>
              </a:extLst>
            </p:cNvPr>
            <p:cNvSpPr/>
            <p:nvPr/>
          </p:nvSpPr>
          <p:spPr>
            <a:xfrm>
              <a:off x="1382911" y="3682272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4" name="Google Shape;6120;p55">
              <a:extLst>
                <a:ext uri="{FF2B5EF4-FFF2-40B4-BE49-F238E27FC236}">
                  <a16:creationId xmlns:a16="http://schemas.microsoft.com/office/drawing/2014/main" id="{6C85D27D-B2E9-4552-A4BA-72410E8978D1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5" name="Google Shape;6121;p55">
              <a:extLst>
                <a:ext uri="{FF2B5EF4-FFF2-40B4-BE49-F238E27FC236}">
                  <a16:creationId xmlns:a16="http://schemas.microsoft.com/office/drawing/2014/main" id="{1F215429-13CD-42B1-AF21-1F120D0BC9E4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6" name="Google Shape;6122;p55">
              <a:extLst>
                <a:ext uri="{FF2B5EF4-FFF2-40B4-BE49-F238E27FC236}">
                  <a16:creationId xmlns:a16="http://schemas.microsoft.com/office/drawing/2014/main" id="{DDF08737-2D22-4643-9140-E983C7994032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7" name="Google Shape;6123;p55">
              <a:extLst>
                <a:ext uri="{FF2B5EF4-FFF2-40B4-BE49-F238E27FC236}">
                  <a16:creationId xmlns:a16="http://schemas.microsoft.com/office/drawing/2014/main" id="{27F4A84D-D353-46F3-996D-D0D1DC79B630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8" name="Google Shape;6124;p55">
              <a:extLst>
                <a:ext uri="{FF2B5EF4-FFF2-40B4-BE49-F238E27FC236}">
                  <a16:creationId xmlns:a16="http://schemas.microsoft.com/office/drawing/2014/main" id="{5C861913-A672-4E89-868F-62DD6FFE7AE1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9" name="Google Shape;6125;p55">
              <a:extLst>
                <a:ext uri="{FF2B5EF4-FFF2-40B4-BE49-F238E27FC236}">
                  <a16:creationId xmlns:a16="http://schemas.microsoft.com/office/drawing/2014/main" id="{52343F48-5B05-4763-9A04-700889C8F982}"/>
                </a:ext>
              </a:extLst>
            </p:cNvPr>
            <p:cNvSpPr/>
            <p:nvPr/>
          </p:nvSpPr>
          <p:spPr>
            <a:xfrm>
              <a:off x="1382910" y="3724018"/>
              <a:ext cx="330221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grpSp>
        <p:nvGrpSpPr>
          <p:cNvPr id="20" name="Google Shape;6126;p55">
            <a:extLst>
              <a:ext uri="{FF2B5EF4-FFF2-40B4-BE49-F238E27FC236}">
                <a16:creationId xmlns:a16="http://schemas.microsoft.com/office/drawing/2014/main" id="{F1BED459-CA8A-4AFC-8B9B-21C9F35162FF}"/>
              </a:ext>
            </a:extLst>
          </p:cNvPr>
          <p:cNvGrpSpPr/>
          <p:nvPr/>
        </p:nvGrpSpPr>
        <p:grpSpPr>
          <a:xfrm>
            <a:off x="6441130" y="3602307"/>
            <a:ext cx="1909531" cy="1922556"/>
            <a:chOff x="1908099" y="3606218"/>
            <a:chExt cx="437791" cy="448020"/>
          </a:xfrm>
        </p:grpSpPr>
        <p:sp>
          <p:nvSpPr>
            <p:cNvPr id="21" name="Google Shape;6127;p55">
              <a:extLst>
                <a:ext uri="{FF2B5EF4-FFF2-40B4-BE49-F238E27FC236}">
                  <a16:creationId xmlns:a16="http://schemas.microsoft.com/office/drawing/2014/main" id="{E14809C7-25D4-4354-AB26-7933984F1ED8}"/>
                </a:ext>
              </a:extLst>
            </p:cNvPr>
            <p:cNvSpPr/>
            <p:nvPr/>
          </p:nvSpPr>
          <p:spPr>
            <a:xfrm>
              <a:off x="1908099" y="3606218"/>
              <a:ext cx="437791" cy="448020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 dirty="0"/>
            </a:p>
          </p:txBody>
        </p:sp>
        <p:sp>
          <p:nvSpPr>
            <p:cNvPr id="22" name="Google Shape;6128;p55">
              <a:extLst>
                <a:ext uri="{FF2B5EF4-FFF2-40B4-BE49-F238E27FC236}">
                  <a16:creationId xmlns:a16="http://schemas.microsoft.com/office/drawing/2014/main" id="{E202F83B-BFB8-49DB-AC46-ED9E9F5EED9A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3" name="Google Shape;6129;p55">
              <a:extLst>
                <a:ext uri="{FF2B5EF4-FFF2-40B4-BE49-F238E27FC236}">
                  <a16:creationId xmlns:a16="http://schemas.microsoft.com/office/drawing/2014/main" id="{FBBADF49-5BF4-4093-A7EE-3FC58984E04E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4" name="Google Shape;6130;p55">
              <a:extLst>
                <a:ext uri="{FF2B5EF4-FFF2-40B4-BE49-F238E27FC236}">
                  <a16:creationId xmlns:a16="http://schemas.microsoft.com/office/drawing/2014/main" id="{EBCD99A8-6C74-4822-AFAA-00F8ED21F1ED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5" name="Google Shape;6131;p55">
              <a:extLst>
                <a:ext uri="{FF2B5EF4-FFF2-40B4-BE49-F238E27FC236}">
                  <a16:creationId xmlns:a16="http://schemas.microsoft.com/office/drawing/2014/main" id="{47FCB221-DBA9-4F63-A79F-1518F187C588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6" name="Google Shape;6132;p55">
              <a:extLst>
                <a:ext uri="{FF2B5EF4-FFF2-40B4-BE49-F238E27FC236}">
                  <a16:creationId xmlns:a16="http://schemas.microsoft.com/office/drawing/2014/main" id="{583F8FD4-86B6-471A-8C68-82B40BDC068F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7" name="Google Shape;6133;p55">
              <a:extLst>
                <a:ext uri="{FF2B5EF4-FFF2-40B4-BE49-F238E27FC236}">
                  <a16:creationId xmlns:a16="http://schemas.microsoft.com/office/drawing/2014/main" id="{EB3DF744-5A94-48DE-AB70-E40D0E8997B3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99"/>
    </mc:Choice>
    <mc:Fallback xmlns="">
      <p:transition spd="slow" advTm="216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150786"/>
            <a:ext cx="7432951" cy="2263499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0200" y="1184562"/>
            <a:ext cx="601639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Để phòng bị ngã, bạn ơi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Đừng nên chạy nhảy ở nơi trơn nào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Trèo leo thương tích rất cao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đồ bảo vệ mang vào, yên tâm.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4290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27"/>
    </mc:Choice>
    <mc:Fallback xmlns="">
      <p:transition spd="slow" advTm="293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616"/>
            <a:ext cx="9183981" cy="648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1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67"/>
    </mc:Choice>
    <mc:Fallback xmlns="">
      <p:transition spd="slow" advTm="3416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156719" y="-865772"/>
            <a:ext cx="1025510" cy="27570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1999" y="1196180"/>
            <a:ext cx="7467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 :Đi tới trường.       </a:t>
            </a:r>
          </a:p>
          <a:p>
            <a:pPr algn="ctr"/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Sáng tác:Đức Bằng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25" y="2481748"/>
            <a:ext cx="3200400" cy="2590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8525" y="3612146"/>
            <a:ext cx="2505075" cy="25908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1645" y="2326578"/>
            <a:ext cx="2677754" cy="1946301"/>
          </a:xfrm>
          <a:prstGeom prst="rect">
            <a:avLst/>
          </a:prstGeom>
        </p:spPr>
      </p:pic>
      <p:pic>
        <p:nvPicPr>
          <p:cNvPr id="39" name="Audio 3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202"/>
    </mc:Choice>
    <mc:Fallback xmlns="">
      <p:transition spd="slow" advTm="193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226403"/>
            <a:ext cx="8700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chỉ ra những nguyên nhân gây ngã và hậu quả của nó.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2020-2021\Giáo án điện tử các môn - 2020\Dao duc\tranh anh dao duc\Daoduc1 chu de 8 (LAN) - ẢNH\dd27.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72" b="19470"/>
          <a:stretch/>
        </p:blipFill>
        <p:spPr bwMode="auto">
          <a:xfrm>
            <a:off x="-416224" y="1803626"/>
            <a:ext cx="9824047" cy="439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595"/>
    </mc:Choice>
    <mc:Fallback xmlns="">
      <p:transition spd="slow" advTm="147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3340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1295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cần làm gì để phòng, tránh thương tích do ngã?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727" y="3048000"/>
            <a:ext cx="830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-Không trượt trên tay vịn cầu thang.</a:t>
            </a:r>
          </a:p>
          <a:p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-Không đứng, ngồi trên bậu cửa sổ.</a:t>
            </a:r>
          </a:p>
          <a:p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-Không trèo cây hái quả.</a:t>
            </a:r>
          </a:p>
          <a:p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-Cẩn thận khi đi qua sân ướt.</a:t>
            </a:r>
          </a:p>
          <a:p>
            <a:endParaRPr lang="en-US" sz="36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15"/>
    </mc:Choice>
    <mc:Fallback xmlns="">
      <p:transition spd="slow" advTm="55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7" y="1302327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Vì sao?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2020-2021\Giáo án điện tử các môn - 2020\Dao duc\tranh anh dao duc\Daoduc1 chu de 8 (LAN) - ẢNH\dd27.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3" b="57245"/>
          <a:stretch/>
        </p:blipFill>
        <p:spPr bwMode="auto">
          <a:xfrm>
            <a:off x="152400" y="2133600"/>
            <a:ext cx="8770142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757"/>
    </mc:Choice>
    <mc:Fallback xmlns="">
      <p:transition spd="slow" advTm="228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314" y="1295400"/>
            <a:ext cx="8697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chia sẻ với các bạn cách em phòng, tránh bị ngã.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01"/>
    </mc:Choice>
    <mc:Fallback xmlns="">
      <p:transition spd="slow" advTm="368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5886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đưa ra lời khuyên cho bạn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2020-2021\Giáo án điện tử các môn - 2020\Dao duc\tranh anh dao duc\Daoduc1 chu de 8 (LAN) - ẢNH\dd27.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6" t="55909" r="11147" b="26248"/>
          <a:stretch/>
        </p:blipFill>
        <p:spPr bwMode="auto">
          <a:xfrm>
            <a:off x="533400" y="1981200"/>
            <a:ext cx="8458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040"/>
    </mc:Choice>
    <mc:Fallback xmlns="">
      <p:transition spd="slow" advTm="1450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thực hiện một số cách đơn giản và phù hợp để tránh thương tích do ngã.</a:t>
            </a:r>
          </a:p>
          <a:p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 mới lau nhà khi đi qua chỗ lau các em sẽ: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1/Đi nhanh cho mẹ lau tiếp.</a:t>
            </a:r>
          </a:p>
          <a:p>
            <a:endParaRPr lang="en-US" sz="32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2/ Đi thật chậm, cẩn thận kẻo bị trượt chân.</a:t>
            </a:r>
          </a:p>
          <a:p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oogle Shape;6118;p55">
            <a:extLst>
              <a:ext uri="{FF2B5EF4-FFF2-40B4-BE49-F238E27FC236}">
                <a16:creationId xmlns:a16="http://schemas.microsoft.com/office/drawing/2014/main" id="{D847DFB1-DC49-4EF3-890D-0747633601D2}"/>
              </a:ext>
            </a:extLst>
          </p:cNvPr>
          <p:cNvGrpSpPr/>
          <p:nvPr/>
        </p:nvGrpSpPr>
        <p:grpSpPr>
          <a:xfrm>
            <a:off x="4253346" y="132573"/>
            <a:ext cx="1094698" cy="1125163"/>
            <a:chOff x="1382910" y="3682272"/>
            <a:chExt cx="371783" cy="371966"/>
          </a:xfrm>
        </p:grpSpPr>
        <p:sp>
          <p:nvSpPr>
            <p:cNvPr id="7" name="Google Shape;6119;p55">
              <a:extLst>
                <a:ext uri="{FF2B5EF4-FFF2-40B4-BE49-F238E27FC236}">
                  <a16:creationId xmlns:a16="http://schemas.microsoft.com/office/drawing/2014/main" id="{EB7CFE23-FD7D-4E59-9166-DA3D82CB7A94}"/>
                </a:ext>
              </a:extLst>
            </p:cNvPr>
            <p:cNvSpPr/>
            <p:nvPr/>
          </p:nvSpPr>
          <p:spPr>
            <a:xfrm>
              <a:off x="1382911" y="3682272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8" name="Google Shape;6120;p55">
              <a:extLst>
                <a:ext uri="{FF2B5EF4-FFF2-40B4-BE49-F238E27FC236}">
                  <a16:creationId xmlns:a16="http://schemas.microsoft.com/office/drawing/2014/main" id="{6C85D27D-B2E9-4552-A4BA-72410E8978D1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9" name="Google Shape;6121;p55">
              <a:extLst>
                <a:ext uri="{FF2B5EF4-FFF2-40B4-BE49-F238E27FC236}">
                  <a16:creationId xmlns:a16="http://schemas.microsoft.com/office/drawing/2014/main" id="{1F215429-13CD-42B1-AF21-1F120D0BC9E4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0" name="Google Shape;6122;p55">
              <a:extLst>
                <a:ext uri="{FF2B5EF4-FFF2-40B4-BE49-F238E27FC236}">
                  <a16:creationId xmlns:a16="http://schemas.microsoft.com/office/drawing/2014/main" id="{DDF08737-2D22-4643-9140-E983C7994032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1" name="Google Shape;6123;p55">
              <a:extLst>
                <a:ext uri="{FF2B5EF4-FFF2-40B4-BE49-F238E27FC236}">
                  <a16:creationId xmlns:a16="http://schemas.microsoft.com/office/drawing/2014/main" id="{27F4A84D-D353-46F3-996D-D0D1DC79B630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2" name="Google Shape;6124;p55">
              <a:extLst>
                <a:ext uri="{FF2B5EF4-FFF2-40B4-BE49-F238E27FC236}">
                  <a16:creationId xmlns:a16="http://schemas.microsoft.com/office/drawing/2014/main" id="{5C861913-A672-4E89-868F-62DD6FFE7AE1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3" name="Google Shape;6125;p55">
              <a:extLst>
                <a:ext uri="{FF2B5EF4-FFF2-40B4-BE49-F238E27FC236}">
                  <a16:creationId xmlns:a16="http://schemas.microsoft.com/office/drawing/2014/main" id="{52343F48-5B05-4763-9A04-700889C8F982}"/>
                </a:ext>
              </a:extLst>
            </p:cNvPr>
            <p:cNvSpPr/>
            <p:nvPr/>
          </p:nvSpPr>
          <p:spPr>
            <a:xfrm>
              <a:off x="1382910" y="3724018"/>
              <a:ext cx="330221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grpSp>
        <p:nvGrpSpPr>
          <p:cNvPr id="14" name="Google Shape;6126;p55">
            <a:extLst>
              <a:ext uri="{FF2B5EF4-FFF2-40B4-BE49-F238E27FC236}">
                <a16:creationId xmlns:a16="http://schemas.microsoft.com/office/drawing/2014/main" id="{F1BED459-CA8A-4AFC-8B9B-21C9F35162FF}"/>
              </a:ext>
            </a:extLst>
          </p:cNvPr>
          <p:cNvGrpSpPr/>
          <p:nvPr/>
        </p:nvGrpSpPr>
        <p:grpSpPr>
          <a:xfrm>
            <a:off x="5552788" y="113834"/>
            <a:ext cx="1058713" cy="1090315"/>
            <a:chOff x="1908099" y="3606218"/>
            <a:chExt cx="437791" cy="448020"/>
          </a:xfrm>
        </p:grpSpPr>
        <p:sp>
          <p:nvSpPr>
            <p:cNvPr id="15" name="Google Shape;6127;p55">
              <a:extLst>
                <a:ext uri="{FF2B5EF4-FFF2-40B4-BE49-F238E27FC236}">
                  <a16:creationId xmlns:a16="http://schemas.microsoft.com/office/drawing/2014/main" id="{E14809C7-25D4-4354-AB26-7933984F1ED8}"/>
                </a:ext>
              </a:extLst>
            </p:cNvPr>
            <p:cNvSpPr/>
            <p:nvPr/>
          </p:nvSpPr>
          <p:spPr>
            <a:xfrm>
              <a:off x="1908099" y="3606218"/>
              <a:ext cx="437791" cy="448020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 dirty="0"/>
            </a:p>
          </p:txBody>
        </p:sp>
        <p:sp>
          <p:nvSpPr>
            <p:cNvPr id="16" name="Google Shape;6128;p55">
              <a:extLst>
                <a:ext uri="{FF2B5EF4-FFF2-40B4-BE49-F238E27FC236}">
                  <a16:creationId xmlns:a16="http://schemas.microsoft.com/office/drawing/2014/main" id="{E202F83B-BFB8-49DB-AC46-ED9E9F5EED9A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7" name="Google Shape;6129;p55">
              <a:extLst>
                <a:ext uri="{FF2B5EF4-FFF2-40B4-BE49-F238E27FC236}">
                  <a16:creationId xmlns:a16="http://schemas.microsoft.com/office/drawing/2014/main" id="{FBBADF49-5BF4-4093-A7EE-3FC58984E04E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8" name="Google Shape;6130;p55">
              <a:extLst>
                <a:ext uri="{FF2B5EF4-FFF2-40B4-BE49-F238E27FC236}">
                  <a16:creationId xmlns:a16="http://schemas.microsoft.com/office/drawing/2014/main" id="{EBCD99A8-6C74-4822-AFAA-00F8ED21F1ED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9" name="Google Shape;6131;p55">
              <a:extLst>
                <a:ext uri="{FF2B5EF4-FFF2-40B4-BE49-F238E27FC236}">
                  <a16:creationId xmlns:a16="http://schemas.microsoft.com/office/drawing/2014/main" id="{47FCB221-DBA9-4F63-A79F-1518F187C588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0" name="Google Shape;6132;p55">
              <a:extLst>
                <a:ext uri="{FF2B5EF4-FFF2-40B4-BE49-F238E27FC236}">
                  <a16:creationId xmlns:a16="http://schemas.microsoft.com/office/drawing/2014/main" id="{583F8FD4-86B6-471A-8C68-82B40BDC068F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1" name="Google Shape;6133;p55">
              <a:extLst>
                <a:ext uri="{FF2B5EF4-FFF2-40B4-BE49-F238E27FC236}">
                  <a16:creationId xmlns:a16="http://schemas.microsoft.com/office/drawing/2014/main" id="{EB3DF744-5A94-48DE-AB70-E40D0E8997B3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252"/>
    </mc:Choice>
    <mc:Fallback xmlns="">
      <p:transition spd="slow" advTm="1022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45 0.6208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3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16273 L -0.59947 0.4634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31" y="3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3.8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8.6|3.3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4|0.9|5.5|4.7|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8|8.1|3.5|34.9|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230</Words>
  <Application>Microsoft Office PowerPoint</Application>
  <PresentationFormat>On-screen Show (4:3)</PresentationFormat>
  <Paragraphs>34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.VnAvant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63</cp:revision>
  <dcterms:created xsi:type="dcterms:W3CDTF">2006-08-16T00:00:00Z</dcterms:created>
  <dcterms:modified xsi:type="dcterms:W3CDTF">2026-04-03T15:05:52Z</dcterms:modified>
</cp:coreProperties>
</file>