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9A5FD-6FB2-4847-9414-A3DCF9FD0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B6071-86CC-44BD-ADA8-C1A6E6573D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94144-8E32-4F64-86B3-A4DFA7B05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68895-541D-429B-A865-0CE2947B6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43D43-523D-4D10-BD7F-CA2534A7E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4134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F7F22-605A-4F48-AAE9-1797B1E9B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A4CB7D-862D-424A-A2E4-7FD2A95AC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A9D53-C989-4733-960E-63FC6F1CB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5277B-314E-4076-9A5F-2FF81E481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BE860-E69C-4462-AB33-369CB9DF7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5612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65E8D3-2968-4384-9A9C-851288685A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E39052-025A-4C93-97B4-8C295FC12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D6BCE-D1AE-4C03-931F-8C3070AC7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51C8C-F8A2-43DB-9B03-540A60EB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74DC4-E003-40F4-81E3-538548A37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63853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C348D-4E9D-408A-8528-C3719AAF6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B5D53-BBB5-45F9-9878-1ABA25676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65528-634E-44FC-A02C-4734AFBA0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2E5AD-868C-4826-982E-79459CD6C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F0289-6032-4E31-871A-DF77F37ED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6677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A67C4-CA32-4C8F-A09E-09D9AB07F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DC503-C60D-4B56-8E1F-5964C3C2C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7680B-4E09-4676-82F8-2273D6514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A986A-85EF-4445-85C0-18799B99E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9BAA8-37F6-4351-AC9F-AB1B2575E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67878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B65D8-A67C-47BF-9FCF-4E8C648B9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2F7B0-6E86-4F21-BBAD-C97DAC473D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4B900-DD28-453C-B3C8-6B6051C37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3777CF-B59A-44AF-B1A4-3C5DD30BB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AA6A8-9791-4F07-959E-5A5913E19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B979C9-B922-4DA9-A1F0-709F7E50B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955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E6F93-FC0A-4EA4-858B-CBB7644C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C811C-D1CD-4483-9051-E94E96C4D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2666E9-7503-4157-B349-995EF6F69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CC0798-2129-4D46-8A29-8AE1C2AA59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1FCE1C-9C71-4E48-A1EF-E2FF4A5463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E3C1B2-09CB-4B7E-9264-B315A718B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453B7D-588C-4216-8A38-3E1B8ED57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959E9F-475D-45FC-8856-CB8B66274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03398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245DC-5839-40CA-ABDB-C1D184AA6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2C9C7E-2562-4519-AA3A-6E1A555A2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B70596-4555-4F0A-8C35-F64B3B197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0026DE-3066-47A0-8E7F-B02342B0D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47513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535CAB-C0B6-4FEB-93D5-54F73A38F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22BECB-935D-4BB6-813A-F20F02222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822392-4631-4F10-91F2-4AAFCF26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9492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5475E-B50D-4EC2-A157-FAE4FB3D8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DAC46-FE09-4163-BFA9-AE124039D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DB633C-19AE-4868-B50B-E648F70F9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EF4DDA-15FE-4744-BA9F-2A0F63581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9CB65-FECD-485B-9304-3B7FA3EE3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A9F61-3C6E-4989-90A4-5B858984D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39766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D9A91-953C-4B0D-8504-3DE77B15C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2673CD-D4A9-4AB4-BB74-6A073D87AB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9AC44-CEF0-4D7B-BEF9-A91809F11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BB138-FDA6-4A95-AAF8-0C4A6BC2D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67CF7-E76A-4208-A03F-C7D5C1092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BE4C97-E438-4C9B-ABA9-898B35069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916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EF49AC-E6F2-4FB3-A0B4-B1B03CB1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6A0E83-0DF4-4655-AD06-2BDFCDCFF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E3847-8451-413E-98FE-F425DB1827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7EB28-8B45-4E3E-81BE-42BFB2F94BFF}" type="datetimeFigureOut">
              <a:rPr lang="en-SG" smtClean="0"/>
              <a:t>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19438-A02B-41A5-8A59-C3FE4B8CBE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49678-A2F5-4CEA-91C5-B17B1FA371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18EEE-588A-4CE4-ADE7-D0D01D3E944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9927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9D1EB3-9C03-45F8-9266-F7C5E372D4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8125" y="331116"/>
            <a:ext cx="7815749" cy="671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24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5D783F-A092-4182-9927-6268B3CAD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846" y="641344"/>
            <a:ext cx="4203199" cy="7303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4FF253E-9838-4EC0-B550-2A3147EA05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9141" y="1805945"/>
            <a:ext cx="9638611" cy="257273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1B2421A-9EB2-4517-8F4F-CF3B210B58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0038" y="4326445"/>
            <a:ext cx="2956816" cy="128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20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ogo with a black background&#10;&#10;Description automatically generated">
            <a:extLst>
              <a:ext uri="{FF2B5EF4-FFF2-40B4-BE49-F238E27FC236}">
                <a16:creationId xmlns:a16="http://schemas.microsoft.com/office/drawing/2014/main" id="{12052736-FD43-4417-8D3A-2076127740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586" y="911140"/>
            <a:ext cx="8315665" cy="6425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39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CA4712-B940-407F-8078-0B5AFA205D85}"/>
              </a:ext>
            </a:extLst>
          </p:cNvPr>
          <p:cNvSpPr txBox="1"/>
          <p:nvPr/>
        </p:nvSpPr>
        <p:spPr>
          <a:xfrm>
            <a:off x="772160" y="203440"/>
            <a:ext cx="10292080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Lập</a:t>
            </a:r>
            <a:r>
              <a:rPr lang="en-US" sz="3200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200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bảng về đóng góp của một số nhân vật lich sử tiêu biểu trong khởi nghĩa Lam Sơn và Triều Hậu Lê.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44389BF-A6CA-469B-992D-D237271EA0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205224"/>
              </p:ext>
            </p:extLst>
          </p:nvPr>
        </p:nvGraphicFramePr>
        <p:xfrm>
          <a:off x="970280" y="1954054"/>
          <a:ext cx="10515600" cy="3004026"/>
        </p:xfrm>
        <a:graphic>
          <a:graphicData uri="http://schemas.openxmlformats.org/drawingml/2006/table">
            <a:tbl>
              <a:tblPr/>
              <a:tblGrid>
                <a:gridCol w="919480">
                  <a:extLst>
                    <a:ext uri="{9D8B030D-6E8A-4147-A177-3AD203B41FA5}">
                      <a16:colId xmlns:a16="http://schemas.microsoft.com/office/drawing/2014/main" val="61092363"/>
                    </a:ext>
                  </a:extLst>
                </a:gridCol>
                <a:gridCol w="2499360">
                  <a:extLst>
                    <a:ext uri="{9D8B030D-6E8A-4147-A177-3AD203B41FA5}">
                      <a16:colId xmlns:a16="http://schemas.microsoft.com/office/drawing/2014/main" val="76832106"/>
                    </a:ext>
                  </a:extLst>
                </a:gridCol>
                <a:gridCol w="7096760">
                  <a:extLst>
                    <a:ext uri="{9D8B030D-6E8A-4147-A177-3AD203B41FA5}">
                      <a16:colId xmlns:a16="http://schemas.microsoft.com/office/drawing/2014/main" val="3479300652"/>
                    </a:ext>
                  </a:extLst>
                </a:gridCol>
              </a:tblGrid>
              <a:tr h="120161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STT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Nhân</a:t>
                      </a:r>
                      <a:r>
                        <a:rPr lang="en-US" sz="36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vật</a:t>
                      </a:r>
                      <a:r>
                        <a:rPr lang="en-US" sz="36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lịch</a:t>
                      </a:r>
                      <a:r>
                        <a:rPr lang="en-US" sz="36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sử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Đóng</a:t>
                      </a:r>
                      <a:r>
                        <a:rPr lang="en-US" sz="36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góp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683772"/>
                  </a:ext>
                </a:extLst>
              </a:tr>
              <a:tr h="1802416">
                <a:tc>
                  <a:txBody>
                    <a:bodyPr/>
                    <a:lstStyle/>
                    <a:p>
                      <a:pPr algn="jus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Lê Lợi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vi-VN" sz="3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818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96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974003B-1BE5-482B-9883-BCB366F572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112659"/>
              </p:ext>
            </p:extLst>
          </p:nvPr>
        </p:nvGraphicFramePr>
        <p:xfrm>
          <a:off x="1033669" y="639197"/>
          <a:ext cx="10153815" cy="47888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08841">
                  <a:extLst>
                    <a:ext uri="{9D8B030D-6E8A-4147-A177-3AD203B41FA5}">
                      <a16:colId xmlns:a16="http://schemas.microsoft.com/office/drawing/2014/main" val="3008632251"/>
                    </a:ext>
                  </a:extLst>
                </a:gridCol>
                <a:gridCol w="2539007">
                  <a:extLst>
                    <a:ext uri="{9D8B030D-6E8A-4147-A177-3AD203B41FA5}">
                      <a16:colId xmlns:a16="http://schemas.microsoft.com/office/drawing/2014/main" val="3989678578"/>
                    </a:ext>
                  </a:extLst>
                </a:gridCol>
                <a:gridCol w="6205967">
                  <a:extLst>
                    <a:ext uri="{9D8B030D-6E8A-4147-A177-3AD203B41FA5}">
                      <a16:colId xmlns:a16="http://schemas.microsoft.com/office/drawing/2014/main" val="476287066"/>
                    </a:ext>
                  </a:extLst>
                </a:gridCol>
              </a:tblGrid>
              <a:tr h="69971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NHÂN VẬT LỊCH SỬ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ĐÓNG GÓP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65707"/>
                  </a:ext>
                </a:extLst>
              </a:tr>
              <a:tr h="7094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50500"/>
                  </a:ext>
                </a:extLst>
              </a:tr>
              <a:tr h="12514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160991"/>
                  </a:ext>
                </a:extLst>
              </a:tr>
              <a:tr h="7094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696720"/>
                  </a:ext>
                </a:extLst>
              </a:tr>
              <a:tr h="7094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357610"/>
                  </a:ext>
                </a:extLst>
              </a:tr>
              <a:tr h="7094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20621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0C678F8-D57E-498A-BD3E-D9FE10B07F35}"/>
              </a:ext>
            </a:extLst>
          </p:cNvPr>
          <p:cNvSpPr txBox="1"/>
          <p:nvPr/>
        </p:nvSpPr>
        <p:spPr>
          <a:xfrm>
            <a:off x="1327868" y="1502796"/>
            <a:ext cx="604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CB649B-54E6-4BFB-BE95-0CDDE8A89A44}"/>
              </a:ext>
            </a:extLst>
          </p:cNvPr>
          <p:cNvSpPr txBox="1"/>
          <p:nvPr/>
        </p:nvSpPr>
        <p:spPr>
          <a:xfrm>
            <a:off x="2576224" y="1463040"/>
            <a:ext cx="31964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Lê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Lợi</a:t>
            </a:r>
            <a:endParaRPr lang="en-US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0F9CE7-00CC-480B-9A4F-0650E1080675}"/>
              </a:ext>
            </a:extLst>
          </p:cNvPr>
          <p:cNvSpPr txBox="1"/>
          <p:nvPr/>
        </p:nvSpPr>
        <p:spPr>
          <a:xfrm>
            <a:off x="5176301" y="1383527"/>
            <a:ext cx="6082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latin typeface="Cambria" panose="02040503050406030204" pitchFamily="18" charset="0"/>
                <a:ea typeface="Cambria" panose="02040503050406030204" pitchFamily="18" charset="0"/>
              </a:rPr>
              <a:t>Lãnh đạo cuộc khởi nghĩa Lam Sơn giành thắng lợi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69C2D8-0783-49C0-8500-4EEAFAE3E123}"/>
              </a:ext>
            </a:extLst>
          </p:cNvPr>
          <p:cNvSpPr txBox="1"/>
          <p:nvPr/>
        </p:nvSpPr>
        <p:spPr>
          <a:xfrm>
            <a:off x="1288112" y="2194559"/>
            <a:ext cx="604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CA99EC-9668-4822-ABE8-0752E833024C}"/>
              </a:ext>
            </a:extLst>
          </p:cNvPr>
          <p:cNvSpPr txBox="1"/>
          <p:nvPr/>
        </p:nvSpPr>
        <p:spPr>
          <a:xfrm>
            <a:off x="2536468" y="2154803"/>
            <a:ext cx="31964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Nguyễn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Trãi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80E8FC-848E-4F42-BD89-EC78BFBEAC06}"/>
              </a:ext>
            </a:extLst>
          </p:cNvPr>
          <p:cNvSpPr txBox="1"/>
          <p:nvPr/>
        </p:nvSpPr>
        <p:spPr>
          <a:xfrm>
            <a:off x="5136545" y="2075290"/>
            <a:ext cx="60827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latin typeface="Cambria" panose="02040503050406030204" pitchFamily="18" charset="0"/>
                <a:ea typeface="Cambria" panose="02040503050406030204" pitchFamily="18" charset="0"/>
              </a:rPr>
              <a:t>– Viết thư dụ hàng quân Minh, đặc biệt đã thay mặt Lê Lợi viết thư dụ hàng Vương Thông ở thành Đông Quan.</a:t>
            </a:r>
          </a:p>
          <a:p>
            <a:r>
              <a:rPr lang="vi-VN" b="1" dirty="0">
                <a:latin typeface="Cambria" panose="02040503050406030204" pitchFamily="18" charset="0"/>
                <a:ea typeface="Cambria" panose="02040503050406030204" pitchFamily="18" charset="0"/>
              </a:rPr>
              <a:t>– Là nhà thơ, nhà văn, nhà văn hoá với các tác phẩm tiêu biểu: Bình Ngô đại cáo, Lam Sơn thực lục,...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E0E39EF-4CAD-4ECB-89D5-0FA299AC583E}"/>
              </a:ext>
            </a:extLst>
          </p:cNvPr>
          <p:cNvSpPr txBox="1"/>
          <p:nvPr/>
        </p:nvSpPr>
        <p:spPr>
          <a:xfrm>
            <a:off x="1345097" y="3324970"/>
            <a:ext cx="604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4A5074F-30C9-4CC0-AD04-E181A560EB10}"/>
              </a:ext>
            </a:extLst>
          </p:cNvPr>
          <p:cNvSpPr txBox="1"/>
          <p:nvPr/>
        </p:nvSpPr>
        <p:spPr>
          <a:xfrm>
            <a:off x="2593453" y="3285214"/>
            <a:ext cx="31964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Lê Lai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7D4662-18EF-4E6B-9446-853556EDEE1C}"/>
              </a:ext>
            </a:extLst>
          </p:cNvPr>
          <p:cNvSpPr txBox="1"/>
          <p:nvPr/>
        </p:nvSpPr>
        <p:spPr>
          <a:xfrm>
            <a:off x="5169676" y="3436289"/>
            <a:ext cx="6082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latin typeface="Cambria" panose="02040503050406030204" pitchFamily="18" charset="0"/>
                <a:ea typeface="Cambria" panose="02040503050406030204" pitchFamily="18" charset="0"/>
              </a:rPr>
              <a:t>Đóng giả Lê Lợi, giải vây cho nghĩa quân Lam Sơn.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A57C83-3C7D-464E-8E42-429C91353D80}"/>
              </a:ext>
            </a:extLst>
          </p:cNvPr>
          <p:cNvSpPr txBox="1"/>
          <p:nvPr/>
        </p:nvSpPr>
        <p:spPr>
          <a:xfrm>
            <a:off x="1370276" y="4057815"/>
            <a:ext cx="604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CA36D83-B02A-4922-AB91-5F2AE874009D}"/>
              </a:ext>
            </a:extLst>
          </p:cNvPr>
          <p:cNvSpPr txBox="1"/>
          <p:nvPr/>
        </p:nvSpPr>
        <p:spPr>
          <a:xfrm>
            <a:off x="2618632" y="4018059"/>
            <a:ext cx="31964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Ngô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Sĩ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Liên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DA7F44D-FF37-4603-BD21-AC3D08B53BDF}"/>
              </a:ext>
            </a:extLst>
          </p:cNvPr>
          <p:cNvSpPr txBox="1"/>
          <p:nvPr/>
        </p:nvSpPr>
        <p:spPr>
          <a:xfrm>
            <a:off x="5194855" y="4169134"/>
            <a:ext cx="6082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Đại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Việt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sử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kí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toàn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thư</a:t>
            </a:r>
            <a:endParaRPr lang="vi-VN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C54502-427B-4E04-A42B-365D6F195525}"/>
              </a:ext>
            </a:extLst>
          </p:cNvPr>
          <p:cNvSpPr txBox="1"/>
          <p:nvPr/>
        </p:nvSpPr>
        <p:spPr>
          <a:xfrm>
            <a:off x="1379552" y="4766807"/>
            <a:ext cx="604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043D17A-8084-4FB8-BADE-8C56B659776B}"/>
              </a:ext>
            </a:extLst>
          </p:cNvPr>
          <p:cNvSpPr txBox="1"/>
          <p:nvPr/>
        </p:nvSpPr>
        <p:spPr>
          <a:xfrm>
            <a:off x="2651762" y="4822467"/>
            <a:ext cx="3196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Lương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Vinh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A236BF-FA11-4ABC-A983-BD9603989FC1}"/>
              </a:ext>
            </a:extLst>
          </p:cNvPr>
          <p:cNvSpPr txBox="1"/>
          <p:nvPr/>
        </p:nvSpPr>
        <p:spPr>
          <a:xfrm>
            <a:off x="5021251" y="4894028"/>
            <a:ext cx="6333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Nhà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toán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học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nổi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tác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phẩm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Đại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toán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pháp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688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5E65A026-82FE-41ED-B856-5BE500C06EE9}"/>
              </a:ext>
            </a:extLst>
          </p:cNvPr>
          <p:cNvSpPr/>
          <p:nvPr/>
        </p:nvSpPr>
        <p:spPr>
          <a:xfrm>
            <a:off x="2489200" y="181442"/>
            <a:ext cx="9239261" cy="1776423"/>
          </a:xfrm>
          <a:prstGeom prst="wedgeEllipseCallout">
            <a:avLst>
              <a:gd name="adj1" fmla="val 30716"/>
              <a:gd name="adj2" fmla="val 67203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vi-VN" sz="4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Thi kể chuyện lịch sử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F58EB7-7339-4112-BC8F-58461780D56E}"/>
              </a:ext>
            </a:extLst>
          </p:cNvPr>
          <p:cNvSpPr txBox="1"/>
          <p:nvPr/>
        </p:nvSpPr>
        <p:spPr>
          <a:xfrm>
            <a:off x="670560" y="2316720"/>
            <a:ext cx="7620000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vi-VN" sz="3600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Hình thức thi: </a:t>
            </a:r>
            <a:r>
              <a:rPr lang="vi-VN" sz="3600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 theo nhóm, mỗi nhóm đại diện 1 bạn tham gia.</a:t>
            </a:r>
          </a:p>
          <a:p>
            <a:pPr lvl="0" algn="just"/>
            <a:r>
              <a:rPr lang="vi-VN" sz="3600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Nội dung: </a:t>
            </a:r>
            <a:r>
              <a:rPr lang="vi-VN" sz="3600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Chọn một câu chuyện lịch sử về khởi nghĩa Lam Sơn hoặc Triều Hậu Lê mà em đã đọc, hoặc đã nghe.</a:t>
            </a:r>
          </a:p>
        </p:txBody>
      </p:sp>
    </p:spTree>
    <p:extLst>
      <p:ext uri="{BB962C8B-B14F-4D97-AF65-F5344CB8AC3E}">
        <p14:creationId xmlns:p14="http://schemas.microsoft.com/office/powerpoint/2010/main" val="39835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and red text on a black background&#10;&#10;Description automatically generated">
            <a:extLst>
              <a:ext uri="{FF2B5EF4-FFF2-40B4-BE49-F238E27FC236}">
                <a16:creationId xmlns:a16="http://schemas.microsoft.com/office/drawing/2014/main" id="{F8B14BE8-B810-456A-9479-7053A6217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147" y="384880"/>
            <a:ext cx="7193903" cy="579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898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luyen</dc:creator>
  <cp:lastModifiedBy>luyen</cp:lastModifiedBy>
  <cp:revision>1</cp:revision>
  <dcterms:created xsi:type="dcterms:W3CDTF">2026-01-02T13:13:33Z</dcterms:created>
  <dcterms:modified xsi:type="dcterms:W3CDTF">2026-01-02T13:13:51Z</dcterms:modified>
</cp:coreProperties>
</file>