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94" r:id="rId2"/>
    <p:sldMasterId id="2147483706" r:id="rId3"/>
  </p:sldMasterIdLst>
  <p:notesMasterIdLst>
    <p:notesMasterId r:id="rId26"/>
  </p:notesMasterIdLst>
  <p:sldIdLst>
    <p:sldId id="354" r:id="rId4"/>
    <p:sldId id="306" r:id="rId5"/>
    <p:sldId id="602" r:id="rId6"/>
    <p:sldId id="268" r:id="rId7"/>
    <p:sldId id="584" r:id="rId8"/>
    <p:sldId id="271" r:id="rId9"/>
    <p:sldId id="587" r:id="rId10"/>
    <p:sldId id="589" r:id="rId11"/>
    <p:sldId id="604" r:id="rId12"/>
    <p:sldId id="605" r:id="rId13"/>
    <p:sldId id="603" r:id="rId14"/>
    <p:sldId id="606" r:id="rId15"/>
    <p:sldId id="608" r:id="rId16"/>
    <p:sldId id="609" r:id="rId17"/>
    <p:sldId id="610" r:id="rId18"/>
    <p:sldId id="612" r:id="rId19"/>
    <p:sldId id="613" r:id="rId20"/>
    <p:sldId id="611" r:id="rId21"/>
    <p:sldId id="615" r:id="rId22"/>
    <p:sldId id="614" r:id="rId23"/>
    <p:sldId id="616" r:id="rId24"/>
    <p:sldId id="617"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8901"/>
    <a:srgbClr val="4E5449"/>
    <a:srgbClr val="5A3015"/>
    <a:srgbClr val="EAE4D5"/>
    <a:srgbClr val="E9E5D5"/>
    <a:srgbClr val="BF9A6F"/>
    <a:srgbClr val="D5B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051D4F-EDF5-419B-99AD-1E6A648B07A4}">
  <a:tblStyle styleId="{77051D4F-EDF5-419B-99AD-1E6A648B07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431" autoAdjust="0"/>
  </p:normalViewPr>
  <p:slideViewPr>
    <p:cSldViewPr snapToGrid="0">
      <p:cViewPr varScale="1">
        <p:scale>
          <a:sx n="94" d="100"/>
          <a:sy n="94" d="100"/>
        </p:scale>
        <p:origin x="116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5728"/>
        <p:cNvGrpSpPr/>
        <p:nvPr/>
      </p:nvGrpSpPr>
      <p:grpSpPr>
        <a:xfrm>
          <a:off x="0" y="0"/>
          <a:ext cx="0" cy="0"/>
          <a:chOff x="0" y="0"/>
          <a:chExt cx="0" cy="0"/>
        </a:xfrm>
      </p:grpSpPr>
      <p:pic>
        <p:nvPicPr>
          <p:cNvPr id="5729" name="Google Shape;5729;p6"/>
          <p:cNvPicPr preferRelativeResize="0"/>
          <p:nvPr/>
        </p:nvPicPr>
        <p:blipFill>
          <a:blip r:embed="rId2">
            <a:alphaModFix amt="50000"/>
          </a:blip>
          <a:stretch>
            <a:fillRect/>
          </a:stretch>
        </p:blipFill>
        <p:spPr>
          <a:xfrm>
            <a:off x="-1" y="0"/>
            <a:ext cx="9144013" cy="5143501"/>
          </a:xfrm>
          <a:prstGeom prst="rect">
            <a:avLst/>
          </a:prstGeom>
          <a:noFill/>
          <a:ln>
            <a:noFill/>
          </a:ln>
        </p:spPr>
      </p:pic>
      <p:sp>
        <p:nvSpPr>
          <p:cNvPr id="5730" name="Google Shape;5730;p6"/>
          <p:cNvSpPr txBox="1">
            <a:spLocks noGrp="1"/>
          </p:cNvSpPr>
          <p:nvPr>
            <p:ph type="title"/>
          </p:nvPr>
        </p:nvSpPr>
        <p:spPr>
          <a:xfrm>
            <a:off x="660225" y="382675"/>
            <a:ext cx="7937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31" name="Google Shape;57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732" name="Google Shape;5732;p6"/>
          <p:cNvGrpSpPr/>
          <p:nvPr/>
        </p:nvGrpSpPr>
        <p:grpSpPr>
          <a:xfrm>
            <a:off x="-683168" y="1343148"/>
            <a:ext cx="1197965" cy="1357174"/>
            <a:chOff x="2807100" y="2138800"/>
            <a:chExt cx="649550" cy="735875"/>
          </a:xfrm>
        </p:grpSpPr>
        <p:sp>
          <p:nvSpPr>
            <p:cNvPr id="5733" name="Google Shape;5733;p6"/>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6"/>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6"/>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6"/>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6"/>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8" name="Google Shape;5738;p6"/>
          <p:cNvGrpSpPr/>
          <p:nvPr/>
        </p:nvGrpSpPr>
        <p:grpSpPr>
          <a:xfrm rot="2455371">
            <a:off x="8586077" y="2056211"/>
            <a:ext cx="1127692" cy="1167549"/>
            <a:chOff x="3212275" y="349350"/>
            <a:chExt cx="486650" cy="503850"/>
          </a:xfrm>
        </p:grpSpPr>
        <p:sp>
          <p:nvSpPr>
            <p:cNvPr id="5739" name="Google Shape;5739;p6"/>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6"/>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6"/>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6"/>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6"/>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4" name="Google Shape;5744;p6"/>
          <p:cNvGrpSpPr/>
          <p:nvPr/>
        </p:nvGrpSpPr>
        <p:grpSpPr>
          <a:xfrm rot="-6126719">
            <a:off x="-138292" y="4163856"/>
            <a:ext cx="1535043" cy="1923566"/>
            <a:chOff x="4082775" y="914425"/>
            <a:chExt cx="777050" cy="973675"/>
          </a:xfrm>
        </p:grpSpPr>
        <p:sp>
          <p:nvSpPr>
            <p:cNvPr id="5745" name="Google Shape;5745;p6"/>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6"/>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6"/>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6"/>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6"/>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6"/>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6"/>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6"/>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6"/>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6"/>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85908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14839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94515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02141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482597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518122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533675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3141022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8303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023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573"/>
        <p:cNvGrpSpPr/>
        <p:nvPr/>
      </p:nvGrpSpPr>
      <p:grpSpPr>
        <a:xfrm>
          <a:off x="0" y="0"/>
          <a:ext cx="0" cy="0"/>
          <a:chOff x="0" y="0"/>
          <a:chExt cx="0" cy="0"/>
        </a:xfrm>
      </p:grpSpPr>
      <p:sp>
        <p:nvSpPr>
          <p:cNvPr id="8574" name="Google Shape;85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4094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1648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4126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736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6672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9125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05176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1265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15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CUSTOM_3">
    <p:bg>
      <p:bgPr>
        <a:solidFill>
          <a:schemeClr val="accent3"/>
        </a:solidFill>
        <a:effectLst/>
      </p:bgPr>
    </p:bg>
    <p:spTree>
      <p:nvGrpSpPr>
        <p:cNvPr id="1" name="Shape 17128"/>
        <p:cNvGrpSpPr/>
        <p:nvPr/>
      </p:nvGrpSpPr>
      <p:grpSpPr>
        <a:xfrm>
          <a:off x="0" y="0"/>
          <a:ext cx="0" cy="0"/>
          <a:chOff x="0" y="0"/>
          <a:chExt cx="0" cy="0"/>
        </a:xfrm>
      </p:grpSpPr>
      <p:pic>
        <p:nvPicPr>
          <p:cNvPr id="17129" name="Google Shape;17129;p27"/>
          <p:cNvPicPr preferRelativeResize="0"/>
          <p:nvPr/>
        </p:nvPicPr>
        <p:blipFill>
          <a:blip r:embed="rId2">
            <a:alphaModFix/>
          </a:blip>
          <a:stretch>
            <a:fillRect/>
          </a:stretch>
        </p:blipFill>
        <p:spPr>
          <a:xfrm>
            <a:off x="11" y="0"/>
            <a:ext cx="9143982" cy="5143501"/>
          </a:xfrm>
          <a:prstGeom prst="rect">
            <a:avLst/>
          </a:prstGeom>
          <a:noFill/>
          <a:ln>
            <a:noFill/>
          </a:ln>
        </p:spPr>
      </p:pic>
      <p:grpSp>
        <p:nvGrpSpPr>
          <p:cNvPr id="17130" name="Google Shape;17130;p27"/>
          <p:cNvGrpSpPr/>
          <p:nvPr/>
        </p:nvGrpSpPr>
        <p:grpSpPr>
          <a:xfrm rot="-3698963">
            <a:off x="282649" y="-494512"/>
            <a:ext cx="1197972" cy="1357182"/>
            <a:chOff x="2807100" y="2138800"/>
            <a:chExt cx="649550" cy="735875"/>
          </a:xfrm>
        </p:grpSpPr>
        <p:sp>
          <p:nvSpPr>
            <p:cNvPr id="17131" name="Google Shape;17131;p27"/>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27"/>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27"/>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27"/>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27"/>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6" name="Google Shape;17136;p27"/>
          <p:cNvGrpSpPr/>
          <p:nvPr/>
        </p:nvGrpSpPr>
        <p:grpSpPr>
          <a:xfrm rot="2455371">
            <a:off x="8692677" y="697161"/>
            <a:ext cx="1127692" cy="1167549"/>
            <a:chOff x="3212275" y="349350"/>
            <a:chExt cx="486650" cy="503850"/>
          </a:xfrm>
        </p:grpSpPr>
        <p:sp>
          <p:nvSpPr>
            <p:cNvPr id="17137" name="Google Shape;17137;p27"/>
            <p:cNvSpPr/>
            <p:nvPr/>
          </p:nvSpPr>
          <p:spPr>
            <a:xfrm>
              <a:off x="3212275" y="349350"/>
              <a:ext cx="392050" cy="503850"/>
            </a:xfrm>
            <a:custGeom>
              <a:avLst/>
              <a:gdLst/>
              <a:ahLst/>
              <a:cxnLst/>
              <a:rect l="l" t="t" r="r" b="b"/>
              <a:pathLst>
                <a:path w="15682" h="20154" extrusionOk="0">
                  <a:moveTo>
                    <a:pt x="11106" y="7695"/>
                  </a:moveTo>
                  <a:cubicBezTo>
                    <a:pt x="11152" y="7726"/>
                    <a:pt x="11183" y="7788"/>
                    <a:pt x="11230" y="7819"/>
                  </a:cubicBezTo>
                  <a:cubicBezTo>
                    <a:pt x="11168" y="7788"/>
                    <a:pt x="11090" y="7742"/>
                    <a:pt x="11013" y="7711"/>
                  </a:cubicBezTo>
                  <a:cubicBezTo>
                    <a:pt x="11044" y="7711"/>
                    <a:pt x="11075" y="7695"/>
                    <a:pt x="11106" y="7695"/>
                  </a:cubicBezTo>
                  <a:close/>
                  <a:moveTo>
                    <a:pt x="4995" y="7897"/>
                  </a:moveTo>
                  <a:cubicBezTo>
                    <a:pt x="5026" y="7928"/>
                    <a:pt x="5042" y="7928"/>
                    <a:pt x="5057" y="7943"/>
                  </a:cubicBezTo>
                  <a:lnTo>
                    <a:pt x="4995" y="7943"/>
                  </a:lnTo>
                  <a:lnTo>
                    <a:pt x="4995" y="7897"/>
                  </a:lnTo>
                  <a:close/>
                  <a:moveTo>
                    <a:pt x="7701" y="0"/>
                  </a:moveTo>
                  <a:cubicBezTo>
                    <a:pt x="7430" y="0"/>
                    <a:pt x="7263" y="300"/>
                    <a:pt x="7011" y="359"/>
                  </a:cubicBezTo>
                  <a:cubicBezTo>
                    <a:pt x="6983" y="353"/>
                    <a:pt x="6954" y="350"/>
                    <a:pt x="6924" y="350"/>
                  </a:cubicBezTo>
                  <a:cubicBezTo>
                    <a:pt x="6730" y="350"/>
                    <a:pt x="6518" y="472"/>
                    <a:pt x="6358" y="472"/>
                  </a:cubicBezTo>
                  <a:cubicBezTo>
                    <a:pt x="6251" y="472"/>
                    <a:pt x="6167" y="417"/>
                    <a:pt x="6127" y="235"/>
                  </a:cubicBezTo>
                  <a:cubicBezTo>
                    <a:pt x="5135" y="623"/>
                    <a:pt x="3971" y="452"/>
                    <a:pt x="3274" y="1522"/>
                  </a:cubicBezTo>
                  <a:cubicBezTo>
                    <a:pt x="2591" y="1538"/>
                    <a:pt x="2545" y="2453"/>
                    <a:pt x="2281" y="2778"/>
                  </a:cubicBezTo>
                  <a:cubicBezTo>
                    <a:pt x="2002" y="3414"/>
                    <a:pt x="2048" y="4081"/>
                    <a:pt x="2250" y="4717"/>
                  </a:cubicBezTo>
                  <a:cubicBezTo>
                    <a:pt x="1661" y="5043"/>
                    <a:pt x="1071" y="5307"/>
                    <a:pt x="699" y="5865"/>
                  </a:cubicBezTo>
                  <a:cubicBezTo>
                    <a:pt x="141" y="6982"/>
                    <a:pt x="1" y="8098"/>
                    <a:pt x="730" y="9060"/>
                  </a:cubicBezTo>
                  <a:cubicBezTo>
                    <a:pt x="789" y="9298"/>
                    <a:pt x="922" y="9364"/>
                    <a:pt x="1080" y="9364"/>
                  </a:cubicBezTo>
                  <a:cubicBezTo>
                    <a:pt x="1278" y="9364"/>
                    <a:pt x="1516" y="9260"/>
                    <a:pt x="1698" y="9260"/>
                  </a:cubicBezTo>
                  <a:cubicBezTo>
                    <a:pt x="1712" y="9260"/>
                    <a:pt x="1725" y="9260"/>
                    <a:pt x="1738" y="9261"/>
                  </a:cubicBezTo>
                  <a:cubicBezTo>
                    <a:pt x="1793" y="9254"/>
                    <a:pt x="1844" y="9250"/>
                    <a:pt x="1891" y="9250"/>
                  </a:cubicBezTo>
                  <a:cubicBezTo>
                    <a:pt x="2706" y="9250"/>
                    <a:pt x="2512" y="10331"/>
                    <a:pt x="2746" y="10859"/>
                  </a:cubicBezTo>
                  <a:cubicBezTo>
                    <a:pt x="2817" y="11028"/>
                    <a:pt x="2975" y="11115"/>
                    <a:pt x="3141" y="11115"/>
                  </a:cubicBezTo>
                  <a:cubicBezTo>
                    <a:pt x="3264" y="11115"/>
                    <a:pt x="3391" y="11067"/>
                    <a:pt x="3491" y="10968"/>
                  </a:cubicBezTo>
                  <a:cubicBezTo>
                    <a:pt x="4282" y="10223"/>
                    <a:pt x="2963" y="9044"/>
                    <a:pt x="3971" y="8672"/>
                  </a:cubicBezTo>
                  <a:lnTo>
                    <a:pt x="3971" y="8672"/>
                  </a:lnTo>
                  <a:cubicBezTo>
                    <a:pt x="3987" y="8688"/>
                    <a:pt x="4018" y="8734"/>
                    <a:pt x="4033" y="8750"/>
                  </a:cubicBezTo>
                  <a:cubicBezTo>
                    <a:pt x="4018" y="8843"/>
                    <a:pt x="3987" y="8951"/>
                    <a:pt x="4018" y="9044"/>
                  </a:cubicBezTo>
                  <a:cubicBezTo>
                    <a:pt x="4096" y="9324"/>
                    <a:pt x="3971" y="9649"/>
                    <a:pt x="4359" y="9758"/>
                  </a:cubicBezTo>
                  <a:cubicBezTo>
                    <a:pt x="4437" y="9897"/>
                    <a:pt x="4561" y="10006"/>
                    <a:pt x="4654" y="10099"/>
                  </a:cubicBezTo>
                  <a:cubicBezTo>
                    <a:pt x="4731" y="10347"/>
                    <a:pt x="4809" y="10595"/>
                    <a:pt x="4902" y="10843"/>
                  </a:cubicBezTo>
                  <a:cubicBezTo>
                    <a:pt x="4669" y="11619"/>
                    <a:pt x="5042" y="12472"/>
                    <a:pt x="4576" y="13294"/>
                  </a:cubicBezTo>
                  <a:cubicBezTo>
                    <a:pt x="4282" y="13837"/>
                    <a:pt x="3599" y="13930"/>
                    <a:pt x="3134" y="14178"/>
                  </a:cubicBezTo>
                  <a:cubicBezTo>
                    <a:pt x="3274" y="14860"/>
                    <a:pt x="2188" y="14922"/>
                    <a:pt x="2343" y="15527"/>
                  </a:cubicBezTo>
                  <a:cubicBezTo>
                    <a:pt x="2457" y="15413"/>
                    <a:pt x="2559" y="15376"/>
                    <a:pt x="2656" y="15376"/>
                  </a:cubicBezTo>
                  <a:cubicBezTo>
                    <a:pt x="2837" y="15376"/>
                    <a:pt x="3001" y="15506"/>
                    <a:pt x="3191" y="15506"/>
                  </a:cubicBezTo>
                  <a:cubicBezTo>
                    <a:pt x="3288" y="15506"/>
                    <a:pt x="3391" y="15472"/>
                    <a:pt x="3506" y="15372"/>
                  </a:cubicBezTo>
                  <a:cubicBezTo>
                    <a:pt x="3801" y="14860"/>
                    <a:pt x="4251" y="14519"/>
                    <a:pt x="4871" y="14287"/>
                  </a:cubicBezTo>
                  <a:cubicBezTo>
                    <a:pt x="4944" y="14259"/>
                    <a:pt x="5009" y="14247"/>
                    <a:pt x="5069" y="14247"/>
                  </a:cubicBezTo>
                  <a:cubicBezTo>
                    <a:pt x="5479" y="14247"/>
                    <a:pt x="5602" y="14832"/>
                    <a:pt x="5833" y="15062"/>
                  </a:cubicBezTo>
                  <a:cubicBezTo>
                    <a:pt x="5879" y="16318"/>
                    <a:pt x="6732" y="17388"/>
                    <a:pt x="7228" y="18474"/>
                  </a:cubicBezTo>
                  <a:cubicBezTo>
                    <a:pt x="7213" y="18474"/>
                    <a:pt x="7197" y="18490"/>
                    <a:pt x="7166" y="18490"/>
                  </a:cubicBezTo>
                  <a:cubicBezTo>
                    <a:pt x="6810" y="18831"/>
                    <a:pt x="6748" y="19715"/>
                    <a:pt x="7353" y="19994"/>
                  </a:cubicBezTo>
                  <a:cubicBezTo>
                    <a:pt x="7370" y="19992"/>
                    <a:pt x="7387" y="19990"/>
                    <a:pt x="7404" y="19990"/>
                  </a:cubicBezTo>
                  <a:cubicBezTo>
                    <a:pt x="7604" y="19990"/>
                    <a:pt x="7792" y="20153"/>
                    <a:pt x="7975" y="20153"/>
                  </a:cubicBezTo>
                  <a:cubicBezTo>
                    <a:pt x="8058" y="20153"/>
                    <a:pt x="8139" y="20120"/>
                    <a:pt x="8221" y="20025"/>
                  </a:cubicBezTo>
                  <a:cubicBezTo>
                    <a:pt x="8438" y="19715"/>
                    <a:pt x="8516" y="19203"/>
                    <a:pt x="8299" y="18800"/>
                  </a:cubicBezTo>
                  <a:cubicBezTo>
                    <a:pt x="8206" y="18645"/>
                    <a:pt x="8081" y="18552"/>
                    <a:pt x="7973" y="18490"/>
                  </a:cubicBezTo>
                  <a:cubicBezTo>
                    <a:pt x="8019" y="18335"/>
                    <a:pt x="8019" y="18179"/>
                    <a:pt x="7942" y="17978"/>
                  </a:cubicBezTo>
                  <a:cubicBezTo>
                    <a:pt x="7977" y="17970"/>
                    <a:pt x="8014" y="17966"/>
                    <a:pt x="8052" y="17966"/>
                  </a:cubicBezTo>
                  <a:cubicBezTo>
                    <a:pt x="8344" y="17966"/>
                    <a:pt x="8710" y="18176"/>
                    <a:pt x="9051" y="18176"/>
                  </a:cubicBezTo>
                  <a:cubicBezTo>
                    <a:pt x="9096" y="18176"/>
                    <a:pt x="9139" y="18172"/>
                    <a:pt x="9183" y="18164"/>
                  </a:cubicBezTo>
                  <a:cubicBezTo>
                    <a:pt x="9322" y="17730"/>
                    <a:pt x="9136" y="16939"/>
                    <a:pt x="9943" y="16799"/>
                  </a:cubicBezTo>
                  <a:cubicBezTo>
                    <a:pt x="10170" y="17001"/>
                    <a:pt x="10427" y="17058"/>
                    <a:pt x="10696" y="17058"/>
                  </a:cubicBezTo>
                  <a:cubicBezTo>
                    <a:pt x="11044" y="17058"/>
                    <a:pt x="11412" y="16962"/>
                    <a:pt x="11763" y="16962"/>
                  </a:cubicBezTo>
                  <a:cubicBezTo>
                    <a:pt x="11954" y="16962"/>
                    <a:pt x="12140" y="16991"/>
                    <a:pt x="12316" y="17078"/>
                  </a:cubicBezTo>
                  <a:cubicBezTo>
                    <a:pt x="13122" y="15651"/>
                    <a:pt x="11261" y="14473"/>
                    <a:pt x="12471" y="12968"/>
                  </a:cubicBezTo>
                  <a:cubicBezTo>
                    <a:pt x="12548" y="12865"/>
                    <a:pt x="12643" y="12841"/>
                    <a:pt x="12742" y="12841"/>
                  </a:cubicBezTo>
                  <a:cubicBezTo>
                    <a:pt x="12828" y="12841"/>
                    <a:pt x="12918" y="12859"/>
                    <a:pt x="13002" y="12859"/>
                  </a:cubicBezTo>
                  <a:cubicBezTo>
                    <a:pt x="13109" y="12859"/>
                    <a:pt x="13207" y="12829"/>
                    <a:pt x="13277" y="12689"/>
                  </a:cubicBezTo>
                  <a:lnTo>
                    <a:pt x="13277" y="12689"/>
                  </a:lnTo>
                  <a:cubicBezTo>
                    <a:pt x="13200" y="12716"/>
                    <a:pt x="13134" y="12728"/>
                    <a:pt x="13078" y="12728"/>
                  </a:cubicBezTo>
                  <a:cubicBezTo>
                    <a:pt x="12611" y="12728"/>
                    <a:pt x="12764" y="11912"/>
                    <a:pt x="12238" y="11898"/>
                  </a:cubicBezTo>
                  <a:cubicBezTo>
                    <a:pt x="12238" y="11650"/>
                    <a:pt x="12781" y="11681"/>
                    <a:pt x="12548" y="11309"/>
                  </a:cubicBezTo>
                  <a:lnTo>
                    <a:pt x="12548" y="11309"/>
                  </a:lnTo>
                  <a:cubicBezTo>
                    <a:pt x="12487" y="11325"/>
                    <a:pt x="12430" y="11332"/>
                    <a:pt x="12376" y="11332"/>
                  </a:cubicBezTo>
                  <a:cubicBezTo>
                    <a:pt x="11966" y="11332"/>
                    <a:pt x="11754" y="10904"/>
                    <a:pt x="11494" y="10657"/>
                  </a:cubicBezTo>
                  <a:lnTo>
                    <a:pt x="11494" y="10580"/>
                  </a:lnTo>
                  <a:cubicBezTo>
                    <a:pt x="11726" y="10394"/>
                    <a:pt x="11897" y="10208"/>
                    <a:pt x="11974" y="9975"/>
                  </a:cubicBezTo>
                  <a:cubicBezTo>
                    <a:pt x="12114" y="9618"/>
                    <a:pt x="11974" y="9277"/>
                    <a:pt x="11742" y="8951"/>
                  </a:cubicBezTo>
                  <a:cubicBezTo>
                    <a:pt x="11804" y="8750"/>
                    <a:pt x="11788" y="8564"/>
                    <a:pt x="11695" y="8362"/>
                  </a:cubicBezTo>
                  <a:lnTo>
                    <a:pt x="11695" y="8362"/>
                  </a:lnTo>
                  <a:cubicBezTo>
                    <a:pt x="11974" y="8672"/>
                    <a:pt x="12269" y="8951"/>
                    <a:pt x="12750" y="9261"/>
                  </a:cubicBezTo>
                  <a:cubicBezTo>
                    <a:pt x="12595" y="8905"/>
                    <a:pt x="12424" y="8036"/>
                    <a:pt x="11850" y="7742"/>
                  </a:cubicBezTo>
                  <a:lnTo>
                    <a:pt x="11850" y="7742"/>
                  </a:lnTo>
                  <a:cubicBezTo>
                    <a:pt x="12471" y="8052"/>
                    <a:pt x="13587" y="8315"/>
                    <a:pt x="14192" y="8951"/>
                  </a:cubicBezTo>
                  <a:cubicBezTo>
                    <a:pt x="13882" y="8052"/>
                    <a:pt x="12657" y="7711"/>
                    <a:pt x="12657" y="6671"/>
                  </a:cubicBezTo>
                  <a:cubicBezTo>
                    <a:pt x="12796" y="6485"/>
                    <a:pt x="13029" y="6423"/>
                    <a:pt x="13184" y="6361"/>
                  </a:cubicBezTo>
                  <a:cubicBezTo>
                    <a:pt x="13355" y="6191"/>
                    <a:pt x="13122" y="6051"/>
                    <a:pt x="13045" y="5927"/>
                  </a:cubicBezTo>
                  <a:cubicBezTo>
                    <a:pt x="13603" y="5105"/>
                    <a:pt x="14844" y="5570"/>
                    <a:pt x="15681" y="5167"/>
                  </a:cubicBezTo>
                  <a:cubicBezTo>
                    <a:pt x="15650" y="5074"/>
                    <a:pt x="15418" y="5012"/>
                    <a:pt x="15588" y="4857"/>
                  </a:cubicBezTo>
                  <a:lnTo>
                    <a:pt x="15588" y="4857"/>
                  </a:lnTo>
                  <a:cubicBezTo>
                    <a:pt x="15438" y="4903"/>
                    <a:pt x="15283" y="4910"/>
                    <a:pt x="15129" y="4910"/>
                  </a:cubicBezTo>
                  <a:cubicBezTo>
                    <a:pt x="15064" y="4910"/>
                    <a:pt x="14999" y="4909"/>
                    <a:pt x="14934" y="4909"/>
                  </a:cubicBezTo>
                  <a:cubicBezTo>
                    <a:pt x="14693" y="4909"/>
                    <a:pt x="14458" y="4926"/>
                    <a:pt x="14254" y="5089"/>
                  </a:cubicBezTo>
                  <a:cubicBezTo>
                    <a:pt x="14099" y="5012"/>
                    <a:pt x="13820" y="4965"/>
                    <a:pt x="13836" y="4764"/>
                  </a:cubicBezTo>
                  <a:cubicBezTo>
                    <a:pt x="14130" y="4035"/>
                    <a:pt x="14797" y="4562"/>
                    <a:pt x="15200" y="4081"/>
                  </a:cubicBezTo>
                  <a:cubicBezTo>
                    <a:pt x="15278" y="3926"/>
                    <a:pt x="15200" y="3740"/>
                    <a:pt x="15076" y="3600"/>
                  </a:cubicBezTo>
                  <a:cubicBezTo>
                    <a:pt x="15013" y="3587"/>
                    <a:pt x="14952" y="3581"/>
                    <a:pt x="14894" y="3581"/>
                  </a:cubicBezTo>
                  <a:cubicBezTo>
                    <a:pt x="14516" y="3581"/>
                    <a:pt x="14232" y="3835"/>
                    <a:pt x="13819" y="3835"/>
                  </a:cubicBezTo>
                  <a:cubicBezTo>
                    <a:pt x="13799" y="3835"/>
                    <a:pt x="13779" y="3834"/>
                    <a:pt x="13758" y="3833"/>
                  </a:cubicBezTo>
                  <a:cubicBezTo>
                    <a:pt x="13740" y="3834"/>
                    <a:pt x="13723" y="3835"/>
                    <a:pt x="13706" y="3835"/>
                  </a:cubicBezTo>
                  <a:cubicBezTo>
                    <a:pt x="13023" y="3835"/>
                    <a:pt x="12889" y="2949"/>
                    <a:pt x="12238" y="2934"/>
                  </a:cubicBezTo>
                  <a:cubicBezTo>
                    <a:pt x="12202" y="2926"/>
                    <a:pt x="12158" y="2922"/>
                    <a:pt x="12112" y="2922"/>
                  </a:cubicBezTo>
                  <a:cubicBezTo>
                    <a:pt x="11961" y="2922"/>
                    <a:pt x="11788" y="2972"/>
                    <a:pt x="11788" y="3151"/>
                  </a:cubicBezTo>
                  <a:cubicBezTo>
                    <a:pt x="11230" y="3104"/>
                    <a:pt x="10641" y="2996"/>
                    <a:pt x="10299" y="2530"/>
                  </a:cubicBezTo>
                  <a:cubicBezTo>
                    <a:pt x="10253" y="2220"/>
                    <a:pt x="10377" y="1894"/>
                    <a:pt x="10222" y="1507"/>
                  </a:cubicBezTo>
                  <a:cubicBezTo>
                    <a:pt x="10198" y="1385"/>
                    <a:pt x="10088" y="1235"/>
                    <a:pt x="9959" y="1235"/>
                  </a:cubicBezTo>
                  <a:cubicBezTo>
                    <a:pt x="9924" y="1235"/>
                    <a:pt x="9887" y="1247"/>
                    <a:pt x="9850" y="1274"/>
                  </a:cubicBezTo>
                  <a:cubicBezTo>
                    <a:pt x="9694" y="1507"/>
                    <a:pt x="9850" y="1863"/>
                    <a:pt x="10005" y="2096"/>
                  </a:cubicBezTo>
                  <a:cubicBezTo>
                    <a:pt x="9988" y="2097"/>
                    <a:pt x="9970" y="2098"/>
                    <a:pt x="9953" y="2098"/>
                  </a:cubicBezTo>
                  <a:cubicBezTo>
                    <a:pt x="9525" y="2098"/>
                    <a:pt x="8979" y="1743"/>
                    <a:pt x="8562" y="1445"/>
                  </a:cubicBezTo>
                  <a:cubicBezTo>
                    <a:pt x="8485" y="762"/>
                    <a:pt x="9400" y="855"/>
                    <a:pt x="9679" y="359"/>
                  </a:cubicBezTo>
                  <a:cubicBezTo>
                    <a:pt x="9633" y="350"/>
                    <a:pt x="9587" y="346"/>
                    <a:pt x="9541" y="346"/>
                  </a:cubicBezTo>
                  <a:cubicBezTo>
                    <a:pt x="9047" y="346"/>
                    <a:pt x="8573" y="839"/>
                    <a:pt x="8080" y="839"/>
                  </a:cubicBezTo>
                  <a:cubicBezTo>
                    <a:pt x="7927" y="839"/>
                    <a:pt x="7773" y="792"/>
                    <a:pt x="7616" y="669"/>
                  </a:cubicBezTo>
                  <a:cubicBezTo>
                    <a:pt x="7213" y="374"/>
                    <a:pt x="7926" y="297"/>
                    <a:pt x="7740" y="2"/>
                  </a:cubicBezTo>
                  <a:cubicBezTo>
                    <a:pt x="7727" y="1"/>
                    <a:pt x="7714" y="0"/>
                    <a:pt x="770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27"/>
            <p:cNvSpPr/>
            <p:nvPr/>
          </p:nvSpPr>
          <p:spPr>
            <a:xfrm>
              <a:off x="3557775" y="806900"/>
              <a:ext cx="32200" cy="24375"/>
            </a:xfrm>
            <a:custGeom>
              <a:avLst/>
              <a:gdLst/>
              <a:ahLst/>
              <a:cxnLst/>
              <a:rect l="l" t="t" r="r" b="b"/>
              <a:pathLst>
                <a:path w="1288" h="975" extrusionOk="0">
                  <a:moveTo>
                    <a:pt x="415" y="0"/>
                  </a:moveTo>
                  <a:cubicBezTo>
                    <a:pt x="344" y="0"/>
                    <a:pt x="277" y="7"/>
                    <a:pt x="217" y="17"/>
                  </a:cubicBezTo>
                  <a:cubicBezTo>
                    <a:pt x="47" y="126"/>
                    <a:pt x="0" y="327"/>
                    <a:pt x="62" y="529"/>
                  </a:cubicBezTo>
                  <a:cubicBezTo>
                    <a:pt x="140" y="746"/>
                    <a:pt x="279" y="793"/>
                    <a:pt x="481" y="917"/>
                  </a:cubicBezTo>
                  <a:cubicBezTo>
                    <a:pt x="562" y="957"/>
                    <a:pt x="646" y="974"/>
                    <a:pt x="731" y="974"/>
                  </a:cubicBezTo>
                  <a:cubicBezTo>
                    <a:pt x="938" y="974"/>
                    <a:pt x="1144" y="872"/>
                    <a:pt x="1287" y="762"/>
                  </a:cubicBezTo>
                  <a:cubicBezTo>
                    <a:pt x="1256" y="498"/>
                    <a:pt x="1070" y="327"/>
                    <a:pt x="853" y="126"/>
                  </a:cubicBezTo>
                  <a:cubicBezTo>
                    <a:pt x="727" y="31"/>
                    <a:pt x="564" y="0"/>
                    <a:pt x="415"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27"/>
            <p:cNvSpPr/>
            <p:nvPr/>
          </p:nvSpPr>
          <p:spPr>
            <a:xfrm>
              <a:off x="3598875" y="678150"/>
              <a:ext cx="54300" cy="43100"/>
            </a:xfrm>
            <a:custGeom>
              <a:avLst/>
              <a:gdLst/>
              <a:ahLst/>
              <a:cxnLst/>
              <a:rect l="l" t="t" r="r" b="b"/>
              <a:pathLst>
                <a:path w="2172" h="1724" extrusionOk="0">
                  <a:moveTo>
                    <a:pt x="721" y="0"/>
                  </a:moveTo>
                  <a:cubicBezTo>
                    <a:pt x="653" y="0"/>
                    <a:pt x="583" y="6"/>
                    <a:pt x="512" y="18"/>
                  </a:cubicBezTo>
                  <a:cubicBezTo>
                    <a:pt x="0" y="173"/>
                    <a:pt x="124" y="669"/>
                    <a:pt x="155" y="1135"/>
                  </a:cubicBezTo>
                  <a:cubicBezTo>
                    <a:pt x="279" y="1367"/>
                    <a:pt x="574" y="1677"/>
                    <a:pt x="853" y="1724"/>
                  </a:cubicBezTo>
                  <a:cubicBezTo>
                    <a:pt x="1303" y="1615"/>
                    <a:pt x="1892" y="1445"/>
                    <a:pt x="2171" y="995"/>
                  </a:cubicBezTo>
                  <a:cubicBezTo>
                    <a:pt x="1864" y="491"/>
                    <a:pt x="1354" y="0"/>
                    <a:pt x="72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27"/>
            <p:cNvSpPr/>
            <p:nvPr/>
          </p:nvSpPr>
          <p:spPr>
            <a:xfrm>
              <a:off x="3573275" y="577950"/>
              <a:ext cx="125650" cy="39450"/>
            </a:xfrm>
            <a:custGeom>
              <a:avLst/>
              <a:gdLst/>
              <a:ahLst/>
              <a:cxnLst/>
              <a:rect l="l" t="t" r="r" b="b"/>
              <a:pathLst>
                <a:path w="5026" h="1578" extrusionOk="0">
                  <a:moveTo>
                    <a:pt x="414" y="0"/>
                  </a:moveTo>
                  <a:cubicBezTo>
                    <a:pt x="245" y="0"/>
                    <a:pt x="105" y="77"/>
                    <a:pt x="62" y="304"/>
                  </a:cubicBezTo>
                  <a:cubicBezTo>
                    <a:pt x="0" y="815"/>
                    <a:pt x="481" y="738"/>
                    <a:pt x="776" y="815"/>
                  </a:cubicBezTo>
                  <a:cubicBezTo>
                    <a:pt x="1862" y="862"/>
                    <a:pt x="2932" y="1343"/>
                    <a:pt x="4017" y="1575"/>
                  </a:cubicBezTo>
                  <a:cubicBezTo>
                    <a:pt x="4053" y="1568"/>
                    <a:pt x="4090" y="1565"/>
                    <a:pt x="4129" y="1565"/>
                  </a:cubicBezTo>
                  <a:cubicBezTo>
                    <a:pt x="4212" y="1565"/>
                    <a:pt x="4301" y="1577"/>
                    <a:pt x="4388" y="1577"/>
                  </a:cubicBezTo>
                  <a:cubicBezTo>
                    <a:pt x="4505" y="1577"/>
                    <a:pt x="4619" y="1555"/>
                    <a:pt x="4715" y="1451"/>
                  </a:cubicBezTo>
                  <a:cubicBezTo>
                    <a:pt x="5026" y="1265"/>
                    <a:pt x="4622" y="1141"/>
                    <a:pt x="4622" y="908"/>
                  </a:cubicBezTo>
                  <a:cubicBezTo>
                    <a:pt x="3590" y="560"/>
                    <a:pt x="2608" y="261"/>
                    <a:pt x="1517" y="261"/>
                  </a:cubicBezTo>
                  <a:cubicBezTo>
                    <a:pt x="1396" y="261"/>
                    <a:pt x="1273" y="265"/>
                    <a:pt x="1148" y="273"/>
                  </a:cubicBezTo>
                  <a:cubicBezTo>
                    <a:pt x="998" y="179"/>
                    <a:pt x="672" y="0"/>
                    <a:pt x="41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27"/>
            <p:cNvSpPr/>
            <p:nvPr/>
          </p:nvSpPr>
          <p:spPr>
            <a:xfrm>
              <a:off x="3228875" y="645950"/>
              <a:ext cx="26475" cy="21800"/>
            </a:xfrm>
            <a:custGeom>
              <a:avLst/>
              <a:gdLst/>
              <a:ahLst/>
              <a:cxnLst/>
              <a:rect l="l" t="t" r="r" b="b"/>
              <a:pathLst>
                <a:path w="1059" h="872" extrusionOk="0">
                  <a:moveTo>
                    <a:pt x="757" y="1"/>
                  </a:moveTo>
                  <a:cubicBezTo>
                    <a:pt x="644" y="1"/>
                    <a:pt x="516" y="64"/>
                    <a:pt x="345" y="251"/>
                  </a:cubicBezTo>
                  <a:cubicBezTo>
                    <a:pt x="330" y="213"/>
                    <a:pt x="300" y="139"/>
                    <a:pt x="255" y="139"/>
                  </a:cubicBezTo>
                  <a:cubicBezTo>
                    <a:pt x="209" y="139"/>
                    <a:pt x="145" y="221"/>
                    <a:pt x="66" y="515"/>
                  </a:cubicBezTo>
                  <a:cubicBezTo>
                    <a:pt x="1" y="794"/>
                    <a:pt x="25" y="850"/>
                    <a:pt x="65" y="850"/>
                  </a:cubicBezTo>
                  <a:cubicBezTo>
                    <a:pt x="91" y="850"/>
                    <a:pt x="125" y="825"/>
                    <a:pt x="143" y="825"/>
                  </a:cubicBezTo>
                  <a:cubicBezTo>
                    <a:pt x="209" y="777"/>
                    <a:pt x="271" y="760"/>
                    <a:pt x="330" y="760"/>
                  </a:cubicBezTo>
                  <a:cubicBezTo>
                    <a:pt x="481" y="760"/>
                    <a:pt x="615" y="872"/>
                    <a:pt x="748" y="872"/>
                  </a:cubicBezTo>
                  <a:cubicBezTo>
                    <a:pt x="810" y="763"/>
                    <a:pt x="841" y="841"/>
                    <a:pt x="950" y="592"/>
                  </a:cubicBezTo>
                  <a:cubicBezTo>
                    <a:pt x="1059" y="344"/>
                    <a:pt x="997" y="344"/>
                    <a:pt x="1043" y="112"/>
                  </a:cubicBezTo>
                  <a:cubicBezTo>
                    <a:pt x="947" y="53"/>
                    <a:pt x="858" y="1"/>
                    <a:pt x="757"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42" name="Google Shape;17142;p27"/>
          <p:cNvGrpSpPr/>
          <p:nvPr/>
        </p:nvGrpSpPr>
        <p:grpSpPr>
          <a:xfrm rot="-6126719">
            <a:off x="1728983" y="4208331"/>
            <a:ext cx="1535043" cy="1923566"/>
            <a:chOff x="4082775" y="914425"/>
            <a:chExt cx="777050" cy="973675"/>
          </a:xfrm>
        </p:grpSpPr>
        <p:sp>
          <p:nvSpPr>
            <p:cNvPr id="17143" name="Google Shape;17143;p27"/>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27"/>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27"/>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27"/>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27"/>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27"/>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27"/>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27"/>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27"/>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27"/>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rgbClr val="BF9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1FDF536C-C29D-430B-A931-74AAF44AA449}"/>
              </a:ext>
            </a:extLst>
          </p:cNvPr>
          <p:cNvSpPr txBox="1"/>
          <p:nvPr userDrawn="1"/>
        </p:nvSpPr>
        <p:spPr>
          <a:xfrm>
            <a:off x="8371031" y="42906"/>
            <a:ext cx="829073" cy="307777"/>
          </a:xfrm>
          <a:prstGeom prst="rect">
            <a:avLst/>
          </a:prstGeom>
          <a:noFill/>
        </p:spPr>
        <p:txBody>
          <a:bodyPr wrap="none" rtlCol="0">
            <a:spAutoFit/>
          </a:bodyPr>
          <a:lstStyle/>
          <a:p>
            <a:r>
              <a:rPr lang="en-US">
                <a:solidFill>
                  <a:schemeClr val="accent5">
                    <a:lumMod val="75000"/>
                  </a:schemeClr>
                </a:solidFill>
                <a:latin typeface="UTM Karate" panose="02040603050506020204" pitchFamily="18" charset="0"/>
              </a:rPr>
              <a:t>KTUTS</a:t>
            </a:r>
          </a:p>
        </p:txBody>
      </p:sp>
      <p:sp>
        <p:nvSpPr>
          <p:cNvPr id="27" name="TextBox 26">
            <a:extLst>
              <a:ext uri="{FF2B5EF4-FFF2-40B4-BE49-F238E27FC236}">
                <a16:creationId xmlns:a16="http://schemas.microsoft.com/office/drawing/2014/main" id="{B69358A2-26DD-4AD2-BA4D-6C5FE13515DB}"/>
              </a:ext>
            </a:extLst>
          </p:cNvPr>
          <p:cNvSpPr txBox="1"/>
          <p:nvPr userDrawn="1"/>
        </p:nvSpPr>
        <p:spPr>
          <a:xfrm>
            <a:off x="22800" y="4810849"/>
            <a:ext cx="829073" cy="307777"/>
          </a:xfrm>
          <a:prstGeom prst="rect">
            <a:avLst/>
          </a:prstGeom>
          <a:noFill/>
        </p:spPr>
        <p:txBody>
          <a:bodyPr wrap="none" rtlCol="0">
            <a:spAutoFit/>
          </a:bodyPr>
          <a:lstStyle/>
          <a:p>
            <a:r>
              <a:rPr lang="en-US">
                <a:solidFill>
                  <a:schemeClr val="accent5">
                    <a:lumMod val="75000"/>
                  </a:schemeClr>
                </a:solidFill>
                <a:latin typeface="UTM Karate" panose="02040603050506020204" pitchFamily="18" charset="0"/>
              </a:rPr>
              <a:t>KTUTS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43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CF5D53-9096-4D2C-9D8F-D3CCDA065488}"/>
              </a:ext>
            </a:extLst>
          </p:cNvPr>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185745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picture containing text, manhole cover&#10;&#10;Description automatically generated">
            <a:extLst>
              <a:ext uri="{FF2B5EF4-FFF2-40B4-BE49-F238E27FC236}">
                <a16:creationId xmlns:a16="http://schemas.microsoft.com/office/drawing/2014/main" id="{CD04EC0B-EC17-4D7E-9129-2C8B3BB65013}"/>
              </a:ext>
            </a:extLst>
          </p:cNvPr>
          <p:cNvPicPr>
            <a:picLocks noChangeAspect="1"/>
          </p:cNvPicPr>
          <p:nvPr userDrawn="1"/>
        </p:nvPicPr>
        <p:blipFill>
          <a:blip r:embed="rId2">
            <a:alphaModFix/>
          </a:blip>
          <a:stretch>
            <a:fillRect/>
          </a:stretch>
        </p:blipFill>
        <p:spPr>
          <a:xfrm>
            <a:off x="0" y="0"/>
            <a:ext cx="9144000" cy="5143500"/>
          </a:xfrm>
          <a:prstGeom prst="rect">
            <a:avLst/>
          </a:prstGeom>
        </p:spPr>
      </p:pic>
    </p:spTree>
    <p:extLst>
      <p:ext uri="{BB962C8B-B14F-4D97-AF65-F5344CB8AC3E}">
        <p14:creationId xmlns:p14="http://schemas.microsoft.com/office/powerpoint/2010/main" val="58109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63740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59544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1/2/2026</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445309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8" r:id="rId2"/>
    <p:sldLayoutId id="2147483673" r:id="rId3"/>
    <p:sldLayoutId id="2147483677" r:id="rId4"/>
    <p:sldLayoutId id="2147483679"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03A71AB-F165-F1B2-23DA-4655D36402AA}"/>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82E2219-D87A-4392-9884-26F64AC56481}" type="datetimeFigureOut">
              <a:rPr lang="en-US" smtClean="0"/>
              <a:t>1/2/2026</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7F9730E-31BC-405F-8108-2B50EA88C013}"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D5FA56BC-3479-4863-38E0-F9423282B4F3}"/>
              </a:ext>
            </a:extLst>
          </p:cNvPr>
          <p:cNvPicPr>
            <a:picLocks noChangeAspect="1"/>
          </p:cNvPicPr>
          <p:nvPr userDrawn="1"/>
        </p:nvPicPr>
        <p:blipFill>
          <a:blip r:embed="rId13"/>
          <a:stretch>
            <a:fillRect/>
          </a:stretch>
        </p:blipFill>
        <p:spPr>
          <a:xfrm>
            <a:off x="-1446029" y="112825"/>
            <a:ext cx="1211371" cy="1211371"/>
          </a:xfrm>
          <a:prstGeom prst="rect">
            <a:avLst/>
          </a:prstGeom>
        </p:spPr>
      </p:pic>
    </p:spTree>
    <p:extLst>
      <p:ext uri="{BB962C8B-B14F-4D97-AF65-F5344CB8AC3E}">
        <p14:creationId xmlns:p14="http://schemas.microsoft.com/office/powerpoint/2010/main" val="979930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1/2/2026</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763743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youtube.com/watch?v=eLu2xKjVB9o"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56103" y="228414"/>
            <a:ext cx="8797771" cy="4802820"/>
          </a:xfrm>
          <a:custGeom>
            <a:avLst/>
            <a:gdLst>
              <a:gd name="connsiteX0" fmla="*/ 0 w 8797771"/>
              <a:gd name="connsiteY0" fmla="*/ 0 h 4802820"/>
              <a:gd name="connsiteX1" fmla="*/ 8797771 w 8797771"/>
              <a:gd name="connsiteY1" fmla="*/ 0 h 4802820"/>
              <a:gd name="connsiteX2" fmla="*/ 8797771 w 8797771"/>
              <a:gd name="connsiteY2" fmla="*/ 4802820 h 4802820"/>
              <a:gd name="connsiteX3" fmla="*/ 0 w 8797771"/>
              <a:gd name="connsiteY3" fmla="*/ 4802820 h 4802820"/>
              <a:gd name="connsiteX4" fmla="*/ 0 w 8797771"/>
              <a:gd name="connsiteY4" fmla="*/ 0 h 480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02820" fill="none" extrusionOk="0">
                <a:moveTo>
                  <a:pt x="0" y="0"/>
                </a:moveTo>
                <a:cubicBezTo>
                  <a:pt x="2094949" y="-133017"/>
                  <a:pt x="7906712" y="-123057"/>
                  <a:pt x="8797771" y="0"/>
                </a:cubicBezTo>
                <a:cubicBezTo>
                  <a:pt x="8725090" y="1172697"/>
                  <a:pt x="8766994" y="4235245"/>
                  <a:pt x="8797771" y="4802820"/>
                </a:cubicBezTo>
                <a:cubicBezTo>
                  <a:pt x="4419761" y="4800619"/>
                  <a:pt x="1712708" y="4673049"/>
                  <a:pt x="0" y="4802820"/>
                </a:cubicBezTo>
                <a:cubicBezTo>
                  <a:pt x="62819" y="3653679"/>
                  <a:pt x="-160207" y="1972592"/>
                  <a:pt x="0" y="0"/>
                </a:cubicBezTo>
                <a:close/>
              </a:path>
              <a:path w="8797771" h="4802820" stroke="0" extrusionOk="0">
                <a:moveTo>
                  <a:pt x="0" y="0"/>
                </a:moveTo>
                <a:cubicBezTo>
                  <a:pt x="2415461" y="-157587"/>
                  <a:pt x="7583259" y="-63908"/>
                  <a:pt x="8797771" y="0"/>
                </a:cubicBezTo>
                <a:cubicBezTo>
                  <a:pt x="8628362" y="2220647"/>
                  <a:pt x="8629629" y="3935784"/>
                  <a:pt x="8797771" y="4802820"/>
                </a:cubicBezTo>
                <a:cubicBezTo>
                  <a:pt x="5142762" y="4701822"/>
                  <a:pt x="1400928" y="4923876"/>
                  <a:pt x="0" y="4802820"/>
                </a:cubicBezTo>
                <a:cubicBezTo>
                  <a:pt x="-124967" y="2599461"/>
                  <a:pt x="-10970" y="2059856"/>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pic>
        <p:nvPicPr>
          <p:cNvPr id="4" name="Picture 3" descr="A green and yellow text&#10;&#10;Description automatically generated">
            <a:extLst>
              <a:ext uri="{FF2B5EF4-FFF2-40B4-BE49-F238E27FC236}">
                <a16:creationId xmlns:a16="http://schemas.microsoft.com/office/drawing/2014/main" id="{C10F7565-1F11-C68B-DE8A-4AD88FA4DD13}"/>
              </a:ext>
            </a:extLst>
          </p:cNvPr>
          <p:cNvPicPr>
            <a:picLocks noChangeAspect="1"/>
          </p:cNvPicPr>
          <p:nvPr/>
        </p:nvPicPr>
        <p:blipFill>
          <a:blip r:embed="rId4"/>
          <a:stretch>
            <a:fillRect/>
          </a:stretch>
        </p:blipFill>
        <p:spPr>
          <a:xfrm>
            <a:off x="3034686" y="960120"/>
            <a:ext cx="3450301" cy="2910840"/>
          </a:xfrm>
          <a:prstGeom prst="rect">
            <a:avLst/>
          </a:prstGeom>
        </p:spPr>
      </p:pic>
    </p:spTree>
    <p:extLst>
      <p:ext uri="{BB962C8B-B14F-4D97-AF65-F5344CB8AC3E}">
        <p14:creationId xmlns:p14="http://schemas.microsoft.com/office/powerpoint/2010/main" val="27180864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14" name="Speech Bubble: Oval 13">
            <a:extLst>
              <a:ext uri="{FF2B5EF4-FFF2-40B4-BE49-F238E27FC236}">
                <a16:creationId xmlns:a16="http://schemas.microsoft.com/office/drawing/2014/main" id="{FCD5EFD8-A961-9219-7247-5A93E8A526B9}"/>
              </a:ext>
            </a:extLst>
          </p:cNvPr>
          <p:cNvSpPr/>
          <p:nvPr/>
        </p:nvSpPr>
        <p:spPr>
          <a:xfrm>
            <a:off x="1550194" y="136082"/>
            <a:ext cx="7246152" cy="1332317"/>
          </a:xfrm>
          <a:prstGeom prst="wedgeEllipseCallout">
            <a:avLst>
              <a:gd name="adj1" fmla="val 30716"/>
              <a:gd name="adj2" fmla="val 67203"/>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685800">
              <a:buClrTx/>
            </a:pPr>
            <a:r>
              <a:rPr lang="vi-VN" sz="3200" b="1" kern="1200" dirty="0">
                <a:solidFill>
                  <a:sysClr val="windowText" lastClr="000000"/>
                </a:solidFill>
                <a:latin typeface="Calibri" panose="020F0502020204030204" pitchFamily="34" charset="0"/>
                <a:cs typeface="Calibri" panose="020F0502020204030204" pitchFamily="34" charset="0"/>
              </a:rPr>
              <a:t>Việc Nguyễn Ánh lên ngôi có ý nghĩa gì? </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
        <p:nvSpPr>
          <p:cNvPr id="15" name="TextBox 14">
            <a:extLst>
              <a:ext uri="{FF2B5EF4-FFF2-40B4-BE49-F238E27FC236}">
                <a16:creationId xmlns:a16="http://schemas.microsoft.com/office/drawing/2014/main" id="{711311B9-003A-EF4F-B4BC-D12A34FBFFE5}"/>
              </a:ext>
            </a:extLst>
          </p:cNvPr>
          <p:cNvSpPr txBox="1"/>
          <p:nvPr/>
        </p:nvSpPr>
        <p:spPr>
          <a:xfrm>
            <a:off x="502920" y="1737540"/>
            <a:ext cx="5715000" cy="1477328"/>
          </a:xfrm>
          <a:prstGeom prst="rect">
            <a:avLst/>
          </a:prstGeom>
          <a:solidFill>
            <a:schemeClr val="accent2">
              <a:lumMod val="20000"/>
              <a:lumOff val="80000"/>
            </a:schemeClr>
          </a:solidFill>
        </p:spPr>
        <p:txBody>
          <a:bodyPr wrap="square">
            <a:spAutoFit/>
          </a:bodyPr>
          <a:lstStyle/>
          <a:p>
            <a:pPr lvl="0" algn="just" defTabSz="685800">
              <a:buClrTx/>
            </a:pPr>
            <a:r>
              <a:rPr lang="vi-VN" sz="3000" b="1" kern="1200" dirty="0">
                <a:solidFill>
                  <a:srgbClr val="202124"/>
                </a:solidFill>
                <a:latin typeface="Cambria" panose="02040503050406030204" pitchFamily="18" charset="0"/>
                <a:ea typeface="Cambria" panose="02040503050406030204" pitchFamily="18" charset="0"/>
              </a:rPr>
              <a:t>Việc Nguyễn Ánh lên ngôi có ý nghĩa thống nhất đất nước sau gần 300 năm chia cắt. </a:t>
            </a:r>
            <a:endParaRPr kumimoji="0" lang="vi-VN" sz="30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17240545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grpSp>
        <p:nvGrpSpPr>
          <p:cNvPr id="6" name="Group 5">
            <a:extLst>
              <a:ext uri="{FF2B5EF4-FFF2-40B4-BE49-F238E27FC236}">
                <a16:creationId xmlns:a16="http://schemas.microsoft.com/office/drawing/2014/main" id="{A1D1CEA5-991D-7C66-2461-BCF7E69FDB82}"/>
              </a:ext>
            </a:extLst>
          </p:cNvPr>
          <p:cNvGrpSpPr/>
          <p:nvPr/>
        </p:nvGrpSpPr>
        <p:grpSpPr>
          <a:xfrm>
            <a:off x="1329029" y="-1"/>
            <a:ext cx="6679580" cy="977494"/>
            <a:chOff x="3317309" y="3453183"/>
            <a:chExt cx="5960444" cy="843521"/>
          </a:xfrm>
          <a:solidFill>
            <a:srgbClr val="C5F6C5"/>
          </a:solidFill>
        </p:grpSpPr>
        <p:sp>
          <p:nvSpPr>
            <p:cNvPr id="7" name="Rounded Rectangle 19">
              <a:extLst>
                <a:ext uri="{FF2B5EF4-FFF2-40B4-BE49-F238E27FC236}">
                  <a16:creationId xmlns:a16="http://schemas.microsoft.com/office/drawing/2014/main" id="{7292C98A-B032-E9F1-775F-B920CB377E43}"/>
                </a:ext>
              </a:extLst>
            </p:cNvPr>
            <p:cNvSpPr/>
            <p:nvPr/>
          </p:nvSpPr>
          <p:spPr>
            <a:xfrm>
              <a:off x="3357823" y="3496366"/>
              <a:ext cx="5919930" cy="769039"/>
            </a:xfrm>
            <a:prstGeom prst="roundRect">
              <a:avLst/>
            </a:prstGeom>
            <a:gr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13AD6373-3A50-2BA8-0F09-A6FD0A6F4D64}"/>
                </a:ext>
              </a:extLst>
            </p:cNvPr>
            <p:cNvSpPr txBox="1"/>
            <p:nvPr/>
          </p:nvSpPr>
          <p:spPr>
            <a:xfrm>
              <a:off x="3317309" y="3453183"/>
              <a:ext cx="5840048" cy="8435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Trình bày một số việc làm của Triều Nguyễn để củng cố vương triều. </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2" name="TextBox 11">
            <a:extLst>
              <a:ext uri="{FF2B5EF4-FFF2-40B4-BE49-F238E27FC236}">
                <a16:creationId xmlns:a16="http://schemas.microsoft.com/office/drawing/2014/main" id="{3DE4A68D-3326-1850-7246-3916B869BF86}"/>
              </a:ext>
            </a:extLst>
          </p:cNvPr>
          <p:cNvSpPr txBox="1"/>
          <p:nvPr/>
        </p:nvSpPr>
        <p:spPr>
          <a:xfrm>
            <a:off x="571500" y="1341573"/>
            <a:ext cx="8350637" cy="3539430"/>
          </a:xfrm>
          <a:prstGeom prst="rect">
            <a:avLst/>
          </a:prstGeom>
          <a:noFill/>
        </p:spPr>
        <p:txBody>
          <a:bodyPr wrap="square" rtlCol="0">
            <a:spAutoFit/>
          </a:bodyPr>
          <a:lstStyle/>
          <a:p>
            <a:pPr lvl="0" algn="just">
              <a:spcAft>
                <a:spcPts val="500"/>
              </a:spcAft>
            </a:pPr>
            <a:r>
              <a:rPr lang="vi-VN" sz="3200" dirty="0">
                <a:solidFill>
                  <a:srgbClr val="002060"/>
                </a:solidFill>
                <a:latin typeface="Cambria" panose="02040503050406030204" pitchFamily="18" charset="0"/>
                <a:ea typeface="Cambria" panose="02040503050406030204" pitchFamily="18" charset="0"/>
              </a:rPr>
              <a:t>Nhiều vua Triều Nguyễn đã nỗ lực tổ chức khai hoang, mở rộng diện tích canh tác ở vùng ven biển Bắc Bộ và đồng bằng Nam Bộ để ổn định đời sống nhân dân. Một số quan lại đã có những đóng góp tích cực trong công cuộc khai hoang như Nguyễn Công Trứ, Nguyễn Tri Phương,...</a:t>
            </a:r>
          </a:p>
        </p:txBody>
      </p:sp>
    </p:spTree>
    <p:extLst>
      <p:ext uri="{BB962C8B-B14F-4D97-AF65-F5344CB8AC3E}">
        <p14:creationId xmlns:p14="http://schemas.microsoft.com/office/powerpoint/2010/main" val="10161537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D4CEFF-128C-221E-A630-5686E0DDABD2}"/>
              </a:ext>
            </a:extLst>
          </p:cNvPr>
          <p:cNvGrpSpPr/>
          <p:nvPr/>
        </p:nvGrpSpPr>
        <p:grpSpPr>
          <a:xfrm>
            <a:off x="487280" y="192610"/>
            <a:ext cx="8115300" cy="4889523"/>
            <a:chOff x="685800" y="521208"/>
            <a:chExt cx="10820400" cy="5535137"/>
          </a:xfrm>
        </p:grpSpPr>
        <p:grpSp>
          <p:nvGrpSpPr>
            <p:cNvPr id="2" name="Group 2"/>
            <p:cNvGrpSpPr/>
            <p:nvPr/>
          </p:nvGrpSpPr>
          <p:grpSpPr>
            <a:xfrm>
              <a:off x="685800" y="521208"/>
              <a:ext cx="10820400" cy="5535137"/>
              <a:chOff x="0" y="0"/>
              <a:chExt cx="21640800" cy="11070274"/>
            </a:xfrm>
          </p:grpSpPr>
          <p:grpSp>
            <p:nvGrpSpPr>
              <p:cNvPr id="3" name="Group 3"/>
              <p:cNvGrpSpPr/>
              <p:nvPr/>
            </p:nvGrpSpPr>
            <p:grpSpPr>
              <a:xfrm>
                <a:off x="1368062" y="1907071"/>
                <a:ext cx="19081623" cy="7355293"/>
                <a:chOff x="0" y="0"/>
                <a:chExt cx="9464596" cy="3648268"/>
              </a:xfrm>
            </p:grpSpPr>
            <p:sp>
              <p:nvSpPr>
                <p:cNvPr id="4" name="Freeform 4"/>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5" name="AutoShape 5"/>
              <p:cNvSpPr/>
              <p:nvPr/>
            </p:nvSpPr>
            <p:spPr>
              <a:xfrm>
                <a:off x="1017755" y="1957871"/>
                <a:ext cx="19431930" cy="7183607"/>
              </a:xfrm>
              <a:prstGeom prst="rect">
                <a:avLst/>
              </a:prstGeom>
              <a:solidFill>
                <a:srgbClr val="DFD4BA"/>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Freeform 7"/>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8">
              <a:extLst>
                <a:ext uri="{FF2B5EF4-FFF2-40B4-BE49-F238E27FC236}">
                  <a16:creationId xmlns:a16="http://schemas.microsoft.com/office/drawing/2014/main" id="{09366D7D-E27D-1932-B5B6-1DB09FF8FCB5}"/>
                </a:ext>
              </a:extLst>
            </p:cNvPr>
            <p:cNvSpPr txBox="1"/>
            <p:nvPr/>
          </p:nvSpPr>
          <p:spPr>
            <a:xfrm>
              <a:off x="1400175" y="1675390"/>
              <a:ext cx="9229725" cy="3449313"/>
            </a:xfrm>
            <a:prstGeom prst="rect">
              <a:avLst/>
            </a:prstGeom>
            <a:noFill/>
          </p:spPr>
          <p:txBody>
            <a:bodyPr wrap="square" rtlCol="0">
              <a:spAutoFit/>
            </a:bodyPr>
            <a:lstStyle/>
            <a:p>
              <a:pPr marL="0" marR="0" lvl="0" indent="0" algn="just" defTabSz="457223" rtl="0" eaLnBrk="1" fontAlgn="auto" latinLnBrk="0" hangingPunct="1">
                <a:lnSpc>
                  <a:spcPct val="100000"/>
                </a:lnSpc>
                <a:spcBef>
                  <a:spcPts val="0"/>
                </a:spcBef>
                <a:spcAft>
                  <a:spcPts val="0"/>
                </a:spcAft>
                <a:buClrTx/>
                <a:buSzTx/>
                <a:buFont typeface="Arial"/>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Triều Nguyễn thực hiện củng cố bộ máy nhà nước, thống nhất đất nước. </a:t>
              </a:r>
            </a:p>
            <a:p>
              <a:pPr marL="0" marR="0" lvl="0" indent="0" algn="just" defTabSz="457223" rtl="0" eaLnBrk="1" fontAlgn="auto" latinLnBrk="0" hangingPunct="1">
                <a:lnSpc>
                  <a:spcPct val="100000"/>
                </a:lnSpc>
                <a:spcBef>
                  <a:spcPts val="0"/>
                </a:spcBef>
                <a:spcAft>
                  <a:spcPts val="0"/>
                </a:spcAft>
                <a:buClrTx/>
                <a:buSzTx/>
                <a:buFont typeface="Arial"/>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Ban hành bộ Hoàng Việt luật lệ nhằm bảo vệ quyền lực tối cao của nhà vua, củng cố trật tự xã hội...</a:t>
              </a:r>
            </a:p>
            <a:p>
              <a:pPr marL="0" marR="0" lvl="0" indent="0" algn="just" defTabSz="457223" rtl="0" eaLnBrk="1" fontAlgn="auto" latinLnBrk="0" hangingPunct="1">
                <a:lnSpc>
                  <a:spcPct val="100000"/>
                </a:lnSpc>
                <a:spcBef>
                  <a:spcPts val="0"/>
                </a:spcBef>
                <a:spcAft>
                  <a:spcPts val="0"/>
                </a:spcAft>
                <a:buClrTx/>
                <a:buSzTx/>
                <a:buFont typeface="Arial"/>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Triều Nguyễn tiếp tục các hoạt động thực thi quyền biển, đảo, đặc biệt đối với quần đảo Hoàng Sa và quần đảo Trường Sa. </a:t>
              </a:r>
            </a:p>
          </p:txBody>
        </p:sp>
      </p:grpSp>
      <p:pic>
        <p:nvPicPr>
          <p:cNvPr id="15" name="Picture 14" descr="A close up of a logo&#10;&#10;Description automatically generated">
            <a:extLst>
              <a:ext uri="{FF2B5EF4-FFF2-40B4-BE49-F238E27FC236}">
                <a16:creationId xmlns:a16="http://schemas.microsoft.com/office/drawing/2014/main" id="{20A339CE-611D-2246-83F8-77C4F43BC743}"/>
              </a:ext>
            </a:extLst>
          </p:cNvPr>
          <p:cNvPicPr>
            <a:picLocks noChangeAspect="1"/>
          </p:cNvPicPr>
          <p:nvPr/>
        </p:nvPicPr>
        <p:blipFill>
          <a:blip r:embed="rId4"/>
          <a:stretch>
            <a:fillRect/>
          </a:stretch>
        </p:blipFill>
        <p:spPr>
          <a:xfrm>
            <a:off x="3081801" y="71437"/>
            <a:ext cx="3100609" cy="893721"/>
          </a:xfrm>
          <a:prstGeom prst="rect">
            <a:avLst/>
          </a:prstGeom>
        </p:spPr>
      </p:pic>
    </p:spTree>
    <p:extLst>
      <p:ext uri="{BB962C8B-B14F-4D97-AF65-F5344CB8AC3E}">
        <p14:creationId xmlns:p14="http://schemas.microsoft.com/office/powerpoint/2010/main" val="15809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14" name="Speech Bubble: Oval 13">
            <a:extLst>
              <a:ext uri="{FF2B5EF4-FFF2-40B4-BE49-F238E27FC236}">
                <a16:creationId xmlns:a16="http://schemas.microsoft.com/office/drawing/2014/main" id="{FCD5EFD8-A961-9219-7247-5A93E8A526B9}"/>
              </a:ext>
            </a:extLst>
          </p:cNvPr>
          <p:cNvSpPr/>
          <p:nvPr/>
        </p:nvSpPr>
        <p:spPr>
          <a:xfrm>
            <a:off x="1550194" y="136082"/>
            <a:ext cx="7246152" cy="1332317"/>
          </a:xfrm>
          <a:prstGeom prst="wedgeEllipseCallout">
            <a:avLst>
              <a:gd name="adj1" fmla="val 30716"/>
              <a:gd name="adj2" fmla="val 67203"/>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685800">
              <a:buClrTx/>
            </a:pPr>
            <a:r>
              <a:rPr lang="vi-VN" sz="3200" b="1" kern="1200" dirty="0">
                <a:solidFill>
                  <a:sysClr val="windowText" lastClr="000000"/>
                </a:solidFill>
                <a:latin typeface="Calibri" panose="020F0502020204030204" pitchFamily="34" charset="0"/>
                <a:cs typeface="Calibri" panose="020F0502020204030204" pitchFamily="34" charset="0"/>
              </a:rPr>
              <a:t>Hoàng Việt luật lệ được tham khảo từ bộ luật nào? </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endParaRPr>
          </a:p>
        </p:txBody>
      </p:sp>
      <p:sp>
        <p:nvSpPr>
          <p:cNvPr id="15" name="TextBox 14">
            <a:extLst>
              <a:ext uri="{FF2B5EF4-FFF2-40B4-BE49-F238E27FC236}">
                <a16:creationId xmlns:a16="http://schemas.microsoft.com/office/drawing/2014/main" id="{711311B9-003A-EF4F-B4BC-D12A34FBFFE5}"/>
              </a:ext>
            </a:extLst>
          </p:cNvPr>
          <p:cNvSpPr txBox="1"/>
          <p:nvPr/>
        </p:nvSpPr>
        <p:spPr>
          <a:xfrm>
            <a:off x="502920" y="1737540"/>
            <a:ext cx="5715000" cy="1477328"/>
          </a:xfrm>
          <a:prstGeom prst="rect">
            <a:avLst/>
          </a:prstGeom>
          <a:solidFill>
            <a:schemeClr val="accent2">
              <a:lumMod val="20000"/>
              <a:lumOff val="80000"/>
            </a:schemeClr>
          </a:solidFill>
        </p:spPr>
        <p:txBody>
          <a:bodyPr wrap="square">
            <a:spAutoFit/>
          </a:bodyPr>
          <a:lstStyle/>
          <a:p>
            <a:pPr lvl="0" algn="just" defTabSz="685800">
              <a:buClrTx/>
            </a:pPr>
            <a:r>
              <a:rPr lang="vi-VN" sz="3000" b="1" kern="1200" dirty="0">
                <a:solidFill>
                  <a:srgbClr val="202124"/>
                </a:solidFill>
                <a:latin typeface="Cambria" panose="02040503050406030204" pitchFamily="18" charset="0"/>
                <a:ea typeface="Cambria" panose="02040503050406030204" pitchFamily="18" charset="0"/>
              </a:rPr>
              <a:t>Hoàng Việt luật lệ được tham khảo từ bộ luật Hồng Đức và Triều Thanh.</a:t>
            </a:r>
            <a:endParaRPr kumimoji="0" lang="vi-VN" sz="30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40744482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14" name="Speech Bubble: Oval 13">
            <a:extLst>
              <a:ext uri="{FF2B5EF4-FFF2-40B4-BE49-F238E27FC236}">
                <a16:creationId xmlns:a16="http://schemas.microsoft.com/office/drawing/2014/main" id="{FCD5EFD8-A961-9219-7247-5A93E8A526B9}"/>
              </a:ext>
            </a:extLst>
          </p:cNvPr>
          <p:cNvSpPr/>
          <p:nvPr/>
        </p:nvSpPr>
        <p:spPr>
          <a:xfrm>
            <a:off x="1550194" y="136082"/>
            <a:ext cx="7246152" cy="1332317"/>
          </a:xfrm>
          <a:prstGeom prst="wedgeEllipseCallout">
            <a:avLst>
              <a:gd name="adj1" fmla="val 30716"/>
              <a:gd name="adj2" fmla="val 67203"/>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685800">
              <a:buClrTx/>
            </a:pPr>
            <a:r>
              <a:rPr lang="vi-VN" sz="3200" b="1" kern="1200" dirty="0">
                <a:solidFill>
                  <a:sysClr val="windowText" lastClr="000000"/>
                </a:solidFill>
                <a:latin typeface="Calibri" panose="020F0502020204030204" pitchFamily="34" charset="0"/>
                <a:cs typeface="Calibri" panose="020F0502020204030204" pitchFamily="34" charset="0"/>
              </a:rPr>
              <a:t>Pháp luật được vua Gia Long coi trọng như thế nào? </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sym typeface="Arial"/>
            </a:endParaRPr>
          </a:p>
        </p:txBody>
      </p:sp>
      <p:sp>
        <p:nvSpPr>
          <p:cNvPr id="15" name="TextBox 14">
            <a:extLst>
              <a:ext uri="{FF2B5EF4-FFF2-40B4-BE49-F238E27FC236}">
                <a16:creationId xmlns:a16="http://schemas.microsoft.com/office/drawing/2014/main" id="{711311B9-003A-EF4F-B4BC-D12A34FBFFE5}"/>
              </a:ext>
            </a:extLst>
          </p:cNvPr>
          <p:cNvSpPr txBox="1"/>
          <p:nvPr/>
        </p:nvSpPr>
        <p:spPr>
          <a:xfrm>
            <a:off x="502920" y="1737540"/>
            <a:ext cx="5715000" cy="1754326"/>
          </a:xfrm>
          <a:prstGeom prst="rect">
            <a:avLst/>
          </a:prstGeom>
          <a:solidFill>
            <a:schemeClr val="accent2">
              <a:lumMod val="20000"/>
              <a:lumOff val="80000"/>
            </a:schemeClr>
          </a:solidFill>
        </p:spPr>
        <p:txBody>
          <a:bodyPr wrap="square">
            <a:spAutoFit/>
          </a:bodyPr>
          <a:lstStyle/>
          <a:p>
            <a:pPr lvl="0" algn="just" defTabSz="685800">
              <a:buClrTx/>
            </a:pPr>
            <a:r>
              <a:rPr lang="vi-VN" sz="3600" b="1" kern="1200" dirty="0">
                <a:solidFill>
                  <a:srgbClr val="202124"/>
                </a:solidFill>
                <a:latin typeface="Cambria" panose="02040503050406030204" pitchFamily="18" charset="0"/>
                <a:ea typeface="Cambria" panose="02040503050406030204" pitchFamily="18" charset="0"/>
              </a:rPr>
              <a:t>Vua Gia Long coi pháp luật là nòng cốt cho việc trị nước lâu dài. </a:t>
            </a:r>
            <a:endParaRPr kumimoji="0" lang="vi-VN" sz="36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8834274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14" name="Speech Bubble: Oval 13">
            <a:extLst>
              <a:ext uri="{FF2B5EF4-FFF2-40B4-BE49-F238E27FC236}">
                <a16:creationId xmlns:a16="http://schemas.microsoft.com/office/drawing/2014/main" id="{FCD5EFD8-A961-9219-7247-5A93E8A526B9}"/>
              </a:ext>
            </a:extLst>
          </p:cNvPr>
          <p:cNvSpPr/>
          <p:nvPr/>
        </p:nvSpPr>
        <p:spPr>
          <a:xfrm>
            <a:off x="1550194" y="136082"/>
            <a:ext cx="7246152" cy="1332317"/>
          </a:xfrm>
          <a:prstGeom prst="wedgeEllipseCallout">
            <a:avLst>
              <a:gd name="adj1" fmla="val 30716"/>
              <a:gd name="adj2" fmla="val 67203"/>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685800">
              <a:buClrTx/>
            </a:pPr>
            <a:r>
              <a:rPr lang="vi-VN" sz="2800" b="1" kern="1200" dirty="0">
                <a:solidFill>
                  <a:sysClr val="windowText" lastClr="000000"/>
                </a:solidFill>
                <a:latin typeface="Calibri" panose="020F0502020204030204" pitchFamily="34" charset="0"/>
                <a:cs typeface="Calibri" panose="020F0502020204030204" pitchFamily="34" charset="0"/>
              </a:rPr>
              <a:t>Điều luật trong Hoàng Việt luật lệ có tính chất như thế nào? Điều đó có tác dụng gì? </a:t>
            </a:r>
            <a:endParaRPr kumimoji="0" lang="en-US" sz="28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sym typeface="Arial"/>
            </a:endParaRPr>
          </a:p>
        </p:txBody>
      </p:sp>
      <p:sp>
        <p:nvSpPr>
          <p:cNvPr id="15" name="TextBox 14">
            <a:extLst>
              <a:ext uri="{FF2B5EF4-FFF2-40B4-BE49-F238E27FC236}">
                <a16:creationId xmlns:a16="http://schemas.microsoft.com/office/drawing/2014/main" id="{711311B9-003A-EF4F-B4BC-D12A34FBFFE5}"/>
              </a:ext>
            </a:extLst>
          </p:cNvPr>
          <p:cNvSpPr txBox="1"/>
          <p:nvPr/>
        </p:nvSpPr>
        <p:spPr>
          <a:xfrm>
            <a:off x="502920" y="1737540"/>
            <a:ext cx="5715000" cy="2862322"/>
          </a:xfrm>
          <a:prstGeom prst="rect">
            <a:avLst/>
          </a:prstGeom>
          <a:solidFill>
            <a:schemeClr val="accent2">
              <a:lumMod val="20000"/>
              <a:lumOff val="80000"/>
            </a:schemeClr>
          </a:solidFill>
        </p:spPr>
        <p:txBody>
          <a:bodyPr wrap="square">
            <a:spAutoFit/>
          </a:bodyPr>
          <a:lstStyle/>
          <a:p>
            <a:pPr lvl="0" algn="just" defTabSz="685800">
              <a:buClrTx/>
            </a:pPr>
            <a:r>
              <a:rPr lang="vi-VN" sz="3600" b="1" kern="1200" dirty="0">
                <a:solidFill>
                  <a:srgbClr val="202124"/>
                </a:solidFill>
                <a:latin typeface="Cambria" panose="02040503050406030204" pitchFamily="18" charset="0"/>
                <a:ea typeface="Cambria" panose="02040503050406030204" pitchFamily="18" charset="0"/>
              </a:rPr>
              <a:t>Điều luật trong Hoàng Việt luật lệ rất nghiệm minh, có tác dụng răn đe đồng thời giúp cho xã hội ngày càng ổn định. </a:t>
            </a:r>
            <a:endParaRPr kumimoji="0" lang="vi-VN" sz="3600" b="1" i="0" u="none" strike="noStrike" kern="1200" cap="none" spc="0" normalizeH="0" baseline="0" noProof="0" dirty="0">
              <a:ln>
                <a:noFill/>
              </a:ln>
              <a:solidFill>
                <a:srgbClr val="202124"/>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40236775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36658D44-5906-A27C-67C8-C2E637B7DB93}"/>
              </a:ext>
            </a:extLst>
          </p:cNvPr>
          <p:cNvPicPr>
            <a:picLocks noChangeAspect="1"/>
          </p:cNvPicPr>
          <p:nvPr/>
        </p:nvPicPr>
        <p:blipFill>
          <a:blip r:embed="rId3"/>
          <a:stretch>
            <a:fillRect/>
          </a:stretch>
        </p:blipFill>
        <p:spPr>
          <a:xfrm>
            <a:off x="360996" y="788352"/>
            <a:ext cx="2667954" cy="2441964"/>
          </a:xfrm>
          <a:prstGeom prst="rect">
            <a:avLst/>
          </a:prstGeom>
        </p:spPr>
      </p:pic>
      <p:sp>
        <p:nvSpPr>
          <p:cNvPr id="4" name="TextBox 3">
            <a:extLst>
              <a:ext uri="{FF2B5EF4-FFF2-40B4-BE49-F238E27FC236}">
                <a16:creationId xmlns:a16="http://schemas.microsoft.com/office/drawing/2014/main" id="{C142CDB0-41D9-9F52-51CD-A6C2BEDFCAF4}"/>
              </a:ext>
            </a:extLst>
          </p:cNvPr>
          <p:cNvSpPr txBox="1"/>
          <p:nvPr/>
        </p:nvSpPr>
        <p:spPr>
          <a:xfrm>
            <a:off x="371475" y="3429000"/>
            <a:ext cx="2600325"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Vua</a:t>
            </a:r>
            <a:r>
              <a:rPr lang="en-US" sz="2400" dirty="0">
                <a:latin typeface="Cambria" panose="02040503050406030204" pitchFamily="18" charset="0"/>
                <a:ea typeface="Cambria" panose="02040503050406030204" pitchFamily="18" charset="0"/>
              </a:rPr>
              <a:t> Minh </a:t>
            </a:r>
            <a:r>
              <a:rPr lang="en-US" sz="2400" dirty="0" err="1">
                <a:latin typeface="Cambria" panose="02040503050406030204" pitchFamily="18" charset="0"/>
                <a:ea typeface="Cambria" panose="02040503050406030204" pitchFamily="18" charset="0"/>
              </a:rPr>
              <a:t>Mạng</a:t>
            </a:r>
            <a:endParaRPr lang="en-US" sz="2400" dirty="0">
              <a:latin typeface="Cambria" panose="02040503050406030204" pitchFamily="18" charset="0"/>
              <a:ea typeface="Cambria" panose="02040503050406030204" pitchFamily="18" charset="0"/>
            </a:endParaRPr>
          </a:p>
        </p:txBody>
      </p:sp>
      <p:pic>
        <p:nvPicPr>
          <p:cNvPr id="5" name="Picture 4" descr="Chính sách của vua Thiệu Trị đối với Phật giáo">
            <a:extLst>
              <a:ext uri="{FF2B5EF4-FFF2-40B4-BE49-F238E27FC236}">
                <a16:creationId xmlns:a16="http://schemas.microsoft.com/office/drawing/2014/main" id="{312ABE15-46B2-6152-E837-A91D2D6321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5333" y="809783"/>
            <a:ext cx="2561533" cy="2426336"/>
          </a:xfrm>
          <a:prstGeom prst="rect">
            <a:avLst/>
          </a:prstGeom>
          <a:noFill/>
          <a:ln>
            <a:noFill/>
          </a:ln>
        </p:spPr>
      </p:pic>
      <p:sp>
        <p:nvSpPr>
          <p:cNvPr id="6" name="TextBox 5">
            <a:extLst>
              <a:ext uri="{FF2B5EF4-FFF2-40B4-BE49-F238E27FC236}">
                <a16:creationId xmlns:a16="http://schemas.microsoft.com/office/drawing/2014/main" id="{F4E91BFE-A328-9956-9299-8CBAB6A5937F}"/>
              </a:ext>
            </a:extLst>
          </p:cNvPr>
          <p:cNvSpPr txBox="1"/>
          <p:nvPr/>
        </p:nvSpPr>
        <p:spPr>
          <a:xfrm>
            <a:off x="3278981" y="3443287"/>
            <a:ext cx="2600325"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Vua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Trị</a:t>
            </a:r>
            <a:endParaRPr lang="en-US" sz="2400" dirty="0">
              <a:latin typeface="Cambria" panose="02040503050406030204" pitchFamily="18" charset="0"/>
              <a:ea typeface="Cambria" panose="02040503050406030204" pitchFamily="18" charset="0"/>
            </a:endParaRPr>
          </a:p>
        </p:txBody>
      </p:sp>
      <p:pic>
        <p:nvPicPr>
          <p:cNvPr id="7" name="Picture 6" descr="Vì sao vua Tự Đức thương Ưng Đăng nhưng lại truyền ngôi cho Ưng Chân ?">
            <a:extLst>
              <a:ext uri="{FF2B5EF4-FFF2-40B4-BE49-F238E27FC236}">
                <a16:creationId xmlns:a16="http://schemas.microsoft.com/office/drawing/2014/main" id="{6B0960FB-6530-E654-D540-CC536353F73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2373" y="832801"/>
            <a:ext cx="2294415" cy="2430461"/>
          </a:xfrm>
          <a:prstGeom prst="rect">
            <a:avLst/>
          </a:prstGeom>
          <a:noFill/>
          <a:ln>
            <a:noFill/>
          </a:ln>
        </p:spPr>
      </p:pic>
      <p:sp>
        <p:nvSpPr>
          <p:cNvPr id="9" name="TextBox 8">
            <a:extLst>
              <a:ext uri="{FF2B5EF4-FFF2-40B4-BE49-F238E27FC236}">
                <a16:creationId xmlns:a16="http://schemas.microsoft.com/office/drawing/2014/main" id="{262A164F-23B9-F062-7063-0299A3173369}"/>
              </a:ext>
            </a:extLst>
          </p:cNvPr>
          <p:cNvSpPr txBox="1"/>
          <p:nvPr/>
        </p:nvSpPr>
        <p:spPr>
          <a:xfrm>
            <a:off x="6222206" y="3450431"/>
            <a:ext cx="2600325"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Vua Tự Đức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9454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pic>
        <p:nvPicPr>
          <p:cNvPr id="8" name="Picture 7">
            <a:extLst>
              <a:ext uri="{FF2B5EF4-FFF2-40B4-BE49-F238E27FC236}">
                <a16:creationId xmlns:a16="http://schemas.microsoft.com/office/drawing/2014/main" id="{7D72936F-D883-D7AB-1695-D8DFE3B2C7A6}"/>
              </a:ext>
            </a:extLst>
          </p:cNvPr>
          <p:cNvPicPr>
            <a:picLocks noChangeAspect="1"/>
          </p:cNvPicPr>
          <p:nvPr/>
        </p:nvPicPr>
        <p:blipFill>
          <a:blip r:embed="rId3"/>
          <a:stretch>
            <a:fillRect/>
          </a:stretch>
        </p:blipFill>
        <p:spPr>
          <a:xfrm>
            <a:off x="380047" y="609758"/>
            <a:ext cx="2822170" cy="2840673"/>
          </a:xfrm>
          <a:prstGeom prst="rect">
            <a:avLst/>
          </a:prstGeom>
        </p:spPr>
      </p:pic>
      <p:sp>
        <p:nvSpPr>
          <p:cNvPr id="10" name="TextBox 9">
            <a:extLst>
              <a:ext uri="{FF2B5EF4-FFF2-40B4-BE49-F238E27FC236}">
                <a16:creationId xmlns:a16="http://schemas.microsoft.com/office/drawing/2014/main" id="{78DD974F-F3CA-9F10-00B3-F22B96973A97}"/>
              </a:ext>
            </a:extLst>
          </p:cNvPr>
          <p:cNvSpPr txBox="1"/>
          <p:nvPr/>
        </p:nvSpPr>
        <p:spPr>
          <a:xfrm>
            <a:off x="435769" y="3536156"/>
            <a:ext cx="2600325"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Vua</a:t>
            </a:r>
            <a:r>
              <a:rPr lang="en-US" sz="2400" dirty="0">
                <a:latin typeface="Cambria" panose="02040503050406030204" pitchFamily="18" charset="0"/>
                <a:ea typeface="Cambria" panose="02040503050406030204" pitchFamily="18" charset="0"/>
              </a:rPr>
              <a:t> Thành Thái </a:t>
            </a:r>
          </a:p>
        </p:txBody>
      </p:sp>
      <p:pic>
        <p:nvPicPr>
          <p:cNvPr id="12" name="Picture 11">
            <a:extLst>
              <a:ext uri="{FF2B5EF4-FFF2-40B4-BE49-F238E27FC236}">
                <a16:creationId xmlns:a16="http://schemas.microsoft.com/office/drawing/2014/main" id="{1B8C65D0-D014-35CF-1960-BD3D47309999}"/>
              </a:ext>
            </a:extLst>
          </p:cNvPr>
          <p:cNvPicPr>
            <a:picLocks noChangeAspect="1"/>
          </p:cNvPicPr>
          <p:nvPr/>
        </p:nvPicPr>
        <p:blipFill>
          <a:blip r:embed="rId4"/>
          <a:stretch>
            <a:fillRect/>
          </a:stretch>
        </p:blipFill>
        <p:spPr>
          <a:xfrm>
            <a:off x="3404235" y="638492"/>
            <a:ext cx="2594070" cy="2783364"/>
          </a:xfrm>
          <a:prstGeom prst="rect">
            <a:avLst/>
          </a:prstGeom>
        </p:spPr>
      </p:pic>
      <p:sp>
        <p:nvSpPr>
          <p:cNvPr id="13" name="TextBox 12">
            <a:extLst>
              <a:ext uri="{FF2B5EF4-FFF2-40B4-BE49-F238E27FC236}">
                <a16:creationId xmlns:a16="http://schemas.microsoft.com/office/drawing/2014/main" id="{7C1D733B-D170-D647-3263-FB810F31B1E1}"/>
              </a:ext>
            </a:extLst>
          </p:cNvPr>
          <p:cNvSpPr txBox="1"/>
          <p:nvPr/>
        </p:nvSpPr>
        <p:spPr>
          <a:xfrm>
            <a:off x="3350419" y="3521869"/>
            <a:ext cx="2600325"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Vua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Hàm</a:t>
            </a:r>
            <a:r>
              <a:rPr lang="en-US" sz="2400" dirty="0">
                <a:latin typeface="Cambria" panose="02040503050406030204" pitchFamily="18" charset="0"/>
                <a:ea typeface="Cambria" panose="02040503050406030204" pitchFamily="18" charset="0"/>
              </a:rPr>
              <a:t> Nghi</a:t>
            </a:r>
          </a:p>
        </p:txBody>
      </p:sp>
      <p:pic>
        <p:nvPicPr>
          <p:cNvPr id="14" name="Picture 13">
            <a:extLst>
              <a:ext uri="{FF2B5EF4-FFF2-40B4-BE49-F238E27FC236}">
                <a16:creationId xmlns:a16="http://schemas.microsoft.com/office/drawing/2014/main" id="{279685C3-69F3-C1E7-83CF-C49FDC6990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140" y="681354"/>
            <a:ext cx="2524394" cy="2690496"/>
          </a:xfrm>
          <a:prstGeom prst="rect">
            <a:avLst/>
          </a:prstGeom>
          <a:noFill/>
          <a:ln>
            <a:noFill/>
          </a:ln>
        </p:spPr>
      </p:pic>
      <p:sp>
        <p:nvSpPr>
          <p:cNvPr id="15" name="TextBox 14">
            <a:extLst>
              <a:ext uri="{FF2B5EF4-FFF2-40B4-BE49-F238E27FC236}">
                <a16:creationId xmlns:a16="http://schemas.microsoft.com/office/drawing/2014/main" id="{1A2DF28A-091F-6EFE-5130-67EEA97100AB}"/>
              </a:ext>
            </a:extLst>
          </p:cNvPr>
          <p:cNvSpPr txBox="1"/>
          <p:nvPr/>
        </p:nvSpPr>
        <p:spPr>
          <a:xfrm>
            <a:off x="6257925" y="3464719"/>
            <a:ext cx="2600325"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Vua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Đại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28766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grpSp>
        <p:nvGrpSpPr>
          <p:cNvPr id="6" name="Group 5">
            <a:extLst>
              <a:ext uri="{FF2B5EF4-FFF2-40B4-BE49-F238E27FC236}">
                <a16:creationId xmlns:a16="http://schemas.microsoft.com/office/drawing/2014/main" id="{A1D1CEA5-991D-7C66-2461-BCF7E69FDB82}"/>
              </a:ext>
            </a:extLst>
          </p:cNvPr>
          <p:cNvGrpSpPr/>
          <p:nvPr/>
        </p:nvGrpSpPr>
        <p:grpSpPr>
          <a:xfrm>
            <a:off x="1329029" y="-1"/>
            <a:ext cx="6679580" cy="977494"/>
            <a:chOff x="3317309" y="3453183"/>
            <a:chExt cx="5960444" cy="843521"/>
          </a:xfrm>
          <a:solidFill>
            <a:srgbClr val="C5F6C5"/>
          </a:solidFill>
        </p:grpSpPr>
        <p:sp>
          <p:nvSpPr>
            <p:cNvPr id="7" name="Rounded Rectangle 19">
              <a:extLst>
                <a:ext uri="{FF2B5EF4-FFF2-40B4-BE49-F238E27FC236}">
                  <a16:creationId xmlns:a16="http://schemas.microsoft.com/office/drawing/2014/main" id="{7292C98A-B032-E9F1-775F-B920CB377E43}"/>
                </a:ext>
              </a:extLst>
            </p:cNvPr>
            <p:cNvSpPr/>
            <p:nvPr/>
          </p:nvSpPr>
          <p:spPr>
            <a:xfrm>
              <a:off x="3357823" y="3496366"/>
              <a:ext cx="5919930" cy="769039"/>
            </a:xfrm>
            <a:prstGeom prst="roundRect">
              <a:avLst/>
            </a:prstGeom>
            <a:gr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13AD6373-3A50-2BA8-0F09-A6FD0A6F4D64}"/>
                </a:ext>
              </a:extLst>
            </p:cNvPr>
            <p:cNvSpPr txBox="1"/>
            <p:nvPr/>
          </p:nvSpPr>
          <p:spPr>
            <a:xfrm>
              <a:off x="3317309" y="3453183"/>
              <a:ext cx="5840048" cy="8435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Trình bày một số việc làm của Triều Nguyễn để củng cố vương triều. </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2" name="TextBox 11">
            <a:extLst>
              <a:ext uri="{FF2B5EF4-FFF2-40B4-BE49-F238E27FC236}">
                <a16:creationId xmlns:a16="http://schemas.microsoft.com/office/drawing/2014/main" id="{3DE4A68D-3326-1850-7246-3916B869BF86}"/>
              </a:ext>
            </a:extLst>
          </p:cNvPr>
          <p:cNvSpPr txBox="1"/>
          <p:nvPr/>
        </p:nvSpPr>
        <p:spPr>
          <a:xfrm>
            <a:off x="571500" y="1341573"/>
            <a:ext cx="8350637" cy="1754326"/>
          </a:xfrm>
          <a:prstGeom prst="rect">
            <a:avLst/>
          </a:prstGeom>
          <a:noFill/>
        </p:spPr>
        <p:txBody>
          <a:bodyPr wrap="square" rtlCol="0">
            <a:spAutoFit/>
          </a:bodyPr>
          <a:lstStyle/>
          <a:p>
            <a:pPr lvl="0" algn="just">
              <a:spcAft>
                <a:spcPts val="500"/>
              </a:spcAft>
            </a:pPr>
            <a:r>
              <a:rPr lang="vi-VN" sz="3600" b="1" dirty="0">
                <a:solidFill>
                  <a:srgbClr val="002060"/>
                </a:solidFill>
                <a:latin typeface="Cambria" panose="02040503050406030204" pitchFamily="18" charset="0"/>
                <a:ea typeface="Cambria" panose="02040503050406030204" pitchFamily="18" charset="0"/>
              </a:rPr>
              <a:t>Đọc thông tin, em hãy nêu những đóng góp của Nguyễn Trường Tộ đối với lịch sử dân tộc.</a:t>
            </a:r>
            <a:endParaRPr kumimoji="0" lang="vi-VN"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6452434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pic>
        <p:nvPicPr>
          <p:cNvPr id="9" name="Picture 8">
            <a:extLst>
              <a:ext uri="{FF2B5EF4-FFF2-40B4-BE49-F238E27FC236}">
                <a16:creationId xmlns:a16="http://schemas.microsoft.com/office/drawing/2014/main" id="{D210A27F-49A4-925B-527D-069B178A5907}"/>
              </a:ext>
            </a:extLst>
          </p:cNvPr>
          <p:cNvPicPr>
            <a:picLocks noChangeAspect="1"/>
          </p:cNvPicPr>
          <p:nvPr/>
        </p:nvPicPr>
        <p:blipFill>
          <a:blip r:embed="rId4"/>
          <a:stretch>
            <a:fillRect/>
          </a:stretch>
        </p:blipFill>
        <p:spPr>
          <a:xfrm>
            <a:off x="2514600" y="198911"/>
            <a:ext cx="4188038" cy="4737419"/>
          </a:xfrm>
          <a:prstGeom prst="rect">
            <a:avLst/>
          </a:prstGeom>
        </p:spPr>
      </p:pic>
    </p:spTree>
    <p:extLst>
      <p:ext uri="{BB962C8B-B14F-4D97-AF65-F5344CB8AC3E}">
        <p14:creationId xmlns:p14="http://schemas.microsoft.com/office/powerpoint/2010/main" val="3477424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country&#10;&#10;Description automatically generated">
            <a:extLst>
              <a:ext uri="{FF2B5EF4-FFF2-40B4-BE49-F238E27FC236}">
                <a16:creationId xmlns:a16="http://schemas.microsoft.com/office/drawing/2014/main" id="{E64DEDA0-467E-C927-B4CC-7D1BBAAB693F}"/>
              </a:ext>
            </a:extLst>
          </p:cNvPr>
          <p:cNvPicPr>
            <a:picLocks noChangeAspect="1"/>
          </p:cNvPicPr>
          <p:nvPr/>
        </p:nvPicPr>
        <p:blipFill>
          <a:blip r:embed="rId3"/>
          <a:stretch>
            <a:fillRect/>
          </a:stretch>
        </p:blipFill>
        <p:spPr>
          <a:xfrm>
            <a:off x="0" y="0"/>
            <a:ext cx="9144000" cy="5143500"/>
          </a:xfrm>
          <a:prstGeom prst="rect">
            <a:avLst/>
          </a:prstGeom>
        </p:spPr>
      </p:pic>
      <p:sp>
        <p:nvSpPr>
          <p:cNvPr id="12" name="Rectangle: Rounded Corners 11">
            <a:extLst>
              <a:ext uri="{FF2B5EF4-FFF2-40B4-BE49-F238E27FC236}">
                <a16:creationId xmlns:a16="http://schemas.microsoft.com/office/drawing/2014/main" id="{F1DB87E1-7C02-1AD5-EF9C-4AC98040ACC9}"/>
              </a:ext>
            </a:extLst>
          </p:cNvPr>
          <p:cNvSpPr/>
          <p:nvPr/>
        </p:nvSpPr>
        <p:spPr>
          <a:xfrm>
            <a:off x="483870" y="1"/>
            <a:ext cx="8271510" cy="2621280"/>
          </a:xfrm>
          <a:prstGeom prst="roundRect">
            <a:avLst/>
          </a:prstGeom>
          <a:solidFill>
            <a:schemeClr val="accent5">
              <a:lumMod val="20000"/>
              <a:lumOff val="80000"/>
              <a:alpha val="54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6CA85580-08EF-F000-9F63-22014D71F302}"/>
              </a:ext>
            </a:extLst>
          </p:cNvPr>
          <p:cNvPicPr>
            <a:picLocks noChangeAspect="1"/>
          </p:cNvPicPr>
          <p:nvPr/>
        </p:nvPicPr>
        <p:blipFill>
          <a:blip r:embed="rId4"/>
          <a:stretch>
            <a:fillRect/>
          </a:stretch>
        </p:blipFill>
        <p:spPr>
          <a:xfrm>
            <a:off x="804740" y="-124650"/>
            <a:ext cx="7218290" cy="1457070"/>
          </a:xfrm>
          <a:prstGeom prst="rect">
            <a:avLst/>
          </a:prstGeom>
        </p:spPr>
      </p:pic>
      <p:pic>
        <p:nvPicPr>
          <p:cNvPr id="16" name="Picture 15">
            <a:extLst>
              <a:ext uri="{FF2B5EF4-FFF2-40B4-BE49-F238E27FC236}">
                <a16:creationId xmlns:a16="http://schemas.microsoft.com/office/drawing/2014/main" id="{B017A863-DC75-AD1E-642C-4344EC6ABB79}"/>
              </a:ext>
            </a:extLst>
          </p:cNvPr>
          <p:cNvPicPr>
            <a:picLocks noChangeAspect="1"/>
          </p:cNvPicPr>
          <p:nvPr/>
        </p:nvPicPr>
        <p:blipFill>
          <a:blip r:embed="rId5"/>
          <a:stretch>
            <a:fillRect/>
          </a:stretch>
        </p:blipFill>
        <p:spPr>
          <a:xfrm>
            <a:off x="682413" y="809936"/>
            <a:ext cx="7809653"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D4CEFF-128C-221E-A630-5686E0DDABD2}"/>
              </a:ext>
            </a:extLst>
          </p:cNvPr>
          <p:cNvGrpSpPr/>
          <p:nvPr/>
        </p:nvGrpSpPr>
        <p:grpSpPr>
          <a:xfrm>
            <a:off x="342387" y="253977"/>
            <a:ext cx="8115300" cy="4889523"/>
            <a:chOff x="685800" y="521208"/>
            <a:chExt cx="10820400" cy="5535137"/>
          </a:xfrm>
        </p:grpSpPr>
        <p:grpSp>
          <p:nvGrpSpPr>
            <p:cNvPr id="2" name="Group 2"/>
            <p:cNvGrpSpPr/>
            <p:nvPr/>
          </p:nvGrpSpPr>
          <p:grpSpPr>
            <a:xfrm>
              <a:off x="685800" y="521208"/>
              <a:ext cx="10820400" cy="5535137"/>
              <a:chOff x="0" y="0"/>
              <a:chExt cx="21640800" cy="11070274"/>
            </a:xfrm>
          </p:grpSpPr>
          <p:grpSp>
            <p:nvGrpSpPr>
              <p:cNvPr id="3" name="Group 3"/>
              <p:cNvGrpSpPr/>
              <p:nvPr/>
            </p:nvGrpSpPr>
            <p:grpSpPr>
              <a:xfrm>
                <a:off x="1368062" y="1907071"/>
                <a:ext cx="19081623" cy="7355293"/>
                <a:chOff x="0" y="0"/>
                <a:chExt cx="9464596" cy="3648268"/>
              </a:xfrm>
            </p:grpSpPr>
            <p:sp>
              <p:nvSpPr>
                <p:cNvPr id="4" name="Freeform 4"/>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5" name="AutoShape 5"/>
              <p:cNvSpPr/>
              <p:nvPr/>
            </p:nvSpPr>
            <p:spPr>
              <a:xfrm>
                <a:off x="1017755" y="1957871"/>
                <a:ext cx="19431930" cy="7183607"/>
              </a:xfrm>
              <a:prstGeom prst="rect">
                <a:avLst/>
              </a:prstGeom>
              <a:solidFill>
                <a:srgbClr val="DFD4BA"/>
              </a:solid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Freeform 7"/>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8">
              <a:extLst>
                <a:ext uri="{FF2B5EF4-FFF2-40B4-BE49-F238E27FC236}">
                  <a16:creationId xmlns:a16="http://schemas.microsoft.com/office/drawing/2014/main" id="{09366D7D-E27D-1932-B5B6-1DB09FF8FCB5}"/>
                </a:ext>
              </a:extLst>
            </p:cNvPr>
            <p:cNvSpPr txBox="1"/>
            <p:nvPr/>
          </p:nvSpPr>
          <p:spPr>
            <a:xfrm>
              <a:off x="1400175" y="1675390"/>
              <a:ext cx="9229725" cy="2543433"/>
            </a:xfrm>
            <a:prstGeom prst="rect">
              <a:avLst/>
            </a:prstGeom>
            <a:noFill/>
          </p:spPr>
          <p:txBody>
            <a:bodyPr wrap="square" rtlCol="0">
              <a:spAutoFit/>
            </a:bodyPr>
            <a:lstStyle/>
            <a:p>
              <a:pPr marL="0" marR="0" lvl="0" indent="0" algn="just" defTabSz="457223" rtl="0" eaLnBrk="1" fontAlgn="auto" latinLnBrk="0" hangingPunct="1">
                <a:lnSpc>
                  <a:spcPct val="100000"/>
                </a:lnSpc>
                <a:spcBef>
                  <a:spcPts val="0"/>
                </a:spcBef>
                <a:spcAft>
                  <a:spcPts val="0"/>
                </a:spcAft>
                <a:buClrTx/>
                <a:buSzTx/>
                <a:buFont typeface="Arial"/>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Đóng góp của Nguyễn Công Trứ: </a:t>
              </a:r>
            </a:p>
            <a:p>
              <a:pPr marL="0" marR="0" lvl="0" indent="0" algn="just" defTabSz="457223"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Tổ chức nhân dân khai hoang ở đồng bằng Bắc Bộ.</a:t>
              </a:r>
            </a:p>
            <a:p>
              <a:pPr marL="0" marR="0" lvl="0" indent="0" algn="just" defTabSz="457223"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Lập nên hai huyện Tiền Hải (Thái Bình) và Kim Sơn (Ninh Bình). </a:t>
              </a:r>
            </a:p>
          </p:txBody>
        </p:sp>
      </p:grpSp>
      <p:pic>
        <p:nvPicPr>
          <p:cNvPr id="15" name="Picture 14" descr="A close up of a logo&#10;&#10;Description automatically generated">
            <a:extLst>
              <a:ext uri="{FF2B5EF4-FFF2-40B4-BE49-F238E27FC236}">
                <a16:creationId xmlns:a16="http://schemas.microsoft.com/office/drawing/2014/main" id="{20A339CE-611D-2246-83F8-77C4F43BC743}"/>
              </a:ext>
            </a:extLst>
          </p:cNvPr>
          <p:cNvPicPr>
            <a:picLocks noChangeAspect="1"/>
          </p:cNvPicPr>
          <p:nvPr/>
        </p:nvPicPr>
        <p:blipFill>
          <a:blip r:embed="rId4"/>
          <a:stretch>
            <a:fillRect/>
          </a:stretch>
        </p:blipFill>
        <p:spPr>
          <a:xfrm>
            <a:off x="3081801" y="71437"/>
            <a:ext cx="3100609" cy="893721"/>
          </a:xfrm>
          <a:prstGeom prst="rect">
            <a:avLst/>
          </a:prstGeom>
        </p:spPr>
      </p:pic>
    </p:spTree>
    <p:extLst>
      <p:ext uri="{BB962C8B-B14F-4D97-AF65-F5344CB8AC3E}">
        <p14:creationId xmlns:p14="http://schemas.microsoft.com/office/powerpoint/2010/main" val="424012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pic>
        <p:nvPicPr>
          <p:cNvPr id="4" name="Picture 3">
            <a:extLst>
              <a:ext uri="{FF2B5EF4-FFF2-40B4-BE49-F238E27FC236}">
                <a16:creationId xmlns:a16="http://schemas.microsoft.com/office/drawing/2014/main" id="{99D35FF5-E633-FF49-99BC-7AF462FD6BE6}"/>
              </a:ext>
            </a:extLst>
          </p:cNvPr>
          <p:cNvPicPr>
            <a:picLocks noChangeAspect="1"/>
          </p:cNvPicPr>
          <p:nvPr/>
        </p:nvPicPr>
        <p:blipFill>
          <a:blip r:embed="rId4"/>
          <a:stretch>
            <a:fillRect/>
          </a:stretch>
        </p:blipFill>
        <p:spPr>
          <a:xfrm>
            <a:off x="338136" y="1514474"/>
            <a:ext cx="3823531" cy="2521745"/>
          </a:xfrm>
          <a:prstGeom prst="rect">
            <a:avLst/>
          </a:prstGeom>
        </p:spPr>
      </p:pic>
      <p:sp>
        <p:nvSpPr>
          <p:cNvPr id="5" name="TextBox 4">
            <a:extLst>
              <a:ext uri="{FF2B5EF4-FFF2-40B4-BE49-F238E27FC236}">
                <a16:creationId xmlns:a16="http://schemas.microsoft.com/office/drawing/2014/main" id="{BB96AC36-961A-4111-2B37-8035715D8CF8}"/>
              </a:ext>
            </a:extLst>
          </p:cNvPr>
          <p:cNvSpPr txBox="1"/>
          <p:nvPr/>
        </p:nvSpPr>
        <p:spPr>
          <a:xfrm>
            <a:off x="4400550" y="501671"/>
            <a:ext cx="4357688" cy="4093428"/>
          </a:xfrm>
          <a:prstGeom prst="rect">
            <a:avLst/>
          </a:prstGeom>
          <a:solidFill>
            <a:schemeClr val="accent2">
              <a:lumMod val="20000"/>
              <a:lumOff val="80000"/>
            </a:schemeClr>
          </a:solidFill>
        </p:spPr>
        <p:txBody>
          <a:bodyPr wrap="square">
            <a:spAutoFit/>
          </a:bodyPr>
          <a:lstStyle/>
          <a:p>
            <a:pPr lvl="0" algn="just" defTabSz="685800">
              <a:buClrTx/>
            </a:pPr>
            <a:r>
              <a:rPr lang="vi-VN" sz="2000" b="1" kern="1200" dirty="0">
                <a:solidFill>
                  <a:srgbClr val="202124"/>
                </a:solidFill>
                <a:latin typeface="Cambria" panose="02040503050406030204" pitchFamily="18" charset="0"/>
                <a:ea typeface="Cambria" panose="02040503050406030204" pitchFamily="18" charset="0"/>
              </a:rPr>
              <a:t>+ Đền thờ Nguyễn Công Trứ có tên là Truy Tư Tử, ở xã Quang Thiện, huyện Kim Sơn, tỉnh Ninh Bình. </a:t>
            </a:r>
          </a:p>
          <a:p>
            <a:pPr lvl="0" algn="just" defTabSz="685800">
              <a:buClrTx/>
            </a:pPr>
            <a:r>
              <a:rPr lang="vi-VN" sz="2000" b="1" kern="1200" dirty="0">
                <a:solidFill>
                  <a:srgbClr val="202124"/>
                </a:solidFill>
                <a:latin typeface="Cambria" panose="02040503050406030204" pitchFamily="18" charset="0"/>
                <a:ea typeface="Cambria" panose="02040503050406030204" pitchFamily="18" charset="0"/>
              </a:rPr>
              <a:t>+ Ngôi đền thờ làm từ ngôi nhà do chính Nguyễn Công Trứ xây dựng và đã ở đó một thời gian (Sinh từ). </a:t>
            </a:r>
          </a:p>
          <a:p>
            <a:pPr lvl="0" algn="just" defTabSz="685800">
              <a:buClrTx/>
            </a:pPr>
            <a:r>
              <a:rPr lang="vi-VN" sz="2000" b="1" kern="1200" dirty="0">
                <a:solidFill>
                  <a:srgbClr val="202124"/>
                </a:solidFill>
                <a:latin typeface="Cambria" panose="02040503050406030204" pitchFamily="18" charset="0"/>
                <a:ea typeface="Cambria" panose="02040503050406030204" pitchFamily="18" charset="0"/>
              </a:rPr>
              <a:t>+ Năm 1858, sau khi Nguyễn Công Trứ mất, nhân dân huyện Kim Sơn xây dựng thêm Tiền đường, Sinh từ trở thành Chính cung và từ đó Sinh từ cũng được đổi tên là Truy Tư Từ. </a:t>
            </a:r>
          </a:p>
          <a:p>
            <a:pPr lvl="0" algn="just" defTabSz="685800">
              <a:buClrTx/>
            </a:pPr>
            <a:r>
              <a:rPr lang="vi-VN" sz="2000" b="1" kern="1200" dirty="0">
                <a:solidFill>
                  <a:srgbClr val="202124"/>
                </a:solidFill>
                <a:latin typeface="Cambria" panose="02040503050406030204" pitchFamily="18" charset="0"/>
                <a:ea typeface="Cambria" panose="02040503050406030204" pitchFamily="18" charset="0"/>
              </a:rPr>
              <a:t>+ Đền được công nhận là Di tích lịch sử văn hoá cấp quốc gia năm 1992.</a:t>
            </a:r>
          </a:p>
        </p:txBody>
      </p:sp>
    </p:spTree>
    <p:extLst>
      <p:ext uri="{BB962C8B-B14F-4D97-AF65-F5344CB8AC3E}">
        <p14:creationId xmlns:p14="http://schemas.microsoft.com/office/powerpoint/2010/main" val="34315942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56103" y="228414"/>
            <a:ext cx="8797771" cy="4802820"/>
          </a:xfrm>
          <a:custGeom>
            <a:avLst/>
            <a:gdLst>
              <a:gd name="connsiteX0" fmla="*/ 0 w 8797771"/>
              <a:gd name="connsiteY0" fmla="*/ 0 h 4802820"/>
              <a:gd name="connsiteX1" fmla="*/ 8797771 w 8797771"/>
              <a:gd name="connsiteY1" fmla="*/ 0 h 4802820"/>
              <a:gd name="connsiteX2" fmla="*/ 8797771 w 8797771"/>
              <a:gd name="connsiteY2" fmla="*/ 4802820 h 4802820"/>
              <a:gd name="connsiteX3" fmla="*/ 0 w 8797771"/>
              <a:gd name="connsiteY3" fmla="*/ 4802820 h 4802820"/>
              <a:gd name="connsiteX4" fmla="*/ 0 w 8797771"/>
              <a:gd name="connsiteY4" fmla="*/ 0 h 480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02820" fill="none" extrusionOk="0">
                <a:moveTo>
                  <a:pt x="0" y="0"/>
                </a:moveTo>
                <a:cubicBezTo>
                  <a:pt x="2094949" y="-133017"/>
                  <a:pt x="7906712" y="-123057"/>
                  <a:pt x="8797771" y="0"/>
                </a:cubicBezTo>
                <a:cubicBezTo>
                  <a:pt x="8725090" y="1172697"/>
                  <a:pt x="8766994" y="4235245"/>
                  <a:pt x="8797771" y="4802820"/>
                </a:cubicBezTo>
                <a:cubicBezTo>
                  <a:pt x="4419761" y="4800619"/>
                  <a:pt x="1712708" y="4673049"/>
                  <a:pt x="0" y="4802820"/>
                </a:cubicBezTo>
                <a:cubicBezTo>
                  <a:pt x="62819" y="3653679"/>
                  <a:pt x="-160207" y="1972592"/>
                  <a:pt x="0" y="0"/>
                </a:cubicBezTo>
                <a:close/>
              </a:path>
              <a:path w="8797771" h="4802820" stroke="0" extrusionOk="0">
                <a:moveTo>
                  <a:pt x="0" y="0"/>
                </a:moveTo>
                <a:cubicBezTo>
                  <a:pt x="2415461" y="-157587"/>
                  <a:pt x="7583259" y="-63908"/>
                  <a:pt x="8797771" y="0"/>
                </a:cubicBezTo>
                <a:cubicBezTo>
                  <a:pt x="8628362" y="2220647"/>
                  <a:pt x="8629629" y="3935784"/>
                  <a:pt x="8797771" y="4802820"/>
                </a:cubicBezTo>
                <a:cubicBezTo>
                  <a:pt x="5142762" y="4701822"/>
                  <a:pt x="1400928" y="4923876"/>
                  <a:pt x="0" y="4802820"/>
                </a:cubicBezTo>
                <a:cubicBezTo>
                  <a:pt x="-124967" y="2599461"/>
                  <a:pt x="-10970" y="2059856"/>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pic>
        <p:nvPicPr>
          <p:cNvPr id="6" name="Picture 5" descr="A logo with a black background&#10;&#10;Description automatically generated">
            <a:extLst>
              <a:ext uri="{FF2B5EF4-FFF2-40B4-BE49-F238E27FC236}">
                <a16:creationId xmlns:a16="http://schemas.microsoft.com/office/drawing/2014/main" id="{DC44B7EB-07F1-D83B-4A2F-845E845C23CC}"/>
              </a:ext>
            </a:extLst>
          </p:cNvPr>
          <p:cNvPicPr>
            <a:picLocks noChangeAspect="1"/>
          </p:cNvPicPr>
          <p:nvPr/>
        </p:nvPicPr>
        <p:blipFill>
          <a:blip r:embed="rId4"/>
          <a:stretch>
            <a:fillRect/>
          </a:stretch>
        </p:blipFill>
        <p:spPr>
          <a:xfrm>
            <a:off x="1775432" y="892970"/>
            <a:ext cx="6046133" cy="4672012"/>
          </a:xfrm>
          <a:prstGeom prst="rect">
            <a:avLst/>
          </a:prstGeom>
        </p:spPr>
      </p:pic>
    </p:spTree>
    <p:extLst>
      <p:ext uri="{BB962C8B-B14F-4D97-AF65-F5344CB8AC3E}">
        <p14:creationId xmlns:p14="http://schemas.microsoft.com/office/powerpoint/2010/main" val="19507659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56103" y="228414"/>
            <a:ext cx="8797771" cy="4802820"/>
          </a:xfrm>
          <a:custGeom>
            <a:avLst/>
            <a:gdLst>
              <a:gd name="connsiteX0" fmla="*/ 0 w 8797771"/>
              <a:gd name="connsiteY0" fmla="*/ 0 h 4802820"/>
              <a:gd name="connsiteX1" fmla="*/ 8797771 w 8797771"/>
              <a:gd name="connsiteY1" fmla="*/ 0 h 4802820"/>
              <a:gd name="connsiteX2" fmla="*/ 8797771 w 8797771"/>
              <a:gd name="connsiteY2" fmla="*/ 4802820 h 4802820"/>
              <a:gd name="connsiteX3" fmla="*/ 0 w 8797771"/>
              <a:gd name="connsiteY3" fmla="*/ 4802820 h 4802820"/>
              <a:gd name="connsiteX4" fmla="*/ 0 w 8797771"/>
              <a:gd name="connsiteY4" fmla="*/ 0 h 4802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02820" fill="none" extrusionOk="0">
                <a:moveTo>
                  <a:pt x="0" y="0"/>
                </a:moveTo>
                <a:cubicBezTo>
                  <a:pt x="2094949" y="-133017"/>
                  <a:pt x="7906712" y="-123057"/>
                  <a:pt x="8797771" y="0"/>
                </a:cubicBezTo>
                <a:cubicBezTo>
                  <a:pt x="8725090" y="1172697"/>
                  <a:pt x="8766994" y="4235245"/>
                  <a:pt x="8797771" y="4802820"/>
                </a:cubicBezTo>
                <a:cubicBezTo>
                  <a:pt x="4419761" y="4800619"/>
                  <a:pt x="1712708" y="4673049"/>
                  <a:pt x="0" y="4802820"/>
                </a:cubicBezTo>
                <a:cubicBezTo>
                  <a:pt x="62819" y="3653679"/>
                  <a:pt x="-160207" y="1972592"/>
                  <a:pt x="0" y="0"/>
                </a:cubicBezTo>
                <a:close/>
              </a:path>
              <a:path w="8797771" h="4802820" stroke="0" extrusionOk="0">
                <a:moveTo>
                  <a:pt x="0" y="0"/>
                </a:moveTo>
                <a:cubicBezTo>
                  <a:pt x="2415461" y="-157587"/>
                  <a:pt x="7583259" y="-63908"/>
                  <a:pt x="8797771" y="0"/>
                </a:cubicBezTo>
                <a:cubicBezTo>
                  <a:pt x="8628362" y="2220647"/>
                  <a:pt x="8629629" y="3935784"/>
                  <a:pt x="8797771" y="4802820"/>
                </a:cubicBezTo>
                <a:cubicBezTo>
                  <a:pt x="5142762" y="4701822"/>
                  <a:pt x="1400928" y="4923876"/>
                  <a:pt x="0" y="4802820"/>
                </a:cubicBezTo>
                <a:cubicBezTo>
                  <a:pt x="-124967" y="2599461"/>
                  <a:pt x="-10970" y="2059856"/>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pic>
        <p:nvPicPr>
          <p:cNvPr id="6" name="Picture 5" descr="A neon colored word on a black background&#10;&#10;Description automatically generated">
            <a:extLst>
              <a:ext uri="{FF2B5EF4-FFF2-40B4-BE49-F238E27FC236}">
                <a16:creationId xmlns:a16="http://schemas.microsoft.com/office/drawing/2014/main" id="{F53D446F-AD52-AFC5-75F5-DE675FA02ABF}"/>
              </a:ext>
            </a:extLst>
          </p:cNvPr>
          <p:cNvPicPr>
            <a:picLocks noChangeAspect="1"/>
          </p:cNvPicPr>
          <p:nvPr/>
        </p:nvPicPr>
        <p:blipFill>
          <a:blip r:embed="rId4"/>
          <a:stretch>
            <a:fillRect/>
          </a:stretch>
        </p:blipFill>
        <p:spPr>
          <a:xfrm>
            <a:off x="1857231" y="1557338"/>
            <a:ext cx="5286520" cy="1797048"/>
          </a:xfrm>
          <a:prstGeom prst="rect">
            <a:avLst/>
          </a:prstGeom>
        </p:spPr>
      </p:pic>
    </p:spTree>
    <p:extLst>
      <p:ext uri="{BB962C8B-B14F-4D97-AF65-F5344CB8AC3E}">
        <p14:creationId xmlns:p14="http://schemas.microsoft.com/office/powerpoint/2010/main" val="27210617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pPr defTabSz="457223">
              <a:buClrTx/>
            </a:pPr>
            <a:endParaRPr lang="en-US" sz="900" kern="1200">
              <a:solidFill>
                <a:prstClr val="black"/>
              </a:solidFill>
              <a:latin typeface="Calibri"/>
              <a:ea typeface="+mn-ea"/>
              <a:cs typeface="+mn-cs"/>
            </a:endParaRPr>
          </a:p>
        </p:txBody>
      </p:sp>
      <p:sp>
        <p:nvSpPr>
          <p:cNvPr id="4" name="Freeform 4"/>
          <p:cNvSpPr/>
          <p:nvPr/>
        </p:nvSpPr>
        <p:spPr>
          <a:xfrm rot="1366441" flipH="1">
            <a:off x="-132081" y="2630204"/>
            <a:ext cx="1073564" cy="2399026"/>
          </a:xfrm>
          <a:custGeom>
            <a:avLst/>
            <a:gdLst/>
            <a:ahLst/>
            <a:cxnLst/>
            <a:rect l="l" t="t" r="r" b="b"/>
            <a:pathLst>
              <a:path w="2147128" h="4798051">
                <a:moveTo>
                  <a:pt x="2147128" y="0"/>
                </a:moveTo>
                <a:lnTo>
                  <a:pt x="0" y="0"/>
                </a:lnTo>
                <a:lnTo>
                  <a:pt x="0" y="4798051"/>
                </a:lnTo>
                <a:lnTo>
                  <a:pt x="2147128" y="4798051"/>
                </a:lnTo>
                <a:lnTo>
                  <a:pt x="2147128" y="0"/>
                </a:lnTo>
                <a:close/>
              </a:path>
            </a:pathLst>
          </a:custGeom>
          <a:blipFill>
            <a:blip r:embed="rId3"/>
            <a:stretch>
              <a:fillRect/>
            </a:stretch>
          </a:blipFill>
        </p:spPr>
        <p:txBody>
          <a:bodyPr/>
          <a:lstStyle/>
          <a:p>
            <a:pPr defTabSz="457223">
              <a:buClrTx/>
            </a:pPr>
            <a:endParaRPr lang="en-US" sz="900" kern="1200">
              <a:solidFill>
                <a:prstClr val="black"/>
              </a:solidFill>
              <a:latin typeface="Calibri"/>
              <a:ea typeface="+mn-ea"/>
              <a:cs typeface="+mn-cs"/>
            </a:endParaRPr>
          </a:p>
        </p:txBody>
      </p:sp>
      <p:sp>
        <p:nvSpPr>
          <p:cNvPr id="8" name="Freeform 8"/>
          <p:cNvSpPr/>
          <p:nvPr/>
        </p:nvSpPr>
        <p:spPr>
          <a:xfrm rot="-2381061">
            <a:off x="8293730" y="3001595"/>
            <a:ext cx="1073564" cy="2399026"/>
          </a:xfrm>
          <a:custGeom>
            <a:avLst/>
            <a:gdLst/>
            <a:ahLst/>
            <a:cxnLst/>
            <a:rect l="l" t="t" r="r" b="b"/>
            <a:pathLst>
              <a:path w="2147128" h="4798051">
                <a:moveTo>
                  <a:pt x="0" y="0"/>
                </a:moveTo>
                <a:lnTo>
                  <a:pt x="2147128" y="0"/>
                </a:lnTo>
                <a:lnTo>
                  <a:pt x="2147128" y="4798050"/>
                </a:lnTo>
                <a:lnTo>
                  <a:pt x="0" y="4798050"/>
                </a:lnTo>
                <a:lnTo>
                  <a:pt x="0" y="0"/>
                </a:lnTo>
                <a:close/>
              </a:path>
            </a:pathLst>
          </a:custGeom>
          <a:blipFill>
            <a:blip r:embed="rId3"/>
            <a:stretch>
              <a:fillRect/>
            </a:stretch>
          </a:blipFill>
        </p:spPr>
        <p:txBody>
          <a:bodyPr/>
          <a:lstStyle/>
          <a:p>
            <a:pPr defTabSz="457223">
              <a:buClrTx/>
            </a:pPr>
            <a:endParaRPr lang="en-US" sz="900" kern="1200">
              <a:solidFill>
                <a:prstClr val="black"/>
              </a:solidFill>
              <a:latin typeface="Calibri"/>
              <a:ea typeface="+mn-ea"/>
              <a:cs typeface="+mn-cs"/>
            </a:endParaRPr>
          </a:p>
        </p:txBody>
      </p:sp>
      <p:sp>
        <p:nvSpPr>
          <p:cNvPr id="12" name="Freeform 12"/>
          <p:cNvSpPr/>
          <p:nvPr/>
        </p:nvSpPr>
        <p:spPr>
          <a:xfrm rot="9179013" flipH="1">
            <a:off x="3550147" y="-1298307"/>
            <a:ext cx="1073564" cy="2399026"/>
          </a:xfrm>
          <a:custGeom>
            <a:avLst/>
            <a:gdLst/>
            <a:ahLst/>
            <a:cxnLst/>
            <a:rect l="l" t="t" r="r" b="b"/>
            <a:pathLst>
              <a:path w="2147128" h="4798051">
                <a:moveTo>
                  <a:pt x="2147127" y="0"/>
                </a:moveTo>
                <a:lnTo>
                  <a:pt x="0" y="0"/>
                </a:lnTo>
                <a:lnTo>
                  <a:pt x="0" y="4798050"/>
                </a:lnTo>
                <a:lnTo>
                  <a:pt x="2147127" y="4798050"/>
                </a:lnTo>
                <a:lnTo>
                  <a:pt x="2147127" y="0"/>
                </a:lnTo>
                <a:close/>
              </a:path>
            </a:pathLst>
          </a:custGeom>
          <a:blipFill>
            <a:blip r:embed="rId3"/>
            <a:stretch>
              <a:fillRect/>
            </a:stretch>
          </a:blipFill>
        </p:spPr>
        <p:txBody>
          <a:bodyPr/>
          <a:lstStyle/>
          <a:p>
            <a:pPr defTabSz="457223">
              <a:buClrTx/>
            </a:pPr>
            <a:endParaRPr lang="en-US" sz="900" kern="1200">
              <a:solidFill>
                <a:prstClr val="black"/>
              </a:solidFill>
              <a:latin typeface="Calibri"/>
              <a:ea typeface="+mn-ea"/>
              <a:cs typeface="+mn-cs"/>
            </a:endParaRPr>
          </a:p>
        </p:txBody>
      </p:sp>
      <p:sp>
        <p:nvSpPr>
          <p:cNvPr id="18" name="TextBox 17">
            <a:extLst>
              <a:ext uri="{FF2B5EF4-FFF2-40B4-BE49-F238E27FC236}">
                <a16:creationId xmlns:a16="http://schemas.microsoft.com/office/drawing/2014/main" id="{B7684E5A-7CA5-FAAD-FEA8-0F37B814C336}"/>
              </a:ext>
            </a:extLst>
          </p:cNvPr>
          <p:cNvSpPr txBox="1"/>
          <p:nvPr/>
        </p:nvSpPr>
        <p:spPr>
          <a:xfrm>
            <a:off x="1334729" y="1585451"/>
            <a:ext cx="6238568" cy="1107996"/>
          </a:xfrm>
          <a:prstGeom prst="rect">
            <a:avLst/>
          </a:prstGeom>
          <a:noFill/>
        </p:spPr>
        <p:txBody>
          <a:bodyPr wrap="square" rtlCol="0">
            <a:spAutoFit/>
          </a:bodyPr>
          <a:lstStyle/>
          <a:p>
            <a:pPr algn="ctr" defTabSz="685800">
              <a:buClrTx/>
            </a:pPr>
            <a:r>
              <a:rPr lang="vi-VN" sz="3300" b="1" kern="1200" dirty="0">
                <a:solidFill>
                  <a:prstClr val="black"/>
                </a:solidFill>
                <a:latin typeface="Cambria" panose="02040503050406030204" pitchFamily="18" charset="0"/>
                <a:ea typeface="Cambria" panose="02040503050406030204" pitchFamily="18" charset="0"/>
                <a:cs typeface="+mn-cs"/>
              </a:rPr>
              <a:t>Hoạt động 1</a:t>
            </a:r>
            <a:r>
              <a:rPr lang="en-US" sz="3300" b="1" kern="1200" dirty="0">
                <a:solidFill>
                  <a:prstClr val="black"/>
                </a:solidFill>
                <a:latin typeface="Cambria" panose="02040503050406030204" pitchFamily="18" charset="0"/>
                <a:ea typeface="Cambria" panose="02040503050406030204" pitchFamily="18" charset="0"/>
                <a:cs typeface="+mn-cs"/>
              </a:rPr>
              <a:t>: </a:t>
            </a:r>
            <a:r>
              <a:rPr lang="vi-VN" sz="3300" b="1" kern="1200" dirty="0">
                <a:solidFill>
                  <a:prstClr val="black"/>
                </a:solidFill>
                <a:latin typeface="Cambria" panose="02040503050406030204" pitchFamily="18" charset="0"/>
                <a:ea typeface="Cambria" panose="02040503050406030204" pitchFamily="18" charset="0"/>
                <a:cs typeface="+mn-cs"/>
              </a:rPr>
              <a:t>Triều Nguyễn và công cuộc xây dựng đất nước.</a:t>
            </a:r>
            <a:endParaRPr lang="en-US" sz="3300" kern="1200" dirty="0">
              <a:solidFill>
                <a:prstClr val="black"/>
              </a:solidFill>
              <a:latin typeface="Cambria" panose="02040503050406030204" pitchFamily="18" charset="0"/>
              <a:ea typeface="Cambria" panose="02040503050406030204" pitchFamily="18" charset="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grpSp>
        <p:nvGrpSpPr>
          <p:cNvPr id="6" name="Group 5">
            <a:extLst>
              <a:ext uri="{FF2B5EF4-FFF2-40B4-BE49-F238E27FC236}">
                <a16:creationId xmlns:a16="http://schemas.microsoft.com/office/drawing/2014/main" id="{A1D1CEA5-991D-7C66-2461-BCF7E69FDB82}"/>
              </a:ext>
            </a:extLst>
          </p:cNvPr>
          <p:cNvGrpSpPr/>
          <p:nvPr/>
        </p:nvGrpSpPr>
        <p:grpSpPr>
          <a:xfrm>
            <a:off x="1379035" y="57186"/>
            <a:ext cx="6679580" cy="641624"/>
            <a:chOff x="3317309" y="3496366"/>
            <a:chExt cx="5960444" cy="769039"/>
          </a:xfrm>
          <a:solidFill>
            <a:srgbClr val="C5F6C5"/>
          </a:solidFill>
        </p:grpSpPr>
        <p:sp>
          <p:nvSpPr>
            <p:cNvPr id="7" name="Rounded Rectangle 19">
              <a:extLst>
                <a:ext uri="{FF2B5EF4-FFF2-40B4-BE49-F238E27FC236}">
                  <a16:creationId xmlns:a16="http://schemas.microsoft.com/office/drawing/2014/main" id="{7292C98A-B032-E9F1-775F-B920CB377E43}"/>
                </a:ext>
              </a:extLst>
            </p:cNvPr>
            <p:cNvSpPr/>
            <p:nvPr/>
          </p:nvSpPr>
          <p:spPr>
            <a:xfrm>
              <a:off x="3357823" y="3496366"/>
              <a:ext cx="5919930" cy="769039"/>
            </a:xfrm>
            <a:prstGeom prst="roundRect">
              <a:avLst/>
            </a:prstGeom>
            <a:grp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a:extLst>
                <a:ext uri="{FF2B5EF4-FFF2-40B4-BE49-F238E27FC236}">
                  <a16:creationId xmlns:a16="http://schemas.microsoft.com/office/drawing/2014/main" id="{13AD6373-3A50-2BA8-0F09-A6FD0A6F4D64}"/>
                </a:ext>
              </a:extLst>
            </p:cNvPr>
            <p:cNvSpPr txBox="1"/>
            <p:nvPr/>
          </p:nvSpPr>
          <p:spPr>
            <a:xfrm>
              <a:off x="3317309" y="3559017"/>
              <a:ext cx="5840048" cy="461665"/>
            </a:xfrm>
            <a:prstGeom prst="rect">
              <a:avLst/>
            </a:prstGeom>
            <a:noFill/>
          </p:spPr>
          <p:txBody>
            <a:bodyPr wrap="square" rtlCol="0">
              <a:spAutoFit/>
            </a:bodyPr>
            <a:lstStyle/>
            <a:p>
              <a:pPr algn="ctr"/>
              <a:r>
                <a:rPr lang="vi-VN" sz="2400" b="1" dirty="0">
                  <a:latin typeface="Cambria" panose="02040503050406030204" pitchFamily="18" charset="0"/>
                  <a:ea typeface="Cambria" panose="02040503050406030204" pitchFamily="18" charset="0"/>
                </a:rPr>
                <a:t>a, Triều Nguyễn buổi đầu xây dựng đất nước</a:t>
              </a:r>
              <a:endParaRPr lang="en-US" sz="2400" b="1" dirty="0">
                <a:latin typeface="Cambria" panose="02040503050406030204" pitchFamily="18" charset="0"/>
                <a:ea typeface="Cambria" panose="02040503050406030204" pitchFamily="18" charset="0"/>
              </a:endParaRPr>
            </a:p>
          </p:txBody>
        </p:sp>
      </p:grpSp>
      <p:sp>
        <p:nvSpPr>
          <p:cNvPr id="9" name="TextBox 8">
            <a:extLst>
              <a:ext uri="{FF2B5EF4-FFF2-40B4-BE49-F238E27FC236}">
                <a16:creationId xmlns:a16="http://schemas.microsoft.com/office/drawing/2014/main" id="{8607DDCA-C252-F1BB-13A5-9E3E498180B3}"/>
              </a:ext>
            </a:extLst>
          </p:cNvPr>
          <p:cNvSpPr txBox="1"/>
          <p:nvPr/>
        </p:nvSpPr>
        <p:spPr>
          <a:xfrm>
            <a:off x="217078" y="1811198"/>
            <a:ext cx="3656112" cy="1569660"/>
          </a:xfrm>
          <a:prstGeom prst="rect">
            <a:avLst/>
          </a:prstGeom>
          <a:solidFill>
            <a:schemeClr val="accent2">
              <a:lumMod val="20000"/>
              <a:lumOff val="80000"/>
            </a:schemeClr>
          </a:solidFill>
        </p:spPr>
        <p:txBody>
          <a:bodyPr wrap="square">
            <a:spAutoFit/>
          </a:bodyPr>
          <a:lstStyle/>
          <a:p>
            <a:pPr lvl="0" algn="just"/>
            <a:r>
              <a:rPr lang="en-US" sz="2400" b="1" dirty="0">
                <a:solidFill>
                  <a:srgbClr val="202124"/>
                </a:solidFill>
                <a:latin typeface="Cambria" panose="02040503050406030204" pitchFamily="18" charset="0"/>
                <a:ea typeface="Cambria" panose="02040503050406030204" pitchFamily="18" charset="0"/>
              </a:rPr>
              <a:t>Đ</a:t>
            </a:r>
            <a:r>
              <a:rPr lang="vi-VN" sz="2400" b="1" dirty="0">
                <a:solidFill>
                  <a:srgbClr val="202124"/>
                </a:solidFill>
                <a:latin typeface="Cambria" panose="02040503050406030204" pitchFamily="18" charset="0"/>
                <a:ea typeface="Cambria" panose="02040503050406030204" pitchFamily="18" charset="0"/>
              </a:rPr>
              <a:t>ọc thông tin SGK tr.56, làm việc nhóm thực hiện yêu cầu: </a:t>
            </a:r>
            <a:r>
              <a:rPr lang="vi-VN" sz="2400" dirty="0">
                <a:solidFill>
                  <a:srgbClr val="202124"/>
                </a:solidFill>
                <a:latin typeface="Cambria" panose="02040503050406030204" pitchFamily="18" charset="0"/>
                <a:ea typeface="Cambria" panose="02040503050406030204" pitchFamily="18" charset="0"/>
              </a:rPr>
              <a:t>Nêu sự thành lập của Triều Nguyễn. </a:t>
            </a:r>
          </a:p>
        </p:txBody>
      </p:sp>
      <p:sp>
        <p:nvSpPr>
          <p:cNvPr id="12" name="TextBox 11">
            <a:extLst>
              <a:ext uri="{FF2B5EF4-FFF2-40B4-BE49-F238E27FC236}">
                <a16:creationId xmlns:a16="http://schemas.microsoft.com/office/drawing/2014/main" id="{3DE4A68D-3326-1850-7246-3916B869BF86}"/>
              </a:ext>
            </a:extLst>
          </p:cNvPr>
          <p:cNvSpPr txBox="1"/>
          <p:nvPr/>
        </p:nvSpPr>
        <p:spPr>
          <a:xfrm>
            <a:off x="4185424" y="877229"/>
            <a:ext cx="4765288" cy="4314001"/>
          </a:xfrm>
          <a:prstGeom prst="rect">
            <a:avLst/>
          </a:prstGeom>
          <a:noFill/>
        </p:spPr>
        <p:txBody>
          <a:bodyPr wrap="square" rtlCol="0">
            <a:spAutoFit/>
          </a:bodyPr>
          <a:lstStyle/>
          <a:p>
            <a:pPr algn="just" rtl="0">
              <a:spcBef>
                <a:spcPts val="0"/>
              </a:spcBef>
              <a:spcAft>
                <a:spcPts val="500"/>
              </a:spcAft>
            </a:pPr>
            <a:r>
              <a:rPr lang="vi-VN" sz="1800" b="0" i="0" u="none" strike="noStrike" dirty="0">
                <a:solidFill>
                  <a:srgbClr val="002060"/>
                </a:solidFill>
                <a:effectLst/>
                <a:latin typeface="Cambria" panose="02040503050406030204" pitchFamily="18" charset="0"/>
                <a:ea typeface="Cambria" panose="02040503050406030204" pitchFamily="18" charset="0"/>
              </a:rPr>
              <a:t>Năm 1802, sau khi đánh bại Triều Tây Sơn, Nguyễn Ánh lập ra Triều Nguyễn, định đô ở Phú Xuân (Huế), lấy niên hiệu là Gia Long. Các vua Triều Nguyễn đã từng bước củng cố bộ máy nhà nước, cải cách hành chính, thống nhất đất nước,...</a:t>
            </a:r>
            <a:endParaRPr lang="vi-VN"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1800" b="0" i="0" u="none" strike="noStrike" dirty="0">
                <a:solidFill>
                  <a:srgbClr val="002060"/>
                </a:solidFill>
                <a:effectLst/>
                <a:latin typeface="Cambria" panose="02040503050406030204" pitchFamily="18" charset="0"/>
                <a:ea typeface="Cambria" panose="02040503050406030204" pitchFamily="18" charset="0"/>
              </a:rPr>
              <a:t>Vua Gia Long ban hành bộ Hoàng Việt luật lệ nhằm củng cố trật tự xã hội. Trong những năm 1831 – 1832, vua Minh Mạng tiến hành cải cách hành chính, chia cả nước thành 30 tỉnh và 1 phủ.</a:t>
            </a:r>
            <a:endParaRPr lang="vi-VN"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1800" b="0" i="0" u="none" strike="noStrike" dirty="0">
                <a:solidFill>
                  <a:srgbClr val="002060"/>
                </a:solidFill>
                <a:effectLst/>
                <a:latin typeface="Cambria" panose="02040503050406030204" pitchFamily="18" charset="0"/>
                <a:ea typeface="Cambria" panose="02040503050406030204" pitchFamily="18" charset="0"/>
              </a:rPr>
              <a:t>Các vị vua Triều Nguyễn tiếp tục các hoạt động thực thi chủ quyền biển, đảo, đặc biệt là đối với quần đảo Hoàng Sa và quần đảo Trường Sa.</a:t>
            </a:r>
            <a:br>
              <a:rPr lang="vi-VN" dirty="0">
                <a:solidFill>
                  <a:srgbClr val="002060"/>
                </a:solidFill>
                <a:latin typeface="Cambria" panose="02040503050406030204" pitchFamily="18" charset="0"/>
                <a:ea typeface="Cambria" panose="02040503050406030204" pitchFamily="18" charset="0"/>
              </a:rPr>
            </a:br>
            <a:endParaRPr lang="en-US"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99350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D4CEFF-128C-221E-A630-5686E0DDABD2}"/>
              </a:ext>
            </a:extLst>
          </p:cNvPr>
          <p:cNvGrpSpPr/>
          <p:nvPr/>
        </p:nvGrpSpPr>
        <p:grpSpPr>
          <a:xfrm>
            <a:off x="514350" y="188952"/>
            <a:ext cx="8115300" cy="4889523"/>
            <a:chOff x="685800" y="521208"/>
            <a:chExt cx="10820400" cy="5535137"/>
          </a:xfrm>
        </p:grpSpPr>
        <p:grpSp>
          <p:nvGrpSpPr>
            <p:cNvPr id="2" name="Group 2"/>
            <p:cNvGrpSpPr/>
            <p:nvPr/>
          </p:nvGrpSpPr>
          <p:grpSpPr>
            <a:xfrm>
              <a:off x="685800" y="521208"/>
              <a:ext cx="10820400" cy="5535137"/>
              <a:chOff x="0" y="0"/>
              <a:chExt cx="21640800" cy="11070274"/>
            </a:xfrm>
          </p:grpSpPr>
          <p:grpSp>
            <p:nvGrpSpPr>
              <p:cNvPr id="3" name="Group 3"/>
              <p:cNvGrpSpPr/>
              <p:nvPr/>
            </p:nvGrpSpPr>
            <p:grpSpPr>
              <a:xfrm>
                <a:off x="1368062" y="1907071"/>
                <a:ext cx="19081623" cy="7355293"/>
                <a:chOff x="0" y="0"/>
                <a:chExt cx="9464596" cy="3648268"/>
              </a:xfrm>
            </p:grpSpPr>
            <p:sp>
              <p:nvSpPr>
                <p:cNvPr id="4" name="Freeform 4"/>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23">
                    <a:buClrTx/>
                    <a:defRPr/>
                  </a:pPr>
                  <a:endParaRPr lang="en-US" sz="900" kern="1200">
                    <a:solidFill>
                      <a:prstClr val="black"/>
                    </a:solidFill>
                    <a:latin typeface="Calibri"/>
                    <a:ea typeface="+mn-ea"/>
                    <a:cs typeface="+mn-cs"/>
                  </a:endParaRPr>
                </a:p>
              </p:txBody>
            </p:sp>
          </p:grpSp>
          <p:sp>
            <p:nvSpPr>
              <p:cNvPr id="5" name="AutoShape 5"/>
              <p:cNvSpPr/>
              <p:nvPr/>
            </p:nvSpPr>
            <p:spPr>
              <a:xfrm>
                <a:off x="1017755" y="1957871"/>
                <a:ext cx="19431930" cy="7183607"/>
              </a:xfrm>
              <a:prstGeom prst="rect">
                <a:avLst/>
              </a:prstGeom>
              <a:solidFill>
                <a:srgbClr val="DFD4BA"/>
              </a:solidFill>
            </p:spPr>
            <p:txBody>
              <a:bodyPr/>
              <a:lstStyle/>
              <a:p>
                <a:pPr defTabSz="457223">
                  <a:buClrTx/>
                  <a:defRPr/>
                </a:pPr>
                <a:endParaRPr lang="en-US" sz="900" kern="1200" dirty="0">
                  <a:solidFill>
                    <a:prstClr val="black"/>
                  </a:solidFill>
                  <a:latin typeface="Calibri"/>
                  <a:ea typeface="+mn-ea"/>
                  <a:cs typeface="+mn-cs"/>
                </a:endParaRPr>
              </a:p>
            </p:txBody>
          </p:sp>
          <p:sp>
            <p:nvSpPr>
              <p:cNvPr id="6" name="Freeform 6"/>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23">
                  <a:buClrTx/>
                  <a:defRPr/>
                </a:pPr>
                <a:endParaRPr lang="en-US" sz="900" kern="1200">
                  <a:solidFill>
                    <a:prstClr val="black"/>
                  </a:solidFill>
                  <a:latin typeface="Calibri"/>
                  <a:ea typeface="+mn-ea"/>
                  <a:cs typeface="+mn-cs"/>
                </a:endParaRPr>
              </a:p>
            </p:txBody>
          </p:sp>
          <p:sp>
            <p:nvSpPr>
              <p:cNvPr id="7" name="Freeform 7"/>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23">
                  <a:buClrTx/>
                  <a:defRPr/>
                </a:pPr>
                <a:endParaRPr lang="en-US" sz="900" kern="1200">
                  <a:solidFill>
                    <a:prstClr val="black"/>
                  </a:solidFill>
                  <a:latin typeface="Calibri"/>
                  <a:ea typeface="+mn-ea"/>
                  <a:cs typeface="+mn-cs"/>
                </a:endParaRPr>
              </a:p>
            </p:txBody>
          </p:sp>
        </p:grpSp>
        <p:sp>
          <p:nvSpPr>
            <p:cNvPr id="9" name="TextBox 8">
              <a:extLst>
                <a:ext uri="{FF2B5EF4-FFF2-40B4-BE49-F238E27FC236}">
                  <a16:creationId xmlns:a16="http://schemas.microsoft.com/office/drawing/2014/main" id="{09366D7D-E27D-1932-B5B6-1DB09FF8FCB5}"/>
                </a:ext>
              </a:extLst>
            </p:cNvPr>
            <p:cNvSpPr txBox="1"/>
            <p:nvPr/>
          </p:nvSpPr>
          <p:spPr>
            <a:xfrm>
              <a:off x="1400175" y="1812868"/>
              <a:ext cx="9229725" cy="3031214"/>
            </a:xfrm>
            <a:prstGeom prst="rect">
              <a:avLst/>
            </a:prstGeom>
            <a:noFill/>
          </p:spPr>
          <p:txBody>
            <a:bodyPr wrap="square" rtlCol="0">
              <a:spAutoFit/>
            </a:bodyPr>
            <a:lstStyle/>
            <a:p>
              <a:pPr algn="just" defTabSz="457223">
                <a:buClrTx/>
                <a:defRPr/>
              </a:pPr>
              <a:r>
                <a:rPr lang="vi-VN" sz="2400" kern="1200" dirty="0">
                  <a:solidFill>
                    <a:prstClr val="black"/>
                  </a:solidFill>
                  <a:latin typeface="Cambria" panose="02040503050406030204" pitchFamily="18" charset="0"/>
                  <a:ea typeface="Cambria" panose="02040503050406030204" pitchFamily="18" charset="0"/>
                  <a:cs typeface="+mn-cs"/>
                </a:rPr>
                <a:t>+ Năm 1802, sau khi đánh bại Triều Tây Sơn, Nguyễn Ánh lập ra Triều Nguyễn. </a:t>
              </a:r>
            </a:p>
            <a:p>
              <a:pPr algn="just" defTabSz="457223">
                <a:buClrTx/>
                <a:defRPr/>
              </a:pPr>
              <a:r>
                <a:rPr lang="vi-VN" sz="2400" kern="1200" dirty="0">
                  <a:solidFill>
                    <a:prstClr val="black"/>
                  </a:solidFill>
                  <a:latin typeface="Cambria" panose="02040503050406030204" pitchFamily="18" charset="0"/>
                  <a:ea typeface="Cambria" panose="02040503050406030204" pitchFamily="18" charset="0"/>
                  <a:cs typeface="+mn-cs"/>
                </a:rPr>
                <a:t>+ Định đô ở Phú Xuân (Huế) lấy niên hiệu là Gia Long.</a:t>
              </a:r>
            </a:p>
            <a:p>
              <a:pPr algn="just" defTabSz="457223">
                <a:buClrTx/>
                <a:defRPr/>
              </a:pPr>
              <a:r>
                <a:rPr lang="vi-VN" sz="2400" kern="1200" dirty="0">
                  <a:solidFill>
                    <a:prstClr val="black"/>
                  </a:solidFill>
                  <a:latin typeface="Cambria" panose="02040503050406030204" pitchFamily="18" charset="0"/>
                  <a:ea typeface="Cambria" panose="02040503050406030204" pitchFamily="18" charset="0"/>
                  <a:cs typeface="+mn-cs"/>
                </a:rPr>
                <a:t>+ Các vua Triều Nguyễn đã từng bước củng cố bộ máy nhà nước, cải cách hành chính, thống nhất đất nước...</a:t>
              </a:r>
            </a:p>
          </p:txBody>
        </p:sp>
      </p:grpSp>
      <p:pic>
        <p:nvPicPr>
          <p:cNvPr id="15" name="Picture 14" descr="A close up of a logo&#10;&#10;Description automatically generated">
            <a:extLst>
              <a:ext uri="{FF2B5EF4-FFF2-40B4-BE49-F238E27FC236}">
                <a16:creationId xmlns:a16="http://schemas.microsoft.com/office/drawing/2014/main" id="{20A339CE-611D-2246-83F8-77C4F43BC743}"/>
              </a:ext>
            </a:extLst>
          </p:cNvPr>
          <p:cNvPicPr>
            <a:picLocks noChangeAspect="1"/>
          </p:cNvPicPr>
          <p:nvPr/>
        </p:nvPicPr>
        <p:blipFill>
          <a:blip r:embed="rId4"/>
          <a:stretch>
            <a:fillRect/>
          </a:stretch>
        </p:blipFill>
        <p:spPr>
          <a:xfrm>
            <a:off x="3081801" y="71437"/>
            <a:ext cx="3100609" cy="893721"/>
          </a:xfrm>
          <a:prstGeom prst="rect">
            <a:avLst/>
          </a:prstGeom>
        </p:spPr>
      </p:pic>
    </p:spTree>
    <p:extLst>
      <p:ext uri="{BB962C8B-B14F-4D97-AF65-F5344CB8AC3E}">
        <p14:creationId xmlns:p14="http://schemas.microsoft.com/office/powerpoint/2010/main" val="121283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pic>
        <p:nvPicPr>
          <p:cNvPr id="18" name="Picture 17">
            <a:extLst>
              <a:ext uri="{FF2B5EF4-FFF2-40B4-BE49-F238E27FC236}">
                <a16:creationId xmlns:a16="http://schemas.microsoft.com/office/drawing/2014/main" id="{B608F3A8-3E64-D9D0-7BC0-08E0F4C20531}"/>
              </a:ext>
            </a:extLst>
          </p:cNvPr>
          <p:cNvPicPr>
            <a:picLocks noChangeAspect="1"/>
          </p:cNvPicPr>
          <p:nvPr/>
        </p:nvPicPr>
        <p:blipFill>
          <a:blip r:embed="rId4"/>
          <a:stretch>
            <a:fillRect/>
          </a:stretch>
        </p:blipFill>
        <p:spPr>
          <a:xfrm>
            <a:off x="603726" y="317024"/>
            <a:ext cx="2903082" cy="3754914"/>
          </a:xfrm>
          <a:prstGeom prst="rect">
            <a:avLst/>
          </a:prstGeom>
        </p:spPr>
      </p:pic>
      <p:sp>
        <p:nvSpPr>
          <p:cNvPr id="19" name="TextBox 18">
            <a:extLst>
              <a:ext uri="{FF2B5EF4-FFF2-40B4-BE49-F238E27FC236}">
                <a16:creationId xmlns:a16="http://schemas.microsoft.com/office/drawing/2014/main" id="{09C04E8C-1494-1AAF-9D93-1B1993D3F2A8}"/>
              </a:ext>
            </a:extLst>
          </p:cNvPr>
          <p:cNvSpPr txBox="1"/>
          <p:nvPr/>
        </p:nvSpPr>
        <p:spPr>
          <a:xfrm>
            <a:off x="792956" y="4150518"/>
            <a:ext cx="2643188"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Vua</a:t>
            </a:r>
            <a:r>
              <a:rPr lang="en-US" sz="2800" b="1" dirty="0">
                <a:latin typeface="Cambria" panose="02040503050406030204" pitchFamily="18" charset="0"/>
                <a:ea typeface="Cambria" panose="02040503050406030204" pitchFamily="18" charset="0"/>
              </a:rPr>
              <a:t> Gia Long</a:t>
            </a:r>
          </a:p>
        </p:txBody>
      </p:sp>
      <p:sp>
        <p:nvSpPr>
          <p:cNvPr id="20" name="TextBox 19">
            <a:extLst>
              <a:ext uri="{FF2B5EF4-FFF2-40B4-BE49-F238E27FC236}">
                <a16:creationId xmlns:a16="http://schemas.microsoft.com/office/drawing/2014/main" id="{49EAAB9F-3EBC-C55E-E61C-4186969032D6}"/>
              </a:ext>
            </a:extLst>
          </p:cNvPr>
          <p:cNvSpPr txBox="1"/>
          <p:nvPr/>
        </p:nvSpPr>
        <p:spPr>
          <a:xfrm>
            <a:off x="3881820" y="1153973"/>
            <a:ext cx="4604955" cy="2677656"/>
          </a:xfrm>
          <a:prstGeom prst="rect">
            <a:avLst/>
          </a:prstGeom>
          <a:solidFill>
            <a:schemeClr val="accent2">
              <a:lumMod val="20000"/>
              <a:lumOff val="80000"/>
            </a:schemeClr>
          </a:solidFill>
        </p:spPr>
        <p:txBody>
          <a:bodyPr wrap="square">
            <a:spAutoFit/>
          </a:bodyPr>
          <a:lstStyle/>
          <a:p>
            <a:pPr lvl="0" algn="just"/>
            <a:r>
              <a:rPr lang="en-US" sz="2800" b="1" dirty="0">
                <a:solidFill>
                  <a:srgbClr val="202124"/>
                </a:solidFill>
                <a:latin typeface="Cambria" panose="02040503050406030204" pitchFamily="18" charset="0"/>
                <a:ea typeface="Cambria" panose="02040503050406030204" pitchFamily="18" charset="0"/>
              </a:rPr>
              <a:t>Trong </a:t>
            </a:r>
            <a:r>
              <a:rPr lang="en-US" sz="2800" b="1" dirty="0" err="1">
                <a:solidFill>
                  <a:srgbClr val="202124"/>
                </a:solidFill>
                <a:latin typeface="Cambria" panose="02040503050406030204" pitchFamily="18" charset="0"/>
                <a:ea typeface="Cambria" panose="02040503050406030204" pitchFamily="18" charset="0"/>
              </a:rPr>
              <a:t>hình</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là</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vua</a:t>
            </a:r>
            <a:r>
              <a:rPr lang="en-US" sz="2800" b="1" dirty="0">
                <a:solidFill>
                  <a:srgbClr val="202124"/>
                </a:solidFill>
                <a:latin typeface="Cambria" panose="02040503050406030204" pitchFamily="18" charset="0"/>
                <a:ea typeface="Cambria" panose="02040503050406030204" pitchFamily="18" charset="0"/>
              </a:rPr>
              <a:t> Gia Long – </a:t>
            </a:r>
            <a:r>
              <a:rPr lang="en-US" sz="2800" b="1" dirty="0" err="1">
                <a:solidFill>
                  <a:srgbClr val="202124"/>
                </a:solidFill>
                <a:latin typeface="Cambria" panose="02040503050406030204" pitchFamily="18" charset="0"/>
                <a:ea typeface="Cambria" panose="02040503050406030204" pitchFamily="18" charset="0"/>
              </a:rPr>
              <a:t>vị</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vua</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sáng</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lập</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ra</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Triều</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Nguyễn</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triều</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đại</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quân</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chủ</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cuối</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cùng</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trong</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lịch</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sử</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Việt</a:t>
            </a:r>
            <a:r>
              <a:rPr lang="en-US" sz="2800" b="1" dirty="0">
                <a:solidFill>
                  <a:srgbClr val="202124"/>
                </a:solidFill>
                <a:latin typeface="Cambria" panose="02040503050406030204" pitchFamily="18" charset="0"/>
                <a:ea typeface="Cambria" panose="02040503050406030204" pitchFamily="18" charset="0"/>
              </a:rPr>
              <a:t> Nam. </a:t>
            </a:r>
            <a:r>
              <a:rPr lang="en-US" sz="2800" b="1" dirty="0" err="1">
                <a:solidFill>
                  <a:srgbClr val="202124"/>
                </a:solidFill>
                <a:latin typeface="Cambria" panose="02040503050406030204" pitchFamily="18" charset="0"/>
                <a:ea typeface="Cambria" panose="02040503050406030204" pitchFamily="18" charset="0"/>
              </a:rPr>
              <a:t>Ông</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trị</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vì</a:t>
            </a:r>
            <a:r>
              <a:rPr lang="en-US" sz="2800" b="1" dirty="0">
                <a:solidFill>
                  <a:srgbClr val="202124"/>
                </a:solidFill>
                <a:latin typeface="Cambria" panose="02040503050406030204" pitchFamily="18" charset="0"/>
                <a:ea typeface="Cambria" panose="02040503050406030204" pitchFamily="18" charset="0"/>
              </a:rPr>
              <a:t> </a:t>
            </a:r>
            <a:r>
              <a:rPr lang="en-US" sz="2800" b="1" dirty="0" err="1">
                <a:solidFill>
                  <a:srgbClr val="202124"/>
                </a:solidFill>
                <a:latin typeface="Cambria" panose="02040503050406030204" pitchFamily="18" charset="0"/>
                <a:ea typeface="Cambria" panose="02040503050406030204" pitchFamily="18" charset="0"/>
              </a:rPr>
              <a:t>từ</a:t>
            </a:r>
            <a:r>
              <a:rPr lang="en-US" sz="2800" b="1" dirty="0">
                <a:solidFill>
                  <a:srgbClr val="202124"/>
                </a:solidFill>
                <a:latin typeface="Cambria" panose="02040503050406030204" pitchFamily="18" charset="0"/>
                <a:ea typeface="Cambria" panose="02040503050406030204" pitchFamily="18" charset="0"/>
              </a:rPr>
              <a:t> 1802 </a:t>
            </a:r>
            <a:r>
              <a:rPr lang="en-US" sz="2800" b="1" dirty="0" err="1">
                <a:solidFill>
                  <a:srgbClr val="202124"/>
                </a:solidFill>
                <a:latin typeface="Cambria" panose="02040503050406030204" pitchFamily="18" charset="0"/>
                <a:ea typeface="Cambria" panose="02040503050406030204" pitchFamily="18" charset="0"/>
              </a:rPr>
              <a:t>đến</a:t>
            </a:r>
            <a:r>
              <a:rPr lang="en-US" sz="2800" b="1" dirty="0">
                <a:solidFill>
                  <a:srgbClr val="202124"/>
                </a:solidFill>
                <a:latin typeface="Cambria" panose="02040503050406030204" pitchFamily="18" charset="0"/>
                <a:ea typeface="Cambria" panose="02040503050406030204" pitchFamily="18" charset="0"/>
              </a:rPr>
              <a:t> 1820. </a:t>
            </a:r>
            <a:endParaRPr lang="vi-VN" sz="2800" dirty="0">
              <a:solidFill>
                <a:srgbClr val="202124"/>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98762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pic>
        <p:nvPicPr>
          <p:cNvPr id="10" name="Picture 11" descr="trong-dong-3">
            <a:extLst>
              <a:ext uri="{FF2B5EF4-FFF2-40B4-BE49-F238E27FC236}">
                <a16:creationId xmlns:a16="http://schemas.microsoft.com/office/drawing/2014/main" id="{C81839BB-B1EE-4B48-9665-DEA1A63A609D}"/>
              </a:ext>
            </a:extLst>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054441" y="54191"/>
            <a:ext cx="5035118" cy="50351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CA133705-783C-2723-EEF8-C1804989B581}"/>
              </a:ext>
            </a:extLst>
          </p:cNvPr>
          <p:cNvSpPr txBox="1"/>
          <p:nvPr/>
        </p:nvSpPr>
        <p:spPr>
          <a:xfrm>
            <a:off x="878681" y="1607344"/>
            <a:ext cx="7493794" cy="830997"/>
          </a:xfrm>
          <a:prstGeom prst="rect">
            <a:avLst/>
          </a:prstGeom>
          <a:noFill/>
        </p:spPr>
        <p:txBody>
          <a:bodyPr wrap="square" rtlCol="0">
            <a:spAutoFit/>
          </a:bodyPr>
          <a:lstStyle/>
          <a:p>
            <a:pPr algn="ctr"/>
            <a:r>
              <a:rPr lang="en-US" sz="2400" dirty="0" err="1"/>
              <a:t>Xem</a:t>
            </a:r>
            <a:r>
              <a:rPr lang="en-US" sz="2400" dirty="0"/>
              <a:t> video </a:t>
            </a:r>
            <a:r>
              <a:rPr lang="en-US" sz="2400" dirty="0" err="1"/>
              <a:t>về</a:t>
            </a:r>
            <a:r>
              <a:rPr lang="en-US" sz="2400" dirty="0"/>
              <a:t> </a:t>
            </a:r>
            <a:r>
              <a:rPr lang="en-US" sz="2400" dirty="0" err="1"/>
              <a:t>vua</a:t>
            </a:r>
            <a:r>
              <a:rPr lang="en-US" sz="2400" dirty="0"/>
              <a:t> Gia Long</a:t>
            </a:r>
          </a:p>
          <a:p>
            <a:pPr algn="ctr"/>
            <a:r>
              <a:rPr lang="en-US" sz="2400" dirty="0">
                <a:hlinkClick r:id="rId4"/>
              </a:rPr>
              <a:t>https://www.youtube.com/watch?v=eLu2xKjVB9o</a:t>
            </a:r>
            <a:endParaRPr lang="en-US" sz="2400" dirty="0"/>
          </a:p>
        </p:txBody>
      </p:sp>
    </p:spTree>
    <p:extLst>
      <p:ext uri="{BB962C8B-B14F-4D97-AF65-F5344CB8AC3E}">
        <p14:creationId xmlns:p14="http://schemas.microsoft.com/office/powerpoint/2010/main" val="9006860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10"/>
                                        </p:tgtEl>
                                        <p:attrNameLst>
                                          <p:attrName>r</p:attrName>
                                        </p:attrNameLst>
                                      </p:cBhvr>
                                    </p:animRot>
                                  </p:childTnLst>
                                </p:cTn>
                              </p:par>
                              <p:par>
                                <p:cTn id="7" presetID="16" presetClass="entr" presetSubtype="37"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arn(outVertical)">
                                      <p:cBhvr>
                                        <p:cTn id="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0A2B12-4B06-4C01-956B-C8899A0067AF}"/>
              </a:ext>
            </a:extLst>
          </p:cNvPr>
          <p:cNvPicPr>
            <a:picLocks noChangeAspect="1"/>
          </p:cNvPicPr>
          <p:nvPr/>
        </p:nvPicPr>
        <p:blipFill>
          <a:blip r:embed="rId2"/>
          <a:stretch>
            <a:fillRect/>
          </a:stretch>
        </p:blipFill>
        <p:spPr>
          <a:xfrm>
            <a:off x="0" y="1"/>
            <a:ext cx="9144000" cy="5143499"/>
          </a:xfrm>
          <a:prstGeom prst="rect">
            <a:avLst/>
          </a:prstGeom>
        </p:spPr>
      </p:pic>
      <p:sp>
        <p:nvSpPr>
          <p:cNvPr id="11" name="Rectangle 10">
            <a:extLst>
              <a:ext uri="{FF2B5EF4-FFF2-40B4-BE49-F238E27FC236}">
                <a16:creationId xmlns:a16="http://schemas.microsoft.com/office/drawing/2014/main" id="{42211DF3-1F2C-42A0-9298-FAF2F7F7DA9B}"/>
              </a:ext>
            </a:extLst>
          </p:cNvPr>
          <p:cNvSpPr/>
          <p:nvPr/>
        </p:nvSpPr>
        <p:spPr>
          <a:xfrm>
            <a:off x="164238" y="157778"/>
            <a:ext cx="8797771" cy="4897629"/>
          </a:xfrm>
          <a:custGeom>
            <a:avLst/>
            <a:gdLst>
              <a:gd name="connsiteX0" fmla="*/ 0 w 8797771"/>
              <a:gd name="connsiteY0" fmla="*/ 0 h 4897629"/>
              <a:gd name="connsiteX1" fmla="*/ 8797771 w 8797771"/>
              <a:gd name="connsiteY1" fmla="*/ 0 h 4897629"/>
              <a:gd name="connsiteX2" fmla="*/ 8797771 w 8797771"/>
              <a:gd name="connsiteY2" fmla="*/ 4897629 h 4897629"/>
              <a:gd name="connsiteX3" fmla="*/ 0 w 8797771"/>
              <a:gd name="connsiteY3" fmla="*/ 4897629 h 4897629"/>
              <a:gd name="connsiteX4" fmla="*/ 0 w 8797771"/>
              <a:gd name="connsiteY4" fmla="*/ 0 h 489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771" h="4897629" fill="none" extrusionOk="0">
                <a:moveTo>
                  <a:pt x="0" y="0"/>
                </a:moveTo>
                <a:cubicBezTo>
                  <a:pt x="2094949" y="-133017"/>
                  <a:pt x="7906712" y="-123057"/>
                  <a:pt x="8797771" y="0"/>
                </a:cubicBezTo>
                <a:cubicBezTo>
                  <a:pt x="8725090" y="775992"/>
                  <a:pt x="8766994" y="3852515"/>
                  <a:pt x="8797771" y="4897629"/>
                </a:cubicBezTo>
                <a:cubicBezTo>
                  <a:pt x="4419761" y="4895428"/>
                  <a:pt x="1712708" y="4767858"/>
                  <a:pt x="0" y="4897629"/>
                </a:cubicBezTo>
                <a:cubicBezTo>
                  <a:pt x="62819" y="4089321"/>
                  <a:pt x="-160207" y="767546"/>
                  <a:pt x="0" y="0"/>
                </a:cubicBezTo>
                <a:close/>
              </a:path>
              <a:path w="8797771" h="4897629" stroke="0" extrusionOk="0">
                <a:moveTo>
                  <a:pt x="0" y="0"/>
                </a:moveTo>
                <a:cubicBezTo>
                  <a:pt x="2415461" y="-157587"/>
                  <a:pt x="7583259" y="-63908"/>
                  <a:pt x="8797771" y="0"/>
                </a:cubicBezTo>
                <a:cubicBezTo>
                  <a:pt x="8628362" y="2316921"/>
                  <a:pt x="8629629" y="4007109"/>
                  <a:pt x="8797771" y="4897629"/>
                </a:cubicBezTo>
                <a:cubicBezTo>
                  <a:pt x="5142762" y="4796631"/>
                  <a:pt x="1400928" y="5018685"/>
                  <a:pt x="0" y="4897629"/>
                </a:cubicBezTo>
                <a:cubicBezTo>
                  <a:pt x="-124967" y="3958244"/>
                  <a:pt x="-10970" y="2006464"/>
                  <a:pt x="0" y="0"/>
                </a:cubicBezTo>
                <a:close/>
              </a:path>
            </a:pathLst>
          </a:custGeom>
          <a:solidFill>
            <a:schemeClr val="accent5">
              <a:lumMod val="20000"/>
              <a:lumOff val="80000"/>
              <a:alpha val="37000"/>
            </a:schemeClr>
          </a:solidFill>
          <a:ln w="28575">
            <a:solidFill>
              <a:srgbClr val="FEE25C"/>
            </a:solidFill>
            <a:extLst>
              <a:ext uri="{C807C97D-BFC1-408E-A445-0C87EB9F89A2}">
                <ask:lineSketchStyleProps xmlns:ask="http://schemas.microsoft.com/office/drawing/2018/sketchyshapes" sd="101832881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5A3015"/>
              </a:solidFill>
              <a:effectLst/>
              <a:uLnTx/>
              <a:uFillTx/>
              <a:latin typeface="Arial"/>
              <a:ea typeface="+mn-ea"/>
              <a:cs typeface="+mn-cs"/>
              <a:sym typeface="Arial"/>
            </a:endParaRPr>
          </a:p>
        </p:txBody>
      </p:sp>
      <p:sp>
        <p:nvSpPr>
          <p:cNvPr id="14" name="Speech Bubble: Oval 13">
            <a:extLst>
              <a:ext uri="{FF2B5EF4-FFF2-40B4-BE49-F238E27FC236}">
                <a16:creationId xmlns:a16="http://schemas.microsoft.com/office/drawing/2014/main" id="{FCD5EFD8-A961-9219-7247-5A93E8A526B9}"/>
              </a:ext>
            </a:extLst>
          </p:cNvPr>
          <p:cNvSpPr/>
          <p:nvPr/>
        </p:nvSpPr>
        <p:spPr>
          <a:xfrm>
            <a:off x="1550194" y="136082"/>
            <a:ext cx="7246152" cy="1332317"/>
          </a:xfrm>
          <a:prstGeom prst="wedgeEllipseCallout">
            <a:avLst>
              <a:gd name="adj1" fmla="val 30716"/>
              <a:gd name="adj2" fmla="val 67203"/>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vi-VN" sz="3000" b="1" kern="1200" dirty="0">
                <a:solidFill>
                  <a:sysClr val="windowText" lastClr="000000"/>
                </a:solidFill>
                <a:latin typeface="Calibri" panose="020F0502020204030204" pitchFamily="34" charset="0"/>
                <a:cs typeface="Calibri" panose="020F0502020204030204" pitchFamily="34" charset="0"/>
              </a:rPr>
              <a:t>Nguyễn Ánh đã nhờ tới sự trợ giúp của những nước nào? </a:t>
            </a:r>
            <a:endParaRPr lang="en-US" sz="3000" b="1" kern="1200" dirty="0">
              <a:solidFill>
                <a:sysClr val="windowText" lastClr="00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11311B9-003A-EF4F-B4BC-D12A34FBFFE5}"/>
              </a:ext>
            </a:extLst>
          </p:cNvPr>
          <p:cNvSpPr txBox="1"/>
          <p:nvPr/>
        </p:nvSpPr>
        <p:spPr>
          <a:xfrm>
            <a:off x="502920" y="1737540"/>
            <a:ext cx="5715000" cy="1938992"/>
          </a:xfrm>
          <a:prstGeom prst="rect">
            <a:avLst/>
          </a:prstGeom>
          <a:solidFill>
            <a:schemeClr val="accent2">
              <a:lumMod val="20000"/>
              <a:lumOff val="80000"/>
            </a:schemeClr>
          </a:solidFill>
        </p:spPr>
        <p:txBody>
          <a:bodyPr wrap="square">
            <a:spAutoFit/>
          </a:bodyPr>
          <a:lstStyle/>
          <a:p>
            <a:pPr algn="just" defTabSz="685800">
              <a:buClrTx/>
            </a:pPr>
            <a:r>
              <a:rPr lang="vi-VN" sz="3000" b="1" kern="1200" dirty="0">
                <a:solidFill>
                  <a:srgbClr val="202124"/>
                </a:solidFill>
                <a:latin typeface="Cambria" panose="02040503050406030204" pitchFamily="18" charset="0"/>
                <a:ea typeface="Cambria" panose="02040503050406030204" pitchFamily="18" charset="0"/>
                <a:cs typeface="+mn-cs"/>
              </a:rPr>
              <a:t>Nguyễn Ánh đã chớp thời cơ Nguyễn Huệ qua đời, triều Tây Sơn đang suy yếu để lật đổ Triều Tây Sơn. </a:t>
            </a:r>
          </a:p>
        </p:txBody>
      </p:sp>
    </p:spTree>
    <p:extLst>
      <p:ext uri="{BB962C8B-B14F-4D97-AF65-F5344CB8AC3E}">
        <p14:creationId xmlns:p14="http://schemas.microsoft.com/office/powerpoint/2010/main" val="6683319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Classic English Novels by Slidesgo">
  <a:themeElements>
    <a:clrScheme name="Simple Light">
      <a:dk1>
        <a:srgbClr val="233C4F"/>
      </a:dk1>
      <a:lt1>
        <a:srgbClr val="5A3015"/>
      </a:lt1>
      <a:dk2>
        <a:srgbClr val="B28E69"/>
      </a:dk2>
      <a:lt2>
        <a:srgbClr val="BF9A6F"/>
      </a:lt2>
      <a:accent1>
        <a:srgbClr val="F2DAB8"/>
      </a:accent1>
      <a:accent2>
        <a:srgbClr val="B50808"/>
      </a:accent2>
      <a:accent3>
        <a:srgbClr val="D4B07F"/>
      </a:accent3>
      <a:accent4>
        <a:srgbClr val="874E2A"/>
      </a:accent4>
      <a:accent5>
        <a:srgbClr val="E3CDA4"/>
      </a:accent5>
      <a:accent6>
        <a:srgbClr val="1D3141"/>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1059</TotalTime>
  <Words>830</Words>
  <Application>Microsoft Office PowerPoint</Application>
  <PresentationFormat>On-screen Show (16:9)</PresentationFormat>
  <Paragraphs>44</Paragraphs>
  <Slides>22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Cambria</vt:lpstr>
      <vt:lpstr>UTM Karate</vt:lpstr>
      <vt:lpstr>Classic English Novels by Slidesgo</vt:lpstr>
      <vt:lpstr>1_Custom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luyen</cp:lastModifiedBy>
  <cp:revision>46</cp:revision>
  <dcterms:modified xsi:type="dcterms:W3CDTF">2026-01-02T13:05:37Z</dcterms:modified>
  <cp:category>9Slide.vn</cp:category>
</cp:coreProperties>
</file>