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11"/>
  </p:notesMasterIdLst>
  <p:sldIdLst>
    <p:sldId id="257" r:id="rId3"/>
    <p:sldId id="259" r:id="rId4"/>
    <p:sldId id="261" r:id="rId5"/>
    <p:sldId id="271" r:id="rId6"/>
    <p:sldId id="265" r:id="rId7"/>
    <p:sldId id="2655" r:id="rId8"/>
    <p:sldId id="2656" r:id="rId9"/>
    <p:sldId id="26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88BB5-AE7E-4F35-9C62-6FE32A84CE36}" type="datetimeFigureOut">
              <a:rPr lang="en-US" smtClean="0"/>
              <a:t>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8A4E-753A-42B3-A194-16A1A94C7020}" type="slidenum">
              <a:rPr lang="en-US" smtClean="0"/>
              <a:t>‹#›</a:t>
            </a:fld>
            <a:endParaRPr lang="en-US"/>
          </a:p>
        </p:txBody>
      </p:sp>
    </p:spTree>
    <p:extLst>
      <p:ext uri="{BB962C8B-B14F-4D97-AF65-F5344CB8AC3E}">
        <p14:creationId xmlns:p14="http://schemas.microsoft.com/office/powerpoint/2010/main" val="2245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9853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958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91101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038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3265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1963539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90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577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173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200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6866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9004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73524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1"/>
            <a:ext cx="2102177" cy="2102177"/>
          </a:xfrm>
          <a:prstGeom prst="rect">
            <a:avLst/>
          </a:prstGeom>
        </p:spPr>
      </p:pic>
    </p:spTree>
    <p:extLst>
      <p:ext uri="{BB962C8B-B14F-4D97-AF65-F5344CB8AC3E}">
        <p14:creationId xmlns:p14="http://schemas.microsoft.com/office/powerpoint/2010/main" val="262532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4862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4318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42404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13298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50823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9495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8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065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594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87431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1/2/2026</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85611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2293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439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9979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937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916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1/2/2026</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04498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11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852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651D6-DD9F-404F-A538-51EE54C722C8}"/>
              </a:ext>
            </a:extLst>
          </p:cNvPr>
          <p:cNvSpPr txBox="1"/>
          <p:nvPr/>
        </p:nvSpPr>
        <p:spPr>
          <a:xfrm>
            <a:off x="1919235" y="1276141"/>
            <a:ext cx="8911671" cy="3297890"/>
          </a:xfrm>
          <a:prstGeom prst="rect">
            <a:avLst/>
          </a:prstGeom>
          <a:noFill/>
        </p:spPr>
        <p:txBody>
          <a:bodyPr wrap="none" rtlCol="0">
            <a:spAutoFit/>
          </a:bodyPr>
          <a:lstStyle/>
          <a:p>
            <a:pPr>
              <a:lnSpc>
                <a:spcPct val="150000"/>
              </a:lnSpc>
            </a:pPr>
            <a:r>
              <a:rPr lang="vi-VN" sz="4800" b="1">
                <a:solidFill>
                  <a:srgbClr val="0070C0"/>
                </a:solidFill>
                <a:latin typeface="+mj-lt"/>
              </a:rPr>
              <a:t>BÀI 5: </a:t>
            </a:r>
          </a:p>
          <a:p>
            <a:pPr algn="ctr">
              <a:lnSpc>
                <a:spcPct val="150000"/>
              </a:lnSpc>
            </a:pPr>
            <a:r>
              <a:rPr lang="vi-VN" sz="4800" b="1">
                <a:solidFill>
                  <a:srgbClr val="FF0000"/>
                </a:solidFill>
                <a:latin typeface="+mj-lt"/>
              </a:rPr>
              <a:t>BẢO VỆ MÔI TRƯỜNG SỐNG </a:t>
            </a:r>
          </a:p>
          <a:p>
            <a:pPr algn="ctr">
              <a:lnSpc>
                <a:spcPct val="150000"/>
              </a:lnSpc>
            </a:pPr>
            <a:r>
              <a:rPr lang="vi-VN" sz="4800" b="1">
                <a:solidFill>
                  <a:srgbClr val="7030A0"/>
                </a:solidFill>
                <a:latin typeface="+mj-lt"/>
              </a:rPr>
              <a:t>(TIẾT 2)</a:t>
            </a:r>
            <a:endParaRPr lang="en-SG" sz="3200" b="1">
              <a:solidFill>
                <a:srgbClr val="7030A0"/>
              </a:solidFill>
            </a:endParaRPr>
          </a:p>
        </p:txBody>
      </p:sp>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8405B-A92C-16B4-B03C-ED2D78DFC43F}"/>
              </a:ext>
            </a:extLst>
          </p:cNvPr>
          <p:cNvPicPr>
            <a:picLocks noChangeAspect="1"/>
          </p:cNvPicPr>
          <p:nvPr/>
        </p:nvPicPr>
        <p:blipFill>
          <a:blip r:embed="rId2"/>
          <a:stretch>
            <a:fillRect/>
          </a:stretch>
        </p:blipFill>
        <p:spPr>
          <a:xfrm>
            <a:off x="-777271" y="572458"/>
            <a:ext cx="14120666" cy="4079927"/>
          </a:xfrm>
          <a:prstGeom prst="rect">
            <a:avLst/>
          </a:prstGeom>
        </p:spPr>
      </p:pic>
    </p:spTree>
    <p:extLst>
      <p:ext uri="{BB962C8B-B14F-4D97-AF65-F5344CB8AC3E}">
        <p14:creationId xmlns:p14="http://schemas.microsoft.com/office/powerpoint/2010/main" val="6385694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letters and numbers&#10;&#10;Description automatically generated with medium confidence">
            <a:extLst>
              <a:ext uri="{FF2B5EF4-FFF2-40B4-BE49-F238E27FC236}">
                <a16:creationId xmlns:a16="http://schemas.microsoft.com/office/drawing/2014/main" id="{AF656A42-E3E0-C6A4-C7CF-BE2FEF2EF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074" y="1694346"/>
            <a:ext cx="10366260" cy="2726927"/>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0" y="394273"/>
            <a:ext cx="11458575" cy="770708"/>
            <a:chOff x="0" y="394273"/>
            <a:chExt cx="11458575" cy="770708"/>
          </a:xfrm>
        </p:grpSpPr>
        <p:sp>
          <p:nvSpPr>
            <p:cNvPr id="3" name="Oval 2">
              <a:extLst>
                <a:ext uri="{FF2B5EF4-FFF2-40B4-BE49-F238E27FC236}">
                  <a16:creationId xmlns:a16="http://schemas.microsoft.com/office/drawing/2014/main" id="{1B641B26-E5A3-7DA3-4963-C67603931064}"/>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1</a:t>
              </a:r>
            </a:p>
          </p:txBody>
        </p:sp>
        <p:sp>
          <p:nvSpPr>
            <p:cNvPr id="11" name="TextBox 10">
              <a:extLst>
                <a:ext uri="{FF2B5EF4-FFF2-40B4-BE49-F238E27FC236}">
                  <a16:creationId xmlns:a16="http://schemas.microsoft.com/office/drawing/2014/main" id="{1CD48B9C-9939-9FDB-71B2-4CFAD60BEA16}"/>
                </a:ext>
              </a:extLst>
            </p:cNvPr>
            <p:cNvSpPr txBox="1"/>
            <p:nvPr/>
          </p:nvSpPr>
          <p:spPr>
            <a:xfrm>
              <a:off x="924560" y="511748"/>
              <a:ext cx="105340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Tham gia trò chơi “Nếu…thì” về chủ đề “ Bảo vệ môi trường”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Rectangle: Rounded Corners 4">
            <a:extLst>
              <a:ext uri="{FF2B5EF4-FFF2-40B4-BE49-F238E27FC236}">
                <a16:creationId xmlns:a16="http://schemas.microsoft.com/office/drawing/2014/main" id="{BF377D30-2416-A9F6-1F68-1DBF6E584B7A}"/>
              </a:ext>
            </a:extLst>
          </p:cNvPr>
          <p:cNvSpPr/>
          <p:nvPr/>
        </p:nvSpPr>
        <p:spPr>
          <a:xfrm>
            <a:off x="487680" y="1645920"/>
            <a:ext cx="10962640" cy="462280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defRPr/>
            </a:pP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hia lớp thành 2 đội với số lượng thành viên như nhau, xếp đứng thành một hàng đối diện nhau.</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Mỗi thành viên của nhóm này sẽ đưa ra mệnh đề nếu và một thành viên đội còn lại sẽ đưa ra mệnh đề thì sao cho phù hợp.</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Khi trò chơi được thực hiện 1/2 thì tiến hành đổi bên nhóm đưa ra mệnh đề nếu sẽ chuyển sang mệnh để thì và ngược lại. Nếu đội nào có số lượng các mệnh đề phù hợp nhiều hơn sẽ giành chiến thắng.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093093"/>
            <a:chOff x="0" y="394273"/>
            <a:chExt cx="11448415" cy="1093093"/>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cùng các bạn trong nhóm tìm hiểu và giải thích tác dụng của những việc làm dưới đây: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6" name="Picture 15">
            <a:extLst>
              <a:ext uri="{FF2B5EF4-FFF2-40B4-BE49-F238E27FC236}">
                <a16:creationId xmlns:a16="http://schemas.microsoft.com/office/drawing/2014/main" id="{6008AA58-DA81-4A7F-5ABD-27D503176571}"/>
              </a:ext>
            </a:extLst>
          </p:cNvPr>
          <p:cNvPicPr>
            <a:picLocks noChangeAspect="1"/>
          </p:cNvPicPr>
          <p:nvPr/>
        </p:nvPicPr>
        <p:blipFill>
          <a:blip r:embed="rId2"/>
          <a:stretch>
            <a:fillRect/>
          </a:stretch>
        </p:blipFill>
        <p:spPr>
          <a:xfrm>
            <a:off x="2316480" y="1487169"/>
            <a:ext cx="7523480" cy="5172393"/>
          </a:xfrm>
          <a:prstGeom prst="rect">
            <a:avLst/>
          </a:prstGeom>
        </p:spPr>
      </p:pic>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216204"/>
            <a:chOff x="0" y="394273"/>
            <a:chExt cx="11448415" cy="1216204"/>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đồng ý hay không đồng ý với những việc làm nào dưới đây?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E5D39C71-AC8A-3514-02DA-13E4923AFA54}"/>
              </a:ext>
            </a:extLst>
          </p:cNvPr>
          <p:cNvPicPr>
            <a:picLocks noChangeAspect="1"/>
          </p:cNvPicPr>
          <p:nvPr/>
        </p:nvPicPr>
        <p:blipFill>
          <a:blip r:embed="rId2"/>
          <a:stretch>
            <a:fillRect/>
          </a:stretch>
        </p:blipFill>
        <p:spPr>
          <a:xfrm>
            <a:off x="1773555" y="1966277"/>
            <a:ext cx="8096250" cy="4124325"/>
          </a:xfrm>
          <a:prstGeom prst="rect">
            <a:avLst/>
          </a:prstGeom>
        </p:spPr>
      </p:pic>
    </p:spTree>
    <p:extLst>
      <p:ext uri="{BB962C8B-B14F-4D97-AF65-F5344CB8AC3E}">
        <p14:creationId xmlns:p14="http://schemas.microsoft.com/office/powerpoint/2010/main" val="251937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61E018-8B63-E52B-9E56-2024D253F0B0}"/>
              </a:ext>
            </a:extLst>
          </p:cNvPr>
          <p:cNvPicPr>
            <a:picLocks noChangeAspect="1"/>
          </p:cNvPicPr>
          <p:nvPr/>
        </p:nvPicPr>
        <p:blipFill>
          <a:blip r:embed="rId2"/>
          <a:stretch>
            <a:fillRect/>
          </a:stretch>
        </p:blipFill>
        <p:spPr>
          <a:xfrm>
            <a:off x="1142047" y="1085532"/>
            <a:ext cx="9905426" cy="4360228"/>
          </a:xfrm>
          <a:prstGeom prst="rect">
            <a:avLst/>
          </a:prstGeom>
        </p:spPr>
      </p:pic>
    </p:spTree>
    <p:extLst>
      <p:ext uri="{BB962C8B-B14F-4D97-AF65-F5344CB8AC3E}">
        <p14:creationId xmlns:p14="http://schemas.microsoft.com/office/powerpoint/2010/main" val="3081207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6DF1A-1353-E48C-8747-F77FCA1A4D20}"/>
              </a:ext>
            </a:extLst>
          </p:cNvPr>
          <p:cNvPicPr>
            <a:picLocks noChangeAspect="1"/>
          </p:cNvPicPr>
          <p:nvPr/>
        </p:nvPicPr>
        <p:blipFill>
          <a:blip r:embed="rId2"/>
          <a:stretch>
            <a:fillRect/>
          </a:stretch>
        </p:blipFill>
        <p:spPr>
          <a:xfrm>
            <a:off x="1781796" y="1400344"/>
            <a:ext cx="9390936" cy="3422865"/>
          </a:xfrm>
          <a:prstGeom prst="rect">
            <a:avLst/>
          </a:prstGeom>
        </p:spPr>
      </p:pic>
    </p:spTree>
    <p:extLst>
      <p:ext uri="{BB962C8B-B14F-4D97-AF65-F5344CB8AC3E}">
        <p14:creationId xmlns:p14="http://schemas.microsoft.com/office/powerpoint/2010/main" val="120094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171</Words>
  <Application>Microsoft Office PowerPoint</Application>
  <PresentationFormat>Widescreen</PresentationFormat>
  <Paragraphs>12</Paragraphs>
  <Slides>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#9Slide07 HoneyCream</vt:lpstr>
      <vt:lpstr>Arial</vt:lpstr>
      <vt:lpstr>Calibri</vt:lpstr>
      <vt:lpstr>Calibri Light</vt:lpstr>
      <vt:lpstr>iCiel Pony</vt:lpstr>
      <vt:lpstr>Times New Roman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40</cp:revision>
  <dcterms:created xsi:type="dcterms:W3CDTF">2024-04-07T07:32:42Z</dcterms:created>
  <dcterms:modified xsi:type="dcterms:W3CDTF">2026-01-02T13:18:31Z</dcterms:modified>
</cp:coreProperties>
</file>