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310" r:id="rId4"/>
    <p:sldId id="311" r:id="rId5"/>
    <p:sldId id="319" r:id="rId6"/>
    <p:sldId id="322" r:id="rId7"/>
    <p:sldId id="408" r:id="rId8"/>
    <p:sldId id="409" r:id="rId9"/>
    <p:sldId id="410" r:id="rId10"/>
    <p:sldId id="414" r:id="rId11"/>
    <p:sldId id="411" r:id="rId12"/>
    <p:sldId id="412" r:id="rId13"/>
    <p:sldId id="320" r:id="rId14"/>
    <p:sldId id="270" r:id="rId15"/>
    <p:sldId id="267" r:id="rId16"/>
    <p:sldId id="309" r:id="rId17"/>
    <p:sldId id="415" r:id="rId18"/>
    <p:sldId id="269" r:id="rId19"/>
    <p:sldId id="298" r:id="rId20"/>
    <p:sldId id="299" r:id="rId21"/>
    <p:sldId id="30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7784F9-410B-4082-8EED-8928DD74DED5}">
          <p14:sldIdLst>
            <p14:sldId id="256"/>
          </p14:sldIdLst>
        </p14:section>
        <p14:section name="Warm up" id="{25ACB1C2-973D-476C-80BF-19662B3EC863}">
          <p14:sldIdLst>
            <p14:sldId id="261"/>
            <p14:sldId id="310"/>
            <p14:sldId id="311"/>
          </p14:sldIdLst>
        </p14:section>
        <p14:section name="Listen and Repeat" id="{8FFE6284-7756-4DD7-87E0-C579CAA581FB}">
          <p14:sldIdLst>
            <p14:sldId id="319"/>
            <p14:sldId id="322"/>
            <p14:sldId id="408"/>
            <p14:sldId id="409"/>
            <p14:sldId id="410"/>
            <p14:sldId id="414"/>
            <p14:sldId id="411"/>
            <p14:sldId id="412"/>
          </p14:sldIdLst>
        </p14:section>
        <p14:section name="Point and say" id="{20E5085C-8816-42FA-9692-19044193153C}">
          <p14:sldIdLst>
            <p14:sldId id="320"/>
            <p14:sldId id="270"/>
          </p14:sldIdLst>
        </p14:section>
        <p14:section name="Game" id="{3FBB002C-1AEB-4F8D-B00A-920AECE62F8D}">
          <p14:sldIdLst>
            <p14:sldId id="267"/>
            <p14:sldId id="309"/>
          </p14:sldIdLst>
        </p14:section>
        <p14:section name="Wrap up" id="{588F34D2-76DC-4988-8015-2DC200997C58}">
          <p14:sldIdLst>
            <p14:sldId id="415"/>
            <p14:sldId id="269"/>
            <p14:sldId id="298"/>
            <p14:sldId id="299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69" autoAdjust="0"/>
    <p:restoredTop sz="60207" autoAdjust="0"/>
  </p:normalViewPr>
  <p:slideViewPr>
    <p:cSldViewPr snapToGrid="0">
      <p:cViewPr varScale="1">
        <p:scale>
          <a:sx n="38" d="100"/>
          <a:sy n="38" d="100"/>
        </p:scale>
        <p:origin x="10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unit, pupils will be able to: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M/m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words. </a:t>
            </a:r>
            <a:endParaRPr lang="en-US" dirty="0">
              <a:effectLst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mango, monkey, mother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mouse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mango, monkey, mother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mouse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recognize the words in different situations when listening.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use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”That’s 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identify someone or something.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M/m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complete the words __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onkey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sing a song with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”That’s a/my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</a:t>
            </a:r>
            <a:endParaRPr lang="en-US" dirty="0">
              <a:effectLst/>
            </a:endParaRPr>
          </a:p>
          <a:p>
            <a:endParaRPr lang="en-US" b="1" dirty="0"/>
          </a:p>
          <a:p>
            <a:r>
              <a:rPr lang="en-US" b="1" dirty="0"/>
              <a:t>Lesson 1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By the end of the lesson, p</a:t>
            </a:r>
            <a:r>
              <a:rPr lang="en-US" dirty="0"/>
              <a:t>upils will be able to: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i="1" dirty="0"/>
              <a:t>mother, mouse, mango, monkey.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listen and recognize the words </a:t>
            </a:r>
            <a:r>
              <a:rPr lang="en-US" i="1" dirty="0"/>
              <a:t>mother, mouse, mango, monkey.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recognize and say the words.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99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23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26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Point and say </a:t>
            </a:r>
            <a:r>
              <a:rPr lang="en-US" dirty="0"/>
              <a:t>is divided into 3 main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repeat the 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and repeat the words once again but vary the speed to have fun. </a:t>
            </a:r>
            <a:endParaRPr lang="en-US" dirty="0"/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and point to the pictures.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and point to the pictures in the book.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can ask some pupils to read then others point.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point and say to the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word mother and 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other words and have pupils say.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work in pair, 1 points and the other says.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Chair game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the unit words through pictures, sounds, and meanings.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Put 4 flashcards into 4 different chairs.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Two persons play each round.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 speaks a word in English.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quickly sit on the chair with the word 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Who is faster is the winner.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After the game, have the whole class repeat the word in chorus.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05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44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words with rhythm and say goodbye.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516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Warm up the class and introduce the sound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look at the picture parts and guess the letter.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</a:t>
            </a:r>
            <a:r>
              <a:rPr lang="en-US" i="1" dirty="0"/>
              <a:t>What is it?</a:t>
            </a:r>
            <a:r>
              <a:rPr lang="en-US" dirty="0"/>
              <a:t> Students answer the letter.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6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01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and repeat is divided into 4 steps.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8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Step 1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the sound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introduce the context.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Say </a:t>
            </a:r>
            <a:r>
              <a:rPr lang="en-US" i="1" dirty="0"/>
              <a:t>Open your book!</a:t>
            </a:r>
            <a:r>
              <a:rPr lang="en-US" dirty="0"/>
              <a:t> with a TPR action. Have pupils open the book, Unit 10 At the zoo. Teacher opens the digital book.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Stick the card with letter </a:t>
            </a:r>
            <a:r>
              <a:rPr lang="en-US" i="1" dirty="0"/>
              <a:t>m</a:t>
            </a:r>
            <a:r>
              <a:rPr lang="en-US" dirty="0"/>
              <a:t> and say the sound.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recording or say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i="1" dirty="0"/>
              <a:t>Today we will learn four words having the sound 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Introduce the context of the picture by eliciting from pupils.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19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</a:t>
            </a:r>
            <a:r>
              <a:rPr lang="vi-V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and repeat the unit key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monkey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 and say the words with flashcards.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minutes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unit 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monkey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flashcards.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board, there are two flashcards for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 and monkey</a:t>
            </a:r>
            <a:r>
              <a:rPr lang="vi-V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flashcard for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above the flashcard for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monkey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points to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says the word and has pupils repeat the word.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same with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monkey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guess the word and repeat by pointing to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monkey</a:t>
            </a:r>
            <a:r>
              <a:rPr lang="vi-V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your hand up or down to the position of the flashcard.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 over the cards, have pupils guess the card and shout out the word.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Swap the cards and have pupils guess.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16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and repeat the Unit keywords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vi-V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mouse.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 and say the words with flashcards.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minutes. </a:t>
            </a:r>
          </a:p>
          <a:p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same with step 2.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74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practice more the new words.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minutes.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 game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the slide for the first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show the next slides that the order of the 2 words has been changed.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find out what words have been changed and say.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4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5.mp3"/><Relationship Id="rId7" Type="http://schemas.openxmlformats.org/officeDocument/2006/relationships/image" Target="../media/image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Unit 10 </a:t>
            </a: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At the zoo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Lesson 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57" y="450220"/>
            <a:ext cx="5921883" cy="597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7396"/>
            <a:ext cx="2728426" cy="219272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442" y="749124"/>
            <a:ext cx="2157414" cy="2519696"/>
          </a:xfrm>
          <a:prstGeom prst="rect">
            <a:avLst/>
          </a:prstGeom>
        </p:spPr>
      </p:pic>
      <p:pic>
        <p:nvPicPr>
          <p:cNvPr id="9" name="Content Placeholder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666872"/>
            <a:ext cx="2462633" cy="2803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8" y="607324"/>
            <a:ext cx="2536153" cy="29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69" y="1202156"/>
            <a:ext cx="2728426" cy="219272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442" y="749124"/>
            <a:ext cx="2157414" cy="2519696"/>
          </a:xfrm>
          <a:prstGeom prst="rect">
            <a:avLst/>
          </a:prstGeom>
        </p:spPr>
      </p:pic>
      <p:pic>
        <p:nvPicPr>
          <p:cNvPr id="9" name="Content Placeholder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363" y="726419"/>
            <a:ext cx="2462633" cy="2803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8" y="607324"/>
            <a:ext cx="2536153" cy="29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5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54" y="1135640"/>
            <a:ext cx="2728426" cy="219272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2" y="808673"/>
            <a:ext cx="2157414" cy="2519696"/>
          </a:xfrm>
          <a:prstGeom prst="rect">
            <a:avLst/>
          </a:prstGeom>
        </p:spPr>
      </p:pic>
      <p:pic>
        <p:nvPicPr>
          <p:cNvPr id="9" name="Content Placeholder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666872"/>
            <a:ext cx="2462633" cy="2803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38" y="487732"/>
            <a:ext cx="2536153" cy="29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90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87C2FC73-590A-4674-99D6-20F721EC0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771095" y="-1"/>
            <a:ext cx="1420906" cy="1420906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C670BA9-9210-4C80-B65D-9B495E00C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288401" y="49497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31604" y="2087467"/>
            <a:ext cx="825632" cy="82563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89018" y="1986315"/>
            <a:ext cx="337222" cy="33722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04" y="2942576"/>
            <a:ext cx="4147112" cy="1952374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AC30B93-6D19-4AE1-87F6-4E5BACBB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87" y="3004270"/>
            <a:ext cx="1782894" cy="17795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06" y="4678679"/>
            <a:ext cx="1811493" cy="181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79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-5418"/>
            <a:ext cx="6700432" cy="67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615223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612B6-1323-AD46-94A3-7D5578DA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Chair game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8DA13-0D24-7245-9718-3ED4A37D1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0" y="1306286"/>
            <a:ext cx="6918960" cy="518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37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C42341-0678-48F4-843B-6A684672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It’s time to say goodbye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CA822-95AE-4DA5-B710-C6AFFACD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58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39" y="2102405"/>
            <a:ext cx="3755608" cy="3018235"/>
          </a:xfrm>
        </p:spPr>
      </p:pic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15" y="1645921"/>
            <a:ext cx="3507655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25" y="1748373"/>
            <a:ext cx="3164635" cy="364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68" y="1798319"/>
            <a:ext cx="3249149" cy="37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87E37-F8D0-E84E-8775-F9E4DB49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629"/>
            <a:ext cx="10515600" cy="4522333"/>
          </a:xfrm>
        </p:spPr>
        <p:txBody>
          <a:bodyPr>
            <a:noAutofit/>
          </a:bodyPr>
          <a:lstStyle/>
          <a:p>
            <a:pPr marL="3657600" lvl="8" indent="0">
              <a:buNone/>
            </a:pPr>
            <a:r>
              <a:rPr lang="en-US" sz="25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17F65E-0997-1443-BBF9-A94F1D2B296D}"/>
              </a:ext>
            </a:extLst>
          </p:cNvPr>
          <p:cNvSpPr/>
          <p:nvPr/>
        </p:nvSpPr>
        <p:spPr>
          <a:xfrm>
            <a:off x="4771035" y="1242773"/>
            <a:ext cx="1790360" cy="26053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DE4B9C-BE60-DF4A-9C29-1264EEB31C16}"/>
              </a:ext>
            </a:extLst>
          </p:cNvPr>
          <p:cNvSpPr/>
          <p:nvPr/>
        </p:nvSpPr>
        <p:spPr>
          <a:xfrm>
            <a:off x="2980675" y="1244843"/>
            <a:ext cx="1892763" cy="25311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33D38B-97E4-0B47-B4F8-F0D60F350EA6}"/>
              </a:ext>
            </a:extLst>
          </p:cNvPr>
          <p:cNvSpPr/>
          <p:nvPr/>
        </p:nvSpPr>
        <p:spPr>
          <a:xfrm>
            <a:off x="6384118" y="1240704"/>
            <a:ext cx="1876685" cy="24866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447CDE-9065-434F-8914-26124A192ACD}"/>
              </a:ext>
            </a:extLst>
          </p:cNvPr>
          <p:cNvSpPr/>
          <p:nvPr/>
        </p:nvSpPr>
        <p:spPr>
          <a:xfrm>
            <a:off x="2980675" y="3778037"/>
            <a:ext cx="1790360" cy="2480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89190D-45D6-814D-A236-907E150AFDCD}"/>
              </a:ext>
            </a:extLst>
          </p:cNvPr>
          <p:cNvSpPr/>
          <p:nvPr/>
        </p:nvSpPr>
        <p:spPr>
          <a:xfrm>
            <a:off x="4737450" y="3729385"/>
            <a:ext cx="1790360" cy="25273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1B495C-0B95-0F41-96D1-E0603F842482}"/>
              </a:ext>
            </a:extLst>
          </p:cNvPr>
          <p:cNvSpPr/>
          <p:nvPr/>
        </p:nvSpPr>
        <p:spPr>
          <a:xfrm>
            <a:off x="6470443" y="3688180"/>
            <a:ext cx="1790360" cy="25695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793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87E37-F8D0-E84E-8775-F9E4DB49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629"/>
            <a:ext cx="10515600" cy="4522333"/>
          </a:xfrm>
        </p:spPr>
        <p:txBody>
          <a:bodyPr>
            <a:noAutofit/>
          </a:bodyPr>
          <a:lstStyle/>
          <a:p>
            <a:pPr marL="3657600" lvl="8" indent="0">
              <a:buNone/>
            </a:pPr>
            <a:r>
              <a:rPr lang="en-US" sz="25000" b="1" dirty="0">
                <a:solidFill>
                  <a:srgbClr val="FF00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97906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5" name="Isosceles Triangle 194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82" y="2659960"/>
            <a:ext cx="4591108" cy="18086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25" y="316560"/>
            <a:ext cx="2026429" cy="20226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95" y="4566697"/>
            <a:ext cx="1914636" cy="19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4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195517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</a:t>
            </a:r>
          </a:p>
        </p:txBody>
      </p:sp>
      <p:pic>
        <p:nvPicPr>
          <p:cNvPr id="3" name="M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30634" y="3636660"/>
            <a:ext cx="349568" cy="3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7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7360" y="2894548"/>
            <a:ext cx="37673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8000" dirty="0">
                <a:latin typeface=".VnAvant" panose="020B7200000000000000" pitchFamily="34" charset="0"/>
              </a:rPr>
              <a:t>other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4882" y="4437153"/>
            <a:ext cx="4174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8000" dirty="0">
                <a:latin typeface=".VnAvant" panose="020B7200000000000000" pitchFamily="34" charset="0"/>
              </a:rPr>
              <a:t>onkey</a:t>
            </a:r>
          </a:p>
        </p:txBody>
      </p:sp>
      <p:pic>
        <p:nvPicPr>
          <p:cNvPr id="9" name="mo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25642" y="3992204"/>
            <a:ext cx="303848" cy="303848"/>
          </a:xfrm>
          <a:prstGeom prst="rect">
            <a:avLst/>
          </a:prstGeom>
        </p:spPr>
      </p:pic>
      <p:pic>
        <p:nvPicPr>
          <p:cNvPr id="10" name="monke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71185" y="5487224"/>
            <a:ext cx="319088" cy="319088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1849665"/>
            <a:ext cx="2462633" cy="2803298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0" y="134388"/>
            <a:ext cx="2536153" cy="29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7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72" y="758499"/>
            <a:ext cx="3118678" cy="250635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94" y="1508718"/>
            <a:ext cx="3007283" cy="35122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40" y="3237874"/>
            <a:ext cx="38347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8000" dirty="0">
                <a:latin typeface=".VnAvant" panose="020B7200000000000000" pitchFamily="34" charset="0"/>
              </a:rPr>
              <a:t>ango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0760" y="4822877"/>
            <a:ext cx="35060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8000" dirty="0">
                <a:latin typeface=".VnAvant" panose="020B7200000000000000" pitchFamily="34" charset="0"/>
              </a:rPr>
              <a:t>ouse</a:t>
            </a:r>
          </a:p>
        </p:txBody>
      </p:sp>
      <p:pic>
        <p:nvPicPr>
          <p:cNvPr id="12" name="mang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05477" y="4312078"/>
            <a:ext cx="366602" cy="366602"/>
          </a:xfrm>
          <a:prstGeom prst="rect">
            <a:avLst/>
          </a:prstGeom>
        </p:spPr>
      </p:pic>
      <p:pic>
        <p:nvPicPr>
          <p:cNvPr id="13" name="mou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01000" y="6009632"/>
            <a:ext cx="273368" cy="27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0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94" y="912608"/>
            <a:ext cx="2728426" cy="2192729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442" y="749124"/>
            <a:ext cx="2157414" cy="2519696"/>
          </a:xfrm>
          <a:prstGeom prst="rect">
            <a:avLst/>
          </a:prstGeom>
        </p:spPr>
      </p:pic>
      <p:pic>
        <p:nvPicPr>
          <p:cNvPr id="13" name="Content Placeholder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666872"/>
            <a:ext cx="2462633" cy="28032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58" y="547777"/>
            <a:ext cx="2536153" cy="29223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5027" y="3299300"/>
            <a:ext cx="2648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5400" dirty="0">
                <a:latin typeface=".VnAvant" panose="020B7200000000000000" pitchFamily="34" charset="0"/>
              </a:rPr>
              <a:t>ango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81642" y="3268820"/>
            <a:ext cx="2428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5400" dirty="0">
                <a:latin typeface=".VnAvant" panose="020B7200000000000000" pitchFamily="34" charset="0"/>
              </a:rPr>
              <a:t>ouse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78717" y="3309580"/>
            <a:ext cx="2601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5400" dirty="0">
                <a:latin typeface=".VnAvant" panose="020B7200000000000000" pitchFamily="34" charset="0"/>
              </a:rPr>
              <a:t>other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1519" y="3291333"/>
            <a:ext cx="2879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5400" dirty="0">
                <a:latin typeface=".VnAvant" panose="020B7200000000000000" pitchFamily="34" charset="0"/>
              </a:rPr>
              <a:t>onkey</a:t>
            </a:r>
          </a:p>
        </p:txBody>
      </p:sp>
    </p:spTree>
    <p:extLst>
      <p:ext uri="{BB962C8B-B14F-4D97-AF65-F5344CB8AC3E}">
        <p14:creationId xmlns:p14="http://schemas.microsoft.com/office/powerpoint/2010/main" val="1587429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843</Words>
  <Application>Microsoft Office PowerPoint</Application>
  <PresentationFormat>Màn hình rộng</PresentationFormat>
  <Paragraphs>148</Paragraphs>
  <Slides>21</Slides>
  <Notes>21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7" baseType="lpstr">
      <vt:lpstr>.VnAvant</vt:lpstr>
      <vt:lpstr>Arial</vt:lpstr>
      <vt:lpstr>Calibri</vt:lpstr>
      <vt:lpstr>Calibri Light</vt:lpstr>
      <vt:lpstr>Trebuchet MS</vt:lpstr>
      <vt:lpstr>Office Theme</vt:lpstr>
      <vt:lpstr>Unit 10  At the zoo  Lesson 1</vt:lpstr>
      <vt:lpstr>Warm-up</vt:lpstr>
      <vt:lpstr>Bản trình bày PowerPoint</vt:lpstr>
      <vt:lpstr>Bản trình bày PowerPoint</vt:lpstr>
      <vt:lpstr>Bản trình bày PowerPoint</vt:lpstr>
      <vt:lpstr>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Game</vt:lpstr>
      <vt:lpstr>Chair game</vt:lpstr>
      <vt:lpstr>It’s time to say goodbye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Hi</cp:lastModifiedBy>
  <cp:revision>176</cp:revision>
  <dcterms:created xsi:type="dcterms:W3CDTF">2020-02-18T03:54:09Z</dcterms:created>
  <dcterms:modified xsi:type="dcterms:W3CDTF">2026-01-05T07:08:48Z</dcterms:modified>
</cp:coreProperties>
</file>