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390" r:id="rId4"/>
    <p:sldId id="391" r:id="rId5"/>
    <p:sldId id="392" r:id="rId6"/>
    <p:sldId id="393" r:id="rId7"/>
    <p:sldId id="394" r:id="rId8"/>
    <p:sldId id="396" r:id="rId9"/>
    <p:sldId id="399" r:id="rId10"/>
    <p:sldId id="397" r:id="rId11"/>
    <p:sldId id="319" r:id="rId12"/>
    <p:sldId id="401" r:id="rId13"/>
    <p:sldId id="309" r:id="rId14"/>
    <p:sldId id="402" r:id="rId15"/>
    <p:sldId id="404" r:id="rId16"/>
    <p:sldId id="320" r:id="rId17"/>
    <p:sldId id="406" r:id="rId18"/>
    <p:sldId id="339" r:id="rId19"/>
    <p:sldId id="341" r:id="rId20"/>
    <p:sldId id="343" r:id="rId21"/>
    <p:sldId id="381" r:id="rId22"/>
    <p:sldId id="269" r:id="rId23"/>
    <p:sldId id="298" r:id="rId24"/>
    <p:sldId id="299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256"/>
          </p14:sldIdLst>
        </p14:section>
        <p14:section name="Warm up" id="{25ACB1C2-973D-476C-80BF-19662B3EC863}">
          <p14:sldIdLst>
            <p14:sldId id="261"/>
            <p14:sldId id="390"/>
            <p14:sldId id="391"/>
            <p14:sldId id="392"/>
            <p14:sldId id="393"/>
            <p14:sldId id="394"/>
            <p14:sldId id="396"/>
            <p14:sldId id="399"/>
            <p14:sldId id="397"/>
          </p14:sldIdLst>
        </p14:section>
        <p14:section name="Listen and Repeat" id="{8FFE6284-7756-4DD7-87E0-C579CAA581FB}">
          <p14:sldIdLst>
            <p14:sldId id="319"/>
            <p14:sldId id="401"/>
            <p14:sldId id="309"/>
            <p14:sldId id="402"/>
            <p14:sldId id="404"/>
          </p14:sldIdLst>
        </p14:section>
        <p14:section name="Point and say" id="{20E5085C-8816-42FA-9692-19044193153C}">
          <p14:sldIdLst>
            <p14:sldId id="320"/>
          </p14:sldIdLst>
        </p14:section>
        <p14:section name="Game" id="{3FBB002C-1AEB-4F8D-B00A-920AECE62F8D}">
          <p14:sldIdLst>
            <p14:sldId id="406"/>
            <p14:sldId id="339"/>
            <p14:sldId id="341"/>
            <p14:sldId id="343"/>
            <p14:sldId id="381"/>
          </p14:sldIdLst>
        </p14:section>
        <p14:section name="Wrap up" id="{588F34D2-76DC-4988-8015-2DC200997C58}">
          <p14:sldIdLst>
            <p14:sldId id="269"/>
            <p14:sldId id="298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706" autoAdjust="0"/>
    <p:restoredTop sz="68346" autoAdjust="0"/>
  </p:normalViewPr>
  <p:slideViewPr>
    <p:cSldViewPr snapToGrid="0">
      <p:cViewPr varScale="1">
        <p:scale>
          <a:sx n="44" d="100"/>
          <a:sy n="44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Goals:</a:t>
            </a:r>
            <a:endParaRPr lang="en-US" dirty="0"/>
          </a:p>
          <a:p>
            <a:r>
              <a:rPr lang="en-US" dirty="0"/>
              <a:t>By the end of the unit, pupils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pronounce the sound of the letter </a:t>
            </a:r>
            <a:r>
              <a:rPr lang="en-US" i="1" dirty="0"/>
              <a:t>O/o</a:t>
            </a:r>
            <a:r>
              <a:rPr lang="en-US" dirty="0"/>
              <a:t> in isolation and in the words </a:t>
            </a:r>
            <a:r>
              <a:rPr lang="en-US" i="1" dirty="0"/>
              <a:t>clocks, locks, mops </a:t>
            </a:r>
            <a:r>
              <a:rPr lang="en-US" dirty="0"/>
              <a:t>and </a:t>
            </a:r>
            <a:r>
              <a:rPr lang="en-US" i="1" dirty="0"/>
              <a:t>pots</a:t>
            </a:r>
            <a:r>
              <a:rPr lang="en-US" dirty="0"/>
              <a:t> correctly.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the sound of the letter </a:t>
            </a:r>
            <a:r>
              <a:rPr lang="en-US" i="1" dirty="0"/>
              <a:t>O/o </a:t>
            </a:r>
            <a:r>
              <a:rPr lang="en-US" dirty="0"/>
              <a:t>and the words </a:t>
            </a:r>
            <a:r>
              <a:rPr lang="en-US" i="1" dirty="0"/>
              <a:t>clocks, mops, pots, locks </a:t>
            </a:r>
            <a:r>
              <a:rPr lang="en-US" dirty="0"/>
              <a:t>in a chant.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recognize the words in different situations when listening.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exchange “</a:t>
            </a:r>
            <a:r>
              <a:rPr lang="en-US" i="1" dirty="0"/>
              <a:t>How many</a:t>
            </a:r>
            <a:r>
              <a:rPr lang="en-US" dirty="0"/>
              <a:t>_____?” – “_____” to ask and answer questions about the quantity of things (from two to five).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trace the letter</a:t>
            </a:r>
            <a:r>
              <a:rPr lang="en-US" i="1" dirty="0"/>
              <a:t> O/o </a:t>
            </a:r>
            <a:r>
              <a:rPr lang="en-US" dirty="0"/>
              <a:t>and complete the words </a:t>
            </a:r>
            <a:r>
              <a:rPr lang="en-US" i="1" dirty="0" err="1"/>
              <a:t>m_ps</a:t>
            </a:r>
            <a:r>
              <a:rPr lang="en-US" i="1" dirty="0"/>
              <a:t>, </a:t>
            </a:r>
            <a:r>
              <a:rPr lang="en-US" i="1" dirty="0" err="1"/>
              <a:t>p_ts</a:t>
            </a:r>
            <a:r>
              <a:rPr lang="en-US" i="1" dirty="0"/>
              <a:t>, </a:t>
            </a:r>
            <a:r>
              <a:rPr lang="en-US" i="1" dirty="0" err="1"/>
              <a:t>l_cks</a:t>
            </a:r>
            <a:r>
              <a:rPr lang="en-US" i="1" dirty="0"/>
              <a:t>, </a:t>
            </a:r>
            <a:r>
              <a:rPr lang="en-US" i="1" dirty="0" err="1"/>
              <a:t>cl_cks</a:t>
            </a:r>
            <a:r>
              <a:rPr lang="en-US" i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 a song focusing on structure “</a:t>
            </a:r>
            <a:r>
              <a:rPr lang="en-US" i="1" dirty="0"/>
              <a:t>There are</a:t>
            </a:r>
            <a:r>
              <a:rPr lang="en-US" dirty="0"/>
              <a:t>_____.”</a:t>
            </a:r>
          </a:p>
          <a:p>
            <a:endParaRPr lang="en-US" b="1" dirty="0"/>
          </a:p>
          <a:p>
            <a:r>
              <a:rPr lang="en-US" b="1" dirty="0"/>
              <a:t>Lesson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the end of the lesson, pupils will be able to:</a:t>
            </a: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O/o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i="1" dirty="0"/>
              <a:t>clocks, locks, pots, mops</a:t>
            </a:r>
            <a:r>
              <a:rPr lang="en-US" dirty="0"/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listen and recognize the words </a:t>
            </a:r>
            <a:r>
              <a:rPr lang="en-US" i="1" dirty="0"/>
              <a:t>clocks, locks, pots, mops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recognize and say the words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Unit keywords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mops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vi-VN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SG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and say the words with flashcards.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procedures with step 2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44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practice more the new words and revise the sound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game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board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all four 4 flashcards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clocks, locks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mops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sound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to the letter of each word and say. Have pupils listen and repeat.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5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and say is divided into 3 main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Pupils will be able to listen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the 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listen, point and repeat / say the words.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Choose a picture on the digital book, click  on the picture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repeat the word softly, loudly in groups to motivate them.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Pupils will be able to listen and point to the pictures.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point to the pictures in the book.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your index finger, demonstrate the action for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Listen and point</a:t>
            </a:r>
            <a:r>
              <a:rPr lang="en-US" dirty="0"/>
              <a:t> with the TRP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clocks </a:t>
            </a:r>
            <a:r>
              <a:rPr lang="en-US" i="0" dirty="0"/>
              <a:t>then </a:t>
            </a:r>
            <a:r>
              <a:rPr lang="en-US" dirty="0"/>
              <a:t>point to the clocks for demonstration.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other words and have pupils point to them.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Vary the speed to make the activity fun.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have pupils point to the locks and 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locks.</a:t>
            </a:r>
          </a:p>
          <a:p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different groups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pairs, 1 points and 1 says the word and does the TPR.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produce the unit words.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dirty="0"/>
          </a:p>
          <a:p>
            <a:r>
              <a:rPr lang="en-US" i="1" dirty="0"/>
              <a:t>Who is faster </a:t>
            </a:r>
            <a:r>
              <a:rPr lang="en-US" dirty="0"/>
              <a:t>game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Divide class into 4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slides.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take turn to say the word from the 1</a:t>
            </a:r>
            <a:r>
              <a:rPr lang="en-US" baseline="30000" dirty="0"/>
              <a:t>st</a:t>
            </a:r>
            <a:r>
              <a:rPr lang="en-US" dirty="0"/>
              <a:t> to the last pupil.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in the team say the word in chorus when all members have finished.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quicker the winner.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2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38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goodbye to 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 up the class and have pupils revise the language in the previous lesson.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 at the picture parts and guess the words.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</a:t>
            </a:r>
            <a:r>
              <a:rPr lang="en-US" i="1" dirty="0"/>
              <a:t>What is it?</a:t>
            </a:r>
            <a:r>
              <a:rPr lang="en-US" dirty="0"/>
              <a:t> Students answer the words.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1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7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into 4 steps.</a:t>
            </a:r>
          </a:p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of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introduce the context.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/>
              <a:t>Open your book!</a:t>
            </a:r>
            <a:r>
              <a:rPr lang="en-US" dirty="0"/>
              <a:t> with a TPR action. Have pupils open the book, Unit 9, In the shop.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sticks the card with letter “o” and say the sound.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 and have pupils listen and repeat.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learn 4 words that have the sound /o/.</a:t>
            </a:r>
            <a:r>
              <a:rPr lang="en-VN" i="1" dirty="0">
                <a:effectLst/>
              </a:rPr>
              <a:t> </a:t>
            </a:r>
            <a:endParaRPr lang="en-SG" i="1" dirty="0"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i="0" baseline="0" dirty="0">
                <a:effectLst/>
              </a:rPr>
              <a:t>Introduce the context of the picture having 4 words.</a:t>
            </a:r>
            <a:endParaRPr lang="en-US" i="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2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unit key words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clocks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flashcards.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board,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above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points to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clocks,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says the word and has pupils repeat the word. Do the TPR action.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guess the word and repeat by pointing to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clocks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Hold your hand up or down to the position of the flashcard.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over the cards, have pupils guess the card and say the word out loud.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 the cards and have pupils guess.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4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5.mp3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9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In </a:t>
            </a:r>
            <a:r>
              <a:rPr lang="en-US" sz="4000" b="1">
                <a:solidFill>
                  <a:srgbClr val="FFFFFF"/>
                </a:solidFill>
              </a:rPr>
              <a:t>the shop</a:t>
            </a:r>
            <a:br>
              <a:rPr lang="en-US" sz="4000" b="1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Lesson 1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" y="450219"/>
            <a:ext cx="5983941" cy="59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8232-F624-354E-AABC-D25B981C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09" y="1825625"/>
            <a:ext cx="3627182" cy="4351338"/>
          </a:xfrm>
        </p:spPr>
      </p:pic>
    </p:spTree>
    <p:extLst>
      <p:ext uri="{BB962C8B-B14F-4D97-AF65-F5344CB8AC3E}">
        <p14:creationId xmlns:p14="http://schemas.microsoft.com/office/powerpoint/2010/main" val="39524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252132"/>
            <a:ext cx="2106757" cy="210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08" y="4559472"/>
            <a:ext cx="2142236" cy="21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7F1BC-5CFF-564D-B719-BBA9C6DF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ABA20-9A64-A240-9A9E-01C538AAB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solidFill>
                  <a:srgbClr val="FF0000"/>
                </a:solidFill>
              </a:rPr>
              <a:t>o</a:t>
            </a:r>
          </a:p>
        </p:txBody>
      </p:sp>
      <p:pic>
        <p:nvPicPr>
          <p:cNvPr id="4" name="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6625" y="3732213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881" y="2584531"/>
            <a:ext cx="252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GB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GB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cks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7780" y="389172"/>
            <a:ext cx="2775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n w="0"/>
              </a:rPr>
              <a:t>cl</a:t>
            </a:r>
            <a:r>
              <a:rPr lang="en-GB" sz="7200" dirty="0">
                <a:ln w="0"/>
                <a:solidFill>
                  <a:srgbClr val="FF0000"/>
                </a:solidFill>
              </a:rPr>
              <a:t>o</a:t>
            </a:r>
            <a:r>
              <a:rPr lang="en-GB" sz="7200" dirty="0">
                <a:ln w="0"/>
              </a:rPr>
              <a:t>cks </a:t>
            </a:r>
            <a:endParaRPr lang="en-US" sz="7200" dirty="0">
              <a:ln w="0"/>
            </a:endParaRPr>
          </a:p>
        </p:txBody>
      </p:sp>
      <p:pic>
        <p:nvPicPr>
          <p:cNvPr id="4099" name="Picture 3" descr="page67image49501056">
            <a:extLst>
              <a:ext uri="{FF2B5EF4-FFF2-40B4-BE49-F238E27FC236}">
                <a16:creationId xmlns:a16="http://schemas.microsoft.com/office/drawing/2014/main" id="{AA8B52EF-F7DD-8F40-B408-EC7C3FB4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65" y="3638294"/>
            <a:ext cx="2209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ge65image49538608">
            <a:extLst>
              <a:ext uri="{FF2B5EF4-FFF2-40B4-BE49-F238E27FC236}">
                <a16:creationId xmlns:a16="http://schemas.microsoft.com/office/drawing/2014/main" id="{9168D0D7-37CE-F04D-AB63-4CF98909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65" y="1028525"/>
            <a:ext cx="41656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30400" y="1320800"/>
            <a:ext cx="2109788" cy="2503488"/>
            <a:chOff x="1930400" y="1320800"/>
            <a:chExt cx="2109788" cy="2503488"/>
          </a:xfrm>
        </p:grpSpPr>
        <p:pic>
          <p:nvPicPr>
            <p:cNvPr id="2" name="clocks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3797300" y="1320800"/>
              <a:ext cx="242888" cy="242888"/>
            </a:xfrm>
            <a:prstGeom prst="rect">
              <a:avLst/>
            </a:prstGeom>
          </p:spPr>
        </p:pic>
        <p:pic>
          <p:nvPicPr>
            <p:cNvPr id="3" name="locks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1930400" y="3530600"/>
              <a:ext cx="293688" cy="293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17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94701" y="381475"/>
            <a:ext cx="250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GB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GB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325" y="4677342"/>
            <a:ext cx="2355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GB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GB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7" name="Picture 1" descr="page71image49371232">
            <a:extLst>
              <a:ext uri="{FF2B5EF4-FFF2-40B4-BE49-F238E27FC236}">
                <a16:creationId xmlns:a16="http://schemas.microsoft.com/office/drawing/2014/main" id="{98B3D514-A863-DA41-89E2-15FA791F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82" y="3657822"/>
            <a:ext cx="3873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69image49350480">
            <a:extLst>
              <a:ext uri="{FF2B5EF4-FFF2-40B4-BE49-F238E27FC236}">
                <a16:creationId xmlns:a16="http://schemas.microsoft.com/office/drawing/2014/main" id="{5EB8CDD2-EDB2-B844-AC14-D4E9BABA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1599126"/>
            <a:ext cx="2959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356600" y="1358900"/>
            <a:ext cx="1296988" cy="4560888"/>
            <a:chOff x="8356600" y="1358900"/>
            <a:chExt cx="1296988" cy="4560888"/>
          </a:xfrm>
        </p:grpSpPr>
        <p:pic>
          <p:nvPicPr>
            <p:cNvPr id="2" name="mops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9372600" y="1358900"/>
              <a:ext cx="280988" cy="280988"/>
            </a:xfrm>
            <a:prstGeom prst="rect">
              <a:avLst/>
            </a:prstGeom>
          </p:spPr>
        </p:pic>
        <p:pic>
          <p:nvPicPr>
            <p:cNvPr id="3" name="pots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8356600" y="5664200"/>
              <a:ext cx="255588" cy="25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0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881" y="2584531"/>
            <a:ext cx="2526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cks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881" y="389172"/>
            <a:ext cx="2417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</a:t>
            </a:r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cks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575" y="381475"/>
            <a:ext cx="2224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6925" y="4677342"/>
            <a:ext cx="235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7" name="Picture 1" descr="page71image49371232">
            <a:extLst>
              <a:ext uri="{FF2B5EF4-FFF2-40B4-BE49-F238E27FC236}">
                <a16:creationId xmlns:a16="http://schemas.microsoft.com/office/drawing/2014/main" id="{98B3D514-A863-DA41-89E2-15FA791F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82" y="3657822"/>
            <a:ext cx="3873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69image49350480">
            <a:extLst>
              <a:ext uri="{FF2B5EF4-FFF2-40B4-BE49-F238E27FC236}">
                <a16:creationId xmlns:a16="http://schemas.microsoft.com/office/drawing/2014/main" id="{5EB8CDD2-EDB2-B844-AC14-D4E9BABA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1548326"/>
            <a:ext cx="2959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age67image49501056">
            <a:extLst>
              <a:ext uri="{FF2B5EF4-FFF2-40B4-BE49-F238E27FC236}">
                <a16:creationId xmlns:a16="http://schemas.microsoft.com/office/drawing/2014/main" id="{AA8B52EF-F7DD-8F40-B408-EC7C3FB4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5" y="3600194"/>
            <a:ext cx="2209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ge65image49538608">
            <a:extLst>
              <a:ext uri="{FF2B5EF4-FFF2-40B4-BE49-F238E27FC236}">
                <a16:creationId xmlns:a16="http://schemas.microsoft.com/office/drawing/2014/main" id="{9168D0D7-37CE-F04D-AB63-4CF98909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65" y="598221"/>
            <a:ext cx="41656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96" y="3439533"/>
            <a:ext cx="1953834" cy="1950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14" y="4771649"/>
            <a:ext cx="1721224" cy="17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4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age67image49501056">
            <a:extLst>
              <a:ext uri="{FF2B5EF4-FFF2-40B4-BE49-F238E27FC236}">
                <a16:creationId xmlns:a16="http://schemas.microsoft.com/office/drawing/2014/main" id="{1A082641-B917-8644-82F6-D3A5FC6E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88" y="2076450"/>
            <a:ext cx="252622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92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page65image49538608">
            <a:extLst>
              <a:ext uri="{FF2B5EF4-FFF2-40B4-BE49-F238E27FC236}">
                <a16:creationId xmlns:a16="http://schemas.microsoft.com/office/drawing/2014/main" id="{BBB6C8E6-6C13-0744-970B-15D407DE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032000"/>
            <a:ext cx="41656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1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page69image49350480">
            <a:extLst>
              <a:ext uri="{FF2B5EF4-FFF2-40B4-BE49-F238E27FC236}">
                <a16:creationId xmlns:a16="http://schemas.microsoft.com/office/drawing/2014/main" id="{6775D133-87CB-4642-A3FA-38832638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955800"/>
            <a:ext cx="2959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26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US" dirty="0"/>
          </a:p>
        </p:txBody>
      </p:sp>
      <p:pic>
        <p:nvPicPr>
          <p:cNvPr id="47105" name="Picture 1" descr="page71image49371232">
            <a:extLst>
              <a:ext uri="{FF2B5EF4-FFF2-40B4-BE49-F238E27FC236}">
                <a16:creationId xmlns:a16="http://schemas.microsoft.com/office/drawing/2014/main" id="{0F45D681-6CF4-0944-A20B-810B8184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000250"/>
            <a:ext cx="3873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43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" descr="page67image49501056">
            <a:extLst>
              <a:ext uri="{FF2B5EF4-FFF2-40B4-BE49-F238E27FC236}">
                <a16:creationId xmlns:a16="http://schemas.microsoft.com/office/drawing/2014/main" id="{465A7E73-EC80-C14A-BAEB-B767E4B9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81" y="1719806"/>
            <a:ext cx="252622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6297BA-8862-404A-9D1F-E35DAB69CD4B}"/>
              </a:ext>
            </a:extLst>
          </p:cNvPr>
          <p:cNvSpPr/>
          <p:nvPr/>
        </p:nvSpPr>
        <p:spPr>
          <a:xfrm>
            <a:off x="8826489" y="4516591"/>
            <a:ext cx="1914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locks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page65image49538608">
            <a:extLst>
              <a:ext uri="{FF2B5EF4-FFF2-40B4-BE49-F238E27FC236}">
                <a16:creationId xmlns:a16="http://schemas.microsoft.com/office/drawing/2014/main" id="{7C4DBB28-9BE6-0E44-85D7-B1A241D7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00" y="1653988"/>
            <a:ext cx="3957192" cy="26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0535FF-47A5-6441-B2BF-06594C9776D5}"/>
              </a:ext>
            </a:extLst>
          </p:cNvPr>
          <p:cNvSpPr txBox="1"/>
          <p:nvPr/>
        </p:nvSpPr>
        <p:spPr>
          <a:xfrm>
            <a:off x="8718472" y="4424906"/>
            <a:ext cx="2321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clocks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page69image49350480">
            <a:extLst>
              <a:ext uri="{FF2B5EF4-FFF2-40B4-BE49-F238E27FC236}">
                <a16:creationId xmlns:a16="http://schemas.microsoft.com/office/drawing/2014/main" id="{D40AF753-1FBC-A746-BD7B-1A88BC712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62" y="1366028"/>
            <a:ext cx="2959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BFBE47-B4EE-4A4C-A882-3A66C039B9AC}"/>
              </a:ext>
            </a:extLst>
          </p:cNvPr>
          <p:cNvSpPr txBox="1"/>
          <p:nvPr/>
        </p:nvSpPr>
        <p:spPr>
          <a:xfrm>
            <a:off x="8719183" y="4611710"/>
            <a:ext cx="2216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mops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page71image49371232">
            <a:extLst>
              <a:ext uri="{FF2B5EF4-FFF2-40B4-BE49-F238E27FC236}">
                <a16:creationId xmlns:a16="http://schemas.microsoft.com/office/drawing/2014/main" id="{75538B7D-574B-B946-86D3-DEA16F99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65" y="1776835"/>
            <a:ext cx="3873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0DB1E2-89C0-2C43-825A-2BA7B7BA2163}"/>
              </a:ext>
            </a:extLst>
          </p:cNvPr>
          <p:cNvSpPr txBox="1"/>
          <p:nvPr/>
        </p:nvSpPr>
        <p:spPr>
          <a:xfrm>
            <a:off x="9133684" y="4492916"/>
            <a:ext cx="1844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pots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59image49376432">
            <a:extLst>
              <a:ext uri="{FF2B5EF4-FFF2-40B4-BE49-F238E27FC236}">
                <a16:creationId xmlns:a16="http://schemas.microsoft.com/office/drawing/2014/main" id="{50CB634F-CC10-1C47-B8D4-F2C03E5AD3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690688"/>
            <a:ext cx="31623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e 3">
            <a:extLst>
              <a:ext uri="{FF2B5EF4-FFF2-40B4-BE49-F238E27FC236}">
                <a16:creationId xmlns:a16="http://schemas.microsoft.com/office/drawing/2014/main" id="{5B49E1EB-BF6B-7946-A348-EDF790F3D9D4}"/>
              </a:ext>
            </a:extLst>
          </p:cNvPr>
          <p:cNvSpPr/>
          <p:nvPr/>
        </p:nvSpPr>
        <p:spPr>
          <a:xfrm>
            <a:off x="3543300" y="857250"/>
            <a:ext cx="6553200" cy="5143500"/>
          </a:xfrm>
          <a:prstGeom prst="pie">
            <a:avLst>
              <a:gd name="adj1" fmla="val 54133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7B20-BB24-D54D-96F2-F07C6A58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page59image49376432">
            <a:extLst>
              <a:ext uri="{FF2B5EF4-FFF2-40B4-BE49-F238E27FC236}">
                <a16:creationId xmlns:a16="http://schemas.microsoft.com/office/drawing/2014/main" id="{8D456E9F-5925-3546-AF28-24DBED9340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70944"/>
            <a:ext cx="31623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5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C598-B33B-E048-9028-DD9F1CDF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E93C-008B-0247-8088-DDAE548A8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3" name="Picture 1" descr="page63image49376848">
            <a:extLst>
              <a:ext uri="{FF2B5EF4-FFF2-40B4-BE49-F238E27FC236}">
                <a16:creationId xmlns:a16="http://schemas.microsoft.com/office/drawing/2014/main" id="{86D063A7-9DC7-C441-BCFC-302617AEB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470944"/>
            <a:ext cx="41783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ord 3">
            <a:extLst>
              <a:ext uri="{FF2B5EF4-FFF2-40B4-BE49-F238E27FC236}">
                <a16:creationId xmlns:a16="http://schemas.microsoft.com/office/drawing/2014/main" id="{44278179-710E-A64F-B4B9-8C37F53DAF1B}"/>
              </a:ext>
            </a:extLst>
          </p:cNvPr>
          <p:cNvSpPr/>
          <p:nvPr/>
        </p:nvSpPr>
        <p:spPr>
          <a:xfrm>
            <a:off x="3701143" y="2171700"/>
            <a:ext cx="4985657" cy="3494881"/>
          </a:xfrm>
          <a:prstGeom prst="chord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D012-C56A-564E-9118-52D2A45F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 descr="page63image49376848">
            <a:extLst>
              <a:ext uri="{FF2B5EF4-FFF2-40B4-BE49-F238E27FC236}">
                <a16:creationId xmlns:a16="http://schemas.microsoft.com/office/drawing/2014/main" id="{EBA1A374-5072-3040-8EE7-8394D8850B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477294"/>
            <a:ext cx="41529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9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5A4C-505F-8344-967F-344F0B96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 descr="page57image49376224">
            <a:extLst>
              <a:ext uri="{FF2B5EF4-FFF2-40B4-BE49-F238E27FC236}">
                <a16:creationId xmlns:a16="http://schemas.microsoft.com/office/drawing/2014/main" id="{147429FB-C71E-7448-AD90-B822E8B36E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77294"/>
            <a:ext cx="2819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Point Star 3">
            <a:extLst>
              <a:ext uri="{FF2B5EF4-FFF2-40B4-BE49-F238E27FC236}">
                <a16:creationId xmlns:a16="http://schemas.microsoft.com/office/drawing/2014/main" id="{1F880D7F-045A-3448-B933-DE8CCD3F6A6D}"/>
              </a:ext>
            </a:extLst>
          </p:cNvPr>
          <p:cNvSpPr/>
          <p:nvPr/>
        </p:nvSpPr>
        <p:spPr>
          <a:xfrm>
            <a:off x="3886200" y="2209800"/>
            <a:ext cx="4610100" cy="2705100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5A4C-505F-8344-967F-344F0B96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 descr="page57image49376224">
            <a:extLst>
              <a:ext uri="{FF2B5EF4-FFF2-40B4-BE49-F238E27FC236}">
                <a16:creationId xmlns:a16="http://schemas.microsoft.com/office/drawing/2014/main" id="{147429FB-C71E-7448-AD90-B822E8B36E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477294"/>
            <a:ext cx="2819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6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8232-F624-354E-AABC-D25B981C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09" y="1825625"/>
            <a:ext cx="3627182" cy="4351338"/>
          </a:xfr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328D890C-1D84-2442-8AF5-75F7E7DD8D73}"/>
              </a:ext>
            </a:extLst>
          </p:cNvPr>
          <p:cNvSpPr/>
          <p:nvPr/>
        </p:nvSpPr>
        <p:spPr>
          <a:xfrm>
            <a:off x="4368800" y="2374901"/>
            <a:ext cx="4292600" cy="4165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920</Words>
  <Application>Microsoft Office PowerPoint</Application>
  <PresentationFormat>Màn hình rộng</PresentationFormat>
  <Paragraphs>141</Paragraphs>
  <Slides>25</Slides>
  <Notes>18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Unit 9  In the shop  Lesson 1</vt:lpstr>
      <vt:lpstr>Warm-up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Game</vt:lpstr>
      <vt:lpstr>Bản trình bày PowerPoint</vt:lpstr>
      <vt:lpstr>Bản trình bày PowerPoint</vt:lpstr>
      <vt:lpstr>Bản trình bày PowerPoint</vt:lpstr>
      <vt:lpstr>Bản trình bày PowerPoint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Hi</cp:lastModifiedBy>
  <cp:revision>134</cp:revision>
  <dcterms:created xsi:type="dcterms:W3CDTF">2020-02-18T03:54:09Z</dcterms:created>
  <dcterms:modified xsi:type="dcterms:W3CDTF">2026-01-05T07:07:20Z</dcterms:modified>
</cp:coreProperties>
</file>