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3" r:id="rId2"/>
    <p:sldId id="261" r:id="rId3"/>
    <p:sldId id="313" r:id="rId4"/>
    <p:sldId id="270" r:id="rId5"/>
    <p:sldId id="314" r:id="rId6"/>
    <p:sldId id="271" r:id="rId7"/>
    <p:sldId id="324" r:id="rId8"/>
    <p:sldId id="308" r:id="rId9"/>
    <p:sldId id="325" r:id="rId10"/>
    <p:sldId id="326" r:id="rId11"/>
    <p:sldId id="327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23"/>
          </p14:sldIdLst>
        </p14:section>
        <p14:section name="Warm-up" id="{2214F3F4-2845-49C5-9FAC-8A0C77B6FD0B}">
          <p14:sldIdLst>
            <p14:sldId id="261"/>
          </p14:sldIdLst>
        </p14:section>
        <p14:section name="Listen and chant" id="{F0DAE56A-85E4-44F7-9B30-495758122585}">
          <p14:sldIdLst>
            <p14:sldId id="313"/>
            <p14:sldId id="270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24"/>
          </p14:sldIdLst>
        </p14:section>
        <p14:section name="Game" id="{5104B3B2-DA5E-4800-8CAB-CCEEB3812321}">
          <p14:sldIdLst>
            <p14:sldId id="308"/>
          </p14:sldIdLst>
        </p14:section>
        <p14:section name="Wrap up" id="{7699F4D7-882D-441C-8DFE-54C512F945A8}">
          <p14:sldIdLst>
            <p14:sldId id="325"/>
            <p14:sldId id="326"/>
            <p14:sldId id="327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69" autoAdjust="0"/>
    <p:restoredTop sz="67700" autoAdjust="0"/>
  </p:normalViewPr>
  <p:slideViewPr>
    <p:cSldViewPr snapToGrid="0">
      <p:cViewPr varScale="1">
        <p:scale>
          <a:sx n="43" d="100"/>
          <a:sy n="43" d="100"/>
        </p:scale>
        <p:origin x="8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Lesson 2</a:t>
            </a:r>
          </a:p>
          <a:p>
            <a:r>
              <a:rPr lang="en-US" b="0" dirty="0"/>
              <a:t>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O/o,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clocks, locks, mops, pots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are____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O/o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complete the words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m_ps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cl_cks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l_cks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p_ts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71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319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45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Miming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Warm up and revise the Unit keywords.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the flashcard for clocks to a pupil.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pupil does the TPR action for the word. Have other pupils guess the word.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guessing the word, have the whole class repeat the word in chorus.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same with other words.</a:t>
            </a:r>
            <a:endParaRPr lang="en-US" b="0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chant </a:t>
            </a:r>
            <a:r>
              <a:rPr lang="en-US" dirty="0"/>
              <a:t>is divided into 3 steps.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read the chant lyrics.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the chant lyrics in chorus, then in group.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listen,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along</a:t>
            </a: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 Round 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 Round 2. Have pupils listen and do the TPR actions with teacher.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Round 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Repeat round 3 several times.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9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tick </a:t>
            </a:r>
            <a:r>
              <a:rPr lang="en-US" dirty="0"/>
              <a:t>is divided into 2 steps.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demonstrate the example.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say the answer.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again and have pupils repeat then give correct answer.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tracing and say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and have pupils do the task.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58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 and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Charades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play the game Charades in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choose a flashcard and do action. The others will guess the word and chant.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 1: Choose the flashcard of pot then do TPR action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pupils say: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Pot. O, o, pot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Goodbye</a:t>
            </a:r>
          </a:p>
          <a:p>
            <a:endParaRPr lang="en-US" dirty="0"/>
          </a:p>
          <a:p>
            <a:r>
              <a:rPr lang="en-US" dirty="0"/>
              <a:t>Time</a:t>
            </a:r>
            <a:r>
              <a:rPr lang="en-US"/>
              <a:t>: 2 </a:t>
            </a:r>
            <a:r>
              <a:rPr lang="en-US" dirty="0"/>
              <a:t>minutes</a:t>
            </a:r>
          </a:p>
          <a:p>
            <a:endParaRPr lang="en-US" dirty="0"/>
          </a:p>
          <a:p>
            <a:r>
              <a:rPr lang="en-US" dirty="0"/>
              <a:t>Teacher and pupils say goodbye to 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38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Unit </a:t>
            </a:r>
            <a:r>
              <a:rPr lang="en-US" sz="5000" b="1">
                <a:solidFill>
                  <a:srgbClr val="FFFFFF"/>
                </a:solidFill>
              </a:rPr>
              <a:t>9  </a:t>
            </a:r>
            <a:br>
              <a:rPr lang="en-US" sz="5000" b="1">
                <a:solidFill>
                  <a:srgbClr val="FFFFFF"/>
                </a:solidFill>
              </a:rPr>
            </a:br>
            <a:r>
              <a:rPr lang="en-US" sz="5000" b="1">
                <a:solidFill>
                  <a:srgbClr val="FFFFFF"/>
                </a:solidFill>
              </a:rPr>
              <a:t>In the shop</a:t>
            </a:r>
            <a:br>
              <a:rPr lang="en-US" sz="5000" b="1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>
                <a:solidFill>
                  <a:srgbClr val="FFFFFF"/>
                </a:solidFill>
              </a:rPr>
              <a:t>Lesson 2</a:t>
            </a:r>
            <a:endParaRPr lang="en-US" sz="5000" b="1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61" y="462659"/>
            <a:ext cx="5981247" cy="59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1" descr="page65image49538608">
            <a:extLst>
              <a:ext uri="{FF2B5EF4-FFF2-40B4-BE49-F238E27FC236}">
                <a16:creationId xmlns:a16="http://schemas.microsoft.com/office/drawing/2014/main" id="{7C4DBB28-9BE6-0E44-85D7-B1A241D7C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00" y="1653988"/>
            <a:ext cx="3957192" cy="265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0535FF-47A5-6441-B2BF-06594C9776D5}"/>
              </a:ext>
            </a:extLst>
          </p:cNvPr>
          <p:cNvSpPr txBox="1"/>
          <p:nvPr/>
        </p:nvSpPr>
        <p:spPr>
          <a:xfrm>
            <a:off x="8718472" y="4424906"/>
            <a:ext cx="2321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clocks 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86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1" descr="page69image49350480">
            <a:extLst>
              <a:ext uri="{FF2B5EF4-FFF2-40B4-BE49-F238E27FC236}">
                <a16:creationId xmlns:a16="http://schemas.microsoft.com/office/drawing/2014/main" id="{D40AF753-1FBC-A746-BD7B-1A88BC712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62" y="1366028"/>
            <a:ext cx="29591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BFBE47-B4EE-4A4C-A882-3A66C039B9AC}"/>
              </a:ext>
            </a:extLst>
          </p:cNvPr>
          <p:cNvSpPr txBox="1"/>
          <p:nvPr/>
        </p:nvSpPr>
        <p:spPr>
          <a:xfrm>
            <a:off x="8719183" y="4611710"/>
            <a:ext cx="2216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mops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32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1" descr="page71image49371232">
            <a:extLst>
              <a:ext uri="{FF2B5EF4-FFF2-40B4-BE49-F238E27FC236}">
                <a16:creationId xmlns:a16="http://schemas.microsoft.com/office/drawing/2014/main" id="{75538B7D-574B-B946-86D3-DEA16F997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65" y="1776835"/>
            <a:ext cx="3873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0DB1E2-89C0-2C43-825A-2BA7B7BA2163}"/>
              </a:ext>
            </a:extLst>
          </p:cNvPr>
          <p:cNvSpPr txBox="1"/>
          <p:nvPr/>
        </p:nvSpPr>
        <p:spPr>
          <a:xfrm>
            <a:off x="9133684" y="4492916"/>
            <a:ext cx="1844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pots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52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/>
              <a:t>Listen and chant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84" y="1714419"/>
            <a:ext cx="2526082" cy="2521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0" y="1635495"/>
            <a:ext cx="2605153" cy="26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chant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16695"/>
            <a:ext cx="5181600" cy="1736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O</a:t>
            </a:r>
            <a:r>
              <a:rPr lang="en-US" sz="4000" dirty="0"/>
              <a:t>, </a:t>
            </a:r>
            <a:r>
              <a:rPr lang="en-US" sz="4000" dirty="0">
                <a:solidFill>
                  <a:srgbClr val="FF0000"/>
                </a:solidFill>
              </a:rPr>
              <a:t>o</a:t>
            </a:r>
            <a:r>
              <a:rPr lang="en-US" sz="4000" dirty="0"/>
              <a:t>, l</a:t>
            </a:r>
            <a:r>
              <a:rPr lang="en-US" sz="4000" dirty="0">
                <a:solidFill>
                  <a:srgbClr val="FF0000"/>
                </a:solidFill>
              </a:rPr>
              <a:t>o</a:t>
            </a:r>
            <a:r>
              <a:rPr lang="en-US" sz="4000" dirty="0"/>
              <a:t>cks and cl</a:t>
            </a:r>
            <a:r>
              <a:rPr lang="en-US" sz="4000" dirty="0">
                <a:solidFill>
                  <a:srgbClr val="FF0000"/>
                </a:solidFill>
              </a:rPr>
              <a:t>o</a:t>
            </a:r>
            <a:r>
              <a:rPr lang="en-US" sz="4000" dirty="0"/>
              <a:t>cks. </a:t>
            </a:r>
          </a:p>
          <a:p>
            <a:pPr marL="0" indent="0">
              <a:buNone/>
            </a:pPr>
            <a:r>
              <a:rPr lang="en-US" sz="4000" dirty="0"/>
              <a:t>There are two l</a:t>
            </a:r>
            <a:r>
              <a:rPr lang="en-US" sz="4000" dirty="0">
                <a:solidFill>
                  <a:srgbClr val="FF0000"/>
                </a:solidFill>
              </a:rPr>
              <a:t>o</a:t>
            </a:r>
            <a:r>
              <a:rPr lang="en-US" sz="4000" dirty="0"/>
              <a:t>cks.</a:t>
            </a:r>
          </a:p>
          <a:p>
            <a:pPr marL="0" indent="0">
              <a:buNone/>
            </a:pPr>
            <a:r>
              <a:rPr lang="en-US" sz="4000" dirty="0"/>
              <a:t>There are three cl</a:t>
            </a:r>
            <a:r>
              <a:rPr lang="en-US" sz="4000" dirty="0">
                <a:solidFill>
                  <a:srgbClr val="FF0000"/>
                </a:solidFill>
              </a:rPr>
              <a:t>o</a:t>
            </a:r>
            <a:r>
              <a:rPr lang="en-US" sz="4000" dirty="0"/>
              <a:t>cks.</a:t>
            </a:r>
          </a:p>
          <a:p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057635"/>
            <a:ext cx="5181600" cy="1736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O</a:t>
            </a:r>
            <a:r>
              <a:rPr lang="en-US" sz="4000" dirty="0"/>
              <a:t>, </a:t>
            </a:r>
            <a:r>
              <a:rPr lang="en-US" sz="4000" dirty="0">
                <a:solidFill>
                  <a:srgbClr val="FF0000"/>
                </a:solidFill>
              </a:rPr>
              <a:t>o</a:t>
            </a:r>
            <a:r>
              <a:rPr lang="en-US" sz="4000" dirty="0"/>
              <a:t>, m</a:t>
            </a:r>
            <a:r>
              <a:rPr lang="en-US" sz="4000" dirty="0">
                <a:solidFill>
                  <a:srgbClr val="FF0000"/>
                </a:solidFill>
              </a:rPr>
              <a:t>o</a:t>
            </a:r>
            <a:r>
              <a:rPr lang="en-US" sz="4000" dirty="0"/>
              <a:t>ps and p</a:t>
            </a:r>
            <a:r>
              <a:rPr lang="en-US" sz="4000" dirty="0">
                <a:solidFill>
                  <a:srgbClr val="FF0000"/>
                </a:solidFill>
              </a:rPr>
              <a:t>o</a:t>
            </a:r>
            <a:r>
              <a:rPr lang="en-US" sz="4000" dirty="0"/>
              <a:t>ts. </a:t>
            </a:r>
          </a:p>
          <a:p>
            <a:pPr marL="0" indent="0">
              <a:buNone/>
            </a:pPr>
            <a:r>
              <a:rPr lang="en-US" sz="4000" dirty="0"/>
              <a:t>There are four m</a:t>
            </a:r>
            <a:r>
              <a:rPr lang="en-US" sz="4000" dirty="0">
                <a:solidFill>
                  <a:srgbClr val="FF0000"/>
                </a:solidFill>
              </a:rPr>
              <a:t>o</a:t>
            </a:r>
            <a:r>
              <a:rPr lang="en-US" sz="4000" dirty="0"/>
              <a:t>ps.</a:t>
            </a:r>
          </a:p>
          <a:p>
            <a:pPr marL="0" indent="0">
              <a:buNone/>
            </a:pPr>
            <a:r>
              <a:rPr lang="en-US" sz="4000" dirty="0"/>
              <a:t>There are five p</a:t>
            </a:r>
            <a:r>
              <a:rPr lang="en-US" sz="4000" dirty="0">
                <a:solidFill>
                  <a:srgbClr val="FF0000"/>
                </a:solidFill>
              </a:rPr>
              <a:t>o</a:t>
            </a:r>
            <a:r>
              <a:rPr lang="en-US" sz="4000" dirty="0"/>
              <a:t>ts.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7" name="Track 051_U9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5925" y="911580"/>
            <a:ext cx="232652" cy="2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5358661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/>
              <a:t>Listen and tick</a:t>
            </a:r>
            <a:endParaRPr lang="en-US" sz="6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14" y="2209547"/>
            <a:ext cx="2576186" cy="2571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77" y="2155629"/>
            <a:ext cx="2630204" cy="26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tick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177" y="1628594"/>
            <a:ext cx="9459645" cy="4610743"/>
          </a:xfrm>
          <a:prstGeom prst="rect">
            <a:avLst/>
          </a:prstGeom>
        </p:spPr>
      </p:pic>
      <p:pic>
        <p:nvPicPr>
          <p:cNvPr id="6" name="Track 0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7436" y="884284"/>
            <a:ext cx="287243" cy="287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6639" y="3254976"/>
            <a:ext cx="386998" cy="386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3833" y="5645609"/>
            <a:ext cx="386998" cy="38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3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3007345"/>
            <a:ext cx="1681838" cy="1691182"/>
          </a:xfrm>
        </p:spPr>
      </p:pic>
      <p:grpSp>
        <p:nvGrpSpPr>
          <p:cNvPr id="8" name="Group 7"/>
          <p:cNvGrpSpPr/>
          <p:nvPr/>
        </p:nvGrpSpPr>
        <p:grpSpPr>
          <a:xfrm>
            <a:off x="3393910" y="2977446"/>
            <a:ext cx="3476375" cy="1691182"/>
            <a:chOff x="3657600" y="2301070"/>
            <a:chExt cx="5219047" cy="2479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792453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Look, trace and write</a:t>
            </a:r>
          </a:p>
        </p:txBody>
      </p:sp>
    </p:spTree>
    <p:extLst>
      <p:ext uri="{BB962C8B-B14F-4D97-AF65-F5344CB8AC3E}">
        <p14:creationId xmlns:p14="http://schemas.microsoft.com/office/powerpoint/2010/main" val="367361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EF3321-2F2C-449A-9096-14ACAD4C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" descr="page67image49501056">
            <a:extLst>
              <a:ext uri="{FF2B5EF4-FFF2-40B4-BE49-F238E27FC236}">
                <a16:creationId xmlns:a16="http://schemas.microsoft.com/office/drawing/2014/main" id="{465A7E73-EC80-C14A-BAEB-B767E4B9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81" y="1719806"/>
            <a:ext cx="2526223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6297BA-8862-404A-9D1F-E35DAB69CD4B}"/>
              </a:ext>
            </a:extLst>
          </p:cNvPr>
          <p:cNvSpPr/>
          <p:nvPr/>
        </p:nvSpPr>
        <p:spPr>
          <a:xfrm>
            <a:off x="8826489" y="4516591"/>
            <a:ext cx="1914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locks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214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599</Words>
  <Application>Microsoft Office PowerPoint</Application>
  <PresentationFormat>Màn hình rộng</PresentationFormat>
  <Paragraphs>120</Paragraphs>
  <Slides>12</Slides>
  <Notes>12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Office Theme</vt:lpstr>
      <vt:lpstr>Unit 9   In the shop  Lesson 2</vt:lpstr>
      <vt:lpstr>Warm-up</vt:lpstr>
      <vt:lpstr>Listen and chant</vt:lpstr>
      <vt:lpstr>Listen and chant</vt:lpstr>
      <vt:lpstr>Bản trình bày PowerPoint</vt:lpstr>
      <vt:lpstr>Listen and tick</vt:lpstr>
      <vt:lpstr>Bản trình bày PowerPoint</vt:lpstr>
      <vt:lpstr>Game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Hi</cp:lastModifiedBy>
  <cp:revision>54</cp:revision>
  <dcterms:created xsi:type="dcterms:W3CDTF">2020-02-18T08:15:26Z</dcterms:created>
  <dcterms:modified xsi:type="dcterms:W3CDTF">2026-01-05T07:07:52Z</dcterms:modified>
</cp:coreProperties>
</file>