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8" r:id="rId2"/>
    <p:sldId id="404" r:id="rId3"/>
    <p:sldId id="401" r:id="rId4"/>
    <p:sldId id="309" r:id="rId5"/>
    <p:sldId id="311" r:id="rId6"/>
    <p:sldId id="405" r:id="rId7"/>
    <p:sldId id="270" r:id="rId8"/>
    <p:sldId id="402" r:id="rId9"/>
    <p:sldId id="403" r:id="rId10"/>
    <p:sldId id="325" r:id="rId11"/>
    <p:sldId id="32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7784F9-410B-4082-8EED-8928DD74DED5}">
          <p14:sldIdLst/>
        </p14:section>
        <p14:section name="Warm up" id="{25ACB1C2-973D-476C-80BF-19662B3EC863}">
          <p14:sldIdLst>
            <p14:sldId id="308"/>
          </p14:sldIdLst>
        </p14:section>
        <p14:section name="Listen and Repeat" id="{8FFE6284-7756-4DD7-87E0-C579CAA581FB}">
          <p14:sldIdLst>
            <p14:sldId id="404"/>
            <p14:sldId id="401"/>
            <p14:sldId id="309"/>
            <p14:sldId id="311"/>
          </p14:sldIdLst>
        </p14:section>
        <p14:section name="Point and say" id="{20E5085C-8816-42FA-9692-19044193153C}">
          <p14:sldIdLst>
            <p14:sldId id="405"/>
            <p14:sldId id="270"/>
          </p14:sldIdLst>
        </p14:section>
        <p14:section name="Game" id="{3FBB002C-1AEB-4F8D-B00A-920AECE62F8D}">
          <p14:sldIdLst>
            <p14:sldId id="402"/>
            <p14:sldId id="403"/>
            <p14:sldId id="325"/>
            <p14:sldId id="326"/>
          </p14:sldIdLst>
        </p14:section>
        <p14:section name="Wrap up" id="{588F34D2-76DC-4988-8015-2DC200997C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880" autoAdjust="0"/>
    <p:restoredTop sz="84496" autoAdjust="0"/>
  </p:normalViewPr>
  <p:slideViewPr>
    <p:cSldViewPr snapToGrid="0">
      <p:cViewPr varScale="1">
        <p:scale>
          <a:sx n="54" d="100"/>
          <a:sy n="54" d="100"/>
        </p:scale>
        <p:origin x="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Listen and repeat </a:t>
            </a:r>
            <a:r>
              <a:rPr lang="en-US" dirty="0"/>
              <a:t>is divided into 3 steps.</a:t>
            </a:r>
          </a:p>
          <a:p>
            <a:r>
              <a:rPr lang="en-US" b="1" dirty="0"/>
              <a:t>Step 1</a:t>
            </a: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Introduce the sound of letter L/l.</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Say </a:t>
            </a:r>
            <a:r>
              <a:rPr lang="en-US" i="1" dirty="0"/>
              <a:t>Open your book!</a:t>
            </a:r>
            <a:r>
              <a:rPr lang="en-US" dirty="0"/>
              <a:t> with a TPR action. Have pupils open the book, Unit 12, At the lake. Teacher opens the digital book. </a:t>
            </a:r>
          </a:p>
          <a:p>
            <a:pPr marL="171450" indent="-171450">
              <a:buFont typeface="Arial" panose="020B0604020202020204" pitchFamily="34" charset="0"/>
              <a:buChar char="•"/>
            </a:pPr>
            <a:r>
              <a:rPr lang="en-US" dirty="0"/>
              <a:t>Stick the card with letter “L” and say the sound.</a:t>
            </a:r>
          </a:p>
          <a:p>
            <a:pPr marL="171450" indent="-171450">
              <a:buFont typeface="Arial" panose="020B0604020202020204" pitchFamily="34" charset="0"/>
              <a:buChar char="•"/>
            </a:pPr>
            <a:r>
              <a:rPr lang="en-US" dirty="0"/>
              <a:t>Play the recording and have pupils listen and repeat in chorus, groups then individuals.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1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3</a:t>
            </a:fld>
            <a:endParaRPr lang="en-US"/>
          </a:p>
        </p:txBody>
      </p:sp>
    </p:spTree>
    <p:extLst>
      <p:ext uri="{BB962C8B-B14F-4D97-AF65-F5344CB8AC3E}">
        <p14:creationId xmlns:p14="http://schemas.microsoft.com/office/powerpoint/2010/main" val="292642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Step 2</a:t>
            </a:r>
          </a:p>
          <a:p>
            <a:r>
              <a:rPr lang="en-US" sz="1200" b="1" kern="1200" dirty="0">
                <a:solidFill>
                  <a:schemeClr val="tx1"/>
                </a:solidFill>
                <a:effectLst/>
                <a:latin typeface="+mn-lt"/>
                <a:ea typeface="+mn-ea"/>
                <a:cs typeface="+mn-cs"/>
              </a:rPr>
              <a:t>Goals: </a:t>
            </a:r>
            <a:r>
              <a:rPr lang="en-US" sz="1200" kern="1200" dirty="0">
                <a:solidFill>
                  <a:schemeClr val="tx1"/>
                </a:solidFill>
                <a:effectLst/>
                <a:latin typeface="+mn-lt"/>
                <a:ea typeface="+mn-ea"/>
                <a:cs typeface="+mn-cs"/>
              </a:rPr>
              <a:t>Pupils will be able to listen and repeat the unit keywords.</a:t>
            </a:r>
          </a:p>
          <a:p>
            <a:r>
              <a:rPr lang="en-US" sz="1200" kern="1200" dirty="0">
                <a:solidFill>
                  <a:schemeClr val="tx1"/>
                </a:solidFill>
                <a:effectLst/>
                <a:latin typeface="+mn-lt"/>
                <a:ea typeface="+mn-ea"/>
                <a:cs typeface="+mn-cs"/>
              </a:rPr>
              <a:t>Recognize and say the words with flashcards. </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4 minutes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 the unit keywords </a:t>
            </a:r>
            <a:r>
              <a:rPr lang="en-US" sz="1200" i="1" kern="1200" dirty="0">
                <a:solidFill>
                  <a:schemeClr val="tx1"/>
                </a:solidFill>
                <a:effectLst/>
                <a:latin typeface="+mn-lt"/>
                <a:ea typeface="+mn-ea"/>
                <a:cs typeface="+mn-cs"/>
              </a:rPr>
              <a:t>Lucy, lemons, 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 </a:t>
            </a:r>
            <a:r>
              <a:rPr lang="en-US" sz="1200" kern="1200" dirty="0">
                <a:solidFill>
                  <a:schemeClr val="tx1"/>
                </a:solidFill>
                <a:effectLst/>
                <a:latin typeface="+mn-lt"/>
                <a:ea typeface="+mn-ea"/>
                <a:cs typeface="+mn-cs"/>
              </a:rPr>
              <a:t>with flashcards.</a:t>
            </a:r>
            <a:endParaRPr lang="en-US" dirty="0"/>
          </a:p>
          <a:p>
            <a:pPr marL="171450" indent="-171450">
              <a:buFont typeface="Arial" panose="020B0604020202020204" pitchFamily="34" charset="0"/>
              <a:buChar char="•"/>
            </a:pPr>
            <a:r>
              <a:rPr lang="en-US" dirty="0"/>
              <a:t>On the board, there are four flashcards for </a:t>
            </a:r>
            <a:r>
              <a:rPr lang="en-US" sz="1200" i="1" kern="1200" dirty="0">
                <a:solidFill>
                  <a:schemeClr val="tx1"/>
                </a:solidFill>
                <a:effectLst/>
                <a:latin typeface="+mn-lt"/>
                <a:ea typeface="+mn-ea"/>
                <a:cs typeface="+mn-cs"/>
              </a:rPr>
              <a:t>Lucy, lemons, 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a:t>
            </a:r>
            <a:r>
              <a:rPr lang="en-US" dirty="0"/>
              <a:t>. </a:t>
            </a:r>
          </a:p>
          <a:p>
            <a:pPr marL="171450" indent="-171450">
              <a:buFont typeface="Arial" panose="020B0604020202020204" pitchFamily="34" charset="0"/>
              <a:buChar char="•"/>
            </a:pPr>
            <a:r>
              <a:rPr lang="en-US" dirty="0"/>
              <a:t>Teacher points to the flashcard of Lucy, say the word and have pupils repeat the word.</a:t>
            </a:r>
          </a:p>
          <a:p>
            <a:pPr marL="171450" indent="-171450">
              <a:buFont typeface="Arial" panose="020B0604020202020204" pitchFamily="34" charset="0"/>
              <a:buChar char="•"/>
            </a:pPr>
            <a:r>
              <a:rPr lang="en-US" dirty="0"/>
              <a:t>Do the same with other words . </a:t>
            </a:r>
          </a:p>
          <a:p>
            <a:pPr marL="171450" indent="-171450">
              <a:buFont typeface="Arial" panose="020B0604020202020204" pitchFamily="34" charset="0"/>
              <a:buChar char="•"/>
            </a:pPr>
            <a:r>
              <a:rPr lang="en-US" dirty="0"/>
              <a:t>May have pupils guess the word when teacher says the 1</a:t>
            </a:r>
            <a:r>
              <a:rPr lang="en-US" baseline="30000" dirty="0"/>
              <a:t>st</a:t>
            </a:r>
            <a:r>
              <a:rPr lang="en-US" dirty="0"/>
              <a:t> time.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4</a:t>
            </a:fld>
            <a:endParaRPr lang="en-US"/>
          </a:p>
        </p:txBody>
      </p:sp>
    </p:spTree>
    <p:extLst>
      <p:ext uri="{BB962C8B-B14F-4D97-AF65-F5344CB8AC3E}">
        <p14:creationId xmlns:p14="http://schemas.microsoft.com/office/powerpoint/2010/main" val="135954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a:t>
            </a:r>
          </a:p>
          <a:p>
            <a:r>
              <a:rPr lang="en-US" b="1" dirty="0"/>
              <a:t>Listen and point</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recognize the unit keywords </a:t>
            </a:r>
            <a:r>
              <a:rPr lang="en-US" sz="1200" i="1" kern="1200" dirty="0">
                <a:solidFill>
                  <a:schemeClr val="tx1"/>
                </a:solidFill>
                <a:effectLst/>
                <a:latin typeface="+mn-lt"/>
                <a:ea typeface="+mn-ea"/>
                <a:cs typeface="+mn-cs"/>
              </a:rPr>
              <a:t>Lucy, lemons, 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5 minutes.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a model with a pupil. Teacher says, pupil points.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pupil says the word and randomly calls another pupil to point.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pupils practice in pairs.</a:t>
            </a:r>
            <a:endParaRPr lang="en-US" dirty="0"/>
          </a:p>
          <a:p>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225612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and say </a:t>
            </a:r>
            <a:r>
              <a:rPr lang="en-US" dirty="0"/>
              <a:t>is divided into 2 main steps. </a:t>
            </a:r>
          </a:p>
          <a:p>
            <a:r>
              <a:rPr lang="en-US" sz="1200" b="1" kern="1200" dirty="0">
                <a:solidFill>
                  <a:schemeClr val="tx1"/>
                </a:solidFill>
                <a:effectLst/>
                <a:latin typeface="+mn-lt"/>
                <a:ea typeface="+mn-ea"/>
                <a:cs typeface="+mn-cs"/>
              </a:rPr>
              <a:t>Step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Pupils will be able to </a:t>
            </a:r>
            <a:r>
              <a:rPr lang="en-SG" sz="1200" kern="1200" dirty="0">
                <a:solidFill>
                  <a:schemeClr val="tx1"/>
                </a:solidFill>
                <a:effectLst/>
                <a:latin typeface="+mn-lt"/>
                <a:ea typeface="+mn-ea"/>
                <a:cs typeface="+mn-cs"/>
              </a:rPr>
              <a:t>point and say</a:t>
            </a:r>
            <a:r>
              <a:rPr lang="en-US" sz="1200" kern="1200" dirty="0">
                <a:solidFill>
                  <a:schemeClr val="tx1"/>
                </a:solidFill>
                <a:effectLst/>
                <a:latin typeface="+mn-lt"/>
                <a:ea typeface="+mn-ea"/>
                <a:cs typeface="+mn-cs"/>
              </a:rPr>
              <a:t> the words in chorus.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4 minutes</a:t>
            </a:r>
          </a:p>
          <a:p>
            <a:r>
              <a:rPr lang="en-US" sz="1200" kern="1200" dirty="0">
                <a:solidFill>
                  <a:schemeClr val="tx1"/>
                </a:solidFill>
                <a:effectLst/>
                <a:latin typeface="+mn-lt"/>
                <a:ea typeface="+mn-ea"/>
                <a:cs typeface="+mn-cs"/>
              </a:rPr>
              <a:t>Have pupils listen, point and say the words.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time: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Point the picture of Lucy and say </a:t>
            </a:r>
            <a:r>
              <a:rPr lang="en-US" sz="1200" i="1" kern="1200" dirty="0">
                <a:solidFill>
                  <a:schemeClr val="tx1"/>
                </a:solidFill>
                <a:effectLst/>
                <a:latin typeface="+mn-lt"/>
                <a:ea typeface="+mn-ea"/>
                <a:cs typeface="+mn-cs"/>
              </a:rPr>
              <a:t>Lucy. </a:t>
            </a:r>
            <a:r>
              <a:rPr lang="en-US" sz="1200" i="0" kern="1200" dirty="0">
                <a:solidFill>
                  <a:schemeClr val="tx1"/>
                </a:solidFill>
                <a:effectLst/>
                <a:latin typeface="+mn-lt"/>
                <a:ea typeface="+mn-ea"/>
                <a:cs typeface="+mn-cs"/>
              </a:rPr>
              <a:t>Ask pupils to repeat.</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Do the same with other words.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2</a:t>
            </a:r>
            <a:r>
              <a:rPr lang="en-US" sz="1200" i="0" kern="1200" baseline="30000" dirty="0">
                <a:solidFill>
                  <a:schemeClr val="tx1"/>
                </a:solidFill>
                <a:effectLst/>
                <a:latin typeface="+mn-lt"/>
                <a:ea typeface="+mn-ea"/>
                <a:cs typeface="+mn-cs"/>
              </a:rPr>
              <a:t>nd</a:t>
            </a:r>
            <a:r>
              <a:rPr lang="en-US" sz="1200" i="0" kern="1200" dirty="0">
                <a:solidFill>
                  <a:schemeClr val="tx1"/>
                </a:solidFill>
                <a:effectLst/>
                <a:latin typeface="+mn-lt"/>
                <a:ea typeface="+mn-ea"/>
                <a:cs typeface="+mn-cs"/>
              </a:rPr>
              <a:t> time: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Point to the picture and have pupils say the words.</a:t>
            </a:r>
          </a:p>
          <a:p>
            <a:endParaRPr lang="en-US" sz="120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Step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listen and point to the pictures in pairs.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pupils work in pairs and do the activity in the textbook. </a:t>
            </a:r>
            <a:endParaRPr lang="en-US" dirty="0"/>
          </a:p>
          <a:p>
            <a:endParaRPr lang="en-US" sz="1200" i="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99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156545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3. Whisper Game</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recognize the unit words through pictures, meaning.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6 minutes</a:t>
            </a:r>
          </a:p>
          <a:p>
            <a:endParaRPr lang="en-US" dirty="0"/>
          </a:p>
          <a:p>
            <a:pPr marL="171450" indent="-171450">
              <a:buFont typeface="Arial" panose="020B0604020202020204" pitchFamily="34" charset="0"/>
              <a:buChar char="•"/>
            </a:pPr>
            <a:r>
              <a:rPr lang="en-US" dirty="0"/>
              <a:t>Divide class into 4 teams.</a:t>
            </a:r>
          </a:p>
          <a:p>
            <a:pPr marL="171450" indent="-171450">
              <a:buFont typeface="Arial" panose="020B0604020202020204" pitchFamily="34" charset="0"/>
              <a:buChar char="•"/>
            </a:pPr>
            <a:r>
              <a:rPr lang="en-US" dirty="0"/>
              <a:t>Stand in the line.</a:t>
            </a:r>
          </a:p>
          <a:p>
            <a:pPr marL="171450" indent="-171450">
              <a:buFont typeface="Arial" panose="020B0604020202020204" pitchFamily="34" charset="0"/>
              <a:buChar char="•"/>
            </a:pPr>
            <a:r>
              <a:rPr lang="en-US" dirty="0"/>
              <a:t>Have the first pupils in the line look at the picture and whisper to the next one until the last pupil in the line, who will come to the board, point to the word and say.</a:t>
            </a:r>
          </a:p>
          <a:p>
            <a:pPr marL="171450" indent="-171450">
              <a:buFont typeface="Arial" panose="020B0604020202020204" pitchFamily="34" charset="0"/>
              <a:buChar char="•"/>
            </a:pPr>
            <a:r>
              <a:rPr lang="en-US" dirty="0"/>
              <a:t>Repeat the game until all pupils come to the board, point and say.</a:t>
            </a:r>
          </a:p>
          <a:p>
            <a:pPr marL="171450" indent="-171450">
              <a:buFont typeface="Arial" panose="020B0604020202020204" pitchFamily="34" charset="0"/>
              <a:buChar char="•"/>
            </a:pPr>
            <a:r>
              <a:rPr lang="en-US" dirty="0"/>
              <a:t>After the game, have the whole class repeat the word in chorus. </a:t>
            </a:r>
          </a:p>
          <a:p>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8</a:t>
            </a:fld>
            <a:endParaRPr lang="en-US"/>
          </a:p>
        </p:txBody>
      </p:sp>
    </p:spTree>
    <p:extLst>
      <p:ext uri="{BB962C8B-B14F-4D97-AF65-F5344CB8AC3E}">
        <p14:creationId xmlns:p14="http://schemas.microsoft.com/office/powerpoint/2010/main" val="144671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7F83F1-9DB6-4A33-967A-03C3BB3C8525}"/>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B0D6-0CA9-4A91-979E-E93F54BA2A78}"/>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91A08-5CA6-4612-9A5B-F17F4579F7F6}"/>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A08EC-2D05-4AF7-B005-AE291EE1B02F}"/>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DC6CD0-ADB6-4C1D-9132-A17B3EC67B48}"/>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F7C62-6F18-4C5D-BF4B-2B83B0086DE1}"/>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6" name="Footer Placeholder 5">
            <a:extLst>
              <a:ext uri="{FF2B5EF4-FFF2-40B4-BE49-F238E27FC236}">
                <a16:creationId xmlns:a16="http://schemas.microsoft.com/office/drawing/2014/main"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F3FDF4-FD00-4629-9BB8-9F70594FD976}"/>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8" name="Footer Placeholder 7">
            <a:extLst>
              <a:ext uri="{FF2B5EF4-FFF2-40B4-BE49-F238E27FC236}">
                <a16:creationId xmlns:a16="http://schemas.microsoft.com/office/drawing/2014/main"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8A4B96-07F8-40F3-89ED-9607C6433AFC}"/>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4" name="Footer Placeholder 3">
            <a:extLst>
              <a:ext uri="{FF2B5EF4-FFF2-40B4-BE49-F238E27FC236}">
                <a16:creationId xmlns:a16="http://schemas.microsoft.com/office/drawing/2014/main"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BBED8-C704-43EC-9FF7-8F646D728EDD}"/>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3" name="Footer Placeholder 2">
            <a:extLst>
              <a:ext uri="{FF2B5EF4-FFF2-40B4-BE49-F238E27FC236}">
                <a16:creationId xmlns:a16="http://schemas.microsoft.com/office/drawing/2014/main"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C7C95-FBE3-4708-A4E0-76CD49C8E1B2}"/>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6" name="Footer Placeholder 5">
            <a:extLst>
              <a:ext uri="{FF2B5EF4-FFF2-40B4-BE49-F238E27FC236}">
                <a16:creationId xmlns:a16="http://schemas.microsoft.com/office/drawing/2014/main"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E6783-40A8-4EF7-82DF-00CBFE7CBE0B}"/>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6" name="Footer Placeholder 5">
            <a:extLst>
              <a:ext uri="{FF2B5EF4-FFF2-40B4-BE49-F238E27FC236}">
                <a16:creationId xmlns:a16="http://schemas.microsoft.com/office/drawing/2014/main"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png"/><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6.png"/><Relationship Id="rId5" Type="http://schemas.microsoft.com/office/2007/relationships/media" Target="../media/media4.mp3"/><Relationship Id="rId15" Type="http://schemas.openxmlformats.org/officeDocument/2006/relationships/image" Target="../media/image5.png"/><Relationship Id="rId10" Type="http://schemas.openxmlformats.org/officeDocument/2006/relationships/notesSlide" Target="../notesSlides/notesSlide3.xml"/><Relationship Id="rId4" Type="http://schemas.openxmlformats.org/officeDocument/2006/relationships/audio" Target="../media/media3.mp3"/><Relationship Id="rId9" Type="http://schemas.openxmlformats.org/officeDocument/2006/relationships/slideLayout" Target="../slideLayouts/slideLayout7.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9" y="5105400"/>
            <a:ext cx="2019301"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7534835" y="1055594"/>
            <a:ext cx="3818965" cy="2019300"/>
          </a:xfrm>
          <a:prstGeom prst="wedgeEllipseCallout">
            <a:avLst>
              <a:gd name="adj1" fmla="val -80913"/>
              <a:gd name="adj2" fmla="val 826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a:latin typeface="Times New Roman" panose="02020603050405020304" pitchFamily="18" charset="0"/>
                <a:cs typeface="Times New Roman" panose="02020603050405020304" pitchFamily="18" charset="0"/>
              </a:rPr>
              <a:t>Hi, I’m Lucy.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612" y="1528082"/>
            <a:ext cx="3657600" cy="3724275"/>
          </a:xfrm>
          <a:prstGeom prst="rect">
            <a:avLst/>
          </a:prstGeom>
        </p:spPr>
      </p:pic>
    </p:spTree>
    <p:extLst>
      <p:ext uri="{BB962C8B-B14F-4D97-AF65-F5344CB8AC3E}">
        <p14:creationId xmlns:p14="http://schemas.microsoft.com/office/powerpoint/2010/main" val="3240567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432" y="3471307"/>
            <a:ext cx="3559630" cy="2605207"/>
          </a:xfrm>
          <a:prstGeom prst="rect">
            <a:avLst/>
          </a:prstGeom>
        </p:spPr>
      </p:pic>
      <p:pic>
        <p:nvPicPr>
          <p:cNvPr id="5" name="la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23661" y="6052452"/>
            <a:ext cx="242888" cy="242888"/>
          </a:xfrm>
          <a:prstGeom prst="rect">
            <a:avLst/>
          </a:prstGeom>
        </p:spPr>
      </p:pic>
    </p:spTree>
    <p:extLst>
      <p:ext uri="{BB962C8B-B14F-4D97-AF65-F5344CB8AC3E}">
        <p14:creationId xmlns:p14="http://schemas.microsoft.com/office/powerpoint/2010/main" val="327453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6834" y="3185188"/>
            <a:ext cx="2678974" cy="2357926"/>
          </a:xfrm>
          <a:prstGeom prst="rect">
            <a:avLst/>
          </a:prstGeom>
        </p:spPr>
      </p:pic>
      <p:pic>
        <p:nvPicPr>
          <p:cNvPr id="5" name="lea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36777" y="5050974"/>
            <a:ext cx="250369" cy="250369"/>
          </a:xfrm>
          <a:prstGeom prst="rect">
            <a:avLst/>
          </a:prstGeom>
        </p:spPr>
      </p:pic>
    </p:spTree>
    <p:extLst>
      <p:ext uri="{BB962C8B-B14F-4D97-AF65-F5344CB8AC3E}">
        <p14:creationId xmlns:p14="http://schemas.microsoft.com/office/powerpoint/2010/main" val="3725113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Isosceles Triangle 194">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197">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Isosceles Triangle 200">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drawing of a face&#10;&#10;Description automatically generated">
            <a:extLst>
              <a:ext uri="{FF2B5EF4-FFF2-40B4-BE49-F238E27FC236}">
                <a16:creationId xmlns:a16="http://schemas.microsoft.com/office/drawing/2014/main" id="{EBE9E41C-344C-43B9-A691-2B28CD814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782" y="2659960"/>
            <a:ext cx="4591108" cy="18086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125" y="213923"/>
            <a:ext cx="2072366" cy="206852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2504" y="4432321"/>
            <a:ext cx="1934478" cy="1930896"/>
          </a:xfrm>
          <a:prstGeom prst="rect">
            <a:avLst/>
          </a:prstGeom>
        </p:spPr>
      </p:pic>
    </p:spTree>
    <p:extLst>
      <p:ext uri="{BB962C8B-B14F-4D97-AF65-F5344CB8AC3E}">
        <p14:creationId xmlns:p14="http://schemas.microsoft.com/office/powerpoint/2010/main" val="42348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F1BC-5CFF-564D-B719-BBA9C6DF95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BABA20-9A64-A240-9A9E-01C538AAB7D6}"/>
              </a:ext>
            </a:extLst>
          </p:cNvPr>
          <p:cNvSpPr>
            <a:spLocks noGrp="1"/>
          </p:cNvSpPr>
          <p:nvPr>
            <p:ph idx="1"/>
          </p:nvPr>
        </p:nvSpPr>
        <p:spPr/>
        <p:txBody>
          <a:bodyPr>
            <a:normAutofit/>
          </a:bodyPr>
          <a:lstStyle/>
          <a:p>
            <a:pPr marL="0" indent="0" algn="ctr">
              <a:buNone/>
            </a:pPr>
            <a:r>
              <a:rPr lang="en-US" sz="16600" dirty="0">
                <a:solidFill>
                  <a:srgbClr val="FF0000"/>
                </a:solidFill>
              </a:rPr>
              <a:t>L</a:t>
            </a:r>
          </a:p>
        </p:txBody>
      </p:sp>
      <p:pic>
        <p:nvPicPr>
          <p:cNvPr id="4" name="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52456" y="3701142"/>
            <a:ext cx="286432" cy="286432"/>
          </a:xfrm>
          <a:prstGeom prst="rect">
            <a:avLst/>
          </a:prstGeom>
        </p:spPr>
      </p:pic>
    </p:spTree>
    <p:extLst>
      <p:ext uri="{BB962C8B-B14F-4D97-AF65-F5344CB8AC3E}">
        <p14:creationId xmlns:p14="http://schemas.microsoft.com/office/powerpoint/2010/main" val="455253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8320" y="3881874"/>
            <a:ext cx="2678974" cy="2357926"/>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89988" y="242864"/>
            <a:ext cx="3267552" cy="2867072"/>
          </a:xfrm>
          <a:prstGeom prst="rect">
            <a:avLst/>
          </a:prstGeom>
        </p:spPr>
      </p:pic>
      <p:sp>
        <p:nvSpPr>
          <p:cNvPr id="7" name="Oval Callout 6"/>
          <p:cNvSpPr/>
          <p:nvPr/>
        </p:nvSpPr>
        <p:spPr>
          <a:xfrm>
            <a:off x="106680" y="413656"/>
            <a:ext cx="1733006" cy="1262743"/>
          </a:xfrm>
          <a:prstGeom prst="wedgeEllipseCallout">
            <a:avLst>
              <a:gd name="adj1" fmla="val 100834"/>
              <a:gd name="adj2" fmla="val 9483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Lucy</a:t>
            </a:r>
          </a:p>
        </p:txBody>
      </p:sp>
      <p:sp>
        <p:nvSpPr>
          <p:cNvPr id="8" name="Oval Callout 7"/>
          <p:cNvSpPr/>
          <p:nvPr/>
        </p:nvSpPr>
        <p:spPr>
          <a:xfrm>
            <a:off x="5100735" y="3825240"/>
            <a:ext cx="1691640" cy="1287780"/>
          </a:xfrm>
          <a:prstGeom prst="wedgeEllipseCallout">
            <a:avLst>
              <a:gd name="adj1" fmla="val 93627"/>
              <a:gd name="adj2" fmla="val 6406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Lake</a:t>
            </a:r>
          </a:p>
        </p:txBody>
      </p:sp>
      <p:sp>
        <p:nvSpPr>
          <p:cNvPr id="9" name="Oval Callout 8"/>
          <p:cNvSpPr/>
          <p:nvPr/>
        </p:nvSpPr>
        <p:spPr>
          <a:xfrm>
            <a:off x="350520" y="3744740"/>
            <a:ext cx="1691640" cy="1287780"/>
          </a:xfrm>
          <a:prstGeom prst="wedgeEllipseCallout">
            <a:avLst>
              <a:gd name="adj1" fmla="val 41375"/>
              <a:gd name="adj2" fmla="val 9010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Leaf</a:t>
            </a:r>
          </a:p>
        </p:txBody>
      </p:sp>
      <p:sp>
        <p:nvSpPr>
          <p:cNvPr id="10" name="Oval Callout 9"/>
          <p:cNvSpPr/>
          <p:nvPr/>
        </p:nvSpPr>
        <p:spPr>
          <a:xfrm>
            <a:off x="5117472" y="242864"/>
            <a:ext cx="2480757" cy="1319236"/>
          </a:xfrm>
          <a:prstGeom prst="wedgeEllipseCallout">
            <a:avLst>
              <a:gd name="adj1" fmla="val 84727"/>
              <a:gd name="adj2" fmla="val 4750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Lemons</a:t>
            </a: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0009" y="588446"/>
            <a:ext cx="2209800" cy="2250083"/>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0627" y="3471307"/>
            <a:ext cx="3559630" cy="2605207"/>
          </a:xfrm>
          <a:prstGeom prst="rect">
            <a:avLst/>
          </a:prstGeom>
        </p:spPr>
      </p:pic>
      <p:pic>
        <p:nvPicPr>
          <p:cNvPr id="14" name="Lu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582137" y="2805872"/>
            <a:ext cx="238750" cy="238750"/>
          </a:xfrm>
          <a:prstGeom prst="rect">
            <a:avLst/>
          </a:prstGeom>
        </p:spPr>
      </p:pic>
      <p:pic>
        <p:nvPicPr>
          <p:cNvPr id="15" name="lemon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0091057" y="3109936"/>
            <a:ext cx="221117" cy="221117"/>
          </a:xfrm>
          <a:prstGeom prst="rect">
            <a:avLst/>
          </a:prstGeom>
        </p:spPr>
      </p:pic>
      <p:pic>
        <p:nvPicPr>
          <p:cNvPr id="16" name="leaf">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2928263" y="5747660"/>
            <a:ext cx="250369" cy="250369"/>
          </a:xfrm>
          <a:prstGeom prst="rect">
            <a:avLst/>
          </a:prstGeom>
        </p:spPr>
      </p:pic>
      <p:pic>
        <p:nvPicPr>
          <p:cNvPr id="17" name="lak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9633856" y="6052452"/>
            <a:ext cx="242888" cy="242888"/>
          </a:xfrm>
          <a:prstGeom prst="rect">
            <a:avLst/>
          </a:prstGeom>
        </p:spPr>
      </p:pic>
    </p:spTree>
    <p:extLst>
      <p:ext uri="{BB962C8B-B14F-4D97-AF65-F5344CB8AC3E}">
        <p14:creationId xmlns:p14="http://schemas.microsoft.com/office/powerpoint/2010/main" val="1493216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854" fill="hold"/>
                                        <p:tgtEl>
                                          <p:spTgt spid="14"/>
                                        </p:tgtEl>
                                      </p:cBhvr>
                                    </p:cmd>
                                  </p:childTnLst>
                                </p:cTn>
                              </p:par>
                            </p:childTnLst>
                          </p:cTn>
                        </p:par>
                      </p:childTnLst>
                    </p:cTn>
                  </p:par>
                </p:childTnLst>
              </p:cTn>
              <p:nextCondLst>
                <p:cond evt="onClick" delay="0">
                  <p:tgtEl>
                    <p:spTgt spid="14"/>
                  </p:tgtEl>
                </p:cond>
              </p:nextCondLst>
            </p:seq>
            <p:audio>
              <p:cMediaNode vol="80000">
                <p:cTn id="42" fill="hold" display="0">
                  <p:stCondLst>
                    <p:cond delay="indefinite"/>
                  </p:stCondLst>
                  <p:endCondLst>
                    <p:cond evt="onStopAudio" delay="0">
                      <p:tgtEl>
                        <p:sldTgt/>
                      </p:tgtEl>
                    </p:cond>
                  </p:endCondLst>
                </p:cTn>
                <p:tgtEl>
                  <p:spTgt spid="14"/>
                </p:tgtEl>
              </p:cMediaNode>
            </p:audio>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750" fill="hold"/>
                                        <p:tgtEl>
                                          <p:spTgt spid="15"/>
                                        </p:tgtEl>
                                      </p:cBhvr>
                                    </p:cmd>
                                  </p:childTnLst>
                                </p:cTn>
                              </p:par>
                            </p:childTnLst>
                          </p:cTn>
                        </p:par>
                      </p:childTnLst>
                    </p:cTn>
                  </p:par>
                </p:childTnLst>
              </p:cTn>
              <p:nextCondLst>
                <p:cond evt="onClick" delay="0">
                  <p:tgtEl>
                    <p:spTgt spid="15"/>
                  </p:tgtEl>
                </p:cond>
              </p:nextCondLst>
            </p:seq>
            <p:audio>
              <p:cMediaNode vol="80000">
                <p:cTn id="48" fill="hold" display="0">
                  <p:stCondLst>
                    <p:cond delay="indefinite"/>
                  </p:stCondLst>
                  <p:endCondLst>
                    <p:cond evt="onStopAudio" delay="0">
                      <p:tgtEl>
                        <p:sldTgt/>
                      </p:tgtEl>
                    </p:cond>
                  </p:endCondLst>
                </p:cTn>
                <p:tgtEl>
                  <p:spTgt spid="15"/>
                </p:tgtEl>
              </p:cMediaNode>
            </p:audio>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436" fill="hold"/>
                                        <p:tgtEl>
                                          <p:spTgt spid="16"/>
                                        </p:tgtEl>
                                      </p:cBhvr>
                                    </p:cmd>
                                  </p:childTnLst>
                                </p:cTn>
                              </p:par>
                            </p:childTnLst>
                          </p:cTn>
                        </p:par>
                      </p:childTnLst>
                    </p:cTn>
                  </p:par>
                </p:childTnLst>
              </p:cTn>
              <p:nextCondLst>
                <p:cond evt="onClick" delay="0">
                  <p:tgtEl>
                    <p:spTgt spid="16"/>
                  </p:tgtEl>
                </p:cond>
              </p:nextCondLst>
            </p:seq>
            <p:audio>
              <p:cMediaNode vol="80000">
                <p:cTn id="54" fill="hold" display="0">
                  <p:stCondLst>
                    <p:cond delay="indefinite"/>
                  </p:stCondLst>
                  <p:endCondLst>
                    <p:cond evt="onStopAudio" delay="0">
                      <p:tgtEl>
                        <p:sldTgt/>
                      </p:tgtEl>
                    </p:cond>
                  </p:endCondLst>
                </p:cTn>
                <p:tgtEl>
                  <p:spTgt spid="16"/>
                </p:tgtEl>
              </p:cMediaNode>
            </p:audio>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541" fill="hold"/>
                                        <p:tgtEl>
                                          <p:spTgt spid="17"/>
                                        </p:tgtEl>
                                      </p:cBhvr>
                                    </p:cmd>
                                  </p:childTnLst>
                                </p:cTn>
                              </p:par>
                            </p:childTnLst>
                          </p:cTn>
                        </p:par>
                      </p:childTnLst>
                    </p:cTn>
                  </p:par>
                </p:childTnLst>
              </p:cTn>
              <p:nextCondLst>
                <p:cond evt="onClick" delay="0">
                  <p:tgtEl>
                    <p:spTgt spid="17"/>
                  </p:tgtEl>
                </p:cond>
              </p:nextCondLst>
            </p:seq>
            <p:audio>
              <p:cMediaNode vol="80000">
                <p:cTn id="60" fill="hold" display="0">
                  <p:stCondLst>
                    <p:cond delay="indefinite"/>
                  </p:stCondLst>
                  <p:endCondLst>
                    <p:cond evt="onStopAudio" delay="0">
                      <p:tgtEl>
                        <p:sldTgt/>
                      </p:tgtEl>
                    </p:cond>
                  </p:endCondLst>
                </p:cTn>
                <p:tgtEl>
                  <p:spTgt spid="17"/>
                </p:tgtEl>
              </p:cMediaNode>
            </p:audio>
          </p:childTnLst>
        </p:cTn>
      </p:par>
    </p:tnLst>
    <p:bldLst>
      <p:bldP spid="7" grpId="0" animBg="1"/>
      <p:bldP spid="8" grpId="0" animBg="1"/>
      <p:bldP spid="8"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320" y="3881874"/>
            <a:ext cx="2678974" cy="23579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627" y="323494"/>
            <a:ext cx="3267552" cy="28670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752" y="631989"/>
            <a:ext cx="2209800" cy="225008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0627" y="3634593"/>
            <a:ext cx="3559630" cy="2605207"/>
          </a:xfrm>
          <a:prstGeom prst="rect">
            <a:avLst/>
          </a:prstGeom>
        </p:spPr>
      </p:pic>
    </p:spTree>
    <p:extLst>
      <p:ext uri="{BB962C8B-B14F-4D97-AF65-F5344CB8AC3E}">
        <p14:creationId xmlns:p14="http://schemas.microsoft.com/office/powerpoint/2010/main" val="39054748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Isosceles Triangle 142">
            <a:extLst>
              <a:ext uri="{FF2B5EF4-FFF2-40B4-BE49-F238E27FC236}">
                <a16:creationId xmlns:a16="http://schemas.microsoft.com/office/drawing/2014/main" id="{87C2FC73-590A-4674-99D6-20F721EC0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771095" y="-1"/>
            <a:ext cx="1420906" cy="1420906"/>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EC670BA9-9210-4C80-B65D-9B495E00C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288401" y="49497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31604" y="2087467"/>
            <a:ext cx="825632" cy="82563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9018" y="1986315"/>
            <a:ext cx="337222" cy="33722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drawing&#10;&#10;Description automatically generated">
            <a:extLst>
              <a:ext uri="{FF2B5EF4-FFF2-40B4-BE49-F238E27FC236}">
                <a16:creationId xmlns:a16="http://schemas.microsoft.com/office/drawing/2014/main" id="{BE9AB285-33DB-4406-9CD9-32D2DAAD4B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1404" y="2942576"/>
            <a:ext cx="4147112" cy="1952374"/>
          </a:xfrm>
          <a:prstGeom prst="rect">
            <a:avLst/>
          </a:prstGeom>
        </p:spPr>
      </p:pic>
      <p:sp>
        <p:nvSpPr>
          <p:cNvPr id="11" name="Title 10">
            <a:extLst>
              <a:ext uri="{FF2B5EF4-FFF2-40B4-BE49-F238E27FC236}">
                <a16:creationId xmlns:a16="http://schemas.microsoft.com/office/drawing/2014/main" id="{2AC30B93-6D19-4AE1-87F6-4E5BACBB6E40}"/>
              </a:ext>
            </a:extLst>
          </p:cNvPr>
          <p:cNvSpPr>
            <a:spLocks noGrp="1"/>
          </p:cNvSpPr>
          <p:nvPr>
            <p:ph type="title"/>
          </p:nvPr>
        </p:nvSpPr>
        <p:spPr/>
        <p:txBody>
          <a:bodyPr/>
          <a:lstStyle/>
          <a:p>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446" y="3428999"/>
            <a:ext cx="1935309" cy="193172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8451" y="4894950"/>
            <a:ext cx="1717646" cy="1717646"/>
          </a:xfrm>
          <a:prstGeom prst="rect">
            <a:avLst/>
          </a:prstGeom>
        </p:spPr>
      </p:pic>
    </p:spTree>
    <p:extLst>
      <p:ext uri="{BB962C8B-B14F-4D97-AF65-F5344CB8AC3E}">
        <p14:creationId xmlns:p14="http://schemas.microsoft.com/office/powerpoint/2010/main" val="235012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71" y="5400"/>
            <a:ext cx="6607629" cy="6823712"/>
          </a:xfrm>
          <a:prstGeom prst="rect">
            <a:avLst/>
          </a:prstGeom>
        </p:spPr>
      </p:pic>
    </p:spTree>
    <p:extLst>
      <p:ext uri="{BB962C8B-B14F-4D97-AF65-F5344CB8AC3E}">
        <p14:creationId xmlns:p14="http://schemas.microsoft.com/office/powerpoint/2010/main" val="253816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095" y="2068903"/>
            <a:ext cx="2209800" cy="2250083"/>
          </a:xfrm>
          <a:prstGeom prst="rect">
            <a:avLst/>
          </a:prstGeom>
        </p:spPr>
      </p:pic>
      <p:pic>
        <p:nvPicPr>
          <p:cNvPr id="4" name="Lu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31223" y="4286329"/>
            <a:ext cx="238750" cy="238750"/>
          </a:xfrm>
          <a:prstGeom prst="rect">
            <a:avLst/>
          </a:prstGeom>
        </p:spPr>
      </p:pic>
    </p:spTree>
    <p:extLst>
      <p:ext uri="{BB962C8B-B14F-4D97-AF65-F5344CB8AC3E}">
        <p14:creationId xmlns:p14="http://schemas.microsoft.com/office/powerpoint/2010/main" val="68798973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02" y="1342322"/>
            <a:ext cx="3267552" cy="2867072"/>
          </a:xfrm>
          <a:prstGeom prst="rect">
            <a:avLst/>
          </a:prstGeom>
        </p:spPr>
      </p:pic>
      <p:pic>
        <p:nvPicPr>
          <p:cNvPr id="4" name="lem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8571" y="4209394"/>
            <a:ext cx="221117" cy="221117"/>
          </a:xfrm>
          <a:prstGeom prst="rect">
            <a:avLst/>
          </a:prstGeom>
        </p:spPr>
      </p:pic>
    </p:spTree>
    <p:extLst>
      <p:ext uri="{BB962C8B-B14F-4D97-AF65-F5344CB8AC3E}">
        <p14:creationId xmlns:p14="http://schemas.microsoft.com/office/powerpoint/2010/main" val="371951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472</Words>
  <Application>Microsoft Office PowerPoint</Application>
  <PresentationFormat>Màn hình rộng</PresentationFormat>
  <Paragraphs>68</Paragraphs>
  <Slides>11</Slides>
  <Notes>7</Notes>
  <HiddenSlides>0</HiddenSlides>
  <MMClips>9</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11</vt:i4>
      </vt:variant>
    </vt:vector>
  </HeadingPairs>
  <TitlesOfParts>
    <vt:vector size="17" baseType="lpstr">
      <vt:lpstr>.VnAvant</vt: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Quynh Tran</dc:creator>
  <cp:lastModifiedBy>Hi</cp:lastModifiedBy>
  <cp:revision>161</cp:revision>
  <dcterms:created xsi:type="dcterms:W3CDTF">2020-02-18T03:54:09Z</dcterms:created>
  <dcterms:modified xsi:type="dcterms:W3CDTF">2026-02-23T07:14:52Z</dcterms:modified>
</cp:coreProperties>
</file>