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2" r:id="rId2"/>
    <p:sldId id="261" r:id="rId3"/>
    <p:sldId id="313" r:id="rId4"/>
    <p:sldId id="262" r:id="rId5"/>
    <p:sldId id="317" r:id="rId6"/>
    <p:sldId id="316" r:id="rId7"/>
    <p:sldId id="323" r:id="rId8"/>
    <p:sldId id="324" r:id="rId9"/>
    <p:sldId id="314" r:id="rId10"/>
    <p:sldId id="326" r:id="rId11"/>
    <p:sldId id="331" r:id="rId12"/>
    <p:sldId id="309" r:id="rId13"/>
    <p:sldId id="333" r:id="rId14"/>
    <p:sldId id="3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32"/>
          </p14:sldIdLst>
        </p14:section>
        <p14:section name="Warm-up" id="{2214F3F4-2845-49C5-9FAC-8A0C77B6FD0B}">
          <p14:sldIdLst>
            <p14:sldId id="261"/>
          </p14:sldIdLst>
        </p14:section>
        <p14:section name="Listen and chant" id="{F0DAE56A-85E4-44F7-9B30-495758122585}">
          <p14:sldIdLst>
            <p14:sldId id="313"/>
            <p14:sldId id="262"/>
            <p14:sldId id="317"/>
            <p14:sldId id="316"/>
            <p14:sldId id="323"/>
            <p14:sldId id="324"/>
          </p14:sldIdLst>
        </p14:section>
        <p14:section name="Listen and tick" id="{58FEADAA-2791-46DD-8C65-45F39A928C83}">
          <p14:sldIdLst>
            <p14:sldId id="314"/>
            <p14:sldId id="326"/>
          </p14:sldIdLst>
        </p14:section>
        <p14:section name="Look and trace" id="{27C6FD33-92F2-4D3A-AD71-847EEF8B2DE3}">
          <p14:sldIdLst>
            <p14:sldId id="331"/>
            <p14:sldId id="309"/>
          </p14:sldIdLst>
        </p14:section>
        <p14:section name="Game" id="{5104B3B2-DA5E-4800-8CAB-CCEEB3812321}">
          <p14:sldIdLst>
            <p14:sldId id="333"/>
            <p14:sldId id="327"/>
          </p14:sldIdLst>
        </p14:section>
        <p14:section name="Wrap up" id="{7699F4D7-882D-441C-8DFE-54C512F945A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67054" autoAdjust="0"/>
  </p:normalViewPr>
  <p:slideViewPr>
    <p:cSldViewPr snapToGrid="0">
      <p:cViewPr varScale="1">
        <p:scale>
          <a:sx n="43" d="100"/>
          <a:sy n="43" d="100"/>
        </p:scale>
        <p:origin x="13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YCLfzSOQ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</a:p>
          <a:p>
            <a:r>
              <a:rPr lang="en-US" dirty="0"/>
              <a:t>By the end of the lesson, pupils will be able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sound of the letter N/n 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nuts, noodles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bananas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N/n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056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tracing and say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and have pupils do the task.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Ask: </a:t>
            </a:r>
            <a:r>
              <a:rPr lang="en-US" i="1" dirty="0"/>
              <a:t>Today we are learning letter …? </a:t>
            </a:r>
            <a:r>
              <a:rPr lang="en-US" dirty="0"/>
              <a:t>-&gt; 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/>
              <a:t>What is the sound of letter N ? -&gt; /n/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upper case N ( or big N), have pupils repeat </a:t>
            </a:r>
            <a:r>
              <a:rPr lang="en-US" i="1" dirty="0"/>
              <a:t>/n/ </a:t>
            </a:r>
            <a:r>
              <a:rPr lang="en-US" dirty="0"/>
              <a:t>3 times.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Introduce lowercase n ( or little n) have pupils repeat </a:t>
            </a:r>
            <a:r>
              <a:rPr lang="en-US" i="1" dirty="0"/>
              <a:t>/n/ </a:t>
            </a:r>
            <a:r>
              <a:rPr lang="en-US" dirty="0"/>
              <a:t>3 times, too.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/>
              <a:t>Do you know how to write letter n? Let’s watch a video.</a:t>
            </a:r>
          </a:p>
          <a:p>
            <a:pPr marL="0" indent="0">
              <a:buFontTx/>
              <a:buNone/>
            </a:pPr>
            <a:r>
              <a:rPr lang="en-US" dirty="0">
                <a:hlinkClick r:id="rId3"/>
              </a:rPr>
              <a:t>https://www.youtube.com/watch?v=wJYCLfzSOQE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acts as models, writes the letter in the air.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open the book and trace.</a:t>
            </a:r>
          </a:p>
          <a:p>
            <a:endParaRPr lang="en-US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339D6-EA8B-4315-8F7D-9436E0FEF5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335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47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737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9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unit 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  <a:endParaRPr lang="vi-V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Play: S</a:t>
            </a:r>
            <a:r>
              <a:rPr lang="vi-VN" baseline="0" dirty="0"/>
              <a:t>lap the board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Use the flashcards of previous lessons to play.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Have pupils say the words aloud at the end of the game.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chant is divided into 3 steps.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b="1" dirty="0"/>
              <a:t>Step 1</a:t>
            </a:r>
          </a:p>
          <a:p>
            <a:pPr marL="0" indent="0">
              <a:buNone/>
            </a:pPr>
            <a:r>
              <a:rPr lang="en-US" b="1" dirty="0"/>
              <a:t>Goal: </a:t>
            </a:r>
            <a:r>
              <a:rPr lang="vi-VN" dirty="0"/>
              <a:t>Lead</a:t>
            </a:r>
            <a:r>
              <a:rPr lang="vi-VN" baseline="0" dirty="0"/>
              <a:t> in</a:t>
            </a:r>
            <a:r>
              <a:rPr lang="en-SG" baseline="0" dirty="0"/>
              <a:t> and understand the lyrics</a:t>
            </a:r>
          </a:p>
          <a:p>
            <a:pPr marL="0" indent="0">
              <a:buNone/>
            </a:pPr>
            <a:r>
              <a:rPr lang="en-SG" b="1" baseline="0" dirty="0"/>
              <a:t>Time</a:t>
            </a:r>
            <a:r>
              <a:rPr lang="en-SG" baseline="0" dirty="0"/>
              <a:t>: 3 mins</a:t>
            </a:r>
          </a:p>
          <a:p>
            <a:pPr marL="0" indent="0">
              <a:buNone/>
            </a:pPr>
            <a:endParaRPr lang="en-SG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baseline="0" dirty="0"/>
              <a:t>Ask pupils: </a:t>
            </a:r>
            <a:endParaRPr lang="vi-VN" baseline="0" dirty="0"/>
          </a:p>
          <a:p>
            <a:pPr marL="171450" indent="-171450">
              <a:buFontTx/>
              <a:buChar char="-"/>
            </a:pPr>
            <a:r>
              <a:rPr lang="vi-VN" i="1" baseline="0" dirty="0"/>
              <a:t>Wh</a:t>
            </a:r>
            <a:r>
              <a:rPr lang="en-SG" i="1" baseline="0" dirty="0"/>
              <a:t>o are they? – Nam and Nick.</a:t>
            </a:r>
          </a:p>
          <a:p>
            <a:pPr marL="171450" indent="-171450">
              <a:buFontTx/>
              <a:buChar char="-"/>
            </a:pPr>
            <a:r>
              <a:rPr lang="en-SG" i="1" baseline="0" dirty="0" err="1"/>
              <a:t>Wh</a:t>
            </a:r>
            <a:r>
              <a:rPr lang="vi-VN" i="1" baseline="0" dirty="0"/>
              <a:t>ere are they?</a:t>
            </a:r>
            <a:r>
              <a:rPr lang="en-SG" i="1" baseline="0" dirty="0"/>
              <a:t> – In the school canteen.</a:t>
            </a:r>
            <a:r>
              <a:rPr lang="vi-VN" i="1" baseline="0" dirty="0"/>
              <a:t>   </a:t>
            </a:r>
          </a:p>
          <a:p>
            <a:pPr marL="171450" indent="-171450">
              <a:buFontTx/>
              <a:buChar char="-"/>
            </a:pPr>
            <a:r>
              <a:rPr lang="vi-VN" i="1" baseline="0" dirty="0"/>
              <a:t>What are they doing? </a:t>
            </a:r>
            <a:r>
              <a:rPr lang="en-SG" i="1" baseline="0" dirty="0"/>
              <a:t>Nam’s having nuts; Nick’s having noodle.</a:t>
            </a:r>
          </a:p>
          <a:p>
            <a:r>
              <a:rPr lang="en-SG" i="0" baseline="0" dirty="0"/>
              <a:t>(Vietnamese when needed)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Have people read the lyrics in chorus, in group or groups take turn to read the sentences of the lyrics.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41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9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listen,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2 times,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2 times more, have pupils listen, clap and chant along.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group of pupils say the chant.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3</a:t>
            </a:r>
            <a:r>
              <a:rPr lang="en-US" dirty="0"/>
              <a:t> (optional)</a:t>
            </a:r>
          </a:p>
          <a:p>
            <a:r>
              <a:rPr lang="en-US" b="1" dirty="0"/>
              <a:t>Goal:</a:t>
            </a:r>
            <a:r>
              <a:rPr lang="en-US" dirty="0"/>
              <a:t> Pupils are able to make a new chant lyrics</a:t>
            </a:r>
          </a:p>
          <a:p>
            <a:r>
              <a:rPr lang="en-US" b="1" dirty="0"/>
              <a:t>Time:</a:t>
            </a:r>
            <a:r>
              <a:rPr lang="en-US" dirty="0"/>
              <a:t> 3 mins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people work in groups to replace 1 to 2 words of the chant.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(Ex: Nam’s having </a:t>
            </a:r>
            <a:r>
              <a:rPr lang="en-US" b="1" dirty="0"/>
              <a:t>moon</a:t>
            </a:r>
            <a:r>
              <a:rPr lang="en-US" b="0" dirty="0"/>
              <a:t> – crazy and fun word is accepted).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Have pupils read their group’s new chant in front of the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Have pupils vote for the funniest chant.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19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tick  </a:t>
            </a:r>
            <a:r>
              <a:rPr lang="en-US" dirty="0"/>
              <a:t>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demonstrate the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say the answer.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again and have pupils repeat then give correct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13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In the school canteen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" y="1104452"/>
            <a:ext cx="7159188" cy="48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2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2847983"/>
            <a:ext cx="406400" cy="406400"/>
          </a:xfrm>
          <a:prstGeom prst="rect">
            <a:avLst/>
          </a:prstGeom>
        </p:spPr>
      </p:pic>
      <p:pic>
        <p:nvPicPr>
          <p:cNvPr id="7" name="Track 0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91545" y="900753"/>
            <a:ext cx="263951" cy="263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3767" y="1588464"/>
            <a:ext cx="8512319" cy="4958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3254383"/>
            <a:ext cx="406400" cy="40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59862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0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8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720741"/>
            <a:ext cx="1681838" cy="1691182"/>
          </a:xfrm>
        </p:spPr>
      </p:pic>
      <p:grpSp>
        <p:nvGrpSpPr>
          <p:cNvPr id="11" name="Group 10"/>
          <p:cNvGrpSpPr/>
          <p:nvPr/>
        </p:nvGrpSpPr>
        <p:grpSpPr>
          <a:xfrm>
            <a:off x="3393910" y="2690842"/>
            <a:ext cx="3476375" cy="1691182"/>
            <a:chOff x="3657600" y="2301070"/>
            <a:chExt cx="5219047" cy="24798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505849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Look, trace and write</a:t>
            </a:r>
          </a:p>
        </p:txBody>
      </p:sp>
    </p:spTree>
    <p:extLst>
      <p:ext uri="{BB962C8B-B14F-4D97-AF65-F5344CB8AC3E}">
        <p14:creationId xmlns:p14="http://schemas.microsoft.com/office/powerpoint/2010/main" val="122827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 trace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646C5-B4C7-4C15-966F-86DC26C07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Chờ</a:t>
            </a:r>
            <a:r>
              <a:rPr lang="en-US" dirty="0"/>
              <a:t> </a:t>
            </a:r>
            <a:r>
              <a:rPr lang="en-US" dirty="0" err="1"/>
              <a:t>Xuân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file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khoa </a:t>
            </a:r>
            <a:r>
              <a:rPr lang="en-US" dirty="0" err="1"/>
              <a:t>để</a:t>
            </a:r>
            <a:r>
              <a:rPr lang="en-US" dirty="0"/>
              <a:t> add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1825625"/>
            <a:ext cx="11523260" cy="3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52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3E0D67-CD73-4B46-B6DD-82BCF7C185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1718" y="0"/>
            <a:ext cx="2011332" cy="22708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267056-39BA-4C6C-B5E3-B547479755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0749" y="194988"/>
            <a:ext cx="2939864" cy="1587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93D5E2-FA6E-40DE-A01F-89F8565038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91437">
            <a:off x="1920255" y="3611317"/>
            <a:ext cx="1974494" cy="1864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0662E-46EB-4BCE-8705-05933ECC7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384" y="3103636"/>
            <a:ext cx="1657350" cy="1971675"/>
          </a:xfrm>
          <a:prstGeom prst="rect">
            <a:avLst/>
          </a:prstGeom>
        </p:spPr>
      </p:pic>
      <p:pic>
        <p:nvPicPr>
          <p:cNvPr id="9" name="Picture 2" descr="Kết quả hình ảnh cho question mark clipart">
            <a:extLst>
              <a:ext uri="{FF2B5EF4-FFF2-40B4-BE49-F238E27FC236}">
                <a16:creationId xmlns:a16="http://schemas.microsoft.com/office/drawing/2014/main" id="{5A016E8E-7549-44A3-A2FB-06E2287C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81" y="2095569"/>
            <a:ext cx="3330260" cy="26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2CFF5F-538E-40CF-9717-84C359F496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6801" y="1782690"/>
            <a:ext cx="2620290" cy="2958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58" y="4741081"/>
            <a:ext cx="2534338" cy="194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0.01528 C -0.05326 -0.01528 0.03919 0.14074 0.03919 0.33426 C 0.03919 0.52708 -0.05326 0.68426 -0.16667 0.68426 C -0.28034 0.68426 -0.37227 0.52708 -0.37227 0.33426 C -0.37227 0.14074 -0.28034 -0.01528 -0.16667 -0.01528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38 -0.25232 C -0.3362 -0.42338 -0.20756 -0.46991 -0.11836 -0.35486 C -0.02839 -0.23866 -0.01342 -0.00672 -0.08334 0.16435 C -0.15365 0.33564 -0.28282 0.38055 -0.37188 0.26551 C -0.45938 0.14907 -0.47605 -0.08125 -0.40638 -0.25232 Z " pathEditMode="relative" rAng="18360000" ptsTypes="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20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1 0.60116 C -0.10638 0.43102 -0.07969 0.20463 0.01588 0.09422 C 0.11093 -0.01574 0.23906 0.03287 0.30117 0.20232 C 0.36341 0.37292 0.33593 0.6 0.24049 0.70973 C 0.14531 0.81898 0.01796 0.77084 -0.04441 0.60116 Z " pathEditMode="relative" rAng="14220000" ptsTypes="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-199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27 -0.32778 C 0.51237 -0.14236 0.48333 0.10069 0.38034 0.21412 C 0.27839 0.32824 0.14219 0.27037 0.07682 0.08472 C 0.01198 -0.10069 0.04245 -0.34468 0.14466 -0.45648 C 0.24701 -0.57176 0.38281 -0.51296 0.44727 -0.32778 Z " pathEditMode="relative" rAng="3480000" ptsTypes="A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3" y="206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C -0.12057 0.08195 -0.25365 -0.01111 -0.29648 -0.20903 C -0.33906 -0.40648 -0.275 -0.63426 -0.15443 -0.71667 C -0.03346 -0.79907 0.09883 -0.70509 0.14128 -0.50741 C 0.18385 -0.30949 0.12109 -0.0831 -6.25E-7 -1.48148E-6 Z " pathEditMode="relative" rAng="9540000" ptsTypes="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-3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3E0D67-CD73-4B46-B6DD-82BCF7C185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1718" y="0"/>
            <a:ext cx="2011332" cy="22708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267056-39BA-4C6C-B5E3-B547479755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0749" y="194988"/>
            <a:ext cx="2939864" cy="1587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93D5E2-FA6E-40DE-A01F-89F8565038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91437">
            <a:off x="1920255" y="3611317"/>
            <a:ext cx="1974494" cy="1864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0662E-46EB-4BCE-8705-05933ECC7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384" y="3103636"/>
            <a:ext cx="1657350" cy="1971675"/>
          </a:xfrm>
          <a:prstGeom prst="rect">
            <a:avLst/>
          </a:prstGeom>
        </p:spPr>
      </p:pic>
      <p:pic>
        <p:nvPicPr>
          <p:cNvPr id="9" name="Picture 2" descr="Kết quả hình ảnh cho question mark clipart">
            <a:extLst>
              <a:ext uri="{FF2B5EF4-FFF2-40B4-BE49-F238E27FC236}">
                <a16:creationId xmlns:a16="http://schemas.microsoft.com/office/drawing/2014/main" id="{5A016E8E-7549-44A3-A2FB-06E2287C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81" y="2095569"/>
            <a:ext cx="3330260" cy="26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58" y="4741081"/>
            <a:ext cx="2534338" cy="1948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66" y="2270858"/>
            <a:ext cx="3442627" cy="220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0.01528 C -0.05326 -0.01528 0.03919 0.14074 0.03919 0.33426 C 0.03919 0.52708 -0.05326 0.68426 -0.16667 0.68426 C -0.28034 0.68426 -0.37227 0.52708 -0.37227 0.33426 C -0.37227 0.14074 -0.28034 -0.01528 -0.16667 -0.01528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65 -0.25232 C -0.33633 -0.42361 -0.20782 -0.46991 -0.11862 -0.35486 C -0.02865 -0.23866 -0.01368 -0.00672 -0.0836 0.16435 C -0.15391 0.33564 -0.28295 0.38032 -0.37214 0.26551 C -0.45951 0.14884 -0.47605 -0.08149 -0.40665 -0.25232 Z " pathEditMode="relative" rAng="18360000" ptsTypes="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20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1 0.60116 C -0.10638 0.43102 -0.07969 0.20463 0.01588 0.09422 C 0.11093 -0.01574 0.23906 0.03287 0.30117 0.20232 C 0.36341 0.37292 0.33593 0.6 0.24049 0.70973 C 0.14531 0.81898 0.01796 0.77084 -0.04441 0.60116 Z " pathEditMode="relative" rAng="14220000" ptsTypes="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-199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27 -0.32778 C 0.51237 -0.14236 0.48333 0.10069 0.38034 0.21412 C 0.27839 0.32824 0.14219 0.27037 0.07682 0.08472 C 0.01198 -0.10069 0.04245 -0.34468 0.14466 -0.45648 C 0.24701 -0.57176 0.38281 -0.51296 0.44727 -0.32778 Z " pathEditMode="relative" rAng="3480000" ptsTypes="A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3" y="206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C -0.12057 0.08195 -0.25365 -0.01111 -0.29648 -0.20903 C -0.33906 -0.40648 -0.275 -0.63426 -0.15443 -0.71667 C -0.03346 -0.79907 0.09883 -0.70509 0.14128 -0.50741 C 0.18385 -0.30949 0.12109 -0.0831 -6.25E-7 -1.48148E-6 Z " pathEditMode="relative" rAng="9540000" ptsTypes="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-3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562280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Slap the board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Listen and chant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87652" y="1725400"/>
            <a:ext cx="5423509" cy="2600329"/>
            <a:chOff x="3457184" y="1635495"/>
            <a:chExt cx="5423509" cy="26003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080E15-68A5-4392-9CF0-47968C172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40" t="17611" r="21822" b="9584"/>
          <a:stretch/>
        </p:blipFill>
        <p:spPr>
          <a:xfrm>
            <a:off x="1144290" y="14866"/>
            <a:ext cx="9903419" cy="68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F38CA5-28AE-40BE-99D6-7B80F4B29A3B}"/>
              </a:ext>
            </a:extLst>
          </p:cNvPr>
          <p:cNvSpPr txBox="1"/>
          <p:nvPr/>
        </p:nvSpPr>
        <p:spPr>
          <a:xfrm>
            <a:off x="2758575" y="5372076"/>
            <a:ext cx="8560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.VnAvant" panose="020B7200000000000000" pitchFamily="34" charset="0"/>
              </a:rPr>
              <a:t>Nam’s having nuts.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60826" y="222798"/>
            <a:ext cx="7189964" cy="4747509"/>
            <a:chOff x="3360826" y="222798"/>
            <a:chExt cx="7189964" cy="47475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4013992-B4F1-4A92-BD4B-BAA701EA3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30168" y="1527849"/>
              <a:ext cx="2920622" cy="27575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240E18-8B22-44D3-B137-EA189DCAF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731" t="22550" r="54231" b="29905"/>
            <a:stretch/>
          </p:blipFill>
          <p:spPr>
            <a:xfrm>
              <a:off x="3360826" y="222798"/>
              <a:ext cx="4269342" cy="4747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7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4F75B5-8EAE-494C-921E-EE9BC31B4814}"/>
              </a:ext>
            </a:extLst>
          </p:cNvPr>
          <p:cNvSpPr txBox="1"/>
          <p:nvPr/>
        </p:nvSpPr>
        <p:spPr>
          <a:xfrm>
            <a:off x="1806557" y="4677633"/>
            <a:ext cx="92464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.VnAvant" panose="020B7200000000000000" pitchFamily="34" charset="0"/>
              </a:rPr>
              <a:t>Nick’s having noodles.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61" y="-277022"/>
            <a:ext cx="4086225" cy="508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14" y="1364776"/>
            <a:ext cx="3593247" cy="27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7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chant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1" y="1536192"/>
            <a:ext cx="11237153" cy="4632731"/>
          </a:xfrm>
        </p:spPr>
      </p:pic>
      <p:pic>
        <p:nvPicPr>
          <p:cNvPr id="6" name="Track 075_U13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0299" y="830627"/>
            <a:ext cx="403840" cy="40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732" y="228059"/>
            <a:ext cx="8608523" cy="67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6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dirty="0"/>
              <a:t>Listen and tick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21616" y="2367159"/>
            <a:ext cx="5548767" cy="2625333"/>
            <a:chOff x="3519814" y="2155629"/>
            <a:chExt cx="5548767" cy="2625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619</Words>
  <Application>Microsoft Office PowerPoint</Application>
  <PresentationFormat>Màn hình rộng</PresentationFormat>
  <Paragraphs>95</Paragraphs>
  <Slides>14</Slides>
  <Notes>14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Office Theme</vt:lpstr>
      <vt:lpstr>Unit 13 In the school canteen  Lesson 2</vt:lpstr>
      <vt:lpstr> Slap the board</vt:lpstr>
      <vt:lpstr>Listen and chant</vt:lpstr>
      <vt:lpstr>Bản trình bày PowerPoint</vt:lpstr>
      <vt:lpstr>Bản trình bày PowerPoint</vt:lpstr>
      <vt:lpstr>Bản trình bày PowerPoint</vt:lpstr>
      <vt:lpstr>Listen and chant</vt:lpstr>
      <vt:lpstr>Bản trình bày PowerPoint</vt:lpstr>
      <vt:lpstr>Listen and tick</vt:lpstr>
      <vt:lpstr>Listen and tick</vt:lpstr>
      <vt:lpstr>Bản trình bày PowerPoint</vt:lpstr>
      <vt:lpstr>Look and trace 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Hi</cp:lastModifiedBy>
  <cp:revision>37</cp:revision>
  <dcterms:created xsi:type="dcterms:W3CDTF">2020-02-18T08:15:26Z</dcterms:created>
  <dcterms:modified xsi:type="dcterms:W3CDTF">2026-02-23T07:22:09Z</dcterms:modified>
</cp:coreProperties>
</file>